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59AF2B-1478-C93A-7D49-B8AF1C00E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6B2047A-7C96-FB7F-2415-42736AE8F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71CF-64B5-4EA5-BE4B-7113C276DA8E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70DBF46-9E5A-DED2-FF83-D8D0D6E2D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DA07E52-944A-F02E-E5F7-5BF1E684F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3DD0-2B26-4604-98FE-651EFD81A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13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520C4B1-3B81-85CF-7AFF-A42A1E1F9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A0200F0-0A77-722E-4E4D-CCB6E5FEA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E027AD-C6DD-A6F9-3594-2661A007E3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6171CF-64B5-4EA5-BE4B-7113C276DA8E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9F65B6-1E3A-C666-5D0B-8C3ADB3933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E7FD82-AF51-57F5-D3F0-056E7372B3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FC3DD0-2B26-4604-98FE-651EFD81A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316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s://arxiv.org/abs/2609.19544" TargetMode="Externa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71480C82-B9A9-E4F5-7D3A-BCE3F511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kumimoji="1" lang="en-US" altLang="zh-CN"/>
              <a:t>Recent Progress in LaMET </a:t>
            </a:r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0F7970E-81FC-F62E-32D9-7CAE5CAEB0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43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791EC4D8-EFAB-77F6-0643-349DE0981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2026 LaMET meeting in Krakow </a:t>
            </a:r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F66DBA-54E8-FA4F-DB2C-0E1E83D22A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034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16B7BA7F-4630-9174-1A44-3B25507C5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 </a:t>
            </a:r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35F6E68-4500-98DA-6AAC-A154859AC4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890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3854774-41D3-8AD0-24E8-9EB7F6426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/>
              <a:t>Wilson, Lattice QCD and light-front quantization</a:t>
            </a:r>
            <a:endParaRPr lang="en-US" sz="54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C066486-AA4C-060A-DB81-32824A2524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696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CD55508-3A91-3B3B-D035-A6B6F6A89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kumimoji="1" lang="en-US" altLang="zh-CN">
                <a:solidFill>
                  <a:srgbClr val="00206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Ken Wilson:</a:t>
            </a:r>
            <a:r>
              <a:rPr kumimoji="1" lang="zh-CN" altLang="en-US">
                <a:solidFill>
                  <a:srgbClr val="00206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ACD78AC-CD7D-AC6B-5FCF-9563A6DA49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272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4E4D516-CC4D-2876-2725-3B60F8F67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6E8C44B-1250-75AD-115F-68C85ABA474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052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B7975BF-2B39-76A5-614F-44E849299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9A5CDF3-D11E-CC55-915E-495FF81EBA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983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B75C0BB-1AAC-8CC3-DEC2-B7EB18621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Lattice QCD 30-years anniversary talk </a:t>
            </a:r>
            <a:br>
              <a:rPr lang="en-US"/>
            </a:br>
            <a:r>
              <a:rPr lang="en-US" sz="3600">
                <a:solidFill>
                  <a:srgbClr val="00B050"/>
                </a:solidFill>
              </a:rPr>
              <a:t>(Lattice 2004 conference, </a:t>
            </a:r>
            <a:r>
              <a:rPr lang="en-US" sz="3600" b="0">
                <a:solidFill>
                  <a:srgbClr val="00B050"/>
                </a:solidFill>
              </a:rPr>
              <a:t>hep-lat/041204)</a:t>
            </a:r>
            <a:r>
              <a:rPr lang="en-US" sz="3600">
                <a:solidFill>
                  <a:srgbClr val="00B050"/>
                </a:solidFill>
              </a:rPr>
              <a:t>   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8658EDC-72E6-BC6F-83F6-981A833053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942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5EB493E-84B7-5393-7321-E9380E7A8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2E1BC50-377E-F532-B851-C00EF5C1C0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406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3606C89-61B7-9EBC-AFF4-BF18AA675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0801CD5-FE3A-1450-B0C5-DCAFA1F2DC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30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C2ADBE4-3E67-B922-3266-F4B04267E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Concerns for future lattice QCD</a:t>
            </a:r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38B0795-018E-BC7C-DFDB-2D9B94EF2C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867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4BAEA5A8-EA5D-130C-CE85-A7C1B68D4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CE51E18-CEE4-980D-6045-B4EF88E520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623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D42B228-4869-7FC5-AB74-854F385A4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596F461-1B76-D8AB-E501-381C2112F8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22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E8A184B-0416-D9BB-F722-8E354DD26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3BAC16C-77B8-17E1-3342-C798F67B6A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059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8575651-DCCC-3A3A-A717-68C56A339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35C44F3-47CC-D1A3-5704-74D5D783DD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857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CD532FC-62C0-8699-2685-D747A31AC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Large Momentum Effective Theory </a:t>
            </a:r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DF08F0F-8829-BDB0-494D-63B32ADF0D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694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1F8A8119-AE46-44EC-EED9-AB60D262E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0811E33-03DF-678A-5401-42F5CC1A93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446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783DAD2-DC87-EBFB-FDB2-59BD7D91C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FA16523-CA18-05E9-E287-FA9A7EB536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015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D8D49D9A-ACAE-FCD6-5684-53994FC3F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5CC45D-AA61-CFBB-2FA4-5F2173F008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552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2D01E3B9-660F-60D0-6A4A-51BE72C20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2FDE8AB-A027-F762-DB1A-FD86AC2E8C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286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6D3FAF4E-8783-DF9B-FE91-940CE9311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Recent progress: PDFs </a:t>
            </a:r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D2D6B38-03E9-A30B-A571-5385010844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2180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B6ECE121-554A-F3CF-37B3-9DE01395D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Isovector quark PDF</a:t>
            </a:r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12F6AF3-1AD8-0441-5D7D-F2C244FBF7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7910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9D475F6-A73D-48B3-39F6-7538CF394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Reanalysis </a:t>
            </a:r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D30EB74-05E2-4A6E-D960-0A0ADB1F76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3225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8BDA2773-BF51-0DE9-D587-DEE8F4D22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 </a:t>
            </a:r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6CBE5CD-6B16-3DFA-021D-96F3836DB1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2377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AA5E19ED-05C7-391A-678E-41544627B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b="1"/>
              <a:t>Unpolarized gluon PDF </a:t>
            </a:r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DC8E325-18F2-86CD-8479-8C7B737B64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9462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F9BEE51-BF0E-754C-C23E-1CB8D5065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/>
              <a:t>New method: Current-Current correlator</a:t>
            </a:r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6E57D69-94A9-7C32-D3D7-7C68AB2F34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8905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BA2F193-88F9-3912-F90F-478F75616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540CA86-504E-9F76-1A3D-FD3BAF2ABD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7724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D82ADB82-E98A-3784-7998-8B51639C3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PDF </a:t>
            </a:r>
            <a:r>
              <a:rPr lang="zh-CN" altLang="zh-CN"/>
              <a:t>of  Deuteron-like Dibaryon</a:t>
            </a:r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C6B350F-0A96-FF7D-BDC3-DDDC2F0142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2407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622E9F9D-DBB8-0CBA-2B58-919DC346B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1"/>
              <a:t>New method: CG</a:t>
            </a:r>
            <a:br>
              <a:rPr lang="en-US" altLang="zh-CN" sz="4000" b="1"/>
            </a:br>
            <a:r>
              <a:rPr lang="zh-CN" altLang="zh-CN" sz="4000" b="1"/>
              <a:t>Nucleon PDFs from Boosted Correlations in the Coulomb Gauge</a:t>
            </a:r>
            <a:endParaRPr kumimoji="1" lang="zh-CN" altLang="en-US" sz="40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D47232B-09ED-6244-1687-E5D2DCC94E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2815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FD9ADA3B-BEC2-1AE4-DF07-AE1124774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New method (CG):direct calculation in x space</a:t>
            </a:r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1B3F034-9F00-FA65-179F-DEED8DD8BA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7899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1E4CC260-DA7A-12C3-2B83-DA50EB0FF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u+d. (CG)</a:t>
            </a:r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4667A42-39D3-47F0-3813-6724B85A32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2730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A4C7824C-B5CC-EFE9-CEAF-6179C2259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Total Gluon Helicity Contribution to the Proton Spin from Lattice QCD</a:t>
            </a:r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A3EF813-F8AF-1E17-5956-19287F5D141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0249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3E742DA-FAEC-B6AF-E619-4837849A2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E5C32F0-2FD1-4A3B-61BC-764183CF64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62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B542C5A6-FD70-DCDD-9F78-F2571C647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1605193-C0E8-B474-CBF9-D69E2A3E06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28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8A6395A-E20B-9DCF-257E-BFCEE65E0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Recent progress: GPDs </a:t>
            </a:r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416FCDB-6B12-5603-6440-C1485500BC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0069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17A58D32-D364-56E5-B9B9-728EF1CF3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30 </a:t>
            </a:r>
            <a:r>
              <a:rPr lang="en-US" altLang="zh-CN"/>
              <a:t>years ago…</a:t>
            </a:r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885B74B-13B4-4179-21C8-EE5FE693DF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711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F4F1223B-5EFA-74AB-7ED6-8D552FED3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Existing Reviews (latest from 20 years ago) </a:t>
            </a:r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0C1E864-E848-E157-A8A7-D214FEBB04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2059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774D1CC2-F3C1-F131-5875-7F326EBAF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Filling the 20-years gap:</a:t>
            </a:r>
            <a:r>
              <a:rPr lang="en-US" sz="3600" b="0">
                <a:solidFill>
                  <a:srgbClr val="00B050"/>
                </a:solidFill>
              </a:rPr>
              <a:t> </a:t>
            </a:r>
            <a:r>
              <a:rPr lang="en-US" sz="3600" b="0">
                <a:solidFill>
                  <a:srgbClr val="00B05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2609.19544</a:t>
            </a:r>
            <a:r>
              <a:rPr lang="en-US" sz="3600" b="0">
                <a:solidFill>
                  <a:srgbClr val="00B050"/>
                </a:solidFill>
              </a:rPr>
              <a:t> [hep-ph]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E4FF491-9A40-0021-26B1-0C4ED506346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4549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84A75FA3-64A8-C861-9D38-D80F3411C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Lattice GPD calculations </a:t>
            </a:r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A1401CF-2D20-D288-65B8-F3713A1641D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8658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标题 1" hidden="1">
                <a:extLst>
                  <a:ext uri="{FF2B5EF4-FFF2-40B4-BE49-F238E27FC236}">
                    <a16:creationId xmlns:a16="http://schemas.microsoft.com/office/drawing/2014/main" id="{4D3ECB94-E8EA-1846-55F2-5A8A791E829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𝝃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pion GPD result</a:t>
                </a:r>
              </a:p>
            </p:txBody>
          </p:sp>
        </mc:Choice>
        <mc:Fallback>
          <p:sp>
            <p:nvSpPr>
              <p:cNvPr id="2" name="标题 1" hidden="1">
                <a:extLst>
                  <a:ext uri="{FF2B5EF4-FFF2-40B4-BE49-F238E27FC236}">
                    <a16:creationId xmlns:a16="http://schemas.microsoft.com/office/drawing/2014/main" id="{4D3ECB94-E8EA-1846-55F2-5A8A791E82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55DF86F4-0A49-B822-5F65-50CEB690BE4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6699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标题 1" hidden="1">
                <a:extLst>
                  <a:ext uri="{FF2B5EF4-FFF2-40B4-BE49-F238E27FC236}">
                    <a16:creationId xmlns:a16="http://schemas.microsoft.com/office/drawing/2014/main" id="{BF08DB71-84BC-7876-22CA-B6CE28B26BA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GPDs when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𝝃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标题 1" hidden="1">
                <a:extLst>
                  <a:ext uri="{FF2B5EF4-FFF2-40B4-BE49-F238E27FC236}">
                    <a16:creationId xmlns:a16="http://schemas.microsoft.com/office/drawing/2014/main" id="{BF08DB71-84BC-7876-22CA-B6CE28B26B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06099A43-098D-08E7-D491-8F79C0650B6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6333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标题 1" hidden="1">
                <a:extLst>
                  <a:ext uri="{FF2B5EF4-FFF2-40B4-BE49-F238E27FC236}">
                    <a16:creationId xmlns:a16="http://schemas.microsoft.com/office/drawing/2014/main" id="{82D4662E-F3A0-5631-48CC-5B0F0DA4735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Fixing the x=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𝝃</m:t>
                    </m:r>
                  </m:oMath>
                </a14:m>
                <a:r>
                  <a:rPr lang="en-US" dirty="0"/>
                  <a:t> problem </a:t>
                </a:r>
              </a:p>
            </p:txBody>
          </p:sp>
        </mc:Choice>
        <mc:Fallback>
          <p:sp>
            <p:nvSpPr>
              <p:cNvPr id="2" name="标题 1" hidden="1">
                <a:extLst>
                  <a:ext uri="{FF2B5EF4-FFF2-40B4-BE49-F238E27FC236}">
                    <a16:creationId xmlns:a16="http://schemas.microsoft.com/office/drawing/2014/main" id="{82D4662E-F3A0-5631-48CC-5B0F0DA473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ED937DD8-0B64-27AA-047E-CD759A01E9D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8643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B846B431-9748-A41E-FC72-A238487FF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Recent progress:TMDPDFs </a:t>
            </a:r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16A07D3-C62D-14F9-ADAB-21E32BF0E7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473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7327DCC6-0C87-3941-8CDE-BE34BDF82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9D7B8CE-85EE-5ACB-5B23-E6C67051A5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5470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205EC20A-4E47-86EE-0D8C-FAF35F9E6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76039D3-BCA1-7CAD-EAE2-207FDBA7B6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2935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D402839-67B3-C19E-8615-E5884B4E6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/>
              <a:t>LaMET is the only framework that allows first principle lattice QCD predictions of TMDPDFs</a:t>
            </a:r>
            <a:br>
              <a:rPr lang="en-US" sz="4800"/>
            </a:br>
            <a:br>
              <a:rPr lang="en-US" sz="2800">
                <a:solidFill>
                  <a:srgbClr val="00B050"/>
                </a:solidFill>
              </a:rPr>
            </a:br>
            <a:r>
              <a:rPr lang="en-US" sz="2800">
                <a:solidFill>
                  <a:srgbClr val="00B050"/>
                </a:solidFill>
              </a:rPr>
              <a:t>QiAn Zhang, Yizhuang Liu, Yong Zhao</a:t>
            </a:r>
            <a:endParaRPr lang="en-US" sz="4800" dirty="0">
              <a:solidFill>
                <a:srgbClr val="00B050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0E49B59-C32A-E2E2-D14A-886C37E451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791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6C18C0CD-1C3A-C8C1-9FEC-F2E0B7D25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CC130D0-68BD-2ED0-8EA8-F59C7997DB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8823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026F8E9-2A42-970C-AB9F-388997A58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B931CB4-E9D6-C244-2EDD-ADA0AF750C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8771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23B6B0A6-DF18-D827-80C6-F515BFA8B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DB372BF-2BEA-EFDC-7903-44538F67241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2740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BB97FA3-0C21-BC5B-B679-07D87B1B8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First constraints on the nonperturbative gluon Collins-Soper kernel</a:t>
            </a:r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1287C58-20E8-478B-33AC-E5849182DB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0485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4FA67A8-8304-7E8F-6B72-7D4F56ECE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1A62A9B-DF63-0005-E0DB-F086C6C65E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1687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9687E6C-B9E0-01E0-90DC-73C8F53AA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F9422B7-C8D1-F1E4-3D2C-934DF04063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9949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0000675-3E0F-C987-6DAE-B6C9AB04B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FA29A5-5677-1763-D28E-B4F6B88D77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988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79388981-ACF3-1FA4-960B-75AD6D2E8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unpolarized, helicity, and transversity</a:t>
            </a:r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4991389-7EA5-D333-E6C4-DE510779F4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0795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DEEF42F9-C3E1-9EE3-824F-3F5A88336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sz="2800"/>
              <a:t>Lattice QCD Benchmark of Proton Helicity and Flavor-Dependent Unpolarized </a:t>
            </a:r>
            <a:r>
              <a:rPr lang="en-US" altLang="zh-CN" sz="2800"/>
              <a:t>TMPDF </a:t>
            </a:r>
            <a:r>
              <a:rPr lang="zh-CN" altLang="zh-CN" sz="2800"/>
              <a:t>at Physical Quark Masses</a:t>
            </a:r>
            <a:endParaRPr kumimoji="1" lang="zh-CN" altLang="en-US" sz="28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8F070AF-7507-193F-3517-CC8BB69AF1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2447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679456C-C4D6-3D9D-3998-850E0555F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Recent progress: others</a:t>
            </a:r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E30EA91-9F12-43F3-A17B-F796C146AF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3391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F0FF87D8-7370-55F6-1B19-B595CEE3E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b="1"/>
              <a:t>Complete Access to Leading-Twist Λ-Baryon LCDAs from Lattice QCD</a:t>
            </a:r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D9704AD-89FB-3FC2-B3B0-D763F9039B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5039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标题 1" hidden="1">
                <a:extLst>
                  <a:ext uri="{FF2B5EF4-FFF2-40B4-BE49-F238E27FC236}">
                    <a16:creationId xmlns:a16="http://schemas.microsoft.com/office/drawing/2014/main" id="{F5C5F5C4-D250-54E9-820B-ABE9B8E3424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zh-CN" altLang="zh-CN" dirty="0"/>
                  <a:t>HQET 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zh-CN" altLang="zh-CN" dirty="0"/>
                  <a:t>-meson LCDAs</a:t>
                </a:r>
                <a:endParaRPr kumimoji="1" lang="zh-CN" altLang="en-US" dirty="0"/>
              </a:p>
            </p:txBody>
          </p:sp>
        </mc:Choice>
        <mc:Fallback>
          <p:sp>
            <p:nvSpPr>
              <p:cNvPr id="2" name="标题 1" hidden="1">
                <a:extLst>
                  <a:ext uri="{FF2B5EF4-FFF2-40B4-BE49-F238E27FC236}">
                    <a16:creationId xmlns:a16="http://schemas.microsoft.com/office/drawing/2014/main" id="{F5C5F5C4-D250-54E9-820B-ABE9B8E342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E39EA407-6878-A01A-1294-C19A00ED2CE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4509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0C2058F-7A28-2D13-58D2-C0CC950D1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Final comments</a:t>
            </a:r>
            <a:endParaRPr 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DBC4B37-1153-0DF9-7F17-2DC8EF181B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3861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DC8735E8-EECA-AE07-8B80-1CC7794B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703450C-3F27-582E-44A6-DC2B4EA698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52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568</Words>
  <Application>Microsoft Office PowerPoint</Application>
  <PresentationFormat>宽屏</PresentationFormat>
  <Paragraphs>36</Paragraphs>
  <Slides>60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60</vt:i4>
      </vt:variant>
    </vt:vector>
  </HeadingPairs>
  <TitlesOfParts>
    <vt:vector size="66" baseType="lpstr">
      <vt:lpstr>DengXian</vt:lpstr>
      <vt:lpstr>Aptos</vt:lpstr>
      <vt:lpstr>Aptos Display</vt:lpstr>
      <vt:lpstr>Arial</vt:lpstr>
      <vt:lpstr>Cambria Math</vt:lpstr>
      <vt:lpstr>Office 主题​​</vt:lpstr>
      <vt:lpstr>Recent Progress in LaMET </vt:lpstr>
      <vt:lpstr>2026 LaMET meeting in Krakow </vt:lpstr>
      <vt:lpstr>Outline </vt:lpstr>
      <vt:lpstr>Wilson, Lattice QCD and light-front quantization</vt:lpstr>
      <vt:lpstr>Ken Wilson: </vt:lpstr>
      <vt:lpstr>PowerPoint 演示文稿</vt:lpstr>
      <vt:lpstr>PowerPoint 演示文稿</vt:lpstr>
      <vt:lpstr>Lattice QCD 30-years anniversary talk  (Lattice 2004 conference, hep-lat/041204)   </vt:lpstr>
      <vt:lpstr>PowerPoint 演示文稿</vt:lpstr>
      <vt:lpstr>PowerPoint 演示文稿</vt:lpstr>
      <vt:lpstr>Concerns for future lattice QCD</vt:lpstr>
      <vt:lpstr>PowerPoint 演示文稿</vt:lpstr>
      <vt:lpstr>PowerPoint 演示文稿</vt:lpstr>
      <vt:lpstr>PowerPoint 演示文稿</vt:lpstr>
      <vt:lpstr>PowerPoint 演示文稿</vt:lpstr>
      <vt:lpstr>Large Momentum Effective Theory </vt:lpstr>
      <vt:lpstr>PowerPoint 演示文稿</vt:lpstr>
      <vt:lpstr>PowerPoint 演示文稿</vt:lpstr>
      <vt:lpstr>PowerPoint 演示文稿</vt:lpstr>
      <vt:lpstr>PowerPoint 演示文稿</vt:lpstr>
      <vt:lpstr>Recent progress: PDFs </vt:lpstr>
      <vt:lpstr>Isovector quark PDF</vt:lpstr>
      <vt:lpstr>Reanalysis </vt:lpstr>
      <vt:lpstr>Result </vt:lpstr>
      <vt:lpstr>Unpolarized gluon PDF </vt:lpstr>
      <vt:lpstr>New method: Current-Current correlator</vt:lpstr>
      <vt:lpstr>PowerPoint 演示文稿</vt:lpstr>
      <vt:lpstr>PDF of  Deuteron-like Dibaryon</vt:lpstr>
      <vt:lpstr>New method: CG Nucleon PDFs from Boosted Correlations in the Coulomb Gauge</vt:lpstr>
      <vt:lpstr>New method (CG):direct calculation in x space</vt:lpstr>
      <vt:lpstr>u+d. (CG)</vt:lpstr>
      <vt:lpstr>Total Gluon Helicity Contribution to the Proton Spin from Lattice QCD</vt:lpstr>
      <vt:lpstr>PowerPoint 演示文稿</vt:lpstr>
      <vt:lpstr>PowerPoint 演示文稿</vt:lpstr>
      <vt:lpstr>Recent progress: GPDs </vt:lpstr>
      <vt:lpstr>30 years ago…</vt:lpstr>
      <vt:lpstr>Existing Reviews (latest from 20 years ago) </vt:lpstr>
      <vt:lpstr>Filling the 20-years gap: 2609.19544 [hep-ph]</vt:lpstr>
      <vt:lpstr>Lattice GPD calculations </vt:lpstr>
      <vt:lpstr>ξ=0  pion GPD result</vt:lpstr>
      <vt:lpstr>GPDs when x≠ξ</vt:lpstr>
      <vt:lpstr>Fixing the x=ξ problem </vt:lpstr>
      <vt:lpstr>Recent progress:TMDPDFs </vt:lpstr>
      <vt:lpstr>PowerPoint 演示文稿</vt:lpstr>
      <vt:lpstr>PowerPoint 演示文稿</vt:lpstr>
      <vt:lpstr>LaMET is the only framework that allows first principle lattice QCD predictions of TMDPDFs  QiAn Zhang, Yizhuang Liu, Yong Zhao</vt:lpstr>
      <vt:lpstr>PowerPoint 演示文稿</vt:lpstr>
      <vt:lpstr>PowerPoint 演示文稿</vt:lpstr>
      <vt:lpstr>PowerPoint 演示文稿</vt:lpstr>
      <vt:lpstr>First constraints on the nonperturbative gluon Collins-Soper kernel</vt:lpstr>
      <vt:lpstr>PowerPoint 演示文稿</vt:lpstr>
      <vt:lpstr>PowerPoint 演示文稿</vt:lpstr>
      <vt:lpstr>PowerPoint 演示文稿</vt:lpstr>
      <vt:lpstr>unpolarized, helicity, and transversity</vt:lpstr>
      <vt:lpstr>Lattice QCD Benchmark of Proton Helicity and Flavor-Dependent Unpolarized TMPDF at Physical Quark Masses</vt:lpstr>
      <vt:lpstr>Recent progress: others</vt:lpstr>
      <vt:lpstr>Complete Access to Leading-Twist Λ-Baryon LCDAs from Lattice QCD</vt:lpstr>
      <vt:lpstr>HQET B-meson LCDAs</vt:lpstr>
      <vt:lpstr>Final comments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sean Ji</dc:creator>
  <cp:lastModifiedBy>sean Ji</cp:lastModifiedBy>
  <cp:revision>1</cp:revision>
  <dcterms:created xsi:type="dcterms:W3CDTF">2026-10-10T00:14:54Z</dcterms:created>
  <dcterms:modified xsi:type="dcterms:W3CDTF">2026-10-10T00:14:54Z</dcterms:modified>
</cp:coreProperties>
</file>