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46" r:id="rId1"/>
  </p:sldMasterIdLst>
  <p:notesMasterIdLst>
    <p:notesMasterId r:id="rId46"/>
  </p:notesMasterIdLst>
  <p:sldIdLst>
    <p:sldId id="325" r:id="rId2"/>
    <p:sldId id="348" r:id="rId3"/>
    <p:sldId id="3741" r:id="rId4"/>
    <p:sldId id="3849" r:id="rId5"/>
    <p:sldId id="3774" r:id="rId6"/>
    <p:sldId id="3850" r:id="rId7"/>
    <p:sldId id="376" r:id="rId8"/>
    <p:sldId id="3829" r:id="rId9"/>
    <p:sldId id="3796" r:id="rId10"/>
    <p:sldId id="3797" r:id="rId11"/>
    <p:sldId id="3798" r:id="rId12"/>
    <p:sldId id="3786" r:id="rId13"/>
    <p:sldId id="398" r:id="rId14"/>
    <p:sldId id="3839" r:id="rId15"/>
    <p:sldId id="462" r:id="rId16"/>
    <p:sldId id="385" r:id="rId17"/>
    <p:sldId id="386" r:id="rId18"/>
    <p:sldId id="387" r:id="rId19"/>
    <p:sldId id="3800" r:id="rId20"/>
    <p:sldId id="3840" r:id="rId21"/>
    <p:sldId id="3836" r:id="rId22"/>
    <p:sldId id="3841" r:id="rId23"/>
    <p:sldId id="3842" r:id="rId24"/>
    <p:sldId id="3848" r:id="rId25"/>
    <p:sldId id="3803" r:id="rId26"/>
    <p:sldId id="264" r:id="rId27"/>
    <p:sldId id="3843" r:id="rId28"/>
    <p:sldId id="3847" r:id="rId29"/>
    <p:sldId id="3846" r:id="rId30"/>
    <p:sldId id="3844" r:id="rId31"/>
    <p:sldId id="3808" r:id="rId32"/>
    <p:sldId id="3826" r:id="rId33"/>
    <p:sldId id="3827" r:id="rId34"/>
    <p:sldId id="3809" r:id="rId35"/>
    <p:sldId id="3828" r:id="rId36"/>
    <p:sldId id="427" r:id="rId37"/>
    <p:sldId id="402" r:id="rId38"/>
    <p:sldId id="3758" r:id="rId39"/>
    <p:sldId id="3793" r:id="rId40"/>
    <p:sldId id="3769" r:id="rId41"/>
    <p:sldId id="404" r:id="rId42"/>
    <p:sldId id="405" r:id="rId43"/>
    <p:sldId id="434" r:id="rId44"/>
    <p:sldId id="3775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6AC"/>
    <a:srgbClr val="0432FF"/>
    <a:srgbClr val="040101"/>
    <a:srgbClr val="D0AD43"/>
    <a:srgbClr val="052EDC"/>
    <a:srgbClr val="AB6CDA"/>
    <a:srgbClr val="FFBBBA"/>
    <a:srgbClr val="FAFAFA"/>
    <a:srgbClr val="FBFBFB"/>
    <a:srgbClr val="73C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8" autoAdjust="0"/>
    <p:restoredTop sz="92744" autoAdjust="0"/>
  </p:normalViewPr>
  <p:slideViewPr>
    <p:cSldViewPr snapToGrid="0">
      <p:cViewPr varScale="1">
        <p:scale>
          <a:sx n="101" d="100"/>
          <a:sy n="101" d="100"/>
        </p:scale>
        <p:origin x="8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0FED9-E21E-4036-8E12-E06C7EF1F263}" type="datetimeFigureOut">
              <a:rPr lang="zh-CN" altLang="en-US" smtClean="0"/>
              <a:t>2026/10/7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A9884-5DAF-448F-AA52-F6EE1E9813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49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感谢</a:t>
            </a:r>
            <a:r>
              <a:rPr lang="zh-CN" altLang="en-US"/>
              <a:t>老师的热情邀请！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173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部分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044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超子是含有奇异夸克的重子。</a:t>
            </a:r>
            <a:endParaRPr lang="en-US" altLang="zh-CN"/>
          </a:p>
          <a:p>
            <a:r>
              <a:rPr lang="zh-CN" altLang="en-US"/>
              <a:t>超子的寿命在</a:t>
            </a:r>
            <a:r>
              <a:rPr lang="en-US" altLang="zh-CN"/>
              <a:t>10^-10</a:t>
            </a:r>
            <a:r>
              <a:rPr lang="zh-CN" altLang="en-US"/>
              <a:t>量级，可以飞出对撞机的对撞点，但是一般飞不出探测器。为我们研究超子提供了重要的条件</a:t>
            </a:r>
            <a:r>
              <a:rPr lang="en-US" altLang="zh-CN"/>
              <a:t>    (K+</a:t>
            </a:r>
            <a:r>
              <a:rPr lang="zh-CN" altLang="en-US"/>
              <a:t>的寿命：</a:t>
            </a:r>
            <a:r>
              <a:rPr lang="en-US" altLang="zh-CN"/>
              <a:t>)</a:t>
            </a:r>
          </a:p>
          <a:p>
            <a:r>
              <a:rPr lang="zh-CN" altLang="en-US"/>
              <a:t>由于超子有自旋，所以相比之下，对新物理结构更加敏感。</a:t>
            </a:r>
            <a:endParaRPr lang="en-US" altLang="zh-CN"/>
          </a:p>
          <a:p>
            <a:r>
              <a:rPr lang="zh-CN" altLang="en-US"/>
              <a:t>超子通过</a:t>
            </a:r>
            <a:r>
              <a:rPr lang="en-US" altLang="zh-CN"/>
              <a:t>SU(3)</a:t>
            </a:r>
            <a:r>
              <a:rPr lang="zh-CN" altLang="en-US"/>
              <a:t>和核子相关联。超子的研究有利于我们了解核子的结构。</a:t>
            </a: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5914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CKM</a:t>
            </a:r>
            <a:r>
              <a:rPr lang="zh-CN" altLang="en-US" dirty="0"/>
              <a:t>矩阵是标准模型的重要组成部分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922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sz="1800">
                <a:effectLst/>
                <a:latin typeface="NimbusRomNo9L"/>
              </a:rPr>
              <a:t>long-standing puzzle </a:t>
            </a:r>
            <a:endParaRPr lang="e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1712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sz="1800">
                <a:effectLst/>
                <a:latin typeface="NimbusRomNo9L"/>
              </a:rPr>
              <a:t>long-standing puzzle </a:t>
            </a:r>
            <a:endParaRPr lang="e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5569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Ademollo-Gatto theorem suggests an analytic approach to the available data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first examines the vector form factor f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because it is not subject to first-order SU(3) symmetry-breaking effects.</a:t>
            </a:r>
          </a:p>
          <a:p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𝑓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_3 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为标量（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scalar</a:t>
            </a:r>
            <a:r>
              <a:rPr lang="zh-CN" altLang="e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形状因子、𝑔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_3 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为赝标量（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pseudo-scalar</a:t>
            </a:r>
            <a:r>
              <a:rPr lang="zh-CN" altLang="e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形状因子</a:t>
            </a:r>
            <a:endParaRPr lang="e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矢量形状因子是和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SU(3)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对称性破坏无关的量， 可以被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LQCD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计算！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dDelta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是微分截面随着角分布的变化形式。可以通过角分布分析直接抽取形状因子！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sigma_Lambda^sl(), a_{Lambda}^{sl}, I_{Lambda}^{sl}</a:t>
            </a:r>
            <a:r>
              <a:rPr lang="zh-CN" altLang="e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g_av^{\Lambda}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g_w^{\Lambda}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的函数</a:t>
            </a:r>
            <a:endParaRPr lang="e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2241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8874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8210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7335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我们知道，轻子普适性是标准模型的一个假设，同样的，我们也可以通过比较超子的电子道和</a:t>
            </a:r>
            <a:r>
              <a:rPr lang="en-US" altLang="zh-CN"/>
              <a:t>muon</a:t>
            </a:r>
            <a:r>
              <a:rPr lang="zh-CN" altLang="en-US"/>
              <a:t>子道的半轻衰变分支比来检验轻子普适性！</a:t>
            </a:r>
            <a:endParaRPr lang="en-US" altLang="zh-CN"/>
          </a:p>
          <a:p>
            <a:r>
              <a:rPr lang="zh-CN" altLang="en-US"/>
              <a:t>在标准模型中，这两个分支比的比值只和这两个过程的相空间大小有关，而和形状因子无关。这篇</a:t>
            </a:r>
            <a:r>
              <a:rPr lang="en-US" altLang="zh-CN"/>
              <a:t>15</a:t>
            </a:r>
            <a:r>
              <a:rPr lang="zh-CN" altLang="en-US"/>
              <a:t>年的</a:t>
            </a:r>
            <a:r>
              <a:rPr lang="en-US" altLang="zh-CN"/>
              <a:t>PRL</a:t>
            </a:r>
            <a:r>
              <a:rPr lang="zh-CN" altLang="en-US"/>
              <a:t>文章分别计算了次领头阶下不同过程的</a:t>
            </a:r>
            <a:r>
              <a:rPr lang="en-US" altLang="zh-CN"/>
              <a:t>R</a:t>
            </a:r>
            <a:r>
              <a:rPr lang="zh-CN" altLang="en-US"/>
              <a:t>的理论值。并和实验结果进行了比较。</a:t>
            </a:r>
            <a:endParaRPr lang="en-US" altLang="zh-CN"/>
          </a:p>
          <a:p>
            <a:r>
              <a:rPr lang="en-US" altLang="zh-CN"/>
              <a:t>Delta = M_B1 – M_B2</a:t>
            </a:r>
          </a:p>
          <a:p>
            <a:r>
              <a:rPr lang="zh-CN" altLang="en-US"/>
              <a:t>注：</a:t>
            </a:r>
            <a:r>
              <a:rPr lang="en-US" altLang="zh-CN"/>
              <a:t>LHC</a:t>
            </a:r>
            <a:r>
              <a:rPr lang="zh-CN" altLang="en-US"/>
              <a:t>上看到了一个可能是新物理贡献的事例，但是和预期本底事例一致，因此只给了一个新物理贡献的上限。</a:t>
            </a:r>
            <a:r>
              <a:rPr lang="en-US" altLang="zh-CN"/>
              <a:t>(PRL 114, 161802(2015))(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LHC bounds obtained from CMS data at 8 TeV (7 TeV) are represented by the black solid (dashed) ellipse.</a:t>
            </a:r>
            <a:r>
              <a:rPr lang="en-US" altLang="zh-CN"/>
              <a:t>)</a:t>
            </a:r>
          </a:p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3528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005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Ademollo-Gatto theorem suggests an analytic approach to the available data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first examines the vector form factor f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because it is not subject to first-order SU(3) symmetry-breaking effects.</a:t>
            </a:r>
          </a:p>
          <a:p>
            <a:endParaRPr lang="e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矢量形状因子是和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SU(3)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对称性破坏无关的量， 可以被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LQCD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计算！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dDelta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是微分衰变宽度随着角分布的变化形式。可以通过角分布分析直接抽取形状因子！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/>
              <a:t>α</a:t>
            </a:r>
            <a:r>
              <a:rPr lang="en-US"/>
              <a:t>_Jpsi 和</a:t>
            </a:r>
            <a:r>
              <a:rPr lang="el-GR"/>
              <a:t>ΔΦ分别是</a:t>
            </a:r>
            <a:r>
              <a:rPr lang="en-US" altLang="zh-CN"/>
              <a:t>Jpsi</a:t>
            </a:r>
            <a:r>
              <a:rPr lang="zh-CN" altLang="en-US"/>
              <a:t>产生的非对称参数和</a:t>
            </a:r>
            <a:r>
              <a:rPr lang="en-US" altLang="zh-CN"/>
              <a:t>Lambda</a:t>
            </a:r>
            <a:r>
              <a:rPr lang="zh-CN" altLang="en-US"/>
              <a:t> </a:t>
            </a:r>
            <a:r>
              <a:rPr lang="en-US" altLang="zh-CN"/>
              <a:t>Lambda-bar</a:t>
            </a:r>
            <a:r>
              <a:rPr lang="zh-CN" altLang="en-US"/>
              <a:t>的产生相对相位；</a:t>
            </a:r>
            <a:r>
              <a:rPr lang="el-GR" altLang="zh-CN"/>
              <a:t>α</a:t>
            </a:r>
            <a:r>
              <a:rPr lang="en-US" altLang="zh-CN"/>
              <a:t>_lambda-bar is </a:t>
            </a:r>
            <a:r>
              <a:rPr lang="en" altLang="zh-CN" sz="1800">
                <a:effectLst/>
                <a:latin typeface="NimbusRomNo9L"/>
              </a:rPr>
              <a:t>decays asymmetry of </a:t>
            </a:r>
            <a:r>
              <a:rPr lang="el-GR" altLang="zh-CN" sz="1800">
                <a:effectLst/>
                <a:latin typeface="NimbusRomNo9L"/>
              </a:rPr>
              <a:t>Λ-</a:t>
            </a:r>
            <a:r>
              <a:rPr lang="en-US" altLang="zh-CN" sz="1800">
                <a:effectLst/>
                <a:latin typeface="NimbusRomNo9L"/>
              </a:rPr>
              <a:t>bar</a:t>
            </a:r>
            <a:endParaRPr lang="e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437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Ademollo-Gatto theorem suggests an analytic approach to the available data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first examines the vector form factor f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</a:t>
            </a:r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because it is not subject to first-order SU(3) symmetry-breaking effects.</a:t>
            </a:r>
          </a:p>
          <a:p>
            <a:endParaRPr lang="e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矢量形状因子是和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SU(3)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对称性破坏无关的量， 可以被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LQCD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计算！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dDelta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是微分截面随着角分布的变化形式。可以通过角分布分析直接抽取形状因子！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sigma_Lambda^sl(), a_{Lambda}^{sl}, I_{Lambda}^{sl}</a:t>
            </a:r>
            <a:r>
              <a:rPr lang="zh-CN" altLang="e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g_av^{\Lambda}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g_w^{\Lambda}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的函数</a:t>
            </a:r>
            <a:endParaRPr lang="e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49D1A-F4A8-CC4C-991A-720D5BBF2D04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9015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u="none" strike="noStrike">
                <a:solidFill>
                  <a:srgbClr val="0F1115"/>
                </a:solidFill>
                <a:effectLst/>
                <a:latin typeface="quote-cjk-patch"/>
              </a:rPr>
              <a:t>这开辟了一条可信途径：基于超子测量</a:t>
            </a:r>
            <a:r>
              <a:rPr lang="en" altLang="zh-CN" b="0" i="0" u="none" strike="noStrike">
                <a:solidFill>
                  <a:srgbClr val="0F1115"/>
                </a:solidFill>
                <a:effectLst/>
                <a:latin typeface="quote-cjk-patch"/>
              </a:rPr>
              <a:t>Vus</a:t>
            </a:r>
            <a:r>
              <a:rPr lang="zh-CN" altLang="en" b="0" i="0" u="none" strike="noStrike">
                <a:solidFill>
                  <a:srgbClr val="0F1115"/>
                </a:solidFill>
                <a:effectLst/>
                <a:latin typeface="quote-cjk-patch"/>
              </a:rPr>
              <a:t>，</a:t>
            </a:r>
            <a:r>
              <a:rPr lang="zh-CN" altLang="en-US" b="0" i="0" u="none" strike="noStrike">
                <a:solidFill>
                  <a:srgbClr val="0F1115"/>
                </a:solidFill>
                <a:effectLst/>
                <a:latin typeface="quote-cjk-patch"/>
              </a:rPr>
              <a:t>且精度能与黄金过程</a:t>
            </a:r>
            <a:r>
              <a:rPr lang="en" altLang="zh-CN" b="0" i="0" u="none" strike="noStrike">
                <a:solidFill>
                  <a:srgbClr val="0F1115"/>
                </a:solidFill>
                <a:effectLst/>
                <a:latin typeface="quote-cjk-patch"/>
              </a:rPr>
              <a:t>K</a:t>
            </a:r>
            <a:r>
              <a:rPr lang="zh-CN" altLang="en-US" b="0" i="0" u="none" strike="noStrike">
                <a:solidFill>
                  <a:srgbClr val="0F1115"/>
                </a:solidFill>
                <a:effectLst/>
                <a:latin typeface="quote-cjk-patch"/>
              </a:rPr>
              <a:t>介子衰变相媲美</a:t>
            </a:r>
            <a:r>
              <a:rPr lang="en-US" altLang="zh-CN" b="0" i="0" u="none" strike="noStrike">
                <a:solidFill>
                  <a:srgbClr val="0F1115"/>
                </a:solidFill>
                <a:effectLst/>
                <a:latin typeface="quote-cjk-patch"/>
              </a:rPr>
              <a:t>——</a:t>
            </a:r>
            <a:r>
              <a:rPr lang="zh-CN" altLang="en-US" b="0" i="0" u="none" strike="noStrike">
                <a:solidFill>
                  <a:srgbClr val="0F1115"/>
                </a:solidFill>
                <a:effectLst/>
                <a:latin typeface="quote-cjk-patch"/>
              </a:rPr>
              <a:t>从而为物理学家提供了一种长期以来梦寐以求的独立检验手段，用以检验标准模型的一根承重墙。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921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利用幽灵般的相互作用</a:t>
            </a:r>
            <a:r>
              <a:rPr lang="en-US" altLang="zh-CN"/>
              <a:t>-</a:t>
            </a:r>
            <a:r>
              <a:rPr lang="zh-CN" altLang="en-US"/>
              <a:t>量子纠缠作为工具，提高单事例灵敏度</a:t>
            </a: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379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73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573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534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4F62C-8897-E84D-A3F9-F5488C15C576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72986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4F62C-8897-E84D-A3F9-F5488C15C576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45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首次通过极化和量子纠缠研究重子</a:t>
            </a:r>
            <a:r>
              <a:rPr lang="el-GR"/>
              <a:t>β</a:t>
            </a:r>
            <a:r>
              <a:rPr lang="en-US"/>
              <a:t>衰变</a:t>
            </a:r>
            <a:r>
              <a:rPr lang="zh-CN" altLang="en-US"/>
              <a:t>，开辟了一条检验标准模型的“新航线”</a:t>
            </a: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A9884-5DAF-448F-AA52-F6EE1E981326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458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070442-0348-41CA-B103-024007DDA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E456490-9498-4EA8-A718-F9F4464E8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45796A-FB5E-4909-8097-A03F2076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79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D54E4-7914-4AB7-BB7E-BF2407B8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8EC0D4-0FFE-48BA-B2DF-BEC3AB85F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BE35B6-979B-4158-8821-4966BC1D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37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A60711-F56B-4CAA-8CF1-634D213A1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125416"/>
            <a:ext cx="10515600" cy="3437060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D4C2DF-8AF6-4EE2-9EC7-A689021DE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90CB38-212C-48E7-86CB-5268B97F0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681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5A096-A788-465E-B0DD-C9DF1CD86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C15F0E-E169-4C21-9AF3-E6F224D53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25415"/>
            <a:ext cx="5181600" cy="505154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38DDF5E-9E16-4975-B739-E483A2D83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5415"/>
            <a:ext cx="5181600" cy="505154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B8EC54-BAD9-44F4-9B2F-1AE743E12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9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E31893-B481-457E-8054-564EFC98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9813"/>
            <a:ext cx="10515600" cy="71632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5592C28-4234-4569-91B1-3EB23B495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055077"/>
            <a:ext cx="5157787" cy="144999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4C1E728-2EB1-430E-AA9F-C096F01F9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5A064AC-B957-401D-974D-A80D456E33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055077"/>
            <a:ext cx="5183188" cy="144999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F551551-795D-4B6B-BDAF-8002B556AF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EDCDF7D-4884-4303-8D83-8A2BAC01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4AEEFD-5238-43A6-BFBD-A86D859E0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87E6475-BEE6-4A8F-B81B-3780CD02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29F3AD-0F86-4AF0-910D-6CAD54F15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45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EF39E-00E7-45D9-A2A9-1B782BEDA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07144B-3C5C-4C41-A21C-A1E7536EE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0C8EA6-B510-4F37-8A8E-E34D379A4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97B7FE-B14C-48AF-8EFA-796E82B9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2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CFFB1C-F35A-4C13-9758-2C08646B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06997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2A803F4-DF7C-4AC3-95F4-C8132CC6D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C7AC01-22E6-456D-AB4C-B400D3AF9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3CC98B-4F96-46BE-B194-1E3DF83D0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09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60A5D4-D679-4B26-8C0F-CDC7C6BB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99131B-F8AE-482E-B65E-ADEE7D75D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6C0CC2-A56F-4E76-A505-A9020850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4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94FA23E-D267-4766-A06E-0C6E8ECFB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1019907"/>
            <a:ext cx="2628900" cy="51570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0C637A-D604-41CC-8FC1-6EE3B0350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019909"/>
            <a:ext cx="7734300" cy="515705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7B71B1-C729-439A-8FA5-10406A6F4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7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09870A-AE86-D545-B02A-B54B29C1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8B3A-C955-2545-A968-81E452156E1E}" type="datetime1">
              <a:rPr kumimoji="1" lang="zh-CN" altLang="en-US" smtClean="0"/>
              <a:t>2026/10/7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AEA1FA-93FD-A44F-9438-DA08E37E8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947CBA-1876-2941-9559-DB70A517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2C251-EDCB-B04A-9E7C-4340AA05C03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935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7DA69E8-546B-4014-BBD5-FD55DF2C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109"/>
            <a:ext cx="10515600" cy="698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6EFC6D-FB45-448B-9CCA-DF4F28A45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3343"/>
            <a:ext cx="10515600" cy="4932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636DEF-AE02-4415-967B-6230A3CC3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0932A4A-1BBD-47B3-B955-9EA3C62130BB}"/>
              </a:ext>
            </a:extLst>
          </p:cNvPr>
          <p:cNvCxnSpPr/>
          <p:nvPr/>
        </p:nvCxnSpPr>
        <p:spPr>
          <a:xfrm>
            <a:off x="0" y="882770"/>
            <a:ext cx="12192000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7797F0B-56C1-45FB-8A29-B69D1F37D3EE}"/>
              </a:ext>
            </a:extLst>
          </p:cNvPr>
          <p:cNvCxnSpPr/>
          <p:nvPr/>
        </p:nvCxnSpPr>
        <p:spPr>
          <a:xfrm>
            <a:off x="0" y="6315808"/>
            <a:ext cx="12192000" cy="0"/>
          </a:xfrm>
          <a:prstGeom prst="line">
            <a:avLst/>
          </a:prstGeom>
          <a:ln w="952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99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notesSlide" Target="../notesSlides/notesSlide4.xml"/><Relationship Id="rId16" Type="http://schemas.openxmlformats.org/officeDocument/2006/relationships/image" Target="NUL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svg"/><Relationship Id="rId18" Type="http://schemas.openxmlformats.org/officeDocument/2006/relationships/image" Target="../media/image200.png"/><Relationship Id="rId3" Type="http://schemas.openxmlformats.org/officeDocument/2006/relationships/image" Target="../media/image40.png"/><Relationship Id="rId21" Type="http://schemas.openxmlformats.org/officeDocument/2006/relationships/hyperlink" Target="https://doi.org/10.1103/PhysRevLett.92.251803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21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0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19.svg"/><Relationship Id="rId5" Type="http://schemas.openxmlformats.org/officeDocument/2006/relationships/image" Target="../media/image52.png"/><Relationship Id="rId15" Type="http://schemas.openxmlformats.org/officeDocument/2006/relationships/image" Target="../media/image11.png"/><Relationship Id="rId10" Type="http://schemas.openxmlformats.org/officeDocument/2006/relationships/image" Target="../media/image18.png"/><Relationship Id="rId19" Type="http://schemas.openxmlformats.org/officeDocument/2006/relationships/image" Target="../media/image13.png"/><Relationship Id="rId4" Type="http://schemas.openxmlformats.org/officeDocument/2006/relationships/image" Target="../media/image510.png"/><Relationship Id="rId9" Type="http://schemas.openxmlformats.org/officeDocument/2006/relationships/image" Target="../media/image17.svg"/><Relationship Id="rId14" Type="http://schemas.openxmlformats.org/officeDocument/2006/relationships/image" Target="../media/image160.png"/><Relationship Id="rId22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svg"/><Relationship Id="rId18" Type="http://schemas.openxmlformats.org/officeDocument/2006/relationships/image" Target="../media/image200.png"/><Relationship Id="rId3" Type="http://schemas.openxmlformats.org/officeDocument/2006/relationships/image" Target="../media/image40.png"/><Relationship Id="rId21" Type="http://schemas.openxmlformats.org/officeDocument/2006/relationships/hyperlink" Target="https://doi.org/10.1103/PhysRevLett.92.251803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21.png"/><Relationship Id="rId17" Type="http://schemas.openxmlformats.org/officeDocument/2006/relationships/image" Target="../media/image12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80.pn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19.svg"/><Relationship Id="rId24" Type="http://schemas.openxmlformats.org/officeDocument/2006/relationships/image" Target="../media/image25.png"/><Relationship Id="rId5" Type="http://schemas.openxmlformats.org/officeDocument/2006/relationships/image" Target="../media/image52.png"/><Relationship Id="rId15" Type="http://schemas.openxmlformats.org/officeDocument/2006/relationships/image" Target="../media/image11.png"/><Relationship Id="rId23" Type="http://schemas.openxmlformats.org/officeDocument/2006/relationships/image" Target="../media/image24.emf"/><Relationship Id="rId10" Type="http://schemas.openxmlformats.org/officeDocument/2006/relationships/image" Target="../media/image18.png"/><Relationship Id="rId19" Type="http://schemas.openxmlformats.org/officeDocument/2006/relationships/image" Target="../media/image13.png"/><Relationship Id="rId4" Type="http://schemas.openxmlformats.org/officeDocument/2006/relationships/image" Target="../media/image510.png"/><Relationship Id="rId9" Type="http://schemas.openxmlformats.org/officeDocument/2006/relationships/image" Target="../media/image17.svg"/><Relationship Id="rId14" Type="http://schemas.openxmlformats.org/officeDocument/2006/relationships/image" Target="../media/image160.png"/><Relationship Id="rId22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1.png"/><Relationship Id="rId7" Type="http://schemas.openxmlformats.org/officeDocument/2006/relationships/hyperlink" Target="https://doi.org/10.1103/PhysRevD.70.11403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181.png"/><Relationship Id="rId10" Type="http://schemas.openxmlformats.org/officeDocument/2006/relationships/image" Target="../media/image120.png"/><Relationship Id="rId4" Type="http://schemas.openxmlformats.org/officeDocument/2006/relationships/image" Target="../media/image170.png"/><Relationship Id="rId9" Type="http://schemas.openxmlformats.org/officeDocument/2006/relationships/image" Target="../media/image2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8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31.png"/><Relationship Id="rId9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10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5.png"/><Relationship Id="rId4" Type="http://schemas.openxmlformats.org/officeDocument/2006/relationships/image" Target="../media/image32.emf"/><Relationship Id="rId9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3.png"/><Relationship Id="rId4" Type="http://schemas.openxmlformats.org/officeDocument/2006/relationships/image" Target="../media/image34.png"/><Relationship Id="rId9" Type="http://schemas.openxmlformats.org/officeDocument/2006/relationships/image" Target="../media/image4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3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45.png"/><Relationship Id="rId7" Type="http://schemas.openxmlformats.org/officeDocument/2006/relationships/image" Target="../media/image4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0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tiff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0.png"/><Relationship Id="rId4" Type="http://schemas.openxmlformats.org/officeDocument/2006/relationships/image" Target="../media/image5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58.gif"/><Relationship Id="rId3" Type="http://schemas.openxmlformats.org/officeDocument/2006/relationships/image" Target="../media/image271.png"/><Relationship Id="rId7" Type="http://schemas.openxmlformats.org/officeDocument/2006/relationships/image" Target="../media/image311.png"/><Relationship Id="rId12" Type="http://schemas.openxmlformats.org/officeDocument/2006/relationships/image" Target="../media/image36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3.png"/><Relationship Id="rId11" Type="http://schemas.openxmlformats.org/officeDocument/2006/relationships/image" Target="../media/image350.png"/><Relationship Id="rId5" Type="http://schemas.openxmlformats.org/officeDocument/2006/relationships/image" Target="../media/image291.png"/><Relationship Id="rId10" Type="http://schemas.openxmlformats.org/officeDocument/2006/relationships/image" Target="../media/image340.png"/><Relationship Id="rId4" Type="http://schemas.openxmlformats.org/officeDocument/2006/relationships/image" Target="../media/image281.png"/><Relationship Id="rId9" Type="http://schemas.openxmlformats.org/officeDocument/2006/relationships/image" Target="../media/image3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9.emf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emf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1.png"/><Relationship Id="rId3" Type="http://schemas.openxmlformats.org/officeDocument/2006/relationships/image" Target="../media/image63.png"/><Relationship Id="rId7" Type="http://schemas.openxmlformats.org/officeDocument/2006/relationships/image" Target="../media/image6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0.png"/><Relationship Id="rId11" Type="http://schemas.openxmlformats.org/officeDocument/2006/relationships/image" Target="../media/image67.png"/><Relationship Id="rId5" Type="http://schemas.openxmlformats.org/officeDocument/2006/relationships/image" Target="../media/image610.png"/><Relationship Id="rId10" Type="http://schemas.openxmlformats.org/officeDocument/2006/relationships/image" Target="../media/image66.png"/><Relationship Id="rId4" Type="http://schemas.openxmlformats.org/officeDocument/2006/relationships/image" Target="../media/image64.png"/><Relationship Id="rId9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1.png"/><Relationship Id="rId4" Type="http://schemas.openxmlformats.org/officeDocument/2006/relationships/image" Target="../media/image5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3" Type="http://schemas.openxmlformats.org/officeDocument/2006/relationships/image" Target="../media/image630.png"/><Relationship Id="rId7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0.png"/><Relationship Id="rId5" Type="http://schemas.openxmlformats.org/officeDocument/2006/relationships/image" Target="../media/image65.emf"/><Relationship Id="rId4" Type="http://schemas.openxmlformats.org/officeDocument/2006/relationships/image" Target="../media/image551.png"/><Relationship Id="rId9" Type="http://schemas.openxmlformats.org/officeDocument/2006/relationships/image" Target="../media/image6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1.png"/><Relationship Id="rId3" Type="http://schemas.openxmlformats.org/officeDocument/2006/relationships/image" Target="../media/image590.png"/><Relationship Id="rId7" Type="http://schemas.openxmlformats.org/officeDocument/2006/relationships/image" Target="../media/image7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9.jpg"/><Relationship Id="rId9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660.png"/><Relationship Id="rId4" Type="http://schemas.openxmlformats.org/officeDocument/2006/relationships/image" Target="../media/image77.svg"/><Relationship Id="rId9" Type="http://schemas.openxmlformats.org/officeDocument/2006/relationships/image" Target="../media/image6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8.png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2.jpg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3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1.png"/><Relationship Id="rId13" Type="http://schemas.openxmlformats.org/officeDocument/2006/relationships/image" Target="../media/image751.png"/><Relationship Id="rId18" Type="http://schemas.openxmlformats.org/officeDocument/2006/relationships/image" Target="../media/image790.png"/><Relationship Id="rId3" Type="http://schemas.openxmlformats.org/officeDocument/2006/relationships/image" Target="../media/image85.png"/><Relationship Id="rId21" Type="http://schemas.openxmlformats.org/officeDocument/2006/relationships/image" Target="../media/image762.png"/><Relationship Id="rId7" Type="http://schemas.openxmlformats.org/officeDocument/2006/relationships/image" Target="../media/image2910.png"/><Relationship Id="rId12" Type="http://schemas.openxmlformats.org/officeDocument/2006/relationships/image" Target="../media/image741.png"/><Relationship Id="rId17" Type="http://schemas.openxmlformats.org/officeDocument/2006/relationships/image" Target="../media/image781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91.png"/><Relationship Id="rId20" Type="http://schemas.openxmlformats.org/officeDocument/2006/relationships/image" Target="../media/image7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10.png"/><Relationship Id="rId11" Type="http://schemas.openxmlformats.org/officeDocument/2006/relationships/image" Target="../media/image731.png"/><Relationship Id="rId5" Type="http://schemas.openxmlformats.org/officeDocument/2006/relationships/image" Target="../media/image2710.png"/><Relationship Id="rId15" Type="http://schemas.openxmlformats.org/officeDocument/2006/relationships/image" Target="../media/image782.png"/><Relationship Id="rId23" Type="http://schemas.openxmlformats.org/officeDocument/2006/relationships/image" Target="../media/image783.png"/><Relationship Id="rId10" Type="http://schemas.openxmlformats.org/officeDocument/2006/relationships/image" Target="../media/image722.png"/><Relationship Id="rId19" Type="http://schemas.openxmlformats.org/officeDocument/2006/relationships/image" Target="../media/image810.png"/><Relationship Id="rId4" Type="http://schemas.openxmlformats.org/officeDocument/2006/relationships/image" Target="../media/image780.png"/><Relationship Id="rId9" Type="http://schemas.openxmlformats.org/officeDocument/2006/relationships/image" Target="../media/image712.png"/><Relationship Id="rId14" Type="http://schemas.openxmlformats.org/officeDocument/2006/relationships/image" Target="../media/image3601.png"/><Relationship Id="rId22" Type="http://schemas.openxmlformats.org/officeDocument/2006/relationships/image" Target="../media/image77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7.png"/><Relationship Id="rId4" Type="http://schemas.openxmlformats.org/officeDocument/2006/relationships/image" Target="../media/image8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81.png"/><Relationship Id="rId4" Type="http://schemas.openxmlformats.org/officeDocument/2006/relationships/image" Target="../media/image9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0.png"/><Relationship Id="rId13" Type="http://schemas.openxmlformats.org/officeDocument/2006/relationships/image" Target="../media/image380.png"/><Relationship Id="rId3" Type="http://schemas.openxmlformats.org/officeDocument/2006/relationships/image" Target="../media/image2811.png"/><Relationship Id="rId7" Type="http://schemas.openxmlformats.org/officeDocument/2006/relationships/image" Target="../media/image3200.png"/><Relationship Id="rId12" Type="http://schemas.openxmlformats.org/officeDocument/2006/relationships/image" Target="../media/image370.png"/><Relationship Id="rId2" Type="http://schemas.openxmlformats.org/officeDocument/2006/relationships/image" Target="../media/image27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0.png"/><Relationship Id="rId11" Type="http://schemas.openxmlformats.org/officeDocument/2006/relationships/image" Target="../media/image3600.png"/><Relationship Id="rId5" Type="http://schemas.openxmlformats.org/officeDocument/2006/relationships/image" Target="../media/image3030.png"/><Relationship Id="rId15" Type="http://schemas.openxmlformats.org/officeDocument/2006/relationships/image" Target="../media/image6300.png"/><Relationship Id="rId10" Type="http://schemas.openxmlformats.org/officeDocument/2006/relationships/image" Target="../media/image3500.png"/><Relationship Id="rId4" Type="http://schemas.openxmlformats.org/officeDocument/2006/relationships/image" Target="../media/image2911.png"/><Relationship Id="rId9" Type="http://schemas.openxmlformats.org/officeDocument/2006/relationships/image" Target="../media/image3400.png"/><Relationship Id="rId14" Type="http://schemas.openxmlformats.org/officeDocument/2006/relationships/image" Target="../media/image39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3" Type="http://schemas.openxmlformats.org/officeDocument/2006/relationships/image" Target="../media/image94.emf"/><Relationship Id="rId7" Type="http://schemas.openxmlformats.org/officeDocument/2006/relationships/image" Target="../media/image69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1.png"/><Relationship Id="rId5" Type="http://schemas.openxmlformats.org/officeDocument/2006/relationships/image" Target="../media/image661.png"/><Relationship Id="rId4" Type="http://schemas.openxmlformats.org/officeDocument/2006/relationships/image" Target="../media/image6500.png"/><Relationship Id="rId9" Type="http://schemas.openxmlformats.org/officeDocument/2006/relationships/image" Target="../media/image7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3" Type="http://schemas.openxmlformats.org/officeDocument/2006/relationships/image" Target="../media/image720.png"/><Relationship Id="rId7" Type="http://schemas.openxmlformats.org/officeDocument/2006/relationships/image" Target="../media/image160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0.png"/><Relationship Id="rId5" Type="http://schemas.openxmlformats.org/officeDocument/2006/relationships/image" Target="../media/image131.png"/><Relationship Id="rId10" Type="http://schemas.openxmlformats.org/officeDocument/2006/relationships/image" Target="../media/image860.png"/><Relationship Id="rId4" Type="http://schemas.openxmlformats.org/officeDocument/2006/relationships/image" Target="../media/image100.png"/><Relationship Id="rId9" Type="http://schemas.openxmlformats.org/officeDocument/2006/relationships/image" Target="../media/image95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image" Target="../media/image891.png"/><Relationship Id="rId2" Type="http://schemas.openxmlformats.org/officeDocument/2006/relationships/image" Target="../media/image88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7.emf"/><Relationship Id="rId4" Type="http://schemas.openxmlformats.org/officeDocument/2006/relationships/image" Target="../media/image900.png"/><Relationship Id="rId9" Type="http://schemas.openxmlformats.org/officeDocument/2006/relationships/image" Target="../media/image620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image" Target="../media/image930.png"/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60.png"/><Relationship Id="rId5" Type="http://schemas.openxmlformats.org/officeDocument/2006/relationships/image" Target="../media/image77.png"/><Relationship Id="rId4" Type="http://schemas.openxmlformats.org/officeDocument/2006/relationships/image" Target="../media/image94.png"/><Relationship Id="rId9" Type="http://schemas.openxmlformats.org/officeDocument/2006/relationships/image" Target="../media/image9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7223510-473D-1F18-2F41-25EA33C730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E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52E4566-6AFA-A843-E052-221C831DD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344494"/>
            <a:ext cx="8839200" cy="3832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3D3E3204-D359-4846-9649-ED017DBEE6C1}"/>
              </a:ext>
            </a:extLst>
          </p:cNvPr>
          <p:cNvSpPr/>
          <p:nvPr/>
        </p:nvSpPr>
        <p:spPr>
          <a:xfrm>
            <a:off x="733033" y="466700"/>
            <a:ext cx="71256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BESIII</a:t>
            </a:r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上超子</a:t>
            </a:r>
            <a:r>
              <a:rPr lang="el-GR" altLang="zh-CN" sz="4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β</a:t>
            </a:r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衰变的实验研究</a:t>
            </a:r>
            <a:endParaRPr lang="en-US" altLang="zh-CN" sz="4000" b="1" dirty="0">
              <a:solidFill>
                <a:schemeClr val="bg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0DFCB9-D676-7543-87D2-BC5537BC8EA9}"/>
              </a:ext>
            </a:extLst>
          </p:cNvPr>
          <p:cNvSpPr txBox="1"/>
          <p:nvPr/>
        </p:nvSpPr>
        <p:spPr>
          <a:xfrm>
            <a:off x="1142605" y="1554618"/>
            <a:ext cx="6306534" cy="15381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罗</a:t>
            </a:r>
            <a:r>
              <a:rPr kumimoji="1"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涛，复旦大学</a:t>
            </a:r>
            <a:endParaRPr kumimoji="1" lang="en-US" altLang="zh-CN" sz="2000" b="1" dirty="0">
              <a:solidFill>
                <a:schemeClr val="bg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kumimoji="1"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(on</a:t>
            </a:r>
            <a:r>
              <a:rPr kumimoji="1"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behalf of</a:t>
            </a:r>
            <a:r>
              <a:rPr kumimoji="1"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BESIII</a:t>
            </a:r>
            <a:r>
              <a:rPr kumimoji="1"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Collaboration)</a:t>
            </a:r>
          </a:p>
          <a:p>
            <a:pPr algn="ctr">
              <a:lnSpc>
                <a:spcPct val="12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第六届中国格点量子色动力学研讨会（</a:t>
            </a:r>
            <a:r>
              <a:rPr kumimoji="1" lang="en" altLang="zh-CN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CLQCD2026</a:t>
            </a:r>
            <a:r>
              <a:rPr kumimoji="1" lang="zh-CN" altLang="en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endParaRPr kumimoji="1" lang="en-US" altLang="zh-CN" sz="2000" dirty="0">
              <a:solidFill>
                <a:schemeClr val="bg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香港中文大学（深圳）</a:t>
            </a:r>
            <a:r>
              <a:rPr kumimoji="1"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2026.10.08</a:t>
            </a: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~</a:t>
            </a:r>
            <a:r>
              <a:rPr kumimoji="1" lang="zh-CN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10.11</a:t>
            </a:r>
            <a:endParaRPr kumimoji="1" lang="zh-CN" altLang="en-US" sz="2000" dirty="0">
              <a:solidFill>
                <a:schemeClr val="bg1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TextBox 46">
            <a:extLst>
              <a:ext uri="{FF2B5EF4-FFF2-40B4-BE49-F238E27FC236}">
                <a16:creationId xmlns:a16="http://schemas.microsoft.com/office/drawing/2014/main" id="{BFD5039D-6E19-AC35-D8A0-47D36AC1C28A}"/>
              </a:ext>
            </a:extLst>
          </p:cNvPr>
          <p:cNvSpPr txBox="1"/>
          <p:nvPr/>
        </p:nvSpPr>
        <p:spPr>
          <a:xfrm>
            <a:off x="222106" y="6022705"/>
            <a:ext cx="494777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fontAlgn="ctr"/>
            <a:r>
              <a:rPr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BESIII Collaboration, </a:t>
            </a:r>
            <a:r>
              <a:rPr sz="1400" b="1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Nature 657</a:t>
            </a:r>
            <a:r>
              <a:rPr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, 92-97 (2026)</a:t>
            </a:r>
            <a:r>
              <a:rPr lang="en-US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,</a:t>
            </a:r>
            <a:r>
              <a:rPr lang="zh-CN" altLang="en-US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n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arXiv:2509.09266</a:t>
            </a:r>
            <a:endParaRPr lang="en-US" sz="1400" b="0" i="1" dirty="0">
              <a:solidFill>
                <a:schemeClr val="bg1"/>
              </a:solidFill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  <a:p>
            <a:pPr algn="l" fontAlgn="ctr">
              <a:spcAft>
                <a:spcPts val="0"/>
              </a:spcAft>
            </a:pPr>
            <a:r>
              <a:rPr lang="en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BESIII</a:t>
            </a:r>
            <a:r>
              <a:rPr lang="zh-CN" altLang="en-US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n-US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Collaboration</a:t>
            </a:r>
            <a:r>
              <a:rPr lang="en-US" altLang="zh-CN" sz="140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,</a:t>
            </a:r>
            <a:r>
              <a:rPr lang="en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n" altLang="zh-CN" sz="1400" b="1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PRL 137</a:t>
            </a:r>
            <a:r>
              <a:rPr lang="en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, 091801 (2026)</a:t>
            </a:r>
            <a:r>
              <a:rPr lang="en-US" altLang="zh-CN" sz="140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,</a:t>
            </a:r>
            <a:r>
              <a:rPr lang="zh-CN" altLang="en-US" sz="140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 </a:t>
            </a:r>
            <a:r>
              <a:rPr lang="en" altLang="zh-CN" sz="140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arXiv:2512.15273</a:t>
            </a:r>
          </a:p>
          <a:p>
            <a:pPr fontAlgn="ctr"/>
            <a:r>
              <a:rPr lang="en-US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BESIII</a:t>
            </a:r>
            <a:r>
              <a:rPr lang="zh-CN" altLang="en-US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n-US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Collaboration,</a:t>
            </a:r>
            <a:r>
              <a:rPr lang="zh-CN" altLang="en-US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PRL</a:t>
            </a:r>
            <a:r>
              <a:rPr lang="zh-CN" altLang="en-US" sz="1400" b="1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127</a:t>
            </a:r>
            <a:r>
              <a:rPr lang="en-US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. 121802 (2021),</a:t>
            </a:r>
            <a:r>
              <a:rPr lang="zh-CN" altLang="en-US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n-US" altLang="zh-CN" sz="1400" b="0" i="1" dirty="0">
                <a:solidFill>
                  <a:schemeClr val="bg1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arXiv:2107.06704.</a:t>
            </a:r>
            <a:endParaRPr lang="en" altLang="zh-CN" sz="1400" b="0" i="1" dirty="0">
              <a:solidFill>
                <a:schemeClr val="bg1"/>
              </a:solidFill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9C8148-4370-49B9-BA1E-B1D396EB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977"/>
            <a:ext cx="10515600" cy="698744"/>
          </a:xfrm>
        </p:spPr>
        <p:txBody>
          <a:bodyPr>
            <a:normAutofit/>
          </a:bodyPr>
          <a:lstStyle/>
          <a:p>
            <a:pPr algn="ctr"/>
            <a:r>
              <a:rPr lang="en-US" altLang="zh-CN" sz="44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Outline</a:t>
            </a:r>
            <a:endParaRPr lang="zh-CN" altLang="en-US" sz="44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EC01525-0C7A-D14F-BAE6-20B992F5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文本框 16">
            <a:extLst>
              <a:ext uri="{FF2B5EF4-FFF2-40B4-BE49-F238E27FC236}">
                <a16:creationId xmlns:a16="http://schemas.microsoft.com/office/drawing/2014/main" id="{4F09180A-3247-6149-5718-057FEADC1DB9}"/>
              </a:ext>
            </a:extLst>
          </p:cNvPr>
          <p:cNvSpPr txBox="1"/>
          <p:nvPr/>
        </p:nvSpPr>
        <p:spPr>
          <a:xfrm>
            <a:off x="1705719" y="1305118"/>
            <a:ext cx="7818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2C5AA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Introduction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5FEE350-06D5-5CC5-7AB8-2D37B0B36666}"/>
              </a:ext>
            </a:extLst>
          </p:cNvPr>
          <p:cNvGrpSpPr/>
          <p:nvPr/>
        </p:nvGrpSpPr>
        <p:grpSpPr>
          <a:xfrm>
            <a:off x="776754" y="1242282"/>
            <a:ext cx="883444" cy="856055"/>
            <a:chOff x="3782550" y="648378"/>
            <a:chExt cx="1002510" cy="959763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0A4E32A-DC45-E7B7-77F1-5479E5E44498}"/>
                </a:ext>
              </a:extLst>
            </p:cNvPr>
            <p:cNvSpPr/>
            <p:nvPr/>
          </p:nvSpPr>
          <p:spPr>
            <a:xfrm>
              <a:off x="3782550" y="648378"/>
              <a:ext cx="1002510" cy="959763"/>
            </a:xfrm>
            <a:prstGeom prst="ellipse">
              <a:avLst/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7" name="文本框 18">
              <a:extLst>
                <a:ext uri="{FF2B5EF4-FFF2-40B4-BE49-F238E27FC236}">
                  <a16:creationId xmlns:a16="http://schemas.microsoft.com/office/drawing/2014/main" id="{58F29838-550D-E156-F063-2D11A6CD591D}"/>
                </a:ext>
              </a:extLst>
            </p:cNvPr>
            <p:cNvSpPr txBox="1"/>
            <p:nvPr/>
          </p:nvSpPr>
          <p:spPr>
            <a:xfrm>
              <a:off x="3923435" y="805093"/>
              <a:ext cx="759605" cy="655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9962FC8-9A73-EDF8-77B9-9D084D3F2DB5}"/>
              </a:ext>
            </a:extLst>
          </p:cNvPr>
          <p:cNvGrpSpPr/>
          <p:nvPr/>
        </p:nvGrpSpPr>
        <p:grpSpPr>
          <a:xfrm>
            <a:off x="795972" y="2671913"/>
            <a:ext cx="883444" cy="856055"/>
            <a:chOff x="3782550" y="648378"/>
            <a:chExt cx="1002510" cy="95976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39BE167-A7DB-5623-4450-BDB796CCF392}"/>
                </a:ext>
              </a:extLst>
            </p:cNvPr>
            <p:cNvSpPr/>
            <p:nvPr/>
          </p:nvSpPr>
          <p:spPr>
            <a:xfrm>
              <a:off x="3782550" y="648378"/>
              <a:ext cx="1002510" cy="959763"/>
            </a:xfrm>
            <a:prstGeom prst="ellipse">
              <a:avLst/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10" name="文本框 18">
              <a:extLst>
                <a:ext uri="{FF2B5EF4-FFF2-40B4-BE49-F238E27FC236}">
                  <a16:creationId xmlns:a16="http://schemas.microsoft.com/office/drawing/2014/main" id="{3C421468-4021-890C-6DE3-DED69C60CEC3}"/>
                </a:ext>
              </a:extLst>
            </p:cNvPr>
            <p:cNvSpPr txBox="1"/>
            <p:nvPr/>
          </p:nvSpPr>
          <p:spPr>
            <a:xfrm>
              <a:off x="3923435" y="805093"/>
              <a:ext cx="759605" cy="655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F89265E-2F8F-FDC4-8C8B-744ED0019F2F}"/>
              </a:ext>
            </a:extLst>
          </p:cNvPr>
          <p:cNvGrpSpPr/>
          <p:nvPr/>
        </p:nvGrpSpPr>
        <p:grpSpPr>
          <a:xfrm>
            <a:off x="776754" y="5086868"/>
            <a:ext cx="883444" cy="856055"/>
            <a:chOff x="3782550" y="648378"/>
            <a:chExt cx="1002510" cy="959763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8C7425A-847C-5687-8E36-0CCBB3E19D9D}"/>
                </a:ext>
              </a:extLst>
            </p:cNvPr>
            <p:cNvSpPr/>
            <p:nvPr/>
          </p:nvSpPr>
          <p:spPr>
            <a:xfrm>
              <a:off x="3782550" y="648378"/>
              <a:ext cx="1002510" cy="959763"/>
            </a:xfrm>
            <a:prstGeom prst="ellipse">
              <a:avLst/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13" name="文本框 18">
              <a:extLst>
                <a:ext uri="{FF2B5EF4-FFF2-40B4-BE49-F238E27FC236}">
                  <a16:creationId xmlns:a16="http://schemas.microsoft.com/office/drawing/2014/main" id="{2FDDA2FB-DF21-E170-BC18-7061FEF8095B}"/>
                </a:ext>
              </a:extLst>
            </p:cNvPr>
            <p:cNvSpPr txBox="1"/>
            <p:nvPr/>
          </p:nvSpPr>
          <p:spPr>
            <a:xfrm>
              <a:off x="3923435" y="805093"/>
              <a:ext cx="759605" cy="655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</p:grpSp>
      <p:sp>
        <p:nvSpPr>
          <p:cNvPr id="15" name="文本框 16">
            <a:extLst>
              <a:ext uri="{FF2B5EF4-FFF2-40B4-BE49-F238E27FC236}">
                <a16:creationId xmlns:a16="http://schemas.microsoft.com/office/drawing/2014/main" id="{2474C54B-F75E-933D-14B1-D53713802C61}"/>
              </a:ext>
            </a:extLst>
          </p:cNvPr>
          <p:cNvSpPr txBox="1"/>
          <p:nvPr/>
        </p:nvSpPr>
        <p:spPr>
          <a:xfrm>
            <a:off x="1660198" y="2746937"/>
            <a:ext cx="9744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Highlights</a:t>
            </a:r>
            <a:r>
              <a:rPr lang="zh-CN" altLang="en-US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Hyperon</a:t>
            </a:r>
            <a:r>
              <a:rPr lang="zh-CN" altLang="en-US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zh-CN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CN" sz="4000" b="1" dirty="0">
                <a:solidFill>
                  <a:srgbClr val="2C5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 from BESIII</a:t>
            </a:r>
          </a:p>
        </p:txBody>
      </p:sp>
      <p:sp>
        <p:nvSpPr>
          <p:cNvPr id="16" name="文本框 16">
            <a:extLst>
              <a:ext uri="{FF2B5EF4-FFF2-40B4-BE49-F238E27FC236}">
                <a16:creationId xmlns:a16="http://schemas.microsoft.com/office/drawing/2014/main" id="{91678AAB-0F5A-E708-2710-025F1D4F022A}"/>
              </a:ext>
            </a:extLst>
          </p:cNvPr>
          <p:cNvSpPr txBox="1"/>
          <p:nvPr/>
        </p:nvSpPr>
        <p:spPr>
          <a:xfrm>
            <a:off x="1660198" y="5160952"/>
            <a:ext cx="7357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2C5AA8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lt"/>
              </a:rPr>
              <a:t>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2150AAE-6B0B-351C-2A64-240FB86D144C}"/>
                  </a:ext>
                </a:extLst>
              </p:cNvPr>
              <p:cNvSpPr txBox="1"/>
              <p:nvPr/>
            </p:nvSpPr>
            <p:spPr>
              <a:xfrm>
                <a:off x="1908919" y="3568419"/>
                <a:ext cx="7108591" cy="1335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800" b="1">
                    <a:solidFill>
                      <a:srgbClr val="0C56AC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b="1" i="0">
                        <a:solidFill>
                          <a:srgbClr val="0C56A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𝚲</m:t>
                    </m:r>
                    <m:r>
                      <a:rPr lang="el-GR" altLang="zh-CN" sz="1800" b="1" i="0">
                        <a:solidFill>
                          <a:srgbClr val="0C56A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CN" sz="1800" b="1" i="0">
                        <a:solidFill>
                          <a:srgbClr val="0C56A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𝐩</m:t>
                    </m:r>
                    <m:sSup>
                      <m:sSupPr>
                        <m:ctrlPr>
                          <a:rPr lang="en-US" altLang="zh-CN" sz="1800" b="1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800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𝐞</m:t>
                        </m:r>
                      </m:e>
                      <m:sup>
                        <m:r>
                          <a:rPr lang="en-US" altLang="zh-CN" sz="1800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1800" b="1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1800" b="1">
                                <a:solidFill>
                                  <a:srgbClr val="0C56A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b="1" i="0">
                                <a:solidFill>
                                  <a:srgbClr val="0C56A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𝛎</m:t>
                            </m:r>
                          </m:e>
                        </m:acc>
                      </m:e>
                      <m:sub>
                        <m:r>
                          <a:rPr lang="en-US" altLang="zh-CN" sz="1800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𝐞</m:t>
                        </m:r>
                      </m:sub>
                    </m:sSub>
                  </m:oMath>
                </a14:m>
                <a:r>
                  <a:rPr lang="en-US">
                    <a:solidFill>
                      <a:srgbClr val="0C56AC"/>
                    </a:solidFill>
                  </a:rPr>
                  <a:t>        </a:t>
                </a:r>
                <a:r>
                  <a:rPr lang="en" altLang="zh-CN" b="1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Nature 657</a:t>
                </a:r>
                <a:r>
                  <a:rPr lang="en" altLang="zh-CN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, 92-97 (2026), arXiv:2509.09266</a:t>
                </a:r>
              </a:p>
              <a:p>
                <a:pPr marL="342900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b="1">
                    <a:solidFill>
                      <a:srgbClr val="0C56AC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CN" b="1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l-GR" altLang="zh-CN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𝚵</m:t>
                        </m:r>
                      </m:e>
                      <m:sup>
                        <m:r>
                          <a:rPr lang="en-US" altLang="zh-CN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r>
                      <a:rPr lang="el-GR" altLang="zh-CN" b="1" i="0">
                        <a:solidFill>
                          <a:srgbClr val="0C56A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l-GR" altLang="zh-CN" b="1" i="0">
                        <a:solidFill>
                          <a:srgbClr val="0C56A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𝚲</m:t>
                    </m:r>
                    <m:sSup>
                      <m:sSupPr>
                        <m:ctrlPr>
                          <a:rPr lang="en-US" altLang="zh-CN" b="1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𝐞</m:t>
                        </m:r>
                      </m:e>
                      <m:sup>
                        <m:r>
                          <a:rPr lang="en-US" altLang="zh-CN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b="1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b="1">
                                <a:solidFill>
                                  <a:srgbClr val="0C56A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1" i="0">
                                <a:solidFill>
                                  <a:srgbClr val="0C56A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𝛎</m:t>
                            </m:r>
                          </m:e>
                        </m:acc>
                      </m:e>
                      <m:sub>
                        <m:r>
                          <a:rPr lang="en-US" altLang="zh-CN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𝐞</m:t>
                        </m:r>
                      </m:sub>
                    </m:sSub>
                  </m:oMath>
                </a14:m>
                <a:r>
                  <a:rPr lang="en-US" b="1">
                    <a:solidFill>
                      <a:srgbClr val="0C56AC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" altLang="zh-CN" b="1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PRL 137</a:t>
                </a:r>
                <a:r>
                  <a:rPr lang="en" altLang="zh-CN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, 091801 (2026)</a:t>
                </a:r>
                <a:r>
                  <a:rPr lang="en-US" altLang="zh-CN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,</a:t>
                </a:r>
                <a:r>
                  <a:rPr lang="zh-CN" altLang="en-US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 </a:t>
                </a:r>
                <a:r>
                  <a:rPr lang="en" altLang="zh-CN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arXiv:2512.15273</a:t>
                </a:r>
              </a:p>
              <a:p>
                <a:pPr marL="342900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800" b="1">
                    <a:solidFill>
                      <a:srgbClr val="0C56AC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1800" b="1" i="0" smtClean="0">
                        <a:solidFill>
                          <a:srgbClr val="0C56A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𝚲</m:t>
                    </m:r>
                    <m:r>
                      <a:rPr lang="el-GR" altLang="zh-CN" sz="1800" b="1" i="0" smtClean="0">
                        <a:solidFill>
                          <a:srgbClr val="0C56A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1800" b="1" i="0">
                        <a:solidFill>
                          <a:srgbClr val="0C56AC"/>
                        </a:solidFill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en-US" altLang="zh-CN" sz="1800" b="1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𝛍</m:t>
                        </m:r>
                      </m:e>
                      <m:sup>
                        <m:r>
                          <a:rPr lang="en-US" altLang="zh-CN" sz="1800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1800" b="1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1800" b="1">
                                <a:solidFill>
                                  <a:srgbClr val="0C56A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b="1" i="0">
                                <a:solidFill>
                                  <a:srgbClr val="0C56A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𝛎</m:t>
                            </m:r>
                          </m:e>
                        </m:acc>
                      </m:e>
                      <m:sub>
                        <m:r>
                          <a:rPr lang="en-US" altLang="zh-CN" sz="1800" b="1" i="0">
                            <a:solidFill>
                              <a:srgbClr val="0C56AC"/>
                            </a:solidFill>
                            <a:latin typeface="Cambria Math" panose="02040503050406030204" pitchFamily="18" charset="0"/>
                          </a:rPr>
                          <m:t>𝛍</m:t>
                        </m:r>
                      </m:sub>
                    </m:sSub>
                  </m:oMath>
                </a14:m>
                <a:r>
                  <a:rPr lang="en-US" b="1">
                    <a:solidFill>
                      <a:srgbClr val="0C56AC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altLang="zh-CN" b="1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PRL</a:t>
                </a:r>
                <a:r>
                  <a:rPr lang="zh-CN" altLang="en-US" b="1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127</a:t>
                </a:r>
                <a:r>
                  <a:rPr lang="en-US" altLang="zh-CN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 121802 (2021),</a:t>
                </a:r>
                <a:r>
                  <a:rPr lang="zh-CN" altLang="en-US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n-US" altLang="zh-CN" i="1" dirty="0">
                    <a:solidFill>
                      <a:srgbClr val="0C56AC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arXiv:2107.06704</a:t>
                </a:r>
                <a:endParaRPr lang="en-US" b="1">
                  <a:solidFill>
                    <a:srgbClr val="0C56AC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2150AAE-6B0B-351C-2A64-240FB86D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919" y="3568419"/>
                <a:ext cx="7108591" cy="1335174"/>
              </a:xfrm>
              <a:prstGeom prst="rect">
                <a:avLst/>
              </a:prstGeom>
              <a:blipFill>
                <a:blip r:embed="rId3"/>
                <a:stretch>
                  <a:fillRect l="-357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822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AC0AB1F-CBAA-FA49-B78F-D83ECB7B6D2B}"/>
              </a:ext>
            </a:extLst>
          </p:cNvPr>
          <p:cNvSpPr txBox="1"/>
          <p:nvPr/>
        </p:nvSpPr>
        <p:spPr>
          <a:xfrm>
            <a:off x="755072" y="1094509"/>
            <a:ext cx="10681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" altLang="zh-CN" sz="3200">
                <a:solidFill>
                  <a:srgbClr val="0432FF"/>
                </a:solidFill>
              </a:rPr>
              <a:t> Hyperons are the strange siblings of the proton and neutron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FDABCBD-F936-C047-A100-EE032B90A2BA}"/>
                  </a:ext>
                </a:extLst>
              </p:cNvPr>
              <p:cNvSpPr txBox="1"/>
              <p:nvPr/>
            </p:nvSpPr>
            <p:spPr>
              <a:xfrm>
                <a:off x="1187303" y="1835424"/>
                <a:ext cx="5827647" cy="4138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charset="2"/>
                  <a:buChar char="Ø"/>
                </a:pPr>
                <a:r>
                  <a:rPr kumimoji="1" lang="en-US" altLang="zh-CN" sz="2800" b="1" dirty="0">
                    <a:solidFill>
                      <a:srgbClr val="0432FF"/>
                    </a:solidFill>
                  </a:rPr>
                  <a:t>Half lifes:</a:t>
                </a:r>
                <a:r>
                  <a:rPr kumimoji="1" lang="en-US" altLang="zh-CN" sz="28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sub>
                    </m:sSub>
                    <m:r>
                      <a:rPr kumimoji="1" lang="en-US" altLang="zh-CN" sz="28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∽</m:t>
                    </m:r>
                    <m:sSup>
                      <m:sSupPr>
                        <m:ctrlP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s</a:t>
                </a:r>
                <a:r>
                  <a:rPr kumimoji="1" lang="en-US" altLang="zh-CN" sz="2800" b="1" dirty="0">
                    <a:solidFill>
                      <a:srgbClr val="181ACC"/>
                    </a:solidFill>
                  </a:rPr>
                  <a:t>; </a:t>
                </a:r>
              </a:p>
              <a:p>
                <a:pPr marL="800100" lvl="1" indent="-342900">
                  <a:buFont typeface="Wingdings" pitchFamily="2" charset="2"/>
                  <a:buChar char="ü"/>
                </a:pPr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 of </a:t>
                </a:r>
                <a:r>
                  <a:rPr kumimoji="1" lang="en-US" altLang="zh-CN" sz="2800" b="1" dirty="0">
                    <a:solidFill>
                      <a:schemeClr val="tx1"/>
                    </a:solidFill>
                    <a:latin typeface="Symbol" pitchFamily="2" charset="2"/>
                  </a:rPr>
                  <a:t>t</a:t>
                </a:r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zh-CN" sz="2800" b="1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kumimoji="1" lang="en-US" altLang="zh-CN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endParaRPr kumimoji="1" lang="zh-CN" altLang="en-US" sz="2800" b="1" dirty="0">
                  <a:solidFill>
                    <a:schemeClr val="tx1"/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charset="2"/>
                  <a:buChar char="Ø"/>
                </a:pPr>
                <a:r>
                  <a:rPr kumimoji="1" lang="en-US" altLang="zh-CN" sz="2800" b="1" dirty="0">
                    <a:solidFill>
                      <a:srgbClr val="0432FF"/>
                    </a:solidFill>
                    <a:ea typeface="Heiti SC Medium" charset="-122"/>
                    <a:cs typeface="Heiti SC Medium" charset="-122"/>
                  </a:rPr>
                  <a:t>Rich phenomenology: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kumimoji="1" lang="en" altLang="zh-CN" sz="2800" b="1" dirty="0">
                    <a:ea typeface="Heiti SC Medium" charset="-122"/>
                    <a:cs typeface="Heiti SC Medium" charset="-122"/>
                  </a:rPr>
                  <a:t>Spin</a:t>
                </a:r>
                <a:r>
                  <a:rPr kumimoji="1" lang="en" altLang="zh-CN" sz="2800" b="1" dirty="0">
                    <a:ea typeface="Heiti SC Medium" charset="-122"/>
                    <a:cs typeface="Heiti SC Medium" charset="-122"/>
                    <a:sym typeface="Wingdings" pitchFamily="2" charset="2"/>
                  </a:rPr>
                  <a:t></a:t>
                </a:r>
                <a:r>
                  <a:rPr kumimoji="1" lang="en" altLang="zh-CN" sz="2800" b="1" dirty="0">
                    <a:ea typeface="Heiti SC Medium" charset="-122"/>
                    <a:cs typeface="Heiti SC Medium" charset="-122"/>
                  </a:rPr>
                  <a:t>sensitivity to various NP structures</a:t>
                </a: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kumimoji="1" lang="en" altLang="zh-CN" sz="2800" b="1" dirty="0">
                    <a:ea typeface="Heiti SC Medium" charset="-122"/>
                    <a:cs typeface="Heiti SC Medium" charset="-122"/>
                  </a:rPr>
                  <a:t>SU(3)-relations to nucleon-structure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FDABCBD-F936-C047-A100-EE032B90A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303" y="1835424"/>
                <a:ext cx="5827647" cy="4138441"/>
              </a:xfrm>
              <a:prstGeom prst="rect">
                <a:avLst/>
              </a:prstGeom>
              <a:blipFill>
                <a:blip r:embed="rId3"/>
                <a:stretch>
                  <a:fillRect l="-1739" t="-1227" b="-3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D63161A7-78E6-6340-97A6-CBDC0EB83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353" y="1622114"/>
            <a:ext cx="3408912" cy="242309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E083FF0-EB19-1941-B786-62FC2A3C2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2461" y="3904645"/>
            <a:ext cx="3312804" cy="2385764"/>
          </a:xfrm>
          <a:prstGeom prst="rect">
            <a:avLst/>
          </a:prstGeom>
        </p:spPr>
      </p:pic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0CC6315A-FDBD-82AB-30CC-4432E9087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1DAC5B5-924F-D8B1-66E0-3965F859FD89}"/>
              </a:ext>
            </a:extLst>
          </p:cNvPr>
          <p:cNvSpPr txBox="1"/>
          <p:nvPr/>
        </p:nvSpPr>
        <p:spPr>
          <a:xfrm>
            <a:off x="1122674" y="153499"/>
            <a:ext cx="10404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The hyperons</a:t>
            </a:r>
            <a:endParaRPr lang="zh-CN" alt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7D418D2-558A-BD02-DA1C-E6412B71449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16" name="平行四边形 15">
              <a:extLst>
                <a:ext uri="{FF2B5EF4-FFF2-40B4-BE49-F238E27FC236}">
                  <a16:creationId xmlns:a16="http://schemas.microsoft.com/office/drawing/2014/main" id="{A49A70F9-3539-0D03-B8D5-60BA2CFB40E5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平行四边形 16">
              <a:extLst>
                <a:ext uri="{FF2B5EF4-FFF2-40B4-BE49-F238E27FC236}">
                  <a16:creationId xmlns:a16="http://schemas.microsoft.com/office/drawing/2014/main" id="{C875CA26-D730-E409-7540-5CB1ADF6E8C0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id="{C40F88F8-2FF5-9ECF-E432-D14318CB7067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720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4">
            <a:extLst>
              <a:ext uri="{FF2B5EF4-FFF2-40B4-BE49-F238E27FC236}">
                <a16:creationId xmlns:a16="http://schemas.microsoft.com/office/drawing/2014/main" id="{696A9270-2E71-E1D6-EEC5-41D2EB383806}"/>
              </a:ext>
            </a:extLst>
          </p:cNvPr>
          <p:cNvSpPr/>
          <p:nvPr/>
        </p:nvSpPr>
        <p:spPr>
          <a:xfrm>
            <a:off x="525780" y="4735682"/>
            <a:ext cx="5349240" cy="123444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cxnSp>
        <p:nvCxnSpPr>
          <p:cNvPr id="7" name="Connector 9">
            <a:extLst>
              <a:ext uri="{FF2B5EF4-FFF2-40B4-BE49-F238E27FC236}">
                <a16:creationId xmlns:a16="http://schemas.microsoft.com/office/drawing/2014/main" id="{3E4FC9D5-54B4-1D6B-4137-439B020A958A}"/>
              </a:ext>
            </a:extLst>
          </p:cNvPr>
          <p:cNvCxnSpPr/>
          <p:nvPr/>
        </p:nvCxnSpPr>
        <p:spPr>
          <a:xfrm>
            <a:off x="6144768" y="1115568"/>
            <a:ext cx="0" cy="5193792"/>
          </a:xfrm>
          <a:prstGeom prst="line">
            <a:avLst/>
          </a:prstGeom>
          <a:ln w="12700">
            <a:solidFill>
              <a:srgbClr val="00D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6">
            <a:extLst>
              <a:ext uri="{FF2B5EF4-FFF2-40B4-BE49-F238E27FC236}">
                <a16:creationId xmlns:a16="http://schemas.microsoft.com/office/drawing/2014/main" id="{8526D3BE-1EC2-5089-9FAF-BCC55AB7E09A}"/>
              </a:ext>
            </a:extLst>
          </p:cNvPr>
          <p:cNvSpPr/>
          <p:nvPr/>
        </p:nvSpPr>
        <p:spPr>
          <a:xfrm>
            <a:off x="1018032" y="1994001"/>
            <a:ext cx="1389888" cy="713232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1" name="Rectangle 22">
            <a:extLst>
              <a:ext uri="{FF2B5EF4-FFF2-40B4-BE49-F238E27FC236}">
                <a16:creationId xmlns:a16="http://schemas.microsoft.com/office/drawing/2014/main" id="{193E553C-D6FE-7E11-C3C5-7AF42C523B01}"/>
              </a:ext>
            </a:extLst>
          </p:cNvPr>
          <p:cNvSpPr/>
          <p:nvPr/>
        </p:nvSpPr>
        <p:spPr>
          <a:xfrm>
            <a:off x="1383576" y="2939995"/>
            <a:ext cx="658800" cy="3384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B14BA9C4-16A2-8853-0F00-D4B2F525EAFC}"/>
              </a:ext>
            </a:extLst>
          </p:cNvPr>
          <p:cNvSpPr/>
          <p:nvPr/>
        </p:nvSpPr>
        <p:spPr>
          <a:xfrm>
            <a:off x="2471928" y="2752579"/>
            <a:ext cx="1389888" cy="713232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7" name="Rectangle 28">
            <a:extLst>
              <a:ext uri="{FF2B5EF4-FFF2-40B4-BE49-F238E27FC236}">
                <a16:creationId xmlns:a16="http://schemas.microsoft.com/office/drawing/2014/main" id="{A8C8CBEB-7066-DFE5-64C8-634E7AC2B906}"/>
              </a:ext>
            </a:extLst>
          </p:cNvPr>
          <p:cNvSpPr/>
          <p:nvPr/>
        </p:nvSpPr>
        <p:spPr>
          <a:xfrm>
            <a:off x="1648176" y="3854035"/>
            <a:ext cx="129600" cy="648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53D589A0-D7D5-BD72-B838-33D4D3C1F37C}"/>
              </a:ext>
            </a:extLst>
          </p:cNvPr>
          <p:cNvSpPr/>
          <p:nvPr/>
        </p:nvSpPr>
        <p:spPr>
          <a:xfrm>
            <a:off x="3026472" y="3814435"/>
            <a:ext cx="280800" cy="1440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1" name="Rectangle 32">
            <a:extLst>
              <a:ext uri="{FF2B5EF4-FFF2-40B4-BE49-F238E27FC236}">
                <a16:creationId xmlns:a16="http://schemas.microsoft.com/office/drawing/2014/main" id="{A520AB0F-B19B-65B7-30A6-0E04709DCE18}"/>
              </a:ext>
            </a:extLst>
          </p:cNvPr>
          <p:cNvSpPr/>
          <p:nvPr/>
        </p:nvSpPr>
        <p:spPr>
          <a:xfrm>
            <a:off x="3925824" y="3529819"/>
            <a:ext cx="1389888" cy="713232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5">
                <a:extLst>
                  <a:ext uri="{FF2B5EF4-FFF2-40B4-BE49-F238E27FC236}">
                    <a16:creationId xmlns:a16="http://schemas.microsoft.com/office/drawing/2014/main" id="{F4F39839-2E86-A354-C031-8D1E5D872674}"/>
                  </a:ext>
                </a:extLst>
              </p:cNvPr>
              <p:cNvSpPr txBox="1"/>
              <p:nvPr/>
            </p:nvSpPr>
            <p:spPr>
              <a:xfrm>
                <a:off x="792480" y="4888439"/>
                <a:ext cx="4937760" cy="9113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 font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" sz="1400" b="1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Row unitarity (1st row):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AE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ar-AE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AE" altLang="zh-CN" sz="2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altLang="zh-CN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ar-AE" altLang="zh-CN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𝒖𝒅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ar-AE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ar-AE" altLang="zh-CN" sz="2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ar-AE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ar-AE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AE" altLang="zh-CN" sz="2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altLang="zh-CN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ar-AE" altLang="zh-CN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𝒖𝒔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ar-AE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ar-AE" altLang="zh-CN" sz="2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ar-AE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ar-AE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AE" altLang="zh-CN" sz="2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altLang="zh-CN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ar-AE" altLang="zh-CN" sz="28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𝒖𝒃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ar-AE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ar-AE" altLang="zh-CN" sz="28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altLang="zh-CN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ar-AE" altLang="zh-CN" sz="2800" b="1" dirty="0">
                    <a:solidFill>
                      <a:srgbClr val="FF0000"/>
                    </a:solidFill>
                    <a:effectLst/>
                  </a:rPr>
                  <a:t> </a:t>
                </a:r>
                <a:endParaRPr kumimoji="1" lang="ar-AE" altLang="zh-CN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5">
                <a:extLst>
                  <a:ext uri="{FF2B5EF4-FFF2-40B4-BE49-F238E27FC236}">
                    <a16:creationId xmlns:a16="http://schemas.microsoft.com/office/drawing/2014/main" id="{F4F39839-2E86-A354-C031-8D1E5D872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" y="4888439"/>
                <a:ext cx="4937760" cy="911340"/>
              </a:xfrm>
              <a:prstGeom prst="rect">
                <a:avLst/>
              </a:prstGeom>
              <a:blipFill>
                <a:blip r:embed="rId3"/>
                <a:stretch>
                  <a:fillRect l="-2308" r="-2821" b="-21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7">
                <a:extLst>
                  <a:ext uri="{FF2B5EF4-FFF2-40B4-BE49-F238E27FC236}">
                    <a16:creationId xmlns:a16="http://schemas.microsoft.com/office/drawing/2014/main" id="{8FF73E7E-1BD6-3838-D7AD-93DF98DC762A}"/>
                  </a:ext>
                </a:extLst>
              </p:cNvPr>
              <p:cNvSpPr txBox="1"/>
              <p:nvPr/>
            </p:nvSpPr>
            <p:spPr>
              <a:xfrm>
                <a:off x="6494318" y="1849728"/>
                <a:ext cx="5257800" cy="375275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285750" indent="-285750" algn="l">
                  <a:lnSpc>
                    <a:spcPct val="20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70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Six</a:t>
                </a: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quark flavors mix through the weak interaction.</a:t>
                </a:r>
              </a:p>
              <a:p>
                <a:pPr marL="285750" indent="-285750" algn="l">
                  <a:lnSpc>
                    <a:spcPct val="20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80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Mixing</a:t>
                </a:r>
                <a:r>
                  <a:rPr lang="es-ES" sz="18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probabilities form the 3×3 CKM matrix.</a:t>
                </a:r>
              </a:p>
              <a:p>
                <a:pPr marL="285750" indent="-285750" algn="l">
                  <a:lnSpc>
                    <a:spcPct val="20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70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Unitarity</a:t>
                </a: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: each row obeys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s-ES" altLang="zh-CN" sz="1700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altLang="zh-CN" sz="1700" i="1" smtClean="0">
                                <a:latin typeface="Cambria Math" panose="02040503050406030204" pitchFamily="18" charset="0"/>
                                <a:ea typeface="DengXian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1700" i="1" smtClean="0">
                                    <a:latin typeface="Cambria Math" panose="02040503050406030204" pitchFamily="18" charset="0"/>
                                    <a:ea typeface="DengXian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700" i="1" smtClean="0">
                                        <a:latin typeface="Cambria Math" panose="02040503050406030204" pitchFamily="18" charset="0"/>
                                        <a:ea typeface="DengXian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700" b="0" i="1" smtClean="0">
                                        <a:latin typeface="Cambria Math" panose="02040503050406030204" pitchFamily="18" charset="0"/>
                                        <a:ea typeface="DengXian"/>
                                        <a:cs typeface="Times New Roman" panose="020206030504050203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1700" b="0" i="1" smtClean="0">
                                        <a:latin typeface="Cambria Math" panose="02040503050406030204" pitchFamily="18" charset="0"/>
                                        <a:ea typeface="DengXian"/>
                                        <a:cs typeface="Times New Roman" panose="020206030504050203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zh-CN" sz="1700" b="0" i="1" smtClean="0">
                                <a:latin typeface="Cambria Math" panose="02040503050406030204" pitchFamily="18" charset="0"/>
                                <a:ea typeface="DengXian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= </a:t>
                </a:r>
                <a:r>
                  <a:rPr lang="es-ES" sz="18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exactly 1</a:t>
                </a: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 algn="l">
                  <a:lnSpc>
                    <a:spcPct val="20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Key element: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|</m:t>
                    </m:r>
                    <m:sSub>
                      <m:sSubPr>
                        <m:ctrlPr>
                          <a:rPr lang="en-US" sz="1700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𝑢𝑠</m:t>
                        </m:r>
                      </m:sub>
                    </m:sSub>
                    <m:r>
                      <a:rPr lang="en-US" sz="1700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, </a:t>
                </a:r>
                <a:r>
                  <a:rPr lang="es-ES" sz="170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the</a:t>
                </a: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strange → up quark transition.</a:t>
                </a:r>
              </a:p>
              <a:p>
                <a:pPr marL="285750" indent="-285750" algn="l">
                  <a:lnSpc>
                    <a:spcPct val="20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70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Precision</a:t>
                </a: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sz="170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tests</a:t>
                </a: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sz="170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of</a:t>
                </a:r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sz="1800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𝑢𝑠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| </m:t>
                    </m:r>
                  </m:oMath>
                </a14:m>
                <a:r>
                  <a:rPr lang="es-ES" sz="170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are sensitive probes of new physics.</a:t>
                </a:r>
                <a:endParaRPr sz="1700"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7">
                <a:extLst>
                  <a:ext uri="{FF2B5EF4-FFF2-40B4-BE49-F238E27FC236}">
                    <a16:creationId xmlns:a16="http://schemas.microsoft.com/office/drawing/2014/main" id="{8FF73E7E-1BD6-3838-D7AD-93DF98DC7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318" y="1849728"/>
                <a:ext cx="5257800" cy="3752759"/>
              </a:xfrm>
              <a:prstGeom prst="rect">
                <a:avLst/>
              </a:prstGeom>
              <a:blipFill>
                <a:blip r:embed="rId4"/>
                <a:stretch>
                  <a:fillRect l="-2410" b="-23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EACEBAFD-DA6F-7F2E-8D77-2A9FE0A4B713}"/>
              </a:ext>
            </a:extLst>
          </p:cNvPr>
          <p:cNvSpPr txBox="1"/>
          <p:nvPr/>
        </p:nvSpPr>
        <p:spPr>
          <a:xfrm>
            <a:off x="1122674" y="153499"/>
            <a:ext cx="1098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Cornerstone of the Standard Model: The CKM Matrix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AF71D5A-A2B5-4C75-1966-57B306070CEA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FBA8181F-2523-2D31-5D01-030C51000E5D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D590B43D-018D-A671-261E-7207405A534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平行四边形 34">
              <a:extLst>
                <a:ext uri="{FF2B5EF4-FFF2-40B4-BE49-F238E27FC236}">
                  <a16:creationId xmlns:a16="http://schemas.microsoft.com/office/drawing/2014/main" id="{BC81F6C6-3F60-A54A-D219-B374BBEF1FF4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灯片编号占位符 2">
            <a:extLst>
              <a:ext uri="{FF2B5EF4-FFF2-40B4-BE49-F238E27FC236}">
                <a16:creationId xmlns:a16="http://schemas.microsoft.com/office/drawing/2014/main" id="{D1DA5F65-863F-36AE-382E-1BAB3495DD85}"/>
              </a:ext>
            </a:extLst>
          </p:cNvPr>
          <p:cNvSpPr txBox="1">
            <a:spLocks/>
          </p:cNvSpPr>
          <p:nvPr/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pPr/>
              <a:t>4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9" name="Rectangle 28">
            <a:extLst>
              <a:ext uri="{FF2B5EF4-FFF2-40B4-BE49-F238E27FC236}">
                <a16:creationId xmlns:a16="http://schemas.microsoft.com/office/drawing/2014/main" id="{8DCC7C03-6436-434B-DBEB-C0FFE7A3B85A}"/>
              </a:ext>
            </a:extLst>
          </p:cNvPr>
          <p:cNvSpPr/>
          <p:nvPr/>
        </p:nvSpPr>
        <p:spPr>
          <a:xfrm>
            <a:off x="4577568" y="2329017"/>
            <a:ext cx="86400" cy="432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40" name="Rectangle 22">
            <a:extLst>
              <a:ext uri="{FF2B5EF4-FFF2-40B4-BE49-F238E27FC236}">
                <a16:creationId xmlns:a16="http://schemas.microsoft.com/office/drawing/2014/main" id="{BAE95E26-8C53-D03E-09FF-B1238EB43917}"/>
              </a:ext>
            </a:extLst>
          </p:cNvPr>
          <p:cNvSpPr/>
          <p:nvPr/>
        </p:nvSpPr>
        <p:spPr>
          <a:xfrm>
            <a:off x="2837472" y="2181417"/>
            <a:ext cx="658800" cy="3384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41" name="Rectangle 30">
            <a:extLst>
              <a:ext uri="{FF2B5EF4-FFF2-40B4-BE49-F238E27FC236}">
                <a16:creationId xmlns:a16="http://schemas.microsoft.com/office/drawing/2014/main" id="{0EA2C1E0-EF78-682E-7558-609F6614667F}"/>
              </a:ext>
            </a:extLst>
          </p:cNvPr>
          <p:cNvSpPr/>
          <p:nvPr/>
        </p:nvSpPr>
        <p:spPr>
          <a:xfrm>
            <a:off x="4478568" y="3035395"/>
            <a:ext cx="284400" cy="1476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92C4980B-DF18-4815-F8CA-42791347D09E}"/>
                  </a:ext>
                </a:extLst>
              </p:cNvPr>
              <p:cNvSpPr txBox="1"/>
              <p:nvPr/>
            </p:nvSpPr>
            <p:spPr>
              <a:xfrm>
                <a:off x="1510505" y="2208267"/>
                <a:ext cx="3978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𝑢𝑑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92C4980B-DF18-4815-F8CA-42791347D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505" y="2208267"/>
                <a:ext cx="397801" cy="276999"/>
              </a:xfrm>
              <a:prstGeom prst="rect">
                <a:avLst/>
              </a:prstGeom>
              <a:blipFill>
                <a:blip r:embed="rId5"/>
                <a:stretch>
                  <a:fillRect l="-15625" r="-3125"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4C48ECD8-B46F-4ADF-A4C8-544C3737A214}"/>
                  </a:ext>
                </a:extLst>
              </p:cNvPr>
              <p:cNvSpPr txBox="1"/>
              <p:nvPr/>
            </p:nvSpPr>
            <p:spPr>
              <a:xfrm>
                <a:off x="2973222" y="2948344"/>
                <a:ext cx="3227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𝑐𝑠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4C48ECD8-B46F-4ADF-A4C8-544C3737A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222" y="2948344"/>
                <a:ext cx="322781" cy="276999"/>
              </a:xfrm>
              <a:prstGeom prst="rect">
                <a:avLst/>
              </a:prstGeom>
              <a:blipFill>
                <a:blip r:embed="rId6"/>
                <a:stretch>
                  <a:fillRect l="-19231"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CCEC740-8DF8-5761-40F2-32D587434970}"/>
                  </a:ext>
                </a:extLst>
              </p:cNvPr>
              <p:cNvSpPr txBox="1"/>
              <p:nvPr/>
            </p:nvSpPr>
            <p:spPr>
              <a:xfrm>
                <a:off x="4464500" y="3758968"/>
                <a:ext cx="3552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𝑡𝑏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CCEC740-8DF8-5761-40F2-32D587434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500" y="3758968"/>
                <a:ext cx="355290" cy="276999"/>
              </a:xfrm>
              <a:prstGeom prst="rect">
                <a:avLst/>
              </a:prstGeom>
              <a:blipFill>
                <a:blip r:embed="rId7"/>
                <a:stretch>
                  <a:fillRect l="-13793" r="-3448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2ED4A257-DBF1-FC84-99A0-B3B957D7FEF2}"/>
                  </a:ext>
                </a:extLst>
              </p:cNvPr>
              <p:cNvSpPr txBox="1"/>
              <p:nvPr/>
            </p:nvSpPr>
            <p:spPr>
              <a:xfrm>
                <a:off x="3021804" y="3978674"/>
                <a:ext cx="3350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𝑡𝑠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2ED4A257-DBF1-FC84-99A0-B3B957D7F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804" y="3978674"/>
                <a:ext cx="335028" cy="276999"/>
              </a:xfrm>
              <a:prstGeom prst="rect">
                <a:avLst/>
              </a:prstGeom>
              <a:blipFill>
                <a:blip r:embed="rId8"/>
                <a:stretch>
                  <a:fillRect l="-18519" r="-3704"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E4EA4B5-DA74-F850-D87A-D9C1481331EA}"/>
                  </a:ext>
                </a:extLst>
              </p:cNvPr>
              <p:cNvSpPr txBox="1"/>
              <p:nvPr/>
            </p:nvSpPr>
            <p:spPr>
              <a:xfrm>
                <a:off x="1466446" y="3966052"/>
                <a:ext cx="3625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𝑡𝑑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E4EA4B5-DA74-F850-D87A-D9C148133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446" y="3966052"/>
                <a:ext cx="362535" cy="276999"/>
              </a:xfrm>
              <a:prstGeom prst="rect">
                <a:avLst/>
              </a:prstGeom>
              <a:blipFill>
                <a:blip r:embed="rId9"/>
                <a:stretch>
                  <a:fillRect l="-13793" r="-3448"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49252F02-9CFA-D6F2-D951-3CAA2BB7756D}"/>
                  </a:ext>
                </a:extLst>
              </p:cNvPr>
              <p:cNvSpPr txBox="1"/>
              <p:nvPr/>
            </p:nvSpPr>
            <p:spPr>
              <a:xfrm>
                <a:off x="4478566" y="3156907"/>
                <a:ext cx="3665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𝑐𝑏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49252F02-9CFA-D6F2-D951-3CAA2BB77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566" y="3156907"/>
                <a:ext cx="366511" cy="276999"/>
              </a:xfrm>
              <a:prstGeom prst="rect">
                <a:avLst/>
              </a:prstGeom>
              <a:blipFill>
                <a:blip r:embed="rId10"/>
                <a:stretch>
                  <a:fillRect l="-13333" r="-3333"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5A4A93F8-4E60-4CD3-3F43-2DE7F14E928E}"/>
                  </a:ext>
                </a:extLst>
              </p:cNvPr>
              <p:cNvSpPr txBox="1"/>
              <p:nvPr/>
            </p:nvSpPr>
            <p:spPr>
              <a:xfrm>
                <a:off x="4464500" y="2374473"/>
                <a:ext cx="3905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𝑢𝑏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5A4A93F8-4E60-4CD3-3F43-2DE7F14E9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500" y="2374473"/>
                <a:ext cx="390556" cy="276999"/>
              </a:xfrm>
              <a:prstGeom prst="rect">
                <a:avLst/>
              </a:prstGeom>
              <a:blipFill>
                <a:blip r:embed="rId11"/>
                <a:stretch>
                  <a:fillRect l="-12500" r="-3125"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07BD5DEB-DC89-7EB6-B53F-0DA0CCFC0936}"/>
                  </a:ext>
                </a:extLst>
              </p:cNvPr>
              <p:cNvSpPr txBox="1"/>
              <p:nvPr/>
            </p:nvSpPr>
            <p:spPr>
              <a:xfrm>
                <a:off x="1552453" y="2948344"/>
                <a:ext cx="3737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𝑐𝑑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07BD5DEB-DC89-7EB6-B53F-0DA0CCFC0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453" y="2948344"/>
                <a:ext cx="373757" cy="276999"/>
              </a:xfrm>
              <a:prstGeom prst="rect">
                <a:avLst/>
              </a:prstGeom>
              <a:blipFill>
                <a:blip r:embed="rId12"/>
                <a:stretch>
                  <a:fillRect l="-13333" r="-3333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5487BA3C-001C-00AC-2F38-933DD206764E}"/>
                  </a:ext>
                </a:extLst>
              </p:cNvPr>
              <p:cNvSpPr txBox="1"/>
              <p:nvPr/>
            </p:nvSpPr>
            <p:spPr>
              <a:xfrm>
                <a:off x="2987851" y="2208267"/>
                <a:ext cx="3468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𝑢𝑠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5487BA3C-001C-00AC-2F38-933DD2067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51" y="2208267"/>
                <a:ext cx="346826" cy="276999"/>
              </a:xfrm>
              <a:prstGeom prst="rect">
                <a:avLst/>
              </a:prstGeom>
              <a:blipFill>
                <a:blip r:embed="rId13"/>
                <a:stretch>
                  <a:fillRect l="-14286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6B71ECCB-CF68-408C-CE0D-F3AB097B5042}"/>
                  </a:ext>
                </a:extLst>
              </p:cNvPr>
              <p:cNvSpPr txBox="1"/>
              <p:nvPr/>
            </p:nvSpPr>
            <p:spPr>
              <a:xfrm>
                <a:off x="651474" y="2208267"/>
                <a:ext cx="1917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kumimoji="1"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6B71ECCB-CF68-408C-CE0D-F3AB097B5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74" y="2208267"/>
                <a:ext cx="191783" cy="276999"/>
              </a:xfrm>
              <a:prstGeom prst="rect">
                <a:avLst/>
              </a:prstGeom>
              <a:blipFill>
                <a:blip r:embed="rId14"/>
                <a:stretch>
                  <a:fillRect l="-18750"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1367F86B-A317-AA96-7CBC-4025E9485540}"/>
                  </a:ext>
                </a:extLst>
              </p:cNvPr>
              <p:cNvSpPr txBox="1"/>
              <p:nvPr/>
            </p:nvSpPr>
            <p:spPr>
              <a:xfrm>
                <a:off x="661632" y="2948344"/>
                <a:ext cx="1660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1367F86B-A317-AA96-7CBC-4025E9485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32" y="2948344"/>
                <a:ext cx="166007" cy="276999"/>
              </a:xfrm>
              <a:prstGeom prst="rect">
                <a:avLst/>
              </a:prstGeom>
              <a:blipFill>
                <a:blip r:embed="rId15"/>
                <a:stretch>
                  <a:fillRect l="-21429" r="-14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C7A6777C-A302-4C4F-B9AE-CA3D0F267F9D}"/>
                  </a:ext>
                </a:extLst>
              </p:cNvPr>
              <p:cNvSpPr txBox="1"/>
              <p:nvPr/>
            </p:nvSpPr>
            <p:spPr>
              <a:xfrm>
                <a:off x="669602" y="3712464"/>
                <a:ext cx="1499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C7A6777C-A302-4C4F-B9AE-CA3D0F267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02" y="3712464"/>
                <a:ext cx="149913" cy="276999"/>
              </a:xfrm>
              <a:prstGeom prst="rect">
                <a:avLst/>
              </a:prstGeom>
              <a:blipFill>
                <a:blip r:embed="rId16"/>
                <a:stretch>
                  <a:fillRect l="-30769" r="-23077" b="-45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A577F696-E500-DFBF-09BF-A909DB29D0C3}"/>
                  </a:ext>
                </a:extLst>
              </p:cNvPr>
              <p:cNvSpPr txBox="1"/>
              <p:nvPr/>
            </p:nvSpPr>
            <p:spPr>
              <a:xfrm>
                <a:off x="1585993" y="1631046"/>
                <a:ext cx="1932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A577F696-E500-DFBF-09BF-A909DB29D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993" y="1631046"/>
                <a:ext cx="193258" cy="276999"/>
              </a:xfrm>
              <a:prstGeom prst="rect">
                <a:avLst/>
              </a:prstGeom>
              <a:blipFill>
                <a:blip r:embed="rId17"/>
                <a:stretch>
                  <a:fillRect l="-23529" r="-17647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AAD58E30-A1D5-0CCB-BFF7-D686B7C672CB}"/>
                  </a:ext>
                </a:extLst>
              </p:cNvPr>
              <p:cNvSpPr txBox="1"/>
              <p:nvPr/>
            </p:nvSpPr>
            <p:spPr>
              <a:xfrm>
                <a:off x="3037444" y="1631045"/>
                <a:ext cx="1650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kumimoji="1"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AAD58E30-A1D5-0CCB-BFF7-D686B7C67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444" y="1631045"/>
                <a:ext cx="165045" cy="276999"/>
              </a:xfrm>
              <a:prstGeom prst="rect">
                <a:avLst/>
              </a:prstGeom>
              <a:blipFill>
                <a:blip r:embed="rId18"/>
                <a:stretch>
                  <a:fillRect l="-21429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40B6DD93-803F-9480-7D4D-92DEA1004228}"/>
                  </a:ext>
                </a:extLst>
              </p:cNvPr>
              <p:cNvSpPr txBox="1"/>
              <p:nvPr/>
            </p:nvSpPr>
            <p:spPr>
              <a:xfrm>
                <a:off x="4502180" y="1631044"/>
                <a:ext cx="1829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40B6DD93-803F-9480-7D4D-92DEA1004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180" y="1631044"/>
                <a:ext cx="182999" cy="276999"/>
              </a:xfrm>
              <a:prstGeom prst="rect">
                <a:avLst/>
              </a:prstGeom>
              <a:blipFill>
                <a:blip r:embed="rId19"/>
                <a:stretch>
                  <a:fillRect l="-31250" r="-18750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421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/>
              <p:nvPr/>
            </p:nvSpPr>
            <p:spPr>
              <a:xfrm>
                <a:off x="1151889" y="136725"/>
                <a:ext cx="1090149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CKM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Unitarity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Test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Anomaly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：</a:t>
                </a:r>
                <a:r>
                  <a:rPr lang="en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Why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32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32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sz="32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𝒖𝒔</m:t>
                        </m:r>
                      </m:sub>
                    </m:sSub>
                    <m:r>
                      <a:rPr lang="en-US" altLang="zh-CN" sz="32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So Important?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889" y="136725"/>
                <a:ext cx="10901498" cy="584775"/>
              </a:xfrm>
              <a:prstGeom prst="rect">
                <a:avLst/>
              </a:prstGeom>
              <a:blipFill>
                <a:blip r:embed="rId3"/>
                <a:stretch>
                  <a:fillRect l="-1397" t="-17021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39CAFDE-5ED4-E0C6-20E5-536C9B64E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5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B328AB8-F159-9F3F-E391-6A6EF3E158C8}"/>
              </a:ext>
            </a:extLst>
          </p:cNvPr>
          <p:cNvGrpSpPr/>
          <p:nvPr/>
        </p:nvGrpSpPr>
        <p:grpSpPr>
          <a:xfrm>
            <a:off x="138613" y="1398017"/>
            <a:ext cx="4711413" cy="970184"/>
            <a:chOff x="1612427" y="4410356"/>
            <a:chExt cx="4711413" cy="97018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B799E78-CF44-513F-ECB1-D25FD0D73C08}"/>
                </a:ext>
              </a:extLst>
            </p:cNvPr>
            <p:cNvGrpSpPr/>
            <p:nvPr/>
          </p:nvGrpSpPr>
          <p:grpSpPr>
            <a:xfrm>
              <a:off x="1612427" y="4410356"/>
              <a:ext cx="4711413" cy="970184"/>
              <a:chOff x="1612427" y="4410356"/>
              <a:chExt cx="4711413" cy="97018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同侧圆角矩形 27">
                <a:extLst>
                  <a:ext uri="{FF2B5EF4-FFF2-40B4-BE49-F238E27FC236}">
                    <a16:creationId xmlns:a16="http://schemas.microsoft.com/office/drawing/2014/main" id="{9A3EB75D-42AB-ABB2-2469-BB554CFA532A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4711413" cy="912628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9" name="同侧圆角矩形 28">
                <a:extLst>
                  <a:ext uri="{FF2B5EF4-FFF2-40B4-BE49-F238E27FC236}">
                    <a16:creationId xmlns:a16="http://schemas.microsoft.com/office/drawing/2014/main" id="{AD84B030-5342-1986-D647-7669E2206392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4711412" cy="544300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20DBE08-BB16-75F9-8F8D-116DFFF791C2}"/>
                </a:ext>
              </a:extLst>
            </p:cNvPr>
            <p:cNvSpPr txBox="1"/>
            <p:nvPr/>
          </p:nvSpPr>
          <p:spPr>
            <a:xfrm>
              <a:off x="1849869" y="4452350"/>
              <a:ext cx="42643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In the SM</a:t>
              </a:r>
              <a:r>
                <a:rPr kumimoji="1" lang="zh-CN" altLang="en-US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kumimoji="1" lang="en-US" altLang="zh-CN" sz="2000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First-row unitarity relation</a:t>
              </a:r>
              <a:endParaRPr kumimoji="1" lang="zh-CN" altLang="en-US" sz="2000" dirty="0">
                <a:solidFill>
                  <a:srgbClr val="0E419C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910402F-0C90-B516-B0E8-4EF910D93C71}"/>
                    </a:ext>
                  </a:extLst>
                </p:cNvPr>
                <p:cNvSpPr txBox="1"/>
                <p:nvPr/>
              </p:nvSpPr>
              <p:spPr>
                <a:xfrm>
                  <a:off x="2328036" y="4922873"/>
                  <a:ext cx="328019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zh-CN" altLang="zh-CN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𝑢𝑑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𝑢𝑠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𝑢𝑏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zh-CN" altLang="zh-CN" sz="2000" dirty="0">
                      <a:effectLst/>
                    </a:rPr>
                    <a:t> </a:t>
                  </a:r>
                  <a:endParaRPr kumimoji="1" lang="zh-CN" altLang="en-US" sz="2000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5FA34F05-A10E-A543-938B-09FD9E4523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8036" y="4922873"/>
                  <a:ext cx="3280193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左右箭头 29">
            <a:extLst>
              <a:ext uri="{FF2B5EF4-FFF2-40B4-BE49-F238E27FC236}">
                <a16:creationId xmlns:a16="http://schemas.microsoft.com/office/drawing/2014/main" id="{1C211941-A119-75E1-7498-9778BB4CF422}"/>
              </a:ext>
            </a:extLst>
          </p:cNvPr>
          <p:cNvSpPr/>
          <p:nvPr/>
        </p:nvSpPr>
        <p:spPr>
          <a:xfrm>
            <a:off x="5299364" y="1755079"/>
            <a:ext cx="1593273" cy="187777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F6CC6E9-2D33-C784-87CB-491EE60DF2B7}"/>
                  </a:ext>
                </a:extLst>
              </p:cNvPr>
              <p:cNvSpPr txBox="1"/>
              <p:nvPr/>
            </p:nvSpPr>
            <p:spPr>
              <a:xfrm>
                <a:off x="5273907" y="1398017"/>
                <a:ext cx="17022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kumimoji="1"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2.3</m:t>
                    </m:r>
                    <m:r>
                      <a:rPr kumimoji="1"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tension</a:t>
                </a:r>
                <a:endParaRPr kumimoji="1"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F6CC6E9-2D33-C784-87CB-491EE60DF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907" y="1398017"/>
                <a:ext cx="1702242" cy="369332"/>
              </a:xfrm>
              <a:prstGeom prst="rect">
                <a:avLst/>
              </a:prstGeom>
              <a:blipFill>
                <a:blip r:embed="rId5"/>
                <a:stretch>
                  <a:fillRect t="-32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A0C7893E-6066-72B4-B8E9-536DA0D0D91F}"/>
              </a:ext>
            </a:extLst>
          </p:cNvPr>
          <p:cNvSpPr txBox="1"/>
          <p:nvPr/>
        </p:nvSpPr>
        <p:spPr>
          <a:xfrm>
            <a:off x="4916799" y="2014189"/>
            <a:ext cx="235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hint of new physics?</a:t>
            </a:r>
            <a:endParaRPr kumimoji="1"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25283AE-7757-DC6B-EA53-A199BFAE7D58}"/>
              </a:ext>
            </a:extLst>
          </p:cNvPr>
          <p:cNvGrpSpPr/>
          <p:nvPr/>
        </p:nvGrpSpPr>
        <p:grpSpPr>
          <a:xfrm>
            <a:off x="7322742" y="1399212"/>
            <a:ext cx="4711413" cy="970184"/>
            <a:chOff x="1612427" y="4410356"/>
            <a:chExt cx="4711413" cy="97018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DABD0A13-4DF8-2DCF-77D2-5804B9E2A95A}"/>
                </a:ext>
              </a:extLst>
            </p:cNvPr>
            <p:cNvGrpSpPr/>
            <p:nvPr/>
          </p:nvGrpSpPr>
          <p:grpSpPr>
            <a:xfrm>
              <a:off x="1612427" y="4410356"/>
              <a:ext cx="4711413" cy="970184"/>
              <a:chOff x="1612427" y="4410356"/>
              <a:chExt cx="4711413" cy="97018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同侧圆角矩形 36">
                <a:extLst>
                  <a:ext uri="{FF2B5EF4-FFF2-40B4-BE49-F238E27FC236}">
                    <a16:creationId xmlns:a16="http://schemas.microsoft.com/office/drawing/2014/main" id="{A1C0676F-8A93-B575-3AE5-431DB9E127DA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4711413" cy="912628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8" name="同侧圆角矩形 37">
                <a:extLst>
                  <a:ext uri="{FF2B5EF4-FFF2-40B4-BE49-F238E27FC236}">
                    <a16:creationId xmlns:a16="http://schemas.microsoft.com/office/drawing/2014/main" id="{F4A3A5DE-57AA-4B5A-A782-8665B3F328DB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4711412" cy="544300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9632375E-39E8-1A0D-D086-30F4ACD35CC5}"/>
                </a:ext>
              </a:extLst>
            </p:cNvPr>
            <p:cNvSpPr txBox="1"/>
            <p:nvPr/>
          </p:nvSpPr>
          <p:spPr>
            <a:xfrm>
              <a:off x="1759035" y="4452350"/>
              <a:ext cx="44181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PDG 2026</a:t>
              </a:r>
              <a:r>
                <a:rPr kumimoji="1" lang="zh-CN" altLang="en-US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kumimoji="1" lang="en-US" altLang="zh-CN" sz="2000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Independent measurements </a:t>
              </a:r>
              <a:endParaRPr kumimoji="1" lang="zh-CN" altLang="en-US" sz="2000" dirty="0">
                <a:solidFill>
                  <a:srgbClr val="0E419C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2F2C7DED-B745-ADB3-5280-CEFEAC27D8EC}"/>
                    </a:ext>
                  </a:extLst>
                </p:cNvPr>
                <p:cNvSpPr txBox="1"/>
                <p:nvPr/>
              </p:nvSpPr>
              <p:spPr>
                <a:xfrm>
                  <a:off x="1725051" y="4891495"/>
                  <a:ext cx="44861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zh-CN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𝑢𝑑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>
                          <a:latin typeface="Cambria Math" panose="02040503050406030204" pitchFamily="18" charset="0"/>
                        </a:rPr>
                        <m:t>=0.9984±0.0007</m:t>
                      </m:r>
                    </m:oMath>
                  </a14:m>
                  <a:r>
                    <a:rPr lang="zh-CN" altLang="zh-CN" dirty="0"/>
                    <a:t> </a:t>
                  </a:r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C2798CB4-EFCA-6CEE-19A0-EDC4C5C38D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5051" y="4891495"/>
                  <a:ext cx="4486165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344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BCD3197-F8D2-CE30-0E10-0038FFE004DA}"/>
                  </a:ext>
                </a:extLst>
              </p:cNvPr>
              <p:cNvSpPr txBox="1"/>
              <p:nvPr/>
            </p:nvSpPr>
            <p:spPr>
              <a:xfrm>
                <a:off x="861765" y="2445938"/>
                <a:ext cx="9915588" cy="1673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𝑢𝑏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: Small</a:t>
                </a:r>
                <a:r>
                  <a:rPr lang="zh-CN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zh-CN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𝑢𝑏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≅1.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zh-CN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14:m>
                  <m:oMath xmlns:m="http://schemas.openxmlformats.org/officeDocument/2006/math">
                    <m:r>
                      <a:rPr lang="zh-CN" altLang="en-US" b="1" i="1" dirty="0" smtClean="0">
                        <a:ln w="28575"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>
                    <a:ln w="28575">
                      <a:solidFill>
                        <a:srgbClr val="FF0000"/>
                      </a:solidFill>
                    </a:ln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The effect could be ignored in current precision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𝑢𝑑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: Most precise; results from different decays are consistent at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𝒪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b="1" i="1" dirty="0" smtClean="0">
                        <a:ln w="28575"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zh-CN" altLang="en-US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Precise and reliable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𝑢𝑠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kumimoji="1"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kumimoji="1"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=2.6</m:t>
                    </m:r>
                    <m:r>
                      <a:rPr kumimoji="1"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kumimoji="1"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inconsistence between</a:t>
                </a: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results from different decays</a:t>
                </a:r>
                <a:r>
                  <a:rPr lang="zh-CN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kumimoji="1"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BCD3197-F8D2-CE30-0E10-0038FFE00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65" y="2445938"/>
                <a:ext cx="9915588" cy="1673215"/>
              </a:xfrm>
              <a:prstGeom prst="rect">
                <a:avLst/>
              </a:prstGeom>
              <a:blipFill>
                <a:blip r:embed="rId7"/>
                <a:stretch>
                  <a:fillRect b="-4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3E51C922-6DC9-B994-CAF2-D2D046EEE902}"/>
              </a:ext>
            </a:extLst>
          </p:cNvPr>
          <p:cNvCxnSpPr>
            <a:cxnSpLocks/>
          </p:cNvCxnSpPr>
          <p:nvPr/>
        </p:nvCxnSpPr>
        <p:spPr>
          <a:xfrm>
            <a:off x="-12357" y="3647304"/>
            <a:ext cx="122043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形 40" descr="箭头轻微弯曲">
            <a:extLst>
              <a:ext uri="{FF2B5EF4-FFF2-40B4-BE49-F238E27FC236}">
                <a16:creationId xmlns:a16="http://schemas.microsoft.com/office/drawing/2014/main" id="{C380F209-558C-0FB3-D4AC-03F192794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8783431" flipV="1">
            <a:off x="9004067" y="2220170"/>
            <a:ext cx="1510604" cy="1010942"/>
          </a:xfrm>
          <a:prstGeom prst="rect">
            <a:avLst/>
          </a:prstGeom>
        </p:spPr>
      </p:pic>
      <p:pic>
        <p:nvPicPr>
          <p:cNvPr id="42" name="图形 41" descr="无填充的滑稽表情">
            <a:extLst>
              <a:ext uri="{FF2B5EF4-FFF2-40B4-BE49-F238E27FC236}">
                <a16:creationId xmlns:a16="http://schemas.microsoft.com/office/drawing/2014/main" id="{BD4EA2AD-9D49-3B27-FB6E-2AABDECFE7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9665" y="2584776"/>
            <a:ext cx="514835" cy="5148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图形 42" descr="无填充的滑稽表情">
            <a:extLst>
              <a:ext uri="{FF2B5EF4-FFF2-40B4-BE49-F238E27FC236}">
                <a16:creationId xmlns:a16="http://schemas.microsoft.com/office/drawing/2014/main" id="{05FDC637-6082-CF75-1031-2EE61D4ED7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9664" y="3103725"/>
            <a:ext cx="514835" cy="5148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图形 43" descr="无填充的悲伤表情">
            <a:extLst>
              <a:ext uri="{FF2B5EF4-FFF2-40B4-BE49-F238E27FC236}">
                <a16:creationId xmlns:a16="http://schemas.microsoft.com/office/drawing/2014/main" id="{0D7E2ACD-A8EF-E6C3-1C70-31C83C59BA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9699" y="3639676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>
            <a:extLst>
              <a:ext uri="{FF2B5EF4-FFF2-40B4-BE49-F238E27FC236}">
                <a16:creationId xmlns:a16="http://schemas.microsoft.com/office/drawing/2014/main" id="{597F1A74-E7F3-75F8-8418-4BEC5DF10D51}"/>
              </a:ext>
            </a:extLst>
          </p:cNvPr>
          <p:cNvGrpSpPr/>
          <p:nvPr/>
        </p:nvGrpSpPr>
        <p:grpSpPr>
          <a:xfrm>
            <a:off x="121195" y="4708783"/>
            <a:ext cx="3825599" cy="917623"/>
            <a:chOff x="1605377" y="4410356"/>
            <a:chExt cx="3825599" cy="917623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051366AC-395A-3020-7FF1-3B43F26E166A}"/>
                </a:ext>
              </a:extLst>
            </p:cNvPr>
            <p:cNvGrpSpPr/>
            <p:nvPr/>
          </p:nvGrpSpPr>
          <p:grpSpPr>
            <a:xfrm>
              <a:off x="1612427" y="4410356"/>
              <a:ext cx="3811493" cy="917623"/>
              <a:chOff x="1612427" y="4410356"/>
              <a:chExt cx="3811493" cy="91762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同侧圆角矩形 48">
                <a:extLst>
                  <a:ext uri="{FF2B5EF4-FFF2-40B4-BE49-F238E27FC236}">
                    <a16:creationId xmlns:a16="http://schemas.microsoft.com/office/drawing/2014/main" id="{7A2C6D9A-3CBE-C18A-697B-5DD38DF031C7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3811493" cy="852250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50" name="同侧圆角矩形 49">
                <a:extLst>
                  <a:ext uri="{FF2B5EF4-FFF2-40B4-BE49-F238E27FC236}">
                    <a16:creationId xmlns:a16="http://schemas.microsoft.com/office/drawing/2014/main" id="{E2CF6A4A-D639-B049-C473-868A877B7119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3811492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6F556EF6-BD71-3CBF-B4B8-CEB1F9D8D39F}"/>
                    </a:ext>
                  </a:extLst>
                </p:cNvPr>
                <p:cNvSpPr txBox="1"/>
                <p:nvPr/>
              </p:nvSpPr>
              <p:spPr>
                <a:xfrm>
                  <a:off x="1605377" y="4452350"/>
                  <a:ext cx="3825599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zh-CN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Kaon</a:t>
                  </a:r>
                  <a:r>
                    <a:rPr kumimoji="1" lang="zh-CN" altLang="en-US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：</a:t>
                  </a:r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2.2</a:t>
                  </a:r>
                  <a14:m>
                    <m:oMath xmlns:m="http://schemas.openxmlformats.org/officeDocument/2006/math">
                      <m:r>
                        <a:rPr kumimoji="1" lang="en-US" altLang="zh-CN" sz="17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a14:m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tension </a:t>
                  </a:r>
                  <a:r>
                    <a:rPr kumimoji="1" lang="en-US" altLang="zh-CN" sz="1700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from CKM unitarity</a:t>
                  </a:r>
                  <a:endParaRPr kumimoji="1" lang="zh-CN" altLang="en-US" sz="1700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8" name="文本框 77">
                  <a:extLst>
                    <a:ext uri="{FF2B5EF4-FFF2-40B4-BE49-F238E27FC236}">
                      <a16:creationId xmlns:a16="http://schemas.microsoft.com/office/drawing/2014/main" id="{CDAD4E4C-04B6-0449-B3F9-FE42059C12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5377" y="4452350"/>
                  <a:ext cx="3825599" cy="353943"/>
                </a:xfrm>
                <a:prstGeom prst="rect">
                  <a:avLst/>
                </a:prstGeom>
                <a:blipFill>
                  <a:blip r:embed="rId14"/>
                  <a:stretch>
                    <a:fillRect l="-331" t="-3448" r="-331" b="-1724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7DAA784-E303-9F4F-8CB9-EEE4F9F69032}"/>
                    </a:ext>
                  </a:extLst>
                </p:cNvPr>
                <p:cNvSpPr txBox="1"/>
                <p:nvPr/>
              </p:nvSpPr>
              <p:spPr>
                <a:xfrm>
                  <a:off x="2196754" y="4905631"/>
                  <a:ext cx="28897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zh-CN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0.2243</m:t>
                        </m:r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±0.0008</m:t>
                        </m:r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kumimoji="1" lang="zh-CN" alt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7DAA784-E303-9F4F-8CB9-EEE4F9F690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6754" y="4905631"/>
                  <a:ext cx="2889702" cy="369332"/>
                </a:xfrm>
                <a:prstGeom prst="rect">
                  <a:avLst/>
                </a:prstGeom>
                <a:blipFill>
                  <a:blip r:embed="rId15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D027CDD-5010-E6A7-37D9-6A5226E03E5A}"/>
              </a:ext>
            </a:extLst>
          </p:cNvPr>
          <p:cNvGrpSpPr/>
          <p:nvPr/>
        </p:nvGrpSpPr>
        <p:grpSpPr>
          <a:xfrm>
            <a:off x="4171495" y="4708783"/>
            <a:ext cx="3853683" cy="917623"/>
            <a:chOff x="1591331" y="4410356"/>
            <a:chExt cx="3853683" cy="917623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766D0885-6C76-67E1-F177-04199294AE5B}"/>
                </a:ext>
              </a:extLst>
            </p:cNvPr>
            <p:cNvGrpSpPr/>
            <p:nvPr/>
          </p:nvGrpSpPr>
          <p:grpSpPr>
            <a:xfrm>
              <a:off x="1612427" y="4410356"/>
              <a:ext cx="3811493" cy="917623"/>
              <a:chOff x="1612427" y="4410356"/>
              <a:chExt cx="3811493" cy="91762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同侧圆角矩形 54">
                <a:extLst>
                  <a:ext uri="{FF2B5EF4-FFF2-40B4-BE49-F238E27FC236}">
                    <a16:creationId xmlns:a16="http://schemas.microsoft.com/office/drawing/2014/main" id="{FD743A6F-05E4-EB41-0E57-8A908AF48B20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3811493" cy="852250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56" name="同侧圆角矩形 55">
                <a:extLst>
                  <a:ext uri="{FF2B5EF4-FFF2-40B4-BE49-F238E27FC236}">
                    <a16:creationId xmlns:a16="http://schemas.microsoft.com/office/drawing/2014/main" id="{C7A0D86C-0627-0A48-554C-6E4F8B3926E0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3811492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C12D5682-B805-69AD-F7FE-B7F2689954D9}"/>
                    </a:ext>
                  </a:extLst>
                </p:cNvPr>
                <p:cNvSpPr txBox="1"/>
                <p:nvPr/>
              </p:nvSpPr>
              <p:spPr>
                <a:xfrm>
                  <a:off x="1591331" y="4452350"/>
                  <a:ext cx="3853683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zh-CN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Tau</a:t>
                  </a:r>
                  <a:r>
                    <a:rPr kumimoji="1" lang="zh-CN" altLang="en-US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：</a:t>
                  </a:r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3.6</a:t>
                  </a:r>
                  <a14:m>
                    <m:oMath xmlns:m="http://schemas.openxmlformats.org/officeDocument/2006/math">
                      <m:r>
                        <a:rPr kumimoji="1" lang="en-US" altLang="zh-CN"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a14:m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deviation </a:t>
                  </a:r>
                  <a:r>
                    <a:rPr kumimoji="1" lang="en-US" altLang="zh-CN" sz="1700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from CKM unitarity</a:t>
                  </a:r>
                  <a:endParaRPr kumimoji="1" lang="zh-CN" altLang="en-US" sz="1700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4" name="文本框 83">
                  <a:extLst>
                    <a:ext uri="{FF2B5EF4-FFF2-40B4-BE49-F238E27FC236}">
                      <a16:creationId xmlns:a16="http://schemas.microsoft.com/office/drawing/2014/main" id="{29325067-81D6-A04E-9B49-A4B0AACFDA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1331" y="4452350"/>
                  <a:ext cx="3853683" cy="353943"/>
                </a:xfrm>
                <a:prstGeom prst="rect">
                  <a:avLst/>
                </a:prstGeom>
                <a:blipFill>
                  <a:blip r:embed="rId16"/>
                  <a:stretch>
                    <a:fillRect l="-328" t="-3448" r="-328" b="-1724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4C6C9905-1819-11AE-057E-3B19EE37A1F8}"/>
                    </a:ext>
                  </a:extLst>
                </p:cNvPr>
                <p:cNvSpPr txBox="1"/>
                <p:nvPr/>
              </p:nvSpPr>
              <p:spPr>
                <a:xfrm>
                  <a:off x="2196754" y="4905631"/>
                  <a:ext cx="263322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zh-CN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0.22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08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±0.00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oMath>
                    </m:oMathPara>
                  </a14:m>
                  <a:endParaRPr kumimoji="1" lang="zh-CN" alt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4C6C9905-1819-11AE-057E-3B19EE37A1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6754" y="4905631"/>
                  <a:ext cx="2633221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A246655-C258-7D28-8459-6F82B1579B57}"/>
              </a:ext>
            </a:extLst>
          </p:cNvPr>
          <p:cNvGrpSpPr/>
          <p:nvPr/>
        </p:nvGrpSpPr>
        <p:grpSpPr>
          <a:xfrm>
            <a:off x="8167144" y="4708783"/>
            <a:ext cx="3991093" cy="917623"/>
            <a:chOff x="1522634" y="4410356"/>
            <a:chExt cx="3991093" cy="917623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BE3B0933-405D-4A99-307A-DDE77BE577FB}"/>
                </a:ext>
              </a:extLst>
            </p:cNvPr>
            <p:cNvGrpSpPr/>
            <p:nvPr/>
          </p:nvGrpSpPr>
          <p:grpSpPr>
            <a:xfrm>
              <a:off x="1612427" y="4410356"/>
              <a:ext cx="3811493" cy="917623"/>
              <a:chOff x="1612427" y="4410356"/>
              <a:chExt cx="3811493" cy="91762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同侧圆角矩形 60">
                <a:extLst>
                  <a:ext uri="{FF2B5EF4-FFF2-40B4-BE49-F238E27FC236}">
                    <a16:creationId xmlns:a16="http://schemas.microsoft.com/office/drawing/2014/main" id="{0AC7849A-3CDD-9522-1648-75A81B479C5F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3811493" cy="852250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62" name="同侧圆角矩形 61">
                <a:extLst>
                  <a:ext uri="{FF2B5EF4-FFF2-40B4-BE49-F238E27FC236}">
                    <a16:creationId xmlns:a16="http://schemas.microsoft.com/office/drawing/2014/main" id="{BF7FD491-E5A6-F971-85FD-741E17491C37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3811492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BDE94FA2-25DC-DAEF-9AAB-B826EDDFAC50}"/>
                </a:ext>
              </a:extLst>
            </p:cNvPr>
            <p:cNvSpPr txBox="1"/>
            <p:nvPr/>
          </p:nvSpPr>
          <p:spPr>
            <a:xfrm>
              <a:off x="1522634" y="4452350"/>
              <a:ext cx="3991093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7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Hyperon</a:t>
              </a:r>
              <a:r>
                <a:rPr kumimoji="1" lang="zh-CN" altLang="en-US" sz="17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kumimoji="1" lang="en-US" altLang="zh-CN" sz="1700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consistent </a:t>
              </a:r>
              <a:r>
                <a:rPr kumimoji="1" lang="en-US" altLang="zh-CN" sz="1700" dirty="0"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with CKM unitarity</a:t>
              </a:r>
              <a:endParaRPr kumimoji="1" lang="zh-CN" altLang="en-US" sz="17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8C4FADB7-63C4-BD9F-D891-DF5BAFD12195}"/>
                    </a:ext>
                  </a:extLst>
                </p:cNvPr>
                <p:cNvSpPr txBox="1"/>
                <p:nvPr/>
              </p:nvSpPr>
              <p:spPr>
                <a:xfrm>
                  <a:off x="2196754" y="4905631"/>
                  <a:ext cx="26428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zh-CN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0.22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±0.00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kumimoji="1" lang="zh-CN" alt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文本框 90">
                  <a:extLst>
                    <a:ext uri="{FF2B5EF4-FFF2-40B4-BE49-F238E27FC236}">
                      <a16:creationId xmlns:a16="http://schemas.microsoft.com/office/drawing/2014/main" id="{F0AF979F-672F-EF4A-932F-5FF9A7C5E0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6754" y="4905631"/>
                  <a:ext cx="2642839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3" name="肘形连接符 62">
            <a:extLst>
              <a:ext uri="{FF2B5EF4-FFF2-40B4-BE49-F238E27FC236}">
                <a16:creationId xmlns:a16="http://schemas.microsoft.com/office/drawing/2014/main" id="{7746114E-4AF6-A249-C1D0-0645A3C1911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66165" y="3594233"/>
            <a:ext cx="12700" cy="4064346"/>
          </a:xfrm>
          <a:prstGeom prst="bentConnector3">
            <a:avLst>
              <a:gd name="adj1" fmla="val 5181819"/>
            </a:avLst>
          </a:prstGeom>
          <a:ln>
            <a:solidFill>
              <a:srgbClr val="0E419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C52EF465-97B2-91F5-B087-33FD0BA22328}"/>
              </a:ext>
            </a:extLst>
          </p:cNvPr>
          <p:cNvSpPr txBox="1"/>
          <p:nvPr/>
        </p:nvSpPr>
        <p:spPr>
          <a:xfrm>
            <a:off x="1037231" y="4358113"/>
            <a:ext cx="199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Most precise </a:t>
            </a:r>
            <a:endParaRPr kumimoji="1" lang="zh-CN" altLang="en-US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9AE9C15-484F-4A54-1819-DA22B517D3C4}"/>
              </a:ext>
            </a:extLst>
          </p:cNvPr>
          <p:cNvSpPr txBox="1"/>
          <p:nvPr/>
        </p:nvSpPr>
        <p:spPr>
          <a:xfrm>
            <a:off x="5028174" y="4362649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Second</a:t>
            </a:r>
            <a:r>
              <a:rPr kumimoji="1" lang="zh-CN" altLang="en-US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most precise </a:t>
            </a:r>
            <a:endParaRPr kumimoji="1" lang="zh-CN" altLang="en-US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AFBC876-D296-3509-12C0-EA87443654CA}"/>
              </a:ext>
            </a:extLst>
          </p:cNvPr>
          <p:cNvSpPr txBox="1"/>
          <p:nvPr/>
        </p:nvSpPr>
        <p:spPr>
          <a:xfrm>
            <a:off x="9012952" y="4365380"/>
            <a:ext cx="2299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Largest uncertainty</a:t>
            </a:r>
            <a:endParaRPr kumimoji="1"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4993C7A4-ECFA-FC65-A7B0-B516FBAB25CB}"/>
                  </a:ext>
                </a:extLst>
              </p:cNvPr>
              <p:cNvSpPr txBox="1"/>
              <p:nvPr/>
            </p:nvSpPr>
            <p:spPr>
              <a:xfrm>
                <a:off x="3241607" y="5907167"/>
                <a:ext cx="16618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2.1</a:t>
                </a:r>
                <a14:m>
                  <m:oMath xmlns:m="http://schemas.openxmlformats.org/officeDocument/2006/math">
                    <m:r>
                      <a:rPr kumimoji="1" lang="en-US" altLang="zh-CN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kumimoji="1" lang="en-US" altLang="zh-CN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tension </a:t>
                </a:r>
                <a:endParaRPr kumimoji="1"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4993C7A4-ECFA-FC65-A7B0-B516FBAB2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607" y="5907167"/>
                <a:ext cx="1661817" cy="369332"/>
              </a:xfrm>
              <a:prstGeom prst="rect">
                <a:avLst/>
              </a:prstGeom>
              <a:blipFill>
                <a:blip r:embed="rId19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2BF7DFBF-3F99-AD0F-8510-20CEBDB58D00}"/>
                  </a:ext>
                </a:extLst>
              </p:cNvPr>
              <p:cNvSpPr/>
              <p:nvPr/>
            </p:nvSpPr>
            <p:spPr>
              <a:xfrm>
                <a:off x="8256937" y="5825121"/>
                <a:ext cx="380681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kern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Dominated by the </a:t>
                </a:r>
                <a14:m>
                  <m:oMath xmlns:m="http://schemas.openxmlformats.org/officeDocument/2006/math">
                    <m:r>
                      <a:rPr lang="en-US" altLang="zh-CN" b="1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𝚲</m:t>
                    </m:r>
                    <m:r>
                      <a:rPr lang="en-US" altLang="zh-CN" b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→</m:t>
                    </m:r>
                    <m:r>
                      <a:rPr lang="en-US" altLang="zh-CN" b="1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𝐩</m:t>
                    </m:r>
                    <m:sSup>
                      <m:sSupPr>
                        <m:ctrlPr>
                          <a:rPr lang="zh-CN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𝒆</m:t>
                        </m:r>
                      </m:e>
                      <m:sup>
                        <m:r>
                          <a:rPr lang="en-US" altLang="zh-CN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zh-CN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zh-CN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US" altLang="zh-CN" b="1" i="1" ker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仿宋" panose="02010600040101010101" pitchFamily="2" charset="-122"/>
                                <a:cs typeface="微软雅黑" panose="020B0503020204020204" pitchFamily="34" charset="-122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𝒆</m:t>
                        </m:r>
                      </m:sub>
                    </m:sSub>
                  </m:oMath>
                </a14:m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2BF7DFBF-3F99-AD0F-8510-20CEBDB58D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937" y="5825121"/>
                <a:ext cx="3806817" cy="369332"/>
              </a:xfrm>
              <a:prstGeom prst="rect">
                <a:avLst/>
              </a:prstGeom>
              <a:blipFill>
                <a:blip r:embed="rId20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矩形 68">
            <a:extLst>
              <a:ext uri="{FF2B5EF4-FFF2-40B4-BE49-F238E27FC236}">
                <a16:creationId xmlns:a16="http://schemas.microsoft.com/office/drawing/2014/main" id="{D660DCF3-4208-2E53-9801-CAA06CC160AD}"/>
              </a:ext>
            </a:extLst>
          </p:cNvPr>
          <p:cNvSpPr/>
          <p:nvPr/>
        </p:nvSpPr>
        <p:spPr>
          <a:xfrm>
            <a:off x="8252263" y="4299630"/>
            <a:ext cx="3811491" cy="202877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3046FAC-181D-F23A-617E-840B10EDF493}"/>
              </a:ext>
            </a:extLst>
          </p:cNvPr>
          <p:cNvSpPr txBox="1"/>
          <p:nvPr/>
        </p:nvSpPr>
        <p:spPr>
          <a:xfrm>
            <a:off x="9748325" y="3934487"/>
            <a:ext cx="251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PRL </a:t>
            </a:r>
            <a:r>
              <a:rPr lang="es-E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92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, 251803 (2004) 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7054F7F-280A-E2ED-9BCB-A8FB95F39A1F}"/>
              </a:ext>
            </a:extLst>
          </p:cNvPr>
          <p:cNvSpPr txBox="1"/>
          <p:nvPr/>
        </p:nvSpPr>
        <p:spPr>
          <a:xfrm>
            <a:off x="128245" y="5679556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PDG 2026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92BCF2D0-EEA2-ED85-53CA-38A6FF57DC61}"/>
              </a:ext>
            </a:extLst>
          </p:cNvPr>
          <p:cNvSpPr txBox="1"/>
          <p:nvPr/>
        </p:nvSpPr>
        <p:spPr>
          <a:xfrm>
            <a:off x="6564523" y="5676817"/>
            <a:ext cx="1439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HFLAV 202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s-E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8A07025-6F54-F63F-0420-FF23FD24B1A4}"/>
              </a:ext>
            </a:extLst>
          </p:cNvPr>
          <p:cNvSpPr txBox="1"/>
          <p:nvPr/>
        </p:nvSpPr>
        <p:spPr>
          <a:xfrm>
            <a:off x="138613" y="887116"/>
            <a:ext cx="489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</a:rPr>
              <a:t>Prelude: The Cabibbo-angle anomaly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同侧圆角矩形 10">
                <a:extLst>
                  <a:ext uri="{FF2B5EF4-FFF2-40B4-BE49-F238E27FC236}">
                    <a16:creationId xmlns:a16="http://schemas.microsoft.com/office/drawing/2014/main" id="{4B6E0B7F-E65A-CB57-5DFA-9C7328D3F271}"/>
                  </a:ext>
                </a:extLst>
              </p:cNvPr>
              <p:cNvSpPr/>
              <p:nvPr/>
            </p:nvSpPr>
            <p:spPr>
              <a:xfrm>
                <a:off x="718542" y="6366261"/>
                <a:ext cx="4782591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66000"/>
                  </a:prstClr>
                </a:outerShd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Hyperon </a:t>
                </a:r>
                <a:r>
                  <a:rPr kumimoji="1" lang="el-GR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 </a:t>
                </a:r>
                <a:r>
                  <a:rPr kumimoji="1" lang="en-US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decays give additional inputs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1"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kumimoji="1" lang="en-US" altLang="zh-CN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𝑢𝑠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!</a:t>
                </a:r>
                <a:endParaRPr kumimoji="1" lang="zh-CN" altLang="en-US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同侧圆角矩形 10">
                <a:extLst>
                  <a:ext uri="{FF2B5EF4-FFF2-40B4-BE49-F238E27FC236}">
                    <a16:creationId xmlns:a16="http://schemas.microsoft.com/office/drawing/2014/main" id="{4B6E0B7F-E65A-CB57-5DFA-9C7328D3F2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542" y="6366261"/>
                <a:ext cx="4782591" cy="491739"/>
              </a:xfrm>
              <a:prstGeom prst="round2Same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66000"/>
                  </a:prstClr>
                </a:outerShdw>
                <a:softEdge rad="381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9744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/>
              <p:nvPr/>
            </p:nvSpPr>
            <p:spPr>
              <a:xfrm>
                <a:off x="1151889" y="136725"/>
                <a:ext cx="1090149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CKM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Unitarity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Test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Anomaly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：</a:t>
                </a:r>
                <a:r>
                  <a:rPr lang="en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Why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32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32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sz="32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𝒖𝒔</m:t>
                        </m:r>
                      </m:sub>
                    </m:sSub>
                    <m:r>
                      <a:rPr lang="en-US" altLang="zh-CN" sz="32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So Important?</a:t>
                </a:r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889" y="136725"/>
                <a:ext cx="10901498" cy="584775"/>
              </a:xfrm>
              <a:prstGeom prst="rect">
                <a:avLst/>
              </a:prstGeom>
              <a:blipFill>
                <a:blip r:embed="rId3"/>
                <a:stretch>
                  <a:fillRect l="-1397" t="-17021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39CAFDE-5ED4-E0C6-20E5-536C9B64E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6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B328AB8-F159-9F3F-E391-6A6EF3E158C8}"/>
              </a:ext>
            </a:extLst>
          </p:cNvPr>
          <p:cNvGrpSpPr/>
          <p:nvPr/>
        </p:nvGrpSpPr>
        <p:grpSpPr>
          <a:xfrm>
            <a:off x="138613" y="1398017"/>
            <a:ext cx="4711413" cy="970184"/>
            <a:chOff x="1612427" y="4410356"/>
            <a:chExt cx="4711413" cy="97018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B799E78-CF44-513F-ECB1-D25FD0D73C08}"/>
                </a:ext>
              </a:extLst>
            </p:cNvPr>
            <p:cNvGrpSpPr/>
            <p:nvPr/>
          </p:nvGrpSpPr>
          <p:grpSpPr>
            <a:xfrm>
              <a:off x="1612427" y="4410356"/>
              <a:ext cx="4711413" cy="970184"/>
              <a:chOff x="1612427" y="4410356"/>
              <a:chExt cx="4711413" cy="97018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同侧圆角矩形 27">
                <a:extLst>
                  <a:ext uri="{FF2B5EF4-FFF2-40B4-BE49-F238E27FC236}">
                    <a16:creationId xmlns:a16="http://schemas.microsoft.com/office/drawing/2014/main" id="{9A3EB75D-42AB-ABB2-2469-BB554CFA532A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4711413" cy="912628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9" name="同侧圆角矩形 28">
                <a:extLst>
                  <a:ext uri="{FF2B5EF4-FFF2-40B4-BE49-F238E27FC236}">
                    <a16:creationId xmlns:a16="http://schemas.microsoft.com/office/drawing/2014/main" id="{AD84B030-5342-1986-D647-7669E2206392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4711412" cy="544300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20DBE08-BB16-75F9-8F8D-116DFFF791C2}"/>
                </a:ext>
              </a:extLst>
            </p:cNvPr>
            <p:cNvSpPr txBox="1"/>
            <p:nvPr/>
          </p:nvSpPr>
          <p:spPr>
            <a:xfrm>
              <a:off x="1849869" y="4452350"/>
              <a:ext cx="42643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In the SM</a:t>
              </a:r>
              <a:r>
                <a:rPr kumimoji="1" lang="zh-CN" altLang="en-US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kumimoji="1" lang="en-US" altLang="zh-CN" sz="2000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First-row unitarity relation</a:t>
              </a:r>
              <a:endParaRPr kumimoji="1" lang="zh-CN" altLang="en-US" sz="2000" dirty="0">
                <a:solidFill>
                  <a:srgbClr val="0E419C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910402F-0C90-B516-B0E8-4EF910D93C71}"/>
                    </a:ext>
                  </a:extLst>
                </p:cNvPr>
                <p:cNvSpPr txBox="1"/>
                <p:nvPr/>
              </p:nvSpPr>
              <p:spPr>
                <a:xfrm>
                  <a:off x="2328036" y="4922873"/>
                  <a:ext cx="328019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zh-CN" altLang="zh-CN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𝑢𝑑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𝑢𝑠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𝑢𝑏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zh-CN" altLang="zh-CN" sz="2000" dirty="0">
                      <a:effectLst/>
                    </a:rPr>
                    <a:t> </a:t>
                  </a:r>
                  <a:endParaRPr kumimoji="1" lang="zh-CN" altLang="en-US" sz="2000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5FA34F05-A10E-A543-938B-09FD9E4523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8036" y="4922873"/>
                  <a:ext cx="3280193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左右箭头 29">
            <a:extLst>
              <a:ext uri="{FF2B5EF4-FFF2-40B4-BE49-F238E27FC236}">
                <a16:creationId xmlns:a16="http://schemas.microsoft.com/office/drawing/2014/main" id="{1C211941-A119-75E1-7498-9778BB4CF422}"/>
              </a:ext>
            </a:extLst>
          </p:cNvPr>
          <p:cNvSpPr/>
          <p:nvPr/>
        </p:nvSpPr>
        <p:spPr>
          <a:xfrm>
            <a:off x="5299364" y="1755079"/>
            <a:ext cx="1593273" cy="187777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F6CC6E9-2D33-C784-87CB-491EE60DF2B7}"/>
                  </a:ext>
                </a:extLst>
              </p:cNvPr>
              <p:cNvSpPr txBox="1"/>
              <p:nvPr/>
            </p:nvSpPr>
            <p:spPr>
              <a:xfrm>
                <a:off x="5273907" y="1398017"/>
                <a:ext cx="17022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kumimoji="1"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2.3</m:t>
                    </m:r>
                    <m:r>
                      <a:rPr kumimoji="1"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tension</a:t>
                </a:r>
                <a:endParaRPr kumimoji="1"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F6CC6E9-2D33-C784-87CB-491EE60DF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907" y="1398017"/>
                <a:ext cx="1702242" cy="369332"/>
              </a:xfrm>
              <a:prstGeom prst="rect">
                <a:avLst/>
              </a:prstGeom>
              <a:blipFill>
                <a:blip r:embed="rId5"/>
                <a:stretch>
                  <a:fillRect t="-32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A0C7893E-6066-72B4-B8E9-536DA0D0D91F}"/>
              </a:ext>
            </a:extLst>
          </p:cNvPr>
          <p:cNvSpPr txBox="1"/>
          <p:nvPr/>
        </p:nvSpPr>
        <p:spPr>
          <a:xfrm>
            <a:off x="4916799" y="2014189"/>
            <a:ext cx="235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hint of new physics?</a:t>
            </a:r>
            <a:endParaRPr kumimoji="1"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25283AE-7757-DC6B-EA53-A199BFAE7D58}"/>
              </a:ext>
            </a:extLst>
          </p:cNvPr>
          <p:cNvGrpSpPr/>
          <p:nvPr/>
        </p:nvGrpSpPr>
        <p:grpSpPr>
          <a:xfrm>
            <a:off x="7322742" y="1399212"/>
            <a:ext cx="4711413" cy="970184"/>
            <a:chOff x="1612427" y="4410356"/>
            <a:chExt cx="4711413" cy="97018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DABD0A13-4DF8-2DCF-77D2-5804B9E2A95A}"/>
                </a:ext>
              </a:extLst>
            </p:cNvPr>
            <p:cNvGrpSpPr/>
            <p:nvPr/>
          </p:nvGrpSpPr>
          <p:grpSpPr>
            <a:xfrm>
              <a:off x="1612427" y="4410356"/>
              <a:ext cx="4711413" cy="970184"/>
              <a:chOff x="1612427" y="4410356"/>
              <a:chExt cx="4711413" cy="97018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同侧圆角矩形 36">
                <a:extLst>
                  <a:ext uri="{FF2B5EF4-FFF2-40B4-BE49-F238E27FC236}">
                    <a16:creationId xmlns:a16="http://schemas.microsoft.com/office/drawing/2014/main" id="{A1C0676F-8A93-B575-3AE5-431DB9E127DA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4711413" cy="912628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8" name="同侧圆角矩形 37">
                <a:extLst>
                  <a:ext uri="{FF2B5EF4-FFF2-40B4-BE49-F238E27FC236}">
                    <a16:creationId xmlns:a16="http://schemas.microsoft.com/office/drawing/2014/main" id="{F4A3A5DE-57AA-4B5A-A782-8665B3F328DB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4711412" cy="544300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9632375E-39E8-1A0D-D086-30F4ACD35CC5}"/>
                </a:ext>
              </a:extLst>
            </p:cNvPr>
            <p:cNvSpPr txBox="1"/>
            <p:nvPr/>
          </p:nvSpPr>
          <p:spPr>
            <a:xfrm>
              <a:off x="1759035" y="4452350"/>
              <a:ext cx="44181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PDG 2026</a:t>
              </a:r>
              <a:r>
                <a:rPr kumimoji="1" lang="zh-CN" altLang="en-US" sz="20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kumimoji="1" lang="en-US" altLang="zh-CN" sz="2000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Independent measurements </a:t>
              </a:r>
              <a:endParaRPr kumimoji="1" lang="zh-CN" altLang="en-US" sz="2000" dirty="0">
                <a:solidFill>
                  <a:srgbClr val="0E419C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2F2C7DED-B745-ADB3-5280-CEFEAC27D8EC}"/>
                    </a:ext>
                  </a:extLst>
                </p:cNvPr>
                <p:cNvSpPr txBox="1"/>
                <p:nvPr/>
              </p:nvSpPr>
              <p:spPr>
                <a:xfrm>
                  <a:off x="1725051" y="4891495"/>
                  <a:ext cx="44861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zh-CN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𝑢𝑑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>
                          <a:latin typeface="Cambria Math" panose="02040503050406030204" pitchFamily="18" charset="0"/>
                        </a:rPr>
                        <m:t>=0.9984±0.0007</m:t>
                      </m:r>
                    </m:oMath>
                  </a14:m>
                  <a:r>
                    <a:rPr lang="zh-CN" altLang="zh-CN" dirty="0"/>
                    <a:t> </a:t>
                  </a:r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C2798CB4-EFCA-6CEE-19A0-EDC4C5C38D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5051" y="4891495"/>
                  <a:ext cx="4486165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344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BCD3197-F8D2-CE30-0E10-0038FFE004DA}"/>
                  </a:ext>
                </a:extLst>
              </p:cNvPr>
              <p:cNvSpPr txBox="1"/>
              <p:nvPr/>
            </p:nvSpPr>
            <p:spPr>
              <a:xfrm>
                <a:off x="861765" y="2445938"/>
                <a:ext cx="9915588" cy="1673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𝑢𝑏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: Small</a:t>
                </a:r>
                <a:r>
                  <a:rPr lang="zh-CN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zh-CN" altLang="zh-CN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𝑢𝑏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≅1.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zh-CN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）</a:t>
                </a:r>
                <a14:m>
                  <m:oMath xmlns:m="http://schemas.openxmlformats.org/officeDocument/2006/math">
                    <m:r>
                      <a:rPr lang="zh-CN" altLang="en-US" b="1" i="1" dirty="0" smtClean="0">
                        <a:ln w="28575"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CN" altLang="en-US" dirty="0">
                    <a:ln w="28575">
                      <a:solidFill>
                        <a:srgbClr val="FF0000"/>
                      </a:solidFill>
                    </a:ln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The effect could be ignored in current precision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𝑢𝑑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: Most precise; results from different decays are consistent at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𝒪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b="1" i="1" dirty="0" smtClean="0">
                        <a:ln w="28575"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zh-CN" altLang="en-US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Precise and reliable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𝑢𝑠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kumimoji="1"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kumimoji="1"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=2.6</m:t>
                    </m:r>
                    <m:r>
                      <a:rPr kumimoji="1"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kumimoji="1"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kumimoji="1"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r>
                  <a:rPr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inconsistence between</a:t>
                </a: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results from different decays</a:t>
                </a:r>
                <a:r>
                  <a:rPr lang="zh-CN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kumimoji="1"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BCD3197-F8D2-CE30-0E10-0038FFE00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65" y="2445938"/>
                <a:ext cx="9915588" cy="1673215"/>
              </a:xfrm>
              <a:prstGeom prst="rect">
                <a:avLst/>
              </a:prstGeom>
              <a:blipFill>
                <a:blip r:embed="rId7"/>
                <a:stretch>
                  <a:fillRect b="-4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3E51C922-6DC9-B994-CAF2-D2D046EEE902}"/>
              </a:ext>
            </a:extLst>
          </p:cNvPr>
          <p:cNvCxnSpPr>
            <a:cxnSpLocks/>
          </p:cNvCxnSpPr>
          <p:nvPr/>
        </p:nvCxnSpPr>
        <p:spPr>
          <a:xfrm>
            <a:off x="-12357" y="3647304"/>
            <a:ext cx="122043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形 40" descr="箭头轻微弯曲">
            <a:extLst>
              <a:ext uri="{FF2B5EF4-FFF2-40B4-BE49-F238E27FC236}">
                <a16:creationId xmlns:a16="http://schemas.microsoft.com/office/drawing/2014/main" id="{C380F209-558C-0FB3-D4AC-03F192794A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8783431" flipV="1">
            <a:off x="9004067" y="2220170"/>
            <a:ext cx="1510604" cy="1010942"/>
          </a:xfrm>
          <a:prstGeom prst="rect">
            <a:avLst/>
          </a:prstGeom>
        </p:spPr>
      </p:pic>
      <p:pic>
        <p:nvPicPr>
          <p:cNvPr id="42" name="图形 41" descr="无填充的滑稽表情">
            <a:extLst>
              <a:ext uri="{FF2B5EF4-FFF2-40B4-BE49-F238E27FC236}">
                <a16:creationId xmlns:a16="http://schemas.microsoft.com/office/drawing/2014/main" id="{BD4EA2AD-9D49-3B27-FB6E-2AABDECFE7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9665" y="2584776"/>
            <a:ext cx="514835" cy="5148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图形 42" descr="无填充的滑稽表情">
            <a:extLst>
              <a:ext uri="{FF2B5EF4-FFF2-40B4-BE49-F238E27FC236}">
                <a16:creationId xmlns:a16="http://schemas.microsoft.com/office/drawing/2014/main" id="{05FDC637-6082-CF75-1031-2EE61D4ED7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9664" y="3103725"/>
            <a:ext cx="514835" cy="5148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图形 43" descr="无填充的悲伤表情">
            <a:extLst>
              <a:ext uri="{FF2B5EF4-FFF2-40B4-BE49-F238E27FC236}">
                <a16:creationId xmlns:a16="http://schemas.microsoft.com/office/drawing/2014/main" id="{0D7E2ACD-A8EF-E6C3-1C70-31C83C59BA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9699" y="3639676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组合 44">
            <a:extLst>
              <a:ext uri="{FF2B5EF4-FFF2-40B4-BE49-F238E27FC236}">
                <a16:creationId xmlns:a16="http://schemas.microsoft.com/office/drawing/2014/main" id="{597F1A74-E7F3-75F8-8418-4BEC5DF10D51}"/>
              </a:ext>
            </a:extLst>
          </p:cNvPr>
          <p:cNvGrpSpPr/>
          <p:nvPr/>
        </p:nvGrpSpPr>
        <p:grpSpPr>
          <a:xfrm>
            <a:off x="121195" y="4708783"/>
            <a:ext cx="3825599" cy="917623"/>
            <a:chOff x="1605377" y="4410356"/>
            <a:chExt cx="3825599" cy="917623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051366AC-395A-3020-7FF1-3B43F26E166A}"/>
                </a:ext>
              </a:extLst>
            </p:cNvPr>
            <p:cNvGrpSpPr/>
            <p:nvPr/>
          </p:nvGrpSpPr>
          <p:grpSpPr>
            <a:xfrm>
              <a:off x="1612427" y="4410356"/>
              <a:ext cx="3811493" cy="917623"/>
              <a:chOff x="1612427" y="4410356"/>
              <a:chExt cx="3811493" cy="91762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同侧圆角矩形 48">
                <a:extLst>
                  <a:ext uri="{FF2B5EF4-FFF2-40B4-BE49-F238E27FC236}">
                    <a16:creationId xmlns:a16="http://schemas.microsoft.com/office/drawing/2014/main" id="{7A2C6D9A-3CBE-C18A-697B-5DD38DF031C7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3811493" cy="852250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50" name="同侧圆角矩形 49">
                <a:extLst>
                  <a:ext uri="{FF2B5EF4-FFF2-40B4-BE49-F238E27FC236}">
                    <a16:creationId xmlns:a16="http://schemas.microsoft.com/office/drawing/2014/main" id="{E2CF6A4A-D639-B049-C473-868A877B7119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3811492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6F556EF6-BD71-3CBF-B4B8-CEB1F9D8D39F}"/>
                    </a:ext>
                  </a:extLst>
                </p:cNvPr>
                <p:cNvSpPr txBox="1"/>
                <p:nvPr/>
              </p:nvSpPr>
              <p:spPr>
                <a:xfrm>
                  <a:off x="1605377" y="4452350"/>
                  <a:ext cx="3825599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zh-CN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Kaon</a:t>
                  </a:r>
                  <a:r>
                    <a:rPr kumimoji="1" lang="zh-CN" altLang="en-US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：</a:t>
                  </a:r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2.2</a:t>
                  </a:r>
                  <a14:m>
                    <m:oMath xmlns:m="http://schemas.openxmlformats.org/officeDocument/2006/math">
                      <m:r>
                        <a:rPr kumimoji="1" lang="en-US" altLang="zh-CN" sz="17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a14:m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tension </a:t>
                  </a:r>
                  <a:r>
                    <a:rPr kumimoji="1" lang="en-US" altLang="zh-CN" sz="1700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from CKM unitarity</a:t>
                  </a:r>
                  <a:endParaRPr kumimoji="1" lang="zh-CN" altLang="en-US" sz="1700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8" name="文本框 77">
                  <a:extLst>
                    <a:ext uri="{FF2B5EF4-FFF2-40B4-BE49-F238E27FC236}">
                      <a16:creationId xmlns:a16="http://schemas.microsoft.com/office/drawing/2014/main" id="{CDAD4E4C-04B6-0449-B3F9-FE42059C12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5377" y="4452350"/>
                  <a:ext cx="3825599" cy="353943"/>
                </a:xfrm>
                <a:prstGeom prst="rect">
                  <a:avLst/>
                </a:prstGeom>
                <a:blipFill>
                  <a:blip r:embed="rId14"/>
                  <a:stretch>
                    <a:fillRect l="-331" t="-3448" r="-331" b="-1724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7DAA784-E303-9F4F-8CB9-EEE4F9F69032}"/>
                    </a:ext>
                  </a:extLst>
                </p:cNvPr>
                <p:cNvSpPr txBox="1"/>
                <p:nvPr/>
              </p:nvSpPr>
              <p:spPr>
                <a:xfrm>
                  <a:off x="2196754" y="4905631"/>
                  <a:ext cx="28897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zh-CN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0.2243</m:t>
                        </m:r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±0.0008</m:t>
                        </m:r>
                        <m:r>
                          <a:rPr lang="en-US" altLang="zh-CN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kumimoji="1" lang="zh-CN" alt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7DAA784-E303-9F4F-8CB9-EEE4F9F690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6754" y="4905631"/>
                  <a:ext cx="2889702" cy="369332"/>
                </a:xfrm>
                <a:prstGeom prst="rect">
                  <a:avLst/>
                </a:prstGeom>
                <a:blipFill>
                  <a:blip r:embed="rId15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D027CDD-5010-E6A7-37D9-6A5226E03E5A}"/>
              </a:ext>
            </a:extLst>
          </p:cNvPr>
          <p:cNvGrpSpPr/>
          <p:nvPr/>
        </p:nvGrpSpPr>
        <p:grpSpPr>
          <a:xfrm>
            <a:off x="4171495" y="4708783"/>
            <a:ext cx="3853683" cy="917623"/>
            <a:chOff x="1591331" y="4410356"/>
            <a:chExt cx="3853683" cy="917623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766D0885-6C76-67E1-F177-04199294AE5B}"/>
                </a:ext>
              </a:extLst>
            </p:cNvPr>
            <p:cNvGrpSpPr/>
            <p:nvPr/>
          </p:nvGrpSpPr>
          <p:grpSpPr>
            <a:xfrm>
              <a:off x="1612427" y="4410356"/>
              <a:ext cx="3811493" cy="917623"/>
              <a:chOff x="1612427" y="4410356"/>
              <a:chExt cx="3811493" cy="91762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同侧圆角矩形 54">
                <a:extLst>
                  <a:ext uri="{FF2B5EF4-FFF2-40B4-BE49-F238E27FC236}">
                    <a16:creationId xmlns:a16="http://schemas.microsoft.com/office/drawing/2014/main" id="{FD743A6F-05E4-EB41-0E57-8A908AF48B20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3811493" cy="852250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56" name="同侧圆角矩形 55">
                <a:extLst>
                  <a:ext uri="{FF2B5EF4-FFF2-40B4-BE49-F238E27FC236}">
                    <a16:creationId xmlns:a16="http://schemas.microsoft.com/office/drawing/2014/main" id="{C7A0D86C-0627-0A48-554C-6E4F8B3926E0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3811492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C12D5682-B805-69AD-F7FE-B7F2689954D9}"/>
                    </a:ext>
                  </a:extLst>
                </p:cNvPr>
                <p:cNvSpPr txBox="1"/>
                <p:nvPr/>
              </p:nvSpPr>
              <p:spPr>
                <a:xfrm>
                  <a:off x="1591331" y="4452350"/>
                  <a:ext cx="3853683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zh-CN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Tau</a:t>
                  </a:r>
                  <a:r>
                    <a:rPr kumimoji="1" lang="zh-CN" altLang="en-US" sz="1700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：</a:t>
                  </a:r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3.6</a:t>
                  </a:r>
                  <a14:m>
                    <m:oMath xmlns:m="http://schemas.openxmlformats.org/officeDocument/2006/math">
                      <m:r>
                        <a:rPr kumimoji="1" lang="en-US" altLang="zh-CN"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a14:m>
                  <a:r>
                    <a:rPr kumimoji="1" lang="en-US" altLang="zh-CN" sz="17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deviation </a:t>
                  </a:r>
                  <a:r>
                    <a:rPr kumimoji="1" lang="en-US" altLang="zh-CN" sz="1700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from CKM unitarity</a:t>
                  </a:r>
                  <a:endParaRPr kumimoji="1" lang="zh-CN" altLang="en-US" sz="1700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4" name="文本框 83">
                  <a:extLst>
                    <a:ext uri="{FF2B5EF4-FFF2-40B4-BE49-F238E27FC236}">
                      <a16:creationId xmlns:a16="http://schemas.microsoft.com/office/drawing/2014/main" id="{29325067-81D6-A04E-9B49-A4B0AACFDA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1331" y="4452350"/>
                  <a:ext cx="3853683" cy="353943"/>
                </a:xfrm>
                <a:prstGeom prst="rect">
                  <a:avLst/>
                </a:prstGeom>
                <a:blipFill>
                  <a:blip r:embed="rId16"/>
                  <a:stretch>
                    <a:fillRect l="-328" t="-3448" r="-328" b="-1724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4C6C9905-1819-11AE-057E-3B19EE37A1F8}"/>
                    </a:ext>
                  </a:extLst>
                </p:cNvPr>
                <p:cNvSpPr txBox="1"/>
                <p:nvPr/>
              </p:nvSpPr>
              <p:spPr>
                <a:xfrm>
                  <a:off x="2196754" y="4905631"/>
                  <a:ext cx="263322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zh-CN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0.22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08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±0.00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oMath>
                    </m:oMathPara>
                  </a14:m>
                  <a:endParaRPr kumimoji="1" lang="zh-CN" alt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4C6C9905-1819-11AE-057E-3B19EE37A1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6754" y="4905631"/>
                  <a:ext cx="2633221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A246655-C258-7D28-8459-6F82B1579B57}"/>
              </a:ext>
            </a:extLst>
          </p:cNvPr>
          <p:cNvGrpSpPr/>
          <p:nvPr/>
        </p:nvGrpSpPr>
        <p:grpSpPr>
          <a:xfrm>
            <a:off x="8167144" y="4708783"/>
            <a:ext cx="3991093" cy="917623"/>
            <a:chOff x="1522634" y="4410356"/>
            <a:chExt cx="3991093" cy="917623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BE3B0933-405D-4A99-307A-DDE77BE577FB}"/>
                </a:ext>
              </a:extLst>
            </p:cNvPr>
            <p:cNvGrpSpPr/>
            <p:nvPr/>
          </p:nvGrpSpPr>
          <p:grpSpPr>
            <a:xfrm>
              <a:off x="1612427" y="4410356"/>
              <a:ext cx="3811493" cy="917623"/>
              <a:chOff x="1612427" y="4410356"/>
              <a:chExt cx="3811493" cy="91762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同侧圆角矩形 60">
                <a:extLst>
                  <a:ext uri="{FF2B5EF4-FFF2-40B4-BE49-F238E27FC236}">
                    <a16:creationId xmlns:a16="http://schemas.microsoft.com/office/drawing/2014/main" id="{0AC7849A-3CDD-9522-1648-75A81B479C5F}"/>
                  </a:ext>
                </a:extLst>
              </p:cNvPr>
              <p:cNvSpPr/>
              <p:nvPr/>
            </p:nvSpPr>
            <p:spPr>
              <a:xfrm>
                <a:off x="1612427" y="4410356"/>
                <a:ext cx="3811493" cy="852250"/>
              </a:xfrm>
              <a:prstGeom prst="round2SameRect">
                <a:avLst/>
              </a:prstGeom>
              <a:solidFill>
                <a:srgbClr val="D8D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62" name="同侧圆角矩形 61">
                <a:extLst>
                  <a:ext uri="{FF2B5EF4-FFF2-40B4-BE49-F238E27FC236}">
                    <a16:creationId xmlns:a16="http://schemas.microsoft.com/office/drawing/2014/main" id="{BF7FD491-E5A6-F971-85FD-741E17491C37}"/>
                  </a:ext>
                </a:extLst>
              </p:cNvPr>
              <p:cNvSpPr/>
              <p:nvPr/>
            </p:nvSpPr>
            <p:spPr>
              <a:xfrm rot="10800000">
                <a:off x="1612428" y="4836240"/>
                <a:ext cx="3811492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BDE94FA2-25DC-DAEF-9AAB-B826EDDFAC50}"/>
                </a:ext>
              </a:extLst>
            </p:cNvPr>
            <p:cNvSpPr txBox="1"/>
            <p:nvPr/>
          </p:nvSpPr>
          <p:spPr>
            <a:xfrm>
              <a:off x="1522634" y="4452350"/>
              <a:ext cx="3991093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7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Hyperon</a:t>
              </a:r>
              <a:r>
                <a:rPr kumimoji="1" lang="zh-CN" altLang="en-US" sz="1700" b="1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kumimoji="1" lang="en-US" altLang="zh-CN" sz="1700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consistent </a:t>
              </a:r>
              <a:r>
                <a:rPr kumimoji="1" lang="en-US" altLang="zh-CN" sz="1700" dirty="0"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rPr>
                <a:t>with CKM unitarity</a:t>
              </a:r>
              <a:endParaRPr kumimoji="1" lang="zh-CN" altLang="en-US" sz="17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8C4FADB7-63C4-BD9F-D891-DF5BAFD12195}"/>
                    </a:ext>
                  </a:extLst>
                </p:cNvPr>
                <p:cNvSpPr txBox="1"/>
                <p:nvPr/>
              </p:nvSpPr>
              <p:spPr>
                <a:xfrm>
                  <a:off x="2196754" y="4905631"/>
                  <a:ext cx="26428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zh-CN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0.22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±0.00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kumimoji="1" lang="zh-CN" alt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文本框 90">
                  <a:extLst>
                    <a:ext uri="{FF2B5EF4-FFF2-40B4-BE49-F238E27FC236}">
                      <a16:creationId xmlns:a16="http://schemas.microsoft.com/office/drawing/2014/main" id="{F0AF979F-672F-EF4A-932F-5FF9A7C5E0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6754" y="4905631"/>
                  <a:ext cx="2642839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3" name="肘形连接符 62">
            <a:extLst>
              <a:ext uri="{FF2B5EF4-FFF2-40B4-BE49-F238E27FC236}">
                <a16:creationId xmlns:a16="http://schemas.microsoft.com/office/drawing/2014/main" id="{7746114E-4AF6-A249-C1D0-0645A3C1911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66165" y="3594233"/>
            <a:ext cx="12700" cy="4064346"/>
          </a:xfrm>
          <a:prstGeom prst="bentConnector3">
            <a:avLst>
              <a:gd name="adj1" fmla="val 5181819"/>
            </a:avLst>
          </a:prstGeom>
          <a:ln>
            <a:solidFill>
              <a:srgbClr val="0E419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C52EF465-97B2-91F5-B087-33FD0BA22328}"/>
              </a:ext>
            </a:extLst>
          </p:cNvPr>
          <p:cNvSpPr txBox="1"/>
          <p:nvPr/>
        </p:nvSpPr>
        <p:spPr>
          <a:xfrm>
            <a:off x="1037231" y="4358113"/>
            <a:ext cx="199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Most precise </a:t>
            </a:r>
            <a:endParaRPr kumimoji="1" lang="zh-CN" altLang="en-US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9AE9C15-484F-4A54-1819-DA22B517D3C4}"/>
              </a:ext>
            </a:extLst>
          </p:cNvPr>
          <p:cNvSpPr txBox="1"/>
          <p:nvPr/>
        </p:nvSpPr>
        <p:spPr>
          <a:xfrm>
            <a:off x="5028174" y="4362649"/>
            <a:ext cx="2140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Second</a:t>
            </a:r>
            <a:r>
              <a:rPr kumimoji="1" lang="zh-CN" altLang="en-US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most precise </a:t>
            </a:r>
            <a:endParaRPr kumimoji="1" lang="zh-CN" altLang="en-US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AFBC876-D296-3509-12C0-EA87443654CA}"/>
              </a:ext>
            </a:extLst>
          </p:cNvPr>
          <p:cNvSpPr txBox="1"/>
          <p:nvPr/>
        </p:nvSpPr>
        <p:spPr>
          <a:xfrm>
            <a:off x="9012952" y="4365380"/>
            <a:ext cx="2299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Largest uncertainty</a:t>
            </a:r>
            <a:endParaRPr kumimoji="1" lang="zh-CN" altLang="en-US" dirty="0">
              <a:solidFill>
                <a:srgbClr val="FF000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4993C7A4-ECFA-FC65-A7B0-B516FBAB25CB}"/>
                  </a:ext>
                </a:extLst>
              </p:cNvPr>
              <p:cNvSpPr txBox="1"/>
              <p:nvPr/>
            </p:nvSpPr>
            <p:spPr>
              <a:xfrm>
                <a:off x="3241607" y="5907167"/>
                <a:ext cx="16618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2.1</a:t>
                </a:r>
                <a14:m>
                  <m:oMath xmlns:m="http://schemas.openxmlformats.org/officeDocument/2006/math">
                    <m:r>
                      <a:rPr kumimoji="1" lang="en-US" altLang="zh-CN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kumimoji="1" lang="en-US" altLang="zh-CN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tension </a:t>
                </a:r>
                <a:endParaRPr kumimoji="1"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4993C7A4-ECFA-FC65-A7B0-B516FBAB2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1607" y="5907167"/>
                <a:ext cx="1661817" cy="369332"/>
              </a:xfrm>
              <a:prstGeom prst="rect">
                <a:avLst/>
              </a:prstGeom>
              <a:blipFill>
                <a:blip r:embed="rId19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2BF7DFBF-3F99-AD0F-8510-20CEBDB58D00}"/>
                  </a:ext>
                </a:extLst>
              </p:cNvPr>
              <p:cNvSpPr/>
              <p:nvPr/>
            </p:nvSpPr>
            <p:spPr>
              <a:xfrm>
                <a:off x="8256937" y="5825121"/>
                <a:ext cx="380681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kern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仿宋" panose="02010600040101010101" pitchFamily="2" charset="-122"/>
                    <a:cs typeface="Times New Roman" panose="02020603050405020304" pitchFamily="18" charset="0"/>
                  </a:rPr>
                  <a:t>Dominated by the </a:t>
                </a:r>
                <a14:m>
                  <m:oMath xmlns:m="http://schemas.openxmlformats.org/officeDocument/2006/math">
                    <m:r>
                      <a:rPr lang="en-US" altLang="zh-CN" b="1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𝚲</m:t>
                    </m:r>
                    <m:r>
                      <a:rPr lang="en-US" altLang="zh-CN" b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→</m:t>
                    </m:r>
                    <m:r>
                      <a:rPr lang="en-US" altLang="zh-CN" b="1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𝐩</m:t>
                    </m:r>
                    <m:sSup>
                      <m:sSupPr>
                        <m:ctrlPr>
                          <a:rPr lang="zh-CN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𝒆</m:t>
                        </m:r>
                      </m:e>
                      <m:sup>
                        <m:r>
                          <a:rPr lang="en-US" altLang="zh-CN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zh-CN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zh-CN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US" altLang="zh-CN" b="1" i="1" ker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仿宋" panose="02010600040101010101" pitchFamily="2" charset="-122"/>
                                <a:cs typeface="微软雅黑" panose="020B0503020204020204" pitchFamily="34" charset="-122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𝒆</m:t>
                        </m:r>
                      </m:sub>
                    </m:sSub>
                  </m:oMath>
                </a14:m>
                <a:endParaRPr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2BF7DFBF-3F99-AD0F-8510-20CEBDB58D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937" y="5825121"/>
                <a:ext cx="3806817" cy="369332"/>
              </a:xfrm>
              <a:prstGeom prst="rect">
                <a:avLst/>
              </a:prstGeom>
              <a:blipFill>
                <a:blip r:embed="rId20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矩形 68">
            <a:extLst>
              <a:ext uri="{FF2B5EF4-FFF2-40B4-BE49-F238E27FC236}">
                <a16:creationId xmlns:a16="http://schemas.microsoft.com/office/drawing/2014/main" id="{D660DCF3-4208-2E53-9801-CAA06CC160AD}"/>
              </a:ext>
            </a:extLst>
          </p:cNvPr>
          <p:cNvSpPr/>
          <p:nvPr/>
        </p:nvSpPr>
        <p:spPr>
          <a:xfrm>
            <a:off x="8252263" y="4299630"/>
            <a:ext cx="3811491" cy="202877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3046FAC-181D-F23A-617E-840B10EDF493}"/>
              </a:ext>
            </a:extLst>
          </p:cNvPr>
          <p:cNvSpPr txBox="1"/>
          <p:nvPr/>
        </p:nvSpPr>
        <p:spPr>
          <a:xfrm>
            <a:off x="9748325" y="3934487"/>
            <a:ext cx="2512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PRL </a:t>
            </a:r>
            <a:r>
              <a:rPr lang="es-ES" altLang="zh-CN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92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, 251803 (2004) 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7054F7F-280A-E2ED-9BCB-A8FB95F39A1F}"/>
              </a:ext>
            </a:extLst>
          </p:cNvPr>
          <p:cNvSpPr txBox="1"/>
          <p:nvPr/>
        </p:nvSpPr>
        <p:spPr>
          <a:xfrm>
            <a:off x="128245" y="5679556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PDG 2026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92BCF2D0-EEA2-ED85-53CA-38A6FF57DC61}"/>
              </a:ext>
            </a:extLst>
          </p:cNvPr>
          <p:cNvSpPr txBox="1"/>
          <p:nvPr/>
        </p:nvSpPr>
        <p:spPr>
          <a:xfrm>
            <a:off x="6564523" y="5676817"/>
            <a:ext cx="1439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HFLAV 202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s-E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8A07025-6F54-F63F-0420-FF23FD24B1A4}"/>
              </a:ext>
            </a:extLst>
          </p:cNvPr>
          <p:cNvSpPr txBox="1"/>
          <p:nvPr/>
        </p:nvSpPr>
        <p:spPr>
          <a:xfrm>
            <a:off x="138613" y="887116"/>
            <a:ext cx="489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432FF"/>
                </a:solidFill>
              </a:rPr>
              <a:t>Prelude: The Cabibbo-angle anomaly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同侧圆角矩形 10">
                <a:extLst>
                  <a:ext uri="{FF2B5EF4-FFF2-40B4-BE49-F238E27FC236}">
                    <a16:creationId xmlns:a16="http://schemas.microsoft.com/office/drawing/2014/main" id="{4B6E0B7F-E65A-CB57-5DFA-9C7328D3F271}"/>
                  </a:ext>
                </a:extLst>
              </p:cNvPr>
              <p:cNvSpPr/>
              <p:nvPr/>
            </p:nvSpPr>
            <p:spPr>
              <a:xfrm>
                <a:off x="718542" y="6366261"/>
                <a:ext cx="4782591" cy="491739"/>
              </a:xfrm>
              <a:prstGeom prst="round2SameRect">
                <a:avLst/>
              </a:prstGeom>
              <a:solidFill>
                <a:srgbClr val="ECEBF9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66000"/>
                  </a:prstClr>
                </a:outerShdw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Hyperon </a:t>
                </a:r>
                <a:r>
                  <a:rPr kumimoji="1" lang="el-GR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 </a:t>
                </a:r>
                <a:r>
                  <a:rPr kumimoji="1" lang="en-US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decays give additional inputs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1"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kumimoji="1" lang="en-US" altLang="zh-CN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𝑢𝑠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!</a:t>
                </a:r>
                <a:endParaRPr kumimoji="1" lang="zh-CN" altLang="en-US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同侧圆角矩形 10">
                <a:extLst>
                  <a:ext uri="{FF2B5EF4-FFF2-40B4-BE49-F238E27FC236}">
                    <a16:creationId xmlns:a16="http://schemas.microsoft.com/office/drawing/2014/main" id="{4B6E0B7F-E65A-CB57-5DFA-9C7328D3F2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542" y="6366261"/>
                <a:ext cx="4782591" cy="491739"/>
              </a:xfrm>
              <a:prstGeom prst="round2Same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66000"/>
                  </a:prstClr>
                </a:outerShdw>
                <a:softEdge rad="381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E69116D3-C4F3-C447-9CB5-01657306652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5400000">
            <a:off x="3377797" y="-111877"/>
            <a:ext cx="5385135" cy="74654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3419237-41C3-8530-0516-A5C82B827C9D}"/>
                  </a:ext>
                </a:extLst>
              </p:cNvPr>
              <p:cNvSpPr txBox="1"/>
              <p:nvPr/>
            </p:nvSpPr>
            <p:spPr>
              <a:xfrm>
                <a:off x="5587951" y="2180509"/>
                <a:ext cx="147976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14:m>
                  <m:oMath xmlns:m="http://schemas.openxmlformats.org/officeDocument/2006/math">
                    <m:r>
                      <a:rPr kumimoji="1" lang="en-US" altLang="zh-CN" sz="20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zh-CN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kumimoji="1" lang="en-US" altLang="zh-CN" sz="20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tension</a:t>
                </a:r>
                <a:endParaRPr kumimoji="1" lang="zh-CN" altLang="en-US" sz="2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3419237-41C3-8530-0516-A5C82B827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951" y="2180509"/>
                <a:ext cx="1479764" cy="400110"/>
              </a:xfrm>
              <a:prstGeom prst="rect">
                <a:avLst/>
              </a:prstGeom>
              <a:blipFill>
                <a:blip r:embed="rId24"/>
                <a:stretch>
                  <a:fillRect l="-5128" t="-9091" r="-3419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E9EBC0-7D6C-E8EC-A494-623A5CC1515C}"/>
                  </a:ext>
                </a:extLst>
              </p:cNvPr>
              <p:cNvSpPr txBox="1"/>
              <p:nvPr/>
            </p:nvSpPr>
            <p:spPr>
              <a:xfrm>
                <a:off x="5594323" y="2989527"/>
                <a:ext cx="14653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3.6</a:t>
                </a:r>
                <a14:m>
                  <m:oMath xmlns:m="http://schemas.openxmlformats.org/officeDocument/2006/math">
                    <m:r>
                      <a:rPr kumimoji="1"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kumimoji="1"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tension</a:t>
                </a:r>
                <a:endParaRPr kumimoji="1" lang="zh-CN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E9EBC0-7D6C-E8EC-A494-623A5CC15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323" y="2989527"/>
                <a:ext cx="1465338" cy="400110"/>
              </a:xfrm>
              <a:prstGeom prst="rect">
                <a:avLst/>
              </a:prstGeom>
              <a:blipFill>
                <a:blip r:embed="rId25"/>
                <a:stretch>
                  <a:fillRect l="-4310" t="-9375" r="-3448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2170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6" name="Rounded Rectangle 9">
            <a:extLst>
              <a:ext uri="{FF2B5EF4-FFF2-40B4-BE49-F238E27FC236}">
                <a16:creationId xmlns:a16="http://schemas.microsoft.com/office/drawing/2014/main" id="{73358311-F4C9-7C53-48AA-D6AE1CB3495B}"/>
              </a:ext>
            </a:extLst>
          </p:cNvPr>
          <p:cNvSpPr/>
          <p:nvPr/>
        </p:nvSpPr>
        <p:spPr>
          <a:xfrm>
            <a:off x="1244600" y="1376349"/>
            <a:ext cx="3246120" cy="283464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CD2970E1-6AD0-B24D-443F-28698E96E75C}"/>
              </a:ext>
            </a:extLst>
          </p:cNvPr>
          <p:cNvSpPr txBox="1"/>
          <p:nvPr/>
        </p:nvSpPr>
        <p:spPr>
          <a:xfrm>
            <a:off x="1427480" y="1513509"/>
            <a:ext cx="283464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 dirty="0">
                <a:latin typeface="Arial"/>
                <a:ea typeface="DengXian"/>
              </a:rPr>
              <a:t>Quark content</a:t>
            </a:r>
          </a:p>
        </p:txBody>
      </p:sp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B587F0A0-E1AC-3BBD-EDAD-D440EE87EA38}"/>
              </a:ext>
            </a:extLst>
          </p:cNvPr>
          <p:cNvSpPr/>
          <p:nvPr/>
        </p:nvSpPr>
        <p:spPr>
          <a:xfrm>
            <a:off x="1793240" y="1924989"/>
            <a:ext cx="2148840" cy="1600200"/>
          </a:xfrm>
          <a:prstGeom prst="roundRect">
            <a:avLst>
              <a:gd name="adj" fmla="val 12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36EA9F47-87B0-6996-AED9-D26A91B466DF}"/>
              </a:ext>
            </a:extLst>
          </p:cNvPr>
          <p:cNvSpPr txBox="1"/>
          <p:nvPr/>
        </p:nvSpPr>
        <p:spPr>
          <a:xfrm>
            <a:off x="1793240" y="2206915"/>
            <a:ext cx="214884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 dirty="0" err="1">
                <a:latin typeface="Arial"/>
                <a:ea typeface="DengXian"/>
              </a:rPr>
              <a:t>Λ</a:t>
            </a:r>
            <a:r>
              <a:rPr sz="1400" b="1" i="0" dirty="0">
                <a:latin typeface="Arial"/>
                <a:ea typeface="DengXian"/>
              </a:rPr>
              <a:t>  (S = −1)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299E6324-D094-EDEF-DD68-8DA05A552BB1}"/>
              </a:ext>
            </a:extLst>
          </p:cNvPr>
          <p:cNvSpPr/>
          <p:nvPr/>
        </p:nvSpPr>
        <p:spPr>
          <a:xfrm>
            <a:off x="2114217" y="2717757"/>
            <a:ext cx="475488" cy="475488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B4591986-B91D-2774-C33D-24A198B86F6D}"/>
              </a:ext>
            </a:extLst>
          </p:cNvPr>
          <p:cNvSpPr txBox="1"/>
          <p:nvPr/>
        </p:nvSpPr>
        <p:spPr>
          <a:xfrm>
            <a:off x="2077641" y="2832643"/>
            <a:ext cx="5486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sz="1600" b="1" i="0" dirty="0">
                <a:latin typeface="Arial"/>
                <a:ea typeface="DengXian"/>
              </a:rPr>
              <a:t>u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20F47B3B-D664-C013-EBA7-AE5B625979FA}"/>
              </a:ext>
            </a:extLst>
          </p:cNvPr>
          <p:cNvSpPr/>
          <p:nvPr/>
        </p:nvSpPr>
        <p:spPr>
          <a:xfrm>
            <a:off x="2662857" y="2717757"/>
            <a:ext cx="475488" cy="475488"/>
          </a:xfrm>
          <a:prstGeom prst="ellipse">
            <a:avLst/>
          </a:prstGeom>
          <a:noFill/>
          <a:ln w="2222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D1A0B3BA-80C4-4FB0-1EB6-A193F1EE5A89}"/>
              </a:ext>
            </a:extLst>
          </p:cNvPr>
          <p:cNvSpPr txBox="1"/>
          <p:nvPr/>
        </p:nvSpPr>
        <p:spPr>
          <a:xfrm>
            <a:off x="2626281" y="2832643"/>
            <a:ext cx="5486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sz="1600" b="1" i="0" dirty="0">
                <a:latin typeface="Arial"/>
                <a:ea typeface="DengXian"/>
              </a:rPr>
              <a:t>d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82BD8A70-ED42-295A-FB60-7C5BA6DA3089}"/>
              </a:ext>
            </a:extLst>
          </p:cNvPr>
          <p:cNvSpPr/>
          <p:nvPr/>
        </p:nvSpPr>
        <p:spPr>
          <a:xfrm>
            <a:off x="3211497" y="2717757"/>
            <a:ext cx="475488" cy="475488"/>
          </a:xfrm>
          <a:prstGeom prst="ellipse">
            <a:avLst/>
          </a:prstGeom>
          <a:noFill/>
          <a:ln w="22225">
            <a:solidFill>
              <a:srgbClr val="FD58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25300F6E-468D-15C4-D9DE-103D652130F5}"/>
              </a:ext>
            </a:extLst>
          </p:cNvPr>
          <p:cNvSpPr txBox="1"/>
          <p:nvPr/>
        </p:nvSpPr>
        <p:spPr>
          <a:xfrm>
            <a:off x="3174921" y="2832643"/>
            <a:ext cx="5486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sz="1600" b="1" i="0" dirty="0">
                <a:latin typeface="Arial"/>
                <a:ea typeface="DengXian"/>
              </a:rPr>
              <a:t>s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583CC110-0AE6-C2BD-F24D-87353C51186A}"/>
              </a:ext>
            </a:extLst>
          </p:cNvPr>
          <p:cNvSpPr txBox="1"/>
          <p:nvPr/>
        </p:nvSpPr>
        <p:spPr>
          <a:xfrm>
            <a:off x="1375592" y="3799509"/>
            <a:ext cx="30861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b="0" i="0" dirty="0" err="1"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Λ</a:t>
            </a:r>
            <a:r>
              <a:rPr b="0" i="0" dirty="0"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 = u + d + s</a:t>
            </a:r>
            <a:r>
              <a:rPr lang="en-US" b="0" i="0" dirty="0"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,</a:t>
            </a:r>
            <a:r>
              <a:rPr b="0" i="0" dirty="0">
                <a:latin typeface="Arial" panose="020B0604020202020204" pitchFamily="34" charset="0"/>
                <a:ea typeface="DengXian"/>
                <a:cs typeface="Arial" panose="020B0604020202020204" pitchFamily="34" charset="0"/>
              </a:rPr>
              <a:t>  strangeness −1</a:t>
            </a:r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09C0BBF5-C498-A7C1-4F51-E4B9DBC101A6}"/>
              </a:ext>
            </a:extLst>
          </p:cNvPr>
          <p:cNvSpPr/>
          <p:nvPr/>
        </p:nvSpPr>
        <p:spPr>
          <a:xfrm>
            <a:off x="1244600" y="4439589"/>
            <a:ext cx="3246120" cy="169164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4EBAC728-6B80-ABB0-E749-B50940780631}"/>
              </a:ext>
            </a:extLst>
          </p:cNvPr>
          <p:cNvSpPr txBox="1"/>
          <p:nvPr/>
        </p:nvSpPr>
        <p:spPr>
          <a:xfrm>
            <a:off x="1427480" y="4576749"/>
            <a:ext cx="292608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 dirty="0">
                <a:latin typeface="Arial"/>
                <a:ea typeface="DengXian"/>
              </a:rPr>
              <a:t>Branching fraction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151DC541-FB47-59F5-FC0D-A52C0D092C2B}"/>
              </a:ext>
            </a:extLst>
          </p:cNvPr>
          <p:cNvSpPr txBox="1"/>
          <p:nvPr/>
        </p:nvSpPr>
        <p:spPr>
          <a:xfrm>
            <a:off x="1427480" y="4967181"/>
            <a:ext cx="29260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 i="0" dirty="0">
                <a:solidFill>
                  <a:srgbClr val="C00000"/>
                </a:solidFill>
                <a:latin typeface="Arial"/>
                <a:ea typeface="DengXian"/>
              </a:rPr>
              <a:t>≈ 10⁻³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82E1838F-0F30-EDFA-F2BB-9833BA00C0DA}"/>
              </a:ext>
            </a:extLst>
          </p:cNvPr>
          <p:cNvSpPr txBox="1"/>
          <p:nvPr/>
        </p:nvSpPr>
        <p:spPr>
          <a:xfrm>
            <a:off x="1404620" y="5695222"/>
            <a:ext cx="2926080" cy="3007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000" b="0" i="0" dirty="0">
                <a:latin typeface="Arial"/>
                <a:ea typeface="DengXian"/>
              </a:rPr>
              <a:t>once per ~1000 </a:t>
            </a:r>
            <a:r>
              <a:rPr sz="2000" b="0" i="0" dirty="0" err="1">
                <a:latin typeface="Arial"/>
                <a:ea typeface="DengXian"/>
              </a:rPr>
              <a:t>Λ</a:t>
            </a:r>
            <a:r>
              <a:rPr sz="2000" b="0" i="0" dirty="0">
                <a:latin typeface="Arial"/>
                <a:ea typeface="DengXian"/>
              </a:rPr>
              <a:t> decays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7">
                <a:extLst>
                  <a:ext uri="{FF2B5EF4-FFF2-40B4-BE49-F238E27FC236}">
                    <a16:creationId xmlns:a16="http://schemas.microsoft.com/office/drawing/2014/main" id="{36262BCE-170C-9CF1-93D2-C94A6A5D57B2}"/>
                  </a:ext>
                </a:extLst>
              </p:cNvPr>
              <p:cNvSpPr txBox="1"/>
              <p:nvPr/>
            </p:nvSpPr>
            <p:spPr>
              <a:xfrm>
                <a:off x="5364574" y="4224973"/>
                <a:ext cx="6115396" cy="203145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285750" indent="-285750">
                  <a:lnSpc>
                    <a:spcPct val="12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n-US" altLang="zh-CN" sz="1600" dirty="0">
                    <a:latin typeface="Arial"/>
                    <a:ea typeface="DengXian"/>
                  </a:rPr>
                  <a:t>Hyperon </a:t>
                </a:r>
                <a:r>
                  <a:rPr lang="el-GR" altLang="zh-CN" sz="1600" dirty="0">
                    <a:latin typeface="Arial"/>
                    <a:ea typeface="DengXian"/>
                  </a:rPr>
                  <a:t>β</a:t>
                </a:r>
                <a:r>
                  <a:rPr lang="el-GR" altLang="zh-CN" sz="1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decay: </a:t>
                </a:r>
                <a14:m>
                  <m:oMath xmlns:m="http://schemas.openxmlformats.org/officeDocument/2006/math">
                    <m:r>
                      <a:rPr lang="es-ES" altLang="zh-CN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𝛬</m:t>
                    </m:r>
                    <m:r>
                      <a:rPr lang="es-ES" altLang="zh-CN" b="0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→</m:t>
                    </m:r>
                    <m:r>
                      <a:rPr lang="es-ES" altLang="zh-CN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𝑝</m:t>
                    </m:r>
                    <m:sSup>
                      <m:sSupPr>
                        <m:ctrlPr>
                          <a:rPr lang="ar-SA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ar-SA" altLang="zh-CN" b="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𝑒</m:t>
                        </m:r>
                      </m:e>
                      <m:sup>
                        <m:r>
                          <a:rPr lang="ar-SA" altLang="zh-CN" b="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ar-SA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ar-SA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ar-SA" altLang="zh-CN" b="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仿宋" panose="02010600040101010101" pitchFamily="2" charset="-122"/>
                                <a:cs typeface="微软雅黑" panose="020B0503020204020204" pitchFamily="34" charset="-122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ar-SA" altLang="zh-CN" b="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ar-SA" sz="17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endParaRPr lang="en-US" sz="1700" i="0" dirty="0">
                  <a:solidFill>
                    <a:schemeClr val="tx1"/>
                  </a:solidFill>
                  <a:latin typeface="Arial"/>
                  <a:ea typeface="DengXian"/>
                </a:endParaRPr>
              </a:p>
              <a:p>
                <a:pPr marL="285750" indent="-285750" algn="l">
                  <a:lnSpc>
                    <a:spcPct val="12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Occurs once per ~1000 </a:t>
                </a:r>
                <a:r>
                  <a:rPr lang="el-GR" sz="1600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Λ</a:t>
                </a:r>
                <a:r>
                  <a:rPr lang="el-GR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decays.</a:t>
                </a:r>
              </a:p>
              <a:p>
                <a:pPr marL="285750" indent="-285750" algn="l">
                  <a:lnSpc>
                    <a:spcPct val="12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600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Decay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rate 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altLang="zh-CN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ar-SA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SA" altLang="zh-CN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SA" altLang="zh-CN" sz="1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ar-SA" altLang="zh-CN" sz="1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𝑢𝑠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ar-SA" altLang="zh-CN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SA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direct CKM handle.</a:t>
                </a:r>
              </a:p>
              <a:p>
                <a:pPr marL="285750" indent="-285750" algn="l">
                  <a:lnSpc>
                    <a:spcPct val="12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Final state: </a:t>
                </a:r>
                <a14:m>
                  <m:oMath xmlns:m="http://schemas.openxmlformats.org/officeDocument/2006/math">
                    <m:r>
                      <a:rPr lang="es-ES" altLang="zh-CN" sz="16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𝑝</m:t>
                    </m:r>
                    <m:r>
                      <a:rPr lang="es-ES" altLang="zh-CN" sz="16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+</m:t>
                    </m:r>
                    <m:sSup>
                      <m:sSupPr>
                        <m:ctrlPr>
                          <a:rPr lang="ar-S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ar-SA" altLang="zh-CN" sz="1600" b="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𝑒</m:t>
                        </m:r>
                      </m:e>
                      <m:sup>
                        <m:r>
                          <a:rPr lang="ar-SA" altLang="zh-CN" sz="1600" b="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r>
                      <a:rPr lang="en-US" altLang="zh-CN" sz="16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ar-SA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ar-SA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ar-SA" altLang="zh-CN" sz="1600" b="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仿宋" panose="02010600040101010101" pitchFamily="2" charset="-122"/>
                                <a:cs typeface="微软雅黑" panose="020B0503020204020204" pitchFamily="34" charset="-122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ar-SA" altLang="zh-CN" sz="1600" b="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ar-SA" sz="17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endParaRPr lang="en-US" sz="1700" i="0" dirty="0">
                  <a:solidFill>
                    <a:schemeClr val="tx1"/>
                  </a:solidFill>
                  <a:latin typeface="Arial"/>
                  <a:ea typeface="DengXian"/>
                </a:endParaRPr>
              </a:p>
              <a:p>
                <a:pPr marL="285750" indent="-285750" algn="l">
                  <a:lnSpc>
                    <a:spcPct val="12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Problem: </a:t>
                </a:r>
                <a:r>
                  <a:rPr lang="es-ES" sz="1600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the</a:t>
                </a:r>
                <a:r>
                  <a:rPr lang="ar-SA" altLang="zh-CN" sz="1800" dirty="0">
                    <a:solidFill>
                      <a:schemeClr val="tx1"/>
                    </a:solidFill>
                    <a:ea typeface="Cambria Math" panose="02040503050406030204" pitchFamily="18" charset="0"/>
                    <a:cs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微软雅黑" panose="020B0503020204020204" pitchFamily="34" charset="-122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ar-SA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ar-SA" altLang="zh-CN" sz="1800" b="0" i="1" ker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仿宋" panose="02010600040101010101" pitchFamily="2" charset="-122"/>
                                <a:cs typeface="微软雅黑" panose="020B0503020204020204" pitchFamily="34" charset="-122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ar-SA" altLang="zh-CN" sz="1800" b="0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仿宋" panose="02010600040101010101" pitchFamily="2" charset="-122"/>
                            <a:cs typeface="微软雅黑" panose="020B0503020204020204" pitchFamily="34" charset="-122"/>
                          </a:rPr>
                          <m:t>𝑒</m:t>
                        </m:r>
                      </m:sub>
                    </m:sSub>
                    <m:r>
                      <a:rPr lang="ar-SA" altLang="zh-CN" sz="1800" b="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  <a:cs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es-ES" sz="1600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is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r>
                  <a:rPr lang="es-ES" sz="1600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almost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r>
                  <a:rPr lang="es-ES" sz="1600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never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r>
                  <a:rPr lang="es-ES" sz="1600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detected</a:t>
                </a:r>
                <a:r>
                  <a:rPr lang="es-ES" sz="1600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.</a:t>
                </a:r>
              </a:p>
            </p:txBody>
          </p:sp>
        </mc:Choice>
        <mc:Fallback xmlns="">
          <p:sp>
            <p:nvSpPr>
              <p:cNvPr id="35" name="TextBox 37">
                <a:extLst>
                  <a:ext uri="{FF2B5EF4-FFF2-40B4-BE49-F238E27FC236}">
                    <a16:creationId xmlns:a16="http://schemas.microsoft.com/office/drawing/2014/main" id="{36262BCE-170C-9CF1-93D2-C94A6A5D5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574" y="4224973"/>
                <a:ext cx="6115396" cy="2031454"/>
              </a:xfrm>
              <a:prstGeom prst="rect">
                <a:avLst/>
              </a:prstGeom>
              <a:blipFill>
                <a:blip r:embed="rId2"/>
                <a:stretch>
                  <a:fillRect l="-1867" t="-1863" b="-6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图片 40">
            <a:extLst>
              <a:ext uri="{FF2B5EF4-FFF2-40B4-BE49-F238E27FC236}">
                <a16:creationId xmlns:a16="http://schemas.microsoft.com/office/drawing/2014/main" id="{6EB12FCF-3B51-6623-AF04-53F32B879D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28042" y="939189"/>
            <a:ext cx="5262703" cy="296740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835E913-6B36-66EC-C91F-1877F8A43FA1}"/>
              </a:ext>
            </a:extLst>
          </p:cNvPr>
          <p:cNvSpPr txBox="1"/>
          <p:nvPr/>
        </p:nvSpPr>
        <p:spPr>
          <a:xfrm>
            <a:off x="1151889" y="136725"/>
            <a:ext cx="10538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Λ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Hyperon </a:t>
            </a:r>
            <a:r>
              <a:rPr lang="el-GR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β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Decay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498C050-64CB-2800-1CBB-B7B37A9AFBAA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3" name="平行四边形 22">
              <a:extLst>
                <a:ext uri="{FF2B5EF4-FFF2-40B4-BE49-F238E27FC236}">
                  <a16:creationId xmlns:a16="http://schemas.microsoft.com/office/drawing/2014/main" id="{529530F8-39D4-434A-3A29-5AE556E31B59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平行四边形 23">
              <a:extLst>
                <a:ext uri="{FF2B5EF4-FFF2-40B4-BE49-F238E27FC236}">
                  <a16:creationId xmlns:a16="http://schemas.microsoft.com/office/drawing/2014/main" id="{CFB94A24-CCC7-7BE3-6C9C-8BCCDDE01E53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98736DAD-81F1-753E-F638-865099A90DA2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灯片编号占位符 2">
            <a:extLst>
              <a:ext uri="{FF2B5EF4-FFF2-40B4-BE49-F238E27FC236}">
                <a16:creationId xmlns:a16="http://schemas.microsoft.com/office/drawing/2014/main" id="{03BF9B66-566C-83CA-EBBA-1DE5EA3589F3}"/>
              </a:ext>
            </a:extLst>
          </p:cNvPr>
          <p:cNvSpPr txBox="1">
            <a:spLocks/>
          </p:cNvSpPr>
          <p:nvPr/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pPr/>
              <a:t>7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349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128E56-E28A-E3EB-1AEA-7CDE383823A7}"/>
              </a:ext>
            </a:extLst>
          </p:cNvPr>
          <p:cNvSpPr txBox="1"/>
          <p:nvPr/>
        </p:nvSpPr>
        <p:spPr>
          <a:xfrm>
            <a:off x="1151889" y="136725"/>
            <a:ext cx="10596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Λ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Hyperon </a:t>
            </a:r>
            <a:r>
              <a:rPr lang="el-GR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β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Decay: Extraction of V</a:t>
            </a:r>
            <a:r>
              <a:rPr lang="en-US" altLang="zh-CN" sz="3600" b="1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us</a:t>
            </a:r>
            <a:endParaRPr lang="en-US" altLang="zh-CN" sz="36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F26E0F4-9C8E-9F66-1585-1C42287D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8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486E413A-82E9-F9EA-BA95-50E2AAF1AF5F}"/>
              </a:ext>
            </a:extLst>
          </p:cNvPr>
          <p:cNvSpPr/>
          <p:nvPr/>
        </p:nvSpPr>
        <p:spPr>
          <a:xfrm>
            <a:off x="414596" y="2105891"/>
            <a:ext cx="10157855" cy="1665061"/>
          </a:xfrm>
          <a:prstGeom prst="round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B61F4D8-9E88-7FCB-3F24-D49811975AB0}"/>
                  </a:ext>
                </a:extLst>
              </p:cNvPr>
              <p:cNvSpPr txBox="1"/>
              <p:nvPr/>
            </p:nvSpPr>
            <p:spPr>
              <a:xfrm>
                <a:off x="448004" y="1889865"/>
                <a:ext cx="11601104" cy="1101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SM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zh-CN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altLang="zh-CN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  <m:sSup>
                                <m:sSupPr>
                                  <m:ctrlPr>
                                    <a:rPr lang="zh-CN" altLang="zh-C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zh-CN" altLang="zh-C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zh-CN" altLang="zh-C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sub>
                          </m:sSub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sz="2000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zh-CN" altLang="zh-CN" sz="2000" i="1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zh-CN" altLang="zh-CN" sz="2000" i="1" smtClean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zh-CN" altLang="zh-CN" sz="2000" i="1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zh-CN" altLang="zh-CN" sz="2000" i="1">
                                      <a:solidFill>
                                        <a:schemeClr val="accent6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solidFill>
                                        <a:schemeClr val="accent6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60</m:t>
                          </m:r>
                          <m:sSup>
                            <m:sSup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(1−</m:t>
                      </m:r>
                      <m:f>
                        <m:f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zh-CN" altLang="zh-C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altLang="zh-CN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altLang="zh-CN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B61F4D8-9E88-7FCB-3F24-D49811975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04" y="1889865"/>
                <a:ext cx="11601104" cy="11015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5F9A2F6-3D35-F766-1AF2-160421D23037}"/>
                  </a:ext>
                </a:extLst>
              </p:cNvPr>
              <p:cNvSpPr txBox="1"/>
              <p:nvPr/>
            </p:nvSpPr>
            <p:spPr>
              <a:xfrm>
                <a:off x="2512499" y="3080117"/>
                <a:ext cx="8087662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3−</m:t>
                          </m:r>
                          <m:f>
                            <m:f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sSup>
                            <m:sSupPr>
                              <m:ctrlPr>
                                <a:rPr lang="zh-CN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Sup>
                        <m:sSubSupPr>
                          <m:ctrlPr>
                            <a:rPr lang="zh-CN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zh-CN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zh-CN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+(−4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zh-CN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] </m:t>
                      </m:r>
                    </m:oMath>
                  </m:oMathPara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5F9A2F6-3D35-F766-1AF2-160421D23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499" y="3080117"/>
                <a:ext cx="8087662" cy="676980"/>
              </a:xfrm>
              <a:prstGeom prst="rect">
                <a:avLst/>
              </a:prstGeom>
              <a:blipFill>
                <a:blip r:embed="rId4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867BA8-B82D-57E4-523F-620091C7FC4F}"/>
                  </a:ext>
                </a:extLst>
              </p:cNvPr>
              <p:cNvSpPr txBox="1"/>
              <p:nvPr/>
            </p:nvSpPr>
            <p:spPr>
              <a:xfrm>
                <a:off x="442306" y="4208267"/>
                <a:ext cx="11731497" cy="1751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s-ES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Extracting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200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𝑢𝑠</m:t>
                            </m:r>
                          </m:sub>
                        </m:sSub>
                      </m:e>
                    </m:d>
                  </m:oMath>
                </a14:m>
                <a:r>
                  <a:rPr lang="e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requires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en-US" altLang="zh-CN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altLang="zh-CN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  <m:sSup>
                          <m:sSupPr>
                            <m:ctrlPr>
                              <a:rPr lang="zh-CN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sSub>
                          <m:sSubPr>
                            <m:ctrlPr>
                              <a:rPr lang="zh-CN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zh-CN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lang="zh-CN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(0)</m:t>
                        </m:r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(0)</m:t>
                        </m:r>
                      </m:den>
                    </m:f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(0)</m:t>
                        </m:r>
                      </m:num>
                      <m:den>
                        <m:sSub>
                          <m:sSubPr>
                            <m:ctrlPr>
                              <a:rPr lang="zh-CN" altLang="zh-CN" sz="200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(0)</m:t>
                        </m:r>
                      </m:den>
                    </m:f>
                  </m:oMath>
                </a14:m>
                <a:r>
                  <a:rPr lang="en-US" altLang="zh-CN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𝑎𝑣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(0)</m:t>
                        </m:r>
                      </m:num>
                      <m:den>
                        <m:sSub>
                          <m:sSubPr>
                            <m:ctrlPr>
                              <a:rPr lang="zh-CN" altLang="zh-CN" sz="200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(0)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zh-CN" sz="200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p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: From LQCD</a:t>
                </a:r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p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  <m:r>
                          <a:rPr lang="en-US" altLang="zh-CN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altLang="zh-CN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  <m:sSup>
                          <m:sSupPr>
                            <m:ctrlPr>
                              <a:rPr lang="zh-CN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sSub>
                          <m:sSubPr>
                            <m:ctrlPr>
                              <a:rPr lang="zh-CN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zh-CN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𝑎𝑣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zh-CN" altLang="en-US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：</a:t>
                </a:r>
                <a:r>
                  <a:rPr kumimoji="1" lang="en-US" altLang="zh-CN" sz="20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From experimental measurement</a:t>
                </a:r>
                <a:endParaRPr kumimoji="1" lang="zh-CN" altLang="en-US" sz="20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867BA8-B82D-57E4-523F-620091C7F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06" y="4208267"/>
                <a:ext cx="11731497" cy="1751185"/>
              </a:xfrm>
              <a:prstGeom prst="rect">
                <a:avLst/>
              </a:prstGeom>
              <a:blipFill>
                <a:blip r:embed="rId5"/>
                <a:stretch>
                  <a:fillRect l="-541" b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AB86EBC-7A3D-5D58-893E-D10D9C419004}"/>
                  </a:ext>
                </a:extLst>
              </p:cNvPr>
              <p:cNvSpPr txBox="1"/>
              <p:nvPr/>
            </p:nvSpPr>
            <p:spPr>
              <a:xfrm>
                <a:off x="10567066" y="2721450"/>
                <a:ext cx="1566391" cy="948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sub>
                          </m:sSub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AB86EBC-7A3D-5D58-893E-D10D9C419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7066" y="2721450"/>
                <a:ext cx="1566391" cy="9487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3C3CE92E-BDEF-3087-CF6E-983DF0101C8F}"/>
              </a:ext>
            </a:extLst>
          </p:cNvPr>
          <p:cNvSpPr txBox="1"/>
          <p:nvPr/>
        </p:nvSpPr>
        <p:spPr>
          <a:xfrm>
            <a:off x="8128578" y="2160581"/>
            <a:ext cx="2438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PRD </a:t>
            </a:r>
            <a:r>
              <a:rPr lang="es-ES" altLang="zh-CN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70</a:t>
            </a:r>
            <a:r>
              <a:rPr lang="es-ES" altLang="zh-CN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, 114036 (2004)</a:t>
            </a:r>
            <a:endParaRPr lang="es-ES" altLang="zh-CN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04B11AD-F73C-1EBD-37A0-F4F5E5D934B3}"/>
                  </a:ext>
                </a:extLst>
              </p:cNvPr>
              <p:cNvSpPr/>
              <p:nvPr/>
            </p:nvSpPr>
            <p:spPr>
              <a:xfrm>
                <a:off x="10567066" y="2198570"/>
                <a:ext cx="1571776" cy="5399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l-GR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sub>
                      </m:sSub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kumimoji="1" lang="en-US" altLang="zh-CN" dirty="0"/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04B11AD-F73C-1EBD-37A0-F4F5E5D93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7066" y="2198570"/>
                <a:ext cx="1571776" cy="5399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BB693C1-D3E9-7FD7-8D0F-15D53ECBF90E}"/>
                  </a:ext>
                </a:extLst>
              </p:cNvPr>
              <p:cNvSpPr txBox="1"/>
              <p:nvPr/>
            </p:nvSpPr>
            <p:spPr>
              <a:xfrm>
                <a:off x="451927" y="1210017"/>
                <a:ext cx="67775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3B4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Decay width of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0073B4"/>
                        </a:solidFill>
                        <a:latin typeface="Cambria Math" panose="02040503050406030204" pitchFamily="18" charset="0"/>
                      </a:rPr>
                      <m:t>𝚲</m:t>
                    </m:r>
                    <m:r>
                      <a:rPr lang="en-US" altLang="zh-CN" sz="2400" b="1">
                        <a:solidFill>
                          <a:srgbClr val="0073B4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2400" b="1" i="1">
                        <a:solidFill>
                          <a:srgbClr val="0073B4"/>
                        </a:solidFill>
                        <a:latin typeface="Cambria Math" panose="02040503050406030204" pitchFamily="18" charset="0"/>
                      </a:rPr>
                      <m:t>𝐩</m:t>
                    </m:r>
                    <m:sSup>
                      <m:sSupPr>
                        <m:ctrlPr>
                          <a:rPr lang="zh-CN" altLang="zh-CN" sz="24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altLang="zh-CN" sz="2400" b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zh-CN" altLang="zh-CN" sz="24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zh-CN" altLang="zh-CN" sz="2400" b="1" i="1">
                                <a:solidFill>
                                  <a:srgbClr val="0073B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solidFill>
                                  <a:srgbClr val="0073B4"/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24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kumimoji="1" lang="en-US" altLang="zh-CN" sz="2400" b="1" dirty="0">
                    <a:solidFill>
                      <a:srgbClr val="0073B4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in the SM</a:t>
                </a:r>
                <a:endParaRPr kumimoji="1" lang="zh-CN" altLang="en-US" sz="2400" b="1" dirty="0">
                  <a:solidFill>
                    <a:srgbClr val="0073B4"/>
                  </a:solidFill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BB693C1-D3E9-7FD7-8D0F-15D53ECBF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27" y="1210017"/>
                <a:ext cx="6777548" cy="461665"/>
              </a:xfrm>
              <a:prstGeom prst="rect">
                <a:avLst/>
              </a:prstGeom>
              <a:blipFill>
                <a:blip r:embed="rId9"/>
                <a:stretch>
                  <a:fillRect l="-1495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26A68D6C-1DC8-6EDE-D2E5-87EB07591BA4}"/>
              </a:ext>
            </a:extLst>
          </p:cNvPr>
          <p:cNvGrpSpPr/>
          <p:nvPr/>
        </p:nvGrpSpPr>
        <p:grpSpPr>
          <a:xfrm>
            <a:off x="0" y="1214482"/>
            <a:ext cx="400032" cy="457200"/>
            <a:chOff x="1946124" y="3753853"/>
            <a:chExt cx="400032" cy="457200"/>
          </a:xfrm>
          <a:solidFill>
            <a:srgbClr val="0073B4"/>
          </a:solidFill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C247C69-8BFE-AEED-6F34-9AAF7BAD06FB}"/>
                </a:ext>
              </a:extLst>
            </p:cNvPr>
            <p:cNvSpPr/>
            <p:nvPr/>
          </p:nvSpPr>
          <p:spPr>
            <a:xfrm>
              <a:off x="1946124" y="3753853"/>
              <a:ext cx="267687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3E314D2-8FD9-15C3-8202-8B79188A7B76}"/>
                </a:ext>
              </a:extLst>
            </p:cNvPr>
            <p:cNvSpPr/>
            <p:nvPr/>
          </p:nvSpPr>
          <p:spPr>
            <a:xfrm>
              <a:off x="2289457" y="3753853"/>
              <a:ext cx="56699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340B3F91-E94A-89CC-FBAD-6D911AD261B9}"/>
              </a:ext>
            </a:extLst>
          </p:cNvPr>
          <p:cNvSpPr txBox="1"/>
          <p:nvPr/>
        </p:nvSpPr>
        <p:spPr>
          <a:xfrm>
            <a:off x="6540932" y="5042172"/>
            <a:ext cx="2806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B050"/>
                </a:solidFill>
              </a:rPr>
              <a:t>PRL 114, 161802 (2015)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5747164-9FDE-3A8B-4612-0B0B0777638A}"/>
                  </a:ext>
                </a:extLst>
              </p:cNvPr>
              <p:cNvSpPr txBox="1"/>
              <p:nvPr/>
            </p:nvSpPr>
            <p:spPr>
              <a:xfrm>
                <a:off x="8229599" y="5476091"/>
                <a:ext cx="388512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vector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factor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axial-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vector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factor</a:t>
                </a:r>
                <a:endParaRPr lang="en-US" altLang="zh-CN" sz="1800" i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weak-magnetism form factor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weak electric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factor</a:t>
                </a:r>
                <a:endParaRPr lang="en" altLang="zh-CN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5747164-9FDE-3A8B-4612-0B0B07776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599" y="5476091"/>
                <a:ext cx="3885127" cy="1200329"/>
              </a:xfrm>
              <a:prstGeom prst="rect">
                <a:avLst/>
              </a:prstGeom>
              <a:blipFill>
                <a:blip r:embed="rId10"/>
                <a:stretch>
                  <a:fillRect l="-654" t="-2105" b="-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474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/>
              <p:nvPr/>
            </p:nvSpPr>
            <p:spPr>
              <a:xfrm>
                <a:off x="1151889" y="136725"/>
                <a:ext cx="10596765" cy="69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Λ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Hyperon </a:t>
                </a:r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β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Decay: Current</a:t>
                </a:r>
                <a:r>
                  <a:rPr kumimoji="1" lang="es-ES" altLang="zh-CN" sz="3600" b="1" dirty="0">
                    <a:solidFill>
                      <a:srgbClr val="0073B4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status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𝓑</m:t>
                        </m:r>
                      </m:e>
                      <m:sub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𝚲</m:t>
                        </m:r>
                        <m:r>
                          <a:rPr lang="en-US" altLang="zh-CN" sz="3600" b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  <m:sSup>
                          <m:sSupPr>
                            <m:ctrlPr>
                              <a:rPr lang="zh-CN" altLang="zh-CN" sz="3600" b="1" i="1">
                                <a:solidFill>
                                  <a:srgbClr val="0073B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600" b="1" i="1">
                                <a:solidFill>
                                  <a:srgbClr val="0073B4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altLang="zh-CN" sz="3600" b="1" i="1">
                                <a:solidFill>
                                  <a:srgbClr val="0073B4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sSub>
                          <m:sSubPr>
                            <m:ctrlPr>
                              <a:rPr lang="zh-CN" altLang="zh-CN" sz="3600" b="1" i="1">
                                <a:solidFill>
                                  <a:srgbClr val="0073B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zh-CN" altLang="zh-CN" sz="3600" b="1" i="1">
                                    <a:solidFill>
                                      <a:srgbClr val="0073B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3600" b="1" i="1">
                                    <a:solidFill>
                                      <a:srgbClr val="0073B4"/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3600" b="1" i="1">
                                <a:solidFill>
                                  <a:srgbClr val="0073B4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endParaRPr kumimoji="1" lang="zh-CN" altLang="en-US" sz="3600" b="1" dirty="0">
                  <a:solidFill>
                    <a:srgbClr val="0073B4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889" y="136725"/>
                <a:ext cx="10596765" cy="696153"/>
              </a:xfrm>
              <a:prstGeom prst="rect">
                <a:avLst/>
              </a:prstGeom>
              <a:blipFill>
                <a:blip r:embed="rId3"/>
                <a:stretch>
                  <a:fillRect l="-1677" t="-14286" b="-2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F26E0F4-9C8E-9F66-1585-1C42287D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9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FF903B9-A1E7-EF23-CFA9-120CED3D2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19" y="1166263"/>
            <a:ext cx="7178964" cy="452547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7B1F31D-9F3B-E826-DE6D-841F479DBE7C}"/>
              </a:ext>
            </a:extLst>
          </p:cNvPr>
          <p:cNvSpPr/>
          <p:nvPr/>
        </p:nvSpPr>
        <p:spPr>
          <a:xfrm>
            <a:off x="4096945" y="1152408"/>
            <a:ext cx="2526056" cy="3781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942CF19-90EA-7B02-368E-6A9F19845832}"/>
              </a:ext>
            </a:extLst>
          </p:cNvPr>
          <p:cNvSpPr/>
          <p:nvPr/>
        </p:nvSpPr>
        <p:spPr>
          <a:xfrm>
            <a:off x="7856056" y="2406245"/>
            <a:ext cx="997527" cy="331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图形 14" descr="无填充的悲伤表情">
            <a:extLst>
              <a:ext uri="{FF2B5EF4-FFF2-40B4-BE49-F238E27FC236}">
                <a16:creationId xmlns:a16="http://schemas.microsoft.com/office/drawing/2014/main" id="{7AA9728E-AF24-68EC-D354-CA713C511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168" y="1894400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D35913B-DD76-6BBD-EC44-BBCEA2AB6949}"/>
              </a:ext>
            </a:extLst>
          </p:cNvPr>
          <p:cNvSpPr txBox="1"/>
          <p:nvPr/>
        </p:nvSpPr>
        <p:spPr>
          <a:xfrm>
            <a:off x="1203148" y="1967134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relative BF</a:t>
            </a:r>
            <a:endParaRPr kumimoji="1"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33B1485-412A-84FB-4DF3-C5FE7CEF9188}"/>
              </a:ext>
            </a:extLst>
          </p:cNvPr>
          <p:cNvSpPr txBox="1"/>
          <p:nvPr/>
        </p:nvSpPr>
        <p:spPr>
          <a:xfrm>
            <a:off x="1223534" y="3995355"/>
            <a:ext cx="2912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fixed target experiment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图形 17" descr="无填充的悲伤表情">
            <a:extLst>
              <a:ext uri="{FF2B5EF4-FFF2-40B4-BE49-F238E27FC236}">
                <a16:creationId xmlns:a16="http://schemas.microsoft.com/office/drawing/2014/main" id="{6EECFC31-9E31-5D7A-4EFB-71C91D17DF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554" y="2872143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FC23DAE-4FDB-CCE0-31F3-785A1BAB8100}"/>
              </a:ext>
            </a:extLst>
          </p:cNvPr>
          <p:cNvSpPr txBox="1"/>
          <p:nvPr/>
        </p:nvSpPr>
        <p:spPr>
          <a:xfrm>
            <a:off x="1223534" y="2944877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results (&gt;40 years)</a:t>
            </a:r>
            <a:endParaRPr kumimoji="1"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8F22AD-38EA-55E2-DED5-3B01ECF41331}"/>
              </a:ext>
            </a:extLst>
          </p:cNvPr>
          <p:cNvSpPr txBox="1"/>
          <p:nvPr/>
        </p:nvSpPr>
        <p:spPr>
          <a:xfrm>
            <a:off x="8206052" y="1180120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PDG 2024</a:t>
            </a:r>
            <a:endParaRPr kumimoji="1"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形 20" descr="无填充的无表情的脸">
            <a:extLst>
              <a:ext uri="{FF2B5EF4-FFF2-40B4-BE49-F238E27FC236}">
                <a16:creationId xmlns:a16="http://schemas.microsoft.com/office/drawing/2014/main" id="{6B8D0DEF-A74B-D49A-DD0F-3B8BD21CA7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9154" y="3922620"/>
            <a:ext cx="511200" cy="51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E21D374-27D4-5583-540D-68ABB9596DE2}"/>
              </a:ext>
            </a:extLst>
          </p:cNvPr>
          <p:cNvSpPr txBox="1"/>
          <p:nvPr/>
        </p:nvSpPr>
        <p:spPr>
          <a:xfrm>
            <a:off x="8261979" y="1176022"/>
            <a:ext cx="1219607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</a:rPr>
              <a:t>PDG</a:t>
            </a:r>
            <a:r>
              <a:rPr lang="zh-CN" altLang="en-US" sz="1600">
                <a:solidFill>
                  <a:schemeClr val="bg1"/>
                </a:solidFill>
              </a:rPr>
              <a:t> </a:t>
            </a:r>
            <a:r>
              <a:rPr lang="en-US" altLang="zh-CN" sz="1600">
                <a:solidFill>
                  <a:schemeClr val="bg1"/>
                </a:solidFill>
              </a:rPr>
              <a:t>2026</a:t>
            </a:r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514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/>
              <p:nvPr/>
            </p:nvSpPr>
            <p:spPr>
              <a:xfrm>
                <a:off x="1151889" y="136725"/>
                <a:ext cx="105967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Λ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Hyperon </a:t>
                </a:r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β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Decay: Current</a:t>
                </a:r>
                <a:r>
                  <a:rPr kumimoji="1" lang="es-ES" altLang="zh-CN" sz="3600" b="1" dirty="0">
                    <a:solidFill>
                      <a:srgbClr val="0073B4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status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𝒂𝒗</m:t>
                        </m:r>
                      </m:sub>
                    </m:sSub>
                  </m:oMath>
                </a14:m>
                <a:endParaRPr kumimoji="1" lang="zh-CN" altLang="en-US" sz="3600" b="1" dirty="0">
                  <a:solidFill>
                    <a:srgbClr val="0073B4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889" y="136725"/>
                <a:ext cx="10596765" cy="646331"/>
              </a:xfrm>
              <a:prstGeom prst="rect">
                <a:avLst/>
              </a:prstGeom>
              <a:blipFill>
                <a:blip r:embed="rId3"/>
                <a:stretch>
                  <a:fillRect l="-1677" t="-13462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F26E0F4-9C8E-9F66-1585-1C42287D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10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F0DA807-65A1-09C9-416A-D0236406AB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627"/>
          <a:stretch/>
        </p:blipFill>
        <p:spPr>
          <a:xfrm>
            <a:off x="3816136" y="1123950"/>
            <a:ext cx="7958276" cy="46101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9879B86-A2E1-613C-977E-3B1B99C85CBC}"/>
              </a:ext>
            </a:extLst>
          </p:cNvPr>
          <p:cNvSpPr/>
          <p:nvPr/>
        </p:nvSpPr>
        <p:spPr>
          <a:xfrm>
            <a:off x="3914365" y="2605589"/>
            <a:ext cx="3620562" cy="3068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A04BB5D-D9E8-DE38-279E-E5A3E2D93763}"/>
              </a:ext>
            </a:extLst>
          </p:cNvPr>
          <p:cNvSpPr/>
          <p:nvPr/>
        </p:nvSpPr>
        <p:spPr>
          <a:xfrm>
            <a:off x="8961945" y="3935624"/>
            <a:ext cx="1108364" cy="18192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形 6" descr="无填充的悲伤表情">
            <a:extLst>
              <a:ext uri="{FF2B5EF4-FFF2-40B4-BE49-F238E27FC236}">
                <a16:creationId xmlns:a16="http://schemas.microsoft.com/office/drawing/2014/main" id="{84133DF9-C21C-E30F-14AE-740BE9B54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625" y="1946247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9EFD183-6AFE-A7CB-7AF7-B852DF3D1DA7}"/>
                  </a:ext>
                </a:extLst>
              </p:cNvPr>
              <p:cNvSpPr txBox="1"/>
              <p:nvPr/>
            </p:nvSpPr>
            <p:spPr>
              <a:xfrm>
                <a:off x="826605" y="2018981"/>
                <a:ext cx="30080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 </m:t>
                        </m:r>
                        <m:sSub>
                          <m:sSubPr>
                            <m:ctrlPr>
                              <a:rPr lang="en-US" altLang="zh-CN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𝑎𝑣</m:t>
                            </m:r>
                            <m:r>
                              <a:rPr lang="en-US" altLang="zh-CN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kumimoji="1" lang="zh-CN" altLang="en-US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9EFD183-6AFE-A7CB-7AF7-B852DF3D1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605" y="2018981"/>
                <a:ext cx="3008068" cy="369332"/>
              </a:xfrm>
              <a:prstGeom prst="rect">
                <a:avLst/>
              </a:prstGeom>
              <a:blipFill>
                <a:blip r:embed="rId7"/>
                <a:stretch>
                  <a:fillRect l="-2110" t="-6452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形 8" descr="无填充的悲伤表情">
            <a:extLst>
              <a:ext uri="{FF2B5EF4-FFF2-40B4-BE49-F238E27FC236}">
                <a16:creationId xmlns:a16="http://schemas.microsoft.com/office/drawing/2014/main" id="{6ECB28D4-DA8B-D10C-4EE8-2D6EFC8674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9011" y="2923990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216944C-6B88-BB7E-6FF6-4FAFEC5EBEC2}"/>
              </a:ext>
            </a:extLst>
          </p:cNvPr>
          <p:cNvSpPr txBox="1"/>
          <p:nvPr/>
        </p:nvSpPr>
        <p:spPr>
          <a:xfrm>
            <a:off x="846991" y="2996724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results (&gt;30 years)</a:t>
            </a:r>
            <a:endParaRPr kumimoji="1"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2570C4-2DB0-37E5-4743-B7C165B7A2D9}"/>
              </a:ext>
            </a:extLst>
          </p:cNvPr>
          <p:cNvSpPr txBox="1"/>
          <p:nvPr/>
        </p:nvSpPr>
        <p:spPr>
          <a:xfrm>
            <a:off x="10529047" y="1385882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PDG 2024</a:t>
            </a:r>
            <a:endParaRPr kumimoji="1"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5CB30CE-0A18-8597-AF9A-E82301A1E4B1}"/>
              </a:ext>
            </a:extLst>
          </p:cNvPr>
          <p:cNvSpPr txBox="1"/>
          <p:nvPr/>
        </p:nvSpPr>
        <p:spPr>
          <a:xfrm>
            <a:off x="846991" y="4047202"/>
            <a:ext cx="2912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fixed target experiment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形 22" descr="无填充的无表情的脸">
            <a:extLst>
              <a:ext uri="{FF2B5EF4-FFF2-40B4-BE49-F238E27FC236}">
                <a16:creationId xmlns:a16="http://schemas.microsoft.com/office/drawing/2014/main" id="{8A7F6402-C734-3D76-9900-0373DEB191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2611" y="3974467"/>
            <a:ext cx="511200" cy="51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379AABE-41EF-53EE-0BDE-5693720EBFCD}"/>
              </a:ext>
            </a:extLst>
          </p:cNvPr>
          <p:cNvSpPr txBox="1"/>
          <p:nvPr/>
        </p:nvSpPr>
        <p:spPr>
          <a:xfrm>
            <a:off x="10540477" y="1385882"/>
            <a:ext cx="121960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PDG</a:t>
            </a:r>
            <a:r>
              <a:rPr lang="zh-CN" altLang="en-US">
                <a:solidFill>
                  <a:schemeClr val="bg1"/>
                </a:solidFill>
              </a:rPr>
              <a:t> </a:t>
            </a:r>
            <a:r>
              <a:rPr lang="en-US" altLang="zh-CN">
                <a:solidFill>
                  <a:schemeClr val="bg1"/>
                </a:solidFill>
              </a:rPr>
              <a:t>2026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96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/>
              <p:nvPr/>
            </p:nvSpPr>
            <p:spPr>
              <a:xfrm>
                <a:off x="1151889" y="136725"/>
                <a:ext cx="105967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Λ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Hyperon </a:t>
                </a:r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β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Decay: Current</a:t>
                </a:r>
                <a:r>
                  <a:rPr kumimoji="1" lang="es-ES" altLang="zh-CN" sz="3600" b="1" dirty="0">
                    <a:solidFill>
                      <a:srgbClr val="0073B4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status of</a:t>
                </a:r>
                <a:r>
                  <a:rPr lang="en-US" altLang="zh-CN" sz="3600" b="1" dirty="0">
                    <a:solidFill>
                      <a:srgbClr val="0073B4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sub>
                    </m:sSub>
                  </m:oMath>
                </a14:m>
                <a:r>
                  <a:rPr kumimoji="1" lang="en-US" altLang="zh-CN" sz="3600" b="1" dirty="0">
                    <a:solidFill>
                      <a:srgbClr val="0073B4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𝒂𝒗</m:t>
                        </m:r>
                        <m:r>
                          <a:rPr lang="en-US" altLang="zh-CN" sz="3600" b="1" i="1">
                            <a:solidFill>
                              <a:srgbClr val="0073B4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kumimoji="1" lang="zh-CN" altLang="en-US" sz="3600" b="1" dirty="0">
                  <a:solidFill>
                    <a:srgbClr val="0073B4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6128E56-E28A-E3EB-1AEA-7CDE38382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889" y="136725"/>
                <a:ext cx="10596765" cy="646331"/>
              </a:xfrm>
              <a:prstGeom prst="rect">
                <a:avLst/>
              </a:prstGeom>
              <a:blipFill>
                <a:blip r:embed="rId3"/>
                <a:stretch>
                  <a:fillRect l="-1677" t="-13462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F26E0F4-9C8E-9F66-1585-1C42287D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11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8BA6E7A-0BA7-0B39-F824-05A80B735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231" y="1024595"/>
            <a:ext cx="7177026" cy="5151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14DE1A9-7352-065B-1826-8850CAE6F8AC}"/>
                  </a:ext>
                </a:extLst>
              </p:cNvPr>
              <p:cNvSpPr txBox="1"/>
              <p:nvPr/>
            </p:nvSpPr>
            <p:spPr>
              <a:xfrm>
                <a:off x="571301" y="1367156"/>
                <a:ext cx="4378036" cy="4255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sub>
                    </m:sSub>
                  </m:oMath>
                </a14:m>
                <a:r>
                  <a:rPr kumimoji="1"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lvl="2">
                  <a:lnSpc>
                    <a:spcPct val="200000"/>
                  </a:lnSpc>
                </a:pP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Results are old and scarce</a:t>
                </a:r>
              </a:p>
              <a:p>
                <a:pPr lvl="2">
                  <a:lnSpc>
                    <a:spcPct val="200000"/>
                  </a:lnSpc>
                </a:pP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3.05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deviation</a:t>
                </a:r>
              </a:p>
              <a:p>
                <a:pPr lvl="2">
                  <a:lnSpc>
                    <a:spcPct val="200000"/>
                  </a:lnSpc>
                </a:pP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fixed target experiment</a:t>
                </a:r>
              </a:p>
              <a:p>
                <a:pPr lvl="2">
                  <a:lnSpc>
                    <a:spcPct val="200000"/>
                  </a:lnSpc>
                </a:pPr>
                <a:endPara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𝒂𝒗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kumimoji="1"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lvl="2">
                  <a:lnSpc>
                    <a:spcPct val="200000"/>
                  </a:lnSpc>
                </a:pP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experimental measurement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14DE1A9-7352-065B-1826-8850CAE6F8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01" y="1367156"/>
                <a:ext cx="4378036" cy="4255204"/>
              </a:xfrm>
              <a:prstGeom prst="rect">
                <a:avLst/>
              </a:prstGeom>
              <a:blipFill>
                <a:blip r:embed="rId5"/>
                <a:stretch>
                  <a:fillRect l="-580"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形 13" descr="无填充的悲伤表情">
            <a:extLst>
              <a:ext uri="{FF2B5EF4-FFF2-40B4-BE49-F238E27FC236}">
                <a16:creationId xmlns:a16="http://schemas.microsoft.com/office/drawing/2014/main" id="{DDC006C3-A4A4-3CD5-A7B0-263EB0EA82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8895" y="2236372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形 14" descr="无填充的悲伤表情">
            <a:extLst>
              <a:ext uri="{FF2B5EF4-FFF2-40B4-BE49-F238E27FC236}">
                <a16:creationId xmlns:a16="http://schemas.microsoft.com/office/drawing/2014/main" id="{514146D8-431F-B1D3-0817-C0F3B185BB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8895" y="2779798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形 15" descr="无填充的无表情的脸">
            <a:extLst>
              <a:ext uri="{FF2B5EF4-FFF2-40B4-BE49-F238E27FC236}">
                <a16:creationId xmlns:a16="http://schemas.microsoft.com/office/drawing/2014/main" id="{D9DC492B-7790-86D4-11AC-4D54E58080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0695" y="3323223"/>
            <a:ext cx="511200" cy="51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形 16" descr="无填充的悲伤表情">
            <a:extLst>
              <a:ext uri="{FF2B5EF4-FFF2-40B4-BE49-F238E27FC236}">
                <a16:creationId xmlns:a16="http://schemas.microsoft.com/office/drawing/2014/main" id="{318FB32F-966A-3200-78A9-D8B9C5A29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7095" y="5172635"/>
            <a:ext cx="514800" cy="514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40627D4-2C4E-D3B4-03CF-3CBB895A8F21}"/>
              </a:ext>
            </a:extLst>
          </p:cNvPr>
          <p:cNvSpPr/>
          <p:nvPr/>
        </p:nvSpPr>
        <p:spPr>
          <a:xfrm>
            <a:off x="5245451" y="3901953"/>
            <a:ext cx="3853816" cy="3068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417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128E56-E28A-E3EB-1AEA-7CDE383823A7}"/>
              </a:ext>
            </a:extLst>
          </p:cNvPr>
          <p:cNvSpPr txBox="1"/>
          <p:nvPr/>
        </p:nvSpPr>
        <p:spPr>
          <a:xfrm>
            <a:off x="1151889" y="136725"/>
            <a:ext cx="10596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Λ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Hyperon </a:t>
            </a:r>
            <a:r>
              <a:rPr lang="el-GR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β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Decay:  The lepton-universality Test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F26E0F4-9C8E-9F66-1585-1C42287D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12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563926C-4CA8-882A-954B-8C44606CA3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6594" y="994398"/>
            <a:ext cx="3858810" cy="108497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F36DBA9-9503-C1BD-CE89-9E171506FB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5" y="2122037"/>
            <a:ext cx="9796249" cy="46478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10031FD-6328-43DD-E1FF-F95F98254C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9622" y="2630662"/>
            <a:ext cx="2820301" cy="140265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7073272-A623-586E-7DCB-934C5A817B1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6547" y="4102763"/>
            <a:ext cx="4626449" cy="33682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DF2F382-18A1-1686-DA50-838532918E1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5" y="4647639"/>
            <a:ext cx="1968406" cy="34800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6EDE338-8E38-7259-5392-21FC61B81E3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6547" y="5203691"/>
            <a:ext cx="4009978" cy="123601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9F4AEDE-2C52-C81D-CD29-85A1F9E27DA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6018" y="4065599"/>
            <a:ext cx="2961940" cy="2792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表格 18">
                <a:extLst>
                  <a:ext uri="{FF2B5EF4-FFF2-40B4-BE49-F238E27FC236}">
                    <a16:creationId xmlns:a16="http://schemas.microsoft.com/office/drawing/2014/main" id="{5692D777-4002-BB31-5C0D-5011923BD5D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18798" y="2802234"/>
              <a:ext cx="5936379" cy="105531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142290">
                      <a:extLst>
                        <a:ext uri="{9D8B030D-6E8A-4147-A177-3AD203B41FA5}">
                          <a16:colId xmlns:a16="http://schemas.microsoft.com/office/drawing/2014/main" val="3206517421"/>
                        </a:ext>
                      </a:extLst>
                    </a:gridCol>
                    <a:gridCol w="1113678">
                      <a:extLst>
                        <a:ext uri="{9D8B030D-6E8A-4147-A177-3AD203B41FA5}">
                          <a16:colId xmlns:a16="http://schemas.microsoft.com/office/drawing/2014/main" val="3914699911"/>
                        </a:ext>
                      </a:extLst>
                    </a:gridCol>
                    <a:gridCol w="1113678">
                      <a:extLst>
                        <a:ext uri="{9D8B030D-6E8A-4147-A177-3AD203B41FA5}">
                          <a16:colId xmlns:a16="http://schemas.microsoft.com/office/drawing/2014/main" val="3848759207"/>
                        </a:ext>
                      </a:extLst>
                    </a:gridCol>
                    <a:gridCol w="1292821">
                      <a:extLst>
                        <a:ext uri="{9D8B030D-6E8A-4147-A177-3AD203B41FA5}">
                          <a16:colId xmlns:a16="http://schemas.microsoft.com/office/drawing/2014/main" val="397775718"/>
                        </a:ext>
                      </a:extLst>
                    </a:gridCol>
                    <a:gridCol w="1273912">
                      <a:extLst>
                        <a:ext uri="{9D8B030D-6E8A-4147-A177-3AD203B41FA5}">
                          <a16:colId xmlns:a16="http://schemas.microsoft.com/office/drawing/2014/main" val="1491756672"/>
                        </a:ext>
                      </a:extLst>
                    </a:gridCol>
                  </a:tblGrid>
                  <a:tr h="24555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p>
                                    <m: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CN" altLang="en-US" sz="1200" i="1" smtClean="0">
                                    <a:latin typeface="Cambria Math" panose="02040503050406030204" pitchFamily="18" charset="0"/>
                                  </a:rPr>
                                  <m:t>𝛬</m:t>
                                </m:r>
                                <m:r>
                                  <a:rPr lang="zh-CN" altLang="en-US" sz="120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zh-CN" sz="120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  <m:sup>
                                    <m:r>
                                      <a:rPr lang="en-US" altLang="zh-CN" sz="1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2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𝜈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2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  <m:t>𝛴</m:t>
                                    </m:r>
                                  </m:e>
                                  <m:sup>
                                    <m: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zh-CN" altLang="en-US" sz="120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zh-CN" sz="120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  <m:sup>
                                    <m: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𝜈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2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altLang="zh-CN" sz="1200" i="1" smtClean="0">
                                        <a:latin typeface="Cambria Math" panose="02040503050406030204" pitchFamily="18" charset="0"/>
                                      </a:rPr>
                                      <m:t>𝛯</m:t>
                                    </m:r>
                                  </m:e>
                                  <m:sup>
                                    <m: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zh-CN" altLang="en-US" sz="120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  <m:t>𝛴</m:t>
                                    </m:r>
                                  </m:e>
                                  <m:sup>
                                    <m: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  <m:sup>
                                    <m: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𝜈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2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altLang="zh-CN" sz="1200" i="1" smtClean="0">
                                        <a:latin typeface="Cambria Math" panose="02040503050406030204" pitchFamily="18" charset="0"/>
                                      </a:rPr>
                                      <m:t>𝛯</m:t>
                                    </m:r>
                                  </m:e>
                                  <m:sup>
                                    <m: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zh-CN" altLang="en-US" sz="120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l-GR" altLang="zh-CN" sz="1200" i="1" smtClean="0">
                                    <a:latin typeface="Cambria Math" panose="02040503050406030204" pitchFamily="18" charset="0"/>
                                  </a:rPr>
                                  <m:t>𝛬</m:t>
                                </m:r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  <m:sup>
                                    <m: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altLang="zh-CN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2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𝜈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200" b="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61635306"/>
                      </a:ext>
                    </a:extLst>
                  </a:tr>
                  <a:tr h="3904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b="0" i="0" dirty="0">
                              <a:latin typeface="Times New Roman" panose="02020603050405020304" pitchFamily="18" charset="0"/>
                              <a:ea typeface="FangSong" panose="02010609060101010101" pitchFamily="49" charset="-122"/>
                              <a:cs typeface="Times New Roman" panose="02020603050405020304" pitchFamily="18" charset="0"/>
                            </a:rPr>
                            <a:t>Experiment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ea typeface="FangSong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0.189±0.041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0.442±0.039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0.0092±0.0014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0.6±0.5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4188199587"/>
                      </a:ext>
                    </a:extLst>
                  </a:tr>
                  <a:tr h="3904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b="0" i="0" dirty="0">
                              <a:latin typeface="Times New Roman" panose="02020603050405020304" pitchFamily="18" charset="0"/>
                              <a:ea typeface="FangSong" panose="02010609060101010101" pitchFamily="49" charset="-122"/>
                              <a:cs typeface="Times New Roman" panose="02020603050405020304" pitchFamily="18" charset="0"/>
                            </a:rPr>
                            <a:t>SM NLO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ea typeface="FangSong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0.153±0.008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0.444±0.022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0.0084±0.0004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0.275±0.014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344099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表格 18">
                <a:extLst>
                  <a:ext uri="{FF2B5EF4-FFF2-40B4-BE49-F238E27FC236}">
                    <a16:creationId xmlns:a16="http://schemas.microsoft.com/office/drawing/2014/main" id="{5692D777-4002-BB31-5C0D-5011923BD5D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18798" y="2802234"/>
              <a:ext cx="5936379" cy="105531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142290">
                      <a:extLst>
                        <a:ext uri="{9D8B030D-6E8A-4147-A177-3AD203B41FA5}">
                          <a16:colId xmlns:a16="http://schemas.microsoft.com/office/drawing/2014/main" val="3206517421"/>
                        </a:ext>
                      </a:extLst>
                    </a:gridCol>
                    <a:gridCol w="1113678">
                      <a:extLst>
                        <a:ext uri="{9D8B030D-6E8A-4147-A177-3AD203B41FA5}">
                          <a16:colId xmlns:a16="http://schemas.microsoft.com/office/drawing/2014/main" val="3914699911"/>
                        </a:ext>
                      </a:extLst>
                    </a:gridCol>
                    <a:gridCol w="1113678">
                      <a:extLst>
                        <a:ext uri="{9D8B030D-6E8A-4147-A177-3AD203B41FA5}">
                          <a16:colId xmlns:a16="http://schemas.microsoft.com/office/drawing/2014/main" val="3848759207"/>
                        </a:ext>
                      </a:extLst>
                    </a:gridCol>
                    <a:gridCol w="1292821">
                      <a:extLst>
                        <a:ext uri="{9D8B030D-6E8A-4147-A177-3AD203B41FA5}">
                          <a16:colId xmlns:a16="http://schemas.microsoft.com/office/drawing/2014/main" val="397775718"/>
                        </a:ext>
                      </a:extLst>
                    </a:gridCol>
                    <a:gridCol w="1273912">
                      <a:extLst>
                        <a:ext uri="{9D8B030D-6E8A-4147-A177-3AD203B41FA5}">
                          <a16:colId xmlns:a16="http://schemas.microsoft.com/office/drawing/2014/main" val="1491756672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t="-4545" r="-421111" b="-28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2273" t="-4545" r="-330682" b="-28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2273" t="-4545" r="-230682" b="-28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60784" t="-4545" r="-99020" b="-28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68000" t="-4545" r="-1000" b="-28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1635306"/>
                      </a:ext>
                    </a:extLst>
                  </a:tr>
                  <a:tr h="3904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b="0" i="0" dirty="0">
                              <a:latin typeface="Times New Roman" panose="02020603050405020304" pitchFamily="18" charset="0"/>
                              <a:ea typeface="FangSong" panose="02010609060101010101" pitchFamily="49" charset="-122"/>
                              <a:cs typeface="Times New Roman" panose="02020603050405020304" pitchFamily="18" charset="0"/>
                            </a:rPr>
                            <a:t>Experiment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ea typeface="FangSong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0.189±0.041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0.442±0.039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0.0092±0.0014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0.6±0.5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4188199587"/>
                      </a:ext>
                    </a:extLst>
                  </a:tr>
                  <a:tr h="3904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b="0" i="0" dirty="0">
                              <a:latin typeface="Times New Roman" panose="02020603050405020304" pitchFamily="18" charset="0"/>
                              <a:ea typeface="FangSong" panose="02010609060101010101" pitchFamily="49" charset="-122"/>
                              <a:cs typeface="Times New Roman" panose="02020603050405020304" pitchFamily="18" charset="0"/>
                            </a:rPr>
                            <a:t>SM NLO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ea typeface="FangSong" panose="02010609060101010101" pitchFamily="49" charset="-122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0.153±0.008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0.444±0.022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0.0084±0.0004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0.275±0.014</a:t>
                          </a:r>
                          <a:endParaRPr lang="zh-CN" altLang="en-US" sz="1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344099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886012E0-4BA8-ECAC-F77E-2283E5DAC618}"/>
              </a:ext>
            </a:extLst>
          </p:cNvPr>
          <p:cNvSpPr txBox="1"/>
          <p:nvPr/>
        </p:nvSpPr>
        <p:spPr>
          <a:xfrm>
            <a:off x="9944258" y="6549075"/>
            <a:ext cx="226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PRL 114, 161802(2015)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55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E4B244CF-D49A-EEAA-A4D5-147A6533F836}"/>
              </a:ext>
            </a:extLst>
          </p:cNvPr>
          <p:cNvSpPr txBox="1"/>
          <p:nvPr/>
        </p:nvSpPr>
        <p:spPr>
          <a:xfrm>
            <a:off x="77724" y="6060454"/>
            <a:ext cx="521208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1" dirty="0">
                <a:latin typeface="Arial"/>
                <a:ea typeface="DengXian"/>
              </a:rPr>
              <a:t>J. Dworkin et al., Phys. Rev. D 41, 780 (1990)</a:t>
            </a:r>
          </a:p>
        </p:txBody>
      </p:sp>
      <p:sp>
        <p:nvSpPr>
          <p:cNvPr id="30" name="Rounded Rectangle 10">
            <a:extLst>
              <a:ext uri="{FF2B5EF4-FFF2-40B4-BE49-F238E27FC236}">
                <a16:creationId xmlns:a16="http://schemas.microsoft.com/office/drawing/2014/main" id="{97601BA1-BC43-7421-4273-7F5F975D9C1C}"/>
              </a:ext>
            </a:extLst>
          </p:cNvPr>
          <p:cNvSpPr/>
          <p:nvPr/>
        </p:nvSpPr>
        <p:spPr>
          <a:xfrm>
            <a:off x="3436037" y="1093270"/>
            <a:ext cx="8603221" cy="3082369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5DC46971-CDA2-E253-6A1D-15E960EF92D3}"/>
              </a:ext>
            </a:extLst>
          </p:cNvPr>
          <p:cNvSpPr txBox="1"/>
          <p:nvPr/>
        </p:nvSpPr>
        <p:spPr>
          <a:xfrm>
            <a:off x="3580856" y="1153755"/>
            <a:ext cx="632568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i="0" dirty="0">
                <a:latin typeface="Arial"/>
                <a:ea typeface="DengXian"/>
              </a:rPr>
              <a:t>Neutral hyperon beam apparatus (plan view, schematic)</a:t>
            </a:r>
          </a:p>
        </p:txBody>
      </p:sp>
      <p:cxnSp>
        <p:nvCxnSpPr>
          <p:cNvPr id="32" name="Connector 12">
            <a:extLst>
              <a:ext uri="{FF2B5EF4-FFF2-40B4-BE49-F238E27FC236}">
                <a16:creationId xmlns:a16="http://schemas.microsoft.com/office/drawing/2014/main" id="{83F19D45-E6EF-B385-044A-06CB3ABA0C83}"/>
              </a:ext>
            </a:extLst>
          </p:cNvPr>
          <p:cNvCxnSpPr/>
          <p:nvPr/>
        </p:nvCxnSpPr>
        <p:spPr>
          <a:xfrm>
            <a:off x="3857967" y="2660992"/>
            <a:ext cx="822960" cy="0"/>
          </a:xfrm>
          <a:prstGeom prst="line">
            <a:avLst/>
          </a:prstGeom>
          <a:ln w="31750">
            <a:solidFill>
              <a:schemeClr val="accent4">
                <a:lumMod val="50000"/>
              </a:schemeClr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13">
            <a:extLst>
              <a:ext uri="{FF2B5EF4-FFF2-40B4-BE49-F238E27FC236}">
                <a16:creationId xmlns:a16="http://schemas.microsoft.com/office/drawing/2014/main" id="{3046E9BF-90E1-8E84-2CDB-00B56C30B42A}"/>
              </a:ext>
            </a:extLst>
          </p:cNvPr>
          <p:cNvSpPr txBox="1"/>
          <p:nvPr/>
        </p:nvSpPr>
        <p:spPr>
          <a:xfrm>
            <a:off x="3520877" y="2319485"/>
            <a:ext cx="14630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i="0" dirty="0">
                <a:solidFill>
                  <a:schemeClr val="accent4">
                    <a:lumMod val="50000"/>
                  </a:schemeClr>
                </a:solidFill>
                <a:latin typeface="Arial"/>
                <a:ea typeface="DengXian"/>
              </a:rPr>
              <a:t>400 GeV p</a:t>
            </a:r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C4BE0E80-30A0-8FB4-B0A1-F45D838FE891}"/>
              </a:ext>
            </a:extLst>
          </p:cNvPr>
          <p:cNvSpPr/>
          <p:nvPr/>
        </p:nvSpPr>
        <p:spPr>
          <a:xfrm>
            <a:off x="4717504" y="2360134"/>
            <a:ext cx="502920" cy="54864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A4249C21-1E99-5EB3-6A6F-CC66FD29742E}"/>
              </a:ext>
            </a:extLst>
          </p:cNvPr>
          <p:cNvSpPr txBox="1"/>
          <p:nvPr/>
        </p:nvSpPr>
        <p:spPr>
          <a:xfrm>
            <a:off x="4587847" y="3015904"/>
            <a:ext cx="777240" cy="4115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algn="ctr">
              <a:lnSpc>
                <a:spcPts val="1600"/>
              </a:lnSpc>
              <a:spcAft>
                <a:spcPts val="0"/>
              </a:spcAft>
              <a:defRPr b="0" i="0">
                <a:latin typeface="Arial"/>
                <a:ea typeface="DengXian"/>
              </a:defRPr>
            </a:lvl1pPr>
          </a:lstStyle>
          <a:p>
            <a:r>
              <a:rPr dirty="0"/>
              <a:t>Be target</a:t>
            </a: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994A9A86-5B7C-B6BC-3E8D-3F3658D74826}"/>
              </a:ext>
            </a:extLst>
          </p:cNvPr>
          <p:cNvSpPr/>
          <p:nvPr/>
        </p:nvSpPr>
        <p:spPr>
          <a:xfrm>
            <a:off x="5533383" y="2222974"/>
            <a:ext cx="2011680" cy="82296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38803D1D-2DC4-3156-2597-759690EF4F10}"/>
              </a:ext>
            </a:extLst>
          </p:cNvPr>
          <p:cNvSpPr txBox="1"/>
          <p:nvPr/>
        </p:nvSpPr>
        <p:spPr>
          <a:xfrm>
            <a:off x="5486356" y="2368072"/>
            <a:ext cx="201168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b="0" i="0" dirty="0">
                <a:latin typeface="Arial"/>
                <a:ea typeface="DengXian"/>
              </a:rPr>
              <a:t>decay region </a:t>
            </a:r>
            <a:endParaRPr lang="en-US" b="0" i="0" dirty="0">
              <a:latin typeface="Arial"/>
              <a:ea typeface="DengXian"/>
            </a:endParaRPr>
          </a:p>
          <a:p>
            <a:pPr algn="ctr">
              <a:spcAft>
                <a:spcPts val="0"/>
              </a:spcAft>
            </a:pPr>
            <a:r>
              <a:rPr b="0" i="0" dirty="0">
                <a:latin typeface="Arial"/>
                <a:ea typeface="DengXian"/>
              </a:rPr>
              <a:t>(</a:t>
            </a:r>
            <a:r>
              <a:rPr b="0" i="0" dirty="0" err="1">
                <a:latin typeface="Arial"/>
                <a:ea typeface="DengXian"/>
              </a:rPr>
              <a:t>Λ</a:t>
            </a:r>
            <a:r>
              <a:rPr b="0" i="0" dirty="0">
                <a:latin typeface="Arial"/>
                <a:ea typeface="DengXian"/>
              </a:rPr>
              <a:t> beam)</a:t>
            </a:r>
          </a:p>
        </p:txBody>
      </p:sp>
      <p:sp>
        <p:nvSpPr>
          <p:cNvPr id="38" name="Rectangle 18">
            <a:extLst>
              <a:ext uri="{FF2B5EF4-FFF2-40B4-BE49-F238E27FC236}">
                <a16:creationId xmlns:a16="http://schemas.microsoft.com/office/drawing/2014/main" id="{CB3949E6-86CE-93F0-CCC6-CA43529F1D33}"/>
              </a:ext>
            </a:extLst>
          </p:cNvPr>
          <p:cNvSpPr/>
          <p:nvPr/>
        </p:nvSpPr>
        <p:spPr>
          <a:xfrm>
            <a:off x="7858022" y="2131534"/>
            <a:ext cx="942172" cy="1005840"/>
          </a:xfrm>
          <a:prstGeom prst="rect">
            <a:avLst/>
          </a:prstGeom>
          <a:solidFill>
            <a:srgbClr val="0E419C">
              <a:alpha val="10000"/>
            </a:srgbClr>
          </a:solidFill>
          <a:ln w="38100">
            <a:solidFill>
              <a:srgbClr val="F5A6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7CAC46C1-0B71-9506-5540-D9E86BCB51BE}"/>
              </a:ext>
            </a:extLst>
          </p:cNvPr>
          <p:cNvSpPr txBox="1"/>
          <p:nvPr/>
        </p:nvSpPr>
        <p:spPr>
          <a:xfrm>
            <a:off x="7814221" y="3210761"/>
            <a:ext cx="10972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rgbClr val="F5A623"/>
                </a:solidFill>
                <a:latin typeface="Arial"/>
                <a:ea typeface="DengXian"/>
              </a:rPr>
              <a:t>M</a:t>
            </a:r>
            <a:r>
              <a:rPr b="0" i="0" dirty="0">
                <a:solidFill>
                  <a:srgbClr val="F5A623"/>
                </a:solidFill>
                <a:latin typeface="Arial"/>
                <a:ea typeface="DengXian"/>
              </a:rPr>
              <a:t>agnet</a:t>
            </a:r>
          </a:p>
        </p:txBody>
      </p:sp>
      <p:sp>
        <p:nvSpPr>
          <p:cNvPr id="40" name="Rectangle 20">
            <a:extLst>
              <a:ext uri="{FF2B5EF4-FFF2-40B4-BE49-F238E27FC236}">
                <a16:creationId xmlns:a16="http://schemas.microsoft.com/office/drawing/2014/main" id="{C318C2DC-C5A9-F894-CAEF-EB903C8CA568}"/>
              </a:ext>
            </a:extLst>
          </p:cNvPr>
          <p:cNvSpPr/>
          <p:nvPr/>
        </p:nvSpPr>
        <p:spPr>
          <a:xfrm>
            <a:off x="8948221" y="2222974"/>
            <a:ext cx="600134" cy="82296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B42CC018-C926-3D02-B100-D4F3387B6888}"/>
              </a:ext>
            </a:extLst>
          </p:cNvPr>
          <p:cNvSpPr txBox="1"/>
          <p:nvPr/>
        </p:nvSpPr>
        <p:spPr>
          <a:xfrm>
            <a:off x="8674930" y="3203560"/>
            <a:ext cx="126140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dirty="0">
                <a:latin typeface="Arial"/>
                <a:ea typeface="DengXian"/>
              </a:rPr>
              <a:t>SRD</a:t>
            </a:r>
            <a:endParaRPr b="0" i="0" dirty="0">
              <a:latin typeface="Arial"/>
              <a:ea typeface="DengXian"/>
            </a:endParaRPr>
          </a:p>
        </p:txBody>
      </p:sp>
      <p:sp>
        <p:nvSpPr>
          <p:cNvPr id="42" name="Rectangle 22">
            <a:extLst>
              <a:ext uri="{FF2B5EF4-FFF2-40B4-BE49-F238E27FC236}">
                <a16:creationId xmlns:a16="http://schemas.microsoft.com/office/drawing/2014/main" id="{E4543A3E-3125-1979-B452-F86C7E4FB429}"/>
              </a:ext>
            </a:extLst>
          </p:cNvPr>
          <p:cNvSpPr/>
          <p:nvPr/>
        </p:nvSpPr>
        <p:spPr>
          <a:xfrm>
            <a:off x="9988639" y="2233591"/>
            <a:ext cx="457200" cy="82296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43" name="TextBox 23">
            <a:extLst>
              <a:ext uri="{FF2B5EF4-FFF2-40B4-BE49-F238E27FC236}">
                <a16:creationId xmlns:a16="http://schemas.microsoft.com/office/drawing/2014/main" id="{8707BDC9-CE96-375D-C1F4-4B7BD3D23F03}"/>
              </a:ext>
            </a:extLst>
          </p:cNvPr>
          <p:cNvSpPr txBox="1"/>
          <p:nvPr/>
        </p:nvSpPr>
        <p:spPr>
          <a:xfrm>
            <a:off x="9760500" y="3203560"/>
            <a:ext cx="960120" cy="4115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00"/>
              </a:lnSpc>
              <a:spcAft>
                <a:spcPts val="0"/>
              </a:spcAft>
            </a:pPr>
            <a:r>
              <a:rPr b="0" i="0" dirty="0">
                <a:latin typeface="Arial"/>
                <a:ea typeface="DengXian"/>
              </a:rPr>
              <a:t>Pb</a:t>
            </a:r>
            <a:endParaRPr lang="en-US" b="0" i="0" dirty="0">
              <a:latin typeface="Arial"/>
              <a:ea typeface="DengXian"/>
            </a:endParaRPr>
          </a:p>
          <a:p>
            <a:pPr algn="ctr">
              <a:lnSpc>
                <a:spcPts val="1600"/>
              </a:lnSpc>
              <a:spcAft>
                <a:spcPts val="0"/>
              </a:spcAft>
            </a:pPr>
            <a:r>
              <a:rPr b="0" i="0" dirty="0">
                <a:latin typeface="Arial"/>
                <a:ea typeface="DengXian"/>
              </a:rPr>
              <a:t>glass</a:t>
            </a:r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AA1BCDE0-5350-A578-D4C5-20FA05A6C800}"/>
              </a:ext>
            </a:extLst>
          </p:cNvPr>
          <p:cNvSpPr/>
          <p:nvPr/>
        </p:nvSpPr>
        <p:spPr>
          <a:xfrm>
            <a:off x="10840402" y="2233591"/>
            <a:ext cx="457200" cy="82296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26F900F2-B4F4-BE5D-93C1-78DD728E2300}"/>
              </a:ext>
            </a:extLst>
          </p:cNvPr>
          <p:cNvSpPr txBox="1"/>
          <p:nvPr/>
        </p:nvSpPr>
        <p:spPr>
          <a:xfrm>
            <a:off x="10307667" y="3204975"/>
            <a:ext cx="153189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b="0" i="0" dirty="0">
                <a:latin typeface="Arial"/>
                <a:ea typeface="DengXian"/>
              </a:rPr>
              <a:t>Cherenkov</a:t>
            </a:r>
          </a:p>
        </p:txBody>
      </p:sp>
      <p:cxnSp>
        <p:nvCxnSpPr>
          <p:cNvPr id="46" name="Connector 26">
            <a:extLst>
              <a:ext uri="{FF2B5EF4-FFF2-40B4-BE49-F238E27FC236}">
                <a16:creationId xmlns:a16="http://schemas.microsoft.com/office/drawing/2014/main" id="{49F89034-D206-7585-7909-E0A8C001D84D}"/>
              </a:ext>
            </a:extLst>
          </p:cNvPr>
          <p:cNvCxnSpPr/>
          <p:nvPr/>
        </p:nvCxnSpPr>
        <p:spPr>
          <a:xfrm flipV="1">
            <a:off x="6133517" y="1582894"/>
            <a:ext cx="914400" cy="777240"/>
          </a:xfrm>
          <a:prstGeom prst="line">
            <a:avLst/>
          </a:prstGeom>
          <a:ln w="17780">
            <a:solidFill>
              <a:srgbClr val="0E419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27">
            <a:extLst>
              <a:ext uri="{FF2B5EF4-FFF2-40B4-BE49-F238E27FC236}">
                <a16:creationId xmlns:a16="http://schemas.microsoft.com/office/drawing/2014/main" id="{C4798E39-D580-DEB2-716D-13701A9DEB88}"/>
              </a:ext>
            </a:extLst>
          </p:cNvPr>
          <p:cNvCxnSpPr/>
          <p:nvPr/>
        </p:nvCxnSpPr>
        <p:spPr>
          <a:xfrm>
            <a:off x="5878790" y="2814940"/>
            <a:ext cx="914399" cy="777240"/>
          </a:xfrm>
          <a:prstGeom prst="line">
            <a:avLst/>
          </a:prstGeom>
          <a:ln w="17780">
            <a:solidFill>
              <a:srgbClr val="0E419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68D7B475-2AEA-D171-360B-E47FF27A60E6}"/>
                  </a:ext>
                </a:extLst>
              </p:cNvPr>
              <p:cNvSpPr txBox="1"/>
              <p:nvPr/>
            </p:nvSpPr>
            <p:spPr>
              <a:xfrm>
                <a:off x="5966460" y="3545428"/>
                <a:ext cx="155448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𝚲</m:t>
                      </m:r>
                      <m:r>
                        <a:rPr lang="en-US" altLang="zh-CN" sz="1800" b="1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altLang="zh-CN" sz="1800" b="1" i="1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𝐩</m:t>
                      </m:r>
                      <m:sSup>
                        <m:sSupPr>
                          <m:ctrlPr>
                            <a:rPr lang="zh-CN" altLang="zh-CN" sz="1800" b="1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b="1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zh-CN" sz="1800" b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b>
                        <m:sSubPr>
                          <m:ctrlPr>
                            <a:rPr lang="zh-CN" altLang="zh-CN" sz="1800" b="1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zh-CN" altLang="zh-CN" sz="1800" b="1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b="1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1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b="1" i="0" dirty="0">
                  <a:solidFill>
                    <a:srgbClr val="0E419C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48" name="TextBox 28">
                <a:extLst>
                  <a:ext uri="{FF2B5EF4-FFF2-40B4-BE49-F238E27FC236}">
                    <a16:creationId xmlns:a16="http://schemas.microsoft.com/office/drawing/2014/main" id="{68D7B475-2AEA-D171-360B-E47FF27A6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460" y="3545428"/>
                <a:ext cx="1554480" cy="276999"/>
              </a:xfrm>
              <a:prstGeom prst="rect">
                <a:avLst/>
              </a:prstGeom>
              <a:blipFill>
                <a:blip r:embed="rId3"/>
                <a:stretch>
                  <a:fillRect b="-3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18">
            <a:extLst>
              <a:ext uri="{FF2B5EF4-FFF2-40B4-BE49-F238E27FC236}">
                <a16:creationId xmlns:a16="http://schemas.microsoft.com/office/drawing/2014/main" id="{F0DF6DB8-BE6C-0207-AC78-3865E0658D97}"/>
              </a:ext>
            </a:extLst>
          </p:cNvPr>
          <p:cNvSpPr/>
          <p:nvPr/>
        </p:nvSpPr>
        <p:spPr>
          <a:xfrm>
            <a:off x="7670054" y="1539873"/>
            <a:ext cx="45719" cy="22320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50" name="Rectangle 18">
            <a:extLst>
              <a:ext uri="{FF2B5EF4-FFF2-40B4-BE49-F238E27FC236}">
                <a16:creationId xmlns:a16="http://schemas.microsoft.com/office/drawing/2014/main" id="{88506D1D-3DBF-7BAE-9267-C80DD7113C7F}"/>
              </a:ext>
            </a:extLst>
          </p:cNvPr>
          <p:cNvSpPr/>
          <p:nvPr/>
        </p:nvSpPr>
        <p:spPr>
          <a:xfrm>
            <a:off x="9722778" y="1539873"/>
            <a:ext cx="45719" cy="22320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51" name="Rectangle 18">
            <a:extLst>
              <a:ext uri="{FF2B5EF4-FFF2-40B4-BE49-F238E27FC236}">
                <a16:creationId xmlns:a16="http://schemas.microsoft.com/office/drawing/2014/main" id="{59DA5175-9B78-D59A-94B6-20178318A33B}"/>
              </a:ext>
            </a:extLst>
          </p:cNvPr>
          <p:cNvSpPr/>
          <p:nvPr/>
        </p:nvSpPr>
        <p:spPr>
          <a:xfrm>
            <a:off x="11726379" y="1539873"/>
            <a:ext cx="45719" cy="2232000"/>
          </a:xfrm>
          <a:prstGeom prst="rect">
            <a:avLst/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A73AEFFB-1234-A365-C5BF-3856811A1BF1}"/>
              </a:ext>
            </a:extLst>
          </p:cNvPr>
          <p:cNvSpPr txBox="1"/>
          <p:nvPr/>
        </p:nvSpPr>
        <p:spPr>
          <a:xfrm>
            <a:off x="7258572" y="3822073"/>
            <a:ext cx="86868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>
                <a:latin typeface="Arial"/>
                <a:ea typeface="DengXian"/>
              </a:defRPr>
            </a:lvl1pPr>
          </a:lstStyle>
          <a:p>
            <a:r>
              <a:rPr lang="zh-CN" altLang="en-US" dirty="0"/>
              <a:t>MWPC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9512C14-0DFA-65AD-332C-DD6DB6802EBB}"/>
              </a:ext>
            </a:extLst>
          </p:cNvPr>
          <p:cNvSpPr txBox="1"/>
          <p:nvPr/>
        </p:nvSpPr>
        <p:spPr>
          <a:xfrm>
            <a:off x="9311296" y="3822073"/>
            <a:ext cx="86868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>
                <a:latin typeface="Arial"/>
                <a:ea typeface="DengXian"/>
              </a:defRPr>
            </a:lvl1pPr>
          </a:lstStyle>
          <a:p>
            <a:r>
              <a:rPr lang="zh-CN" altLang="en-US" dirty="0"/>
              <a:t>MWPC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82B6E33-535C-F691-C670-3216CE5951D9}"/>
              </a:ext>
            </a:extLst>
          </p:cNvPr>
          <p:cNvSpPr txBox="1"/>
          <p:nvPr/>
        </p:nvSpPr>
        <p:spPr>
          <a:xfrm>
            <a:off x="11216296" y="3822073"/>
            <a:ext cx="86868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>
                <a:latin typeface="Arial"/>
                <a:ea typeface="DengXian"/>
              </a:defRPr>
            </a:lvl1pPr>
          </a:lstStyle>
          <a:p>
            <a:r>
              <a:rPr lang="zh-CN" altLang="en-US" dirty="0"/>
              <a:t>MWPC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30">
                <a:extLst>
                  <a:ext uri="{FF2B5EF4-FFF2-40B4-BE49-F238E27FC236}">
                    <a16:creationId xmlns:a16="http://schemas.microsoft.com/office/drawing/2014/main" id="{56BC9D1A-0C69-6A04-1221-92BF5771A4EE}"/>
                  </a:ext>
                </a:extLst>
              </p:cNvPr>
              <p:cNvSpPr txBox="1"/>
              <p:nvPr/>
            </p:nvSpPr>
            <p:spPr>
              <a:xfrm>
                <a:off x="4239951" y="4312389"/>
                <a:ext cx="7238249" cy="149271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285750" indent="-285750" algn="l">
                  <a:spcAft>
                    <a:spcPts val="1000"/>
                  </a:spcAft>
                  <a:buFont typeface="Wingdings" pitchFamily="2" charset="2"/>
                  <a:buChar char="Ø"/>
                </a:pPr>
                <a:r>
                  <a:rPr lang="es-ES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400 GeV proton beam on Be target → neutral </a:t>
                </a:r>
                <a:r>
                  <a:rPr lang="el-GR" i="0" dirty="0" err="1">
                    <a:solidFill>
                      <a:schemeClr val="tx1"/>
                    </a:solidFill>
                    <a:latin typeface="Arial"/>
                    <a:ea typeface="DengXian"/>
                  </a:rPr>
                  <a:t>Λ</a:t>
                </a:r>
                <a:r>
                  <a:rPr lang="el-GR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</a:t>
                </a:r>
                <a:r>
                  <a:rPr lang="es-ES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hyperon beam.</a:t>
                </a:r>
              </a:p>
              <a:p>
                <a:pPr marL="285750" indent="-285750">
                  <a:spcAft>
                    <a:spcPts val="1000"/>
                  </a:spcAft>
                  <a:buFont typeface="Wingdings" pitchFamily="2" charset="2"/>
                  <a:buChar char="Ø"/>
                </a:pPr>
                <a:r>
                  <a:rPr lang="es-ES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Magnetic spectrometer reconstructs </a:t>
                </a:r>
                <a14:m>
                  <m:oMath xmlns:m="http://schemas.openxmlformats.org/officeDocument/2006/math">
                    <m:r>
                      <a:rPr lang="es-E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s-ES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SA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SA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ar-SA" altLang="zh-CN" b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ar-SA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.</a:t>
                </a:r>
              </a:p>
              <a:p>
                <a:pPr marL="285750" indent="-285750" algn="l">
                  <a:spcAft>
                    <a:spcPts val="1000"/>
                  </a:spcAft>
                  <a:buFont typeface="Wingdings" pitchFamily="2" charset="2"/>
                  <a:buChar char="Ø"/>
                </a:pPr>
                <a:r>
                  <a:rPr lang="es-ES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Electron identification: SRD + lead-glass + Cherenkov.</a:t>
                </a:r>
              </a:p>
              <a:p>
                <a:pPr marL="285750" indent="-285750" algn="l">
                  <a:spcAft>
                    <a:spcPts val="1000"/>
                  </a:spcAft>
                  <a:buFont typeface="Wingdings" pitchFamily="2" charset="2"/>
                  <a:buChar char="Ø"/>
                </a:pPr>
                <a:r>
                  <a:rPr lang="es-ES" i="0" dirty="0">
                    <a:solidFill>
                      <a:schemeClr val="tx1"/>
                    </a:solidFill>
                    <a:latin typeface="Arial"/>
                    <a:ea typeface="DengXian"/>
                  </a:rPr>
                  <a:t>The only fixed-target experiment with such statistics at that time.</a:t>
                </a:r>
              </a:p>
            </p:txBody>
          </p:sp>
        </mc:Choice>
        <mc:Fallback xmlns="">
          <p:sp>
            <p:nvSpPr>
              <p:cNvPr id="56" name="TextBox 30">
                <a:extLst>
                  <a:ext uri="{FF2B5EF4-FFF2-40B4-BE49-F238E27FC236}">
                    <a16:creationId xmlns:a16="http://schemas.microsoft.com/office/drawing/2014/main" id="{56BC9D1A-0C69-6A04-1221-92BF5771A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9951" y="4312389"/>
                <a:ext cx="7238249" cy="1492716"/>
              </a:xfrm>
              <a:prstGeom prst="rect">
                <a:avLst/>
              </a:prstGeom>
              <a:blipFill>
                <a:blip r:embed="rId4"/>
                <a:stretch>
                  <a:fillRect l="-1930" t="-5085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ounded Rectangle 31">
            <a:extLst>
              <a:ext uri="{FF2B5EF4-FFF2-40B4-BE49-F238E27FC236}">
                <a16:creationId xmlns:a16="http://schemas.microsoft.com/office/drawing/2014/main" id="{84A155F0-E074-C394-5E2E-175E7E0E8173}"/>
              </a:ext>
            </a:extLst>
          </p:cNvPr>
          <p:cNvSpPr/>
          <p:nvPr/>
        </p:nvSpPr>
        <p:spPr>
          <a:xfrm>
            <a:off x="5653204" y="5864154"/>
            <a:ext cx="3946209" cy="420942"/>
          </a:xfrm>
          <a:prstGeom prst="roundRect">
            <a:avLst>
              <a:gd name="adj" fmla="val 50000"/>
            </a:avLst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32">
            <a:extLst>
              <a:ext uri="{FF2B5EF4-FFF2-40B4-BE49-F238E27FC236}">
                <a16:creationId xmlns:a16="http://schemas.microsoft.com/office/drawing/2014/main" id="{73B8E539-36A5-523A-758B-C59A55963366}"/>
              </a:ext>
            </a:extLst>
          </p:cNvPr>
          <p:cNvSpPr txBox="1"/>
          <p:nvPr/>
        </p:nvSpPr>
        <p:spPr>
          <a:xfrm>
            <a:off x="5975157" y="5929213"/>
            <a:ext cx="3389793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sz="2000" b="1" i="0" dirty="0">
                <a:latin typeface="Arial"/>
                <a:ea typeface="DengXian"/>
              </a:rPr>
              <a:t>37,286</a:t>
            </a:r>
            <a:r>
              <a:rPr lang="el-GR" sz="2000" b="1" i="0" dirty="0">
                <a:latin typeface="Arial"/>
                <a:ea typeface="DengXian"/>
              </a:rPr>
              <a:t> </a:t>
            </a:r>
            <a:r>
              <a:rPr lang="el-GR" sz="2000" b="1" i="0" dirty="0" err="1">
                <a:latin typeface="Arial"/>
                <a:ea typeface="DengXian"/>
              </a:rPr>
              <a:t>Λ</a:t>
            </a:r>
            <a:r>
              <a:rPr lang="en-US" sz="2000" b="1" i="0" dirty="0" err="1">
                <a:latin typeface="Arial"/>
                <a:ea typeface="DengXian"/>
              </a:rPr>
              <a:t> hyperon </a:t>
            </a:r>
            <a:r>
              <a:rPr lang="el-GR" sz="2000" b="1" i="0" dirty="0" err="1">
                <a:latin typeface="Arial"/>
                <a:ea typeface="DengXian"/>
              </a:rPr>
              <a:t>β</a:t>
            </a:r>
            <a:r>
              <a:rPr lang="el-GR" sz="2000" b="1" i="0" dirty="0">
                <a:latin typeface="Arial"/>
                <a:ea typeface="DengXian"/>
              </a:rPr>
              <a:t> </a:t>
            </a:r>
            <a:r>
              <a:rPr lang="es-ES" sz="2000" b="1" i="0" dirty="0" err="1">
                <a:latin typeface="Arial"/>
                <a:ea typeface="DengXian"/>
              </a:rPr>
              <a:t>dec</a:t>
            </a:r>
            <a:r>
              <a:rPr sz="2000" b="1" i="0" dirty="0" err="1">
                <a:latin typeface="Arial"/>
                <a:ea typeface="DengXian"/>
              </a:rPr>
              <a:t>ays</a:t>
            </a:r>
            <a:endParaRPr sz="2000" b="1" i="0" dirty="0">
              <a:latin typeface="Arial"/>
              <a:ea typeface="DengXian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B342539-DF4C-7351-2D43-63B82A053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1" y="1345890"/>
            <a:ext cx="3292486" cy="453851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C9F6B37-D3ED-440A-4695-7BAA9E231749}"/>
              </a:ext>
            </a:extLst>
          </p:cNvPr>
          <p:cNvSpPr txBox="1"/>
          <p:nvPr/>
        </p:nvSpPr>
        <p:spPr>
          <a:xfrm>
            <a:off x="1151889" y="136725"/>
            <a:ext cx="10596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Fermilab 1990: Experiment &amp; Data Sample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5448907-7BB2-6CCD-D957-4820A596437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CCC480D8-BAD9-AA9B-12B1-C22C29CBC9B0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079C3828-C483-85C5-C4A1-AA40337CE652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32138592-F3B6-65D0-C7EE-3CBD1D82F53A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3A3FA7C4-F4E0-1B1A-5F40-9D32B9D218C9}"/>
              </a:ext>
            </a:extLst>
          </p:cNvPr>
          <p:cNvSpPr txBox="1">
            <a:spLocks/>
          </p:cNvSpPr>
          <p:nvPr/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pPr/>
              <a:t>13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908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9F6B37-D3ED-440A-4695-7BAA9E231749}"/>
              </a:ext>
            </a:extLst>
          </p:cNvPr>
          <p:cNvSpPr txBox="1"/>
          <p:nvPr/>
        </p:nvSpPr>
        <p:spPr>
          <a:xfrm>
            <a:off x="1151889" y="136725"/>
            <a:ext cx="10596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Fermilab 1990: </a:t>
            </a:r>
            <a:r>
              <a:rPr kumimoji="1" lang="en-US" altLang="zh-CN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Two</a:t>
            </a:r>
            <a:r>
              <a:rPr kumimoji="1" lang="zh-CN" altLang="en-US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method</a:t>
            </a:r>
            <a:r>
              <a:rPr kumimoji="1" lang="en" altLang="zh-CN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&amp; limitation</a:t>
            </a:r>
            <a:r>
              <a:rPr kumimoji="1" lang="en-US" altLang="zh-CN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s</a:t>
            </a:r>
            <a:r>
              <a:rPr kumimoji="1" lang="en" altLang="zh-CN" sz="3600" b="1" dirty="0">
                <a:solidFill>
                  <a:srgbClr val="0073B4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5448907-7BB2-6CCD-D957-4820A596437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CCC480D8-BAD9-AA9B-12B1-C22C29CBC9B0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079C3828-C483-85C5-C4A1-AA40337CE652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32138592-F3B6-65D0-C7EE-3CBD1D82F53A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24522F2B-C729-DAF1-36D9-DC209F29EE85}"/>
              </a:ext>
            </a:extLst>
          </p:cNvPr>
          <p:cNvSpPr txBox="1">
            <a:spLocks/>
          </p:cNvSpPr>
          <p:nvPr/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pPr/>
              <a:t>14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BEE4A9-A052-F881-8EF9-AC3BE39E8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889" y="3705689"/>
            <a:ext cx="2802825" cy="2585941"/>
          </a:xfrm>
          <a:prstGeom prst="rect">
            <a:avLst/>
          </a:prstGeom>
        </p:spPr>
      </p:pic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561C8792-C389-6D59-7618-ABA299A41230}"/>
              </a:ext>
            </a:extLst>
          </p:cNvPr>
          <p:cNvSpPr/>
          <p:nvPr/>
        </p:nvSpPr>
        <p:spPr>
          <a:xfrm>
            <a:off x="707787" y="3716713"/>
            <a:ext cx="3942448" cy="2535251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224E318-E7F9-B8EE-DC24-28E6A07B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84" y="1040909"/>
            <a:ext cx="3941669" cy="253525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0AF398B-643F-A090-B1BC-372F2B5EA5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9132"/>
          <a:stretch/>
        </p:blipFill>
        <p:spPr>
          <a:xfrm>
            <a:off x="5245582" y="967784"/>
            <a:ext cx="2882986" cy="358690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52C00E-9606-511E-7DB3-C3FFBEB65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951" y="967784"/>
            <a:ext cx="2728262" cy="3586903"/>
          </a:xfrm>
          <a:prstGeom prst="rect">
            <a:avLst/>
          </a:prstGeom>
        </p:spPr>
      </p:pic>
      <p:sp>
        <p:nvSpPr>
          <p:cNvPr id="16" name="Rounded Rectangle 24">
            <a:extLst>
              <a:ext uri="{FF2B5EF4-FFF2-40B4-BE49-F238E27FC236}">
                <a16:creationId xmlns:a16="http://schemas.microsoft.com/office/drawing/2014/main" id="{FE359D0B-B816-0FB2-0299-51C4EA686E4B}"/>
              </a:ext>
            </a:extLst>
          </p:cNvPr>
          <p:cNvSpPr/>
          <p:nvPr/>
        </p:nvSpPr>
        <p:spPr>
          <a:xfrm>
            <a:off x="5351867" y="5116836"/>
            <a:ext cx="2763404" cy="1119393"/>
          </a:xfrm>
          <a:prstGeom prst="roundRect">
            <a:avLst>
              <a:gd name="adj" fmla="val 16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25">
                <a:extLst>
                  <a:ext uri="{FF2B5EF4-FFF2-40B4-BE49-F238E27FC236}">
                    <a16:creationId xmlns:a16="http://schemas.microsoft.com/office/drawing/2014/main" id="{E2178531-66ED-F720-4BBA-ECBFA337A289}"/>
                  </a:ext>
                </a:extLst>
              </p:cNvPr>
              <p:cNvSpPr txBox="1"/>
              <p:nvPr/>
            </p:nvSpPr>
            <p:spPr>
              <a:xfrm>
                <a:off x="5407689" y="5212806"/>
                <a:ext cx="2651760" cy="26603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>
                  <a:lnSpc>
                    <a:spcPct val="102000"/>
                  </a:lnSpc>
                  <a:spcAft>
                    <a:spcPts val="0"/>
                  </a:spcAft>
                </a:pPr>
                <a:r>
                  <a:rPr lang="en-US" b="1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</a:t>
                </a:r>
                <a:r>
                  <a:rPr b="1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tandard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SA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/>
                          </a:rPr>
                        </m:ctrlPr>
                      </m:sSubSupPr>
                      <m:e>
                        <m:r>
                          <a:rPr lang="ar-SA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/>
                          </a:rPr>
                          <m:t>𝒄𝒐𝒔</m:t>
                        </m:r>
                        <m:r>
                          <a:rPr lang="ar-SA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/>
                          </a:rPr>
                          <m:t>𝜽</m:t>
                        </m:r>
                      </m:e>
                      <m:sub>
                        <m:r>
                          <a:rPr lang="ar-SA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/>
                          </a:rPr>
                          <m:t>𝒆</m:t>
                        </m:r>
                        <m:r>
                          <a:rPr lang="ar-SA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/>
                          </a:rPr>
                          <m:t>𝝂</m:t>
                        </m:r>
                      </m:sub>
                      <m:sup>
                        <m:r>
                          <a:rPr lang="ar-SA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b="1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b="1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analysis</a:t>
                </a:r>
              </a:p>
            </p:txBody>
          </p:sp>
        </mc:Choice>
        <mc:Fallback xmlns="">
          <p:sp>
            <p:nvSpPr>
              <p:cNvPr id="17" name="TextBox 25">
                <a:extLst>
                  <a:ext uri="{FF2B5EF4-FFF2-40B4-BE49-F238E27FC236}">
                    <a16:creationId xmlns:a16="http://schemas.microsoft.com/office/drawing/2014/main" id="{E2178531-66ED-F720-4BBA-ECBFA337A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689" y="5212806"/>
                <a:ext cx="2651760" cy="266035"/>
              </a:xfrm>
              <a:prstGeom prst="rect">
                <a:avLst/>
              </a:prstGeom>
              <a:blipFill>
                <a:blip r:embed="rId6"/>
                <a:stretch>
                  <a:fillRect l="-2381" t="-27273" r="-238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6">
                <a:extLst>
                  <a:ext uri="{FF2B5EF4-FFF2-40B4-BE49-F238E27FC236}">
                    <a16:creationId xmlns:a16="http://schemas.microsoft.com/office/drawing/2014/main" id="{DB175495-22E1-B4AC-1DA5-FB10CA805216}"/>
                  </a:ext>
                </a:extLst>
              </p:cNvPr>
              <p:cNvSpPr txBox="1"/>
              <p:nvPr/>
            </p:nvSpPr>
            <p:spPr>
              <a:xfrm>
                <a:off x="5590569" y="5570018"/>
                <a:ext cx="22860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r">
                  <a:lnSpc>
                    <a:spcPts val="24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dirty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b="0" i="1" dirty="0" err="1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altLang="zh-CN" b="0" i="1" dirty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=0.720±0.018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;</m:t>
                      </m:r>
                    </m:oMath>
                  </m:oMathPara>
                </a14:m>
                <a:endParaRPr lang="en-US" altLang="zh-CN"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  <a:p>
                <a:pPr>
                  <a:lnSpc>
                    <a:spcPts val="24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zh-CN" altLang="en-US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𝑤</m:t>
                        </m:r>
                      </m:sub>
                    </m:sSub>
                    <m:r>
                      <a:rPr lang="en-US" altLang="zh-CN" b="0" i="1" dirty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0.97</m:t>
                    </m:r>
                  </m:oMath>
                </a14:m>
                <a:r>
                  <a:rPr lang="en-US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(Fixed)</a:t>
                </a:r>
                <a:endParaRPr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26">
                <a:extLst>
                  <a:ext uri="{FF2B5EF4-FFF2-40B4-BE49-F238E27FC236}">
                    <a16:creationId xmlns:a16="http://schemas.microsoft.com/office/drawing/2014/main" id="{DB175495-22E1-B4AC-1DA5-FB10CA805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569" y="5570018"/>
                <a:ext cx="2286000" cy="615553"/>
              </a:xfrm>
              <a:prstGeom prst="rect">
                <a:avLst/>
              </a:prstGeom>
              <a:blipFill>
                <a:blip r:embed="rId7"/>
                <a:stretch>
                  <a:fillRect l="-3867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46E87D37-29C7-9BD2-C2CA-C544528BD32E}"/>
              </a:ext>
            </a:extLst>
          </p:cNvPr>
          <p:cNvSpPr/>
          <p:nvPr/>
        </p:nvSpPr>
        <p:spPr>
          <a:xfrm>
            <a:off x="8893360" y="5116836"/>
            <a:ext cx="2763404" cy="1119393"/>
          </a:xfrm>
          <a:prstGeom prst="roundRect">
            <a:avLst>
              <a:gd name="adj" fmla="val 16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1CF520B4-6448-C111-F141-B36FEF60AEF5}"/>
              </a:ext>
            </a:extLst>
          </p:cNvPr>
          <p:cNvSpPr txBox="1"/>
          <p:nvPr/>
        </p:nvSpPr>
        <p:spPr>
          <a:xfrm>
            <a:off x="8949182" y="5212806"/>
            <a:ext cx="2651760" cy="2660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2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New </a:t>
            </a:r>
            <a:r>
              <a:rPr lang="el-GR" altLang="zh-CN" b="1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Φ </a:t>
            </a:r>
            <a:r>
              <a:rPr lang="es-ES" altLang="zh-CN" b="1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analysis</a:t>
            </a:r>
            <a:endParaRPr b="1" i="0" dirty="0"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6">
                <a:extLst>
                  <a:ext uri="{FF2B5EF4-FFF2-40B4-BE49-F238E27FC236}">
                    <a16:creationId xmlns:a16="http://schemas.microsoft.com/office/drawing/2014/main" id="{44C03FF5-1675-4FA1-557E-CFE60016BAA2}"/>
                  </a:ext>
                </a:extLst>
              </p:cNvPr>
              <p:cNvSpPr txBox="1"/>
              <p:nvPr/>
            </p:nvSpPr>
            <p:spPr>
              <a:xfrm>
                <a:off x="9132062" y="5570018"/>
                <a:ext cx="228600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r">
                  <a:lnSpc>
                    <a:spcPts val="24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dirty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b="0" i="1" dirty="0" err="1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altLang="zh-CN" b="0" i="1" dirty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=0.7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31</m:t>
                      </m:r>
                      <m:r>
                        <a:rPr lang="en-US" altLang="zh-CN" b="0" i="1" dirty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±0.01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6;</m:t>
                      </m:r>
                    </m:oMath>
                  </m:oMathPara>
                </a14:m>
                <a:endParaRPr lang="en-US" altLang="zh-CN"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  <a:p>
                <a:pPr>
                  <a:lnSpc>
                    <a:spcPts val="24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dirty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altLang="zh-CN" b="0" i="1" dirty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0.15±0.30</m:t>
                      </m:r>
                    </m:oMath>
                  </m:oMathPara>
                </a14:m>
                <a:endParaRPr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6">
                <a:extLst>
                  <a:ext uri="{FF2B5EF4-FFF2-40B4-BE49-F238E27FC236}">
                    <a16:creationId xmlns:a16="http://schemas.microsoft.com/office/drawing/2014/main" id="{44C03FF5-1675-4FA1-557E-CFE60016B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2062" y="5570018"/>
                <a:ext cx="2286000" cy="615553"/>
              </a:xfrm>
              <a:prstGeom prst="rect">
                <a:avLst/>
              </a:prstGeom>
              <a:blipFill>
                <a:blip r:embed="rId8"/>
                <a:stretch>
                  <a:fillRect l="-3867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下箭头 21">
            <a:extLst>
              <a:ext uri="{FF2B5EF4-FFF2-40B4-BE49-F238E27FC236}">
                <a16:creationId xmlns:a16="http://schemas.microsoft.com/office/drawing/2014/main" id="{ABC4EC2D-1688-9C8A-6688-3A9F2390B6BD}"/>
              </a:ext>
            </a:extLst>
          </p:cNvPr>
          <p:cNvSpPr/>
          <p:nvPr/>
        </p:nvSpPr>
        <p:spPr>
          <a:xfrm>
            <a:off x="5876870" y="4602051"/>
            <a:ext cx="1713398" cy="464603"/>
          </a:xfrm>
          <a:prstGeom prst="downArrow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Fit</a:t>
            </a:r>
            <a:endParaRPr kumimoji="1"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下箭头 22">
            <a:extLst>
              <a:ext uri="{FF2B5EF4-FFF2-40B4-BE49-F238E27FC236}">
                <a16:creationId xmlns:a16="http://schemas.microsoft.com/office/drawing/2014/main" id="{4B3D1868-DC4A-7CB7-7AB3-9D7F3FE40D26}"/>
              </a:ext>
            </a:extLst>
          </p:cNvPr>
          <p:cNvSpPr/>
          <p:nvPr/>
        </p:nvSpPr>
        <p:spPr>
          <a:xfrm>
            <a:off x="9418363" y="4602051"/>
            <a:ext cx="1713398" cy="464603"/>
          </a:xfrm>
          <a:prstGeom prst="downArrow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Fit</a:t>
            </a:r>
            <a:endParaRPr kumimoji="1"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33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5276A82-B601-417B-A7DB-B725842DF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753" y="942094"/>
            <a:ext cx="4965424" cy="556039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AAB094F-3CB7-462D-A072-60AC22A9C122}"/>
              </a:ext>
            </a:extLst>
          </p:cNvPr>
          <p:cNvSpPr txBox="1"/>
          <p:nvPr/>
        </p:nvSpPr>
        <p:spPr>
          <a:xfrm>
            <a:off x="1122675" y="153499"/>
            <a:ext cx="5539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1"/>
                </a:solidFill>
                <a:latin typeface="TimesNewRomanPS-BoldMT"/>
              </a:rPr>
              <a:t>BEPCII and BESIII</a:t>
            </a:r>
            <a:endParaRPr lang="zh-CN" altLang="en-US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08332F7-CC87-4363-BFA2-9DB22193E7C9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1E510BD1-B343-4625-8861-F7D27AE6BA0D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DEF877DD-C9A1-4230-96CC-8C0620245DB4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D9EEEB97-E008-4B3B-958A-AAE5046CBC3B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E91F855-499D-5792-EC2F-A7B6901F7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15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0AD196B-1D2A-B158-AD56-5D2AA7113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7" y="1060289"/>
            <a:ext cx="6347557" cy="473262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71798CA-A0D2-8999-44FB-7AC47F1540D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74" y="4849846"/>
            <a:ext cx="2098098" cy="156805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34F397D-495E-1462-F8D2-7F49E42720B7}"/>
              </a:ext>
            </a:extLst>
          </p:cNvPr>
          <p:cNvSpPr txBox="1"/>
          <p:nvPr/>
        </p:nvSpPr>
        <p:spPr>
          <a:xfrm>
            <a:off x="367756" y="1715874"/>
            <a:ext cx="3175977" cy="3174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" altLang="zh-CN" sz="1400" kern="0">
                <a:solidFill>
                  <a:srgbClr val="FF0000"/>
                </a:solidFill>
                <a:latin typeface="Arial"/>
                <a:ea typeface="宋体"/>
              </a:rPr>
              <a:t>Reached E</a:t>
            </a:r>
            <a:r>
              <a:rPr lang="en" altLang="zh-CN" sz="1400" kern="0" baseline="-25000">
                <a:solidFill>
                  <a:srgbClr val="FF0000"/>
                </a:solidFill>
                <a:latin typeface="Arial"/>
                <a:ea typeface="宋体"/>
              </a:rPr>
              <a:t>cm</a:t>
            </a:r>
            <a:r>
              <a:rPr lang="en" altLang="zh-CN" sz="1400" kern="0">
                <a:solidFill>
                  <a:srgbClr val="FF0000"/>
                </a:solidFill>
                <a:latin typeface="Arial"/>
                <a:ea typeface="宋体"/>
              </a:rPr>
              <a:t>=4.95 GeV in Jan. 2021</a:t>
            </a: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D78F3EEC-3319-5F0C-BE65-821832B2D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9677" y="4152635"/>
            <a:ext cx="3787850" cy="136584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1800" b="1" dirty="0">
                <a:ea typeface="Arial Unicode MS" pitchFamily="34" charset="-122"/>
                <a:cs typeface="Arial Unicode MS" pitchFamily="34" charset="-122"/>
              </a:rPr>
              <a:t>1989-2004  (BEPC): </a:t>
            </a:r>
          </a:p>
          <a:p>
            <a:pPr>
              <a:buFontTx/>
              <a:buNone/>
            </a:pPr>
            <a:r>
              <a:rPr lang="en-US" altLang="zh-CN" sz="1800" b="1" dirty="0">
                <a:ea typeface="Arial Unicode MS" pitchFamily="34" charset="-122"/>
                <a:cs typeface="Arial Unicode MS" pitchFamily="34" charset="-122"/>
              </a:rPr>
              <a:t>       </a:t>
            </a:r>
            <a:r>
              <a:rPr lang="en-US" altLang="zh-CN" sz="1800" b="1" dirty="0" err="1">
                <a:ea typeface="Arial Unicode MS" pitchFamily="34" charset="-122"/>
                <a:cs typeface="Arial Unicode MS" pitchFamily="34" charset="-122"/>
              </a:rPr>
              <a:t>L</a:t>
            </a:r>
            <a:r>
              <a:rPr lang="en-US" altLang="zh-CN" sz="1800" b="1" baseline="-25000" dirty="0" err="1">
                <a:ea typeface="Arial Unicode MS" pitchFamily="34" charset="-122"/>
                <a:cs typeface="Arial Unicode MS" pitchFamily="34" charset="-122"/>
              </a:rPr>
              <a:t>peak</a:t>
            </a:r>
            <a:r>
              <a:rPr lang="en-US" altLang="zh-CN" sz="1800" b="1" dirty="0">
                <a:ea typeface="Arial Unicode MS" pitchFamily="34" charset="-122"/>
                <a:cs typeface="Arial Unicode MS" pitchFamily="34" charset="-122"/>
              </a:rPr>
              <a:t>=1.0x10</a:t>
            </a:r>
            <a:r>
              <a:rPr lang="en-US" altLang="zh-CN" sz="1800" b="1" baseline="30000" dirty="0">
                <a:ea typeface="Arial Unicode MS" pitchFamily="34" charset="-122"/>
                <a:cs typeface="Arial Unicode MS" pitchFamily="34" charset="-122"/>
              </a:rPr>
              <a:t>31</a:t>
            </a:r>
            <a:r>
              <a:rPr lang="en-US" altLang="zh-CN" sz="1800" b="1" dirty="0">
                <a:ea typeface="Arial Unicode MS" pitchFamily="34" charset="-122"/>
                <a:cs typeface="Arial Unicode MS" pitchFamily="34" charset="-122"/>
              </a:rPr>
              <a:t>/cm</a:t>
            </a:r>
            <a:r>
              <a:rPr lang="en-US" altLang="zh-CN" sz="1800" b="1" baseline="30000" dirty="0">
                <a:ea typeface="Arial Unicode MS" pitchFamily="34" charset="-122"/>
                <a:cs typeface="Arial Unicode MS" pitchFamily="34" charset="-122"/>
              </a:rPr>
              <a:t>2</a:t>
            </a:r>
            <a:r>
              <a:rPr lang="en-US" altLang="zh-CN" sz="1800" b="1" dirty="0">
                <a:ea typeface="Arial Unicode MS" pitchFamily="34" charset="-122"/>
                <a:cs typeface="Arial Unicode MS" pitchFamily="34" charset="-122"/>
              </a:rPr>
              <a:t>s </a:t>
            </a:r>
          </a:p>
          <a:p>
            <a:r>
              <a:rPr lang="en-US" altLang="zh-CN" sz="18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2009-now (BEPCII):   </a:t>
            </a:r>
          </a:p>
          <a:p>
            <a:pPr>
              <a:buFontTx/>
              <a:buNone/>
            </a:pPr>
            <a:r>
              <a:rPr lang="en-US" altLang="zh-CN" sz="18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       </a:t>
            </a:r>
            <a:r>
              <a:rPr lang="en-US" altLang="zh-CN" sz="1800" b="1" dirty="0" err="1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L</a:t>
            </a:r>
            <a:r>
              <a:rPr lang="en-US" altLang="zh-CN" sz="1800" b="1" baseline="-25000" dirty="0" err="1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peak</a:t>
            </a:r>
            <a:r>
              <a:rPr lang="en-US" altLang="zh-CN" sz="18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=1.1x10</a:t>
            </a:r>
            <a:r>
              <a:rPr lang="en-US" altLang="zh-CN" sz="1800" b="1" baseline="30000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33</a:t>
            </a:r>
            <a:r>
              <a:rPr lang="en-US" altLang="zh-CN" sz="18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/cm</a:t>
            </a:r>
            <a:r>
              <a:rPr lang="en-US" altLang="zh-CN" sz="1800" b="1" baseline="30000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2</a:t>
            </a:r>
            <a:r>
              <a:rPr lang="en-US" altLang="zh-CN" sz="18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s (2022</a:t>
            </a:r>
            <a:r>
              <a:rPr lang="zh-CN" altLang="en-US" sz="18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、</a:t>
            </a:r>
            <a:r>
              <a:rPr lang="en-US" altLang="zh-CN" sz="1800" b="1" dirty="0">
                <a:solidFill>
                  <a:srgbClr val="FF0000"/>
                </a:solidFill>
                <a:ea typeface="Arial Unicode MS" pitchFamily="34" charset="-122"/>
                <a:cs typeface="Arial Unicode MS" pitchFamily="34" charset="-122"/>
              </a:rPr>
              <a:t>2023)</a:t>
            </a:r>
          </a:p>
        </p:txBody>
      </p:sp>
    </p:spTree>
    <p:extLst>
      <p:ext uri="{BB962C8B-B14F-4D97-AF65-F5344CB8AC3E}">
        <p14:creationId xmlns:p14="http://schemas.microsoft.com/office/powerpoint/2010/main" val="189637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18E73F86-F33F-F1A6-EBC3-FC28F857E4C9}"/>
                  </a:ext>
                </a:extLst>
              </p:cNvPr>
              <p:cNvSpPr/>
              <p:nvPr/>
            </p:nvSpPr>
            <p:spPr>
              <a:xfrm>
                <a:off x="297723" y="1443439"/>
                <a:ext cx="3353725" cy="360000"/>
              </a:xfrm>
              <a:prstGeom prst="rect">
                <a:avLst/>
              </a:prstGeom>
              <a:solidFill>
                <a:srgbClr val="0E419C"/>
              </a:solidFill>
              <a:ln>
                <a:solidFill>
                  <a:srgbClr val="0E41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es-ES" altLang="zh-CN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billion</a:t>
                </a:r>
                <a:r>
                  <a:rPr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𝐽</m:t>
                    </m:r>
                    <m:r>
                      <a:rPr lang="en-US" altLang="zh-CN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altLang="zh-CN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</m:oMath>
                </a14:m>
                <a:r>
                  <a:rPr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3 </a:t>
                </a:r>
                <a:r>
                  <a:rPr lang="es-ES" altLang="zh-CN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billion</a:t>
                </a:r>
                <a:r>
                  <a:rPr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altLang="zh-CN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(2</m:t>
                    </m:r>
                    <m:r>
                      <a:rPr lang="en-US" altLang="zh-CN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US" altLang="zh-CN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kumimoji="1"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18E73F86-F33F-F1A6-EBC3-FC28F857E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23" y="1443439"/>
                <a:ext cx="3353725" cy="360000"/>
              </a:xfrm>
              <a:prstGeom prst="rect">
                <a:avLst/>
              </a:prstGeom>
              <a:blipFill>
                <a:blip r:embed="rId2"/>
                <a:stretch>
                  <a:fillRect t="-6667" b="-23333"/>
                </a:stretch>
              </a:blipFill>
              <a:ln>
                <a:solidFill>
                  <a:srgbClr val="0E419C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7F840983-23E5-C7E5-1407-57DCB017C08E}"/>
              </a:ext>
            </a:extLst>
          </p:cNvPr>
          <p:cNvSpPr/>
          <p:nvPr/>
        </p:nvSpPr>
        <p:spPr>
          <a:xfrm>
            <a:off x="4280238" y="1443439"/>
            <a:ext cx="3353725" cy="360000"/>
          </a:xfrm>
          <a:prstGeom prst="rect">
            <a:avLst/>
          </a:prstGeom>
          <a:solidFill>
            <a:srgbClr val="0E419C"/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datasets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hyperon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</a:t>
            </a:r>
            <a:endParaRPr kumimoji="1"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F3BCC8-3738-5EF2-332D-15CF91A120F2}"/>
              </a:ext>
            </a:extLst>
          </p:cNvPr>
          <p:cNvSpPr/>
          <p:nvPr/>
        </p:nvSpPr>
        <p:spPr>
          <a:xfrm>
            <a:off x="8262753" y="1443439"/>
            <a:ext cx="3353725" cy="360000"/>
          </a:xfrm>
          <a:prstGeom prst="rect">
            <a:avLst/>
          </a:prstGeom>
          <a:solidFill>
            <a:srgbClr val="0E419C"/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kumimoji="1"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1EA8FB-7F6F-B9F8-8CD6-B36180A79707}"/>
              </a:ext>
            </a:extLst>
          </p:cNvPr>
          <p:cNvSpPr txBox="1"/>
          <p:nvPr/>
        </p:nvSpPr>
        <p:spPr>
          <a:xfrm>
            <a:off x="7961352" y="1948195"/>
            <a:ext cx="3873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Advantage of double tag method: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BF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background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Cancel systematic uncertainties</a:t>
            </a:r>
          </a:p>
        </p:txBody>
      </p:sp>
      <p:cxnSp>
        <p:nvCxnSpPr>
          <p:cNvPr id="8" name="肘形连接符 7">
            <a:extLst>
              <a:ext uri="{FF2B5EF4-FFF2-40B4-BE49-F238E27FC236}">
                <a16:creationId xmlns:a16="http://schemas.microsoft.com/office/drawing/2014/main" id="{05FBA709-B126-776B-0D56-F2EC5D333D76}"/>
              </a:ext>
            </a:extLst>
          </p:cNvPr>
          <p:cNvCxnSpPr>
            <a:stCxn id="3" idx="2"/>
            <a:endCxn id="5" idx="2"/>
          </p:cNvCxnSpPr>
          <p:nvPr/>
        </p:nvCxnSpPr>
        <p:spPr>
          <a:xfrm rot="16200000" flipH="1">
            <a:off x="3965843" y="-187819"/>
            <a:ext cx="12700" cy="3982515"/>
          </a:xfrm>
          <a:prstGeom prst="bentConnector3">
            <a:avLst>
              <a:gd name="adj1" fmla="val 3282354"/>
            </a:avLst>
          </a:prstGeom>
          <a:ln>
            <a:solidFill>
              <a:srgbClr val="FF53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>
            <a:extLst>
              <a:ext uri="{FF2B5EF4-FFF2-40B4-BE49-F238E27FC236}">
                <a16:creationId xmlns:a16="http://schemas.microsoft.com/office/drawing/2014/main" id="{4DA803D1-A2D3-3722-96FD-596D8A1B1D27}"/>
              </a:ext>
            </a:extLst>
          </p:cNvPr>
          <p:cNvCxnSpPr>
            <a:stCxn id="5" idx="0"/>
            <a:endCxn id="6" idx="0"/>
          </p:cNvCxnSpPr>
          <p:nvPr/>
        </p:nvCxnSpPr>
        <p:spPr>
          <a:xfrm rot="5400000" flipH="1" flipV="1">
            <a:off x="7948358" y="-547818"/>
            <a:ext cx="12700" cy="3982515"/>
          </a:xfrm>
          <a:prstGeom prst="bentConnector3">
            <a:avLst>
              <a:gd name="adj1" fmla="val 2858827"/>
            </a:avLst>
          </a:prstGeom>
          <a:ln>
            <a:solidFill>
              <a:srgbClr val="FF53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A635CC5-9CBB-754E-AB2E-E9B57EF770C4}"/>
              </a:ext>
            </a:extLst>
          </p:cNvPr>
          <p:cNvSpPr txBox="1"/>
          <p:nvPr/>
        </p:nvSpPr>
        <p:spPr>
          <a:xfrm>
            <a:off x="6721037" y="917578"/>
            <a:ext cx="24673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Hyperon pair production</a:t>
            </a:r>
            <a:endParaRPr kumimoji="1"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864079B-F4B0-5C85-02A3-44D37F152A31}"/>
                  </a:ext>
                </a:extLst>
              </p:cNvPr>
              <p:cNvSpPr txBox="1"/>
              <p:nvPr/>
            </p:nvSpPr>
            <p:spPr>
              <a:xfrm>
                <a:off x="2385786" y="2000752"/>
                <a:ext cx="322915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Large BFs in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𝐽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</m:oMath>
                </a14:m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(2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decays</a:t>
                </a:r>
                <a:endParaRPr kumimoji="1"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864079B-F4B0-5C85-02A3-44D37F152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786" y="2000752"/>
                <a:ext cx="3229154" cy="369332"/>
              </a:xfrm>
              <a:prstGeom prst="rect">
                <a:avLst/>
              </a:prstGeom>
              <a:blipFill>
                <a:blip r:embed="rId3"/>
                <a:stretch>
                  <a:fillRect l="-1563" t="-6667" r="-391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2">
            <a:extLst>
              <a:ext uri="{FF2B5EF4-FFF2-40B4-BE49-F238E27FC236}">
                <a16:creationId xmlns:a16="http://schemas.microsoft.com/office/drawing/2014/main" id="{E898BD37-C7B1-37F7-2FCD-4624419A24C6}"/>
              </a:ext>
            </a:extLst>
          </p:cNvPr>
          <p:cNvSpPr/>
          <p:nvPr/>
        </p:nvSpPr>
        <p:spPr>
          <a:xfrm>
            <a:off x="297722" y="5821109"/>
            <a:ext cx="3005825" cy="360000"/>
          </a:xfrm>
          <a:prstGeom prst="rect">
            <a:avLst/>
          </a:prstGeom>
          <a:solidFill>
            <a:srgbClr val="0E419C"/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4-momentum</a:t>
            </a:r>
            <a:endParaRPr kumimoji="1"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9736010-6454-ACA8-544B-E8656CC62738}"/>
              </a:ext>
            </a:extLst>
          </p:cNvPr>
          <p:cNvSpPr/>
          <p:nvPr/>
        </p:nvSpPr>
        <p:spPr>
          <a:xfrm>
            <a:off x="3972193" y="5821109"/>
            <a:ext cx="3005825" cy="360000"/>
          </a:xfrm>
          <a:prstGeom prst="rect">
            <a:avLst/>
          </a:prstGeom>
          <a:solidFill>
            <a:srgbClr val="0E419C"/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s-E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neutrino</a:t>
            </a:r>
            <a:endParaRPr kumimoji="1"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肘形连接符 14">
            <a:extLst>
              <a:ext uri="{FF2B5EF4-FFF2-40B4-BE49-F238E27FC236}">
                <a16:creationId xmlns:a16="http://schemas.microsoft.com/office/drawing/2014/main" id="{77759910-BCF1-509B-B311-DEF98C79959B}"/>
              </a:ext>
            </a:extLst>
          </p:cNvPr>
          <p:cNvCxnSpPr>
            <a:cxnSpLocks/>
            <a:stCxn id="13" idx="0"/>
            <a:endCxn id="14" idx="0"/>
          </p:cNvCxnSpPr>
          <p:nvPr/>
        </p:nvCxnSpPr>
        <p:spPr>
          <a:xfrm rot="5400000" flipH="1" flipV="1">
            <a:off x="3637870" y="3983874"/>
            <a:ext cx="12700" cy="3674471"/>
          </a:xfrm>
          <a:prstGeom prst="bentConnector3">
            <a:avLst>
              <a:gd name="adj1" fmla="val 2236362"/>
            </a:avLst>
          </a:prstGeom>
          <a:ln>
            <a:solidFill>
              <a:srgbClr val="FF53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A984F036-6842-8AD7-8AEE-CB8BFE5E10A1}"/>
              </a:ext>
            </a:extLst>
          </p:cNvPr>
          <p:cNvSpPr txBox="1"/>
          <p:nvPr/>
        </p:nvSpPr>
        <p:spPr>
          <a:xfrm>
            <a:off x="2311163" y="5167819"/>
            <a:ext cx="26661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4-momentum conservation</a:t>
            </a:r>
            <a:endParaRPr kumimoji="1"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BD67993-D7B8-7930-4D17-03752C20AD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40" t="15213" r="18892" b="62573"/>
          <a:stretch/>
        </p:blipFill>
        <p:spPr>
          <a:xfrm>
            <a:off x="948946" y="2320219"/>
            <a:ext cx="6035515" cy="28884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9E49919-04EE-4F20-7B2F-DB96408130F7}"/>
              </a:ext>
            </a:extLst>
          </p:cNvPr>
          <p:cNvSpPr/>
          <p:nvPr/>
        </p:nvSpPr>
        <p:spPr>
          <a:xfrm>
            <a:off x="8201904" y="4283634"/>
            <a:ext cx="3661770" cy="718650"/>
          </a:xfrm>
          <a:prstGeom prst="rect">
            <a:avLst/>
          </a:prstGeom>
          <a:solidFill>
            <a:srgbClr val="0E419C"/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correlated polarized-hyperon factories (BESIII&amp;STCF)</a:t>
            </a:r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00B874AB-73C2-F05F-3B96-10DDEE4A372A}"/>
              </a:ext>
            </a:extLst>
          </p:cNvPr>
          <p:cNvCxnSpPr>
            <a:cxnSpLocks/>
            <a:stCxn id="18" idx="2"/>
            <a:endCxn id="21" idx="0"/>
          </p:cNvCxnSpPr>
          <p:nvPr/>
        </p:nvCxnSpPr>
        <p:spPr>
          <a:xfrm>
            <a:off x="10032789" y="5002284"/>
            <a:ext cx="15143" cy="639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8149ABF8-7E5A-837A-9CD5-97A4059AA3EC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>
            <a:off x="6978018" y="6001109"/>
            <a:ext cx="123902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446C6D65-74EE-B9C1-8A62-CE53601B97A9}"/>
              </a:ext>
            </a:extLst>
          </p:cNvPr>
          <p:cNvSpPr/>
          <p:nvPr/>
        </p:nvSpPr>
        <p:spPr>
          <a:xfrm>
            <a:off x="8217047" y="5641784"/>
            <a:ext cx="3661770" cy="718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event information!</a:t>
            </a:r>
            <a:b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es-E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single-</a:t>
            </a:r>
            <a:r>
              <a:rPr lang="es-E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es-E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s-ES" altLang="zh-CN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形 21" descr="无填充的滑稽表情">
            <a:extLst>
              <a:ext uri="{FF2B5EF4-FFF2-40B4-BE49-F238E27FC236}">
                <a16:creationId xmlns:a16="http://schemas.microsoft.com/office/drawing/2014/main" id="{8A61F57D-75E6-C94A-57B2-BC52124201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61352" y="5396275"/>
            <a:ext cx="514835" cy="5148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6B5EDAED-09D4-5DAC-DAA2-6A5CFC4F0DDF}"/>
              </a:ext>
            </a:extLst>
          </p:cNvPr>
          <p:cNvGrpSpPr/>
          <p:nvPr/>
        </p:nvGrpSpPr>
        <p:grpSpPr>
          <a:xfrm>
            <a:off x="7633963" y="1623439"/>
            <a:ext cx="2398826" cy="2660195"/>
            <a:chOff x="7633963" y="1623439"/>
            <a:chExt cx="2398826" cy="2660195"/>
          </a:xfrm>
        </p:grpSpPr>
        <p:cxnSp>
          <p:nvCxnSpPr>
            <p:cNvPr id="24" name="肘形连接符 23">
              <a:extLst>
                <a:ext uri="{FF2B5EF4-FFF2-40B4-BE49-F238E27FC236}">
                  <a16:creationId xmlns:a16="http://schemas.microsoft.com/office/drawing/2014/main" id="{A44639C8-EBA1-D514-B1D2-66F10B117A93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>
              <a:off x="7633963" y="1623439"/>
              <a:ext cx="320745" cy="1978895"/>
            </a:xfrm>
            <a:prstGeom prst="bentConnector2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肘形连接符 24">
              <a:extLst>
                <a:ext uri="{FF2B5EF4-FFF2-40B4-BE49-F238E27FC236}">
                  <a16:creationId xmlns:a16="http://schemas.microsoft.com/office/drawing/2014/main" id="{5BB918C9-7337-CFB4-6CE8-82FBA90FD5D9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>
              <a:off x="7954708" y="3602334"/>
              <a:ext cx="2078081" cy="681300"/>
            </a:xfrm>
            <a:prstGeom prst="bentConnector2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CB2E483B-2A3B-6B7A-2CA6-1AA8C090A78B}"/>
              </a:ext>
            </a:extLst>
          </p:cNvPr>
          <p:cNvSpPr txBox="1"/>
          <p:nvPr/>
        </p:nvSpPr>
        <p:spPr>
          <a:xfrm>
            <a:off x="1122674" y="153499"/>
            <a:ext cx="6863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1"/>
                </a:solidFill>
                <a:latin typeface="TimesNewRomanPS-BoldMT"/>
              </a:rPr>
              <a:t>Why Hyperon Physics at BESIII?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81F6679-1719-5A32-35F2-290750ED55DC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8" name="平行四边形 27">
              <a:extLst>
                <a:ext uri="{FF2B5EF4-FFF2-40B4-BE49-F238E27FC236}">
                  <a16:creationId xmlns:a16="http://schemas.microsoft.com/office/drawing/2014/main" id="{46246CF4-34EF-7569-82E0-0002284FD2E1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平行四边形 28">
              <a:extLst>
                <a:ext uri="{FF2B5EF4-FFF2-40B4-BE49-F238E27FC236}">
                  <a16:creationId xmlns:a16="http://schemas.microsoft.com/office/drawing/2014/main" id="{B0E53435-C6F2-7D73-F875-C546D51B56AF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平行四边形 29">
              <a:extLst>
                <a:ext uri="{FF2B5EF4-FFF2-40B4-BE49-F238E27FC236}">
                  <a16:creationId xmlns:a16="http://schemas.microsoft.com/office/drawing/2014/main" id="{E07920A8-68E2-B9AC-38B6-C57554A1EFA3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灯片编号占位符 2">
            <a:extLst>
              <a:ext uri="{FF2B5EF4-FFF2-40B4-BE49-F238E27FC236}">
                <a16:creationId xmlns:a16="http://schemas.microsoft.com/office/drawing/2014/main" id="{58F8FC2C-235F-6AC3-B8C7-DA67E2721CE8}"/>
              </a:ext>
            </a:extLst>
          </p:cNvPr>
          <p:cNvSpPr txBox="1">
            <a:spLocks/>
          </p:cNvSpPr>
          <p:nvPr/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pPr/>
              <a:t>16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066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pic>
        <p:nvPicPr>
          <p:cNvPr id="1026" name="Picture 2" descr="Diagram showing how an entangled lambda–antilambda hyperon pair is used to study semileptonic lambda decay. A strange quark in the lambda hyperon converts to an up quark, producing a proton, an electron and an undetectable electron antineutrino. The entangled antilambda decay into an antiproton and pion is used to reconstruct the lambda decay.">
            <a:extLst>
              <a:ext uri="{FF2B5EF4-FFF2-40B4-BE49-F238E27FC236}">
                <a16:creationId xmlns:a16="http://schemas.microsoft.com/office/drawing/2014/main" id="{5C431062-0EE0-81FC-F04D-42AEA534C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81" y="1245422"/>
            <a:ext cx="6044519" cy="466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34">
                <a:extLst>
                  <a:ext uri="{FF2B5EF4-FFF2-40B4-BE49-F238E27FC236}">
                    <a16:creationId xmlns:a16="http://schemas.microsoft.com/office/drawing/2014/main" id="{107DE0FD-077B-D5F9-98E1-CF0547E38D30}"/>
                  </a:ext>
                </a:extLst>
              </p:cNvPr>
              <p:cNvSpPr txBox="1"/>
              <p:nvPr/>
            </p:nvSpPr>
            <p:spPr>
              <a:xfrm>
                <a:off x="6934200" y="1861153"/>
                <a:ext cx="5257800" cy="343645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ar-SA" altLang="zh-CN" i="1" dirty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ar-SA" altLang="zh-CN" i="1" dirty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ar-SA" altLang="zh-CN" dirty="0">
                    <a:latin typeface="Arial"/>
                    <a:ea typeface="DengXian"/>
                  </a:rPr>
                  <a:t> </a:t>
                </a:r>
                <a:r>
                  <a:rPr lang="es-ES" i="0" dirty="0">
                    <a:latin typeface="Arial"/>
                    <a:ea typeface="DengXian"/>
                  </a:rPr>
                  <a:t>collisions at BESIII produce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𝜓</m:t>
                    </m:r>
                  </m:oMath>
                </a14:m>
                <a:r>
                  <a:rPr lang="el-GR" i="0" dirty="0">
                    <a:latin typeface="Arial"/>
                    <a:ea typeface="DengXian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Λ</m:t>
                    </m:r>
                    <m:acc>
                      <m:accPr>
                        <m:chr m:val="̅"/>
                        <m:ctrlPr>
                          <a:rPr lang="ar-SA" altLang="zh-CN" i="1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</m:acc>
                    <m:r>
                      <a:rPr lang="el-GR" altLang="zh-CN" i="1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l-GR" i="0" dirty="0">
                    <a:latin typeface="Arial"/>
                    <a:ea typeface="DengXian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altLang="zh-CN" b="0" i="0" smtClean="0">
                        <a:latin typeface="Cambria Math" panose="02040503050406030204" pitchFamily="18" charset="0"/>
                        <a:ea typeface="DengXian"/>
                      </a:rPr>
                      <m:t>Λ</m:t>
                    </m:r>
                  </m:oMath>
                </a14:m>
                <a:r>
                  <a:rPr lang="el-GR" i="0" dirty="0">
                    <a:latin typeface="Arial"/>
                    <a:ea typeface="DengXian"/>
                  </a:rPr>
                  <a:t> </a:t>
                </a:r>
                <a:r>
                  <a:rPr lang="es-ES" i="0" dirty="0">
                    <a:latin typeface="Arial"/>
                    <a:ea typeface="DengXian"/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SA" altLang="zh-CN" i="1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lang="ar-SA" altLang="zh-CN" dirty="0">
                    <a:latin typeface="Arial"/>
                    <a:ea typeface="DengXian"/>
                  </a:rPr>
                  <a:t> </a:t>
                </a:r>
                <a:r>
                  <a:rPr lang="es-ES" i="0" dirty="0">
                    <a:latin typeface="Arial"/>
                    <a:ea typeface="DengXian"/>
                  </a:rPr>
                  <a:t>born simultaneously.</a:t>
                </a:r>
              </a:p>
              <a:p>
                <a:pPr marL="285750" indent="-285750" algn="l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i="0" dirty="0" err="1">
                    <a:latin typeface="Arial"/>
                    <a:ea typeface="DengXian"/>
                  </a:rPr>
                  <a:t>Two</a:t>
                </a:r>
                <a:r>
                  <a:rPr lang="es-ES" i="0" dirty="0">
                    <a:latin typeface="Arial"/>
                    <a:ea typeface="DengXian"/>
                  </a:rPr>
                  <a:t> key properties: polarization + entanglement.</a:t>
                </a:r>
              </a:p>
              <a:p>
                <a:pPr marL="285750" indent="-285750" algn="l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i="0" dirty="0" err="1">
                    <a:latin typeface="Arial"/>
                    <a:ea typeface="DengXian"/>
                  </a:rPr>
                  <a:t>Spins</a:t>
                </a:r>
                <a:r>
                  <a:rPr lang="es-ES" i="0" dirty="0">
                    <a:latin typeface="Arial"/>
                    <a:ea typeface="DengXian"/>
                  </a:rPr>
                  <a:t> </a:t>
                </a:r>
                <a:r>
                  <a:rPr lang="es-ES" i="0" dirty="0" err="1">
                    <a:latin typeface="Arial"/>
                    <a:ea typeface="DengXian"/>
                  </a:rPr>
                  <a:t>strictly</a:t>
                </a:r>
                <a:r>
                  <a:rPr lang="es-ES" i="0" dirty="0">
                    <a:latin typeface="Arial"/>
                    <a:ea typeface="DengXian"/>
                  </a:rPr>
                  <a:t> </a:t>
                </a:r>
                <a:r>
                  <a:rPr lang="es-ES" i="0" dirty="0" err="1">
                    <a:latin typeface="Arial"/>
                    <a:ea typeface="DengXian"/>
                  </a:rPr>
                  <a:t>correlated</a:t>
                </a:r>
                <a:r>
                  <a:rPr lang="es-ES" dirty="0">
                    <a:latin typeface="Arial"/>
                    <a:ea typeface="DengXian"/>
                  </a:rPr>
                  <a:t>: </a:t>
                </a:r>
                <a:r>
                  <a:rPr lang="es-ES" i="0" dirty="0" err="1">
                    <a:latin typeface="Arial"/>
                    <a:ea typeface="DengXian"/>
                  </a:rPr>
                  <a:t>measure</a:t>
                </a:r>
                <a:r>
                  <a:rPr lang="es-ES" i="0" dirty="0">
                    <a:latin typeface="Arial"/>
                    <a:ea typeface="DengXian"/>
                  </a:rPr>
                  <a:t> one, infer the other.</a:t>
                </a:r>
              </a:p>
              <a:p>
                <a:pPr marL="285750" indent="-285750" algn="l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SA" altLang="zh-CN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b="0" i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</m:acc>
                    <m:r>
                      <a:rPr lang="ar-SA" altLang="zh-CN" b="0" i="1" dirty="0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ar-SA" altLang="zh-CN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ar-SA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</m:acc>
                    <m:sSup>
                      <m:sSupPr>
                        <m:ctrlPr>
                          <a:rPr lang="ar-SA" altLang="zh-CN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ar-SA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ar-SA" altLang="zh-CN" b="0" i="1" dirty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ar-SA" dirty="0">
                    <a:latin typeface="Arial"/>
                    <a:ea typeface="DengXian"/>
                  </a:rPr>
                  <a:t> </a:t>
                </a:r>
                <a:r>
                  <a:rPr lang="es-ES" i="0" dirty="0">
                    <a:latin typeface="Arial"/>
                    <a:ea typeface="DengXian"/>
                  </a:rPr>
                  <a:t>final state is fully detectable.</a:t>
                </a:r>
              </a:p>
              <a:p>
                <a:pPr marL="285750" indent="-285750" algn="l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SA" altLang="zh-CN" i="1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b="0" i="0" smtClean="0">
                            <a:latin typeface="Cambria Math" panose="02040503050406030204" pitchFamily="18" charset="0"/>
                            <a:ea typeface="DengXian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lang="ar-SA" i="0" dirty="0">
                    <a:latin typeface="Arial"/>
                    <a:ea typeface="DengXian"/>
                  </a:rPr>
                  <a:t> </a:t>
                </a:r>
                <a:r>
                  <a:rPr lang="es-ES" i="0" dirty="0">
                    <a:latin typeface="Arial"/>
                    <a:ea typeface="DengXian"/>
                  </a:rPr>
                  <a:t>tags the production &amp; spin state of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altLang="zh-CN" b="0" i="0" smtClean="0">
                        <a:latin typeface="Cambria Math" panose="02040503050406030204" pitchFamily="18" charset="0"/>
                        <a:ea typeface="DengXian"/>
                      </a:rPr>
                      <m:t>Λ</m:t>
                    </m:r>
                  </m:oMath>
                </a14:m>
                <a:r>
                  <a:rPr lang="es-ES" i="0" dirty="0">
                    <a:latin typeface="Arial"/>
                    <a:ea typeface="DengXian"/>
                  </a:rPr>
                  <a:t>.</a:t>
                </a:r>
                <a:endParaRPr i="0" dirty="0"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3" name="TextBox 34">
                <a:extLst>
                  <a:ext uri="{FF2B5EF4-FFF2-40B4-BE49-F238E27FC236}">
                    <a16:creationId xmlns:a16="http://schemas.microsoft.com/office/drawing/2014/main" id="{107DE0FD-077B-D5F9-98E1-CF0547E38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1861153"/>
                <a:ext cx="5257800" cy="3436454"/>
              </a:xfrm>
              <a:prstGeom prst="rect">
                <a:avLst/>
              </a:prstGeom>
              <a:blipFill>
                <a:blip r:embed="rId3"/>
                <a:stretch>
                  <a:fillRect l="-2651" r="-1687" b="-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2">
            <a:extLst>
              <a:ext uri="{FF2B5EF4-FFF2-40B4-BE49-F238E27FC236}">
                <a16:creationId xmlns:a16="http://schemas.microsoft.com/office/drawing/2014/main" id="{8D1FD7EC-AE40-B8E5-131E-BA9E6514E9DF}"/>
              </a:ext>
            </a:extLst>
          </p:cNvPr>
          <p:cNvSpPr txBox="1">
            <a:spLocks/>
          </p:cNvSpPr>
          <p:nvPr/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pPr/>
              <a:t>17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21197A9-404D-8901-D4D3-F2A38EB5CDB2}"/>
              </a:ext>
            </a:extLst>
          </p:cNvPr>
          <p:cNvSpPr txBox="1"/>
          <p:nvPr/>
        </p:nvSpPr>
        <p:spPr>
          <a:xfrm>
            <a:off x="1122674" y="153499"/>
            <a:ext cx="982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1"/>
                </a:solidFill>
                <a:latin typeface="TimesNewRomanPS-BoldMT"/>
              </a:rPr>
              <a:t>Quantum Entanglement as a Measurement Tool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6585F3E-31A9-AE07-1474-987231F7DB84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9550C2E5-9BCC-09AC-4C5B-5CDA0253FAFF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366F772C-ACE1-9434-EAEE-ECC652BCC427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464F43A1-DF1D-5F09-3488-E50A8ACE02DC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7003CD1D-87F8-5392-8B7C-88FB339EA2FA}"/>
              </a:ext>
            </a:extLst>
          </p:cNvPr>
          <p:cNvSpPr txBox="1"/>
          <p:nvPr/>
        </p:nvSpPr>
        <p:spPr>
          <a:xfrm>
            <a:off x="1084646" y="5913338"/>
            <a:ext cx="251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Nature</a:t>
            </a:r>
            <a:r>
              <a:rPr lang="zh-CN" altLang="en-US"/>
              <a:t> </a:t>
            </a:r>
            <a:r>
              <a:rPr lang="en-US" altLang="zh-CN"/>
              <a:t>657,</a:t>
            </a:r>
            <a:r>
              <a:rPr lang="zh-CN" altLang="en-US"/>
              <a:t> </a:t>
            </a:r>
            <a:r>
              <a:rPr lang="en-US" altLang="zh-CN"/>
              <a:t>42-44</a:t>
            </a:r>
            <a:r>
              <a:rPr lang="zh-CN" altLang="en-US"/>
              <a:t> </a:t>
            </a:r>
            <a:r>
              <a:rPr lang="en-US" altLang="zh-CN"/>
              <a:t>(2026)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48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FF83477-49B7-D49C-174F-F89DC773BB66}"/>
              </a:ext>
            </a:extLst>
          </p:cNvPr>
          <p:cNvSpPr txBox="1"/>
          <p:nvPr/>
        </p:nvSpPr>
        <p:spPr>
          <a:xfrm>
            <a:off x="1122674" y="153499"/>
            <a:ext cx="982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1"/>
                </a:solidFill>
                <a:latin typeface="TimesNewRomanPS-BoldMT"/>
              </a:rPr>
              <a:t>Quantum Entanglement as a Measurement Tool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E1B1066-9F7D-191C-C781-41FF1965CE0B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6C4DF327-38EB-213D-82DE-A028855333D9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91F1FBA3-67FE-2E01-55BD-4B1B4CE45267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47A97F40-BAB6-EA4C-FD7D-9BE87C161968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D0CB707D-D7DA-794E-312C-794B1F8F7184}"/>
              </a:ext>
            </a:extLst>
          </p:cNvPr>
          <p:cNvSpPr txBox="1">
            <a:spLocks/>
          </p:cNvSpPr>
          <p:nvPr/>
        </p:nvSpPr>
        <p:spPr>
          <a:xfrm>
            <a:off x="5723792" y="6417898"/>
            <a:ext cx="14331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pPr/>
              <a:t>18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2" name="Picture 2" descr="Fig. 2: Definition of the helicity angles for &#10;                      $${{\bf{e}}}^{{\boldsymbol{+}}}{{\bf{e}}}^{{\boldsymbol{-}}}{\boldsymbol{\to }}{\bf{J}}/{\boldsymbol{\psi }}{\boldsymbol{\to }}{\boldsymbol{\Lambda }}({\boldsymbol{\to }}{{\bf{pe}}}^{{\boldsymbol{-}}}{\bar{{\boldsymbol{\nu }}}}_{{\bf{e}}}{\boldsymbol{)}}\bar{{\boldsymbol{\Lambda }}}{\boldsymbol{(}}{\boldsymbol{\to }}\bar{{\bf{p}}}{{\boldsymbol{\pi }}}^{{\boldsymbol{+}}}{\boldsymbol{)}}$$&#10;                      &#10;                        &#10;                          &#10;                            &#10;                              &#10;                                e&#10;                              &#10;                            &#10;                          &#10;                          &#10;                            +&#10;                          &#10;                        &#10;                        &#10;                          &#10;                            &#10;                              &#10;                                e&#10;                              &#10;                            &#10;                          &#10;                          &#10;                            −&#10;                          &#10;                        &#10;                        →&#10;                        &#10;                          &#10;                            J&#10;                          &#10;                        &#10;                        &#10;                          /&#10;                        &#10;                        &#10;                          &#10;                            ψ&#10;                          &#10;                        &#10;                        →&#10;                        &#10;                        &#10;                          Λ&#10;                        &#10;                        (&#10;                        →&#10;                        &#10;                        &#10;                          &#10;                            &#10;                              pe&#10;                            &#10;                          &#10;                          &#10;                            −&#10;                          &#10;                        &#10;                        &#10;                          &#10;                            &#10;                              &#10;                                ν&#10;                                ¯&#10;                              &#10;                            &#10;                          &#10;                          &#10;                            &#10;                              e&#10;                            &#10;                          &#10;                        &#10;                        )&#10;                        &#10;                          &#10;                            &#10;                              Λ&#10;                            &#10;                            ¯&#10;                          &#10;                        &#10;                        (&#10;                        →&#10;                        &#10;                        &#10;                          &#10;                            &#10;                              &#10;                                p&#10;                              &#10;                            &#10;                            ¯&#10;                          &#10;                        &#10;                        &#10;                          &#10;                            &#10;                              &#10;                                π&#10;                              &#10;                            &#10;                          &#10;                          &#10;                            +&#10;                          &#10;                        &#10;                        )&#10;                      &#10;                    .">
            <a:extLst>
              <a:ext uri="{FF2B5EF4-FFF2-40B4-BE49-F238E27FC236}">
                <a16:creationId xmlns:a16="http://schemas.microsoft.com/office/drawing/2014/main" id="{939231E4-490D-FD7B-D0B6-2F9AEBF8C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96" y="910740"/>
            <a:ext cx="7417367" cy="180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5DE0136-06CA-ED88-63ED-EC9868C307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38" t="51403" r="11353" b="32983"/>
          <a:stretch/>
        </p:blipFill>
        <p:spPr>
          <a:xfrm>
            <a:off x="221916" y="2815727"/>
            <a:ext cx="9000309" cy="2536302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AE2D719-3A16-B6F8-BE41-25FA070DAB28}"/>
              </a:ext>
            </a:extLst>
          </p:cNvPr>
          <p:cNvSpPr/>
          <p:nvPr/>
        </p:nvSpPr>
        <p:spPr>
          <a:xfrm>
            <a:off x="3701414" y="3314790"/>
            <a:ext cx="5177892" cy="980821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BF51747-C8E7-9A41-9727-E26C4F18C92B}"/>
              </a:ext>
            </a:extLst>
          </p:cNvPr>
          <p:cNvSpPr txBox="1"/>
          <p:nvPr/>
        </p:nvSpPr>
        <p:spPr>
          <a:xfrm>
            <a:off x="8973132" y="3314790"/>
            <a:ext cx="1617622" cy="36933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Entangled part </a:t>
            </a:r>
            <a:endParaRPr kumimoji="1" lang="zh-CN" altLang="en-US" dirty="0"/>
          </a:p>
        </p:txBody>
      </p:sp>
      <p:sp>
        <p:nvSpPr>
          <p:cNvPr id="16" name="Rectangle 49">
            <a:extLst>
              <a:ext uri="{FF2B5EF4-FFF2-40B4-BE49-F238E27FC236}">
                <a16:creationId xmlns:a16="http://schemas.microsoft.com/office/drawing/2014/main" id="{E6C2A920-F433-1493-97C8-CED671824B9E}"/>
              </a:ext>
            </a:extLst>
          </p:cNvPr>
          <p:cNvSpPr/>
          <p:nvPr/>
        </p:nvSpPr>
        <p:spPr>
          <a:xfrm>
            <a:off x="3692931" y="4356715"/>
            <a:ext cx="5307378" cy="580614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766557-150B-DFD4-C37C-F2DB6D490C8D}"/>
              </a:ext>
            </a:extLst>
          </p:cNvPr>
          <p:cNvSpPr txBox="1"/>
          <p:nvPr/>
        </p:nvSpPr>
        <p:spPr>
          <a:xfrm>
            <a:off x="9138587" y="4351613"/>
            <a:ext cx="153580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Polarized part 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B6BF954-B6BF-6AA8-39DB-EC3E71FD5B1D}"/>
              </a:ext>
            </a:extLst>
          </p:cNvPr>
          <p:cNvSpPr txBox="1"/>
          <p:nvPr/>
        </p:nvSpPr>
        <p:spPr>
          <a:xfrm>
            <a:off x="6096000" y="2901395"/>
            <a:ext cx="181293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Unpolarized part </a:t>
            </a:r>
            <a:endParaRPr kumimoji="1" lang="zh-CN" altLang="en-US" dirty="0"/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C203A509-521D-0A1E-3FA1-3761158741BB}"/>
              </a:ext>
            </a:extLst>
          </p:cNvPr>
          <p:cNvSpPr/>
          <p:nvPr/>
        </p:nvSpPr>
        <p:spPr>
          <a:xfrm>
            <a:off x="4388727" y="2894828"/>
            <a:ext cx="1603000" cy="404735"/>
          </a:xfrm>
          <a:prstGeom prst="rect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A689F71B-73FE-8AE9-E633-29E658DE65E6}"/>
                  </a:ext>
                </a:extLst>
              </p:cNvPr>
              <p:cNvSpPr txBox="1"/>
              <p:nvPr/>
            </p:nvSpPr>
            <p:spPr>
              <a:xfrm>
                <a:off x="7556011" y="4935889"/>
                <a:ext cx="4675191" cy="387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𝑎𝑣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1" lang="en-US" altLang="zh-CN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1" lang="en-US" altLang="zh-CN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</a:rPr>
                  <a:t>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𝑎𝑣</m:t>
                        </m:r>
                        <m:r>
                          <a:rPr kumimoji="1"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1" lang="en-US" altLang="zh-CN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</a:rPr>
                  <a:t> are included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sub>
                      <m:sup>
                        <m: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𝑠𝑙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sub>
                      <m:sup>
                        <m:r>
                          <a:rPr kumimoji="1"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𝑠𝑙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0000"/>
                    </a:solidFill>
                  </a:rPr>
                  <a:t>. </a:t>
                </a:r>
                <a:endParaRPr kumimoji="1"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A689F71B-73FE-8AE9-E633-29E658DE6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011" y="4935889"/>
                <a:ext cx="4675191" cy="387350"/>
              </a:xfrm>
              <a:prstGeom prst="rect">
                <a:avLst/>
              </a:prstGeom>
              <a:blipFill>
                <a:blip r:embed="rId5"/>
                <a:stretch>
                  <a:fillRect t="-3125" b="-2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E4717509-DCBE-5064-BFC7-52C2024A9125}"/>
              </a:ext>
            </a:extLst>
          </p:cNvPr>
          <p:cNvSpPr txBox="1"/>
          <p:nvPr/>
        </p:nvSpPr>
        <p:spPr>
          <a:xfrm>
            <a:off x="168510" y="5463807"/>
            <a:ext cx="12243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form factors are include in both of the entangled part and polarized part.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Entanglement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polarization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constrain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factors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entanglement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polarization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single-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factor </a:t>
            </a:r>
            <a:r>
              <a:rPr kumimoji="1" lang="es-ES" altLang="zh-CN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measurements</a:t>
            </a:r>
            <a:r>
              <a:rPr kumimoji="1" lang="es-E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FC1DFF8-E26A-6600-459F-05D23FF230D2}"/>
              </a:ext>
            </a:extLst>
          </p:cNvPr>
          <p:cNvSpPr txBox="1"/>
          <p:nvPr/>
        </p:nvSpPr>
        <p:spPr>
          <a:xfrm>
            <a:off x="404443" y="3352056"/>
            <a:ext cx="2954051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>
              <a:spcAft>
                <a:spcPts val="0"/>
              </a:spcAft>
              <a:defRPr sz="1000" b="0" i="1">
                <a:latin typeface="Arial"/>
                <a:ea typeface="DengXian"/>
              </a:defRPr>
            </a:lvl1pPr>
          </a:lstStyle>
          <a:p>
            <a:r>
              <a:rPr lang="es-ES" altLang="zh-CN" dirty="0"/>
              <a:t>Varvara et al, </a:t>
            </a:r>
            <a:r>
              <a:rPr lang="es-ES" altLang="zh-CN" sz="1000" b="0" i="1" dirty="0" err="1">
                <a:latin typeface="Arial"/>
                <a:ea typeface="DengXian"/>
              </a:rPr>
              <a:t>Phys</a:t>
            </a:r>
            <a:r>
              <a:rPr lang="es-ES" altLang="zh-CN" sz="1000" b="0" i="1" dirty="0">
                <a:latin typeface="Arial"/>
                <a:ea typeface="DengXian"/>
              </a:rPr>
              <a:t>. Rev. D</a:t>
            </a:r>
            <a:r>
              <a:rPr lang="es-ES" altLang="zh-CN" dirty="0"/>
              <a:t> 108, 016011 (2023)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6839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DB12D90-FEBE-7F99-1C62-0BE91FF7B77D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id="{2E892831-1060-3F24-A160-9160046CF267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79206898-FD38-E892-2875-EF5E5A1EBA8D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F1068F21-CD57-E064-E06C-CF46D42E4E8A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F4718852-B9EF-0BF3-7E56-D16D1F2E62B1}"/>
              </a:ext>
            </a:extLst>
          </p:cNvPr>
          <p:cNvSpPr txBox="1"/>
          <p:nvPr/>
        </p:nvSpPr>
        <p:spPr>
          <a:xfrm>
            <a:off x="1122674" y="153499"/>
            <a:ext cx="9541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Exploring baryon semileptonic decays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through polarization and entanglement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595A627-808A-5438-4D2B-77FD72F2BB46}"/>
              </a:ext>
            </a:extLst>
          </p:cNvPr>
          <p:cNvGrpSpPr/>
          <p:nvPr/>
        </p:nvGrpSpPr>
        <p:grpSpPr>
          <a:xfrm>
            <a:off x="553658" y="1596891"/>
            <a:ext cx="3862227" cy="4458222"/>
            <a:chOff x="2773359" y="1623023"/>
            <a:chExt cx="3322641" cy="383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爆炸形 2 9">
                  <a:extLst>
                    <a:ext uri="{FF2B5EF4-FFF2-40B4-BE49-F238E27FC236}">
                      <a16:creationId xmlns:a16="http://schemas.microsoft.com/office/drawing/2014/main" id="{ED998239-55D3-8ACA-A008-C27CCCC55202}"/>
                    </a:ext>
                  </a:extLst>
                </p:cNvPr>
                <p:cNvSpPr/>
                <p:nvPr/>
              </p:nvSpPr>
              <p:spPr>
                <a:xfrm>
                  <a:off x="3675547" y="2932216"/>
                  <a:ext cx="1716127" cy="1217132"/>
                </a:xfrm>
                <a:prstGeom prst="irregularSeal2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𝝍</m:t>
                        </m:r>
                      </m:oMath>
                    </m:oMathPara>
                  </a14:m>
                  <a:endParaRPr kumimoji="1" lang="zh-CN" alt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爆炸形 2 5">
                  <a:extLst>
                    <a:ext uri="{FF2B5EF4-FFF2-40B4-BE49-F238E27FC236}">
                      <a16:creationId xmlns:a16="http://schemas.microsoft.com/office/drawing/2014/main" id="{EE87BFF2-0C77-084D-BDCB-669A6502A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5547" y="2932216"/>
                  <a:ext cx="1716127" cy="1217132"/>
                </a:xfrm>
                <a:prstGeom prst="irregularSeal2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63B66A0F-1986-9747-6E2D-2C7548C2A8EE}"/>
                </a:ext>
              </a:extLst>
            </p:cNvPr>
            <p:cNvCxnSpPr/>
            <p:nvPr/>
          </p:nvCxnSpPr>
          <p:spPr>
            <a:xfrm>
              <a:off x="3064131" y="3521676"/>
              <a:ext cx="1080000" cy="0"/>
            </a:xfrm>
            <a:prstGeom prst="straightConnector1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箭头连接符 11">
              <a:extLst>
                <a:ext uri="{FF2B5EF4-FFF2-40B4-BE49-F238E27FC236}">
                  <a16:creationId xmlns:a16="http://schemas.microsoft.com/office/drawing/2014/main" id="{B59203B5-9F2F-6E8D-69C6-9419459C64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7073" y="3521676"/>
              <a:ext cx="10800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F42E6FD9-A23B-DB8A-AA6A-FA9AA6B8CD15}"/>
                    </a:ext>
                  </a:extLst>
                </p:cNvPr>
                <p:cNvSpPr txBox="1"/>
                <p:nvPr/>
              </p:nvSpPr>
              <p:spPr>
                <a:xfrm>
                  <a:off x="5738145" y="3213899"/>
                  <a:ext cx="3578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000" b="1" dirty="0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1490E7B7-DEA8-1142-A612-8038D01E55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8145" y="3213899"/>
                  <a:ext cx="357855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ECBAE5F-F69C-9347-30C7-0B1FED85D1BF}"/>
                    </a:ext>
                  </a:extLst>
                </p:cNvPr>
                <p:cNvSpPr txBox="1"/>
                <p:nvPr/>
              </p:nvSpPr>
              <p:spPr>
                <a:xfrm>
                  <a:off x="3064131" y="3233005"/>
                  <a:ext cx="35785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000" b="1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BE4E7151-91E4-CC45-A350-CC2D3E260E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4131" y="3233005"/>
                  <a:ext cx="357854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9BED8D0-831B-211C-8816-79299FDEC175}"/>
                </a:ext>
              </a:extLst>
            </p:cNvPr>
            <p:cNvSpPr/>
            <p:nvPr/>
          </p:nvSpPr>
          <p:spPr>
            <a:xfrm>
              <a:off x="2773359" y="2462660"/>
              <a:ext cx="833989" cy="506627"/>
            </a:xfrm>
            <a:prstGeom prst="rect">
              <a:avLst/>
            </a:prstGeom>
            <a:noFill/>
            <a:ln w="38100">
              <a:solidFill>
                <a:srgbClr val="074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rgbClr val="074DA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Tag</a:t>
              </a:r>
              <a:endParaRPr kumimoji="1" lang="zh-CN" altLang="en-US" sz="2000" dirty="0">
                <a:solidFill>
                  <a:srgbClr val="074DA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E0F3D7A-1FF1-DA81-3723-823F695A790F}"/>
                </a:ext>
              </a:extLst>
            </p:cNvPr>
            <p:cNvSpPr/>
            <p:nvPr/>
          </p:nvSpPr>
          <p:spPr>
            <a:xfrm>
              <a:off x="2773359" y="3979979"/>
              <a:ext cx="833989" cy="50662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Signal</a:t>
              </a:r>
              <a:endParaRPr kumimoji="1"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直线箭头连接符 16">
              <a:extLst>
                <a:ext uri="{FF2B5EF4-FFF2-40B4-BE49-F238E27FC236}">
                  <a16:creationId xmlns:a16="http://schemas.microsoft.com/office/drawing/2014/main" id="{47A9F310-419A-60E2-5852-287925F581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4703" y="3784266"/>
              <a:ext cx="266175" cy="69994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BB4FE5AC-013C-C08A-DC08-84A623ECFA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3610" y="2600087"/>
              <a:ext cx="270822" cy="720782"/>
            </a:xfrm>
            <a:prstGeom prst="straightConnector1">
              <a:avLst/>
            </a:prstGeom>
            <a:ln w="19050">
              <a:solidFill>
                <a:srgbClr val="074DA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9C79FB59-CA49-5D85-361B-C22A5F852E1E}"/>
                    </a:ext>
                  </a:extLst>
                </p:cNvPr>
                <p:cNvSpPr txBox="1"/>
                <p:nvPr/>
              </p:nvSpPr>
              <p:spPr>
                <a:xfrm>
                  <a:off x="3855590" y="4481477"/>
                  <a:ext cx="28854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𝛬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AC810CA9-A5E8-CC46-A760-009B8CC383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5590" y="4481477"/>
                  <a:ext cx="288541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7391" r="-17391"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19E6CA01-A9E2-AF55-3F08-215B531FA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8886" y="4785683"/>
              <a:ext cx="396587" cy="1242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8F92A355-AD93-917C-CDBA-F428748AF98A}"/>
                </a:ext>
              </a:extLst>
            </p:cNvPr>
            <p:cNvCxnSpPr>
              <a:cxnSpLocks/>
            </p:cNvCxnSpPr>
            <p:nvPr/>
          </p:nvCxnSpPr>
          <p:spPr>
            <a:xfrm>
              <a:off x="4205890" y="4791609"/>
              <a:ext cx="475488" cy="1242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764EE7BF-BCCA-D889-9C59-5093D15AA498}"/>
                    </a:ext>
                  </a:extLst>
                </p:cNvPr>
                <p:cNvSpPr txBox="1"/>
                <p:nvPr/>
              </p:nvSpPr>
              <p:spPr>
                <a:xfrm>
                  <a:off x="3063439" y="4755863"/>
                  <a:ext cx="26026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991FB1CA-482C-3540-B8B3-781013D7EC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3439" y="4755863"/>
                  <a:ext cx="260263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8182" r="-18182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367C27B9-0253-899E-6E23-C94A5CA93B86}"/>
                    </a:ext>
                  </a:extLst>
                </p:cNvPr>
                <p:cNvSpPr txBox="1"/>
                <p:nvPr/>
              </p:nvSpPr>
              <p:spPr>
                <a:xfrm>
                  <a:off x="4695592" y="4755863"/>
                  <a:ext cx="36875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F6F32A41-9B3E-B64E-9682-8E97701A8E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5592" y="4755863"/>
                  <a:ext cx="368755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6667"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7AAAED8D-EB04-D03F-604E-50325B846AA3}"/>
                </a:ext>
              </a:extLst>
            </p:cNvPr>
            <p:cNvCxnSpPr>
              <a:cxnSpLocks/>
            </p:cNvCxnSpPr>
            <p:nvPr/>
          </p:nvCxnSpPr>
          <p:spPr>
            <a:xfrm>
              <a:off x="4139333" y="4874051"/>
              <a:ext cx="236291" cy="310425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EA98C456-5E9E-01CE-BD94-B64F1A226C43}"/>
                    </a:ext>
                  </a:extLst>
                </p:cNvPr>
                <p:cNvSpPr txBox="1"/>
                <p:nvPr/>
              </p:nvSpPr>
              <p:spPr>
                <a:xfrm>
                  <a:off x="4390588" y="5087992"/>
                  <a:ext cx="33502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400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kumimoji="1" lang="en-US" altLang="zh-CN" sz="2400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400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400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24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64E7C336-28D3-4C41-81C7-2F1B386C38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90588" y="5087992"/>
                  <a:ext cx="335027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7407" r="-3704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F8D3E72F-4DEC-FDE3-95C1-C516934A3607}"/>
                    </a:ext>
                  </a:extLst>
                </p:cNvPr>
                <p:cNvSpPr txBox="1"/>
                <p:nvPr/>
              </p:nvSpPr>
              <p:spPr>
                <a:xfrm>
                  <a:off x="4747603" y="2193330"/>
                  <a:ext cx="283347" cy="3702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l-GR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𝛬</m:t>
                            </m:r>
                          </m:e>
                        </m:acc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1545987-DE5A-7042-9D62-90201DA929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7603" y="2193330"/>
                  <a:ext cx="283347" cy="370230"/>
                </a:xfrm>
                <a:prstGeom prst="rect">
                  <a:avLst/>
                </a:prstGeom>
                <a:blipFill>
                  <a:blip r:embed="rId10"/>
                  <a:stretch>
                    <a:fillRect l="-17391" r="-17391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8B8DA7DC-08A5-C685-923F-9DF5192C8ED7}"/>
                </a:ext>
              </a:extLst>
            </p:cNvPr>
            <p:cNvGrpSpPr/>
            <p:nvPr/>
          </p:nvGrpSpPr>
          <p:grpSpPr>
            <a:xfrm rot="2974307">
              <a:off x="4155976" y="2169986"/>
              <a:ext cx="1484507" cy="390581"/>
              <a:chOff x="4139333" y="2206776"/>
              <a:chExt cx="1484507" cy="390581"/>
            </a:xfrm>
          </p:grpSpPr>
          <p:cxnSp>
            <p:nvCxnSpPr>
              <p:cNvPr id="30" name="直线箭头连接符 29">
                <a:extLst>
                  <a:ext uri="{FF2B5EF4-FFF2-40B4-BE49-F238E27FC236}">
                    <a16:creationId xmlns:a16="http://schemas.microsoft.com/office/drawing/2014/main" id="{14BD07A3-6A6F-684E-1D88-EABCE73421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92735" y="2458623"/>
                <a:ext cx="531105" cy="138734"/>
              </a:xfrm>
              <a:prstGeom prst="straightConnector1">
                <a:avLst/>
              </a:prstGeom>
              <a:ln w="19050">
                <a:solidFill>
                  <a:srgbClr val="074DA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线箭头连接符 30">
                <a:extLst>
                  <a:ext uri="{FF2B5EF4-FFF2-40B4-BE49-F238E27FC236}">
                    <a16:creationId xmlns:a16="http://schemas.microsoft.com/office/drawing/2014/main" id="{092F708A-2759-0C74-2F28-D17149EE51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39333" y="2206776"/>
                <a:ext cx="527815" cy="137875"/>
              </a:xfrm>
              <a:prstGeom prst="straightConnector1">
                <a:avLst/>
              </a:prstGeom>
              <a:ln w="19050">
                <a:solidFill>
                  <a:srgbClr val="074DA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C52D0CB3-72D9-F470-093B-47341A41E96E}"/>
                    </a:ext>
                  </a:extLst>
                </p:cNvPr>
                <p:cNvSpPr txBox="1"/>
                <p:nvPr/>
              </p:nvSpPr>
              <p:spPr>
                <a:xfrm>
                  <a:off x="4273346" y="1698328"/>
                  <a:ext cx="26026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24C1FD21-9246-A04A-B898-0F6A432832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3346" y="1698328"/>
                  <a:ext cx="260264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23810" r="-19048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0ADECF74-929D-2BCE-D352-F2F85C7B6D2D}"/>
                    </a:ext>
                  </a:extLst>
                </p:cNvPr>
                <p:cNvSpPr txBox="1"/>
                <p:nvPr/>
              </p:nvSpPr>
              <p:spPr>
                <a:xfrm>
                  <a:off x="5277058" y="2712321"/>
                  <a:ext cx="46108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99240380-7CAE-5043-8686-3D8D566AAF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58" y="2712321"/>
                  <a:ext cx="461087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54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灯片编号占位符 2">
            <a:extLst>
              <a:ext uri="{FF2B5EF4-FFF2-40B4-BE49-F238E27FC236}">
                <a16:creationId xmlns:a16="http://schemas.microsoft.com/office/drawing/2014/main" id="{ECAFFE98-1FA2-A243-AB3F-2655EFAD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19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1C7065A5-BA7B-6E4F-385A-17E5BF9BBDD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1032" r="11709"/>
          <a:stretch/>
        </p:blipFill>
        <p:spPr>
          <a:xfrm>
            <a:off x="5084103" y="1471767"/>
            <a:ext cx="6407927" cy="466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47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First absolute BF measurement of </a:t>
                </a:r>
                <a14:m>
                  <m:oMath xmlns:m="http://schemas.openxmlformats.org/officeDocument/2006/math">
                    <m:r>
                      <a:rPr lang="el-GR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𝚲</m:t>
                    </m:r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en-US" altLang="zh-CN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blipFill>
                <a:blip r:embed="rId2"/>
                <a:stretch>
                  <a:fillRect l="-1901" t="-1568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C888F5D8-D2AD-37A3-25DB-B30581705632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1D6D4EF7-95F0-0B5B-BF39-5F67B242015A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C3289852-FFAC-B112-2CE0-CAF8D6212644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90151EC1-A2EE-FB9D-59C9-EA82ABBF376C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2D59FD64-1F12-7090-6CC4-8B78E7E0D382}"/>
              </a:ext>
            </a:extLst>
          </p:cNvPr>
          <p:cNvSpPr txBox="1"/>
          <p:nvPr/>
        </p:nvSpPr>
        <p:spPr>
          <a:xfrm>
            <a:off x="7452787" y="5753598"/>
            <a:ext cx="3874128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Nature 657, 92</a:t>
            </a:r>
            <a:r>
              <a:rPr lang="zh-CN" altLang="en-US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–</a:t>
            </a:r>
            <a:r>
              <a:rPr lang="zh-CN" altLang="en-US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97 (2026)</a:t>
            </a:r>
            <a:endParaRPr lang="en" altLang="zh-CN" b="1">
              <a:solidFill>
                <a:srgbClr val="0432FF"/>
              </a:solidFill>
              <a:latin typeface="Helvetica" pitchFamily="2" charset="0"/>
            </a:endParaRPr>
          </a:p>
        </p:txBody>
      </p:sp>
      <p:sp>
        <p:nvSpPr>
          <p:cNvPr id="16" name="灯片编号占位符 2">
            <a:extLst>
              <a:ext uri="{FF2B5EF4-FFF2-40B4-BE49-F238E27FC236}">
                <a16:creationId xmlns:a16="http://schemas.microsoft.com/office/drawing/2014/main" id="{962E7982-CD62-0CAA-0739-C7C74585C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20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6698B0E-BEB0-820C-5126-0109854C3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35" y="919736"/>
            <a:ext cx="5476751" cy="3931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A4C550C-E9F3-6EEA-8D17-41C598811B87}"/>
                  </a:ext>
                </a:extLst>
              </p:cNvPr>
              <p:cNvSpPr txBox="1"/>
              <p:nvPr/>
            </p:nvSpPr>
            <p:spPr>
              <a:xfrm>
                <a:off x="1725676" y="5498428"/>
                <a:ext cx="2774477" cy="29956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𝑡𝑎𝑔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4,327,9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±4,824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A4C550C-E9F3-6EEA-8D17-41C598811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5676" y="5498428"/>
                <a:ext cx="2774477" cy="299569"/>
              </a:xfrm>
              <a:prstGeom prst="rect">
                <a:avLst/>
              </a:prstGeom>
              <a:blipFill>
                <a:blip r:embed="rId4"/>
                <a:stretch>
                  <a:fillRect l="-1364" r="-1364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B6605D48-9B66-55EF-1CAE-5E37061B21D9}"/>
                  </a:ext>
                </a:extLst>
              </p:cNvPr>
              <p:cNvSpPr txBox="1"/>
              <p:nvPr/>
            </p:nvSpPr>
            <p:spPr>
              <a:xfrm>
                <a:off x="975190" y="4765785"/>
                <a:ext cx="4095040" cy="656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𝑏𝑒𝑎𝑚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𝑆𝑇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B6605D48-9B66-55EF-1CAE-5E37061B2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190" y="4765785"/>
                <a:ext cx="4095040" cy="6560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>
            <a:extLst>
              <a:ext uri="{FF2B5EF4-FFF2-40B4-BE49-F238E27FC236}">
                <a16:creationId xmlns:a16="http://schemas.microsoft.com/office/drawing/2014/main" id="{EE530A3D-2B3C-37EF-D872-E0F9AFF8D4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9436" y="919736"/>
            <a:ext cx="5476634" cy="3931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41F74E6-A37F-6BA6-72E7-2DE49C578FB8}"/>
                  </a:ext>
                </a:extLst>
              </p:cNvPr>
              <p:cNvSpPr txBox="1"/>
              <p:nvPr/>
            </p:nvSpPr>
            <p:spPr>
              <a:xfrm>
                <a:off x="6723652" y="4951427"/>
                <a:ext cx="3501598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i="1"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altLang="zh-CN" sz="1800">
                              <a:latin typeface="Cambria Math" panose="02040503050406030204" pitchFamily="18" charset="0"/>
                            </a:rPr>
                            <m:t>𝑚𝑖𝑠𝑠</m:t>
                          </m:r>
                        </m:sub>
                      </m:sSub>
                      <m:r>
                        <a:rPr lang="en-US" altLang="zh-CN" sz="1800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1800">
                              <a:latin typeface="Cambria Math" panose="02040503050406030204" pitchFamily="18" charset="0"/>
                            </a:rPr>
                            <m:t>𝑚𝑖𝑠𝑠</m:t>
                          </m:r>
                        </m:sub>
                      </m:sSub>
                      <m:r>
                        <a:rPr lang="en-US" altLang="zh-CN" sz="18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180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CN" sz="180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>
                              <a:latin typeface="Cambria Math" panose="02040503050406030204" pitchFamily="18" charset="0"/>
                            </a:rPr>
                            <m:t>𝑚𝑖𝑠𝑠</m:t>
                          </m:r>
                        </m:sub>
                      </m:sSub>
                      <m:r>
                        <a:rPr lang="en-US" altLang="zh-CN" sz="180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zh-CN" alt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41F74E6-A37F-6BA6-72E7-2DE49C578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652" y="4951427"/>
                <a:ext cx="3501598" cy="402931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C0600A96-55DB-7DBC-7011-5A563B96DE96}"/>
                  </a:ext>
                </a:extLst>
              </p:cNvPr>
              <p:cNvSpPr txBox="1"/>
              <p:nvPr/>
            </p:nvSpPr>
            <p:spPr>
              <a:xfrm>
                <a:off x="9389851" y="1503642"/>
                <a:ext cx="1781321" cy="11964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𝑠𝑖𝑔</m:t>
                          </m:r>
                        </m:sub>
                      </m:sSub>
                      <m:r>
                        <a:rPr kumimoji="1"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6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1600" b="0" i="1" smtClean="0">
                          <a:latin typeface="Cambria Math" panose="02040503050406030204" pitchFamily="18" charset="0"/>
                        </a:rPr>
                        <m:t>,854</m:t>
                      </m:r>
                      <m:r>
                        <a:rPr kumimoji="1"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±49</m:t>
                      </m:r>
                    </m:oMath>
                  </m:oMathPara>
                </a14:m>
                <a:endParaRPr kumimoji="1" lang="en-US" altLang="zh-CN" sz="1600" b="0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zh-CN" sz="1600" b="0" i="1" smtClean="0">
                          <a:latin typeface="Cambria Math" panose="02040503050406030204" pitchFamily="18" charset="0"/>
                        </a:rPr>
                        <m:t>=448</m:t>
                      </m:r>
                      <m:r>
                        <a:rPr kumimoji="1"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±50</m:t>
                      </m:r>
                    </m:oMath>
                  </m:oMathPara>
                </a14:m>
                <a:endParaRPr kumimoji="1" lang="en-US" altLang="zh-CN" sz="1600" b="0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𝑜𝑡h𝑒𝑟</m:t>
                          </m:r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1" lang="en-US" altLang="zh-CN" sz="1600" b="0" i="1" smtClean="0">
                              <a:latin typeface="Cambria Math" panose="02040503050406030204" pitchFamily="18" charset="0"/>
                            </a:rPr>
                            <m:t>𝑏𝑘𝑔</m:t>
                          </m:r>
                        </m:sub>
                      </m:sSub>
                      <m:r>
                        <a:rPr kumimoji="1" lang="en-US" altLang="zh-CN" sz="16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kumimoji="1"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±31</m:t>
                      </m:r>
                    </m:oMath>
                  </m:oMathPara>
                </a14:m>
                <a:endParaRPr kumimoji="1" lang="en-US" altLang="zh-CN" sz="16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C0600A96-55DB-7DBC-7011-5A563B96D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9851" y="1503642"/>
                <a:ext cx="1781321" cy="1196481"/>
              </a:xfrm>
              <a:prstGeom prst="rect">
                <a:avLst/>
              </a:prstGeom>
              <a:blipFill>
                <a:blip r:embed="rId8"/>
                <a:stretch>
                  <a:fillRect l="-4255" b="-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8A4FFE3-227F-55F7-233F-06C4DF6971CD}"/>
                  </a:ext>
                </a:extLst>
              </p:cNvPr>
              <p:cNvSpPr txBox="1"/>
              <p:nvPr/>
            </p:nvSpPr>
            <p:spPr>
              <a:xfrm>
                <a:off x="975190" y="6399506"/>
                <a:ext cx="4276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1" lang="en-US" altLang="zh-CN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ℬ</m:t>
                      </m:r>
                      <m:d>
                        <m:dPr>
                          <m:ctrlPr>
                            <a:rPr kumimoji="1" lang="en-US" altLang="zh-CN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1" lang="el-GR" altLang="zh-CN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kumimoji="1" lang="el-GR" altLang="zh-CN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kumimoji="1" lang="en-US" altLang="zh-CN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kumimoji="1"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kumimoji="1"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kumimoji="1"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kumimoji="1" lang="en-US" altLang="zh-CN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kumimoji="1" lang="en-US" altLang="zh-CN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=(8.16±0.22±0.15)×</m:t>
                      </m:r>
                      <m:sSup>
                        <m:sSupPr>
                          <m:ctrlP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kumimoji="1" lang="zh-CN" alt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8A4FFE3-227F-55F7-233F-06C4DF697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190" y="6399506"/>
                <a:ext cx="4276056" cy="338554"/>
              </a:xfrm>
              <a:prstGeom prst="rect">
                <a:avLst/>
              </a:prstGeom>
              <a:blipFill>
                <a:blip r:embed="rId9"/>
                <a:stretch>
                  <a:fillRect b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>
            <a:extLst>
              <a:ext uri="{FF2B5EF4-FFF2-40B4-BE49-F238E27FC236}">
                <a16:creationId xmlns:a16="http://schemas.microsoft.com/office/drawing/2014/main" id="{98815AC1-B50F-F9EB-7AD3-A1FC4F590BA1}"/>
              </a:ext>
            </a:extLst>
          </p:cNvPr>
          <p:cNvSpPr txBox="1"/>
          <p:nvPr/>
        </p:nvSpPr>
        <p:spPr>
          <a:xfrm>
            <a:off x="1737377" y="5874627"/>
            <a:ext cx="2751074" cy="338554"/>
          </a:xfrm>
          <a:prstGeom prst="rect">
            <a:avLst/>
          </a:prstGeom>
          <a:solidFill>
            <a:srgbClr val="0073B4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s-ES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kumimoji="1" lang="es-ES" altLang="zh-CN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kumimoji="1" lang="es-ES" altLang="zh-CN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BF </a:t>
            </a:r>
            <a:r>
              <a:rPr kumimoji="1" lang="es-ES" altLang="zh-CN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measurement</a:t>
            </a:r>
            <a:endParaRPr lang="es-ES" altLang="zh-CN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2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128E56-E28A-E3EB-1AEA-7CDE383823A7}"/>
              </a:ext>
            </a:extLst>
          </p:cNvPr>
          <p:cNvSpPr txBox="1"/>
          <p:nvPr/>
        </p:nvSpPr>
        <p:spPr>
          <a:xfrm>
            <a:off x="1151889" y="136725"/>
            <a:ext cx="10596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Determination of form factors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from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7-D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fit </a:t>
            </a:r>
            <a:endParaRPr lang="en-US" altLang="zh-CN" sz="36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AD96F2-18FE-3055-DECE-0620CFCC49A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1C8E4966-E5FB-BC14-1112-B38CD1FF9E3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:a16="http://schemas.microsoft.com/office/drawing/2014/main" id="{B52FDA78-4009-96B8-913A-E0A7155843A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平行四边形 26">
              <a:extLst>
                <a:ext uri="{FF2B5EF4-FFF2-40B4-BE49-F238E27FC236}">
                  <a16:creationId xmlns:a16="http://schemas.microsoft.com/office/drawing/2014/main" id="{E77ABC81-B5B7-2B01-3E2E-8897E33EFA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F26E0F4-9C8E-9F66-1585-1C42287D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21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A3F0F91-53C4-7D02-4E2F-62D4AA1F6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86"/>
          <a:stretch/>
        </p:blipFill>
        <p:spPr>
          <a:xfrm>
            <a:off x="362088" y="1646800"/>
            <a:ext cx="5852538" cy="46436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83D7C38-3BB3-31EF-36DA-1A4BCA4318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24"/>
          <a:stretch/>
        </p:blipFill>
        <p:spPr>
          <a:xfrm>
            <a:off x="6214627" y="1646800"/>
            <a:ext cx="5852538" cy="4636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ECA56FC-7C62-56B6-56DD-FF37A8157F38}"/>
                  </a:ext>
                </a:extLst>
              </p:cNvPr>
              <p:cNvSpPr txBox="1"/>
              <p:nvPr/>
            </p:nvSpPr>
            <p:spPr>
              <a:xfrm>
                <a:off x="665168" y="1094282"/>
                <a:ext cx="2572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sub>
                    </m:sSub>
                  </m:oMath>
                </a14:m>
                <a:r>
                  <a:rPr lang="el-GR"/>
                  <a:t> </a:t>
                </a:r>
                <a:r>
                  <a:rPr lang="en-US" altLang="zh-CN"/>
                  <a:t>distribution</a:t>
                </a:r>
                <a:endParaRPr lang="en-US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ECA56FC-7C62-56B6-56DD-FF37A8157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68" y="1094282"/>
                <a:ext cx="2572707" cy="369332"/>
              </a:xfrm>
              <a:prstGeom prst="rect">
                <a:avLst/>
              </a:prstGeom>
              <a:blipFill>
                <a:blip r:embed="rId5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BD887F5-B827-B2A8-DBF8-55B3AB1FFB39}"/>
                  </a:ext>
                </a:extLst>
              </p:cNvPr>
              <p:cNvSpPr txBox="1"/>
              <p:nvPr/>
            </p:nvSpPr>
            <p:spPr>
              <a:xfrm>
                <a:off x="3523293" y="1094282"/>
                <a:ext cx="2572707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l-GR"/>
                  <a:t> </a:t>
                </a:r>
                <a:r>
                  <a:rPr lang="en-US" altLang="zh-CN"/>
                  <a:t>distribution</a:t>
                </a:r>
                <a:endParaRPr lang="en-US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BD887F5-B827-B2A8-DBF8-55B3AB1FF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293" y="1094282"/>
                <a:ext cx="2572707" cy="390748"/>
              </a:xfrm>
              <a:prstGeom prst="rect">
                <a:avLst/>
              </a:prstGeom>
              <a:blipFill>
                <a:blip r:embed="rId6"/>
                <a:stretch>
                  <a:fillRect t="-6250"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7AA624F-6FD5-7CC7-F645-FDF227CE7251}"/>
                  </a:ext>
                </a:extLst>
              </p:cNvPr>
              <p:cNvSpPr txBox="1"/>
              <p:nvPr/>
            </p:nvSpPr>
            <p:spPr>
              <a:xfrm>
                <a:off x="6381418" y="1072866"/>
                <a:ext cx="2572707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</m:oMath>
                </a14:m>
                <a:r>
                  <a:rPr lang="el-GR"/>
                  <a:t> </a:t>
                </a:r>
                <a:r>
                  <a:rPr lang="en-US" altLang="zh-CN"/>
                  <a:t>distribution</a:t>
                </a:r>
                <a:endParaRPr lang="en-US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7AA624F-6FD5-7CC7-F645-FDF227CE7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418" y="1072866"/>
                <a:ext cx="2572707" cy="390748"/>
              </a:xfrm>
              <a:prstGeom prst="rect">
                <a:avLst/>
              </a:prstGeom>
              <a:blipFill>
                <a:blip r:embed="rId7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CA6D935-AE4F-96D4-4072-21CC2E009794}"/>
                  </a:ext>
                </a:extLst>
              </p:cNvPr>
              <p:cNvSpPr txBox="1"/>
              <p:nvPr/>
            </p:nvSpPr>
            <p:spPr>
              <a:xfrm>
                <a:off x="9239543" y="1079515"/>
                <a:ext cx="25727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l-GR"/>
                  <a:t> </a:t>
                </a:r>
                <a:r>
                  <a:rPr lang="en-US" altLang="zh-CN"/>
                  <a:t>distribution</a:t>
                </a:r>
                <a:endParaRPr lang="en-US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CA6D935-AE4F-96D4-4072-21CC2E009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543" y="1079515"/>
                <a:ext cx="2572707" cy="369332"/>
              </a:xfrm>
              <a:prstGeom prst="rect">
                <a:avLst/>
              </a:prstGeom>
              <a:blipFill>
                <a:blip r:embed="rId8"/>
                <a:stretch>
                  <a:fillRect t="-3226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4453971-52D2-405E-D3EC-0A1B27CB8828}"/>
                  </a:ext>
                </a:extLst>
              </p:cNvPr>
              <p:cNvSpPr txBox="1"/>
              <p:nvPr/>
            </p:nvSpPr>
            <p:spPr>
              <a:xfrm>
                <a:off x="501136" y="3744318"/>
                <a:ext cx="2572707" cy="3907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l-GR"/>
                  <a:t> </a:t>
                </a:r>
                <a:r>
                  <a:rPr lang="en-US" altLang="zh-CN"/>
                  <a:t>distribution</a:t>
                </a:r>
                <a:endParaRPr lang="en-US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4453971-52D2-405E-D3EC-0A1B27CB8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36" y="3744318"/>
                <a:ext cx="2572707" cy="390748"/>
              </a:xfrm>
              <a:prstGeom prst="rect">
                <a:avLst/>
              </a:prstGeom>
              <a:blipFill>
                <a:blip r:embed="rId9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C6DE538-8BE4-6AD5-83BF-E83E26AD3098}"/>
                  </a:ext>
                </a:extLst>
              </p:cNvPr>
              <p:cNvSpPr txBox="1"/>
              <p:nvPr/>
            </p:nvSpPr>
            <p:spPr>
              <a:xfrm>
                <a:off x="3340356" y="3744318"/>
                <a:ext cx="2572707" cy="3907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sub>
                    </m:sSub>
                  </m:oMath>
                </a14:m>
                <a:r>
                  <a:rPr lang="el-GR"/>
                  <a:t> </a:t>
                </a:r>
                <a:r>
                  <a:rPr lang="en-US" altLang="zh-CN"/>
                  <a:t>distribution</a:t>
                </a:r>
                <a:endParaRPr lang="en-US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C6DE538-8BE4-6AD5-83BF-E83E26AD3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356" y="3744318"/>
                <a:ext cx="2572707" cy="390748"/>
              </a:xfrm>
              <a:prstGeom prst="rect">
                <a:avLst/>
              </a:prstGeom>
              <a:blipFill>
                <a:blip r:embed="rId10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9ED3C56-6CEF-9799-53AB-88CB65EA1389}"/>
                  </a:ext>
                </a:extLst>
              </p:cNvPr>
              <p:cNvSpPr txBox="1"/>
              <p:nvPr/>
            </p:nvSpPr>
            <p:spPr>
              <a:xfrm>
                <a:off x="7372056" y="3780502"/>
                <a:ext cx="353767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CN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l-GR"/>
                  <a:t> </a:t>
                </a:r>
                <a:r>
                  <a:rPr lang="en-US" altLang="zh-CN"/>
                  <a:t>distribution</a:t>
                </a:r>
                <a:endParaRPr lang="en-US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9ED3C56-6CEF-9799-53AB-88CB65EA1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056" y="3780502"/>
                <a:ext cx="3537679" cy="369332"/>
              </a:xfrm>
              <a:prstGeom prst="rect">
                <a:avLst/>
              </a:prstGeom>
              <a:blipFill>
                <a:blip r:embed="rId11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2523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Determination of form factors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l-GR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𝚲</m:t>
                    </m:r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en-US" altLang="zh-CN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blipFill>
                <a:blip r:embed="rId4"/>
                <a:stretch>
                  <a:fillRect l="-1901" t="-1568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C888F5D8-D2AD-37A3-25DB-B30581705632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1D6D4EF7-95F0-0B5B-BF39-5F67B242015A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C3289852-FFAC-B112-2CE0-CAF8D6212644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90151EC1-A2EE-FB9D-59C9-EA82ABBF376C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灯片编号占位符 2">
            <a:extLst>
              <a:ext uri="{FF2B5EF4-FFF2-40B4-BE49-F238E27FC236}">
                <a16:creationId xmlns:a16="http://schemas.microsoft.com/office/drawing/2014/main" id="{AEA07EBC-8BCB-323E-53CA-983AD414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22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9934EC9-AA8B-FC4A-8176-8B3F7025EC0A}"/>
              </a:ext>
            </a:extLst>
          </p:cNvPr>
          <p:cNvSpPr txBox="1"/>
          <p:nvPr/>
        </p:nvSpPr>
        <p:spPr>
          <a:xfrm>
            <a:off x="7452787" y="6135563"/>
            <a:ext cx="3874128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Nature 657, 92</a:t>
            </a:r>
            <a:r>
              <a:rPr lang="zh-CN" altLang="en-US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–</a:t>
            </a:r>
            <a:r>
              <a:rPr lang="zh-CN" altLang="en-US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97 (2026)</a:t>
            </a:r>
            <a:endParaRPr lang="en" altLang="zh-CN" b="1">
              <a:solidFill>
                <a:srgbClr val="0432FF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表格 34">
                <a:extLst>
                  <a:ext uri="{FF2B5EF4-FFF2-40B4-BE49-F238E27FC236}">
                    <a16:creationId xmlns:a16="http://schemas.microsoft.com/office/drawing/2014/main" id="{1E7BE271-71F8-AEAD-46C4-1C763AE7EF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825700"/>
                  </p:ext>
                </p:extLst>
              </p:nvPr>
            </p:nvGraphicFramePr>
            <p:xfrm>
              <a:off x="1810639" y="1875104"/>
              <a:ext cx="8628741" cy="4030916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405887">
                      <a:extLst>
                        <a:ext uri="{9D8B030D-6E8A-4147-A177-3AD203B41FA5}">
                          <a16:colId xmlns:a16="http://schemas.microsoft.com/office/drawing/2014/main" val="2552635159"/>
                        </a:ext>
                      </a:extLst>
                    </a:gridCol>
                    <a:gridCol w="2431634">
                      <a:extLst>
                        <a:ext uri="{9D8B030D-6E8A-4147-A177-3AD203B41FA5}">
                          <a16:colId xmlns:a16="http://schemas.microsoft.com/office/drawing/2014/main" val="1598750003"/>
                        </a:ext>
                      </a:extLst>
                    </a:gridCol>
                    <a:gridCol w="3319421">
                      <a:extLst>
                        <a:ext uri="{9D8B030D-6E8A-4147-A177-3AD203B41FA5}">
                          <a16:colId xmlns:a16="http://schemas.microsoft.com/office/drawing/2014/main" val="3190049633"/>
                        </a:ext>
                      </a:extLst>
                    </a:gridCol>
                    <a:gridCol w="1471799">
                      <a:extLst>
                        <a:ext uri="{9D8B030D-6E8A-4147-A177-3AD203B41FA5}">
                          <a16:colId xmlns:a16="http://schemas.microsoft.com/office/drawing/2014/main" val="3766933288"/>
                        </a:ext>
                      </a:extLst>
                    </a:gridCol>
                  </a:tblGrid>
                  <a:tr h="396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Observable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This work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Previous</a:t>
                          </a:r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result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Comment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4227434"/>
                      </a:ext>
                    </a:extLst>
                  </a:tr>
                  <a:tr h="41285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𝑎𝑣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0.742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−0.057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+0.075</m:t>
                                    </m:r>
                                  </m:sup>
                                </m:sSubSup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±0.009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800" b="0" smtClean="0">
                                  <a:latin typeface="Cambria Math" panose="02040503050406030204" pitchFamily="18" charset="0"/>
                                </a:rPr>
                                <m:t>0.718±0.015</m:t>
                              </m:r>
                            </m:oMath>
                          </a14:m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[PDG2026]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Assuming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𝑎𝑣</m:t>
                                    </m:r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kumimoji="1"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58797501"/>
                      </a:ext>
                    </a:extLst>
                  </a:tr>
                  <a:tr h="40445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𝑎𝑣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−0.706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−0.0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69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+0.0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73</m:t>
                                    </m:r>
                                  </m:sup>
                                </m:sSubSup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±0.014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1895118"/>
                      </a:ext>
                    </a:extLst>
                  </a:tr>
                  <a:tr h="40459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⟨</m:t>
                              </m:r>
                              <m:sSub>
                                <m:sSub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CN" sz="1800" b="0" smtClean="0">
                                      <a:latin typeface="Cambria Math" panose="02040503050406030204" pitchFamily="18" charset="0"/>
                                    </a:rPr>
                                    <m:t>𝑎𝑣</m:t>
                                  </m:r>
                                </m:sub>
                              </m:s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oMath>
                          </a14:m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0.729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−0.047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+0.048</m:t>
                                    </m:r>
                                  </m:sup>
                                </m:sSubSup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±0.007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963140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0.93±0.51±0.17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800" b="0" smtClean="0">
                                  <a:latin typeface="Cambria Math" panose="02040503050406030204" pitchFamily="18" charset="0"/>
                                </a:rPr>
                                <m:t>0.15±0.30</m:t>
                              </m:r>
                            </m:oMath>
                          </a14:m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[</a:t>
                          </a:r>
                          <a:r>
                            <a:rPr lang="es-E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</a:t>
                          </a:r>
                          <a:r>
                            <a:rPr lang="es-ES" altLang="zh-CN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D41(199</a:t>
                          </a:r>
                          <a:r>
                            <a:rPr lang="es-E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0)780</a:t>
                          </a:r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]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1971069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0.89±0.49±0.20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3531802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⟨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⟩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0.89±0.35±0.14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22596967"/>
                      </a:ext>
                    </a:extLst>
                  </a:tr>
                  <a:tr h="4047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⟨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𝑎𝑣</m:t>
                                    </m:r>
                                  </m:sub>
                                </m:s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⟩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0.706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−0.086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+0.089</m:t>
                                    </m:r>
                                  </m:sup>
                                </m:sSub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±0.026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613754"/>
                      </a:ext>
                    </a:extLst>
                  </a:tr>
                  <a:tr h="4086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⟨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⟩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0.77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−0.49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+0.53</m:t>
                                    </m:r>
                                  </m:sup>
                                </m:sSub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±0.14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3615003"/>
                      </a:ext>
                    </a:extLst>
                  </a:tr>
                  <a:tr h="4086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⟨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𝑎𝑣</m:t>
                                    </m:r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⟩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−0.19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−0.63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+0.65</m:t>
                                    </m:r>
                                  </m:sup>
                                </m:sSub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±0.18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75307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表格 34">
                <a:extLst>
                  <a:ext uri="{FF2B5EF4-FFF2-40B4-BE49-F238E27FC236}">
                    <a16:creationId xmlns:a16="http://schemas.microsoft.com/office/drawing/2014/main" id="{1E7BE271-71F8-AEAD-46C4-1C763AE7EF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825700"/>
                  </p:ext>
                </p:extLst>
              </p:nvPr>
            </p:nvGraphicFramePr>
            <p:xfrm>
              <a:off x="1810639" y="1875104"/>
              <a:ext cx="8628741" cy="4030916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405887">
                      <a:extLst>
                        <a:ext uri="{9D8B030D-6E8A-4147-A177-3AD203B41FA5}">
                          <a16:colId xmlns:a16="http://schemas.microsoft.com/office/drawing/2014/main" val="2552635159"/>
                        </a:ext>
                      </a:extLst>
                    </a:gridCol>
                    <a:gridCol w="2431634">
                      <a:extLst>
                        <a:ext uri="{9D8B030D-6E8A-4147-A177-3AD203B41FA5}">
                          <a16:colId xmlns:a16="http://schemas.microsoft.com/office/drawing/2014/main" val="1598750003"/>
                        </a:ext>
                      </a:extLst>
                    </a:gridCol>
                    <a:gridCol w="3319421">
                      <a:extLst>
                        <a:ext uri="{9D8B030D-6E8A-4147-A177-3AD203B41FA5}">
                          <a16:colId xmlns:a16="http://schemas.microsoft.com/office/drawing/2014/main" val="3190049633"/>
                        </a:ext>
                      </a:extLst>
                    </a:gridCol>
                    <a:gridCol w="1471799">
                      <a:extLst>
                        <a:ext uri="{9D8B030D-6E8A-4147-A177-3AD203B41FA5}">
                          <a16:colId xmlns:a16="http://schemas.microsoft.com/office/drawing/2014/main" val="3766933288"/>
                        </a:ext>
                      </a:extLst>
                    </a:gridCol>
                  </a:tblGrid>
                  <a:tr h="396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Observable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This work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Previous</a:t>
                          </a:r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result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Comment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4227434"/>
                      </a:ext>
                    </a:extLst>
                  </a:tr>
                  <a:tr h="412859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t="-100000" r="-513514" b="-78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8115" t="-100000" r="-198429" b="-78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115267" t="-100000" r="-44656" b="-781818"/>
                          </a:stretch>
                        </a:blipFill>
                      </a:tcPr>
                    </a:tc>
                    <a:tc rowSpan="6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86207" t="-17277" r="-862" b="-523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8797501"/>
                      </a:ext>
                    </a:extLst>
                  </a:tr>
                  <a:tr h="40445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t="-206250" r="-513514" b="-7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8115" t="-206250" r="-198429" b="-7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1895118"/>
                      </a:ext>
                    </a:extLst>
                  </a:tr>
                  <a:tr h="40459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t="-306250" r="-513514" b="-6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8115" t="-306250" r="-198429" b="-6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963140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t="-419355" r="-513514" b="-5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8115" t="-419355" r="-198429" b="-5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115267" t="-419355" r="-44656" b="-52580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1971069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t="-503125" r="-513514" b="-4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8115" t="-503125" r="-198429" b="-4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3531802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622581" r="-513514" b="-3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8115" t="-622581" r="-198429" b="-3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22596967"/>
                      </a:ext>
                    </a:extLst>
                  </a:tr>
                  <a:tr h="40473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5"/>
                          <a:stretch>
                            <a:fillRect t="-700000" r="-513514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5"/>
                          <a:stretch>
                            <a:fillRect l="-58115" t="-700000" r="-198429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613754"/>
                      </a:ext>
                    </a:extLst>
                  </a:tr>
                  <a:tr h="40865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t="-775758" r="-513514" b="-10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8115" t="-775758" r="-198429" b="-1060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3615003"/>
                      </a:ext>
                    </a:extLst>
                  </a:tr>
                  <a:tr h="40865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t="-903125" r="-513514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8115" t="-903125" r="-198429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zh-CN" altLang="en-US" sz="1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753071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4BE32357-ED28-6834-1F9A-1E75B5398EC8}"/>
              </a:ext>
            </a:extLst>
          </p:cNvPr>
          <p:cNvSpPr txBox="1"/>
          <p:nvPr/>
        </p:nvSpPr>
        <p:spPr>
          <a:xfrm>
            <a:off x="1378224" y="1018200"/>
            <a:ext cx="9435552" cy="64633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89000">
                <a:schemeClr val="accent1">
                  <a:lumMod val="20000"/>
                  <a:lumOff val="80000"/>
                  <a:alpha val="73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ES" altLang="zh-CN" dirty="0" err="1">
                <a:solidFill>
                  <a:schemeClr val="tx1"/>
                </a:solidFill>
              </a:rPr>
              <a:t>For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the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first</a:t>
            </a:r>
            <a:r>
              <a:rPr lang="es-ES" altLang="zh-CN" dirty="0">
                <a:solidFill>
                  <a:schemeClr val="tx1"/>
                </a:solidFill>
              </a:rPr>
              <a:t> time, </a:t>
            </a:r>
            <a:r>
              <a:rPr lang="es-ES" altLang="zh-CN" dirty="0" err="1">
                <a:solidFill>
                  <a:schemeClr val="tx1"/>
                </a:solidFill>
              </a:rPr>
              <a:t>the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weak-electricity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coupling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parameter</a:t>
            </a:r>
            <a:r>
              <a:rPr lang="es-ES" altLang="zh-CN" dirty="0">
                <a:solidFill>
                  <a:schemeClr val="tx1"/>
                </a:solidFill>
              </a:rPr>
              <a:t> in </a:t>
            </a:r>
            <a:r>
              <a:rPr lang="el-GR" altLang="zh-CN" dirty="0">
                <a:solidFill>
                  <a:schemeClr val="tx1"/>
                </a:solidFill>
              </a:rPr>
              <a:t>Λ β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decay</a:t>
            </a:r>
            <a:r>
              <a:rPr lang="es-ES" altLang="zh-CN" dirty="0">
                <a:solidFill>
                  <a:schemeClr val="tx1"/>
                </a:solidFill>
              </a:rPr>
              <a:t> and </a:t>
            </a:r>
            <a:r>
              <a:rPr lang="es-ES" altLang="zh-CN" dirty="0" err="1">
                <a:solidFill>
                  <a:schemeClr val="tx1"/>
                </a:solidFill>
              </a:rPr>
              <a:t>the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form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factors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describing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the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internal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structure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of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the</a:t>
            </a:r>
            <a:r>
              <a:rPr lang="es-ES" altLang="zh-CN" dirty="0">
                <a:solidFill>
                  <a:schemeClr val="tx1"/>
                </a:solidFill>
              </a:rPr>
              <a:t> anti-</a:t>
            </a:r>
            <a:r>
              <a:rPr lang="el-GR" altLang="zh-CN" dirty="0">
                <a:solidFill>
                  <a:schemeClr val="tx1"/>
                </a:solidFill>
              </a:rPr>
              <a:t>Λ </a:t>
            </a:r>
            <a:r>
              <a:rPr lang="es-ES" altLang="zh-CN" dirty="0" err="1">
                <a:solidFill>
                  <a:schemeClr val="tx1"/>
                </a:solidFill>
              </a:rPr>
              <a:t>were</a:t>
            </a:r>
            <a:r>
              <a:rPr lang="es-ES" altLang="zh-CN" dirty="0">
                <a:solidFill>
                  <a:schemeClr val="tx1"/>
                </a:solidFill>
              </a:rPr>
              <a:t> </a:t>
            </a:r>
            <a:r>
              <a:rPr lang="es-ES" altLang="zh-CN" dirty="0" err="1">
                <a:solidFill>
                  <a:schemeClr val="tx1"/>
                </a:solidFill>
              </a:rPr>
              <a:t>measured</a:t>
            </a:r>
            <a:r>
              <a:rPr lang="es-ES" altLang="zh-CN" dirty="0">
                <a:solidFill>
                  <a:schemeClr val="tx1"/>
                </a:solidFill>
              </a:rPr>
              <a:t> (</a:t>
            </a:r>
            <a:r>
              <a:rPr lang="es-ES" altLang="zh-CN" dirty="0" err="1">
                <a:solidFill>
                  <a:schemeClr val="tx1"/>
                </a:solidFill>
              </a:rPr>
              <a:t>see</a:t>
            </a:r>
            <a:r>
              <a:rPr lang="es-ES" altLang="zh-CN" dirty="0">
                <a:solidFill>
                  <a:schemeClr val="tx1"/>
                </a:solidFill>
              </a:rPr>
              <a:t> table </a:t>
            </a:r>
            <a:r>
              <a:rPr lang="es-ES" altLang="zh-CN" dirty="0" err="1">
                <a:solidFill>
                  <a:schemeClr val="tx1"/>
                </a:solidFill>
              </a:rPr>
              <a:t>below</a:t>
            </a:r>
            <a:r>
              <a:rPr lang="es-ES" altLang="zh-CN" dirty="0">
                <a:solidFill>
                  <a:schemeClr val="tx1"/>
                </a:solidFill>
              </a:rPr>
              <a:t>).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245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Determination of form factors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l-GR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𝚲</m:t>
                    </m:r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en-US" altLang="zh-CN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blipFill>
                <a:blip r:embed="rId4"/>
                <a:stretch>
                  <a:fillRect l="-1901" t="-1568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C888F5D8-D2AD-37A3-25DB-B30581705632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1D6D4EF7-95F0-0B5B-BF39-5F67B242015A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C3289852-FFAC-B112-2CE0-CAF8D6212644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90151EC1-A2EE-FB9D-59C9-EA82ABBF376C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灯片编号占位符 2">
            <a:extLst>
              <a:ext uri="{FF2B5EF4-FFF2-40B4-BE49-F238E27FC236}">
                <a16:creationId xmlns:a16="http://schemas.microsoft.com/office/drawing/2014/main" id="{AEA07EBC-8BCB-323E-53CA-983AD414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23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DA1162-BAD5-AEC8-9F20-D47BE534F3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582" r="49151"/>
          <a:stretch/>
        </p:blipFill>
        <p:spPr>
          <a:xfrm rot="21186939">
            <a:off x="5309499" y="2567908"/>
            <a:ext cx="1269626" cy="1258865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ED6A0717-88DC-D1CC-C303-D66DAE2F5532}"/>
              </a:ext>
            </a:extLst>
          </p:cNvPr>
          <p:cNvGrpSpPr/>
          <p:nvPr/>
        </p:nvGrpSpPr>
        <p:grpSpPr>
          <a:xfrm>
            <a:off x="573505" y="4792896"/>
            <a:ext cx="10717689" cy="1401973"/>
            <a:chOff x="836826" y="5422538"/>
            <a:chExt cx="10717689" cy="1401973"/>
          </a:xfrm>
        </p:grpSpPr>
        <p:sp>
          <p:nvSpPr>
            <p:cNvPr id="10" name="任意多边形: 形状 112">
              <a:extLst>
                <a:ext uri="{FF2B5EF4-FFF2-40B4-BE49-F238E27FC236}">
                  <a16:creationId xmlns:a16="http://schemas.microsoft.com/office/drawing/2014/main" id="{461A5277-4994-B99F-DD2A-596632997430}"/>
                </a:ext>
              </a:extLst>
            </p:cNvPr>
            <p:cNvSpPr/>
            <p:nvPr/>
          </p:nvSpPr>
          <p:spPr>
            <a:xfrm rot="16200000">
              <a:off x="5494684" y="764680"/>
              <a:ext cx="1401973" cy="10717689"/>
            </a:xfrm>
            <a:custGeom>
              <a:avLst/>
              <a:gdLst>
                <a:gd name="connsiteX0" fmla="*/ 814218 w 814218"/>
                <a:gd name="connsiteY0" fmla="*/ 1433825 h 1747546"/>
                <a:gd name="connsiteX1" fmla="*/ 688384 w 814218"/>
                <a:gd name="connsiteY1" fmla="*/ 1458417 h 1747546"/>
                <a:gd name="connsiteX2" fmla="*/ 436838 w 814218"/>
                <a:gd name="connsiteY2" fmla="*/ 1537669 h 1747546"/>
                <a:gd name="connsiteX3" fmla="*/ 188229 w 814218"/>
                <a:gd name="connsiteY3" fmla="*/ 1645293 h 1747546"/>
                <a:gd name="connsiteX4" fmla="*/ 5112 w 814218"/>
                <a:gd name="connsiteY4" fmla="*/ 1747546 h 1747546"/>
                <a:gd name="connsiteX5" fmla="*/ 4875 w 814218"/>
                <a:gd name="connsiteY5" fmla="*/ 1662299 h 1747546"/>
                <a:gd name="connsiteX6" fmla="*/ 360 w 814218"/>
                <a:gd name="connsiteY6" fmla="*/ 128496 h 1747546"/>
                <a:gd name="connsiteX7" fmla="*/ 0 w 814218"/>
                <a:gd name="connsiteY7" fmla="*/ 0 h 1747546"/>
                <a:gd name="connsiteX8" fmla="*/ 188229 w 814218"/>
                <a:gd name="connsiteY8" fmla="*/ 105110 h 1747546"/>
                <a:gd name="connsiteX9" fmla="*/ 436838 w 814218"/>
                <a:gd name="connsiteY9" fmla="*/ 212734 h 1747546"/>
                <a:gd name="connsiteX10" fmla="*/ 688384 w 814218"/>
                <a:gd name="connsiteY10" fmla="*/ 291987 h 1747546"/>
                <a:gd name="connsiteX11" fmla="*/ 814011 w 814218"/>
                <a:gd name="connsiteY11" fmla="*/ 316538 h 1747546"/>
                <a:gd name="connsiteX12" fmla="*/ 781222 w 814218"/>
                <a:gd name="connsiteY12" fmla="*/ 557044 h 1747546"/>
                <a:gd name="connsiteX13" fmla="*/ 767170 w 814218"/>
                <a:gd name="connsiteY13" fmla="*/ 874421 h 1747546"/>
                <a:gd name="connsiteX14" fmla="*/ 781222 w 814218"/>
                <a:gd name="connsiteY14" fmla="*/ 1191798 h 174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4218" h="1747546">
                  <a:moveTo>
                    <a:pt x="814218" y="1433825"/>
                  </a:moveTo>
                  <a:lnTo>
                    <a:pt x="688384" y="1458417"/>
                  </a:lnTo>
                  <a:cubicBezTo>
                    <a:pt x="606644" y="1479296"/>
                    <a:pt x="522501" y="1505661"/>
                    <a:pt x="436838" y="1537669"/>
                  </a:cubicBezTo>
                  <a:cubicBezTo>
                    <a:pt x="351173" y="1569675"/>
                    <a:pt x="268043" y="1605808"/>
                    <a:pt x="188229" y="1645293"/>
                  </a:cubicBezTo>
                  <a:lnTo>
                    <a:pt x="5112" y="1747546"/>
                  </a:lnTo>
                  <a:lnTo>
                    <a:pt x="4875" y="1662299"/>
                  </a:lnTo>
                  <a:cubicBezTo>
                    <a:pt x="3662" y="1235867"/>
                    <a:pt x="1607" y="564719"/>
                    <a:pt x="360" y="128496"/>
                  </a:cubicBezTo>
                  <a:lnTo>
                    <a:pt x="0" y="0"/>
                  </a:lnTo>
                  <a:lnTo>
                    <a:pt x="188229" y="105110"/>
                  </a:lnTo>
                  <a:cubicBezTo>
                    <a:pt x="268043" y="144592"/>
                    <a:pt x="351173" y="180725"/>
                    <a:pt x="436838" y="212734"/>
                  </a:cubicBezTo>
                  <a:cubicBezTo>
                    <a:pt x="522501" y="244741"/>
                    <a:pt x="606644" y="271106"/>
                    <a:pt x="688384" y="291987"/>
                  </a:cubicBezTo>
                  <a:lnTo>
                    <a:pt x="814011" y="316538"/>
                  </a:lnTo>
                  <a:lnTo>
                    <a:pt x="781222" y="557044"/>
                  </a:lnTo>
                  <a:cubicBezTo>
                    <a:pt x="772008" y="659559"/>
                    <a:pt x="767170" y="765704"/>
                    <a:pt x="767170" y="874421"/>
                  </a:cubicBezTo>
                  <a:cubicBezTo>
                    <a:pt x="767170" y="983138"/>
                    <a:pt x="772008" y="1089282"/>
                    <a:pt x="781222" y="1191798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89000">
                  <a:schemeClr val="accent1">
                    <a:lumMod val="20000"/>
                    <a:lumOff val="80000"/>
                    <a:alpha val="73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142DBBAE-5301-7FE8-42E4-44D9AF99D7D5}"/>
                    </a:ext>
                  </a:extLst>
                </p:cNvPr>
                <p:cNvSpPr txBox="1"/>
                <p:nvPr/>
              </p:nvSpPr>
              <p:spPr>
                <a:xfrm>
                  <a:off x="1004726" y="5494554"/>
                  <a:ext cx="10201619" cy="1060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Using only about one-twentieth of the statistics, BESIII achieved </a:t>
                  </a:r>
                </a:p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comparable measurement precision for the weak-magnetism coupling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m:t>𝑤</m:t>
                          </m:r>
                        </m:sub>
                      </m:sSub>
                    </m:oMath>
                  </a14:m>
                  <a:r>
                    <a:rPr kumimoji="1" lang="en-US" altLang="zh-CN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</a:t>
                  </a:r>
                </a:p>
                <a:p>
                  <a:pPr algn="ctr">
                    <a:lnSpc>
                      <a:spcPct val="120000"/>
                    </a:lnSpc>
                  </a:pPr>
                  <a:r>
                    <a:rPr kumimoji="1" lang="en-US" altLang="zh-CN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and </a:t>
                  </a:r>
                  <a:r>
                    <a:rPr kumimoji="1" lang="en-US" altLang="zh-CN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made the first measurement of the weak-electricity coupling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m:t>𝒈</m:t>
                          </m:r>
                        </m:e>
                        <m:sub>
                          <m:r>
                            <a:rPr kumimoji="1"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m:t>𝒂𝒗</m:t>
                          </m:r>
                          <m:r>
                            <a:rPr kumimoji="1"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kumimoji="1" lang="en-US" altLang="zh-CN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</a:t>
                  </a:r>
                  <a:endParaRPr kumimoji="1" lang="zh-CN" altLang="en-US" b="1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9EA5AAE0-25F9-B6B8-F8AD-FF0691EBF9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4726" y="5494554"/>
                  <a:ext cx="10201619" cy="1060547"/>
                </a:xfrm>
                <a:prstGeom prst="rect">
                  <a:avLst/>
                </a:prstGeom>
                <a:blipFill>
                  <a:blip r:embed="rId3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子陵职场PPT16-1">
            <a:extLst>
              <a:ext uri="{FF2B5EF4-FFF2-40B4-BE49-F238E27FC236}">
                <a16:creationId xmlns:a16="http://schemas.microsoft.com/office/drawing/2014/main" id="{EE824254-E0F6-F970-8846-27CDF0A67F2A}"/>
              </a:ext>
            </a:extLst>
          </p:cNvPr>
          <p:cNvSpPr/>
          <p:nvPr/>
        </p:nvSpPr>
        <p:spPr>
          <a:xfrm>
            <a:off x="5557202" y="4038007"/>
            <a:ext cx="750294" cy="571977"/>
          </a:xfrm>
          <a:prstGeom prst="downArrow">
            <a:avLst>
              <a:gd name="adj1" fmla="val 48920"/>
              <a:gd name="adj2" fmla="val 42437"/>
            </a:avLst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2000">
                <a:srgbClr val="28599B"/>
              </a:gs>
            </a:gsLst>
            <a:lin ang="16200000" scaled="1"/>
          </a:gradFill>
          <a:ln w="38100">
            <a:noFill/>
          </a:ln>
          <a:effectLst>
            <a:outerShdw blurRad="215900" dist="63500" dir="5400000" sx="108000" sy="108000" algn="ctr" rotWithShape="0">
              <a:schemeClr val="accent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HarmonyOS Sans SC" panose="00000500000000000000" charset="-122"/>
              <a:sym typeface="+mn-ea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6333ED1-B619-20EC-9355-D9424ECB465E}"/>
              </a:ext>
            </a:extLst>
          </p:cNvPr>
          <p:cNvGrpSpPr/>
          <p:nvPr/>
        </p:nvGrpSpPr>
        <p:grpSpPr>
          <a:xfrm>
            <a:off x="6709424" y="1394441"/>
            <a:ext cx="4581767" cy="2227958"/>
            <a:chOff x="6096000" y="1510352"/>
            <a:chExt cx="4581767" cy="22279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F4E8782-CA59-1276-35C9-C6803B2DD36A}"/>
                    </a:ext>
                  </a:extLst>
                </p:cNvPr>
                <p:cNvSpPr txBox="1"/>
                <p:nvPr/>
              </p:nvSpPr>
              <p:spPr>
                <a:xfrm>
                  <a:off x="6096000" y="2006233"/>
                  <a:ext cx="4581767" cy="173207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lnSpc>
                      <a:spcPct val="200000"/>
                    </a:lnSpc>
                    <a:buFont typeface="Wingdings" pitchFamily="2" charset="2"/>
                    <a:buChar char="Ø"/>
                  </a:pPr>
                  <a:r>
                    <a:rPr kumimoji="1" lang="en-US" altLang="zh-CN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Fermilab</a:t>
                  </a:r>
                  <a:r>
                    <a:rPr kumimoji="1" lang="en-US" altLang="zh-CN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kumimoji="1" lang="en-US" altLang="zh-CN" b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1" lang="en-US" altLang="zh-CN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𝟑𝟕</m:t>
                      </m:r>
                      <m:r>
                        <a:rPr kumimoji="1" lang="en-US" altLang="zh-CN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kumimoji="1" lang="en-US" altLang="zh-CN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kumimoji="1" lang="en-US" altLang="zh-CN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a14:m>
                  <a:r>
                    <a:rPr kumimoji="1" lang="en-US" altLang="zh-CN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events:</a:t>
                  </a:r>
                </a:p>
                <a:p>
                  <a:pPr marL="742950" lvl="1" indent="-285750">
                    <a:lnSpc>
                      <a:spcPct val="200000"/>
                    </a:lnSpc>
                    <a:buFont typeface="Wingdings" pitchFamily="2" charset="2"/>
                    <a:buChar char="ü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dirty="0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dirty="0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sSub>
                            <m:sSubPr>
                              <m:ctrlPr>
                                <a:rPr kumimoji="1" lang="en-US" altLang="zh-CN" b="0" i="1" dirty="0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dirty="0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1" lang="en-US" altLang="zh-CN" b="0" i="1" dirty="0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𝑤</m:t>
                              </m:r>
                            </m:sub>
                          </m:sSub>
                        </m:sub>
                      </m:sSub>
                      <m:r>
                        <a:rPr kumimoji="1" lang="en-US" altLang="zh-CN" b="0" i="1" dirty="0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=0.30</m:t>
                      </m:r>
                    </m:oMath>
                  </a14:m>
                  <a:endParaRPr kumimoji="1" lang="zh-CN" altLang="en-US" dirty="0">
                    <a:solidFill>
                      <a:srgbClr val="0E419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742950" lvl="1" indent="-285750">
                    <a:lnSpc>
                      <a:spcPct val="200000"/>
                    </a:lnSpc>
                    <a:buFont typeface="系统字体常规体"/>
                    <a:buChar char="✗"/>
                  </a:pPr>
                  <a:r>
                    <a:rPr kumimoji="1" lang="es-ES" altLang="zh-CN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No </a:t>
                  </a:r>
                  <a:r>
                    <a:rPr kumimoji="1" lang="es-ES" altLang="zh-CN" dirty="0" err="1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measurement</a:t>
                  </a:r>
                  <a:r>
                    <a:rPr kumimoji="1" lang="es-ES" altLang="zh-CN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</a:t>
                  </a:r>
                  <a:r>
                    <a:rPr kumimoji="1" lang="es-ES" altLang="zh-CN" dirty="0" err="1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of</a:t>
                  </a:r>
                  <a:r>
                    <a:rPr kumimoji="1" lang="zh-CN" altLang="en-US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kumimoji="1" lang="es-ES" altLang="zh-CN" dirty="0"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  was obtained</a:t>
                  </a:r>
                  <a:endParaRPr kumimoji="1"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16F89E84-23DC-E3AE-E6DC-F46538420F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0" y="2006233"/>
                  <a:ext cx="4581767" cy="1732077"/>
                </a:xfrm>
                <a:prstGeom prst="rect">
                  <a:avLst/>
                </a:prstGeom>
                <a:blipFill>
                  <a:blip r:embed="rId6"/>
                  <a:stretch>
                    <a:fillRect l="-829" b="-5797"/>
                  </a:stretch>
                </a:blipFill>
                <a:ln>
                  <a:solidFill>
                    <a:schemeClr val="tx1"/>
                  </a:solidFill>
                  <a:prstDash val="dash"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9523AC3B-55D1-DFC6-9A9E-AD9C888D2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96000" y="1516172"/>
              <a:ext cx="1326000" cy="367200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C889A80-D754-CF9B-3C57-A9112DA3999F}"/>
                </a:ext>
              </a:extLst>
            </p:cNvPr>
            <p:cNvSpPr txBox="1"/>
            <p:nvPr/>
          </p:nvSpPr>
          <p:spPr>
            <a:xfrm>
              <a:off x="7518189" y="1510352"/>
              <a:ext cx="2811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altLang="zh-CN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Phys</a:t>
              </a:r>
              <a:r>
                <a:rPr lang="es-E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Rev. D </a:t>
              </a:r>
              <a:r>
                <a:rPr lang="es-ES" altLang="zh-CN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41</a:t>
              </a:r>
              <a:r>
                <a:rPr lang="es-E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780 (1990)</a:t>
              </a:r>
              <a:endParaRPr kumimoji="1" lang="zh-CN" altLang="en-US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33B475B-8878-432D-75D4-094733E6A11B}"/>
              </a:ext>
            </a:extLst>
          </p:cNvPr>
          <p:cNvGrpSpPr/>
          <p:nvPr/>
        </p:nvGrpSpPr>
        <p:grpSpPr>
          <a:xfrm>
            <a:off x="558773" y="1394441"/>
            <a:ext cx="4620429" cy="2228151"/>
            <a:chOff x="747433" y="1510352"/>
            <a:chExt cx="4620429" cy="222815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27DE315F-09C4-7988-CC6D-FEBEA5848049}"/>
                    </a:ext>
                  </a:extLst>
                </p:cNvPr>
                <p:cNvSpPr txBox="1"/>
                <p:nvPr/>
              </p:nvSpPr>
              <p:spPr>
                <a:xfrm>
                  <a:off x="762163" y="2006426"/>
                  <a:ext cx="4605699" cy="173207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lnSpc>
                      <a:spcPct val="200000"/>
                    </a:lnSpc>
                    <a:buFont typeface="Wingdings" pitchFamily="2" charset="2"/>
                    <a:buChar char="Ø"/>
                  </a:pPr>
                  <a:r>
                    <a:rPr kumimoji="1" lang="en-US" altLang="zh-CN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This work</a:t>
                  </a:r>
                  <a:r>
                    <a:rPr kumimoji="1" lang="en-US" altLang="zh-CN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14:m>
                    <m:oMath xmlns:m="http://schemas.openxmlformats.org/officeDocument/2006/math">
                      <m:r>
                        <a:rPr kumimoji="1" lang="en-US" altLang="zh-CN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kumimoji="1" lang="en-US" altLang="zh-CN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kumimoji="1" lang="en-US" altLang="zh-CN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kumimoji="1" lang="en-US" altLang="zh-CN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a14:m>
                  <a:r>
                    <a:rPr kumimoji="1" lang="en-US" altLang="zh-CN" b="1" dirty="0">
                      <a:solidFill>
                        <a:srgbClr val="0E419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kumimoji="1" lang="en-US" altLang="zh-CN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events:</a:t>
                  </a:r>
                </a:p>
                <a:p>
                  <a:pPr marL="742950" lvl="1" indent="-285750">
                    <a:lnSpc>
                      <a:spcPct val="200000"/>
                    </a:lnSpc>
                    <a:buFont typeface="Wingdings" pitchFamily="2" charset="2"/>
                    <a:buChar char="ü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dirty="0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dirty="0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e>
                        <m:sub>
                          <m:d>
                            <m:dPr>
                              <m:begChr m:val="⟨"/>
                              <m:endChr m:val="⟩"/>
                              <m:ctrlPr>
                                <a:rPr kumimoji="1" lang="en-US" altLang="zh-CN" b="0" i="1" dirty="0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kumimoji="1" lang="en-US" altLang="zh-CN" b="0" i="1" dirty="0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=0.38</m:t>
                      </m:r>
                    </m:oMath>
                  </a14:m>
                  <a:endParaRPr kumimoji="1" lang="zh-CN" altLang="en-US" dirty="0">
                    <a:solidFill>
                      <a:srgbClr val="0E419C"/>
                    </a:solidFill>
                  </a:endParaRPr>
                </a:p>
                <a:p>
                  <a:pPr marL="742950" lvl="1" indent="-285750">
                    <a:lnSpc>
                      <a:spcPct val="200000"/>
                    </a:lnSpc>
                    <a:buFont typeface="Wingdings" pitchFamily="2" charset="2"/>
                    <a:buChar char="ü"/>
                  </a:pPr>
                  <a:r>
                    <a:rPr kumimoji="1" lang="en-US" altLang="zh-CN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Microsoft YaHei" panose="020B0503020204020204" pitchFamily="34" charset="-122"/>
                      <a:cs typeface="Times New Roman" panose="02020603050405020304" pitchFamily="18" charset="0"/>
                    </a:rPr>
                    <a:t>Determine the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kumimoji="1"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𝑎𝑣</m:t>
                          </m:r>
                          <m:r>
                            <a:rPr kumimoji="1"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kumimoji="1" lang="en-US" altLang="zh-CN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for the first time</a:t>
                  </a: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3558A0AB-9120-2040-7497-3A81972CC6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163" y="2006426"/>
                  <a:ext cx="4605699" cy="1732077"/>
                </a:xfrm>
                <a:prstGeom prst="rect">
                  <a:avLst/>
                </a:prstGeom>
                <a:blipFill>
                  <a:blip r:embed="rId8"/>
                  <a:stretch>
                    <a:fillRect l="-548" b="-4348"/>
                  </a:stretch>
                </a:blipFill>
                <a:ln>
                  <a:solidFill>
                    <a:schemeClr val="tx1"/>
                  </a:solidFill>
                  <a:prstDash val="dash"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9757ACA0-5B71-EA2C-7DA0-5DB8E4F52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7433" y="1510352"/>
              <a:ext cx="873514" cy="369332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94A1DAF-7C01-EFB8-922E-905CFE0767D6}"/>
                </a:ext>
              </a:extLst>
            </p:cNvPr>
            <p:cNvSpPr txBox="1"/>
            <p:nvPr/>
          </p:nvSpPr>
          <p:spPr>
            <a:xfrm>
              <a:off x="1795992" y="1510352"/>
              <a:ext cx="2864887" cy="369332"/>
            </a:xfrm>
            <a:prstGeom prst="rect">
              <a:avLst/>
            </a:prstGeom>
            <a:solidFill>
              <a:schemeClr val="bg1"/>
            </a:solidFill>
            <a:effectLst>
              <a:glow rad="177800">
                <a:srgbClr val="0432FF">
                  <a:alpha val="40000"/>
                </a:srgbClr>
              </a:glo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432FF"/>
                  </a:solidFill>
                  <a:latin typeface="Helvetica" pitchFamily="2" charset="0"/>
                </a:defRPr>
              </a:lvl1pPr>
            </a:lstStyle>
            <a:p>
              <a:r>
                <a:rPr lang="es-ES" altLang="zh-CN" dirty="0" err="1"/>
                <a:t>Nature</a:t>
              </a:r>
              <a:r>
                <a:rPr lang="es-ES" altLang="zh-CN" dirty="0"/>
                <a:t> 657, 92–97 (2026)</a:t>
              </a:r>
              <a:endParaRPr lang="zh-CN" altLang="en-US" dirty="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160BEB12-DF23-8FAF-CBE4-4A50FA07EC5B}"/>
              </a:ext>
            </a:extLst>
          </p:cNvPr>
          <p:cNvSpPr txBox="1"/>
          <p:nvPr/>
        </p:nvSpPr>
        <p:spPr>
          <a:xfrm>
            <a:off x="619335" y="3825264"/>
            <a:ext cx="4514034" cy="646331"/>
          </a:xfrm>
          <a:prstGeom prst="rect">
            <a:avLst/>
          </a:prstGeom>
          <a:noFill/>
          <a:ln>
            <a:solidFill>
              <a:srgbClr val="0E419C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effectLst/>
                <a:latin typeface="Helvetica" pitchFamily="2" charset="0"/>
              </a:rPr>
              <a:t>F</a:t>
            </a:r>
            <a:r>
              <a:rPr lang="en" altLang="zh-CN">
                <a:solidFill>
                  <a:srgbClr val="FF0000"/>
                </a:solidFill>
                <a:effectLst/>
                <a:latin typeface="Helvetica" pitchFamily="2" charset="0"/>
              </a:rPr>
              <a:t>irst exploitation of polarization and quantum entanglement</a:t>
            </a:r>
            <a:r>
              <a:rPr lang="zh-CN" altLang="en-US">
                <a:solidFill>
                  <a:srgbClr val="FF0000"/>
                </a:solidFill>
                <a:effectLst/>
                <a:latin typeface="Helvetica" pitchFamily="2" charset="0"/>
              </a:rPr>
              <a:t> </a:t>
            </a:r>
            <a:r>
              <a:rPr lang="en-US" altLang="zh-CN">
                <a:solidFill>
                  <a:srgbClr val="FF0000"/>
                </a:solidFill>
                <a:effectLst/>
                <a:latin typeface="Helvetica" pitchFamily="2" charset="0"/>
              </a:rPr>
              <a:t>in</a:t>
            </a:r>
            <a:r>
              <a:rPr lang="zh-CN" altLang="en-US">
                <a:solidFill>
                  <a:srgbClr val="FF0000"/>
                </a:solidFill>
                <a:effectLst/>
                <a:latin typeface="Helvetica" pitchFamily="2" charset="0"/>
              </a:rPr>
              <a:t> </a:t>
            </a:r>
            <a:r>
              <a:rPr lang="en" altLang="zh-CN">
                <a:solidFill>
                  <a:srgbClr val="FF0000"/>
                </a:solidFill>
                <a:effectLst/>
                <a:latin typeface="Helvetica" pitchFamily="2" charset="0"/>
              </a:rPr>
              <a:t>baryon</a:t>
            </a:r>
            <a:r>
              <a:rPr lang="el-GR" altLang="zh-CN">
                <a:solidFill>
                  <a:srgbClr val="FF0000"/>
                </a:solidFill>
                <a:effectLst/>
                <a:latin typeface="Helvetica" pitchFamily="2" charset="0"/>
              </a:rPr>
              <a:t> β</a:t>
            </a:r>
            <a:r>
              <a:rPr lang="en-US" altLang="zh-CN">
                <a:solidFill>
                  <a:srgbClr val="FF0000"/>
                </a:solidFill>
                <a:effectLst/>
                <a:latin typeface="Helvetica" pitchFamily="2" charset="0"/>
              </a:rPr>
              <a:t> decays</a:t>
            </a:r>
            <a:endParaRPr 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5F5D7E0-ED8D-2DEA-1D05-DB4577F9103B}"/>
              </a:ext>
            </a:extLst>
          </p:cNvPr>
          <p:cNvSpPr txBox="1"/>
          <p:nvPr/>
        </p:nvSpPr>
        <p:spPr>
          <a:xfrm>
            <a:off x="6743290" y="3819308"/>
            <a:ext cx="4514033" cy="646331"/>
          </a:xfrm>
          <a:prstGeom prst="rect">
            <a:avLst/>
          </a:prstGeom>
          <a:noFill/>
          <a:ln>
            <a:solidFill>
              <a:srgbClr val="0E419C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First</a:t>
            </a:r>
            <a:r>
              <a:rPr lang="zh-CN" altLang="en-US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usage</a:t>
            </a:r>
            <a:r>
              <a:rPr lang="zh-CN" altLang="en-US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of</a:t>
            </a:r>
            <a:r>
              <a:rPr lang="en" altLang="zh-CN">
                <a:solidFill>
                  <a:srgbClr val="FF0000"/>
                </a:solidFill>
                <a:latin typeface="Helvetica" pitchFamily="2" charset="0"/>
              </a:rPr>
              <a:t> joint angular-distribution fit </a:t>
            </a:r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hyperon</a:t>
            </a:r>
            <a:r>
              <a:rPr lang="zh-CN" altLang="en-US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l-GR" altLang="zh-CN">
                <a:solidFill>
                  <a:srgbClr val="FF0000"/>
                </a:solidFill>
                <a:latin typeface="Helvetica" pitchFamily="2" charset="0"/>
              </a:rPr>
              <a:t>β</a:t>
            </a:r>
            <a:r>
              <a:rPr lang="zh-CN" altLang="en-US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dacyas</a:t>
            </a:r>
            <a:endParaRPr 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9D9BF40-CB74-D33E-79A6-C2F0D032EDA2}"/>
              </a:ext>
            </a:extLst>
          </p:cNvPr>
          <p:cNvSpPr txBox="1"/>
          <p:nvPr/>
        </p:nvSpPr>
        <p:spPr>
          <a:xfrm>
            <a:off x="2444564" y="5928332"/>
            <a:ext cx="6999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rgbClr val="0073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sz="1600" b="1" dirty="0">
                <a:solidFill>
                  <a:srgbClr val="0073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sz="1600" b="1" dirty="0">
                <a:solidFill>
                  <a:srgbClr val="0073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innovative methodology significantly enhances the single-event sensitivity</a:t>
            </a:r>
          </a:p>
        </p:txBody>
      </p:sp>
    </p:spTree>
    <p:extLst>
      <p:ext uri="{BB962C8B-B14F-4D97-AF65-F5344CB8AC3E}">
        <p14:creationId xmlns:p14="http://schemas.microsoft.com/office/powerpoint/2010/main" val="1744666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0F0DD53-01DD-E717-8921-D04892F4CAE6}"/>
              </a:ext>
            </a:extLst>
          </p:cNvPr>
          <p:cNvSpPr txBox="1"/>
          <p:nvPr/>
        </p:nvSpPr>
        <p:spPr>
          <a:xfrm>
            <a:off x="1122674" y="153499"/>
            <a:ext cx="10404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Comparison of measured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form factors with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LQCD</a:t>
            </a:r>
            <a:endParaRPr lang="en-US" altLang="zh-CN" sz="3600" b="1" dirty="0">
              <a:solidFill>
                <a:srgbClr val="0070C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8D4569F-E63F-393E-8A5E-AA171B2D5BB5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D22BDDF8-3613-D523-C857-6F01CC91C417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FD752594-6FF6-A83C-22E4-9B11842A9698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A94D2586-E60D-721B-F002-B7F89B695BCF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34">
                <a:extLst>
                  <a:ext uri="{FF2B5EF4-FFF2-40B4-BE49-F238E27FC236}">
                    <a16:creationId xmlns:a16="http://schemas.microsoft.com/office/drawing/2014/main" id="{9783AF26-322F-2A00-A01A-65AFFE30EA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6498916"/>
                  </p:ext>
                </p:extLst>
              </p:nvPr>
            </p:nvGraphicFramePr>
            <p:xfrm>
              <a:off x="1084646" y="1440138"/>
              <a:ext cx="10011767" cy="1850071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396271">
                      <a:extLst>
                        <a:ext uri="{9D8B030D-6E8A-4147-A177-3AD203B41FA5}">
                          <a16:colId xmlns:a16="http://schemas.microsoft.com/office/drawing/2014/main" val="2552635159"/>
                        </a:ext>
                      </a:extLst>
                    </a:gridCol>
                    <a:gridCol w="2414954">
                      <a:extLst>
                        <a:ext uri="{9D8B030D-6E8A-4147-A177-3AD203B41FA5}">
                          <a16:colId xmlns:a16="http://schemas.microsoft.com/office/drawing/2014/main" val="1598750003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3190049633"/>
                        </a:ext>
                      </a:extLst>
                    </a:gridCol>
                    <a:gridCol w="2847742">
                      <a:extLst>
                        <a:ext uri="{9D8B030D-6E8A-4147-A177-3AD203B41FA5}">
                          <a16:colId xmlns:a16="http://schemas.microsoft.com/office/drawing/2014/main" val="2604044919"/>
                        </a:ext>
                      </a:extLst>
                    </a:gridCol>
                  </a:tblGrid>
                  <a:tr h="396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Observable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This work</a:t>
                          </a:r>
                        </a:p>
                        <a:p>
                          <a:pPr algn="ctr"/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&gt;,</a:t>
                          </a:r>
                          <a:r>
                            <a:rPr lang="zh-CN" altLang="en-US" sz="1800" b="1" baseline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600" b="0" i="1" baseline="0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  <m:r>
                                <a:rPr lang="en-US" altLang="zh-CN" sz="1600" b="0" i="1" baseline="0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CN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𝑎𝑣</m:t>
                                  </m:r>
                                  <m:r>
                                    <a:rPr lang="en-US" altLang="zh-CN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zh-CN" altLang="en-US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US" altLang="zh-CN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𝑤</m:t>
                                  </m:r>
                                  <m:r>
                                    <a:rPr lang="en-US" altLang="zh-CN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zh-CN" altLang="en-US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US" altLang="zh-CN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𝑎𝑣</m:t>
                                  </m:r>
                                  <m:r>
                                    <a:rPr lang="en-US" altLang="zh-CN" sz="1600" b="0" i="1" baseline="0" dirty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e>
                              </m:d>
                            </m:oMath>
                          </a14:m>
                          <a:endParaRPr lang="zh-CN" altLang="en-US" sz="18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Previous</a:t>
                          </a:r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result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LQCD</a:t>
                          </a:r>
                          <a:r>
                            <a:rPr lang="zh-CN" altLang="en-US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en-US" altLang="zh-CN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(PRL</a:t>
                          </a:r>
                          <a:r>
                            <a:rPr lang="zh-CN" altLang="en-US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135, 231901 (2025))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4227434"/>
                      </a:ext>
                    </a:extLst>
                  </a:tr>
                  <a:tr h="40459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CN" sz="1800" b="0" smtClean="0">
                                      <a:latin typeface="Cambria Math" panose="02040503050406030204" pitchFamily="18" charset="0"/>
                                    </a:rPr>
                                    <m:t>𝑎𝑣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0.729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−0.047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+0.048</m:t>
                                    </m:r>
                                  </m:sup>
                                </m:sSubSup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±0.007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800" b="0" smtClean="0">
                                  <a:latin typeface="Cambria Math" panose="02040503050406030204" pitchFamily="18" charset="0"/>
                                </a:rPr>
                                <m:t>0.718±0.015</m:t>
                              </m:r>
                            </m:oMath>
                          </a14:m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[PDG2026]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altLang="zh-CN" sz="1800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0.6902</m:t>
                                </m:r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altLang="zh-CN" sz="1800" b="0" i="0" smtClean="0">
                                    <a:latin typeface="Cambria Math" panose="02040503050406030204" pitchFamily="18" charset="0"/>
                                  </a:rPr>
                                  <m:t>0.0044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963140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0.89±0.35±0.14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800" b="0" smtClean="0">
                                  <a:latin typeface="Cambria Math" panose="02040503050406030204" pitchFamily="18" charset="0"/>
                                </a:rPr>
                                <m:t>0.15±0.30</m:t>
                              </m:r>
                            </m:oMath>
                          </a14:m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[</a:t>
                          </a:r>
                          <a:r>
                            <a:rPr lang="es-E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</a:t>
                          </a:r>
                          <a:r>
                            <a:rPr lang="es-ES" altLang="zh-CN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D41(199</a:t>
                          </a:r>
                          <a:r>
                            <a:rPr lang="es-E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0)780</a:t>
                          </a:r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]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0" smtClean="0">
                                    <a:latin typeface="Cambria Math" panose="02040503050406030204" pitchFamily="18" charset="0"/>
                                  </a:rPr>
                                  <m:t>0.693</m:t>
                                </m:r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altLang="zh-CN" sz="1800" b="0" i="0" smtClean="0">
                                    <a:latin typeface="Cambria Math" panose="02040503050406030204" pitchFamily="18" charset="0"/>
                                  </a:rPr>
                                  <m:t>0.017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22596967"/>
                      </a:ext>
                    </a:extLst>
                  </a:tr>
                  <a:tr h="40865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𝑎𝑣</m:t>
                                    </m:r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−0.19</m:t>
                                    </m:r>
                                  </m:e>
                                  <m:sub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−0.63</m:t>
                                    </m:r>
                                  </m:sub>
                                  <m:sup>
                                    <m:r>
                                      <a:rPr lang="en-US" altLang="zh-CN" sz="1800" b="0" smtClean="0">
                                        <a:latin typeface="Cambria Math" panose="02040503050406030204" pitchFamily="18" charset="0"/>
                                      </a:rPr>
                                      <m:t>+0.65</m:t>
                                    </m:r>
                                  </m:sup>
                                </m:sSub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±0.18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altLang="zh-CN" sz="1800" b="0"/>
                                  <m:t>−0.069</m:t>
                                </m:r>
                                <m:r>
                                  <a:rPr lang="en-US" altLang="zh-CN" sz="1800" b="0" smtClean="0"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en-US" altLang="zh-CN" sz="1800" b="0" i="0" smtClean="0">
                                    <a:latin typeface="Cambria Math" panose="02040503050406030204" pitchFamily="18" charset="0"/>
                                  </a:rPr>
                                  <m:t>0.016</m:t>
                                </m:r>
                              </m:oMath>
                            </m:oMathPara>
                          </a14:m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75307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34">
                <a:extLst>
                  <a:ext uri="{FF2B5EF4-FFF2-40B4-BE49-F238E27FC236}">
                    <a16:creationId xmlns:a16="http://schemas.microsoft.com/office/drawing/2014/main" id="{9783AF26-322F-2A00-A01A-65AFFE30EA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6498916"/>
                  </p:ext>
                </p:extLst>
              </p:nvPr>
            </p:nvGraphicFramePr>
            <p:xfrm>
              <a:off x="1084646" y="1440138"/>
              <a:ext cx="10011767" cy="1850071"/>
            </p:xfrm>
            <a:graphic>
              <a:graphicData uri="http://schemas.openxmlformats.org/drawingml/2006/table">
                <a:tbl>
                  <a:tblPr firstRow="1" bandRow="1">
                    <a:tableStyleId>{9D7B26C5-4107-4FEC-AEDC-1716B250A1EF}</a:tableStyleId>
                  </a:tblPr>
                  <a:tblGrid>
                    <a:gridCol w="1396271">
                      <a:extLst>
                        <a:ext uri="{9D8B030D-6E8A-4147-A177-3AD203B41FA5}">
                          <a16:colId xmlns:a16="http://schemas.microsoft.com/office/drawing/2014/main" val="2552635159"/>
                        </a:ext>
                      </a:extLst>
                    </a:gridCol>
                    <a:gridCol w="2414954">
                      <a:extLst>
                        <a:ext uri="{9D8B030D-6E8A-4147-A177-3AD203B41FA5}">
                          <a16:colId xmlns:a16="http://schemas.microsoft.com/office/drawing/2014/main" val="1598750003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3190049633"/>
                        </a:ext>
                      </a:extLst>
                    </a:gridCol>
                    <a:gridCol w="2847742">
                      <a:extLst>
                        <a:ext uri="{9D8B030D-6E8A-4147-A177-3AD203B41FA5}">
                          <a16:colId xmlns:a16="http://schemas.microsoft.com/office/drawing/2014/main" val="260404491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Observable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421" t="-3922" r="-257895" b="-19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Previous</a:t>
                          </a:r>
                          <a:r>
                            <a:rPr lang="es-E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result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LQCD</a:t>
                          </a:r>
                          <a:r>
                            <a:rPr lang="zh-CN" altLang="en-US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en-US" altLang="zh-CN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(PRL</a:t>
                          </a:r>
                          <a:r>
                            <a:rPr lang="zh-CN" altLang="en-US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altLang="zh-CN" sz="1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135, 231901 (2025))</a:t>
                          </a:r>
                          <a:endParaRPr lang="zh-CN" altLang="en-US" sz="1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4227434"/>
                      </a:ext>
                    </a:extLst>
                  </a:tr>
                  <a:tr h="40459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909" t="-165625" r="-618182" b="-2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58421" t="-165625" r="-257895" b="-2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13585" t="-165625" r="-84906" b="-2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252679" t="-165625" r="-446" b="-209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59631405"/>
                      </a:ext>
                    </a:extLst>
                  </a:tr>
                  <a:tr h="39674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09" t="-265625" r="-618182" b="-1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421" t="-265625" r="-257895" b="-1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3585" t="-265625" r="-84906" b="-1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2679" t="-265625" r="-446" b="-109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2596967"/>
                      </a:ext>
                    </a:extLst>
                  </a:tr>
                  <a:tr h="40865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909" t="-365625" r="-618182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58421" t="-365625" r="-257895" b="-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zh-CN" alt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252679" t="-365625" r="-446" b="-9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753071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811298D4-7B5E-FA1A-82E3-650388AD80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4581916" y="-498816"/>
            <a:ext cx="3005086" cy="10583137"/>
          </a:xfrm>
          <a:prstGeom prst="rect">
            <a:avLst/>
          </a:prstGeom>
        </p:spPr>
      </p:pic>
      <p:sp>
        <p:nvSpPr>
          <p:cNvPr id="10" name="灯片编号占位符 2">
            <a:extLst>
              <a:ext uri="{FF2B5EF4-FFF2-40B4-BE49-F238E27FC236}">
                <a16:creationId xmlns:a16="http://schemas.microsoft.com/office/drawing/2014/main" id="{F046858C-C8FA-B933-0441-FCDA7AE1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24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201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CD66719E-4A54-C700-4C67-1CE6BB9E2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787" y="1755328"/>
            <a:ext cx="8998446" cy="3890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Extraction of </a:t>
                </a:r>
                <a14:m>
                  <m:oMath xmlns:m="http://schemas.openxmlformats.org/officeDocument/2006/math"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𝒖𝒔</m:t>
                        </m:r>
                      </m:sub>
                    </m:sSub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-US" altLang="zh-CN" sz="3600" b="1" i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from</a:t>
                </a:r>
                <a:r>
                  <a:rPr lang="en-US" altLang="zh-CN" sz="3600" b="1" i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𝚲</m:t>
                    </m:r>
                    <m:r>
                      <a:rPr lang="el-GR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e>
                      <m:sup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en-US" altLang="zh-CN" sz="3600" b="1" i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E4715DC-AD7F-6190-C13D-9BEC70BB3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10004672" cy="646331"/>
              </a:xfrm>
              <a:prstGeom prst="rect">
                <a:avLst/>
              </a:prstGeom>
              <a:blipFill>
                <a:blip r:embed="rId3"/>
                <a:stretch>
                  <a:fillRect l="-1901" t="-1568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C888F5D8-D2AD-37A3-25DB-B30581705632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1D6D4EF7-95F0-0B5B-BF39-5F67B242015A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C3289852-FFAC-B112-2CE0-CAF8D6212644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90151EC1-A2EE-FB9D-59C9-EA82ABBF376C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灯片编号占位符 2">
            <a:extLst>
              <a:ext uri="{FF2B5EF4-FFF2-40B4-BE49-F238E27FC236}">
                <a16:creationId xmlns:a16="http://schemas.microsoft.com/office/drawing/2014/main" id="{AEA07EBC-8BCB-323E-53CA-983AD414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25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6A13641-44E9-EF37-4DD6-DEEF994A3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426" y="2571005"/>
            <a:ext cx="581891" cy="27275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0A976DC-0137-5D12-2D47-3285EC933789}"/>
              </a:ext>
            </a:extLst>
          </p:cNvPr>
          <p:cNvSpPr txBox="1"/>
          <p:nvPr/>
        </p:nvSpPr>
        <p:spPr>
          <a:xfrm>
            <a:off x="0" y="6270021"/>
            <a:ext cx="12192000" cy="58039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F6DC"/>
              </a:gs>
            </a:gsLst>
            <a:lin ang="5400000" scaled="1"/>
            <a:tileRect/>
          </a:gradFill>
          <a:ln w="12700">
            <a:noFill/>
            <a:prstDash val="dash"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anchor="ctr" anchorCtr="1">
            <a:noAutofit/>
          </a:bodyPr>
          <a:lstStyle>
            <a:defPPr>
              <a:defRPr lang="zh-CN"/>
            </a:defPPr>
            <a:lvl1pPr marR="0" lvl="0" indent="0" algn="just" eaLnBrk="0" fontAlgn="auto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Pct val="80000"/>
              <a:buFontTx/>
              <a:buNone/>
              <a:defRPr kumimoji="0" sz="2000" b="1" i="0" u="none" strike="noStrike" cap="none" spc="0" normalizeH="0" baseline="0">
                <a:ln>
                  <a:noFill/>
                </a:ln>
                <a:solidFill>
                  <a:srgbClr val="02427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" altLang="zh-CN" sz="1500" dirty="0">
                <a:solidFill>
                  <a:srgbClr val="C00000"/>
                </a:solidFill>
              </a:rPr>
              <a:t>Quantum-entangled hyperons open a new route to testing the Standard Model</a:t>
            </a:r>
            <a:r>
              <a:rPr lang="zh-CN" altLang="en-US" sz="1500" dirty="0">
                <a:solidFill>
                  <a:srgbClr val="C00000"/>
                </a:solidFill>
              </a:rPr>
              <a:t> </a:t>
            </a:r>
            <a:r>
              <a:rPr lang="en-US" altLang="zh-CN" sz="1500" dirty="0">
                <a:solidFill>
                  <a:srgbClr val="C00000"/>
                </a:solidFill>
              </a:rPr>
              <a:t>CKM</a:t>
            </a:r>
            <a:r>
              <a:rPr lang="zh-CN" altLang="en-US" sz="1500" dirty="0">
                <a:solidFill>
                  <a:srgbClr val="C00000"/>
                </a:solidFill>
              </a:rPr>
              <a:t> </a:t>
            </a:r>
            <a:r>
              <a:rPr lang="en" altLang="zh-CN" sz="1500" dirty="0">
                <a:solidFill>
                  <a:srgbClr val="C00000"/>
                </a:solidFill>
              </a:rPr>
              <a:t>unitarity</a:t>
            </a:r>
            <a:r>
              <a:rPr lang="en-US" altLang="zh-CN" sz="1500" dirty="0">
                <a:solidFill>
                  <a:srgbClr val="C00000"/>
                </a:solidFill>
              </a:rPr>
              <a:t>.</a:t>
            </a:r>
            <a:endParaRPr lang="en" altLang="zh-CN" sz="1500" dirty="0">
              <a:solidFill>
                <a:srgbClr val="C0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134B24E-0563-5E8F-5EA8-010BFEB33749}"/>
              </a:ext>
            </a:extLst>
          </p:cNvPr>
          <p:cNvSpPr txBox="1"/>
          <p:nvPr/>
        </p:nvSpPr>
        <p:spPr>
          <a:xfrm>
            <a:off x="8023944" y="5655639"/>
            <a:ext cx="3874128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Nature 657, 92</a:t>
            </a:r>
            <a:r>
              <a:rPr lang="zh-CN" altLang="en-US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–</a:t>
            </a:r>
            <a:r>
              <a:rPr lang="zh-CN" altLang="en-US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 </a:t>
            </a:r>
            <a:r>
              <a:rPr lang="en" altLang="zh-CN" b="1" dirty="0">
                <a:solidFill>
                  <a:srgbClr val="0432FF"/>
                </a:solidFill>
                <a:latin typeface="Helvetica" pitchFamily="2" charset="0"/>
                <a:sym typeface="+mn-ea"/>
              </a:rPr>
              <a:t>97 (2026)</a:t>
            </a:r>
            <a:endParaRPr lang="en" altLang="zh-CN" b="1">
              <a:solidFill>
                <a:srgbClr val="0432FF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3697383-124E-9F1A-D762-542BB512436A}"/>
                  </a:ext>
                </a:extLst>
              </p:cNvPr>
              <p:cNvSpPr txBox="1"/>
              <p:nvPr/>
            </p:nvSpPr>
            <p:spPr>
              <a:xfrm>
                <a:off x="190415" y="969710"/>
                <a:ext cx="6369244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Assume SU(3) is conserved,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3/2</m:t>
                        </m:r>
                      </m:e>
                    </m:rad>
                  </m:oMath>
                </a14:m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[PRL92(2004)251803]</a:t>
                </a:r>
                <a:endPara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3697383-124E-9F1A-D762-542BB5124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15" y="969710"/>
                <a:ext cx="6369244" cy="427746"/>
              </a:xfrm>
              <a:prstGeom prst="rect">
                <a:avLst/>
              </a:prstGeom>
              <a:blipFill>
                <a:blip r:embed="rId5"/>
                <a:stretch>
                  <a:fillRect l="-398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6509686-E61E-D111-495E-2FC2DAFB35A8}"/>
                  </a:ext>
                </a:extLst>
              </p:cNvPr>
              <p:cNvSpPr txBox="1"/>
              <p:nvPr/>
            </p:nvSpPr>
            <p:spPr>
              <a:xfrm>
                <a:off x="487324" y="1416828"/>
                <a:ext cx="3106491" cy="3888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𝑢𝑠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latin typeface="Cambria Math" panose="02040503050406030204" pitchFamily="18" charset="0"/>
                            </a:rPr>
                            <m:t>SU</m:t>
                          </m:r>
                          <m:d>
                            <m:d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b>
                      </m:sSub>
                      <m: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=0.2194±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0.0094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6509686-E61E-D111-495E-2FC2DAFB3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24" y="1416828"/>
                <a:ext cx="3106491" cy="3888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B35B2E48-01DA-EA49-3436-53C7EFB242F6}"/>
              </a:ext>
            </a:extLst>
          </p:cNvPr>
          <p:cNvSpPr txBox="1"/>
          <p:nvPr/>
        </p:nvSpPr>
        <p:spPr>
          <a:xfrm>
            <a:off x="6559659" y="1017695"/>
            <a:ext cx="5307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LQCD FF prediction [PRL135(2025)231901]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53D352D-BBF6-270F-29A6-70D26FD8C56A}"/>
                  </a:ext>
                </a:extLst>
              </p:cNvPr>
              <p:cNvSpPr txBox="1"/>
              <p:nvPr/>
            </p:nvSpPr>
            <p:spPr>
              <a:xfrm>
                <a:off x="6856568" y="1419847"/>
                <a:ext cx="3104440" cy="3900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𝑢𝑠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latin typeface="Cambria Math" panose="02040503050406030204" pitchFamily="18" charset="0"/>
                            </a:rPr>
                            <m:t>LQCD</m:t>
                          </m:r>
                        </m:sub>
                      </m:sSub>
                      <m: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=0.2339±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0.0041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53D352D-BBF6-270F-29A6-70D26FD8C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6568" y="1419847"/>
                <a:ext cx="3104440" cy="390043"/>
              </a:xfrm>
              <a:prstGeom prst="rect">
                <a:avLst/>
              </a:prstGeom>
              <a:blipFill>
                <a:blip r:embed="rId7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0AD6C4E-2D94-A2D4-D7E5-888692CF914D}"/>
                  </a:ext>
                </a:extLst>
              </p:cNvPr>
              <p:cNvSpPr txBox="1"/>
              <p:nvPr/>
            </p:nvSpPr>
            <p:spPr>
              <a:xfrm>
                <a:off x="3746769" y="2825046"/>
                <a:ext cx="9626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14:m>
                  <m:oMath xmlns:m="http://schemas.openxmlformats.org/officeDocument/2006/math">
                    <m:r>
                      <a:rPr kumimoji="1" lang="en-US" altLang="zh-CN" sz="12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zh-CN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kumimoji="1" lang="en-US" altLang="zh-CN" sz="12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tension</a:t>
                </a:r>
                <a:endParaRPr kumimoji="1" lang="zh-CN" altLang="en-US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0AD6C4E-2D94-A2D4-D7E5-888692CF9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769" y="2825046"/>
                <a:ext cx="962699" cy="276999"/>
              </a:xfrm>
              <a:prstGeom prst="rect">
                <a:avLst/>
              </a:prstGeom>
              <a:blipFill>
                <a:blip r:embed="rId8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A56E978-2C97-3F00-7B2A-8F04BAD10CAA}"/>
                  </a:ext>
                </a:extLst>
              </p:cNvPr>
              <p:cNvSpPr txBox="1"/>
              <p:nvPr/>
            </p:nvSpPr>
            <p:spPr>
              <a:xfrm>
                <a:off x="3746770" y="3275905"/>
                <a:ext cx="9546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3.6</a:t>
                </a: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kumimoji="1" lang="en-US" altLang="zh-CN" sz="1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tension</a:t>
                </a:r>
                <a:endParaRPr kumimoji="1" lang="zh-CN" altLang="en-US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A56E978-2C97-3F00-7B2A-8F04BAD10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770" y="3275905"/>
                <a:ext cx="954685" cy="276999"/>
              </a:xfrm>
              <a:prstGeom prst="rect">
                <a:avLst/>
              </a:prstGeom>
              <a:blipFill>
                <a:blip r:embed="rId9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FE187D40-0DDC-4185-8F95-A4A988EAC022}"/>
              </a:ext>
            </a:extLst>
          </p:cNvPr>
          <p:cNvSpPr txBox="1"/>
          <p:nvPr/>
        </p:nvSpPr>
        <p:spPr>
          <a:xfrm>
            <a:off x="1567767" y="5540836"/>
            <a:ext cx="6181594" cy="72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5750" indent="-28575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LQCD </a:t>
            </a:r>
            <a:r>
              <a:rPr lang="en-U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based</a:t>
            </a:r>
            <a:r>
              <a:rPr lang="zh-CN" altLang="en-US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value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consistent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with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unitarity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at 1.4</a:t>
            </a:r>
            <a:r>
              <a:rPr lang="el-GR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σ.</a:t>
            </a:r>
          </a:p>
          <a:p>
            <a:pPr marL="105750" indent="-28575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el-GR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≈ 2σ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above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the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Cabibbo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world-average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altLang="zh-CN" i="0" dirty="0" err="1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extraction</a:t>
            </a:r>
            <a:r>
              <a:rPr lang="es-ES" altLang="zh-CN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0747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3">
            <a:extLst>
              <a:ext uri="{FF2B5EF4-FFF2-40B4-BE49-F238E27FC236}">
                <a16:creationId xmlns:a16="http://schemas.microsoft.com/office/drawing/2014/main" id="{51DA653B-9FA7-F706-5E34-12D70A917D80}"/>
              </a:ext>
            </a:extLst>
          </p:cNvPr>
          <p:cNvSpPr/>
          <p:nvPr/>
        </p:nvSpPr>
        <p:spPr>
          <a:xfrm>
            <a:off x="652263" y="2283783"/>
            <a:ext cx="3588757" cy="2899229"/>
          </a:xfrm>
          <a:prstGeom prst="roundRect">
            <a:avLst>
              <a:gd name="adj" fmla="val 3571"/>
            </a:avLst>
          </a:prstGeom>
          <a:solidFill>
            <a:srgbClr val="FF6B6B">
              <a:alpha val="10000"/>
            </a:srgbClr>
          </a:solidFill>
          <a:ln w="12700" cap="flat" cmpd="sng">
            <a:solidFill>
              <a:srgbClr val="FF6B6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EF59DA6-4297-0A47-8BBE-2DB9F6BD2B30}"/>
                  </a:ext>
                </a:extLst>
              </p:cNvPr>
              <p:cNvSpPr txBox="1"/>
              <p:nvPr/>
            </p:nvSpPr>
            <p:spPr>
              <a:xfrm>
                <a:off x="377951" y="1210017"/>
                <a:ext cx="82365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74DA2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Impact of LQCD Calculations on </a:t>
                </a:r>
                <a14:m>
                  <m:oMath xmlns:m="http://schemas.openxmlformats.org/officeDocument/2006/math">
                    <m:r>
                      <a:rPr kumimoji="1" lang="en-US" altLang="zh-CN" sz="2400" i="1" dirty="0" smtClean="0">
                        <a:solidFill>
                          <a:srgbClr val="074DA2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rPr>
                      <m:t>|</m:t>
                    </m:r>
                    <m:sSub>
                      <m:sSubPr>
                        <m:ctrlPr>
                          <a:rPr kumimoji="1" lang="en-US" altLang="zh-CN" sz="2400" b="0" i="1" dirty="0" smtClean="0">
                            <a:solidFill>
                              <a:srgbClr val="074DA2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 dirty="0" err="1">
                            <a:solidFill>
                              <a:srgbClr val="074DA2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kumimoji="1" lang="en-US" altLang="zh-CN" sz="2400" i="1" dirty="0" err="1">
                            <a:solidFill>
                              <a:srgbClr val="074DA2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rPr>
                          <m:t>𝑢𝑠</m:t>
                        </m:r>
                      </m:sub>
                    </m:sSub>
                    <m:r>
                      <a:rPr kumimoji="1" lang="en-US" altLang="zh-CN" sz="2400" i="1" dirty="0">
                        <a:solidFill>
                          <a:srgbClr val="074DA2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rPr>
                      <m:t>| </m:t>
                    </m:r>
                  </m:oMath>
                </a14:m>
                <a:r>
                  <a:rPr kumimoji="1" lang="en-US" altLang="zh-CN" sz="2400" dirty="0">
                    <a:solidFill>
                      <a:srgbClr val="074DA2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Measurement Precision</a:t>
                </a:r>
                <a:endParaRPr kumimoji="1" lang="zh-CN" altLang="en-US" sz="2400" dirty="0">
                  <a:solidFill>
                    <a:srgbClr val="074DA2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EF59DA6-4297-0A47-8BBE-2DB9F6BD2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51" y="1210017"/>
                <a:ext cx="8236550" cy="461665"/>
              </a:xfrm>
              <a:prstGeom prst="rect">
                <a:avLst/>
              </a:prstGeom>
              <a:blipFill>
                <a:blip r:embed="rId2"/>
                <a:stretch>
                  <a:fillRect l="-154" t="-10811" b="-29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>
            <a:extLst>
              <a:ext uri="{FF2B5EF4-FFF2-40B4-BE49-F238E27FC236}">
                <a16:creationId xmlns:a16="http://schemas.microsoft.com/office/drawing/2014/main" id="{28D6C700-90E1-C341-B64D-F67CAC2CE9A5}"/>
              </a:ext>
            </a:extLst>
          </p:cNvPr>
          <p:cNvGrpSpPr/>
          <p:nvPr/>
        </p:nvGrpSpPr>
        <p:grpSpPr>
          <a:xfrm>
            <a:off x="0" y="1214482"/>
            <a:ext cx="400032" cy="457200"/>
            <a:chOff x="1946124" y="3753853"/>
            <a:chExt cx="400032" cy="457200"/>
          </a:xfrm>
          <a:solidFill>
            <a:srgbClr val="0E419C"/>
          </a:solid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D5F1752-2B94-374D-A613-B5B6B885CF91}"/>
                </a:ext>
              </a:extLst>
            </p:cNvPr>
            <p:cNvSpPr/>
            <p:nvPr/>
          </p:nvSpPr>
          <p:spPr>
            <a:xfrm>
              <a:off x="1946124" y="3753853"/>
              <a:ext cx="267687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C1787E9-8B45-9B4E-9D26-4927D0052980}"/>
                </a:ext>
              </a:extLst>
            </p:cNvPr>
            <p:cNvSpPr/>
            <p:nvPr/>
          </p:nvSpPr>
          <p:spPr>
            <a:xfrm>
              <a:off x="2289457" y="3753853"/>
              <a:ext cx="56699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id="{3A0C15D5-C0D0-990F-8B69-F37E20A96E2F}"/>
              </a:ext>
            </a:extLst>
          </p:cNvPr>
          <p:cNvSpPr txBox="1"/>
          <p:nvPr/>
        </p:nvSpPr>
        <p:spPr>
          <a:xfrm>
            <a:off x="8326033" y="1231596"/>
            <a:ext cx="3738524" cy="699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s-ES" altLang="zh-CN" sz="14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LQCD </a:t>
            </a:r>
            <a:r>
              <a:rPr kumimoji="1" lang="en-US" altLang="zh-CN" sz="14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calculation</a:t>
            </a:r>
            <a:r>
              <a:rPr kumimoji="1" lang="zh-CN" altLang="en-US" sz="14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kumimoji="1" lang="es-ES" altLang="zh-CN" sz="14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PRL </a:t>
            </a:r>
            <a:r>
              <a:rPr kumimoji="1" lang="es-ES" altLang="zh-CN" sz="1400" b="1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135</a:t>
            </a:r>
            <a:r>
              <a:rPr kumimoji="1" lang="es-ES" altLang="zh-CN" sz="14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, 231901 (2025)</a:t>
            </a:r>
          </a:p>
          <a:p>
            <a:pPr>
              <a:lnSpc>
                <a:spcPct val="150000"/>
              </a:lnSpc>
            </a:pPr>
            <a:r>
              <a:rPr kumimoji="1" lang="es-ES" altLang="zh-CN" sz="14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BESIII</a:t>
            </a:r>
            <a:r>
              <a:rPr kumimoji="1" lang="en-US" altLang="zh-CN" sz="140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measurement, Nature 657, 92 – 97 (2026)</a:t>
            </a:r>
            <a:endParaRPr kumimoji="1" lang="zh-CN" altLang="en-US" sz="1400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0" name="Picture 17">
            <a:extLst>
              <a:ext uri="{FF2B5EF4-FFF2-40B4-BE49-F238E27FC236}">
                <a16:creationId xmlns:a16="http://schemas.microsoft.com/office/drawing/2014/main" id="{5C067A85-E707-3E2D-0CB2-5BA554615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5628" y="3553783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9" name="AutoShape 19">
                <a:extLst>
                  <a:ext uri="{FF2B5EF4-FFF2-40B4-BE49-F238E27FC236}">
                    <a16:creationId xmlns:a16="http://schemas.microsoft.com/office/drawing/2014/main" id="{0A891DD1-D118-1DC1-BB3E-DA0686ACD80D}"/>
                  </a:ext>
                </a:extLst>
              </p:cNvPr>
              <p:cNvSpPr/>
              <p:nvPr/>
            </p:nvSpPr>
            <p:spPr>
              <a:xfrm>
                <a:off x="4828573" y="3172783"/>
                <a:ext cx="2713259" cy="381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indent="0" algn="l">
                  <a:lnSpc>
                    <a:spcPct val="125000"/>
                  </a:lnSpc>
                  <a:defRPr/>
                </a:pPr>
                <a:r>
                  <a:rPr lang="en-US" b="0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Total uncertainty </a:t>
                </a:r>
                <a14:m>
                  <m:oMath xmlns:m="http://schemas.openxmlformats.org/officeDocument/2006/math">
                    <m:r>
                      <a:rPr lang="en-US" b="0" i="1" u="none" strike="noStrike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Noto Sans SC"/>
                      </a:rPr>
                      <m:t>↓</m:t>
                    </m:r>
                  </m:oMath>
                </a14:m>
                <a:r>
                  <a:rPr lang="en-US" b="0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 </a:t>
                </a:r>
                <a:r>
                  <a:rPr lang="en-US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~</a:t>
                </a:r>
                <a:r>
                  <a:rPr lang="en-US" b="1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56%</a:t>
                </a:r>
                <a:endParaRPr lang="en-US" dirty="0"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AutoShape 19">
                <a:extLst>
                  <a:ext uri="{FF2B5EF4-FFF2-40B4-BE49-F238E27FC236}">
                    <a16:creationId xmlns:a16="http://schemas.microsoft.com/office/drawing/2014/main" id="{0A891DD1-D118-1DC1-BB3E-DA0686ACD8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573" y="3172783"/>
                <a:ext cx="2713259" cy="381000"/>
              </a:xfrm>
              <a:prstGeom prst="rect">
                <a:avLst/>
              </a:prstGeom>
              <a:blipFill>
                <a:blip r:embed="rId5"/>
                <a:stretch>
                  <a:fillRect l="-5140" b="-25806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AutoShape 21">
                <a:extLst>
                  <a:ext uri="{FF2B5EF4-FFF2-40B4-BE49-F238E27FC236}">
                    <a16:creationId xmlns:a16="http://schemas.microsoft.com/office/drawing/2014/main" id="{F590FC2B-0EDD-AD5F-FB9E-4A58B5A4F52E}"/>
                  </a:ext>
                </a:extLst>
              </p:cNvPr>
              <p:cNvSpPr/>
              <p:nvPr/>
            </p:nvSpPr>
            <p:spPr>
              <a:xfrm>
                <a:off x="2902062" y="4090551"/>
                <a:ext cx="6387876" cy="381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algn="ctr">
                  <a:lnSpc>
                    <a:spcPct val="125000"/>
                  </a:lnSpc>
                  <a:defRPr/>
                </a:pPr>
                <a:r>
                  <a:rPr lang="en-US" sz="2000" b="0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Form factor uncertainty</a:t>
                </a:r>
                <a:r>
                  <a:rPr lang="en-US" altLang="zh-CN" sz="2000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 </a:t>
                </a:r>
                <a:r>
                  <a:rPr lang="en-US" altLang="zh-CN" sz="2000" b="0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u="none" strike="noStrike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Noto Sans SC"/>
                      </a:rPr>
                      <m:t>↓</m:t>
                    </m:r>
                  </m:oMath>
                </a14:m>
                <a:r>
                  <a:rPr lang="en-US" altLang="zh-CN" sz="2000" b="0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 </a:t>
                </a:r>
                <a:r>
                  <a:rPr lang="en-US" sz="2000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~</a:t>
                </a:r>
                <a:r>
                  <a:rPr lang="en-US" sz="2000" b="1" i="0" u="none" strike="noStrike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  <a:sym typeface="Noto Sans SC"/>
                  </a:rPr>
                  <a:t>87%</a:t>
                </a:r>
                <a:endParaRPr lang="en-US" sz="2000" dirty="0"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4" name="AutoShape 21">
                <a:extLst>
                  <a:ext uri="{FF2B5EF4-FFF2-40B4-BE49-F238E27FC236}">
                    <a16:creationId xmlns:a16="http://schemas.microsoft.com/office/drawing/2014/main" id="{F590FC2B-0EDD-AD5F-FB9E-4A58B5A4F5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062" y="4090551"/>
                <a:ext cx="6387876" cy="381000"/>
              </a:xfrm>
              <a:prstGeom prst="rect">
                <a:avLst/>
              </a:prstGeom>
              <a:blipFill>
                <a:blip r:embed="rId6"/>
                <a:stretch>
                  <a:fillRect t="-3226" b="-35484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AutoShape 6">
                <a:extLst>
                  <a:ext uri="{FF2B5EF4-FFF2-40B4-BE49-F238E27FC236}">
                    <a16:creationId xmlns:a16="http://schemas.microsoft.com/office/drawing/2014/main" id="{B355D94D-CD95-0CB4-B158-D84FC63CE4F4}"/>
                  </a:ext>
                </a:extLst>
              </p:cNvPr>
              <p:cNvSpPr/>
              <p:nvPr/>
            </p:nvSpPr>
            <p:spPr>
              <a:xfrm>
                <a:off x="145139" y="3045783"/>
                <a:ext cx="4572000" cy="889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indent="0" algn="l">
                  <a:lnSpc>
                    <a:spcPct val="125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u="none" strike="noStrike" dirty="0" smtClean="0">
                              <a:latin typeface="Cambria Math" panose="02040503050406030204" pitchFamily="18" charset="0"/>
                              <a:ea typeface="Noto Sans SC"/>
                              <a:cs typeface="Noto Sans SC"/>
                              <a:sym typeface="Noto Sans SC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1" i="1" u="none" strike="noStrike" dirty="0" smtClean="0"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  <a:sym typeface="Noto Sans SC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u="none" strike="noStrike" dirty="0" smtClean="0"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0" u="none" strike="noStrike" dirty="0" err="1"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𝐕</m:t>
                                  </m:r>
                                </m:e>
                                <m:sub>
                                  <m:r>
                                    <a:rPr lang="en-US" sz="2000" b="1" i="0" u="none" strike="noStrike" dirty="0" err="1"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  <a:sym typeface="Noto Sans SC"/>
                                    </a:rPr>
                                    <m:t>𝐮𝐬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000" b="1" i="0" u="none" strike="noStrike" dirty="0" smtClean="0">
                              <a:latin typeface="Cambria Math" panose="02040503050406030204" pitchFamily="18" charset="0"/>
                              <a:ea typeface="Noto Sans SC"/>
                              <a:cs typeface="Noto Sans SC"/>
                              <a:sym typeface="Noto Sans SC"/>
                            </a:rPr>
                            <m:t>𝐒𝐔</m:t>
                          </m:r>
                          <m:d>
                            <m:dPr>
                              <m:ctrlPr>
                                <a:rPr lang="en-US" sz="2000" b="1" i="1" u="none" strike="noStrike" dirty="0" smtClean="0"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  <a:sym typeface="Noto Sans SC"/>
                                </a:rPr>
                              </m:ctrlPr>
                            </m:dPr>
                            <m:e>
                              <m:r>
                                <a:rPr lang="en-US" sz="2000" b="1" i="0" u="none" strike="noStrike" dirty="0" smtClean="0"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  <a:sym typeface="Noto Sans SC"/>
                                </a:rPr>
                                <m:t>𝟑</m:t>
                              </m:r>
                            </m:e>
                          </m:d>
                        </m:sub>
                      </m:sSub>
                      <m:r>
                        <a:rPr lang="en-US" sz="2000" b="1" i="0" u="none" strike="noStrike" dirty="0"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=</m:t>
                      </m:r>
                      <m:r>
                        <a:rPr lang="en-US" sz="2000" b="1" i="0" u="none" strike="noStrike" dirty="0"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𝟎</m:t>
                      </m:r>
                      <m:r>
                        <a:rPr lang="en-US" sz="2000" b="1" i="0" u="none" strike="noStrike" dirty="0"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.</m:t>
                      </m:r>
                      <m:r>
                        <a:rPr lang="en-US" sz="2000" b="1" i="0" u="none" strike="noStrike" dirty="0"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𝟐𝟏𝟗𝟎</m:t>
                      </m:r>
                      <m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±</m:t>
                      </m:r>
                      <m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𝟎</m:t>
                      </m:r>
                      <m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.</m:t>
                      </m:r>
                      <m:r>
                        <a:rPr lang="en-US" sz="20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  <a:sym typeface="Noto Sans SC"/>
                        </a:rPr>
                        <m:t>𝟎𝟎𝟗𝟒</m:t>
                      </m:r>
                    </m:oMath>
                  </m:oMathPara>
                </a14:m>
                <a:endParaRPr lang="en-US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AutoShape 6">
                <a:extLst>
                  <a:ext uri="{FF2B5EF4-FFF2-40B4-BE49-F238E27FC236}">
                    <a16:creationId xmlns:a16="http://schemas.microsoft.com/office/drawing/2014/main" id="{B355D94D-CD95-0CB4-B158-D84FC63CE4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139" y="3045783"/>
                <a:ext cx="4572000" cy="889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utoShape 9">
            <a:extLst>
              <a:ext uri="{FF2B5EF4-FFF2-40B4-BE49-F238E27FC236}">
                <a16:creationId xmlns:a16="http://schemas.microsoft.com/office/drawing/2014/main" id="{DD35B7A6-D888-45EE-6F45-A00CAB14559D}"/>
              </a:ext>
            </a:extLst>
          </p:cNvPr>
          <p:cNvSpPr/>
          <p:nvPr/>
        </p:nvSpPr>
        <p:spPr>
          <a:xfrm>
            <a:off x="753945" y="4091771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i="0" u="none" strike="noStrike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Noto Sans SC"/>
              </a:rPr>
              <a:t>Dominant Uncertainty </a:t>
            </a:r>
            <a:r>
              <a:rPr lang="zh-CN" altLang="en-US" i="0" u="none" strike="noStrike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Noto Sans SC"/>
              </a:rPr>
              <a:t>：</a:t>
            </a:r>
            <a:endParaRPr lang="en-US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indent="0" algn="l">
              <a:lnSpc>
                <a:spcPct val="125000"/>
              </a:lnSpc>
            </a:pPr>
            <a:r>
              <a:rPr lang="en-US" b="1" i="0" u="none" strike="noStrike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Noto Sans SC"/>
              </a:rPr>
              <a:t>BESIII form factor: ±0.0087</a:t>
            </a:r>
          </a:p>
        </p:txBody>
      </p:sp>
      <p:cxnSp>
        <p:nvCxnSpPr>
          <p:cNvPr id="30" name="Connector 7">
            <a:extLst>
              <a:ext uri="{FF2B5EF4-FFF2-40B4-BE49-F238E27FC236}">
                <a16:creationId xmlns:a16="http://schemas.microsoft.com/office/drawing/2014/main" id="{D429162B-1ECC-ABFC-32E3-F8771BB1DEE0}"/>
              </a:ext>
            </a:extLst>
          </p:cNvPr>
          <p:cNvCxnSpPr>
            <a:cxnSpLocks/>
          </p:cNvCxnSpPr>
          <p:nvPr/>
        </p:nvCxnSpPr>
        <p:spPr>
          <a:xfrm>
            <a:off x="652263" y="3856770"/>
            <a:ext cx="3588757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chemeClr val="accent2">
                <a:lumMod val="75000"/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AutoShape 5">
            <a:extLst>
              <a:ext uri="{FF2B5EF4-FFF2-40B4-BE49-F238E27FC236}">
                <a16:creationId xmlns:a16="http://schemas.microsoft.com/office/drawing/2014/main" id="{F2B626F8-1F83-5F4A-E0CA-AC02F733221F}"/>
              </a:ext>
            </a:extLst>
          </p:cNvPr>
          <p:cNvSpPr/>
          <p:nvPr/>
        </p:nvSpPr>
        <p:spPr>
          <a:xfrm>
            <a:off x="716639" y="2499318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Noto Sans SC"/>
              </a:rPr>
              <a:t>Before LQCD Publication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64D3CD55-BA9D-9658-6CD8-7653F910B565}"/>
              </a:ext>
            </a:extLst>
          </p:cNvPr>
          <p:cNvGrpSpPr/>
          <p:nvPr/>
        </p:nvGrpSpPr>
        <p:grpSpPr>
          <a:xfrm>
            <a:off x="7453088" y="2283783"/>
            <a:ext cx="4889500" cy="2899229"/>
            <a:chOff x="7170057" y="2283783"/>
            <a:chExt cx="4889500" cy="2899229"/>
          </a:xfrm>
        </p:grpSpPr>
        <p:sp>
          <p:nvSpPr>
            <p:cNvPr id="33" name="AutoShape 10">
              <a:extLst>
                <a:ext uri="{FF2B5EF4-FFF2-40B4-BE49-F238E27FC236}">
                  <a16:creationId xmlns:a16="http://schemas.microsoft.com/office/drawing/2014/main" id="{1F01F8E9-F238-21C7-A6B8-CD94DB243DE9}"/>
                </a:ext>
              </a:extLst>
            </p:cNvPr>
            <p:cNvSpPr/>
            <p:nvPr/>
          </p:nvSpPr>
          <p:spPr>
            <a:xfrm>
              <a:off x="7602637" y="2283783"/>
              <a:ext cx="3588756" cy="2899229"/>
            </a:xfrm>
            <a:prstGeom prst="roundRect">
              <a:avLst>
                <a:gd name="adj" fmla="val 3571"/>
              </a:avLst>
            </a:prstGeom>
            <a:solidFill>
              <a:srgbClr val="4ECDC4">
                <a:alpha val="10000"/>
              </a:srgbClr>
            </a:solidFill>
            <a:ln w="12700" cap="flat" cmpd="sng">
              <a:solidFill>
                <a:srgbClr val="4ECDC4">
                  <a:alpha val="3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AutoShape 13">
                  <a:extLst>
                    <a:ext uri="{FF2B5EF4-FFF2-40B4-BE49-F238E27FC236}">
                      <a16:creationId xmlns:a16="http://schemas.microsoft.com/office/drawing/2014/main" id="{D47A208B-6C5F-9715-76AF-D0497C089051}"/>
                    </a:ext>
                  </a:extLst>
                </p:cNvPr>
                <p:cNvSpPr/>
                <p:nvPr/>
              </p:nvSpPr>
              <p:spPr>
                <a:xfrm>
                  <a:off x="7170057" y="3045783"/>
                  <a:ext cx="4572000" cy="889000"/>
                </a:xfrm>
                <a:prstGeom prst="rect">
                  <a:avLst/>
                </a:prstGeom>
                <a:noFill/>
                <a:ln w="12700" cap="flat" cmpd="sng">
                  <a:noFill/>
                  <a:prstDash val="solid"/>
                  <a:round/>
                </a:ln>
              </p:spPr>
              <p:txBody>
                <a:bodyPr vert="horz" wrap="square" lIns="0" tIns="0" rIns="0" bIns="0" rtlCol="0" anchor="ctr" anchorCtr="0"/>
                <a:lstStyle/>
                <a:p>
                  <a:pPr indent="0" algn="l">
                    <a:lnSpc>
                      <a:spcPct val="125000"/>
                    </a:lnSpc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u="none" strike="noStrike" dirty="0" smtClean="0"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000" b="1" i="1" u="none" strike="noStrike" dirty="0" smtClean="0"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b="1" i="1" u="none" strike="noStrike" dirty="0" smtClean="0">
                                        <a:latin typeface="Cambria Math" panose="02040503050406030204" pitchFamily="18" charset="0"/>
                                        <a:ea typeface="Noto Sans SC"/>
                                        <a:cs typeface="Noto Sans SC"/>
                                        <a:sym typeface="Noto Sans SC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0" u="none" strike="noStrike" dirty="0" err="1">
                                        <a:latin typeface="Cambria Math" panose="02040503050406030204" pitchFamily="18" charset="0"/>
                                        <a:ea typeface="Noto Sans SC"/>
                                        <a:cs typeface="Noto Sans SC"/>
                                        <a:sym typeface="Noto Sans SC"/>
                                      </a:rPr>
                                      <m:t>𝐕</m:t>
                                    </m:r>
                                  </m:e>
                                  <m:sub>
                                    <m:r>
                                      <a:rPr lang="en-US" sz="2000" b="1" i="0" u="none" strike="noStrike" dirty="0" err="1">
                                        <a:latin typeface="Cambria Math" panose="02040503050406030204" pitchFamily="18" charset="0"/>
                                        <a:ea typeface="Noto Sans SC"/>
                                        <a:cs typeface="Noto Sans SC"/>
                                        <a:sym typeface="Noto Sans SC"/>
                                      </a:rPr>
                                      <m:t>𝐮𝐬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sz="2000" b="1" i="0" u="none" strike="noStrike" dirty="0" smtClean="0"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𝐋𝐐𝐂𝐃</m:t>
                            </m:r>
                          </m:sub>
                        </m:sSub>
                        <m:r>
                          <a:rPr lang="en-US" sz="2000" b="1" i="1" u="none" strike="noStrike" dirty="0"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=</m:t>
                        </m:r>
                        <m:r>
                          <a:rPr lang="en-US" sz="2000" b="1" i="1" u="none" strike="noStrike" dirty="0"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𝟎</m:t>
                        </m:r>
                        <m:r>
                          <a:rPr lang="en-US" sz="2000" b="1" i="1" u="none" strike="noStrike" dirty="0"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.</m:t>
                        </m:r>
                        <m:r>
                          <a:rPr lang="en-US" sz="2000" b="1" i="1" u="none" strike="noStrike" dirty="0"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𝟐𝟑𝟑𝟗</m:t>
                        </m:r>
                        <m:r>
                          <a:rPr lang="en-US" sz="2000" b="1" i="1" u="none" strike="noStrike" dirty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±</m:t>
                        </m:r>
                        <m:r>
                          <a:rPr lang="en-US" sz="2000" b="1" i="1" u="none" strike="noStrike" dirty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𝟎</m:t>
                        </m:r>
                        <m:r>
                          <a:rPr lang="en-US" sz="2000" b="1" i="1" u="none" strike="noStrike" dirty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.</m:t>
                        </m:r>
                        <m:r>
                          <a:rPr lang="en-US" sz="2000" b="1" i="1" u="none" strike="noStrike" dirty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𝟎𝟎𝟒𝟏</m:t>
                        </m:r>
                      </m:oMath>
                    </m:oMathPara>
                  </a14:m>
                  <a:endParaRPr lang="en-US" sz="2000" dirty="0">
                    <a:solidFill>
                      <a:srgbClr val="0E419C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AutoShape 13">
                  <a:extLst>
                    <a:ext uri="{FF2B5EF4-FFF2-40B4-BE49-F238E27FC236}">
                      <a16:creationId xmlns:a16="http://schemas.microsoft.com/office/drawing/2014/main" id="{D47A208B-6C5F-9715-76AF-D0497C0890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0057" y="3045783"/>
                  <a:ext cx="4572000" cy="88900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2700" cap="flat" cmpd="sng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Connector 14">
              <a:extLst>
                <a:ext uri="{FF2B5EF4-FFF2-40B4-BE49-F238E27FC236}">
                  <a16:creationId xmlns:a16="http://schemas.microsoft.com/office/drawing/2014/main" id="{768B4BE7-DCC6-F245-BD24-96EE44C4464A}"/>
                </a:ext>
              </a:extLst>
            </p:cNvPr>
            <p:cNvCxnSpPr>
              <a:cxnSpLocks/>
            </p:cNvCxnSpPr>
            <p:nvPr/>
          </p:nvCxnSpPr>
          <p:spPr>
            <a:xfrm>
              <a:off x="7602674" y="3856770"/>
              <a:ext cx="3588719" cy="0"/>
            </a:xfrm>
            <a:prstGeom prst="straightConnector1">
              <a:avLst/>
            </a:prstGeom>
            <a:solidFill>
              <a:srgbClr val="DEE0E3">
                <a:alpha val="100000"/>
              </a:srgbClr>
            </a:solidFill>
            <a:ln w="12700" cap="flat" cmpd="sng">
              <a:solidFill>
                <a:srgbClr val="0E419C">
                  <a:alpha val="4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9" name="AutoShape 16">
              <a:extLst>
                <a:ext uri="{FF2B5EF4-FFF2-40B4-BE49-F238E27FC236}">
                  <a16:creationId xmlns:a16="http://schemas.microsoft.com/office/drawing/2014/main" id="{A9C881A5-8D3C-955E-EF9D-DB579F8B4EC5}"/>
                </a:ext>
              </a:extLst>
            </p:cNvPr>
            <p:cNvSpPr/>
            <p:nvPr/>
          </p:nvSpPr>
          <p:spPr>
            <a:xfrm>
              <a:off x="7741557" y="4085981"/>
              <a:ext cx="4318000" cy="762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altLang="zh-CN" i="0" u="none" strike="noStrike" dirty="0"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  <a:sym typeface="Noto Sans SC"/>
                </a:rPr>
                <a:t>Reduced Uncertainty</a:t>
              </a:r>
              <a:r>
                <a:rPr lang="zh-CN" altLang="en-US" i="0" u="none" strike="noStrike" dirty="0"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  <a:sym typeface="Noto Sans SC"/>
                </a:rPr>
                <a:t>：</a:t>
              </a:r>
              <a:endParaRPr lang="en-US" altLang="zh-CN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  <a:p>
              <a:pPr indent="0" algn="l">
                <a:lnSpc>
                  <a:spcPct val="125000"/>
                </a:lnSpc>
              </a:pPr>
              <a:r>
                <a:rPr lang="en-US" b="1" i="0" u="none" strike="noStrike" dirty="0"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  <a:sym typeface="Noto Sans SC"/>
                </a:rPr>
                <a:t>LQCD form factor: ±0.0011</a:t>
              </a:r>
            </a:p>
          </p:txBody>
        </p:sp>
        <p:sp>
          <p:nvSpPr>
            <p:cNvPr id="76" name="AutoShape 5">
              <a:extLst>
                <a:ext uri="{FF2B5EF4-FFF2-40B4-BE49-F238E27FC236}">
                  <a16:creationId xmlns:a16="http://schemas.microsoft.com/office/drawing/2014/main" id="{2AED993B-7CC6-B3D1-2162-FF91A59BEAF8}"/>
                </a:ext>
              </a:extLst>
            </p:cNvPr>
            <p:cNvSpPr/>
            <p:nvPr/>
          </p:nvSpPr>
          <p:spPr>
            <a:xfrm>
              <a:off x="7741557" y="2500367"/>
              <a:ext cx="3429000" cy="381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000" b="1" i="0" u="none" strike="noStrike" dirty="0">
                  <a:solidFill>
                    <a:srgbClr val="0E419C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  <a:sym typeface="Noto Sans SC"/>
                </a:rPr>
                <a:t>After LQCD Publication</a:t>
              </a:r>
              <a:endParaRPr lang="en-US" sz="2000" dirty="0">
                <a:solidFill>
                  <a:srgbClr val="0E419C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EEFF1BDD-E638-631E-7435-FF4FE2F386E2}"/>
                  </a:ext>
                </a:extLst>
              </p:cNvPr>
              <p:cNvSpPr txBox="1"/>
              <p:nvPr/>
            </p:nvSpPr>
            <p:spPr>
              <a:xfrm>
                <a:off x="553575" y="5542889"/>
                <a:ext cx="110848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LQCD </a:t>
                </a:r>
                <a:r>
                  <a:rPr kumimoji="1" lang="es-ES" altLang="zh-CN" dirty="0" err="1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improves</a:t>
                </a:r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dirty="0" err="1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the</a:t>
                </a:r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dirty="0" err="1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precision</a:t>
                </a:r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dirty="0" err="1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of</a:t>
                </a:r>
                <a:r>
                  <a:rPr kumimoji="1" lang="zh-CN" altLang="en-US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rPr>
                      <m:t>|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rPr>
                          <m:t>𝑢𝑠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dirty="0" err="1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by</a:t>
                </a:r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more </a:t>
                </a:r>
                <a:r>
                  <a:rPr kumimoji="1" lang="es-ES" altLang="zh-CN" dirty="0" err="1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than</a:t>
                </a:r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dirty="0" err="1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twofold</a:t>
                </a:r>
                <a:r>
                  <a:rPr kumimoji="1" lang="es-ES" altLang="zh-CN" dirty="0"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, </a:t>
                </a:r>
                <a:r>
                  <a:rPr kumimoji="1" lang="es-E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reducing</a:t>
                </a:r>
                <a:r>
                  <a:rPr kumimoji="1" lang="es-E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the</a:t>
                </a:r>
                <a:r>
                  <a:rPr kumimoji="1" lang="es-E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total </a:t>
                </a:r>
                <a:r>
                  <a:rPr kumimoji="1" lang="es-E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uncertainty</a:t>
                </a:r>
                <a:r>
                  <a:rPr kumimoji="1" lang="es-E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from</a:t>
                </a:r>
                <a:r>
                  <a:rPr kumimoji="1" lang="es-E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0.0094 </a:t>
                </a:r>
                <a:r>
                  <a:rPr kumimoji="1" lang="es-ES" altLang="zh-CN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to</a:t>
                </a:r>
                <a:r>
                  <a:rPr kumimoji="1" lang="es-E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0.0041</a:t>
                </a:r>
              </a:p>
              <a:p>
                <a:pPr algn="ctr"/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Theoretical</a:t>
                </a:r>
                <a:r>
                  <a:rPr kumimoji="1"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inputs</a:t>
                </a:r>
                <a:r>
                  <a:rPr kumimoji="1"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are</a:t>
                </a:r>
                <a:r>
                  <a:rPr kumimoji="1"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so</a:t>
                </a:r>
                <a:r>
                  <a:rPr kumimoji="1" lang="zh-CN" alt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Microsoft YaHei" panose="020B0503020204020204" pitchFamily="34" charset="-122"/>
                    <a:cs typeface="Times New Roman" panose="02020603050405020304" pitchFamily="18" charset="0"/>
                  </a:rPr>
                  <a:t>important!</a:t>
                </a:r>
                <a:endParaRPr kumimoji="1" lang="es-ES" altLang="zh-CN" dirty="0">
                  <a:solidFill>
                    <a:srgbClr val="FF0000"/>
                  </a:solidFill>
                  <a:latin typeface="Times New Roman" panose="02020603050405020304" pitchFamily="18" charset="0"/>
                  <a:ea typeface="Microsoft YaHei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EEFF1BDD-E638-631E-7435-FF4FE2F38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" y="5542889"/>
                <a:ext cx="11084849" cy="646331"/>
              </a:xfrm>
              <a:prstGeom prst="rect">
                <a:avLst/>
              </a:prstGeom>
              <a:blipFill>
                <a:blip r:embed="rId9"/>
                <a:stretch>
                  <a:fillRect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88EAF2A6-E46A-EF33-F3C4-EABA314E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26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D43B97A-D1DF-C35C-0071-BB36938A89CF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12D6CFD-F1E8-F2CC-A165-5AC1FB7FB735}"/>
                  </a:ext>
                </a:extLst>
              </p:cNvPr>
              <p:cNvSpPr txBox="1"/>
              <p:nvPr/>
            </p:nvSpPr>
            <p:spPr>
              <a:xfrm>
                <a:off x="1122673" y="153499"/>
                <a:ext cx="110693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Impact of LQCD Calculations on </a:t>
                </a:r>
                <a14:m>
                  <m:oMath xmlns:m="http://schemas.openxmlformats.org/officeDocument/2006/math">
                    <m:r>
                      <a:rPr lang="en-US" altLang="zh-CN" sz="3200" b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sz="3200" b="1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3200" b="1" dirty="0" err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3200" b="1" dirty="0" err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𝑢𝑠</m:t>
                        </m:r>
                      </m:sub>
                    </m:sSub>
                    <m:r>
                      <a:rPr lang="en-US" altLang="zh-CN" sz="3200" b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| </m:t>
                    </m:r>
                  </m:oMath>
                </a14:m>
                <a:r>
                  <a:rPr lang="en-US" altLang="zh-CN" sz="32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Measurement Precision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12D6CFD-F1E8-F2CC-A165-5AC1FB7FB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3" y="153499"/>
                <a:ext cx="11069327" cy="584775"/>
              </a:xfrm>
              <a:prstGeom prst="rect">
                <a:avLst/>
              </a:prstGeom>
              <a:blipFill>
                <a:blip r:embed="rId10"/>
                <a:stretch>
                  <a:fillRect l="-1375" t="-14894" r="-344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4D3B5EB7-FA01-4D9E-DBC6-F6A43FDDE785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id="{B9C52E3D-7320-9D35-B1FE-226AE08AD99B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平行四边形 12">
              <a:extLst>
                <a:ext uri="{FF2B5EF4-FFF2-40B4-BE49-F238E27FC236}">
                  <a16:creationId xmlns:a16="http://schemas.microsoft.com/office/drawing/2014/main" id="{A7F215E3-4DB9-C6C9-8534-505AD107E99F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id="{E31DE138-737E-58FC-D443-8BF74DAA66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039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88EAF2A6-E46A-EF33-F3C4-EABA314E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27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D43B97A-D1DF-C35C-0071-BB36938A89CF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2D6CFD-F1E8-F2CC-A165-5AC1FB7FB735}"/>
              </a:ext>
            </a:extLst>
          </p:cNvPr>
          <p:cNvSpPr txBox="1"/>
          <p:nvPr/>
        </p:nvSpPr>
        <p:spPr>
          <a:xfrm>
            <a:off x="1122673" y="153499"/>
            <a:ext cx="11069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Model-Independent Constraint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3B5EB7-FA01-4D9E-DBC6-F6A43FDDE785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id="{B9C52E3D-7320-9D35-B1FE-226AE08AD99B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平行四边形 12">
              <a:extLst>
                <a:ext uri="{FF2B5EF4-FFF2-40B4-BE49-F238E27FC236}">
                  <a16:creationId xmlns:a16="http://schemas.microsoft.com/office/drawing/2014/main" id="{A7F215E3-4DB9-C6C9-8534-505AD107E99F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id="{E31DE138-737E-58FC-D443-8BF74DAA66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Rounded Rectangle 9">
            <a:extLst>
              <a:ext uri="{FF2B5EF4-FFF2-40B4-BE49-F238E27FC236}">
                <a16:creationId xmlns:a16="http://schemas.microsoft.com/office/drawing/2014/main" id="{6982216F-DB1F-1FFD-BD1F-62D564455F10}"/>
              </a:ext>
            </a:extLst>
          </p:cNvPr>
          <p:cNvSpPr/>
          <p:nvPr/>
        </p:nvSpPr>
        <p:spPr>
          <a:xfrm>
            <a:off x="1097279" y="1371600"/>
            <a:ext cx="10389087" cy="146304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0">
                <a:extLst>
                  <a:ext uri="{FF2B5EF4-FFF2-40B4-BE49-F238E27FC236}">
                    <a16:creationId xmlns:a16="http://schemas.microsoft.com/office/drawing/2014/main" id="{34A4A8FB-FD27-1E13-B70A-59F9371530DA}"/>
                  </a:ext>
                </a:extLst>
              </p:cNvPr>
              <p:cNvSpPr txBox="1"/>
              <p:nvPr/>
            </p:nvSpPr>
            <p:spPr>
              <a:xfrm>
                <a:off x="400833" y="1759649"/>
                <a:ext cx="11899726" cy="81419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ar-SA" altLang="zh-CN" sz="2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ar-SA" altLang="zh-CN" sz="2600" b="1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ar-SA" altLang="zh-CN" sz="2600" b="1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𝒖𝒔</m:t>
                              </m:r>
                            </m:sub>
                          </m:sSub>
                        </m:e>
                      </m:d>
                      <m:r>
                        <a:rPr lang="ar-SA" altLang="zh-CN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ar-SA" altLang="zh-CN" sz="2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ar-SA" altLang="zh-CN" sz="2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ar-SA" altLang="zh-CN" sz="26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𝟑</m:t>
                          </m:r>
                          <m:sSubSup>
                            <m:sSubSupPr>
                              <m:ctrlP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ar-SA" altLang="zh-CN" sz="26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DengXian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p>
                          </m:sSubSup>
                        </m:e>
                      </m:rad>
                      <m:r>
                        <a:rPr lang="ar-SA" altLang="zh-CN" sz="26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𝟒𝟒𝟗𝟔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𝟎𝟎𝟔𝟏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𝟎𝟎𝟒𝟏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𝟎𝟎𝟎𝟗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ar-SA" altLang="zh-CN" sz="26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𝟎𝟎𝟏𝟏</m:t>
                      </m:r>
                    </m:oMath>
                  </m:oMathPara>
                </a14:m>
                <a:endParaRPr lang="ar-SA" sz="2600" b="1" i="0" dirty="0">
                  <a:solidFill>
                    <a:schemeClr val="tx1"/>
                  </a:solidFill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10">
                <a:extLst>
                  <a:ext uri="{FF2B5EF4-FFF2-40B4-BE49-F238E27FC236}">
                    <a16:creationId xmlns:a16="http://schemas.microsoft.com/office/drawing/2014/main" id="{34A4A8FB-FD27-1E13-B70A-59F937153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33" y="1759649"/>
                <a:ext cx="11899726" cy="8141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ounded Rectangle 11">
            <a:extLst>
              <a:ext uri="{FF2B5EF4-FFF2-40B4-BE49-F238E27FC236}">
                <a16:creationId xmlns:a16="http://schemas.microsoft.com/office/drawing/2014/main" id="{2A2AD962-F5B7-4210-3079-0A7DEB070449}"/>
              </a:ext>
            </a:extLst>
          </p:cNvPr>
          <p:cNvSpPr/>
          <p:nvPr/>
        </p:nvSpPr>
        <p:spPr>
          <a:xfrm>
            <a:off x="1097280" y="3063240"/>
            <a:ext cx="2331720" cy="685800"/>
          </a:xfrm>
          <a:prstGeom prst="roundRect">
            <a:avLst>
              <a:gd name="adj" fmla="val 18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BB7CA627-76DB-47EE-234D-7A6E6E081A44}"/>
              </a:ext>
            </a:extLst>
          </p:cNvPr>
          <p:cNvSpPr txBox="1"/>
          <p:nvPr/>
        </p:nvSpPr>
        <p:spPr>
          <a:xfrm>
            <a:off x="1097280" y="3133540"/>
            <a:ext cx="2331720" cy="536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lang="en-US" sz="14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BESIII </a:t>
            </a:r>
            <a:r>
              <a:rPr lang="en-US" sz="14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BF</a:t>
            </a:r>
            <a:r>
              <a:rPr lang="en-US" sz="1400" b="1" i="0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stat</a:t>
            </a:r>
            <a:endParaRPr sz="1400" b="1" i="0" dirty="0">
              <a:solidFill>
                <a:srgbClr val="C00000"/>
              </a:solidFill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  <a:p>
            <a:pPr algn="ctr" fontAlgn="ctr">
              <a:spcBef>
                <a:spcPts val="100"/>
              </a:spcBef>
              <a:spcAft>
                <a:spcPts val="0"/>
              </a:spcAft>
            </a:pPr>
            <a:r>
              <a:rPr sz="20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±0.0061</a:t>
            </a:r>
          </a:p>
        </p:txBody>
      </p:sp>
      <p:sp>
        <p:nvSpPr>
          <p:cNvPr id="31" name="Rounded Rectangle 13">
            <a:extLst>
              <a:ext uri="{FF2B5EF4-FFF2-40B4-BE49-F238E27FC236}">
                <a16:creationId xmlns:a16="http://schemas.microsoft.com/office/drawing/2014/main" id="{F25A63CC-6251-6DBD-B723-013446EC6C82}"/>
              </a:ext>
            </a:extLst>
          </p:cNvPr>
          <p:cNvSpPr/>
          <p:nvPr/>
        </p:nvSpPr>
        <p:spPr>
          <a:xfrm>
            <a:off x="3639312" y="3063240"/>
            <a:ext cx="2331720" cy="685800"/>
          </a:xfrm>
          <a:prstGeom prst="roundRect">
            <a:avLst>
              <a:gd name="adj" fmla="val 18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1D967A9F-397B-1B4A-0A6F-FD6632E7010E}"/>
              </a:ext>
            </a:extLst>
          </p:cNvPr>
          <p:cNvSpPr txBox="1"/>
          <p:nvPr/>
        </p:nvSpPr>
        <p:spPr>
          <a:xfrm>
            <a:off x="3639312" y="3133540"/>
            <a:ext cx="2331720" cy="536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lang="en-US" altLang="zh-CN" sz="1400" b="1" i="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BESIII </a:t>
            </a:r>
            <a:r>
              <a:rPr lang="en-US" altLang="zh-CN" sz="1400" b="1" i="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BF</a:t>
            </a:r>
            <a:r>
              <a:rPr lang="en-US" altLang="zh-CN" sz="1400" b="1" i="0" baseline="-250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syst</a:t>
            </a:r>
            <a:endParaRPr lang="en-US" altLang="zh-CN" sz="1400" b="1" i="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  <a:p>
            <a:pPr algn="ctr" fontAlgn="ctr">
              <a:spcBef>
                <a:spcPts val="100"/>
              </a:spcBef>
              <a:spcAft>
                <a:spcPts val="0"/>
              </a:spcAft>
            </a:pPr>
            <a:r>
              <a:rPr sz="2000" b="1" i="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±0.0041</a:t>
            </a:r>
          </a:p>
        </p:txBody>
      </p:sp>
      <p:sp>
        <p:nvSpPr>
          <p:cNvPr id="35" name="Rounded Rectangle 15">
            <a:extLst>
              <a:ext uri="{FF2B5EF4-FFF2-40B4-BE49-F238E27FC236}">
                <a16:creationId xmlns:a16="http://schemas.microsoft.com/office/drawing/2014/main" id="{367133BD-EB72-3C23-AB02-6A15C5353E8E}"/>
              </a:ext>
            </a:extLst>
          </p:cNvPr>
          <p:cNvSpPr/>
          <p:nvPr/>
        </p:nvSpPr>
        <p:spPr>
          <a:xfrm>
            <a:off x="6181344" y="3063240"/>
            <a:ext cx="2331720" cy="685800"/>
          </a:xfrm>
          <a:prstGeom prst="roundRect">
            <a:avLst>
              <a:gd name="adj" fmla="val 18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8" name="Rounded Rectangle 17">
            <a:extLst>
              <a:ext uri="{FF2B5EF4-FFF2-40B4-BE49-F238E27FC236}">
                <a16:creationId xmlns:a16="http://schemas.microsoft.com/office/drawing/2014/main" id="{6AF22CC6-CB2D-4F49-1181-1848AA4C4343}"/>
              </a:ext>
            </a:extLst>
          </p:cNvPr>
          <p:cNvSpPr/>
          <p:nvPr/>
        </p:nvSpPr>
        <p:spPr>
          <a:xfrm>
            <a:off x="9136734" y="3063240"/>
            <a:ext cx="2331720" cy="685800"/>
          </a:xfrm>
          <a:prstGeom prst="roundRect">
            <a:avLst>
              <a:gd name="adj" fmla="val 18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966B0621-3D7D-547D-77D3-E0F04FDB73B3}"/>
              </a:ext>
            </a:extLst>
          </p:cNvPr>
          <p:cNvSpPr txBox="1"/>
          <p:nvPr/>
        </p:nvSpPr>
        <p:spPr>
          <a:xfrm>
            <a:off x="9136734" y="3133540"/>
            <a:ext cx="2331720" cy="536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lang="en-US" sz="1400" b="1" i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RC</a:t>
            </a:r>
            <a:endParaRPr sz="1400" b="1" i="0" dirty="0"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  <a:p>
            <a:pPr algn="ctr" fontAlgn="ctr">
              <a:spcBef>
                <a:spcPts val="100"/>
              </a:spcBef>
              <a:spcAft>
                <a:spcPts val="0"/>
              </a:spcAft>
            </a:pPr>
            <a:r>
              <a:rPr sz="2000" b="1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±0.0011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F5D7D336-4FDE-9027-4494-956885DDCFBD}"/>
              </a:ext>
            </a:extLst>
          </p:cNvPr>
          <p:cNvSpPr txBox="1"/>
          <p:nvPr/>
        </p:nvSpPr>
        <p:spPr>
          <a:xfrm>
            <a:off x="1244600" y="4254990"/>
            <a:ext cx="11155680" cy="15013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lnSpc>
                <a:spcPct val="1060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es-ES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Theory-input-free product.</a:t>
            </a:r>
          </a:p>
          <a:p>
            <a:pPr marL="285750" indent="-285750" algn="l">
              <a:lnSpc>
                <a:spcPct val="1060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es-ES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Stringent test of the theoretical description of baryon </a:t>
            </a:r>
            <a:r>
              <a:rPr lang="el-GR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β </a:t>
            </a:r>
            <a:r>
              <a:rPr lang="es-ES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decays.</a:t>
            </a:r>
          </a:p>
          <a:p>
            <a:pPr marL="285750" indent="-285750" algn="l">
              <a:lnSpc>
                <a:spcPct val="1060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es-ES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First such determination in any baryon </a:t>
            </a:r>
            <a:r>
              <a:rPr lang="el-GR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β </a:t>
            </a:r>
            <a:r>
              <a:rPr lang="es-ES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decay.</a:t>
            </a:r>
          </a:p>
          <a:p>
            <a:pPr marL="285750" indent="-285750" algn="l">
              <a:lnSpc>
                <a:spcPct val="106000"/>
              </a:lnSpc>
              <a:spcAft>
                <a:spcPts val="900"/>
              </a:spcAft>
              <a:buFont typeface="Wingdings" pitchFamily="2" charset="2"/>
              <a:buChar char="Ø"/>
            </a:pPr>
            <a:r>
              <a:rPr lang="es-ES" i="0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Benchmark for lattice QCD &amp; symmetry-based form factors.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14">
                <a:extLst>
                  <a:ext uri="{FF2B5EF4-FFF2-40B4-BE49-F238E27FC236}">
                    <a16:creationId xmlns:a16="http://schemas.microsoft.com/office/drawing/2014/main" id="{4EEC9FE0-F778-A49C-DB78-0C6971A4DB05}"/>
                  </a:ext>
                </a:extLst>
              </p:cNvPr>
              <p:cNvSpPr txBox="1"/>
              <p:nvPr/>
            </p:nvSpPr>
            <p:spPr>
              <a:xfrm>
                <a:off x="6096000" y="3133341"/>
                <a:ext cx="2331720" cy="53604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altLang="zh-CN" sz="1400" b="1" i="0" smtClean="0">
                              <a:latin typeface="Cambria Math" panose="02040503050406030204" pitchFamily="18" charset="0"/>
                              <a:ea typeface="DengXian"/>
                              <a:cs typeface="Times New Roman" panose="02020603050405020304" pitchFamily="18" charset="0"/>
                            </a:rPr>
                            <m:t>𝚲</m:t>
                          </m:r>
                        </m:sub>
                      </m:sSub>
                    </m:oMath>
                  </m:oMathPara>
                </a14:m>
                <a:endParaRPr lang="en-US" altLang="zh-CN" sz="1400" b="1"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  <a:p>
                <a:pPr algn="ctr" fontAlgn="ctr">
                  <a:spcBef>
                    <a:spcPts val="100"/>
                  </a:spcBef>
                  <a:spcAft>
                    <a:spcPts val="0"/>
                  </a:spcAft>
                </a:pPr>
                <a:r>
                  <a:rPr lang="en-US" sz="2000" b="1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±0.0009</a:t>
                </a:r>
                <a:endParaRPr sz="2000" b="1"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TextBox 14">
                <a:extLst>
                  <a:ext uri="{FF2B5EF4-FFF2-40B4-BE49-F238E27FC236}">
                    <a16:creationId xmlns:a16="http://schemas.microsoft.com/office/drawing/2014/main" id="{4EEC9FE0-F778-A49C-DB78-0C6971A4D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33341"/>
                <a:ext cx="2331720" cy="536044"/>
              </a:xfrm>
              <a:prstGeom prst="rect">
                <a:avLst/>
              </a:prstGeom>
              <a:blipFill>
                <a:blip r:embed="rId4"/>
                <a:stretch>
                  <a:fillRect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FD7542E-53BB-135D-7C4C-522C9812E941}"/>
                  </a:ext>
                </a:extLst>
              </p:cNvPr>
              <p:cNvSpPr txBox="1"/>
              <p:nvPr/>
            </p:nvSpPr>
            <p:spPr>
              <a:xfrm>
                <a:off x="6181344" y="5891514"/>
                <a:ext cx="55206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latin typeface="Times"/>
                  </a:rPr>
                  <a:t>Assume</a:t>
                </a:r>
                <a:r>
                  <a:rPr lang="zh-CN" altLang="en-US">
                    <a:latin typeface="Time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𝑎𝑣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" altLang="zh-CN">
                    <a:effectLst/>
                    <a:latin typeface="Times"/>
                  </a:rPr>
                  <a:t> = 0 and neglecting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>
                    <a:effectLst/>
                    <a:latin typeface="Times"/>
                  </a:rPr>
                  <a:t>term</a:t>
                </a:r>
                <a:r>
                  <a:rPr lang="zh-CN" altLang="en-US">
                    <a:effectLst/>
                    <a:latin typeface="Times"/>
                  </a:rPr>
                  <a:t> </a:t>
                </a:r>
                <a:r>
                  <a:rPr lang="en" altLang="zh-CN">
                    <a:effectLst/>
                    <a:latin typeface="Times"/>
                  </a:rPr>
                  <a:t>contribution</a:t>
                </a: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FD7542E-53BB-135D-7C4C-522C9812E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344" y="5891514"/>
                <a:ext cx="5520661" cy="369332"/>
              </a:xfrm>
              <a:prstGeom prst="rect">
                <a:avLst/>
              </a:prstGeom>
              <a:blipFill>
                <a:blip r:embed="rId5"/>
                <a:stretch>
                  <a:fillRect l="-917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568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88EAF2A6-E46A-EF33-F3C4-EABA314E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28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D43B97A-D1DF-C35C-0071-BB36938A89CF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2D6CFD-F1E8-F2CC-A165-5AC1FB7FB735}"/>
              </a:ext>
            </a:extLst>
          </p:cNvPr>
          <p:cNvSpPr txBox="1"/>
          <p:nvPr/>
        </p:nvSpPr>
        <p:spPr>
          <a:xfrm>
            <a:off x="1122673" y="153499"/>
            <a:ext cx="11069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Nature News &amp; Views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D3B5EB7-FA01-4D9E-DBC6-F6A43FDDE785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id="{B9C52E3D-7320-9D35-B1FE-226AE08AD99B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平行四边形 12">
              <a:extLst>
                <a:ext uri="{FF2B5EF4-FFF2-40B4-BE49-F238E27FC236}">
                  <a16:creationId xmlns:a16="http://schemas.microsoft.com/office/drawing/2014/main" id="{A7F215E3-4DB9-C6C9-8534-505AD107E99F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id="{E31DE138-737E-58FC-D443-8BF74DAA669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54E25D73-FAA4-E3E6-6686-DB308C185863}"/>
              </a:ext>
            </a:extLst>
          </p:cNvPr>
          <p:cNvSpPr/>
          <p:nvPr/>
        </p:nvSpPr>
        <p:spPr>
          <a:xfrm>
            <a:off x="233642" y="4311716"/>
            <a:ext cx="6137177" cy="1955766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7" name="s1-heading">
            <a:extLst>
              <a:ext uri="{FF2B5EF4-FFF2-40B4-BE49-F238E27FC236}">
                <a16:creationId xmlns:a16="http://schemas.microsoft.com/office/drawing/2014/main" id="{28D40ED1-7F46-4FC6-2BFC-C28112229569}"/>
              </a:ext>
            </a:extLst>
          </p:cNvPr>
          <p:cNvSpPr txBox="1"/>
          <p:nvPr/>
        </p:nvSpPr>
        <p:spPr>
          <a:xfrm>
            <a:off x="266700" y="914516"/>
            <a:ext cx="3368040" cy="4032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b="1" u="sng" noProof="1">
                <a:solidFill>
                  <a:srgbClr val="1F4E79"/>
                </a:solidFill>
                <a:latin typeface="Arial"/>
                <a:ea typeface="Arial"/>
              </a:rPr>
              <a:t>Original Article Basic Info</a:t>
            </a:r>
            <a:endParaRPr lang="en-US" sz="1800" u="sng" noProof="1"/>
          </a:p>
        </p:txBody>
      </p:sp>
      <p:sp>
        <p:nvSpPr>
          <p:cNvPr id="8" name="s2-heading">
            <a:extLst>
              <a:ext uri="{FF2B5EF4-FFF2-40B4-BE49-F238E27FC236}">
                <a16:creationId xmlns:a16="http://schemas.microsoft.com/office/drawing/2014/main" id="{15DA05A2-D31A-98ED-AD89-A1D424005362}"/>
              </a:ext>
            </a:extLst>
          </p:cNvPr>
          <p:cNvSpPr txBox="1"/>
          <p:nvPr/>
        </p:nvSpPr>
        <p:spPr>
          <a:xfrm>
            <a:off x="4754880" y="914516"/>
            <a:ext cx="2682240" cy="4032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u="sng" noProof="1">
                <a:solidFill>
                  <a:srgbClr val="1F4E79"/>
                </a:solidFill>
                <a:latin typeface="Arial"/>
              </a:rPr>
              <a:t>Original Text Excerpt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16559E4-ABAA-0282-8537-AB48E1125E3A}"/>
              </a:ext>
            </a:extLst>
          </p:cNvPr>
          <p:cNvGrpSpPr/>
          <p:nvPr/>
        </p:nvGrpSpPr>
        <p:grpSpPr>
          <a:xfrm>
            <a:off x="4754046" y="1409905"/>
            <a:ext cx="7437954" cy="2613335"/>
            <a:chOff x="4754046" y="1467780"/>
            <a:chExt cx="7437954" cy="261333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B7C5294-3FBA-C3F1-1FB4-D1A5280F2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046" y="1467780"/>
              <a:ext cx="7437954" cy="2613335"/>
            </a:xfrm>
            <a:prstGeom prst="rect">
              <a:avLst/>
            </a:prstGeom>
          </p:spPr>
        </p:pic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2AFB4F19-241F-3EB4-0F51-C905C0DDC07F}"/>
                </a:ext>
              </a:extLst>
            </p:cNvPr>
            <p:cNvCxnSpPr>
              <a:cxnSpLocks/>
            </p:cNvCxnSpPr>
            <p:nvPr/>
          </p:nvCxnSpPr>
          <p:spPr>
            <a:xfrm>
              <a:off x="7476110" y="3214466"/>
              <a:ext cx="460834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DC07EB01-B51E-6519-AA53-A05B1A1FDB5B}"/>
                </a:ext>
              </a:extLst>
            </p:cNvPr>
            <p:cNvCxnSpPr>
              <a:cxnSpLocks/>
            </p:cNvCxnSpPr>
            <p:nvPr/>
          </p:nvCxnSpPr>
          <p:spPr>
            <a:xfrm>
              <a:off x="4812452" y="3525128"/>
              <a:ext cx="727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0980125A-98C7-2B4C-1C1D-0440E64D396C}"/>
                </a:ext>
              </a:extLst>
            </p:cNvPr>
            <p:cNvCxnSpPr>
              <a:cxnSpLocks/>
            </p:cNvCxnSpPr>
            <p:nvPr/>
          </p:nvCxnSpPr>
          <p:spPr>
            <a:xfrm>
              <a:off x="4812452" y="3793330"/>
              <a:ext cx="7272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1DD2B5EB-55CB-5876-9B85-9A0829015FE2}"/>
                </a:ext>
              </a:extLst>
            </p:cNvPr>
            <p:cNvCxnSpPr>
              <a:cxnSpLocks/>
            </p:cNvCxnSpPr>
            <p:nvPr/>
          </p:nvCxnSpPr>
          <p:spPr>
            <a:xfrm>
              <a:off x="4812452" y="4069750"/>
              <a:ext cx="234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圆角矩形标注 18">
            <a:extLst>
              <a:ext uri="{FF2B5EF4-FFF2-40B4-BE49-F238E27FC236}">
                <a16:creationId xmlns:a16="http://schemas.microsoft.com/office/drawing/2014/main" id="{547751FF-F554-E9AE-1CF9-8B255554A39E}"/>
              </a:ext>
            </a:extLst>
          </p:cNvPr>
          <p:cNvSpPr/>
          <p:nvPr/>
        </p:nvSpPr>
        <p:spPr>
          <a:xfrm rot="5400000">
            <a:off x="8488622" y="2753321"/>
            <a:ext cx="1606766" cy="5302724"/>
          </a:xfrm>
          <a:prstGeom prst="wedgeRoundRectCallout">
            <a:avLst>
              <a:gd name="adj1" fmla="val -100266"/>
              <a:gd name="adj2" fmla="val -1600"/>
              <a:gd name="adj3" fmla="val 16667"/>
            </a:avLst>
          </a:prstGeom>
          <a:solidFill>
            <a:schemeClr val="bg1"/>
          </a:solidFill>
          <a:ln w="12700">
            <a:solidFill>
              <a:srgbClr val="0E41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2D128C8-04F5-3EFC-B789-4F3AD82F7B9D}"/>
              </a:ext>
            </a:extLst>
          </p:cNvPr>
          <p:cNvSpPr txBox="1"/>
          <p:nvPr/>
        </p:nvSpPr>
        <p:spPr>
          <a:xfrm>
            <a:off x="6747477" y="4700666"/>
            <a:ext cx="50890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… </a:t>
            </a:r>
            <a:r>
              <a:rPr kumimoji="1"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opens up a credible path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  <a:r>
              <a:rPr kumimoji="1"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giving physicists a long-sought independent check on one of the load-bearing walls of the standard model</a:t>
            </a:r>
            <a:r>
              <a:rPr kumimoji="1"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"</a:t>
            </a:r>
            <a:endParaRPr kumimoji="1"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516A72D-8316-72F0-7022-3F72BD3F2024}"/>
              </a:ext>
            </a:extLst>
          </p:cNvPr>
          <p:cNvGrpSpPr/>
          <p:nvPr/>
        </p:nvGrpSpPr>
        <p:grpSpPr>
          <a:xfrm>
            <a:off x="266700" y="1405111"/>
            <a:ext cx="4005985" cy="2774906"/>
            <a:chOff x="266700" y="1462986"/>
            <a:chExt cx="4005985" cy="2774906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D321C424-C034-1684-3C2B-4F81B86F2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700" y="1462986"/>
              <a:ext cx="3958936" cy="2774906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0BCADEB-8F7D-230F-F6F2-B69FBA70C620}"/>
                </a:ext>
              </a:extLst>
            </p:cNvPr>
            <p:cNvSpPr txBox="1"/>
            <p:nvPr/>
          </p:nvSpPr>
          <p:spPr>
            <a:xfrm>
              <a:off x="2246168" y="3930115"/>
              <a:ext cx="20265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altLang="zh-CN" sz="1400" b="1" i="1" dirty="0" err="1">
                  <a:solidFill>
                    <a:srgbClr val="0432FF"/>
                  </a:solidFill>
                  <a:effectLst/>
                  <a:latin typeface="Harding"/>
                </a:rPr>
                <a:t>Nature</a:t>
              </a:r>
              <a:r>
                <a:rPr lang="es-ES" altLang="zh-CN" sz="1400" b="1" i="0" dirty="0">
                  <a:solidFill>
                    <a:srgbClr val="0432FF"/>
                  </a:solidFill>
                  <a:effectLst/>
                  <a:latin typeface="Harding"/>
                </a:rPr>
                <a:t> 657, 42-44 (2026)</a:t>
              </a:r>
              <a:endParaRPr kumimoji="1" lang="zh-CN" altLang="en-US" sz="1400" b="1" dirty="0">
                <a:solidFill>
                  <a:srgbClr val="0432FF"/>
                </a:solidFill>
              </a:endParaRPr>
            </a:p>
          </p:txBody>
        </p:sp>
        <p:sp>
          <p:nvSpPr>
            <p:cNvPr id="26" name="圆角矩形 25">
              <a:extLst>
                <a:ext uri="{FF2B5EF4-FFF2-40B4-BE49-F238E27FC236}">
                  <a16:creationId xmlns:a16="http://schemas.microsoft.com/office/drawing/2014/main" id="{AD311314-B48A-C7A9-80DC-85F65AD68118}"/>
                </a:ext>
              </a:extLst>
            </p:cNvPr>
            <p:cNvSpPr/>
            <p:nvPr/>
          </p:nvSpPr>
          <p:spPr>
            <a:xfrm>
              <a:off x="280555" y="3746402"/>
              <a:ext cx="759600" cy="216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4C86BD00-88A0-8046-E331-90516D57DD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52" r="55377"/>
          <a:stretch/>
        </p:blipFill>
        <p:spPr>
          <a:xfrm>
            <a:off x="309667" y="4354356"/>
            <a:ext cx="2100739" cy="185446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D57DC857-2144-4146-C864-E9008235B25A}"/>
              </a:ext>
            </a:extLst>
          </p:cNvPr>
          <p:cNvSpPr txBox="1"/>
          <p:nvPr/>
        </p:nvSpPr>
        <p:spPr>
          <a:xfrm>
            <a:off x="2486431" y="4582771"/>
            <a:ext cx="39292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altLang="zh-CN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Matt </a:t>
            </a:r>
            <a:r>
              <a:rPr lang="es-ES" altLang="zh-CN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Kenzie</a:t>
            </a:r>
            <a:endParaRPr lang="es-ES" altLang="zh-CN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ES" altLang="zh-CN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Cambridge</a:t>
            </a:r>
          </a:p>
          <a:p>
            <a:pPr algn="ctr"/>
            <a:r>
              <a:rPr lang="es-ES" altLang="zh-C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Subgroup</a:t>
            </a:r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convener</a:t>
            </a:r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HFLAV</a:t>
            </a:r>
          </a:p>
          <a:p>
            <a:pPr algn="ctr"/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 </a:t>
            </a:r>
            <a:r>
              <a:rPr lang="es-ES" altLang="zh-C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member</a:t>
            </a:r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altLang="zh-C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PDG</a:t>
            </a:r>
          </a:p>
        </p:txBody>
      </p:sp>
    </p:spTree>
    <p:extLst>
      <p:ext uri="{BB962C8B-B14F-4D97-AF65-F5344CB8AC3E}">
        <p14:creationId xmlns:p14="http://schemas.microsoft.com/office/powerpoint/2010/main" val="3974769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5FE94CBA-0B66-9167-4C65-A3FB4FB4A665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id="{87B3D7A5-1683-9FBC-3EE0-750EAD32DD29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D5B23F91-9905-AC50-FD59-92A7D9E560AB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C5880BFE-ED30-0A87-38C1-C0DF2EE18A5D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1F4B2AD-DE25-D25C-12A2-B4A83A4F7612}"/>
              </a:ext>
            </a:extLst>
          </p:cNvPr>
          <p:cNvSpPr txBox="1"/>
          <p:nvPr/>
        </p:nvSpPr>
        <p:spPr>
          <a:xfrm>
            <a:off x="1122673" y="153499"/>
            <a:ext cx="108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Methodology</a:t>
            </a:r>
          </a:p>
        </p:txBody>
      </p:sp>
      <p:sp>
        <p:nvSpPr>
          <p:cNvPr id="9" name="灯片编号占位符 2">
            <a:extLst>
              <a:ext uri="{FF2B5EF4-FFF2-40B4-BE49-F238E27FC236}">
                <a16:creationId xmlns:a16="http://schemas.microsoft.com/office/drawing/2014/main" id="{4D478562-FFB3-1659-EF45-2B388CCB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29</a:t>
            </a:fld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2" name="Connector 9">
            <a:extLst>
              <a:ext uri="{FF2B5EF4-FFF2-40B4-BE49-F238E27FC236}">
                <a16:creationId xmlns:a16="http://schemas.microsoft.com/office/drawing/2014/main" id="{717F7CD7-95E6-6881-284C-FD012B698C76}"/>
              </a:ext>
            </a:extLst>
          </p:cNvPr>
          <p:cNvCxnSpPr/>
          <p:nvPr/>
        </p:nvCxnSpPr>
        <p:spPr>
          <a:xfrm>
            <a:off x="6144768" y="1115568"/>
            <a:ext cx="0" cy="5193792"/>
          </a:xfrm>
          <a:prstGeom prst="line">
            <a:avLst/>
          </a:prstGeom>
          <a:ln w="12700">
            <a:solidFill>
              <a:srgbClr val="00D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FFFCC59E-9736-B20C-5B07-77289F82D142}"/>
              </a:ext>
            </a:extLst>
          </p:cNvPr>
          <p:cNvSpPr/>
          <p:nvPr/>
        </p:nvSpPr>
        <p:spPr>
          <a:xfrm>
            <a:off x="502920" y="1234440"/>
            <a:ext cx="5394960" cy="475488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dirty="0"/>
          </a:p>
        </p:txBody>
      </p:sp>
      <p:sp>
        <p:nvSpPr>
          <p:cNvPr id="10" name="Oval 11">
            <a:extLst>
              <a:ext uri="{FF2B5EF4-FFF2-40B4-BE49-F238E27FC236}">
                <a16:creationId xmlns:a16="http://schemas.microsoft.com/office/drawing/2014/main" id="{6CBF36E8-F71D-F46F-7AC8-0F3C3B8B614F}"/>
              </a:ext>
            </a:extLst>
          </p:cNvPr>
          <p:cNvSpPr/>
          <p:nvPr/>
        </p:nvSpPr>
        <p:spPr>
          <a:xfrm>
            <a:off x="1536191" y="2308860"/>
            <a:ext cx="603504" cy="603504"/>
          </a:xfrm>
          <a:prstGeom prst="ellipse">
            <a:avLst/>
          </a:prstGeom>
          <a:noFill/>
          <a:ln w="25400">
            <a:solidFill>
              <a:schemeClr val="accent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A2427879-373E-93E2-1E85-073FDA7F84D9}"/>
                  </a:ext>
                </a:extLst>
              </p:cNvPr>
              <p:cNvSpPr txBox="1"/>
              <p:nvPr/>
            </p:nvSpPr>
            <p:spPr>
              <a:xfrm>
                <a:off x="1604703" y="2960109"/>
                <a:ext cx="5486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altLang="zh-CN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</m:ctrlPr>
                        </m:accPr>
                        <m:e>
                          <m:r>
                            <a:rPr lang="ar-SA" altLang="zh-CN" b="1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  <m:t>𝚲</m:t>
                          </m:r>
                        </m:e>
                      </m:acc>
                    </m:oMath>
                  </m:oMathPara>
                </a14:m>
                <a:endParaRPr lang="ar-SA" b="1" i="0" dirty="0">
                  <a:solidFill>
                    <a:schemeClr val="accent2">
                      <a:lumMod val="50000"/>
                    </a:schemeClr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A2427879-373E-93E2-1E85-073FDA7F8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703" y="2960109"/>
                <a:ext cx="548640" cy="276999"/>
              </a:xfrm>
              <a:prstGeom prst="rect">
                <a:avLst/>
              </a:prstGeom>
              <a:blipFill>
                <a:blip r:embed="rId3"/>
                <a:stretch>
                  <a:fillRect t="-2727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Connector 13">
            <a:extLst>
              <a:ext uri="{FF2B5EF4-FFF2-40B4-BE49-F238E27FC236}">
                <a16:creationId xmlns:a16="http://schemas.microsoft.com/office/drawing/2014/main" id="{2B938D5B-46AB-1E83-9D01-CFE37C3ABE7A}"/>
              </a:ext>
            </a:extLst>
          </p:cNvPr>
          <p:cNvCxnSpPr/>
          <p:nvPr/>
        </p:nvCxnSpPr>
        <p:spPr>
          <a:xfrm flipH="1" flipV="1">
            <a:off x="969263" y="1833372"/>
            <a:ext cx="868680" cy="77724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5">
            <a:extLst>
              <a:ext uri="{FF2B5EF4-FFF2-40B4-BE49-F238E27FC236}">
                <a16:creationId xmlns:a16="http://schemas.microsoft.com/office/drawing/2014/main" id="{0A99FA9A-5321-D495-4F53-1FEA535C5771}"/>
              </a:ext>
            </a:extLst>
          </p:cNvPr>
          <p:cNvCxnSpPr/>
          <p:nvPr/>
        </p:nvCxnSpPr>
        <p:spPr>
          <a:xfrm flipV="1">
            <a:off x="1837943" y="1833372"/>
            <a:ext cx="868680" cy="77724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8">
            <a:extLst>
              <a:ext uri="{FF2B5EF4-FFF2-40B4-BE49-F238E27FC236}">
                <a16:creationId xmlns:a16="http://schemas.microsoft.com/office/drawing/2014/main" id="{6FE7379A-00CE-2F0D-0286-FE43ADBB3DA3}"/>
              </a:ext>
            </a:extLst>
          </p:cNvPr>
          <p:cNvSpPr txBox="1"/>
          <p:nvPr/>
        </p:nvSpPr>
        <p:spPr>
          <a:xfrm>
            <a:off x="1527047" y="2025394"/>
            <a:ext cx="6400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rial"/>
                <a:ea typeface="DengXian"/>
              </a:rPr>
              <a:t>T</a:t>
            </a:r>
            <a:r>
              <a:rPr b="1" i="0" dirty="0">
                <a:solidFill>
                  <a:schemeClr val="accent2">
                    <a:lumMod val="50000"/>
                  </a:schemeClr>
                </a:solidFill>
                <a:latin typeface="Arial"/>
                <a:ea typeface="DengXian"/>
              </a:rPr>
              <a:t>ag</a:t>
            </a:r>
          </a:p>
        </p:txBody>
      </p:sp>
      <p:sp>
        <p:nvSpPr>
          <p:cNvPr id="15" name="Oval 19">
            <a:extLst>
              <a:ext uri="{FF2B5EF4-FFF2-40B4-BE49-F238E27FC236}">
                <a16:creationId xmlns:a16="http://schemas.microsoft.com/office/drawing/2014/main" id="{E92AE106-1B96-E200-9840-12404B1CAFB0}"/>
              </a:ext>
            </a:extLst>
          </p:cNvPr>
          <p:cNvSpPr/>
          <p:nvPr/>
        </p:nvSpPr>
        <p:spPr>
          <a:xfrm>
            <a:off x="4279391" y="4274820"/>
            <a:ext cx="603504" cy="603504"/>
          </a:xfrm>
          <a:prstGeom prst="ellipse">
            <a:avLst/>
          </a:prstGeom>
          <a:noFill/>
          <a:ln w="25400">
            <a:solidFill>
              <a:srgbClr val="0E41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20">
                <a:extLst>
                  <a:ext uri="{FF2B5EF4-FFF2-40B4-BE49-F238E27FC236}">
                    <a16:creationId xmlns:a16="http://schemas.microsoft.com/office/drawing/2014/main" id="{67ED15F4-797C-BA7E-969C-1A6E33C91693}"/>
                  </a:ext>
                </a:extLst>
              </p:cNvPr>
              <p:cNvSpPr txBox="1"/>
              <p:nvPr/>
            </p:nvSpPr>
            <p:spPr>
              <a:xfrm>
                <a:off x="4347903" y="4935596"/>
                <a:ext cx="5486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b="1" i="0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DengXian"/>
                        </a:rPr>
                        <m:t>𝚲</m:t>
                      </m:r>
                    </m:oMath>
                  </m:oMathPara>
                </a14:m>
                <a:endParaRPr lang="el-GR" b="1" i="0" dirty="0">
                  <a:solidFill>
                    <a:srgbClr val="0E419C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16" name="TextBox 20">
                <a:extLst>
                  <a:ext uri="{FF2B5EF4-FFF2-40B4-BE49-F238E27FC236}">
                    <a16:creationId xmlns:a16="http://schemas.microsoft.com/office/drawing/2014/main" id="{67ED15F4-797C-BA7E-969C-1A6E33C91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903" y="4935596"/>
                <a:ext cx="548640" cy="276999"/>
              </a:xfrm>
              <a:prstGeom prst="rect">
                <a:avLst/>
              </a:prstGeom>
              <a:blipFill>
                <a:blip r:embed="rId4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ctor 21">
            <a:extLst>
              <a:ext uri="{FF2B5EF4-FFF2-40B4-BE49-F238E27FC236}">
                <a16:creationId xmlns:a16="http://schemas.microsoft.com/office/drawing/2014/main" id="{D2CC26D4-ACD9-9CDD-A349-5D824FE0428E}"/>
              </a:ext>
            </a:extLst>
          </p:cNvPr>
          <p:cNvCxnSpPr/>
          <p:nvPr/>
        </p:nvCxnSpPr>
        <p:spPr>
          <a:xfrm>
            <a:off x="4581143" y="4576572"/>
            <a:ext cx="868680" cy="822960"/>
          </a:xfrm>
          <a:prstGeom prst="line">
            <a:avLst/>
          </a:prstGeom>
          <a:ln w="19050">
            <a:solidFill>
              <a:srgbClr val="0E419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22">
                <a:extLst>
                  <a:ext uri="{FF2B5EF4-FFF2-40B4-BE49-F238E27FC236}">
                    <a16:creationId xmlns:a16="http://schemas.microsoft.com/office/drawing/2014/main" id="{0C44BAAB-49AA-4FBE-840B-05C494F119A5}"/>
                  </a:ext>
                </a:extLst>
              </p:cNvPr>
              <p:cNvSpPr txBox="1"/>
              <p:nvPr/>
            </p:nvSpPr>
            <p:spPr>
              <a:xfrm>
                <a:off x="5221223" y="5445252"/>
                <a:ext cx="64008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DengXian"/>
                        </a:rPr>
                        <m:t>𝒑</m:t>
                      </m:r>
                    </m:oMath>
                  </m:oMathPara>
                </a14:m>
                <a:endParaRPr lang="en-US" b="1" i="0" dirty="0">
                  <a:solidFill>
                    <a:srgbClr val="0E419C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18" name="TextBox 22">
                <a:extLst>
                  <a:ext uri="{FF2B5EF4-FFF2-40B4-BE49-F238E27FC236}">
                    <a16:creationId xmlns:a16="http://schemas.microsoft.com/office/drawing/2014/main" id="{0C44BAAB-49AA-4FBE-840B-05C494F11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223" y="5445252"/>
                <a:ext cx="640080" cy="276999"/>
              </a:xfrm>
              <a:prstGeom prst="rect">
                <a:avLst/>
              </a:prstGeom>
              <a:blipFill>
                <a:blip r:embed="rId5"/>
                <a:stretch>
                  <a:fillRect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 23">
            <a:extLst>
              <a:ext uri="{FF2B5EF4-FFF2-40B4-BE49-F238E27FC236}">
                <a16:creationId xmlns:a16="http://schemas.microsoft.com/office/drawing/2014/main" id="{EA0E650E-E3C0-3008-6441-635BC8DDDD56}"/>
              </a:ext>
            </a:extLst>
          </p:cNvPr>
          <p:cNvCxnSpPr/>
          <p:nvPr/>
        </p:nvCxnSpPr>
        <p:spPr>
          <a:xfrm flipH="1">
            <a:off x="3758182" y="4576572"/>
            <a:ext cx="822961" cy="960120"/>
          </a:xfrm>
          <a:prstGeom prst="line">
            <a:avLst/>
          </a:prstGeom>
          <a:ln w="19050">
            <a:solidFill>
              <a:srgbClr val="0E419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25">
            <a:extLst>
              <a:ext uri="{FF2B5EF4-FFF2-40B4-BE49-F238E27FC236}">
                <a16:creationId xmlns:a16="http://schemas.microsoft.com/office/drawing/2014/main" id="{B678B743-30BA-A41F-74DC-D080BF9A0F37}"/>
              </a:ext>
            </a:extLst>
          </p:cNvPr>
          <p:cNvCxnSpPr>
            <a:cxnSpLocks/>
          </p:cNvCxnSpPr>
          <p:nvPr/>
        </p:nvCxnSpPr>
        <p:spPr>
          <a:xfrm flipV="1">
            <a:off x="4581143" y="4124943"/>
            <a:ext cx="687742" cy="451629"/>
          </a:xfrm>
          <a:prstGeom prst="line">
            <a:avLst/>
          </a:prstGeom>
          <a:ln w="19050">
            <a:solidFill>
              <a:srgbClr val="E85D5D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7">
            <a:extLst>
              <a:ext uri="{FF2B5EF4-FFF2-40B4-BE49-F238E27FC236}">
                <a16:creationId xmlns:a16="http://schemas.microsoft.com/office/drawing/2014/main" id="{E57C5334-384C-A63C-DD75-77603425FC37}"/>
              </a:ext>
            </a:extLst>
          </p:cNvPr>
          <p:cNvCxnSpPr>
            <a:cxnSpLocks/>
          </p:cNvCxnSpPr>
          <p:nvPr/>
        </p:nvCxnSpPr>
        <p:spPr>
          <a:xfrm>
            <a:off x="2112263" y="2391156"/>
            <a:ext cx="2194560" cy="2404872"/>
          </a:xfrm>
          <a:prstGeom prst="curvedConnector3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8">
            <a:extLst>
              <a:ext uri="{FF2B5EF4-FFF2-40B4-BE49-F238E27FC236}">
                <a16:creationId xmlns:a16="http://schemas.microsoft.com/office/drawing/2014/main" id="{9234CA72-2094-8993-F48F-038D12833897}"/>
              </a:ext>
            </a:extLst>
          </p:cNvPr>
          <p:cNvCxnSpPr/>
          <p:nvPr/>
        </p:nvCxnSpPr>
        <p:spPr>
          <a:xfrm>
            <a:off x="2112263" y="2610612"/>
            <a:ext cx="2194560" cy="1965960"/>
          </a:xfrm>
          <a:prstGeom prst="curvedConnector3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9">
            <a:extLst>
              <a:ext uri="{FF2B5EF4-FFF2-40B4-BE49-F238E27FC236}">
                <a16:creationId xmlns:a16="http://schemas.microsoft.com/office/drawing/2014/main" id="{0BECAEC2-FE5C-7D6D-8B49-23922E3D290B}"/>
              </a:ext>
            </a:extLst>
          </p:cNvPr>
          <p:cNvCxnSpPr>
            <a:cxnSpLocks/>
          </p:cNvCxnSpPr>
          <p:nvPr/>
        </p:nvCxnSpPr>
        <p:spPr>
          <a:xfrm>
            <a:off x="2112263" y="2830068"/>
            <a:ext cx="2194560" cy="1527048"/>
          </a:xfrm>
          <a:prstGeom prst="curvedConnector3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30">
            <a:extLst>
              <a:ext uri="{FF2B5EF4-FFF2-40B4-BE49-F238E27FC236}">
                <a16:creationId xmlns:a16="http://schemas.microsoft.com/office/drawing/2014/main" id="{BE2F95D8-79A4-871F-44C1-A854DA780A62}"/>
              </a:ext>
            </a:extLst>
          </p:cNvPr>
          <p:cNvSpPr txBox="1"/>
          <p:nvPr/>
        </p:nvSpPr>
        <p:spPr>
          <a:xfrm>
            <a:off x="1318495" y="3441930"/>
            <a:ext cx="39319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b="1" i="0" dirty="0">
                <a:solidFill>
                  <a:schemeClr val="accent2">
                    <a:lumMod val="50000"/>
                  </a:schemeClr>
                </a:solidFill>
                <a:latin typeface="Arial"/>
                <a:ea typeface="DengXian"/>
              </a:rPr>
              <a:t>Measure one  </a:t>
            </a:r>
            <a:r>
              <a:rPr sz="2400" b="1" i="0" dirty="0">
                <a:solidFill>
                  <a:schemeClr val="accent6">
                    <a:lumMod val="50000"/>
                  </a:schemeClr>
                </a:solidFill>
                <a:latin typeface="Arial"/>
                <a:ea typeface="DengXian"/>
              </a:rPr>
              <a:t>→</a:t>
            </a:r>
            <a:r>
              <a:rPr b="1" i="0" dirty="0">
                <a:solidFill>
                  <a:srgbClr val="7AE582"/>
                </a:solidFill>
                <a:latin typeface="Arial"/>
                <a:ea typeface="DengXian"/>
              </a:rPr>
              <a:t>  </a:t>
            </a:r>
            <a:r>
              <a:rPr b="1" i="0" dirty="0">
                <a:solidFill>
                  <a:srgbClr val="0E419C"/>
                </a:solidFill>
                <a:latin typeface="Arial"/>
                <a:ea typeface="DengXian"/>
              </a:rPr>
              <a:t>infer the other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32">
                <a:extLst>
                  <a:ext uri="{FF2B5EF4-FFF2-40B4-BE49-F238E27FC236}">
                    <a16:creationId xmlns:a16="http://schemas.microsoft.com/office/drawing/2014/main" id="{29C3EF34-D301-4864-5001-FDBC0AEA3C9C}"/>
                  </a:ext>
                </a:extLst>
              </p:cNvPr>
              <p:cNvSpPr txBox="1"/>
              <p:nvPr/>
            </p:nvSpPr>
            <p:spPr>
              <a:xfrm>
                <a:off x="6419088" y="1928780"/>
                <a:ext cx="5760705" cy="332033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First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experiment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use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of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entanglement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+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polarization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to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extract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</a:rPr>
                      <m:t>|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DengXian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DengXian"/>
                          </a:rPr>
                          <m:t>𝑉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DengXian"/>
                          </a:rPr>
                          <m:t>𝑢𝑠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DengXian"/>
                      </a:rPr>
                      <m:t>|</m:t>
                    </m:r>
                  </m:oMath>
                </a14:m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“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Spooky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action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at a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distance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” →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measurement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tool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Single-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event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sensitivity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greatly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enhanced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Methodological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blueprint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for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future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colliders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(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e.g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., STCF).</a:t>
                </a:r>
              </a:p>
              <a:p>
                <a:pPr marL="342900" indent="-34290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Entanglement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: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from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quantum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information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to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particle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physics</a:t>
                </a:r>
                <a:r>
                  <a:rPr lang="zh-CN" altLang="en-US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information</a:t>
                </a:r>
                <a:r>
                  <a:rPr lang="es-ES" altLang="zh-CN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5" name="TextBox 32">
                <a:extLst>
                  <a:ext uri="{FF2B5EF4-FFF2-40B4-BE49-F238E27FC236}">
                    <a16:creationId xmlns:a16="http://schemas.microsoft.com/office/drawing/2014/main" id="{29C3EF34-D301-4864-5001-FDBC0AEA3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088" y="1928780"/>
                <a:ext cx="5760705" cy="3320333"/>
              </a:xfrm>
              <a:prstGeom prst="rect">
                <a:avLst/>
              </a:prstGeom>
              <a:blipFill>
                <a:blip r:embed="rId6"/>
                <a:stretch>
                  <a:fillRect l="-2198" r="-1319" b="-3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3053F569-A3B7-1E83-2C04-E96EBEAEDBD7}"/>
                  </a:ext>
                </a:extLst>
              </p:cNvPr>
              <p:cNvSpPr txBox="1"/>
              <p:nvPr/>
            </p:nvSpPr>
            <p:spPr>
              <a:xfrm>
                <a:off x="640079" y="1556373"/>
                <a:ext cx="5486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ar-SA" altLang="zh-CN" b="1" i="1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</m:ctrlPr>
                        </m:accPr>
                        <m:e>
                          <m:r>
                            <a:rPr lang="ar-SA" altLang="zh-CN" b="1" i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  <m:t>𝐩</m:t>
                          </m:r>
                        </m:e>
                      </m:acc>
                    </m:oMath>
                  </m:oMathPara>
                </a14:m>
                <a:endParaRPr lang="ar-SA" b="1" i="0" dirty="0">
                  <a:solidFill>
                    <a:schemeClr val="accent2">
                      <a:lumMod val="50000"/>
                    </a:schemeClr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id="{3053F569-A3B7-1E83-2C04-E96EBEAED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9" y="1556373"/>
                <a:ext cx="548640" cy="276999"/>
              </a:xfrm>
              <a:prstGeom prst="rect">
                <a:avLst/>
              </a:prstGeom>
              <a:blipFill>
                <a:blip r:embed="rId7"/>
                <a:stretch>
                  <a:fillRect t="-26087" b="-4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2">
                <a:extLst>
                  <a:ext uri="{FF2B5EF4-FFF2-40B4-BE49-F238E27FC236}">
                    <a16:creationId xmlns:a16="http://schemas.microsoft.com/office/drawing/2014/main" id="{D175ABC9-4EC6-7E07-C991-6A70AFD4D395}"/>
                  </a:ext>
                </a:extLst>
              </p:cNvPr>
              <p:cNvSpPr txBox="1"/>
              <p:nvPr/>
            </p:nvSpPr>
            <p:spPr>
              <a:xfrm>
                <a:off x="2651760" y="1531620"/>
                <a:ext cx="5486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SA" altLang="zh-CN" b="1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</m:ctrlPr>
                        </m:sSupPr>
                        <m:e>
                          <m:r>
                            <a:rPr lang="ar-SA" altLang="zh-CN" b="1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  <m:t>𝝅</m:t>
                          </m:r>
                        </m:e>
                        <m:sup>
                          <m:r>
                            <a:rPr lang="ar-SA" altLang="zh-CN" b="1" i="1" dirty="0" smtClean="0">
                              <a:solidFill>
                                <a:schemeClr val="accent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ar-SA" b="1" i="0" dirty="0">
                  <a:solidFill>
                    <a:schemeClr val="accent2">
                      <a:lumMod val="50000"/>
                    </a:schemeClr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27" name="TextBox 12">
                <a:extLst>
                  <a:ext uri="{FF2B5EF4-FFF2-40B4-BE49-F238E27FC236}">
                    <a16:creationId xmlns:a16="http://schemas.microsoft.com/office/drawing/2014/main" id="{D175ABC9-4EC6-7E07-C991-6A70AFD4D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760" y="1531620"/>
                <a:ext cx="548640" cy="276999"/>
              </a:xfrm>
              <a:prstGeom prst="rect">
                <a:avLst/>
              </a:prstGeom>
              <a:blipFill>
                <a:blip r:embed="rId8"/>
                <a:stretch>
                  <a:fillRect t="-26087" r="-6667" b="-4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2">
                <a:extLst>
                  <a:ext uri="{FF2B5EF4-FFF2-40B4-BE49-F238E27FC236}">
                    <a16:creationId xmlns:a16="http://schemas.microsoft.com/office/drawing/2014/main" id="{04E9719C-DFE8-6F72-A0BF-70C20403136C}"/>
                  </a:ext>
                </a:extLst>
              </p:cNvPr>
              <p:cNvSpPr txBox="1"/>
              <p:nvPr/>
            </p:nvSpPr>
            <p:spPr>
              <a:xfrm>
                <a:off x="3438142" y="5565460"/>
                <a:ext cx="64008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SA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</m:ctrlPr>
                        </m:sSupPr>
                        <m:e>
                          <m:r>
                            <a:rPr lang="ar-SA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  <m:t>𝒆</m:t>
                          </m:r>
                        </m:e>
                        <m:sup>
                          <m:r>
                            <a:rPr lang="ar-SA" b="1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ar-SA" b="1" i="0" dirty="0">
                  <a:solidFill>
                    <a:srgbClr val="0E419C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28" name="TextBox 22">
                <a:extLst>
                  <a:ext uri="{FF2B5EF4-FFF2-40B4-BE49-F238E27FC236}">
                    <a16:creationId xmlns:a16="http://schemas.microsoft.com/office/drawing/2014/main" id="{04E9719C-DFE8-6F72-A0BF-70C2040313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142" y="5565460"/>
                <a:ext cx="640080" cy="276999"/>
              </a:xfrm>
              <a:prstGeom prst="rect">
                <a:avLst/>
              </a:prstGeom>
              <a:blipFill>
                <a:blip r:embed="rId9"/>
                <a:stretch>
                  <a:fillRect t="-2727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2">
                <a:extLst>
                  <a:ext uri="{FF2B5EF4-FFF2-40B4-BE49-F238E27FC236}">
                    <a16:creationId xmlns:a16="http://schemas.microsoft.com/office/drawing/2014/main" id="{2F8BC3DD-FF7B-FEDE-9823-0ABE7817E279}"/>
                  </a:ext>
                </a:extLst>
              </p:cNvPr>
              <p:cNvSpPr txBox="1"/>
              <p:nvPr/>
            </p:nvSpPr>
            <p:spPr>
              <a:xfrm>
                <a:off x="4937471" y="3919020"/>
                <a:ext cx="10508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 font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ar-SA" altLang="zh-C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DengXian"/>
                                </a:rPr>
                              </m:ctrlPr>
                            </m:accPr>
                            <m:e>
                              <m:r>
                                <a:rPr lang="ar-SA" altLang="zh-C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DengXian"/>
                                </a:rPr>
                                <m:t>𝝂</m:t>
                              </m:r>
                            </m:e>
                          </m:acc>
                        </m:e>
                        <m:sub>
                          <m:r>
                            <a:rPr lang="ar-SA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DengXian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ar-SA" b="1" i="0" dirty="0">
                  <a:solidFill>
                    <a:srgbClr val="FF0000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29" name="TextBox 22">
                <a:extLst>
                  <a:ext uri="{FF2B5EF4-FFF2-40B4-BE49-F238E27FC236}">
                    <a16:creationId xmlns:a16="http://schemas.microsoft.com/office/drawing/2014/main" id="{2F8BC3DD-FF7B-FEDE-9823-0ABE7817E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471" y="3919020"/>
                <a:ext cx="1050878" cy="276999"/>
              </a:xfrm>
              <a:prstGeom prst="rect">
                <a:avLst/>
              </a:prstGeom>
              <a:blipFill>
                <a:blip r:embed="rId10"/>
                <a:stretch>
                  <a:fillRect t="-26087" b="-4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304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5FE94CBA-0B66-9167-4C65-A3FB4FB4A665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id="{87B3D7A5-1683-9FBC-3EE0-750EAD32DD29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D5B23F91-9905-AC50-FD59-92A7D9E560AB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C5880BFE-ED30-0A87-38C1-C0DF2EE18A5D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1F4B2AD-DE25-D25C-12A2-B4A83A4F7612}"/>
              </a:ext>
            </a:extLst>
          </p:cNvPr>
          <p:cNvSpPr txBox="1"/>
          <p:nvPr/>
        </p:nvSpPr>
        <p:spPr>
          <a:xfrm>
            <a:off x="1122673" y="153499"/>
            <a:ext cx="10867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Systematic Research Program</a:t>
            </a:r>
          </a:p>
        </p:txBody>
      </p:sp>
      <p:sp>
        <p:nvSpPr>
          <p:cNvPr id="9" name="灯片编号占位符 2">
            <a:extLst>
              <a:ext uri="{FF2B5EF4-FFF2-40B4-BE49-F238E27FC236}">
                <a16:creationId xmlns:a16="http://schemas.microsoft.com/office/drawing/2014/main" id="{4D478562-FFB3-1659-EF45-2B388CCB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30</a:t>
            </a:fld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1" name="Connector 9">
            <a:extLst>
              <a:ext uri="{FF2B5EF4-FFF2-40B4-BE49-F238E27FC236}">
                <a16:creationId xmlns:a16="http://schemas.microsoft.com/office/drawing/2014/main" id="{1485DB35-CCBD-49A0-669D-37A70A86297B}"/>
              </a:ext>
            </a:extLst>
          </p:cNvPr>
          <p:cNvCxnSpPr/>
          <p:nvPr/>
        </p:nvCxnSpPr>
        <p:spPr>
          <a:xfrm>
            <a:off x="6144768" y="1115568"/>
            <a:ext cx="0" cy="5193792"/>
          </a:xfrm>
          <a:prstGeom prst="line">
            <a:avLst/>
          </a:prstGeom>
          <a:ln w="12700">
            <a:solidFill>
              <a:srgbClr val="00D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0">
            <a:extLst>
              <a:ext uri="{FF2B5EF4-FFF2-40B4-BE49-F238E27FC236}">
                <a16:creationId xmlns:a16="http://schemas.microsoft.com/office/drawing/2014/main" id="{ECD3816D-E154-2C27-1B1C-58F3FD0246E6}"/>
              </a:ext>
            </a:extLst>
          </p:cNvPr>
          <p:cNvSpPr/>
          <p:nvPr/>
        </p:nvSpPr>
        <p:spPr>
          <a:xfrm>
            <a:off x="502920" y="1234440"/>
            <a:ext cx="5394960" cy="475488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0759E0A5-D726-FA3B-599C-D0E3D82EF996}"/>
              </a:ext>
            </a:extLst>
          </p:cNvPr>
          <p:cNvSpPr txBox="1"/>
          <p:nvPr/>
        </p:nvSpPr>
        <p:spPr>
          <a:xfrm>
            <a:off x="826852" y="1370254"/>
            <a:ext cx="49377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i="0" dirty="0">
                <a:latin typeface="Arial"/>
                <a:ea typeface="DengXian"/>
              </a:rPr>
              <a:t>Target decay channels</a:t>
            </a:r>
          </a:p>
        </p:txBody>
      </p:sp>
      <p:sp>
        <p:nvSpPr>
          <p:cNvPr id="14" name="Rounded Rectangle 12">
            <a:extLst>
              <a:ext uri="{FF2B5EF4-FFF2-40B4-BE49-F238E27FC236}">
                <a16:creationId xmlns:a16="http://schemas.microsoft.com/office/drawing/2014/main" id="{8BDA472C-DBCF-043A-57CD-BE17EA12B80E}"/>
              </a:ext>
            </a:extLst>
          </p:cNvPr>
          <p:cNvSpPr/>
          <p:nvPr/>
        </p:nvSpPr>
        <p:spPr>
          <a:xfrm>
            <a:off x="777240" y="1834596"/>
            <a:ext cx="3108960" cy="457200"/>
          </a:xfrm>
          <a:prstGeom prst="roundRect">
            <a:avLst>
              <a:gd name="adj" fmla="val 30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3">
                <a:extLst>
                  <a:ext uri="{FF2B5EF4-FFF2-40B4-BE49-F238E27FC236}">
                    <a16:creationId xmlns:a16="http://schemas.microsoft.com/office/drawing/2014/main" id="{30161375-6552-CAD6-375C-E94694149F5B}"/>
                  </a:ext>
                </a:extLst>
              </p:cNvPr>
              <p:cNvSpPr txBox="1"/>
              <p:nvPr/>
            </p:nvSpPr>
            <p:spPr>
              <a:xfrm>
                <a:off x="1505548" y="1907748"/>
                <a:ext cx="1666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l-G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𝜦</m:t>
                      </m:r>
                      <m:r>
                        <a:rPr kumimoji="1" lang="el-G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kumimoji="1" lang="el-G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sSup>
                        <m:sSupPr>
                          <m:ctrlPr>
                            <a:rPr kumimoji="1" lang="ar-SA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ar-SA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kumimoji="1" lang="ar-SA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b>
                        <m:sSubPr>
                          <m:ctrlPr>
                            <a:rPr kumimoji="1" lang="ar-SA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kumimoji="1" lang="ar-SA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ar-SA" altLang="zh-CN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𝝂</m:t>
                              </m:r>
                            </m:e>
                          </m:acc>
                        </m:e>
                        <m:sub>
                          <m:r>
                            <a:rPr kumimoji="1" lang="ar-SA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ar-SA" b="1" i="0" dirty="0">
                  <a:solidFill>
                    <a:srgbClr val="C00000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15" name="TextBox 13">
                <a:extLst>
                  <a:ext uri="{FF2B5EF4-FFF2-40B4-BE49-F238E27FC236}">
                    <a16:creationId xmlns:a16="http://schemas.microsoft.com/office/drawing/2014/main" id="{30161375-6552-CAD6-375C-E94694149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548" y="1907748"/>
                <a:ext cx="1666966" cy="276999"/>
              </a:xfrm>
              <a:prstGeom prst="rect">
                <a:avLst/>
              </a:prstGeom>
              <a:blipFill>
                <a:blip r:embed="rId2"/>
                <a:stretch>
                  <a:fillRect l="-4545" t="-27273" b="-5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4">
            <a:extLst>
              <a:ext uri="{FF2B5EF4-FFF2-40B4-BE49-F238E27FC236}">
                <a16:creationId xmlns:a16="http://schemas.microsoft.com/office/drawing/2014/main" id="{29B5AA37-C75B-FD0E-7C31-D557D327F0B9}"/>
              </a:ext>
            </a:extLst>
          </p:cNvPr>
          <p:cNvSpPr txBox="1"/>
          <p:nvPr/>
        </p:nvSpPr>
        <p:spPr>
          <a:xfrm>
            <a:off x="3966820" y="1902093"/>
            <a:ext cx="2002533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fontAlgn="ctr">
              <a:spcAft>
                <a:spcPts val="0"/>
              </a:spcAft>
            </a:pPr>
            <a:r>
              <a:rPr lang="es-ES" sz="1150" b="1" i="0" dirty="0">
                <a:solidFill>
                  <a:srgbClr val="C00000"/>
                </a:solidFill>
                <a:latin typeface="Arial"/>
                <a:ea typeface="DengXian"/>
              </a:rPr>
              <a:t>BESIII </a:t>
            </a:r>
            <a:r>
              <a:rPr lang="es-ES" sz="1150" b="1" i="0" dirty="0" err="1">
                <a:solidFill>
                  <a:srgbClr val="C00000"/>
                </a:solidFill>
                <a:latin typeface="Arial"/>
                <a:ea typeface="DengXian"/>
              </a:rPr>
              <a:t>Collaboration</a:t>
            </a:r>
            <a:r>
              <a:rPr lang="es-ES" sz="1150" b="1" i="0" dirty="0">
                <a:solidFill>
                  <a:srgbClr val="C00000"/>
                </a:solidFill>
                <a:latin typeface="Arial"/>
                <a:ea typeface="DengXian"/>
              </a:rPr>
              <a:t>, </a:t>
            </a:r>
            <a:br>
              <a:rPr lang="es-ES" sz="1150" b="1" i="0" dirty="0">
                <a:solidFill>
                  <a:srgbClr val="C00000"/>
                </a:solidFill>
                <a:latin typeface="Arial"/>
                <a:ea typeface="DengXian"/>
              </a:rPr>
            </a:br>
            <a:r>
              <a:rPr lang="es-ES" sz="1150" b="1" i="0" dirty="0" err="1">
                <a:solidFill>
                  <a:srgbClr val="C00000"/>
                </a:solidFill>
                <a:latin typeface="Arial"/>
                <a:ea typeface="DengXian"/>
              </a:rPr>
              <a:t>Nature</a:t>
            </a:r>
            <a:r>
              <a:rPr lang="es-ES" sz="1150" b="1" i="0" dirty="0">
                <a:solidFill>
                  <a:srgbClr val="C00000"/>
                </a:solidFill>
                <a:latin typeface="Arial"/>
                <a:ea typeface="DengXian"/>
              </a:rPr>
              <a:t> 657, 92-97 (2026) </a:t>
            </a:r>
            <a:endParaRPr sz="1150" b="1" i="0" dirty="0">
              <a:solidFill>
                <a:srgbClr val="C00000"/>
              </a:solidFill>
              <a:latin typeface="Arial"/>
              <a:ea typeface="DengXian"/>
            </a:endParaRPr>
          </a:p>
        </p:txBody>
      </p:sp>
      <p:sp>
        <p:nvSpPr>
          <p:cNvPr id="17" name="Rounded Rectangle 15">
            <a:extLst>
              <a:ext uri="{FF2B5EF4-FFF2-40B4-BE49-F238E27FC236}">
                <a16:creationId xmlns:a16="http://schemas.microsoft.com/office/drawing/2014/main" id="{2B2701AB-076E-9EE5-C6B6-A16089B27C42}"/>
              </a:ext>
            </a:extLst>
          </p:cNvPr>
          <p:cNvSpPr/>
          <p:nvPr/>
        </p:nvSpPr>
        <p:spPr>
          <a:xfrm>
            <a:off x="777239" y="2401524"/>
            <a:ext cx="3108959" cy="457200"/>
          </a:xfrm>
          <a:prstGeom prst="roundRect">
            <a:avLst>
              <a:gd name="adj" fmla="val 30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B352C47B-5F68-8C37-5852-C5191FF0D990}"/>
              </a:ext>
            </a:extLst>
          </p:cNvPr>
          <p:cNvSpPr/>
          <p:nvPr/>
        </p:nvSpPr>
        <p:spPr>
          <a:xfrm>
            <a:off x="777240" y="2968452"/>
            <a:ext cx="3108958" cy="457200"/>
          </a:xfrm>
          <a:prstGeom prst="roundRect">
            <a:avLst>
              <a:gd name="adj" fmla="val 30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64BD73BF-84A1-9931-A35F-80CD8BDDE34F}"/>
              </a:ext>
            </a:extLst>
          </p:cNvPr>
          <p:cNvSpPr txBox="1"/>
          <p:nvPr/>
        </p:nvSpPr>
        <p:spPr>
          <a:xfrm>
            <a:off x="4103299" y="3099289"/>
            <a:ext cx="14630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fontAlgn="ctr">
              <a:spcAft>
                <a:spcPts val="0"/>
              </a:spcAft>
            </a:pPr>
            <a:r>
              <a:rPr lang="en-US" sz="1200" b="1" dirty="0">
                <a:latin typeface="Arial"/>
                <a:ea typeface="DengXian"/>
              </a:rPr>
              <a:t>N</a:t>
            </a:r>
            <a:r>
              <a:rPr sz="1200" b="1" i="0" dirty="0">
                <a:latin typeface="Arial"/>
                <a:ea typeface="DengXian"/>
              </a:rPr>
              <a:t>ext</a:t>
            </a:r>
          </a:p>
        </p:txBody>
      </p:sp>
      <p:sp>
        <p:nvSpPr>
          <p:cNvPr id="20" name="Rounded Rectangle 21">
            <a:extLst>
              <a:ext uri="{FF2B5EF4-FFF2-40B4-BE49-F238E27FC236}">
                <a16:creationId xmlns:a16="http://schemas.microsoft.com/office/drawing/2014/main" id="{50ECF3A9-1842-EADB-2590-92C3057CBC9E}"/>
              </a:ext>
            </a:extLst>
          </p:cNvPr>
          <p:cNvSpPr/>
          <p:nvPr/>
        </p:nvSpPr>
        <p:spPr>
          <a:xfrm>
            <a:off x="777240" y="3535380"/>
            <a:ext cx="3108958" cy="457200"/>
          </a:xfrm>
          <a:prstGeom prst="roundRect">
            <a:avLst>
              <a:gd name="adj" fmla="val 30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6">
                <a:extLst>
                  <a:ext uri="{FF2B5EF4-FFF2-40B4-BE49-F238E27FC236}">
                    <a16:creationId xmlns:a16="http://schemas.microsoft.com/office/drawing/2014/main" id="{F632D59C-8CF4-8139-9A7F-84AAA6EA8A49}"/>
                  </a:ext>
                </a:extLst>
              </p:cNvPr>
              <p:cNvSpPr txBox="1"/>
              <p:nvPr/>
            </p:nvSpPr>
            <p:spPr>
              <a:xfrm>
                <a:off x="6428232" y="1202517"/>
                <a:ext cx="5257800" cy="237398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Method extends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altLang="zh-CN" b="0" i="0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Ξ</m:t>
                    </m:r>
                  </m:oMath>
                </a14:m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DengXian"/>
                        <a:cs typeface="Times New Roman" panose="02020603050405020304" pitchFamily="18" charset="0"/>
                      </a:rPr>
                      <m:t>Ω</m:t>
                    </m:r>
                  </m:oMath>
                </a14:m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b="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semileptonic</a:t>
                </a:r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b="0" i="0" dirty="0" err="1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decays</a:t>
                </a:r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altLang="zh-CN" b="1" i="0" dirty="0">
                    <a:solidFill>
                      <a:srgbClr val="C00000"/>
                    </a:solidFill>
                    <a:latin typeface="Arial"/>
                    <a:ea typeface="DengXian"/>
                  </a:rPr>
                  <a:t>A new, </a:t>
                </a:r>
                <a:r>
                  <a:rPr lang="es-ES" altLang="zh-CN" b="1" i="0" dirty="0" err="1">
                    <a:solidFill>
                      <a:srgbClr val="C00000"/>
                    </a:solidFill>
                    <a:latin typeface="Arial"/>
                    <a:ea typeface="DengXian"/>
                  </a:rPr>
                  <a:t>systematic</a:t>
                </a:r>
                <a:r>
                  <a:rPr lang="es-ES" altLang="zh-CN" b="1" i="0" dirty="0">
                    <a:solidFill>
                      <a:srgbClr val="C00000"/>
                    </a:solidFill>
                    <a:latin typeface="Arial"/>
                    <a:ea typeface="DengXian"/>
                  </a:rPr>
                  <a:t> </a:t>
                </a:r>
                <a:r>
                  <a:rPr lang="es-ES" altLang="zh-CN" b="1" i="0" dirty="0" err="1">
                    <a:solidFill>
                      <a:srgbClr val="C00000"/>
                    </a:solidFill>
                    <a:latin typeface="Arial"/>
                    <a:ea typeface="DengXian"/>
                  </a:rPr>
                  <a:t>research</a:t>
                </a:r>
                <a:r>
                  <a:rPr lang="es-ES" altLang="zh-CN" b="1" i="0" dirty="0">
                    <a:solidFill>
                      <a:srgbClr val="C00000"/>
                    </a:solidFill>
                    <a:latin typeface="Arial"/>
                    <a:ea typeface="DengXian"/>
                  </a:rPr>
                  <a:t> </a:t>
                </a:r>
                <a:r>
                  <a:rPr lang="es-ES" altLang="zh-CN" b="1" i="0" dirty="0" err="1">
                    <a:solidFill>
                      <a:srgbClr val="C00000"/>
                    </a:solidFill>
                    <a:latin typeface="Arial"/>
                    <a:ea typeface="DengXian"/>
                  </a:rPr>
                  <a:t>program</a:t>
                </a:r>
                <a:r>
                  <a:rPr lang="es-ES" altLang="zh-CN" b="1" i="0" dirty="0">
                    <a:solidFill>
                      <a:srgbClr val="C00000"/>
                    </a:solidFill>
                    <a:latin typeface="Arial"/>
                    <a:ea typeface="DengXian"/>
                  </a:rPr>
                  <a:t> </a:t>
                </a:r>
                <a:r>
                  <a:rPr lang="es-ES" altLang="zh-CN" b="1" i="0" dirty="0" err="1">
                    <a:solidFill>
                      <a:srgbClr val="C00000"/>
                    </a:solidFill>
                    <a:latin typeface="Arial"/>
                    <a:ea typeface="DengXian"/>
                  </a:rPr>
                  <a:t>on</a:t>
                </a:r>
                <a:r>
                  <a:rPr lang="es-ES" altLang="zh-CN" b="1" i="0" dirty="0">
                    <a:solidFill>
                      <a:srgbClr val="C00000"/>
                    </a:solidFill>
                    <a:latin typeface="Arial"/>
                    <a:ea typeface="DengXian"/>
                  </a:rPr>
                  <a:t> </a:t>
                </a:r>
                <a:r>
                  <a:rPr lang="es-ES" altLang="zh-CN" b="1" i="0" dirty="0" err="1">
                    <a:solidFill>
                      <a:srgbClr val="C00000"/>
                    </a:solidFill>
                    <a:latin typeface="Arial"/>
                    <a:ea typeface="DengXian"/>
                  </a:rPr>
                  <a:t>baryon</a:t>
                </a:r>
                <a:r>
                  <a:rPr lang="es-ES" altLang="zh-CN" b="1" i="0" dirty="0">
                    <a:solidFill>
                      <a:srgbClr val="C00000"/>
                    </a:solidFill>
                    <a:latin typeface="Arial"/>
                    <a:ea typeface="DengXian"/>
                  </a:rPr>
                  <a:t> </a:t>
                </a:r>
                <a:r>
                  <a:rPr lang="es-ES" altLang="zh-CN" b="1" i="0" dirty="0" err="1">
                    <a:solidFill>
                      <a:srgbClr val="C00000"/>
                    </a:solidFill>
                    <a:latin typeface="Arial"/>
                    <a:ea typeface="DengXian"/>
                  </a:rPr>
                  <a:t>semileptonic</a:t>
                </a:r>
                <a:r>
                  <a:rPr lang="es-ES" altLang="zh-CN" b="1" i="0" dirty="0">
                    <a:solidFill>
                      <a:srgbClr val="C00000"/>
                    </a:solidFill>
                    <a:latin typeface="Arial"/>
                    <a:ea typeface="DengXian"/>
                  </a:rPr>
                  <a:t> </a:t>
                </a:r>
                <a:r>
                  <a:rPr lang="es-ES" altLang="zh-CN" b="1" i="0" dirty="0" err="1">
                    <a:solidFill>
                      <a:srgbClr val="C00000"/>
                    </a:solidFill>
                    <a:latin typeface="Arial"/>
                    <a:ea typeface="DengXian"/>
                  </a:rPr>
                  <a:t>decays</a:t>
                </a:r>
                <a:endParaRPr lang="es-ES" b="1" i="0" dirty="0">
                  <a:solidFill>
                    <a:srgbClr val="C00000"/>
                  </a:solidFill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Aim: precision </a:t>
                </a:r>
                <a:r>
                  <a:rPr lang="es-ES" b="1" i="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comparable to kaon decays</a:t>
                </a:r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 algn="l">
                  <a:lnSpc>
                    <a:spcPct val="150000"/>
                  </a:lnSpc>
                  <a:spcAft>
                    <a:spcPts val="900"/>
                  </a:spcAft>
                  <a:buFont typeface="Wingdings" pitchFamily="2" charset="2"/>
                  <a:buChar char="Ø"/>
                </a:pPr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Stringent, </a:t>
                </a:r>
                <a:r>
                  <a:rPr lang="es-ES" b="1" i="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independent</a:t>
                </a:r>
                <a:r>
                  <a:rPr lang="es-ES" b="0" i="0" dirty="0"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tests of the Standard Model.</a:t>
                </a:r>
                <a:endParaRPr b="0" i="0" dirty="0"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6">
                <a:extLst>
                  <a:ext uri="{FF2B5EF4-FFF2-40B4-BE49-F238E27FC236}">
                    <a16:creationId xmlns:a16="http://schemas.microsoft.com/office/drawing/2014/main" id="{F632D59C-8CF4-8139-9A7F-84AAA6EA8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232" y="1202517"/>
                <a:ext cx="5257800" cy="2373983"/>
              </a:xfrm>
              <a:prstGeom prst="rect">
                <a:avLst/>
              </a:prstGeom>
              <a:blipFill>
                <a:blip r:embed="rId3"/>
                <a:stretch>
                  <a:fillRect l="-2651" b="-4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ounded Rectangle 27">
            <a:extLst>
              <a:ext uri="{FF2B5EF4-FFF2-40B4-BE49-F238E27FC236}">
                <a16:creationId xmlns:a16="http://schemas.microsoft.com/office/drawing/2014/main" id="{F2BC86C2-1FF1-CC79-5063-AFA294973080}"/>
              </a:ext>
            </a:extLst>
          </p:cNvPr>
          <p:cNvSpPr/>
          <p:nvPr/>
        </p:nvSpPr>
        <p:spPr>
          <a:xfrm>
            <a:off x="6400800" y="3840480"/>
            <a:ext cx="5257800" cy="214884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3275E94E-DC44-FF7F-6577-0FFA84E94E70}"/>
              </a:ext>
            </a:extLst>
          </p:cNvPr>
          <p:cNvSpPr txBox="1"/>
          <p:nvPr/>
        </p:nvSpPr>
        <p:spPr>
          <a:xfrm>
            <a:off x="6629400" y="3953449"/>
            <a:ext cx="48463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i="0" dirty="0">
                <a:latin typeface="Arial"/>
                <a:ea typeface="DengXian"/>
              </a:rPr>
              <a:t>Roadmap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9">
                <a:extLst>
                  <a:ext uri="{FF2B5EF4-FFF2-40B4-BE49-F238E27FC236}">
                    <a16:creationId xmlns:a16="http://schemas.microsoft.com/office/drawing/2014/main" id="{F3DED216-ED06-E523-E4DF-07CA552AD508}"/>
                  </a:ext>
                </a:extLst>
              </p:cNvPr>
              <p:cNvSpPr txBox="1"/>
              <p:nvPr/>
            </p:nvSpPr>
            <p:spPr>
              <a:xfrm>
                <a:off x="6629400" y="4329149"/>
                <a:ext cx="4846320" cy="145167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 font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s-E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BESIII  </a:t>
                </a:r>
                <a:r>
                  <a:rPr lang="es-ES" b="1" i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Nature</a:t>
                </a:r>
                <a:r>
                  <a:rPr lang="zh-CN" altLang="en-U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(2026) </a:t>
                </a:r>
                <a:r>
                  <a:rPr lang="es-ES" b="0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→  first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l-GR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l-GR" b="0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</a:t>
                </a:r>
                <a:r>
                  <a:rPr lang="es-ES" b="0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result</a:t>
                </a:r>
              </a:p>
              <a:p>
                <a:pPr algn="l" fontAlgn="ctr">
                  <a:lnSpc>
                    <a:spcPct val="150000"/>
                  </a:lnSpc>
                  <a:spcBef>
                    <a:spcPts val="800"/>
                  </a:spcBef>
                  <a:spcAft>
                    <a:spcPts val="0"/>
                  </a:spcAft>
                </a:pPr>
                <a:r>
                  <a:rPr lang="es-ES" b="1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STCF era (2030s) </a:t>
                </a:r>
                <a:r>
                  <a:rPr lang="es-ES" b="0" i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 →  statistics ×10–100</a:t>
                </a:r>
              </a:p>
              <a:p>
                <a:pPr algn="l" fontAlgn="ctr">
                  <a:lnSpc>
                    <a:spcPct val="150000"/>
                  </a:lnSpc>
                  <a:spcBef>
                    <a:spcPts val="800"/>
                  </a:spcBef>
                  <a:spcAft>
                    <a:spcPts val="0"/>
                  </a:spcAft>
                </a:pPr>
                <a:r>
                  <a:rPr lang="es-ES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F</a:t>
                </a:r>
                <a:r>
                  <a:rPr lang="es-ES" b="1" i="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ull baryon program → CKM precision frontier</a:t>
                </a:r>
              </a:p>
            </p:txBody>
          </p:sp>
        </mc:Choice>
        <mc:Fallback xmlns="">
          <p:sp>
            <p:nvSpPr>
              <p:cNvPr id="24" name="TextBox 29">
                <a:extLst>
                  <a:ext uri="{FF2B5EF4-FFF2-40B4-BE49-F238E27FC236}">
                    <a16:creationId xmlns:a16="http://schemas.microsoft.com/office/drawing/2014/main" id="{F3DED216-ED06-E523-E4DF-07CA552AD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4329149"/>
                <a:ext cx="4846320" cy="1451679"/>
              </a:xfrm>
              <a:prstGeom prst="rect">
                <a:avLst/>
              </a:prstGeom>
              <a:blipFill>
                <a:blip r:embed="rId4"/>
                <a:stretch>
                  <a:fillRect l="-3141" r="-524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3">
                <a:extLst>
                  <a:ext uri="{FF2B5EF4-FFF2-40B4-BE49-F238E27FC236}">
                    <a16:creationId xmlns:a16="http://schemas.microsoft.com/office/drawing/2014/main" id="{3CFF2B0E-AE40-EB4A-9C3E-DF2F7E438051}"/>
                  </a:ext>
                </a:extLst>
              </p:cNvPr>
              <p:cNvSpPr txBox="1"/>
              <p:nvPr/>
            </p:nvSpPr>
            <p:spPr>
              <a:xfrm>
                <a:off x="1505548" y="2498090"/>
                <a:ext cx="1666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i="0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Ξ</m:t>
                          </m:r>
                        </m:e>
                        <m:sup>
                          <m:r>
                            <a:rPr kumimoji="1"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kumimoji="1" lang="el-GR" altLang="zh-CN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kumimoji="1" lang="en-US" altLang="zh-CN" b="0" i="0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kumimoji="1" lang="ar-SA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ar-SA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1" lang="ar-SA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b>
                        <m:sSubPr>
                          <m:ctrlPr>
                            <a:rPr kumimoji="1" lang="ar-SA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kumimoji="1" lang="ar-SA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ar-SA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kumimoji="1" lang="ar-SA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ar-SA" b="1" i="0" dirty="0">
                  <a:solidFill>
                    <a:srgbClr val="0E419C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25" name="TextBox 13">
                <a:extLst>
                  <a:ext uri="{FF2B5EF4-FFF2-40B4-BE49-F238E27FC236}">
                    <a16:creationId xmlns:a16="http://schemas.microsoft.com/office/drawing/2014/main" id="{3CFF2B0E-AE40-EB4A-9C3E-DF2F7E438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548" y="2498090"/>
                <a:ext cx="1666966" cy="276999"/>
              </a:xfrm>
              <a:prstGeom prst="rect">
                <a:avLst/>
              </a:prstGeom>
              <a:blipFill>
                <a:blip r:embed="rId5"/>
                <a:stretch>
                  <a:fillRect l="-4545" t="-21739" b="-4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14">
            <a:extLst>
              <a:ext uri="{FF2B5EF4-FFF2-40B4-BE49-F238E27FC236}">
                <a16:creationId xmlns:a16="http://schemas.microsoft.com/office/drawing/2014/main" id="{5BE0F208-5E44-559E-14C8-C3680DE7D2E8}"/>
              </a:ext>
            </a:extLst>
          </p:cNvPr>
          <p:cNvSpPr txBox="1"/>
          <p:nvPr/>
        </p:nvSpPr>
        <p:spPr>
          <a:xfrm>
            <a:off x="3966819" y="2465983"/>
            <a:ext cx="2002533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fontAlgn="ctr">
              <a:spcAft>
                <a:spcPts val="0"/>
              </a:spcAft>
            </a:pPr>
            <a:r>
              <a:rPr lang="es-ES" sz="1150" b="1" i="0" dirty="0">
                <a:solidFill>
                  <a:srgbClr val="0E419C"/>
                </a:solidFill>
                <a:latin typeface="Arial"/>
                <a:ea typeface="DengXian"/>
              </a:rPr>
              <a:t>BESIII </a:t>
            </a:r>
            <a:r>
              <a:rPr lang="es-ES" sz="1150" b="1" i="0" dirty="0" err="1">
                <a:solidFill>
                  <a:srgbClr val="0E419C"/>
                </a:solidFill>
                <a:latin typeface="Arial"/>
                <a:ea typeface="DengXian"/>
              </a:rPr>
              <a:t>Collaboration</a:t>
            </a:r>
            <a:r>
              <a:rPr lang="es-ES" sz="1150" b="1" i="0" dirty="0">
                <a:solidFill>
                  <a:srgbClr val="0E419C"/>
                </a:solidFill>
                <a:latin typeface="Arial"/>
                <a:ea typeface="DengXian"/>
              </a:rPr>
              <a:t>, </a:t>
            </a:r>
            <a:br>
              <a:rPr lang="es-ES" sz="1150" b="1" i="0" dirty="0">
                <a:solidFill>
                  <a:srgbClr val="0E419C"/>
                </a:solidFill>
                <a:latin typeface="Arial"/>
                <a:ea typeface="DengXian"/>
              </a:rPr>
            </a:br>
            <a:r>
              <a:rPr lang="es-ES" sz="1150" b="1" i="0" dirty="0">
                <a:solidFill>
                  <a:srgbClr val="0E419C"/>
                </a:solidFill>
                <a:latin typeface="Arial"/>
                <a:ea typeface="DengXian"/>
              </a:rPr>
              <a:t>PRL 137, 091801 (2026)</a:t>
            </a:r>
            <a:endParaRPr sz="1150" b="1" i="0" dirty="0">
              <a:solidFill>
                <a:srgbClr val="0E419C"/>
              </a:solidFill>
              <a:latin typeface="Arial"/>
              <a:ea typeface="DengXi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13">
                <a:extLst>
                  <a:ext uri="{FF2B5EF4-FFF2-40B4-BE49-F238E27FC236}">
                    <a16:creationId xmlns:a16="http://schemas.microsoft.com/office/drawing/2014/main" id="{1EC0193D-C6BE-78D0-0E53-3922D10EE2A7}"/>
                  </a:ext>
                </a:extLst>
              </p:cNvPr>
              <p:cNvSpPr txBox="1"/>
              <p:nvPr/>
            </p:nvSpPr>
            <p:spPr>
              <a:xfrm>
                <a:off x="1505548" y="3089393"/>
                <a:ext cx="1666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  <m:sup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kumimoji="1" lang="el-GR" altLang="zh-C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Ξ</m:t>
                          </m:r>
                        </m:e>
                        <m:sup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kumimoji="1" lang="ar-S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ar-S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1" lang="ar-S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b>
                        <m:sSubPr>
                          <m:ctrlPr>
                            <a:rPr kumimoji="1" lang="ar-S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kumimoji="1" lang="ar-S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ar-S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kumimoji="1" lang="ar-S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ar-SA" b="1" i="0" dirty="0">
                  <a:solidFill>
                    <a:schemeClr val="tx1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27" name="TextBox 13">
                <a:extLst>
                  <a:ext uri="{FF2B5EF4-FFF2-40B4-BE49-F238E27FC236}">
                    <a16:creationId xmlns:a16="http://schemas.microsoft.com/office/drawing/2014/main" id="{1EC0193D-C6BE-78D0-0E53-3922D10EE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548" y="3089393"/>
                <a:ext cx="1666966" cy="276999"/>
              </a:xfrm>
              <a:prstGeom prst="rect">
                <a:avLst/>
              </a:prstGeom>
              <a:blipFill>
                <a:blip r:embed="rId6"/>
                <a:stretch>
                  <a:fillRect l="-4545" t="-27273" b="-5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0">
            <a:extLst>
              <a:ext uri="{FF2B5EF4-FFF2-40B4-BE49-F238E27FC236}">
                <a16:creationId xmlns:a16="http://schemas.microsoft.com/office/drawing/2014/main" id="{9E19D335-88BD-23D9-A0BB-8CF956ADE89C}"/>
              </a:ext>
            </a:extLst>
          </p:cNvPr>
          <p:cNvSpPr txBox="1"/>
          <p:nvPr/>
        </p:nvSpPr>
        <p:spPr>
          <a:xfrm>
            <a:off x="4103299" y="3675024"/>
            <a:ext cx="14630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fontAlgn="ctr">
              <a:spcAft>
                <a:spcPts val="0"/>
              </a:spcAft>
            </a:pPr>
            <a:r>
              <a:rPr lang="en-US" sz="1200" b="1" dirty="0">
                <a:latin typeface="Arial"/>
                <a:ea typeface="DengXian"/>
              </a:rPr>
              <a:t>N</a:t>
            </a:r>
            <a:r>
              <a:rPr sz="1200" b="1" i="0" dirty="0">
                <a:latin typeface="Arial"/>
                <a:ea typeface="DengXian"/>
              </a:rPr>
              <a:t>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13">
                <a:extLst>
                  <a:ext uri="{FF2B5EF4-FFF2-40B4-BE49-F238E27FC236}">
                    <a16:creationId xmlns:a16="http://schemas.microsoft.com/office/drawing/2014/main" id="{29485A81-BE14-5495-0482-FCDA79353A0E}"/>
                  </a:ext>
                </a:extLst>
              </p:cNvPr>
              <p:cNvSpPr txBox="1"/>
              <p:nvPr/>
            </p:nvSpPr>
            <p:spPr>
              <a:xfrm>
                <a:off x="1505548" y="3655369"/>
                <a:ext cx="153633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Ξ</m:t>
                          </m:r>
                        </m:e>
                        <m:sup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l-GR" altLang="zh-C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1" lang="ar-S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ar-S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1" lang="ar-S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b>
                        <m:sSubPr>
                          <m:ctrlPr>
                            <a:rPr kumimoji="1" lang="ar-S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kumimoji="1" lang="ar-S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ar-S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kumimoji="1" lang="ar-S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ar-SA" b="1" i="0" dirty="0">
                  <a:solidFill>
                    <a:schemeClr val="tx1"/>
                  </a:solidFill>
                  <a:latin typeface="Arial"/>
                  <a:ea typeface="DengXian"/>
                </a:endParaRPr>
              </a:p>
            </p:txBody>
          </p:sp>
        </mc:Choice>
        <mc:Fallback xmlns="">
          <p:sp>
            <p:nvSpPr>
              <p:cNvPr id="29" name="TextBox 13">
                <a:extLst>
                  <a:ext uri="{FF2B5EF4-FFF2-40B4-BE49-F238E27FC236}">
                    <a16:creationId xmlns:a16="http://schemas.microsoft.com/office/drawing/2014/main" id="{29485A81-BE14-5495-0482-FCDA79353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548" y="3655369"/>
                <a:ext cx="1536337" cy="276999"/>
              </a:xfrm>
              <a:prstGeom prst="rect">
                <a:avLst/>
              </a:prstGeom>
              <a:blipFill>
                <a:blip r:embed="rId7"/>
                <a:stretch>
                  <a:fillRect l="-4918" t="-27273" b="-5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ounded Rectangle 21">
            <a:extLst>
              <a:ext uri="{FF2B5EF4-FFF2-40B4-BE49-F238E27FC236}">
                <a16:creationId xmlns:a16="http://schemas.microsoft.com/office/drawing/2014/main" id="{623DF8DA-988B-4903-5BB9-0E12493532E1}"/>
              </a:ext>
            </a:extLst>
          </p:cNvPr>
          <p:cNvSpPr/>
          <p:nvPr/>
        </p:nvSpPr>
        <p:spPr>
          <a:xfrm>
            <a:off x="760013" y="4996369"/>
            <a:ext cx="3108958" cy="735073"/>
          </a:xfrm>
          <a:prstGeom prst="roundRect">
            <a:avLst>
              <a:gd name="adj" fmla="val 300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90805ED0-406E-3BD4-F79A-0064BEDE3D62}"/>
              </a:ext>
            </a:extLst>
          </p:cNvPr>
          <p:cNvSpPr txBox="1"/>
          <p:nvPr/>
        </p:nvSpPr>
        <p:spPr>
          <a:xfrm>
            <a:off x="4063536" y="5292135"/>
            <a:ext cx="14630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fontAlgn="ctr">
              <a:spcAft>
                <a:spcPts val="0"/>
              </a:spcAft>
            </a:pPr>
            <a:r>
              <a:rPr lang="en-US" sz="1200" b="1" dirty="0">
                <a:latin typeface="Arial"/>
                <a:ea typeface="DengXian"/>
              </a:rPr>
              <a:t>Future</a:t>
            </a:r>
            <a:endParaRPr sz="1200" b="1" i="0" dirty="0">
              <a:latin typeface="Arial"/>
              <a:ea typeface="DengXian"/>
            </a:endParaRP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2802F516-E75F-4FEF-4BDD-48C81F4E3F4A}"/>
              </a:ext>
            </a:extLst>
          </p:cNvPr>
          <p:cNvSpPr txBox="1"/>
          <p:nvPr/>
        </p:nvSpPr>
        <p:spPr>
          <a:xfrm>
            <a:off x="935426" y="5135091"/>
            <a:ext cx="2505321" cy="5071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dirty="0">
                <a:latin typeface="Arial"/>
                <a:ea typeface="DengXian"/>
              </a:rPr>
              <a:t>Charm baryon </a:t>
            </a:r>
            <a:r>
              <a:rPr lang="en-US" sz="1600" dirty="0" err="1">
                <a:latin typeface="Arial"/>
                <a:ea typeface="DengXian"/>
              </a:rPr>
              <a:t>semileptonic</a:t>
            </a:r>
            <a:br>
              <a:rPr lang="en-US" sz="1600" dirty="0">
                <a:latin typeface="Arial"/>
                <a:ea typeface="DengXian"/>
              </a:rPr>
            </a:br>
            <a:r>
              <a:rPr lang="en-US" sz="1600" dirty="0">
                <a:latin typeface="Arial"/>
                <a:ea typeface="DengXian"/>
              </a:rPr>
              <a:t>decays and so on</a:t>
            </a:r>
            <a:endParaRPr lang="ar-SA" sz="1600" i="0" dirty="0">
              <a:latin typeface="Arial"/>
              <a:ea typeface="DengXian"/>
            </a:endParaRPr>
          </a:p>
        </p:txBody>
      </p:sp>
      <p:sp>
        <p:nvSpPr>
          <p:cNvPr id="33" name="下箭头 32">
            <a:extLst>
              <a:ext uri="{FF2B5EF4-FFF2-40B4-BE49-F238E27FC236}">
                <a16:creationId xmlns:a16="http://schemas.microsoft.com/office/drawing/2014/main" id="{74AB26D7-0145-613D-B8FD-8005B0FF3FB7}"/>
              </a:ext>
            </a:extLst>
          </p:cNvPr>
          <p:cNvSpPr/>
          <p:nvPr/>
        </p:nvSpPr>
        <p:spPr>
          <a:xfrm>
            <a:off x="1939412" y="4196349"/>
            <a:ext cx="750159" cy="696688"/>
          </a:xfrm>
          <a:prstGeom prst="downArrow">
            <a:avLst/>
          </a:prstGeom>
          <a:noFill/>
          <a:ln>
            <a:solidFill>
              <a:srgbClr val="0E41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1028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2">
            <a:extLst>
              <a:ext uri="{FF2B5EF4-FFF2-40B4-BE49-F238E27FC236}">
                <a16:creationId xmlns:a16="http://schemas.microsoft.com/office/drawing/2014/main" id="{D18F137F-0290-5E91-B379-5CD57C2E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31</a:t>
            </a:fld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B5D7A406-C11D-FC65-EBC1-50F6022AB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024" y="1316773"/>
            <a:ext cx="6336957" cy="4584181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:a16="http://schemas.microsoft.com/office/drawing/2014/main" id="{83AEC476-311B-1B86-9010-876AB606E259}"/>
              </a:ext>
            </a:extLst>
          </p:cNvPr>
          <p:cNvSpPr txBox="1"/>
          <p:nvPr/>
        </p:nvSpPr>
        <p:spPr>
          <a:xfrm>
            <a:off x="501136" y="1847871"/>
            <a:ext cx="4478637" cy="253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measurement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experimental </a:t>
            </a:r>
            <a:r>
              <a:rPr kumimoji="1" lang="es-ES" altLang="zh-C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kumimoji="1" lang="es-E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comes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from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fixed-target experiments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were performed about 40 years ago.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these previous branching fraction results are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95570ABA-E6DF-0863-0781-F992E9B8BBAA}"/>
              </a:ext>
            </a:extLst>
          </p:cNvPr>
          <p:cNvSpPr/>
          <p:nvPr/>
        </p:nvSpPr>
        <p:spPr>
          <a:xfrm>
            <a:off x="5155024" y="1316773"/>
            <a:ext cx="2299420" cy="5582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0A3C1D09-C5D0-61B1-5526-813ED49748B9}"/>
              </a:ext>
            </a:extLst>
          </p:cNvPr>
          <p:cNvSpPr/>
          <p:nvPr/>
        </p:nvSpPr>
        <p:spPr>
          <a:xfrm>
            <a:off x="8217244" y="2729564"/>
            <a:ext cx="1000898" cy="3843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B2846966-B36F-CBC4-2B5A-9687286CAE59}"/>
              </a:ext>
            </a:extLst>
          </p:cNvPr>
          <p:cNvSpPr/>
          <p:nvPr/>
        </p:nvSpPr>
        <p:spPr>
          <a:xfrm>
            <a:off x="8180175" y="5280457"/>
            <a:ext cx="1000898" cy="5148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76F0DB2-AB24-8474-036B-A467D51A1D7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3" name="平行四边形 2">
              <a:extLst>
                <a:ext uri="{FF2B5EF4-FFF2-40B4-BE49-F238E27FC236}">
                  <a16:creationId xmlns:a16="http://schemas.microsoft.com/office/drawing/2014/main" id="{BB5C14E1-C75E-81F6-E5BD-249A348CE5AE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id="{22F069AD-5B5C-B472-0850-DADB3BEBA77D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9EE03937-0664-0543-92F4-B4F95A2EDB10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932D9FB-89D5-08DE-B3E6-AE5B95FC687F}"/>
                  </a:ext>
                </a:extLst>
              </p:cNvPr>
              <p:cNvSpPr txBox="1"/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Study of the Hyperon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Decay</a:t>
                </a:r>
                <a:r>
                  <a:rPr lang="el-GR" altLang="zh-CN" sz="360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Ξ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932D9FB-89D5-08DE-B3E6-AE5B95FC6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blipFill>
                <a:blip r:embed="rId4"/>
                <a:stretch>
                  <a:fillRect l="-1750" t="-1764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1347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E4AAFBE-FF7F-8CC5-EE53-06245F1CF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950" y="2469026"/>
            <a:ext cx="6553164" cy="3127123"/>
          </a:xfrm>
          <a:prstGeom prst="rect">
            <a:avLst/>
          </a:prstGeom>
        </p:spPr>
      </p:pic>
      <p:sp>
        <p:nvSpPr>
          <p:cNvPr id="8" name="灯片编号占位符 2">
            <a:extLst>
              <a:ext uri="{FF2B5EF4-FFF2-40B4-BE49-F238E27FC236}">
                <a16:creationId xmlns:a16="http://schemas.microsoft.com/office/drawing/2014/main" id="{D18F137F-0290-5E91-B379-5CD57C2E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32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DCD0E05-7E6D-2AF5-A2B7-2316A612C91A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17" name="平行四边形 16">
              <a:extLst>
                <a:ext uri="{FF2B5EF4-FFF2-40B4-BE49-F238E27FC236}">
                  <a16:creationId xmlns:a16="http://schemas.microsoft.com/office/drawing/2014/main" id="{302E8793-B697-D830-735B-80442C4E26BA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id="{6E6D809E-5363-F6B8-CF67-C65CAFC7AB22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平行四边形 23">
              <a:extLst>
                <a:ext uri="{FF2B5EF4-FFF2-40B4-BE49-F238E27FC236}">
                  <a16:creationId xmlns:a16="http://schemas.microsoft.com/office/drawing/2014/main" id="{9527BFEA-A511-6E44-971A-0578E0A12789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F631EDE0-A1BA-ED12-2295-9E83C0507821}"/>
                  </a:ext>
                </a:extLst>
              </p:cNvPr>
              <p:cNvSpPr txBox="1"/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Study of the Hyperon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Decay</a:t>
                </a:r>
                <a:r>
                  <a:rPr lang="el-GR" altLang="zh-CN" sz="360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Ξ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F631EDE0-A1BA-ED12-2295-9E83C0507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blipFill>
                <a:blip r:embed="rId4"/>
                <a:stretch>
                  <a:fillRect l="-1750" t="-1764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D67F8C6C-A8DF-AF9C-1F09-C0C6BB2DBC2C}"/>
              </a:ext>
            </a:extLst>
          </p:cNvPr>
          <p:cNvGrpSpPr/>
          <p:nvPr/>
        </p:nvGrpSpPr>
        <p:grpSpPr>
          <a:xfrm>
            <a:off x="1243346" y="1922004"/>
            <a:ext cx="3322641" cy="3926423"/>
            <a:chOff x="2773359" y="1530901"/>
            <a:chExt cx="3322641" cy="39264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爆炸形 2 5">
                  <a:extLst>
                    <a:ext uri="{FF2B5EF4-FFF2-40B4-BE49-F238E27FC236}">
                      <a16:creationId xmlns:a16="http://schemas.microsoft.com/office/drawing/2014/main" id="{5C1BEE2A-378A-C685-DD38-12A0AC48215F}"/>
                    </a:ext>
                  </a:extLst>
                </p:cNvPr>
                <p:cNvSpPr/>
                <p:nvPr/>
              </p:nvSpPr>
              <p:spPr>
                <a:xfrm>
                  <a:off x="3675547" y="2932216"/>
                  <a:ext cx="1716127" cy="1217132"/>
                </a:xfrm>
                <a:prstGeom prst="irregularSeal2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𝝍</m:t>
                        </m:r>
                      </m:oMath>
                    </m:oMathPara>
                  </a14:m>
                  <a:endParaRPr kumimoji="1" lang="zh-CN" alt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爆炸形 2 5">
                  <a:extLst>
                    <a:ext uri="{FF2B5EF4-FFF2-40B4-BE49-F238E27FC236}">
                      <a16:creationId xmlns:a16="http://schemas.microsoft.com/office/drawing/2014/main" id="{EE87BFF2-0C77-084D-BDCB-669A6502A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5547" y="2932216"/>
                  <a:ext cx="1716127" cy="1217132"/>
                </a:xfrm>
                <a:prstGeom prst="irregularSeal2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直线箭头连接符 6">
              <a:extLst>
                <a:ext uri="{FF2B5EF4-FFF2-40B4-BE49-F238E27FC236}">
                  <a16:creationId xmlns:a16="http://schemas.microsoft.com/office/drawing/2014/main" id="{916487A6-78A9-D297-89C7-3F1EE35D9A36}"/>
                </a:ext>
              </a:extLst>
            </p:cNvPr>
            <p:cNvCxnSpPr/>
            <p:nvPr/>
          </p:nvCxnSpPr>
          <p:spPr>
            <a:xfrm>
              <a:off x="3064131" y="3521676"/>
              <a:ext cx="1080000" cy="0"/>
            </a:xfrm>
            <a:prstGeom prst="straightConnector1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箭头连接符 8">
              <a:extLst>
                <a:ext uri="{FF2B5EF4-FFF2-40B4-BE49-F238E27FC236}">
                  <a16:creationId xmlns:a16="http://schemas.microsoft.com/office/drawing/2014/main" id="{A3C1C59C-CA3A-790B-F264-FA4F2C457E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7073" y="3521676"/>
              <a:ext cx="10800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F62E32A4-F404-93B1-CEEC-4C8F7A32E869}"/>
                    </a:ext>
                  </a:extLst>
                </p:cNvPr>
                <p:cNvSpPr txBox="1"/>
                <p:nvPr/>
              </p:nvSpPr>
              <p:spPr>
                <a:xfrm>
                  <a:off x="5738145" y="3213899"/>
                  <a:ext cx="3578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000" b="1" dirty="0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1490E7B7-DEA8-1142-A612-8038D01E55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8145" y="3213899"/>
                  <a:ext cx="357855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69BE04CA-1FE2-B221-FB2C-3D88FAC5945B}"/>
                    </a:ext>
                  </a:extLst>
                </p:cNvPr>
                <p:cNvSpPr txBox="1"/>
                <p:nvPr/>
              </p:nvSpPr>
              <p:spPr>
                <a:xfrm>
                  <a:off x="3064131" y="3233005"/>
                  <a:ext cx="35785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000" b="1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BE4E7151-91E4-CC45-A350-CC2D3E260E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4131" y="3233005"/>
                  <a:ext cx="357854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0624D89-BFFC-4EE3-7743-CE120A482F60}"/>
                </a:ext>
              </a:extLst>
            </p:cNvPr>
            <p:cNvSpPr/>
            <p:nvPr/>
          </p:nvSpPr>
          <p:spPr>
            <a:xfrm>
              <a:off x="2773359" y="2462660"/>
              <a:ext cx="833989" cy="506627"/>
            </a:xfrm>
            <a:prstGeom prst="rect">
              <a:avLst/>
            </a:prstGeom>
            <a:noFill/>
            <a:ln w="38100">
              <a:solidFill>
                <a:srgbClr val="074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rgbClr val="074DA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Tag</a:t>
              </a:r>
              <a:endParaRPr kumimoji="1" lang="zh-CN" altLang="en-US" sz="2000" dirty="0">
                <a:solidFill>
                  <a:srgbClr val="074DA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D62A222-F1BC-F65D-A84B-7BFBC9D7A82D}"/>
                </a:ext>
              </a:extLst>
            </p:cNvPr>
            <p:cNvSpPr/>
            <p:nvPr/>
          </p:nvSpPr>
          <p:spPr>
            <a:xfrm>
              <a:off x="2773359" y="3979979"/>
              <a:ext cx="833989" cy="50662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Signal</a:t>
              </a:r>
              <a:endParaRPr kumimoji="1"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3D49E29F-A15A-B06A-540E-A666EB066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4703" y="3784266"/>
              <a:ext cx="266175" cy="69994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FD42EC6C-00FB-7442-78E8-9ED24354B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3610" y="2600087"/>
              <a:ext cx="270822" cy="720782"/>
            </a:xfrm>
            <a:prstGeom prst="straightConnector1">
              <a:avLst/>
            </a:prstGeom>
            <a:ln w="19050">
              <a:solidFill>
                <a:srgbClr val="074DA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4961212-BE8D-5BE2-CBD9-7CED6231F2E2}"/>
                    </a:ext>
                  </a:extLst>
                </p:cNvPr>
                <p:cNvSpPr txBox="1"/>
                <p:nvPr/>
              </p:nvSpPr>
              <p:spPr>
                <a:xfrm>
                  <a:off x="3855590" y="4481477"/>
                  <a:ext cx="4312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Ξ</m:t>
                            </m:r>
                          </m:e>
                          <m:sup>
                            <m:r>
                              <a:rPr kumimoji="1" lang="en-US" altLang="zh-CN" sz="2400" b="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4961212-BE8D-5BE2-CBD9-7CED6231F2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5590" y="4481477"/>
                  <a:ext cx="431272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4286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2F8511CB-99C1-953D-80E2-700503450E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8886" y="4785683"/>
              <a:ext cx="396587" cy="1242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7063C5C7-0E9B-C47C-5550-C7221CCF3BE6}"/>
                </a:ext>
              </a:extLst>
            </p:cNvPr>
            <p:cNvCxnSpPr>
              <a:cxnSpLocks/>
            </p:cNvCxnSpPr>
            <p:nvPr/>
          </p:nvCxnSpPr>
          <p:spPr>
            <a:xfrm>
              <a:off x="4205890" y="4791609"/>
              <a:ext cx="475488" cy="1242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5614DE0A-CEE4-D623-CD4C-82F617D1BC25}"/>
                    </a:ext>
                  </a:extLst>
                </p:cNvPr>
                <p:cNvSpPr txBox="1"/>
                <p:nvPr/>
              </p:nvSpPr>
              <p:spPr>
                <a:xfrm>
                  <a:off x="3063439" y="4755863"/>
                  <a:ext cx="25487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l-GR" altLang="zh-CN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5614DE0A-CEE4-D623-CD4C-82F617D1BC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3439" y="4755863"/>
                  <a:ext cx="254877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3810" r="-28571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408D43D2-0F64-6885-1C0C-998310AF306B}"/>
                    </a:ext>
                  </a:extLst>
                </p:cNvPr>
                <p:cNvSpPr txBox="1"/>
                <p:nvPr/>
              </p:nvSpPr>
              <p:spPr>
                <a:xfrm>
                  <a:off x="4695592" y="4755863"/>
                  <a:ext cx="41395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408D43D2-0F64-6885-1C0C-998310AF30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5592" y="4755863"/>
                  <a:ext cx="413959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直线箭头连接符 28">
              <a:extLst>
                <a:ext uri="{FF2B5EF4-FFF2-40B4-BE49-F238E27FC236}">
                  <a16:creationId xmlns:a16="http://schemas.microsoft.com/office/drawing/2014/main" id="{1B108279-3A58-83FE-A37B-77861AA1D860}"/>
                </a:ext>
              </a:extLst>
            </p:cNvPr>
            <p:cNvCxnSpPr>
              <a:cxnSpLocks/>
            </p:cNvCxnSpPr>
            <p:nvPr/>
          </p:nvCxnSpPr>
          <p:spPr>
            <a:xfrm>
              <a:off x="4139333" y="4874051"/>
              <a:ext cx="236291" cy="310425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9D3658F3-A11C-7A71-5B65-0BFCEF206666}"/>
                    </a:ext>
                  </a:extLst>
                </p:cNvPr>
                <p:cNvSpPr txBox="1"/>
                <p:nvPr/>
              </p:nvSpPr>
              <p:spPr>
                <a:xfrm>
                  <a:off x="4390588" y="5087992"/>
                  <a:ext cx="3547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400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kumimoji="1" lang="en-US" altLang="zh-CN" sz="2400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400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400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24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9D3658F3-A11C-7A71-5B65-0BFCEF2066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90588" y="5087992"/>
                  <a:ext cx="354776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10714" r="-3571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67930CD4-9453-A680-DAA1-78F9FE87C518}"/>
                    </a:ext>
                  </a:extLst>
                </p:cNvPr>
                <p:cNvSpPr txBox="1"/>
                <p:nvPr/>
              </p:nvSpPr>
              <p:spPr>
                <a:xfrm>
                  <a:off x="4747603" y="2193330"/>
                  <a:ext cx="4312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l-GR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kumimoji="1" lang="el-GR" altLang="zh-CN" sz="2400" b="0" i="1" smtClean="0">
                                    <a:solidFill>
                                      <a:srgbClr val="074DA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kumimoji="1" lang="el-GR" altLang="zh-CN" sz="2400" b="0" i="1" smtClean="0">
                                    <a:solidFill>
                                      <a:srgbClr val="074DA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Ξ</m:t>
                                </m:r>
                              </m:e>
                            </m:acc>
                          </m:e>
                          <m:sup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67930CD4-9453-A680-DAA1-78F9FE87C5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7603" y="2193330"/>
                  <a:ext cx="431272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14286" r="-285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ADA334BF-4554-BBFD-6810-141934CB10BD}"/>
                </a:ext>
              </a:extLst>
            </p:cNvPr>
            <p:cNvGrpSpPr/>
            <p:nvPr/>
          </p:nvGrpSpPr>
          <p:grpSpPr>
            <a:xfrm rot="2974307">
              <a:off x="4155976" y="2169986"/>
              <a:ext cx="1484507" cy="390581"/>
              <a:chOff x="4139333" y="2206776"/>
              <a:chExt cx="1484507" cy="390581"/>
            </a:xfrm>
          </p:grpSpPr>
          <p:cxnSp>
            <p:nvCxnSpPr>
              <p:cNvPr id="35" name="直线箭头连接符 34">
                <a:extLst>
                  <a:ext uri="{FF2B5EF4-FFF2-40B4-BE49-F238E27FC236}">
                    <a16:creationId xmlns:a16="http://schemas.microsoft.com/office/drawing/2014/main" id="{7B7C0EE8-BA85-5B09-0A5D-55734F5DF8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92735" y="2458623"/>
                <a:ext cx="531105" cy="138734"/>
              </a:xfrm>
              <a:prstGeom prst="straightConnector1">
                <a:avLst/>
              </a:prstGeom>
              <a:ln w="19050">
                <a:solidFill>
                  <a:srgbClr val="074DA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箭头连接符 35">
                <a:extLst>
                  <a:ext uri="{FF2B5EF4-FFF2-40B4-BE49-F238E27FC236}">
                    <a16:creationId xmlns:a16="http://schemas.microsoft.com/office/drawing/2014/main" id="{D0739BA3-A573-F720-B63B-837E54BB7B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39333" y="2206776"/>
                <a:ext cx="527815" cy="137875"/>
              </a:xfrm>
              <a:prstGeom prst="straightConnector1">
                <a:avLst/>
              </a:prstGeom>
              <a:ln w="19050">
                <a:solidFill>
                  <a:srgbClr val="074DA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03D656C2-98F7-CF4D-1A51-F731E8AA4715}"/>
                    </a:ext>
                  </a:extLst>
                </p:cNvPr>
                <p:cNvSpPr txBox="1"/>
                <p:nvPr/>
              </p:nvSpPr>
              <p:spPr>
                <a:xfrm>
                  <a:off x="4736986" y="1530901"/>
                  <a:ext cx="254878" cy="3701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</m:acc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03D656C2-98F7-CF4D-1A51-F731E8AA47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6986" y="1530901"/>
                  <a:ext cx="254878" cy="370101"/>
                </a:xfrm>
                <a:prstGeom prst="rect">
                  <a:avLst/>
                </a:prstGeom>
                <a:blipFill>
                  <a:blip r:embed="rId13"/>
                  <a:stretch>
                    <a:fillRect l="-23810" r="-23810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96585033-ACC2-F06F-A21A-9C78D2F576B2}"/>
                    </a:ext>
                  </a:extLst>
                </p:cNvPr>
                <p:cNvSpPr txBox="1"/>
                <p:nvPr/>
              </p:nvSpPr>
              <p:spPr>
                <a:xfrm>
                  <a:off x="5277058" y="2712321"/>
                  <a:ext cx="46108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99240380-7CAE-5043-8686-3D8D566AAF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58" y="2712321"/>
                  <a:ext cx="461087" cy="369332"/>
                </a:xfrm>
                <a:prstGeom prst="rect">
                  <a:avLst/>
                </a:prstGeom>
                <a:blipFill>
                  <a:blip r:embed="rId14"/>
                  <a:stretch>
                    <a:fillRect l="-54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AA7AFC3F-7247-67CF-6704-D083E994C975}"/>
              </a:ext>
            </a:extLst>
          </p:cNvPr>
          <p:cNvCxnSpPr>
            <a:cxnSpLocks/>
          </p:cNvCxnSpPr>
          <p:nvPr/>
        </p:nvCxnSpPr>
        <p:spPr>
          <a:xfrm>
            <a:off x="3507797" y="2137584"/>
            <a:ext cx="700335" cy="89774"/>
          </a:xfrm>
          <a:prstGeom prst="straightConnector1">
            <a:avLst/>
          </a:prstGeom>
          <a:ln w="19050">
            <a:solidFill>
              <a:srgbClr val="074D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C7D52704-6EAD-F72C-0A0A-554C0CA7EA38}"/>
              </a:ext>
            </a:extLst>
          </p:cNvPr>
          <p:cNvCxnSpPr>
            <a:cxnSpLocks/>
          </p:cNvCxnSpPr>
          <p:nvPr/>
        </p:nvCxnSpPr>
        <p:spPr>
          <a:xfrm flipV="1">
            <a:off x="3472166" y="1342722"/>
            <a:ext cx="375774" cy="466760"/>
          </a:xfrm>
          <a:prstGeom prst="straightConnector1">
            <a:avLst/>
          </a:prstGeom>
          <a:ln w="19050">
            <a:solidFill>
              <a:srgbClr val="074D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0F1FD7E-6B47-6261-3A48-E97811871510}"/>
                  </a:ext>
                </a:extLst>
              </p:cNvPr>
              <p:cNvSpPr txBox="1"/>
              <p:nvPr/>
            </p:nvSpPr>
            <p:spPr>
              <a:xfrm>
                <a:off x="3947868" y="1043212"/>
                <a:ext cx="2602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1" lang="en-US" altLang="zh-CN" sz="2400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</m:oMath>
                  </m:oMathPara>
                </a14:m>
                <a:endParaRPr kumimoji="1" lang="zh-CN" altLang="en-US" sz="2400" i="1" dirty="0">
                  <a:solidFill>
                    <a:srgbClr val="074DA2"/>
                  </a:solidFill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0F1FD7E-6B47-6261-3A48-E97811871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868" y="1043212"/>
                <a:ext cx="260264" cy="369332"/>
              </a:xfrm>
              <a:prstGeom prst="rect">
                <a:avLst/>
              </a:prstGeom>
              <a:blipFill>
                <a:blip r:embed="rId15"/>
                <a:stretch>
                  <a:fillRect l="-28571" r="-1904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7EA9BBE-3D66-53A0-E859-2632331D595B}"/>
                  </a:ext>
                </a:extLst>
              </p:cNvPr>
              <p:cNvSpPr txBox="1"/>
              <p:nvPr/>
            </p:nvSpPr>
            <p:spPr>
              <a:xfrm>
                <a:off x="4420032" y="2170011"/>
                <a:ext cx="4610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2400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sz="2400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sz="2400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1" lang="zh-CN" altLang="en-US" sz="2400" i="1" dirty="0">
                  <a:solidFill>
                    <a:srgbClr val="074DA2"/>
                  </a:solidFill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7EA9BBE-3D66-53A0-E859-2632331D5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0032" y="2170011"/>
                <a:ext cx="461087" cy="369332"/>
              </a:xfrm>
              <a:prstGeom prst="rect">
                <a:avLst/>
              </a:prstGeom>
              <a:blipFill>
                <a:blip r:embed="rId16"/>
                <a:stretch>
                  <a:fillRect l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4A73D8D0-155A-931F-C352-C39016F41247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799950" y="5241912"/>
            <a:ext cx="733476" cy="897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CF2FA4B1-70A2-A328-5B00-DD30367FCA26}"/>
                  </a:ext>
                </a:extLst>
              </p:cNvPr>
              <p:cNvSpPr txBox="1"/>
              <p:nvPr/>
            </p:nvSpPr>
            <p:spPr>
              <a:xfrm flipH="1">
                <a:off x="463366" y="4990975"/>
                <a:ext cx="22796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b="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kumimoji="1" lang="zh-CN" alt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CF2FA4B1-70A2-A328-5B00-DD30367FC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63366" y="4990975"/>
                <a:ext cx="227961" cy="369332"/>
              </a:xfrm>
              <a:prstGeom prst="rect">
                <a:avLst/>
              </a:prstGeom>
              <a:blipFill>
                <a:blip r:embed="rId17"/>
                <a:stretch>
                  <a:fillRect l="-31579" r="-31579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15FE3AE-AE15-FAA7-AB68-2020511C9E40}"/>
                  </a:ext>
                </a:extLst>
              </p:cNvPr>
              <p:cNvSpPr txBox="1"/>
              <p:nvPr/>
            </p:nvSpPr>
            <p:spPr>
              <a:xfrm flipH="1">
                <a:off x="463366" y="5848427"/>
                <a:ext cx="18893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zh-CN" alt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15FE3AE-AE15-FAA7-AB68-2020511C9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63366" y="5848427"/>
                <a:ext cx="188933" cy="369332"/>
              </a:xfrm>
              <a:prstGeom prst="rect">
                <a:avLst/>
              </a:prstGeom>
              <a:blipFill>
                <a:blip r:embed="rId18"/>
                <a:stretch>
                  <a:fillRect l="-37500" r="-10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E9EC1573-5FFC-69D1-8344-99E4AC7F0250}"/>
              </a:ext>
            </a:extLst>
          </p:cNvPr>
          <p:cNvCxnSpPr>
            <a:cxnSpLocks/>
          </p:cNvCxnSpPr>
          <p:nvPr/>
        </p:nvCxnSpPr>
        <p:spPr>
          <a:xfrm flipH="1">
            <a:off x="871666" y="5521792"/>
            <a:ext cx="734168" cy="45751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4">
                <a:extLst>
                  <a:ext uri="{FF2B5EF4-FFF2-40B4-BE49-F238E27FC236}">
                    <a16:creationId xmlns:a16="http://schemas.microsoft.com/office/drawing/2014/main" id="{9AC7FD69-08F5-7DA1-95C5-19E794091E63}"/>
                  </a:ext>
                </a:extLst>
              </p:cNvPr>
              <p:cNvSpPr txBox="1"/>
              <p:nvPr/>
            </p:nvSpPr>
            <p:spPr>
              <a:xfrm>
                <a:off x="5723792" y="1722904"/>
                <a:ext cx="5470694" cy="718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𝑟𝑒𝑐</m:t>
                          </m:r>
                        </m:sub>
                      </m:sSub>
                      <m:r>
                        <a:rPr lang="en-US" altLang="zh-CN" sz="2000" i="1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ad>
                        <m:radPr>
                          <m:degHide m:val="on"/>
                          <m:ctrlPr>
                            <a:rPr lang="en-US" altLang="zh-CN" sz="200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CN" sz="200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𝐶𝑀</m:t>
                                      </m:r>
                                    </m:sub>
                                  </m:sSub>
                                  <m:r>
                                    <a:rPr lang="en-US" altLang="zh-CN" sz="2000" b="0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2000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acc>
                                        <m:accPr>
                                          <m:chr m:val="̅"/>
                                          <m:ctrlPr>
                                            <a:rPr lang="en-US" altLang="zh-CN" sz="2000" b="0" i="1" smtClean="0">
                                              <a:solidFill>
                                                <a:srgbClr val="0E419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altLang="zh-CN" sz="2000" b="0" i="1" smtClean="0">
                                              <a:solidFill>
                                                <a:srgbClr val="0E419C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</m:acc>
                                      <m:sSup>
                                        <m:sSupPr>
                                          <m:ctrlPr>
                                            <a:rPr lang="en-US" altLang="zh-CN" sz="2000" b="0" i="1" smtClean="0">
                                              <a:solidFill>
                                                <a:srgbClr val="0E419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000" b="0" i="1" smtClean="0">
                                              <a:solidFill>
                                                <a:srgbClr val="0E419C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000" b="0" i="1" smtClean="0">
                                              <a:solidFill>
                                                <a:srgbClr val="0E419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</m:sup>
                                      </m:sSup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2000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00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sz="200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000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</m:acc>
                                </m:e>
                                <m:sub>
                                  <m:acc>
                                    <m:accPr>
                                      <m:chr m:val="̅"/>
                                      <m:ctrlPr>
                                        <a:rPr lang="en-US" altLang="zh-CN" sz="2000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altLang="zh-CN" sz="2000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</m:acc>
                                  <m:sSup>
                                    <m:sSupPr>
                                      <m:ctrlPr>
                                        <a:rPr lang="en-US" altLang="zh-CN" sz="2000" i="1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p>
                                      <m:r>
                                        <a:rPr lang="en-US" altLang="zh-CN" sz="2000" i="1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lang="en-US" altLang="zh-CN" sz="2000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sz="2000" b="0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zh-CN" altLang="en-US" sz="2000" dirty="0">
                  <a:solidFill>
                    <a:srgbClr val="0E419C"/>
                  </a:solidFill>
                </a:endParaRPr>
              </a:p>
            </p:txBody>
          </p:sp>
        </mc:Choice>
        <mc:Fallback xmlns="">
          <p:sp>
            <p:nvSpPr>
              <p:cNvPr id="56" name="TextBox 4">
                <a:extLst>
                  <a:ext uri="{FF2B5EF4-FFF2-40B4-BE49-F238E27FC236}">
                    <a16:creationId xmlns:a16="http://schemas.microsoft.com/office/drawing/2014/main" id="{9AC7FD69-08F5-7DA1-95C5-19E794091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792" y="1722904"/>
                <a:ext cx="5470694" cy="71865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0AB5B208-03A9-675C-A2ED-66E647C85956}"/>
                  </a:ext>
                </a:extLst>
              </p:cNvPr>
              <p:cNvSpPr txBox="1"/>
              <p:nvPr/>
            </p:nvSpPr>
            <p:spPr>
              <a:xfrm>
                <a:off x="5610005" y="4110758"/>
                <a:ext cx="27295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/>
                  <a:t>Single</a:t>
                </a:r>
                <a:r>
                  <a:rPr lang="zh-CN" altLang="en-US"/>
                  <a:t> </a:t>
                </a:r>
                <a:r>
                  <a:rPr lang="en-US" altLang="zh-CN"/>
                  <a:t>tag</a:t>
                </a:r>
                <a:r>
                  <a:rPr lang="zh-CN" altLang="en-US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l-GR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altLang="zh-CN">
                                <a:latin typeface="Cambria Math" panose="02040503050406030204" pitchFamily="18" charset="0"/>
                              </a:rPr>
                              <m:t>Ξ</m:t>
                            </m:r>
                          </m:e>
                        </m:acc>
                      </m:e>
                      <m:sup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0AB5B208-03A9-675C-A2ED-66E647C85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005" y="4110758"/>
                <a:ext cx="2729527" cy="369332"/>
              </a:xfrm>
              <a:prstGeom prst="rect">
                <a:avLst/>
              </a:prstGeom>
              <a:blipFill>
                <a:blip r:embed="rId20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9C2E1970-BD58-3FCF-C230-9958F9B39988}"/>
                  </a:ext>
                </a:extLst>
              </p:cNvPr>
              <p:cNvSpPr txBox="1"/>
              <p:nvPr/>
            </p:nvSpPr>
            <p:spPr>
              <a:xfrm>
                <a:off x="8758134" y="4110758"/>
                <a:ext cx="27295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/>
                  <a:t>Single</a:t>
                </a:r>
                <a:r>
                  <a:rPr lang="zh-CN" altLang="en-US"/>
                  <a:t> </a:t>
                </a:r>
                <a:r>
                  <a:rPr lang="en-US" altLang="zh-CN"/>
                  <a:t>tag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dirty="0">
                            <a:latin typeface="Cambria Math" panose="02040503050406030204" pitchFamily="18" charset="0"/>
                          </a:rPr>
                          <m:t>Ξ</m:t>
                        </m:r>
                      </m:e>
                      <m:sup>
                        <m:r>
                          <a:rPr lang="en-US" altLang="zh-CN" dirty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9C2E1970-BD58-3FCF-C230-9958F9B39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134" y="4110758"/>
                <a:ext cx="2729527" cy="369332"/>
              </a:xfrm>
              <a:prstGeom prst="rect">
                <a:avLst/>
              </a:prstGeom>
              <a:blipFill>
                <a:blip r:embed="rId21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A8133366-C35D-A6E6-D5DA-321FF82F61B4}"/>
                  </a:ext>
                </a:extLst>
              </p:cNvPr>
              <p:cNvSpPr txBox="1"/>
              <p:nvPr/>
            </p:nvSpPr>
            <p:spPr>
              <a:xfrm>
                <a:off x="5003882" y="5596149"/>
                <a:ext cx="3588561" cy="375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𝑆𝑇</m:t>
                          </m:r>
                        </m:sub>
                      </m:sSub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069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800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𝑠𝑡𝑎𝑡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zh-CN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A8133366-C35D-A6E6-D5DA-321FF82F6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882" y="5596149"/>
                <a:ext cx="3588561" cy="375835"/>
              </a:xfrm>
              <a:prstGeom prst="rect">
                <a:avLst/>
              </a:prstGeom>
              <a:blipFill>
                <a:blip r:embed="rId22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29BEE956-F39A-327D-DDFA-29451533A907}"/>
                  </a:ext>
                </a:extLst>
              </p:cNvPr>
              <p:cNvSpPr txBox="1"/>
              <p:nvPr/>
            </p:nvSpPr>
            <p:spPr>
              <a:xfrm>
                <a:off x="8306610" y="5621755"/>
                <a:ext cx="3588561" cy="375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𝑆𝑇</m:t>
                          </m:r>
                        </m:sub>
                      </m:sSub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157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900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𝑠𝑡𝑎𝑡</m:t>
                      </m:r>
                      <m:r>
                        <a:rPr kumimoji="1"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zh-CN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29BEE956-F39A-327D-DDFA-29451533A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6610" y="5621755"/>
                <a:ext cx="3588561" cy="375835"/>
              </a:xfrm>
              <a:prstGeom prst="rect">
                <a:avLst/>
              </a:prstGeom>
              <a:blipFill>
                <a:blip r:embed="rId23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DA96F9AE-FD03-0357-F1F8-291AC2819F59}"/>
              </a:ext>
            </a:extLst>
          </p:cNvPr>
          <p:cNvSpPr txBox="1"/>
          <p:nvPr/>
        </p:nvSpPr>
        <p:spPr>
          <a:xfrm>
            <a:off x="8030327" y="1162413"/>
            <a:ext cx="3457334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-US" altLang="zh-CN" b="1">
                <a:solidFill>
                  <a:srgbClr val="0432FF"/>
                </a:solidFill>
                <a:latin typeface="Helvetica" pitchFamily="2" charset="0"/>
              </a:rPr>
              <a:t>PRL</a:t>
            </a:r>
            <a:r>
              <a:rPr lang="zh-CN" altLang="en-US" b="1">
                <a:solidFill>
                  <a:srgbClr val="0432FF"/>
                </a:solidFill>
                <a:latin typeface="Helvetica" pitchFamily="2" charset="0"/>
              </a:rPr>
              <a:t> </a:t>
            </a:r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137, 091801 (2026)</a:t>
            </a:r>
          </a:p>
        </p:txBody>
      </p:sp>
    </p:spTree>
    <p:extLst>
      <p:ext uri="{BB962C8B-B14F-4D97-AF65-F5344CB8AC3E}">
        <p14:creationId xmlns:p14="http://schemas.microsoft.com/office/powerpoint/2010/main" val="1156943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36DAAF36-8885-223B-3A11-B450C6BFE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83" y="948726"/>
            <a:ext cx="7216950" cy="3432225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F072E5-A75C-AA96-F60A-19FCD40E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33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DBF707E-A810-4B42-E9BA-DC9D36F1FC54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40AEA11B-06E1-6263-B48E-190A6A9588B3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8C8850AA-022F-AF9A-F38B-186FF76945DB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B1785DC8-0052-2F2E-4F74-73C96431ACD9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A5B25E2-8469-2F3B-9437-5FAAAE4583D8}"/>
                  </a:ext>
                </a:extLst>
              </p:cNvPr>
              <p:cNvSpPr txBox="1"/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First absolute BF measurement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el-GR" altLang="zh-CN" sz="360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Ξ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A5B25E2-8469-2F3B-9437-5FAAAE458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blipFill>
                <a:blip r:embed="rId4"/>
                <a:stretch>
                  <a:fillRect l="-1750" t="-1764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7C9CC25A-884E-4B95-276B-14C243FD2225}"/>
              </a:ext>
            </a:extLst>
          </p:cNvPr>
          <p:cNvSpPr txBox="1"/>
          <p:nvPr/>
        </p:nvSpPr>
        <p:spPr>
          <a:xfrm>
            <a:off x="8091399" y="5690013"/>
            <a:ext cx="3457334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-US" altLang="zh-CN" b="1">
                <a:solidFill>
                  <a:srgbClr val="0432FF"/>
                </a:solidFill>
                <a:latin typeface="Helvetica" pitchFamily="2" charset="0"/>
              </a:rPr>
              <a:t>PRL</a:t>
            </a:r>
            <a:r>
              <a:rPr lang="zh-CN" altLang="en-US" b="1">
                <a:solidFill>
                  <a:srgbClr val="0432FF"/>
                </a:solidFill>
                <a:latin typeface="Helvetica" pitchFamily="2" charset="0"/>
              </a:rPr>
              <a:t> </a:t>
            </a:r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137, 091801 (2026)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71F3470-79A5-A04E-3579-34D4AADC3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7224" y="4302715"/>
            <a:ext cx="5811728" cy="218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52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F072E5-A75C-AA96-F60A-19FCD40E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34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DBF707E-A810-4B42-E9BA-DC9D36F1FC54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40AEA11B-06E1-6263-B48E-190A6A9588B3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8C8850AA-022F-AF9A-F38B-186FF76945DB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B1785DC8-0052-2F2E-4F74-73C96431ACD9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A5B25E2-8469-2F3B-9437-5FAAAE4583D8}"/>
                  </a:ext>
                </a:extLst>
              </p:cNvPr>
              <p:cNvSpPr txBox="1"/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Determination of form factors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el-GR" altLang="zh-CN" sz="360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Ξ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A5B25E2-8469-2F3B-9437-5FAAAE458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blipFill>
                <a:blip r:embed="rId2"/>
                <a:stretch>
                  <a:fillRect l="-1750" t="-1764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>
            <a:extLst>
              <a:ext uri="{FF2B5EF4-FFF2-40B4-BE49-F238E27FC236}">
                <a16:creationId xmlns:a16="http://schemas.microsoft.com/office/drawing/2014/main" id="{F8454003-05E5-FA7A-E221-98CDDBC40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218" y="968571"/>
            <a:ext cx="7772400" cy="35150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A5CC72D-EB10-0807-901D-55B9B9E65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131" y="5415318"/>
            <a:ext cx="5909377" cy="9467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BC69940-E2BC-F7AF-F73C-C69608847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653" y="4455033"/>
            <a:ext cx="6840334" cy="40364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08C6C12-90A6-39BE-0FD1-A071B3484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8908" y="4975902"/>
            <a:ext cx="6947079" cy="40261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798F31D-21ED-4925-2661-F68C20DF417C}"/>
              </a:ext>
            </a:extLst>
          </p:cNvPr>
          <p:cNvSpPr txBox="1"/>
          <p:nvPr/>
        </p:nvSpPr>
        <p:spPr>
          <a:xfrm>
            <a:off x="484612" y="4827599"/>
            <a:ext cx="34392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>
                <a:solidFill>
                  <a:srgbClr val="FF0000"/>
                </a:solidFill>
                <a:effectLst/>
                <a:latin typeface="Helvetica" pitchFamily="2" charset="0"/>
              </a:rPr>
              <a:t>E</a:t>
            </a:r>
            <a:r>
              <a:rPr lang="en" altLang="zh-CN">
                <a:solidFill>
                  <a:srgbClr val="FF0000"/>
                </a:solidFill>
                <a:effectLst/>
                <a:latin typeface="Helvetica" pitchFamily="2" charset="0"/>
              </a:rPr>
              <a:t>xploitation of polarization and quantum entanglement</a:t>
            </a:r>
            <a:r>
              <a:rPr lang="en-US" altLang="zh-CN">
                <a:solidFill>
                  <a:srgbClr val="FF0000"/>
                </a:solidFill>
                <a:effectLst/>
                <a:latin typeface="Helvetica" pitchFamily="2" charset="0"/>
              </a:rPr>
              <a:t>.</a:t>
            </a:r>
            <a:endParaRPr lang="en" altLang="zh-CN">
              <a:solidFill>
                <a:srgbClr val="FF0000"/>
              </a:solidFill>
              <a:effectLst/>
              <a:latin typeface="Helvetica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Usage</a:t>
            </a:r>
            <a:r>
              <a:rPr lang="zh-CN" altLang="en-US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of</a:t>
            </a:r>
            <a:r>
              <a:rPr lang="zh-CN" altLang="en-US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" altLang="zh-CN">
                <a:solidFill>
                  <a:srgbClr val="FF0000"/>
                </a:solidFill>
                <a:latin typeface="Helvetica" pitchFamily="2" charset="0"/>
              </a:rPr>
              <a:t> joint angular-distribution fit method</a:t>
            </a:r>
            <a:r>
              <a:rPr lang="en-US" altLang="zh-CN">
                <a:solidFill>
                  <a:srgbClr val="FF0000"/>
                </a:solidFill>
                <a:latin typeface="Helvetica" pitchFamily="2" charset="0"/>
              </a:rPr>
              <a:t>.</a:t>
            </a:r>
            <a:endParaRPr lang="en" altLang="zh-CN">
              <a:solidFill>
                <a:srgbClr val="FF0000"/>
              </a:solidFill>
              <a:effectLst/>
              <a:latin typeface="Helvetica" pitchFamily="2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C04185F-8A9C-A51E-96A2-5FBC97B9C57D}"/>
              </a:ext>
            </a:extLst>
          </p:cNvPr>
          <p:cNvSpPr txBox="1"/>
          <p:nvPr/>
        </p:nvSpPr>
        <p:spPr>
          <a:xfrm>
            <a:off x="7515819" y="6477093"/>
            <a:ext cx="3457334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-US" altLang="zh-CN" b="1">
                <a:solidFill>
                  <a:srgbClr val="0432FF"/>
                </a:solidFill>
                <a:latin typeface="Helvetica" pitchFamily="2" charset="0"/>
              </a:rPr>
              <a:t>PRL</a:t>
            </a:r>
            <a:r>
              <a:rPr lang="zh-CN" altLang="en-US" b="1">
                <a:solidFill>
                  <a:srgbClr val="0432FF"/>
                </a:solidFill>
                <a:latin typeface="Helvetica" pitchFamily="2" charset="0"/>
              </a:rPr>
              <a:t> </a:t>
            </a:r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137, 091801 (2026)</a:t>
            </a:r>
          </a:p>
        </p:txBody>
      </p:sp>
    </p:spTree>
    <p:extLst>
      <p:ext uri="{BB962C8B-B14F-4D97-AF65-F5344CB8AC3E}">
        <p14:creationId xmlns:p14="http://schemas.microsoft.com/office/powerpoint/2010/main" val="1223283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24F745E-7F60-B858-7118-A7077D35D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122" y="975369"/>
            <a:ext cx="6662018" cy="4630338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F072E5-A75C-AA96-F60A-19FCD40E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35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DBF707E-A810-4B42-E9BA-DC9D36F1FC54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40AEA11B-06E1-6263-B48E-190A6A9588B3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8C8850AA-022F-AF9A-F38B-186FF76945DB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B1785DC8-0052-2F2E-4F74-73C96431ACD9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A5B25E2-8469-2F3B-9437-5FAAAE4583D8}"/>
                  </a:ext>
                </a:extLst>
              </p:cNvPr>
              <p:cNvSpPr txBox="1"/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Summary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Results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el-GR" altLang="zh-CN" sz="360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Ξ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CN" sz="3600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altLang="zh-CN" sz="3600" b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A5B25E2-8469-2F3B-9437-5FAAAE458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3" y="153499"/>
                <a:ext cx="10867557" cy="646331"/>
              </a:xfrm>
              <a:prstGeom prst="rect">
                <a:avLst/>
              </a:prstGeom>
              <a:blipFill>
                <a:blip r:embed="rId4"/>
                <a:stretch>
                  <a:fillRect l="-1750" t="-1764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05CA1819-4FDF-6F63-67BC-49C21F3B0E77}"/>
              </a:ext>
            </a:extLst>
          </p:cNvPr>
          <p:cNvSpPr txBox="1"/>
          <p:nvPr/>
        </p:nvSpPr>
        <p:spPr>
          <a:xfrm>
            <a:off x="7169241" y="5605707"/>
            <a:ext cx="3457334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-US" altLang="zh-CN" b="1">
                <a:solidFill>
                  <a:srgbClr val="0432FF"/>
                </a:solidFill>
                <a:latin typeface="Helvetica" pitchFamily="2" charset="0"/>
              </a:rPr>
              <a:t>PRL</a:t>
            </a:r>
            <a:r>
              <a:rPr lang="zh-CN" altLang="en-US" b="1">
                <a:solidFill>
                  <a:srgbClr val="0432FF"/>
                </a:solidFill>
                <a:latin typeface="Helvetica" pitchFamily="2" charset="0"/>
              </a:rPr>
              <a:t> </a:t>
            </a:r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137, 091801 (2026)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6154C3B-595B-BFB0-6A7B-BC469125FB8F}"/>
                  </a:ext>
                </a:extLst>
              </p:cNvPr>
              <p:cNvSpPr txBox="1"/>
              <p:nvPr/>
            </p:nvSpPr>
            <p:spPr>
              <a:xfrm>
                <a:off x="391484" y="900198"/>
                <a:ext cx="4631277" cy="5373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axial-vector to vector coupling: </a:t>
                </a:r>
              </a:p>
              <a:p>
                <a:pPr algn="just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altLang="zh-CN" sz="2000" b="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=0.18</m:t>
                      </m:r>
                      <m:r>
                        <a:rPr lang="en-US" altLang="zh-CN" sz="20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0.07</m:t>
                          </m:r>
                        </m:e>
                        <m:sub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𝑠𝑡𝑎𝑡</m:t>
                          </m:r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sub>
                      </m:sSub>
                      <m:r>
                        <a:rPr lang="en-US" altLang="zh-CN" sz="20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0.01</m:t>
                          </m:r>
                        </m:e>
                        <m:sub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𝑠𝑦𝑠𝑡</m:t>
                          </m:r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sub>
                      </m:sSub>
                    </m:oMath>
                  </m:oMathPara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" altLang="zh-CN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comparable precision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achieved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1/20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data</a:t>
                </a:r>
                <a:r>
                  <a:rPr lang="zh-CN" altLang="en-US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size</a:t>
                </a:r>
                <a:endParaRPr lang="en-US" altLang="zh-CN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Taking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000" b="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sz="2000" b="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3/2</m:t>
                        </m:r>
                      </m:e>
                    </m:rad>
                  </m:oMath>
                </a14:m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axial charge of the </a:t>
                </a:r>
                <a:r>
                  <a:rPr lang="el-GR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Ξ</a:t>
                </a:r>
                <a:r>
                  <a:rPr lang="el-GR" altLang="zh-CN" sz="20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−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l-GR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</m:sup>
                      </m:sSubSup>
                      <m:r>
                        <a:rPr lang="en-US" altLang="zh-CN" sz="2000" b="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altLang="zh-CN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20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 </m:t>
                      </m:r>
                      <m:r>
                        <a:rPr lang="en-US" altLang="zh-CN" sz="20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=0.22</m:t>
                      </m:r>
                      <m:r>
                        <a:rPr lang="en-US" altLang="zh-CN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0.0</m:t>
                          </m:r>
                          <m:r>
                            <a:rPr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e>
                        <m:sub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𝑠𝑡𝑎𝑡</m:t>
                          </m:r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sub>
                      </m:sSub>
                      <m:r>
                        <a:rPr lang="en-US" altLang="zh-CN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0.02</m:t>
                          </m:r>
                        </m:e>
                        <m:sub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𝑠𝑦𝑠𝑡</m:t>
                          </m:r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sub>
                      </m:sSub>
                    </m:oMath>
                  </m:oMathPara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Updated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years</a:t>
                </a: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absolute BF is</a:t>
                </a:r>
                <a:r>
                  <a:rPr lang="zh-CN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lower than the PDG value by 3.9</a:t>
                </a:r>
                <a:r>
                  <a:rPr lang="el-GR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000" b="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𝑎𝑣</m:t>
                        </m:r>
                      </m:sub>
                    </m:sSub>
                    <m:r>
                      <a:rPr lang="en-US" altLang="zh-CN" sz="2000" b="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consistent with the previous result and in good agreement with prediction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chiral perturbation theory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6154C3B-595B-BFB0-6A7B-BC469125F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84" y="900198"/>
                <a:ext cx="4631277" cy="5373907"/>
              </a:xfrm>
              <a:prstGeom prst="rect">
                <a:avLst/>
              </a:prstGeom>
              <a:blipFill>
                <a:blip r:embed="rId5"/>
                <a:stretch>
                  <a:fillRect l="-1366" r="-1366" b="-1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80391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E449302C-D831-D04E-951F-FD8CC3835A8D}"/>
              </a:ext>
            </a:extLst>
          </p:cNvPr>
          <p:cNvSpPr txBox="1"/>
          <p:nvPr/>
        </p:nvSpPr>
        <p:spPr>
          <a:xfrm>
            <a:off x="763691" y="1037284"/>
            <a:ext cx="10291813" cy="2120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measurement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experimental </a:t>
            </a:r>
            <a:r>
              <a:rPr kumimoji="1" lang="es-ES" altLang="zh-CN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kumimoji="1" lang="es-E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comes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from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fixed-target experiments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[1-4]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were performed about 50 years ago.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these previous branching fraction results are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relative with huge uncertainty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previous result was obtained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only 14 events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are selected from about 0.6M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bubble chamber pictures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6FA276A-AAD5-8948-BF04-69B03A0C30AA}"/>
              </a:ext>
            </a:extLst>
          </p:cNvPr>
          <p:cNvSpPr txBox="1"/>
          <p:nvPr/>
        </p:nvSpPr>
        <p:spPr>
          <a:xfrm>
            <a:off x="459634" y="5102166"/>
            <a:ext cx="5563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altLang="zh-CN" sz="1600" b="1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357 (1964)			 </a:t>
            </a:r>
          </a:p>
          <a:p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Stern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Rev. </a:t>
            </a:r>
            <a:r>
              <a:rPr lang="es-ES" altLang="zh-CN" sz="1600" b="1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B1483 (1964)</a:t>
            </a:r>
          </a:p>
          <a:p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Rev.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altLang="zh-CN" sz="1600" b="1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59 (1971) </a:t>
            </a:r>
          </a:p>
          <a:p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[4]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Zeitschrift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fu¨r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Physik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Hadrons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s-ES" altLang="zh-CN" sz="1600" dirty="0" err="1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sz="1600" b="1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252</a:t>
            </a:r>
            <a:r>
              <a:rPr lang="es-ES" altLang="zh-CN" sz="1600" dirty="0">
                <a:solidFill>
                  <a:srgbClr val="0E41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,362 (1972)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35CB090-539A-FD4F-BF32-59B88CCB2741}"/>
              </a:ext>
            </a:extLst>
          </p:cNvPr>
          <p:cNvGrpSpPr/>
          <p:nvPr/>
        </p:nvGrpSpPr>
        <p:grpSpPr>
          <a:xfrm>
            <a:off x="4275551" y="3183899"/>
            <a:ext cx="7219763" cy="2542234"/>
            <a:chOff x="4275551" y="3488700"/>
            <a:chExt cx="7219763" cy="2542234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337A9A0-0DAA-EA4D-B1B6-C53984FEBA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75551" y="3488700"/>
              <a:ext cx="7219763" cy="2542234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85F5E7D-D441-8B47-B133-D2C21C91F796}"/>
                </a:ext>
              </a:extLst>
            </p:cNvPr>
            <p:cNvSpPr/>
            <p:nvPr/>
          </p:nvSpPr>
          <p:spPr>
            <a:xfrm>
              <a:off x="4275551" y="3520260"/>
              <a:ext cx="2299420" cy="55825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46CA9FC-6F6E-8746-A278-AC95A5EB52E1}"/>
                </a:ext>
              </a:extLst>
            </p:cNvPr>
            <p:cNvSpPr/>
            <p:nvPr/>
          </p:nvSpPr>
          <p:spPr>
            <a:xfrm>
              <a:off x="8860539" y="5050514"/>
              <a:ext cx="1241404" cy="9804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DD6DAD8-DD12-BA42-AFAA-AAB9DDF4552D}"/>
                </a:ext>
              </a:extLst>
            </p:cNvPr>
            <p:cNvSpPr/>
            <p:nvPr/>
          </p:nvSpPr>
          <p:spPr>
            <a:xfrm>
              <a:off x="6023426" y="5135169"/>
              <a:ext cx="682171" cy="19157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8" name="灯片编号占位符 2">
            <a:extLst>
              <a:ext uri="{FF2B5EF4-FFF2-40B4-BE49-F238E27FC236}">
                <a16:creationId xmlns:a16="http://schemas.microsoft.com/office/drawing/2014/main" id="{D18F137F-0290-5E91-B379-5CD57C2E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36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29008BD-6DB9-FEDB-EC32-280D8AC2C486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id="{A3235B79-30F9-931B-5481-4867AA8215A6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id="{996501E7-3559-964C-C3B2-6B4F8A42513E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平行四边形 12">
              <a:extLst>
                <a:ext uri="{FF2B5EF4-FFF2-40B4-BE49-F238E27FC236}">
                  <a16:creationId xmlns:a16="http://schemas.microsoft.com/office/drawing/2014/main" id="{85907E08-4DC5-9FAE-B202-6AE95F635192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08E16EA-99DA-8E78-7EB3-73DF990DCBE4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9254458" cy="691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First absolute BF measurement of </a:t>
                </a:r>
                <a14:m>
                  <m:oMath xmlns:m="http://schemas.openxmlformats.org/officeDocument/2006/math">
                    <m:r>
                      <a:rPr lang="el-GR" altLang="zh-CN" sz="3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𝜦</m:t>
                    </m:r>
                    <m:r>
                      <a:rPr lang="el-GR" altLang="zh-CN" sz="3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08E16EA-99DA-8E78-7EB3-73DF990DC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9254458" cy="691215"/>
              </a:xfrm>
              <a:prstGeom prst="rect">
                <a:avLst/>
              </a:prstGeom>
              <a:blipFill>
                <a:blip r:embed="rId3"/>
                <a:stretch>
                  <a:fillRect l="-2058" t="-16364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92358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FBC84E77-9475-2147-B9AC-0997C67DD861}"/>
              </a:ext>
            </a:extLst>
          </p:cNvPr>
          <p:cNvGrpSpPr/>
          <p:nvPr/>
        </p:nvGrpSpPr>
        <p:grpSpPr>
          <a:xfrm>
            <a:off x="858062" y="1582421"/>
            <a:ext cx="3322641" cy="3834301"/>
            <a:chOff x="2773359" y="1623023"/>
            <a:chExt cx="3322641" cy="38343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爆炸形 2 5">
                  <a:extLst>
                    <a:ext uri="{FF2B5EF4-FFF2-40B4-BE49-F238E27FC236}">
                      <a16:creationId xmlns:a16="http://schemas.microsoft.com/office/drawing/2014/main" id="{EE87BFF2-0C77-084D-BDCB-669A6502A0E9}"/>
                    </a:ext>
                  </a:extLst>
                </p:cNvPr>
                <p:cNvSpPr/>
                <p:nvPr/>
              </p:nvSpPr>
              <p:spPr>
                <a:xfrm>
                  <a:off x="3675547" y="2932216"/>
                  <a:ext cx="1716127" cy="1217132"/>
                </a:xfrm>
                <a:prstGeom prst="irregularSeal2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kumimoji="1"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𝝍</m:t>
                        </m:r>
                      </m:oMath>
                    </m:oMathPara>
                  </a14:m>
                  <a:endParaRPr kumimoji="1" lang="zh-CN" alt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爆炸形 2 5">
                  <a:extLst>
                    <a:ext uri="{FF2B5EF4-FFF2-40B4-BE49-F238E27FC236}">
                      <a16:creationId xmlns:a16="http://schemas.microsoft.com/office/drawing/2014/main" id="{EE87BFF2-0C77-084D-BDCB-669A6502A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5547" y="2932216"/>
                  <a:ext cx="1716127" cy="1217132"/>
                </a:xfrm>
                <a:prstGeom prst="irregularSeal2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直线箭头连接符 6">
              <a:extLst>
                <a:ext uri="{FF2B5EF4-FFF2-40B4-BE49-F238E27FC236}">
                  <a16:creationId xmlns:a16="http://schemas.microsoft.com/office/drawing/2014/main" id="{4ECF8225-D4E3-D74D-8DD3-6528641171D4}"/>
                </a:ext>
              </a:extLst>
            </p:cNvPr>
            <p:cNvCxnSpPr/>
            <p:nvPr/>
          </p:nvCxnSpPr>
          <p:spPr>
            <a:xfrm>
              <a:off x="3064131" y="3521676"/>
              <a:ext cx="1080000" cy="0"/>
            </a:xfrm>
            <a:prstGeom prst="straightConnector1">
              <a:avLst/>
            </a:prstGeom>
            <a:ln w="571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箭头连接符 7">
              <a:extLst>
                <a:ext uri="{FF2B5EF4-FFF2-40B4-BE49-F238E27FC236}">
                  <a16:creationId xmlns:a16="http://schemas.microsoft.com/office/drawing/2014/main" id="{4AA83DC2-DC5C-6948-BE82-BC7273CCA5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7073" y="3521676"/>
              <a:ext cx="10800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1490E7B7-DEA8-1142-A612-8038D01E550E}"/>
                    </a:ext>
                  </a:extLst>
                </p:cNvPr>
                <p:cNvSpPr txBox="1"/>
                <p:nvPr/>
              </p:nvSpPr>
              <p:spPr>
                <a:xfrm>
                  <a:off x="5738145" y="3213899"/>
                  <a:ext cx="3578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kumimoji="1" lang="en-US" altLang="zh-CN" sz="20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000" b="1" dirty="0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1490E7B7-DEA8-1142-A612-8038D01E55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8145" y="3213899"/>
                  <a:ext cx="357855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BE4E7151-91E4-CC45-A350-CC2D3E260E7A}"/>
                    </a:ext>
                  </a:extLst>
                </p:cNvPr>
                <p:cNvSpPr txBox="1"/>
                <p:nvPr/>
              </p:nvSpPr>
              <p:spPr>
                <a:xfrm>
                  <a:off x="3064131" y="3233005"/>
                  <a:ext cx="35785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kumimoji="1" lang="en-US" altLang="zh-CN" sz="2000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000" b="1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BE4E7151-91E4-CC45-A350-CC2D3E260E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4131" y="3233005"/>
                  <a:ext cx="357854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CF617F5-645C-C449-9FA8-8F86A6B12A2D}"/>
                </a:ext>
              </a:extLst>
            </p:cNvPr>
            <p:cNvSpPr/>
            <p:nvPr/>
          </p:nvSpPr>
          <p:spPr>
            <a:xfrm>
              <a:off x="2773359" y="2462660"/>
              <a:ext cx="833989" cy="506627"/>
            </a:xfrm>
            <a:prstGeom prst="rect">
              <a:avLst/>
            </a:prstGeom>
            <a:noFill/>
            <a:ln w="38100">
              <a:solidFill>
                <a:srgbClr val="074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rgbClr val="074DA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Tag</a:t>
              </a:r>
              <a:endParaRPr kumimoji="1" lang="zh-CN" altLang="en-US" sz="2000" dirty="0">
                <a:solidFill>
                  <a:srgbClr val="074DA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AC439A6-568E-6646-9590-95CBDB2899E8}"/>
                </a:ext>
              </a:extLst>
            </p:cNvPr>
            <p:cNvSpPr/>
            <p:nvPr/>
          </p:nvSpPr>
          <p:spPr>
            <a:xfrm>
              <a:off x="2773359" y="3979979"/>
              <a:ext cx="833989" cy="50662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Signal</a:t>
              </a:r>
              <a:endParaRPr kumimoji="1"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直线箭头连接符 12">
              <a:extLst>
                <a:ext uri="{FF2B5EF4-FFF2-40B4-BE49-F238E27FC236}">
                  <a16:creationId xmlns:a16="http://schemas.microsoft.com/office/drawing/2014/main" id="{9B6A7495-CBE8-C243-AE10-119A036A08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4703" y="3784266"/>
              <a:ext cx="266175" cy="69994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箭头连接符 13">
              <a:extLst>
                <a:ext uri="{FF2B5EF4-FFF2-40B4-BE49-F238E27FC236}">
                  <a16:creationId xmlns:a16="http://schemas.microsoft.com/office/drawing/2014/main" id="{5ACF728E-8B64-0147-9AF1-771C80D899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3610" y="2600087"/>
              <a:ext cx="270822" cy="720782"/>
            </a:xfrm>
            <a:prstGeom prst="straightConnector1">
              <a:avLst/>
            </a:prstGeom>
            <a:ln w="19050">
              <a:solidFill>
                <a:srgbClr val="074DA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AC810CA9-A5E8-CC46-A760-009B8CC38329}"/>
                    </a:ext>
                  </a:extLst>
                </p:cNvPr>
                <p:cNvSpPr txBox="1"/>
                <p:nvPr/>
              </p:nvSpPr>
              <p:spPr>
                <a:xfrm>
                  <a:off x="3855590" y="4481477"/>
                  <a:ext cx="28854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𝛬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AC810CA9-A5E8-CC46-A760-009B8CC383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5590" y="4481477"/>
                  <a:ext cx="28854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7391" r="-17391"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直线箭头连接符 15">
              <a:extLst>
                <a:ext uri="{FF2B5EF4-FFF2-40B4-BE49-F238E27FC236}">
                  <a16:creationId xmlns:a16="http://schemas.microsoft.com/office/drawing/2014/main" id="{60376135-734B-BC4F-8C1A-D4345796BD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8886" y="4785683"/>
              <a:ext cx="396587" cy="1242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箭头连接符 16">
              <a:extLst>
                <a:ext uri="{FF2B5EF4-FFF2-40B4-BE49-F238E27FC236}">
                  <a16:creationId xmlns:a16="http://schemas.microsoft.com/office/drawing/2014/main" id="{D159EEE9-15B7-4B45-B535-2C3B5DDA317A}"/>
                </a:ext>
              </a:extLst>
            </p:cNvPr>
            <p:cNvCxnSpPr>
              <a:cxnSpLocks/>
            </p:cNvCxnSpPr>
            <p:nvPr/>
          </p:nvCxnSpPr>
          <p:spPr>
            <a:xfrm>
              <a:off x="4205890" y="4791609"/>
              <a:ext cx="475488" cy="1242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991FB1CA-482C-3540-B8B3-781013D7EC65}"/>
                    </a:ext>
                  </a:extLst>
                </p:cNvPr>
                <p:cNvSpPr txBox="1"/>
                <p:nvPr/>
              </p:nvSpPr>
              <p:spPr>
                <a:xfrm>
                  <a:off x="3063439" y="4755863"/>
                  <a:ext cx="26026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991FB1CA-482C-3540-B8B3-781013D7EC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3439" y="4755863"/>
                  <a:ext cx="26026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8182" r="-18182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F6F32A41-9B3E-B64E-9682-8E97701A8EC5}"/>
                    </a:ext>
                  </a:extLst>
                </p:cNvPr>
                <p:cNvSpPr txBox="1"/>
                <p:nvPr/>
              </p:nvSpPr>
              <p:spPr>
                <a:xfrm>
                  <a:off x="4695592" y="4755863"/>
                  <a:ext cx="36875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kumimoji="1"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F6F32A41-9B3E-B64E-9682-8E97701A8E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5592" y="4755863"/>
                  <a:ext cx="368755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6667"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F28876E1-7276-A846-B158-6A9229E277E5}"/>
                </a:ext>
              </a:extLst>
            </p:cNvPr>
            <p:cNvCxnSpPr>
              <a:cxnSpLocks/>
            </p:cNvCxnSpPr>
            <p:nvPr/>
          </p:nvCxnSpPr>
          <p:spPr>
            <a:xfrm>
              <a:off x="4139333" y="4874051"/>
              <a:ext cx="236291" cy="310425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64E7C336-28D3-4C41-81C7-2F1B386C38B1}"/>
                    </a:ext>
                  </a:extLst>
                </p:cNvPr>
                <p:cNvSpPr txBox="1"/>
                <p:nvPr/>
              </p:nvSpPr>
              <p:spPr>
                <a:xfrm>
                  <a:off x="4390588" y="5087992"/>
                  <a:ext cx="33502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400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kumimoji="1" lang="en-US" altLang="zh-CN" sz="2400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400" b="0" i="1" smtClean="0">
                                    <a:solidFill>
                                      <a:schemeClr val="bg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400" b="0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24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64E7C336-28D3-4C41-81C7-2F1B386C38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90588" y="5087992"/>
                  <a:ext cx="335027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7407" r="-3704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1545987-DE5A-7042-9D62-90201DA929E7}"/>
                    </a:ext>
                  </a:extLst>
                </p:cNvPr>
                <p:cNvSpPr txBox="1"/>
                <p:nvPr/>
              </p:nvSpPr>
              <p:spPr>
                <a:xfrm>
                  <a:off x="4747603" y="2193330"/>
                  <a:ext cx="283347" cy="3702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l-GR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𝛬</m:t>
                            </m:r>
                          </m:e>
                        </m:acc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1545987-DE5A-7042-9D62-90201DA929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7603" y="2193330"/>
                  <a:ext cx="283347" cy="370230"/>
                </a:xfrm>
                <a:prstGeom prst="rect">
                  <a:avLst/>
                </a:prstGeom>
                <a:blipFill>
                  <a:blip r:embed="rId9"/>
                  <a:stretch>
                    <a:fillRect l="-17391" r="-17391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F98FA82-4097-244A-9CFE-AD1F79A61B49}"/>
                </a:ext>
              </a:extLst>
            </p:cNvPr>
            <p:cNvGrpSpPr/>
            <p:nvPr/>
          </p:nvGrpSpPr>
          <p:grpSpPr>
            <a:xfrm rot="2974307">
              <a:off x="4155976" y="2169986"/>
              <a:ext cx="1484507" cy="390581"/>
              <a:chOff x="4139333" y="2206776"/>
              <a:chExt cx="1484507" cy="390581"/>
            </a:xfrm>
          </p:grpSpPr>
          <p:cxnSp>
            <p:nvCxnSpPr>
              <p:cNvPr id="26" name="直线箭头连接符 25">
                <a:extLst>
                  <a:ext uri="{FF2B5EF4-FFF2-40B4-BE49-F238E27FC236}">
                    <a16:creationId xmlns:a16="http://schemas.microsoft.com/office/drawing/2014/main" id="{C7DFC676-E41D-8D49-8D77-2F257BC4D5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92735" y="2458623"/>
                <a:ext cx="531105" cy="138734"/>
              </a:xfrm>
              <a:prstGeom prst="straightConnector1">
                <a:avLst/>
              </a:prstGeom>
              <a:ln w="19050">
                <a:solidFill>
                  <a:srgbClr val="074DA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箭头连接符 26">
                <a:extLst>
                  <a:ext uri="{FF2B5EF4-FFF2-40B4-BE49-F238E27FC236}">
                    <a16:creationId xmlns:a16="http://schemas.microsoft.com/office/drawing/2014/main" id="{DE95C50F-FBD9-0E4D-8B36-223B1D9907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39333" y="2206776"/>
                <a:ext cx="527815" cy="137875"/>
              </a:xfrm>
              <a:prstGeom prst="straightConnector1">
                <a:avLst/>
              </a:prstGeom>
              <a:ln w="19050">
                <a:solidFill>
                  <a:srgbClr val="074DA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24C1FD21-9246-A04A-B898-0F6A43283252}"/>
                    </a:ext>
                  </a:extLst>
                </p:cNvPr>
                <p:cNvSpPr txBox="1"/>
                <p:nvPr/>
              </p:nvSpPr>
              <p:spPr>
                <a:xfrm>
                  <a:off x="4273346" y="1698328"/>
                  <a:ext cx="26026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24C1FD21-9246-A04A-B898-0F6A432832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3346" y="1698328"/>
                  <a:ext cx="260264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23810" r="-19048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99240380-7CAE-5043-8686-3D8D566AAFC2}"/>
                    </a:ext>
                  </a:extLst>
                </p:cNvPr>
                <p:cNvSpPr txBox="1"/>
                <p:nvPr/>
              </p:nvSpPr>
              <p:spPr>
                <a:xfrm>
                  <a:off x="5277058" y="2712321"/>
                  <a:ext cx="46108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zh-CN" sz="2400" b="0" i="1" smtClean="0">
                                <a:solidFill>
                                  <a:srgbClr val="074DA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1" lang="zh-CN" altLang="en-US" sz="2400" i="1" dirty="0">
                    <a:solidFill>
                      <a:srgbClr val="074DA2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99240380-7CAE-5043-8686-3D8D566AAF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7058" y="2712321"/>
                  <a:ext cx="461087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54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F72EBA2-5F71-B742-B17B-BA387407FE0E}"/>
              </a:ext>
            </a:extLst>
          </p:cNvPr>
          <p:cNvGrpSpPr/>
          <p:nvPr/>
        </p:nvGrpSpPr>
        <p:grpSpPr>
          <a:xfrm>
            <a:off x="4563569" y="1034388"/>
            <a:ext cx="3209084" cy="1688442"/>
            <a:chOff x="7627976" y="1100494"/>
            <a:chExt cx="3209084" cy="16884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E478705C-6AC6-3B47-895A-7A8C583C63F2}"/>
                    </a:ext>
                  </a:extLst>
                </p:cNvPr>
                <p:cNvSpPr txBox="1"/>
                <p:nvPr/>
              </p:nvSpPr>
              <p:spPr>
                <a:xfrm>
                  <a:off x="7627976" y="1100494"/>
                  <a:ext cx="2464970" cy="3327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𝑡𝑎𝑔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sSub>
                          <m:sSubPr>
                            <m:ctrlP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l-GR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  <m:acc>
                              <m:accPr>
                                <m:chr m:val="̅"/>
                                <m:ctrlPr>
                                  <a:rPr kumimoji="1" lang="el-GR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kumimoji="1" lang="el-GR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acc>
                          </m:sub>
                        </m:sSub>
                        <m:sSub>
                          <m:sSubPr>
                            <m:ctrlP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ℬ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𝑡𝑎𝑔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𝑡𝑎𝑔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2000" dirty="0"/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E478705C-6AC6-3B47-895A-7A8C583C63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7976" y="1100494"/>
                  <a:ext cx="2464970" cy="332720"/>
                </a:xfrm>
                <a:prstGeom prst="rect">
                  <a:avLst/>
                </a:prstGeom>
                <a:blipFill>
                  <a:blip r:embed="rId12"/>
                  <a:stretch>
                    <a:fillRect l="-1026" r="-513" b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F36256EA-1A79-FA49-8757-8D35FE40983B}"/>
                    </a:ext>
                  </a:extLst>
                </p:cNvPr>
                <p:cNvSpPr txBox="1"/>
                <p:nvPr/>
              </p:nvSpPr>
              <p:spPr>
                <a:xfrm>
                  <a:off x="7627976" y="1604365"/>
                  <a:ext cx="3209084" cy="3327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sSub>
                          <m:sSubPr>
                            <m:ctrlP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l-GR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  <m:acc>
                              <m:accPr>
                                <m:chr m:val="̅"/>
                                <m:ctrlPr>
                                  <a:rPr kumimoji="1" lang="el-GR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kumimoji="1" lang="el-GR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acc>
                          </m:sub>
                        </m:sSub>
                        <m:sSub>
                          <m:sSubPr>
                            <m:ctrlP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ℬ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𝑡𝑎</m:t>
                            </m:r>
                            <m:r>
                              <a:rPr kumimoji="1" lang="en-US" altLang="zh-CN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ℬ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sub>
                        </m:sSub>
                        <m:sSub>
                          <m:sSubPr>
                            <m:ctrlP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𝑡𝑎𝑔</m:t>
                            </m:r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sub>
                        </m:sSub>
                      </m:oMath>
                    </m:oMathPara>
                  </a14:m>
                  <a:endParaRPr kumimoji="1" lang="zh-CN" altLang="en-US" sz="2000" dirty="0"/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F36256EA-1A79-FA49-8757-8D35FE4098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7976" y="1604365"/>
                  <a:ext cx="3209084" cy="332720"/>
                </a:xfrm>
                <a:prstGeom prst="rect">
                  <a:avLst/>
                </a:prstGeom>
                <a:blipFill>
                  <a:blip r:embed="rId13"/>
                  <a:stretch>
                    <a:fillRect l="-787" r="-394" b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7CCC200F-286F-4C4D-9CC0-C38619DA1012}"/>
                    </a:ext>
                  </a:extLst>
                </p:cNvPr>
                <p:cNvSpPr txBox="1"/>
                <p:nvPr/>
              </p:nvSpPr>
              <p:spPr>
                <a:xfrm>
                  <a:off x="7627976" y="2108237"/>
                  <a:ext cx="2231508" cy="6806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ℬ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kumimoji="1"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𝑠𝑖𝑔</m:t>
                                </m:r>
                              </m:sub>
                            </m:sSub>
                            <m:r>
                              <a:rPr kumimoji="1"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𝑡𝑎𝑔</m:t>
                                </m:r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𝑠𝑖𝑔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𝑡𝑎𝑔</m:t>
                                </m:r>
                              </m:sub>
                            </m:sSub>
                            <m:r>
                              <a:rPr kumimoji="1"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kumimoji="1" lang="en-US" altLang="zh-CN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𝑡𝑎𝑔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1" lang="zh-CN" altLang="en-US" sz="2000" dirty="0"/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7CCC200F-286F-4C4D-9CC0-C38619DA10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7976" y="2108237"/>
                  <a:ext cx="2231508" cy="680699"/>
                </a:xfrm>
                <a:prstGeom prst="rect">
                  <a:avLst/>
                </a:prstGeom>
                <a:blipFill>
                  <a:blip r:embed="rId14"/>
                  <a:stretch>
                    <a:fillRect l="-1130" t="-3704" r="-1130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ABF9C538-93A5-2C43-9097-5130032F0FAB}"/>
                  </a:ext>
                </a:extLst>
              </p:cNvPr>
              <p:cNvSpPr txBox="1"/>
              <p:nvPr/>
            </p:nvSpPr>
            <p:spPr>
              <a:xfrm>
                <a:off x="5290538" y="2769209"/>
                <a:ext cx="4670317" cy="3508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l-GR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  <m:acc>
                          <m:accPr>
                            <m:chr m:val="̅"/>
                            <m:ctrl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</m:acc>
                      </m:sub>
                    </m:sSub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 the 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acc>
                      <m:accPr>
                        <m:chr m:val="̅"/>
                        <m:ctrlP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pairs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𝑡𝑎𝑔</m:t>
                        </m:r>
                      </m:sub>
                    </m:sSub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branching fraction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acc>
                    <m:sSup>
                      <m:sSup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kumimoji="1"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kumimoji="1"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𝑠𝑖𝑔</m:t>
                        </m:r>
                      </m:sub>
                    </m:sSub>
                  </m:oMath>
                </a14:m>
                <a:r>
                  <a:rPr kumimoji="1"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 branching fraction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l-GR" altLang="zh-CN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endParaRPr kumimoji="1"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𝑡𝑎𝑔</m:t>
                        </m:r>
                      </m:sub>
                    </m:sSub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ST yield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𝑠𝑖𝑔</m:t>
                        </m:r>
                      </m:sub>
                    </m:sSub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 DT yield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𝑡𝑎𝑔</m:t>
                        </m:r>
                      </m:sub>
                    </m:sSub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     ST efficiency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𝑡𝑎𝑔</m:t>
                        </m:r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zh-CN" sz="2000" i="1">
                            <a:latin typeface="Cambria Math" panose="02040503050406030204" pitchFamily="18" charset="0"/>
                          </a:rPr>
                          <m:t>𝑠𝑖𝑔</m:t>
                        </m:r>
                      </m:sub>
                    </m:sSub>
                  </m:oMath>
                </a14:m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DT efficiency</a:t>
                </a:r>
                <a:endParaRPr kumimoji="1"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ABF9C538-93A5-2C43-9097-5130032F0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538" y="2769209"/>
                <a:ext cx="4670317" cy="3508204"/>
              </a:xfrm>
              <a:prstGeom prst="rect">
                <a:avLst/>
              </a:prstGeom>
              <a:blipFill>
                <a:blip r:embed="rId15"/>
                <a:stretch>
                  <a:fillRect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右大括号 32">
            <a:extLst>
              <a:ext uri="{FF2B5EF4-FFF2-40B4-BE49-F238E27FC236}">
                <a16:creationId xmlns:a16="http://schemas.microsoft.com/office/drawing/2014/main" id="{84ED38F8-9663-4740-AB40-9BFBB812D6C6}"/>
              </a:ext>
            </a:extLst>
          </p:cNvPr>
          <p:cNvSpPr/>
          <p:nvPr/>
        </p:nvSpPr>
        <p:spPr>
          <a:xfrm>
            <a:off x="7914773" y="4475898"/>
            <a:ext cx="532007" cy="1602230"/>
          </a:xfrm>
          <a:prstGeom prst="rightBrac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ED682A8-5D6F-B44F-9390-0EF18F05C789}"/>
              </a:ext>
            </a:extLst>
          </p:cNvPr>
          <p:cNvSpPr/>
          <p:nvPr/>
        </p:nvSpPr>
        <p:spPr>
          <a:xfrm>
            <a:off x="8614183" y="5047390"/>
            <a:ext cx="2866101" cy="428061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Obtained in the analysis </a:t>
            </a:r>
            <a:endParaRPr kumimoji="1" lang="zh-CN" altLang="en-US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8631F71-BFBA-B24A-8472-04BC6E474E2B}"/>
              </a:ext>
            </a:extLst>
          </p:cNvPr>
          <p:cNvSpPr txBox="1"/>
          <p:nvPr/>
        </p:nvSpPr>
        <p:spPr>
          <a:xfrm>
            <a:off x="204957" y="5866430"/>
            <a:ext cx="4540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charge-conjugated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channel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implied</a:t>
            </a:r>
            <a:r>
              <a:rPr lang="es-E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D646044-8474-E945-B6F2-4F84892EE11B}"/>
              </a:ext>
            </a:extLst>
          </p:cNvPr>
          <p:cNvSpPr txBox="1"/>
          <p:nvPr/>
        </p:nvSpPr>
        <p:spPr>
          <a:xfrm>
            <a:off x="8352423" y="1040503"/>
            <a:ext cx="3839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Advantage: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BF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background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Cancel the systematic uncertainties in tag side </a:t>
            </a:r>
          </a:p>
        </p:txBody>
      </p:sp>
      <p:sp>
        <p:nvSpPr>
          <p:cNvPr id="42" name="灯片编号占位符 2">
            <a:extLst>
              <a:ext uri="{FF2B5EF4-FFF2-40B4-BE49-F238E27FC236}">
                <a16:creationId xmlns:a16="http://schemas.microsoft.com/office/drawing/2014/main" id="{BCA9AC79-89F4-4D0F-BD28-02792C1FB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37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EE12D2-E2D6-2260-06EF-7A0DE6AF2152}"/>
              </a:ext>
            </a:extLst>
          </p:cNvPr>
          <p:cNvSpPr txBox="1"/>
          <p:nvPr/>
        </p:nvSpPr>
        <p:spPr>
          <a:xfrm>
            <a:off x="1122674" y="153499"/>
            <a:ext cx="840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Double Tag method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5FE6B2A-3063-68C6-5A27-604F2AFBD000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43" name="平行四边形 42">
              <a:extLst>
                <a:ext uri="{FF2B5EF4-FFF2-40B4-BE49-F238E27FC236}">
                  <a16:creationId xmlns:a16="http://schemas.microsoft.com/office/drawing/2014/main" id="{C677CAF6-9F82-50CD-23C1-6D507556339D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平行四边形 43">
              <a:extLst>
                <a:ext uri="{FF2B5EF4-FFF2-40B4-BE49-F238E27FC236}">
                  <a16:creationId xmlns:a16="http://schemas.microsoft.com/office/drawing/2014/main" id="{8725C6AB-D7AB-D2D5-5B36-4D2E25DB1EEE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平行四边形 44">
              <a:extLst>
                <a:ext uri="{FF2B5EF4-FFF2-40B4-BE49-F238E27FC236}">
                  <a16:creationId xmlns:a16="http://schemas.microsoft.com/office/drawing/2014/main" id="{082FC40B-7383-9F05-4A84-AA1B3AB8D758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073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04A3A6-26E1-3041-B97F-C7020765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22" y="1212731"/>
            <a:ext cx="5295477" cy="38011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4">
                <a:extLst>
                  <a:ext uri="{FF2B5EF4-FFF2-40B4-BE49-F238E27FC236}">
                    <a16:creationId xmlns:a16="http://schemas.microsoft.com/office/drawing/2014/main" id="{1A91242B-0CDB-2445-940F-8017ABF2C3C9}"/>
                  </a:ext>
                </a:extLst>
              </p:cNvPr>
              <p:cNvSpPr txBox="1"/>
              <p:nvPr/>
            </p:nvSpPr>
            <p:spPr>
              <a:xfrm>
                <a:off x="6399600" y="1805066"/>
                <a:ext cx="4913376" cy="656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𝐵𝐶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𝑡𝑎𝑔</m:t>
                          </m:r>
                        </m:sup>
                      </m:sSubSup>
                      <m:r>
                        <a:rPr lang="en-US" altLang="zh-CN" b="0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altLang="zh-CN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𝑏𝑒𝑎𝑚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CN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</m:acc>
                                </m:e>
                                <m:sub>
                                  <m:acc>
                                    <m:accPr>
                                      <m:chr m:val="̅"/>
                                      <m:ctrlPr>
                                        <a:rPr lang="en-US" altLang="zh-CN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altLang="zh-CN" b="0" i="1" smtClean="0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</m:acc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CN" b="0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zh-CN" altLang="en-US" dirty="0">
                  <a:solidFill>
                    <a:srgbClr val="0E419C"/>
                  </a:solidFill>
                </a:endParaRPr>
              </a:p>
            </p:txBody>
          </p:sp>
        </mc:Choice>
        <mc:Fallback xmlns="">
          <p:sp>
            <p:nvSpPr>
              <p:cNvPr id="10" name="TextBox 4">
                <a:extLst>
                  <a:ext uri="{FF2B5EF4-FFF2-40B4-BE49-F238E27FC236}">
                    <a16:creationId xmlns:a16="http://schemas.microsoft.com/office/drawing/2014/main" id="{1A91242B-0CDB-2445-940F-8017ABF2C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600" y="1805066"/>
                <a:ext cx="4913376" cy="656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CD9FB98-3A78-3A43-90D2-54C11CFFCEF6}"/>
                  </a:ext>
                </a:extLst>
              </p:cNvPr>
              <p:cNvSpPr txBox="1"/>
              <p:nvPr/>
            </p:nvSpPr>
            <p:spPr>
              <a:xfrm>
                <a:off x="5963295" y="2903901"/>
                <a:ext cx="5785987" cy="2586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Use the </a:t>
                </a:r>
                <a:r>
                  <a:rPr kumimoji="1" lang="en-U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minimun</a:t>
                </a: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</a:t>
                </a:r>
                <a:r>
                  <a:rPr lang="es-E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select</a:t>
                </a:r>
                <a:r>
                  <a:rPr lang="es-E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es-E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best</a:t>
                </a:r>
                <a:r>
                  <a:rPr lang="es-E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zh-CN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l-GR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candidates, where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kumimoji="1"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total </a:t>
                </a:r>
                <a:r>
                  <a:rPr lang="es-E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zh-CN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l-GR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yield:</a:t>
                </a:r>
                <a:b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𝑆𝑇</m:t>
                        </m:r>
                      </m:sub>
                    </m:sSub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=14, 609, 800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±7, 117(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𝑠𝑡𝑎𝑡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dirty="0">
                  <a:ea typeface="Cambria Math" panose="020405030504060302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kumimoji="1"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CD9FB98-3A78-3A43-90D2-54C11CFFCE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3295" y="2903901"/>
                <a:ext cx="5785987" cy="2586477"/>
              </a:xfrm>
              <a:prstGeom prst="rect">
                <a:avLst/>
              </a:prstGeom>
              <a:blipFill>
                <a:blip r:embed="rId5"/>
                <a:stretch>
                  <a:fillRect l="-658" t="-976" r="-1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6">
                <a:extLst>
                  <a:ext uri="{FF2B5EF4-FFF2-40B4-BE49-F238E27FC236}">
                    <a16:creationId xmlns:a16="http://schemas.microsoft.com/office/drawing/2014/main" id="{315F6423-4D77-E34C-B4DA-AB883A49FB57}"/>
                  </a:ext>
                </a:extLst>
              </p:cNvPr>
              <p:cNvSpPr/>
              <p:nvPr/>
            </p:nvSpPr>
            <p:spPr>
              <a:xfrm>
                <a:off x="7849288" y="3627059"/>
                <a:ext cx="279554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altLang="zh-CN" b="0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𝛥</m:t>
                      </m:r>
                      <m:r>
                        <a:rPr lang="en-US" altLang="zh-CN" b="0" i="1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altLang="zh-CN" b="0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altLang="zh-CN" b="0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</m:acc>
                        </m:sub>
                      </m:sSub>
                      <m:r>
                        <a:rPr lang="en-US" altLang="zh-CN" b="0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𝑏𝑒𝑎𝑚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rgbClr val="0E419C"/>
                  </a:solidFill>
                </a:endParaRPr>
              </a:p>
            </p:txBody>
          </p:sp>
        </mc:Choice>
        <mc:Fallback xmlns="">
          <p:sp>
            <p:nvSpPr>
              <p:cNvPr id="16" name="矩形 6">
                <a:extLst>
                  <a:ext uri="{FF2B5EF4-FFF2-40B4-BE49-F238E27FC236}">
                    <a16:creationId xmlns:a16="http://schemas.microsoft.com/office/drawing/2014/main" id="{315F6423-4D77-E34C-B4DA-AB883A49FB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288" y="3627059"/>
                <a:ext cx="2795542" cy="369332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B1C5595-0C98-F440-AA07-CA4097D3375F}"/>
                  </a:ext>
                </a:extLst>
              </p:cNvPr>
              <p:cNvSpPr txBox="1"/>
              <p:nvPr/>
            </p:nvSpPr>
            <p:spPr>
              <a:xfrm>
                <a:off x="999149" y="4899786"/>
                <a:ext cx="500442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ü"/>
                </a:pPr>
                <a:r>
                  <a:rPr kumimoji="1"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Signal: </a:t>
                </a:r>
                <a:br>
                  <a:rPr kumimoji="1"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MC-simulated shape </a:t>
                </a:r>
                <a14:m>
                  <m:oMath xmlns:m="http://schemas.openxmlformats.org/officeDocument/2006/math">
                    <m:r>
                      <a:rPr kumimoji="1" lang="en-US" altLang="zh-CN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⊗</m:t>
                    </m:r>
                  </m:oMath>
                </a14:m>
                <a:r>
                  <a:rPr kumimoji="1"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double-Gaussian </a:t>
                </a:r>
              </a:p>
              <a:p>
                <a:pPr marL="285750" indent="-285750">
                  <a:buFont typeface="Wingdings" pitchFamily="2" charset="2"/>
                  <a:buChar char="ü"/>
                </a:pPr>
                <a:r>
                  <a:rPr kumimoji="1"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Background:</a:t>
                </a:r>
                <a:br>
                  <a:rPr kumimoji="1"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kumimoji="1" lang="en-US" altLang="zh-CN" sz="20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rd</a:t>
                </a:r>
                <a:r>
                  <a:rPr kumimoji="1"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order Chebyshev function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B1C5595-0C98-F440-AA07-CA4097D33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49" y="4899786"/>
                <a:ext cx="5004421" cy="1323439"/>
              </a:xfrm>
              <a:prstGeom prst="rect">
                <a:avLst/>
              </a:prstGeom>
              <a:blipFill>
                <a:blip r:embed="rId7"/>
                <a:stretch>
                  <a:fillRect l="-1013" t="-1887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C309BEE-33F5-8C49-83D9-6469EE65C1A3}"/>
                  </a:ext>
                </a:extLst>
              </p:cNvPr>
              <p:cNvSpPr txBox="1"/>
              <p:nvPr/>
            </p:nvSpPr>
            <p:spPr>
              <a:xfrm>
                <a:off x="6910468" y="5425544"/>
                <a:ext cx="3567659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Reconstructed via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acc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C309BEE-33F5-8C49-83D9-6469EE65C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468" y="5425544"/>
                <a:ext cx="3567659" cy="369909"/>
              </a:xfrm>
              <a:prstGeom prst="rect">
                <a:avLst/>
              </a:prstGeom>
              <a:blipFill>
                <a:blip r:embed="rId8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9F11F65-1D0C-83CB-DF18-8ABB64BE2500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89248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Number of observed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l-GR" altLang="zh-CN" sz="3600" b="1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l-GR" altLang="zh-CN" sz="3600" b="1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𝚲</m:t>
                        </m:r>
                      </m:e>
                    </m:acc>
                  </m:oMath>
                </a14:m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in single tag analysis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9F11F65-1D0C-83CB-DF18-8ABB64BE2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8924840" cy="646331"/>
              </a:xfrm>
              <a:prstGeom prst="rect">
                <a:avLst/>
              </a:prstGeom>
              <a:blipFill>
                <a:blip r:embed="rId9"/>
                <a:stretch>
                  <a:fillRect l="-2131" t="-1568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E55446FC-2633-1339-0EFC-F96F97C96F86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45CEE33B-76CA-611C-97A6-A713DE6443EC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3287B5B3-A63E-A730-4A8A-7AC983700496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61E4F0AC-A0C7-A991-2315-E6B17C8EA5C1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774E5500-E604-7E4A-AA43-8AFE56983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38</a:t>
            </a:fld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6310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9F11F65-1D0C-83CB-DF18-8ABB64BE2500}"/>
                  </a:ext>
                </a:extLst>
              </p:cNvPr>
              <p:cNvSpPr txBox="1"/>
              <p:nvPr/>
            </p:nvSpPr>
            <p:spPr>
              <a:xfrm>
                <a:off x="1122673" y="153499"/>
                <a:ext cx="10816041" cy="1244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Number of observed </a:t>
                </a:r>
                <a14:m>
                  <m:oMath xmlns:m="http://schemas.openxmlformats.org/officeDocument/2006/math">
                    <m:r>
                      <a:rPr lang="el-GR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𝜦</m:t>
                    </m:r>
                    <m:r>
                      <a:rPr lang="el-GR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sub>
                    </m:sSub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3600" b="1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signals in double tag analysis from 10 billion </a:t>
                </a:r>
                <a14:m>
                  <m:oMath xmlns:m="http://schemas.openxmlformats.org/officeDocument/2006/math"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𝑱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𝝍</m:t>
                    </m:r>
                  </m:oMath>
                </a14:m>
                <a:endParaRPr lang="en" altLang="zh-CN" sz="3600" b="1" i="1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9F11F65-1D0C-83CB-DF18-8ABB64BE2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3" y="153499"/>
                <a:ext cx="10816041" cy="1244893"/>
              </a:xfrm>
              <a:prstGeom prst="rect">
                <a:avLst/>
              </a:prstGeom>
              <a:blipFill>
                <a:blip r:embed="rId3"/>
                <a:stretch>
                  <a:fillRect l="-1761" t="-9184" r="-939" b="-17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E55446FC-2633-1339-0EFC-F96F97C96F86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45CEE33B-76CA-611C-97A6-A713DE6443EC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3287B5B3-A63E-A730-4A8A-7AC983700496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61E4F0AC-A0C7-A991-2315-E6B17C8EA5C1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774E5500-E604-7E4A-AA43-8AFE56983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39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1196E26-3AD0-D712-514D-805C2AC7E802}"/>
              </a:ext>
            </a:extLst>
          </p:cNvPr>
          <p:cNvGrpSpPr/>
          <p:nvPr/>
        </p:nvGrpSpPr>
        <p:grpSpPr>
          <a:xfrm>
            <a:off x="7246201" y="1803320"/>
            <a:ext cx="4053980" cy="2705612"/>
            <a:chOff x="7804191" y="1054701"/>
            <a:chExt cx="4053980" cy="27056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416DBE6E-A956-290B-2518-72F1ED26ACD6}"/>
                    </a:ext>
                  </a:extLst>
                </p:cNvPr>
                <p:cNvSpPr txBox="1"/>
                <p:nvPr/>
              </p:nvSpPr>
              <p:spPr>
                <a:xfrm>
                  <a:off x="7804192" y="1054701"/>
                  <a:ext cx="3501598" cy="3451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𝑚𝑖𝑠𝑠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≡</m:t>
                        </m:r>
                        <m:sSub>
                          <m:sSub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𝑚𝑖𝑠𝑠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𝑚𝑖𝑠𝑠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kumimoji="1" lang="zh-CN" altLang="en-US" sz="2000" dirty="0">
                    <a:solidFill>
                      <a:srgbClr val="0E419C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273C0ABC-E3D6-7546-A911-BE48A97FA7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192" y="1054701"/>
                  <a:ext cx="3501598" cy="345159"/>
                </a:xfrm>
                <a:prstGeom prst="rect">
                  <a:avLst/>
                </a:prstGeom>
                <a:blipFill>
                  <a:blip r:embed="rId4"/>
                  <a:stretch>
                    <a:fillRect l="-2166" b="-285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D1D099BD-805B-7739-7E15-E938DF47D2B3}"/>
                    </a:ext>
                  </a:extLst>
                </p:cNvPr>
                <p:cNvSpPr/>
                <p:nvPr/>
              </p:nvSpPr>
              <p:spPr>
                <a:xfrm>
                  <a:off x="7804191" y="2203711"/>
                  <a:ext cx="3595211" cy="46929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𝑚𝑖𝑠𝑠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=|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l-GR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b>
                            <m:sSup>
                              <m:sSupPr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0E419C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854ED84C-1115-0F4A-A153-075378C84F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191" y="2203711"/>
                  <a:ext cx="3595211" cy="469296"/>
                </a:xfrm>
                <a:prstGeom prst="rect">
                  <a:avLst/>
                </a:prstGeom>
                <a:blipFill>
                  <a:blip r:embed="rId5"/>
                  <a:stretch>
                    <a:fillRect b="-540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5873A45C-4DF7-B814-7854-976D5D5F2E97}"/>
                    </a:ext>
                  </a:extLst>
                </p:cNvPr>
                <p:cNvSpPr txBox="1"/>
                <p:nvPr/>
              </p:nvSpPr>
              <p:spPr>
                <a:xfrm>
                  <a:off x="7804192" y="1633406"/>
                  <a:ext cx="3862269" cy="33675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𝑚𝑖𝑠𝑠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𝑏𝑒𝑎𝑚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sSup>
                              <m:sSupPr>
                                <m:ctrlP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oMath>
                    </m:oMathPara>
                  </a14:m>
                  <a:endParaRPr kumimoji="1" lang="zh-CN" altLang="en-US" sz="2000" dirty="0">
                    <a:solidFill>
                      <a:srgbClr val="0E419C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BC8F2FD2-C1E5-7348-9B69-327748996C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192" y="1633406"/>
                  <a:ext cx="3862269" cy="336759"/>
                </a:xfrm>
                <a:prstGeom prst="rect">
                  <a:avLst/>
                </a:prstGeom>
                <a:blipFill>
                  <a:blip r:embed="rId6"/>
                  <a:stretch>
                    <a:fillRect l="-1967" b="-148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80A03232-0E8A-9C69-50F1-5B64AD61CE37}"/>
                    </a:ext>
                  </a:extLst>
                </p:cNvPr>
                <p:cNvSpPr/>
                <p:nvPr/>
              </p:nvSpPr>
              <p:spPr>
                <a:xfrm>
                  <a:off x="7804192" y="2906553"/>
                  <a:ext cx="4053979" cy="85376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00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l-GR" altLang="zh-CN" sz="200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sub>
                        </m:sSub>
                        <m:r>
                          <a:rPr kumimoji="1" lang="en-US" altLang="zh-CN" sz="2000" b="0" i="0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kumimoji="1" lang="en-US" altLang="zh-CN" sz="2000" b="0" i="1" smtClean="0">
                            <a:solidFill>
                              <a:srgbClr val="0E419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acc>
                              </m:e>
                              <m:sub>
                                <m:acc>
                                  <m:accPr>
                                    <m:chr m:val="̅"/>
                                    <m:ctrlPr>
                                      <a:rPr kumimoji="1" lang="en-US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l-GR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</m:acc>
                              </m:sub>
                            </m:sSub>
                          </m:num>
                          <m:den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kumimoji="1" lang="en-US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acc>
                              </m:e>
                              <m:sub>
                                <m:acc>
                                  <m:accPr>
                                    <m:chr m:val="̅"/>
                                    <m:ctrlPr>
                                      <a:rPr kumimoji="1" lang="en-US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l-GR" altLang="zh-CN" sz="2000" i="1">
                                        <a:solidFill>
                                          <a:srgbClr val="0E419C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</m:acc>
                              </m:sub>
                            </m:sSub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</m:den>
                        </m:f>
                        <m:rad>
                          <m:radPr>
                            <m:degHide m:val="on"/>
                            <m:ctrlP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Sup>
                              <m:sSubSupPr>
                                <m:ctrlP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𝑏𝑒𝑎𝑚</m:t>
                                </m:r>
                              </m:sub>
                              <m:sup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kumimoji="1" lang="en-US" altLang="zh-CN" sz="2000" b="0" i="1" smtClean="0">
                                <a:solidFill>
                                  <a:srgbClr val="0E419C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1" lang="el-GR" altLang="zh-CN" sz="2000" i="1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sub>
                              <m:sup>
                                <m:r>
                                  <a:rPr kumimoji="1" lang="en-US" altLang="zh-CN" sz="2000" b="0" i="1" smtClean="0">
                                    <a:solidFill>
                                      <a:srgbClr val="0E419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rad>
                      </m:oMath>
                    </m:oMathPara>
                  </a14:m>
                  <a:endParaRPr lang="zh-CN" altLang="en-US" sz="2000" dirty="0">
                    <a:solidFill>
                      <a:srgbClr val="0E419C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3F699113-26F5-2A4A-AC80-28300CA06C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192" y="2906553"/>
                  <a:ext cx="4053979" cy="853760"/>
                </a:xfrm>
                <a:prstGeom prst="rect">
                  <a:avLst/>
                </a:prstGeom>
                <a:blipFill>
                  <a:blip r:embed="rId7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68CA59B6-8048-D622-82EA-67D69C35576B}"/>
                  </a:ext>
                </a:extLst>
              </p:cNvPr>
              <p:cNvSpPr/>
              <p:nvPr/>
            </p:nvSpPr>
            <p:spPr>
              <a:xfrm>
                <a:off x="1667103" y="5413009"/>
                <a:ext cx="4270663" cy="923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total </a:t>
                </a:r>
                <a:r>
                  <a:rPr lang="es-E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DT </a:t>
                </a: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yield:</a:t>
                </a:r>
                <a:b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64.12±9.13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𝑠𝑡𝑎𝑡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68CA59B6-8048-D622-82EA-67D69C3557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103" y="5413009"/>
                <a:ext cx="4270663" cy="923907"/>
              </a:xfrm>
              <a:prstGeom prst="rect">
                <a:avLst/>
              </a:prstGeom>
              <a:blipFill>
                <a:blip r:embed="rId8"/>
                <a:stretch>
                  <a:fillRect l="-890" t="-2703" b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>
            <a:extLst>
              <a:ext uri="{FF2B5EF4-FFF2-40B4-BE49-F238E27FC236}">
                <a16:creationId xmlns:a16="http://schemas.microsoft.com/office/drawing/2014/main" id="{E90F5BF5-7BCA-A236-C221-9023716105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437" y="1347797"/>
            <a:ext cx="5403098" cy="38784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FC96E0A-49FC-868B-0FFE-D5F2B643DED5}"/>
                  </a:ext>
                </a:extLst>
              </p:cNvPr>
              <p:cNvSpPr txBox="1"/>
              <p:nvPr/>
            </p:nvSpPr>
            <p:spPr>
              <a:xfrm>
                <a:off x="6720012" y="4709522"/>
                <a:ext cx="4914648" cy="1999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kumimoji="1"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Signal: </a:t>
                </a:r>
                <a:r>
                  <a:rPr kumimoji="1" lang="en-US" altLang="zh-CN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MC-simulated shape </a:t>
                </a:r>
                <a14:m>
                  <m:oMath xmlns:m="http://schemas.openxmlformats.org/officeDocument/2006/math">
                    <m:r>
                      <a:rPr kumimoji="1" lang="en-US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⊗</m:t>
                    </m:r>
                  </m:oMath>
                </a14:m>
                <a:r>
                  <a:rPr kumimoji="1"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Gaussian 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kumimoji="1"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Background 1: </a:t>
                </a:r>
                <a:r>
                  <a:rPr kumimoji="1" lang="en-US" altLang="zh-CN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MC-simulated shape </a:t>
                </a:r>
                <a:br>
                  <a:rPr kumimoji="1" lang="en-US" altLang="zh-CN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en-US" altLang="zh-CN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  <m:r>
                      <a:rPr lang="zh-CN" alt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acc>
                      <m:accPr>
                        <m:chr m:val="̅"/>
                        <m:ctrlP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lang="en-US" altLang="zh-CN" sz="14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l-GR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l-GR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sSup>
                      <m:sSupPr>
                        <m:ctrlP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1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zh-CN" alt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</m:e>
                    </m:acc>
                    <m:sSup>
                      <m:sSupPr>
                        <m:ctrlP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kumimoji="1" lang="en-US" altLang="zh-CN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kumimoji="1" lang="en-US" altLang="zh-CN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Background 2 (dashed): </a:t>
                </a:r>
                <a:r>
                  <a:rPr kumimoji="1" lang="en-US" altLang="zh-CN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MC-simulated shape </a:t>
                </a:r>
                <a:br>
                  <a:rPr lang="en-US" altLang="zh-CN" sz="14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r>
                  <a:rPr lang="en-US" altLang="zh-CN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r>
                  <a:rPr lang="en-US" altLang="zh-CN" sz="140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𝜓</m:t>
                        </m:r>
                      </m:den>
                    </m:f>
                    <m:r>
                      <a:rPr lang="zh-CN" alt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acc>
                      <m:accPr>
                        <m:chr m:val="̅"/>
                        <m:ctrlP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lang="en-US" altLang="zh-CN" sz="14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l-GR" altLang="zh-CN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sSup>
                      <m:sSupPr>
                        <m:ctrlP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US" altLang="zh-CN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zh-CN" sz="1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l-GR" altLang="zh-CN" sz="1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zh-CN" alt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</m:e>
                    </m:acc>
                    <m:sSup>
                      <m:sSupPr>
                        <m:ctrlPr>
                          <a:rPr lang="en-US" altLang="zh-CN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altLang="zh-CN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zh-CN" sz="1400" dirty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+c.c.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kumimoji="1" lang="en-US" altLang="zh-CN" sz="1400" dirty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Other background (dashed): 1</a:t>
                </a:r>
                <a:r>
                  <a:rPr kumimoji="1" lang="en-US" altLang="zh-CN" sz="1400" baseline="30000" dirty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st</a:t>
                </a:r>
                <a:r>
                  <a:rPr kumimoji="1" lang="en-US" altLang="zh-CN" sz="1400" dirty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order polynomial</a:t>
                </a:r>
                <a:endParaRPr lang="en-US" altLang="zh-CN" sz="1400" dirty="0">
                  <a:solidFill>
                    <a:schemeClr val="tx1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FC96E0A-49FC-868B-0FFE-D5F2B643D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012" y="4709522"/>
                <a:ext cx="4914648" cy="1999843"/>
              </a:xfrm>
              <a:prstGeom prst="rect">
                <a:avLst/>
              </a:prstGeom>
              <a:blipFill>
                <a:blip r:embed="rId10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3C040FCB-14DC-8E83-4C60-8025990849C6}"/>
              </a:ext>
            </a:extLst>
          </p:cNvPr>
          <p:cNvSpPr txBox="1"/>
          <p:nvPr/>
        </p:nvSpPr>
        <p:spPr>
          <a:xfrm>
            <a:off x="6720012" y="1317215"/>
            <a:ext cx="3501598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-US" altLang="zh-CN" b="1">
                <a:solidFill>
                  <a:srgbClr val="0432FF"/>
                </a:solidFill>
                <a:latin typeface="Helvetica" pitchFamily="2" charset="0"/>
              </a:rPr>
              <a:t>PRL</a:t>
            </a:r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 127. 121802 (2021)</a:t>
            </a:r>
          </a:p>
        </p:txBody>
      </p:sp>
    </p:spTree>
    <p:extLst>
      <p:ext uri="{BB962C8B-B14F-4D97-AF65-F5344CB8AC3E}">
        <p14:creationId xmlns:p14="http://schemas.microsoft.com/office/powerpoint/2010/main" val="23154638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8579A9E-9970-FF46-90D4-B0871DFDA989}"/>
              </a:ext>
            </a:extLst>
          </p:cNvPr>
          <p:cNvSpPr/>
          <p:nvPr/>
        </p:nvSpPr>
        <p:spPr>
          <a:xfrm rot="1926508">
            <a:off x="3633532" y="3292800"/>
            <a:ext cx="59381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>
                  <a:solidFill>
                    <a:schemeClr val="bg1"/>
                  </a:solidFill>
                </a:ln>
                <a:noFill/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  <a:reflection stA="0" endPos="65000" dist="508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BESIII Preliminary</a:t>
            </a:r>
            <a:endParaRPr lang="zh-CN" altLang="en-US" sz="5400" b="0" cap="none" spc="0" dirty="0">
              <a:ln w="0">
                <a:solidFill>
                  <a:schemeClr val="bg1"/>
                </a:solidFill>
              </a:ln>
              <a:noFill/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  <a:reflection stA="0" endPos="65000" dist="508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E693AD-C2B3-2740-8B58-26DC8B67C031}"/>
              </a:ext>
            </a:extLst>
          </p:cNvPr>
          <p:cNvSpPr txBox="1"/>
          <p:nvPr/>
        </p:nvSpPr>
        <p:spPr>
          <a:xfrm>
            <a:off x="3684727" y="1052579"/>
            <a:ext cx="4822545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Phys. Rev. Lett. 127. 121802 (2021)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B3B0107-8BF0-EA46-B017-6B9877333F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9556" y="1641178"/>
            <a:ext cx="7552888" cy="4502857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82B3A5E-998E-B6AC-0EC1-D2947F4F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40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8DCE20-5A9A-2E91-4CDA-28618853ECD4}"/>
              </a:ext>
            </a:extLst>
          </p:cNvPr>
          <p:cNvSpPr txBox="1"/>
          <p:nvPr/>
        </p:nvSpPr>
        <p:spPr>
          <a:xfrm>
            <a:off x="1122674" y="153499"/>
            <a:ext cx="892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Systematic uncertainties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2A7EB38-5674-D7E8-3D6B-9EAB118E3B4D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0B2A2D81-20BD-DFD0-EDBE-520E49C00BEA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F2B08670-E9BC-ADD4-C624-5DA5F81B4496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A9E2086A-E78F-E2A2-0946-02C42CDD6F0C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7269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1B7852-B77A-B243-9244-99777D1A8686}"/>
              </a:ext>
            </a:extLst>
          </p:cNvPr>
          <p:cNvSpPr txBox="1"/>
          <p:nvPr/>
        </p:nvSpPr>
        <p:spPr>
          <a:xfrm>
            <a:off x="6772504" y="4961414"/>
            <a:ext cx="4117385" cy="12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s-ES" altLang="zh-C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es-E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kumimoji="1" lang="es-E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absolute</a:t>
            </a:r>
            <a:r>
              <a:rPr kumimoji="1" lang="es-E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BF </a:t>
            </a:r>
            <a:r>
              <a:rPr kumimoji="1" lang="es-ES" altLang="zh-C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measurement</a:t>
            </a:r>
            <a:r>
              <a:rPr kumimoji="1" lang="es-E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kumimoji="1" lang="es-ES" altLang="zh-C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es-E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s-ES" altLang="zh-C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kumimoji="1" lang="es-E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precise </a:t>
            </a:r>
            <a:r>
              <a:rPr kumimoji="1" lang="es-ES" altLang="zh-CN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kumimoji="1" lang="es-E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date.</a:t>
            </a:r>
            <a:endParaRPr kumimoji="1"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EF8527-C5CA-3547-ADE6-01563F1CE307}"/>
                  </a:ext>
                </a:extLst>
              </p:cNvPr>
              <p:cNvSpPr txBox="1"/>
              <p:nvPr/>
            </p:nvSpPr>
            <p:spPr>
              <a:xfrm>
                <a:off x="5791029" y="4446246"/>
                <a:ext cx="5909054" cy="411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ℬ</m:t>
                      </m:r>
                      <m:d>
                        <m:dPr>
                          <m:ctrlPr>
                            <a:rPr kumimoji="1"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1" lang="el-GR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kumimoji="1" lang="el-GR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kumimoji="1"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kumimoji="1"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kumimoji="1"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kumimoji="1"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</m:e>
                      </m:d>
                      <m:r>
                        <a:rPr kumimoji="1"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=[1.48±0.21</m:t>
                      </m:r>
                      <m:d>
                        <m:d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𝑠𝑡𝑎𝑡</m:t>
                          </m:r>
                        </m:e>
                      </m:d>
                      <m:r>
                        <a:rPr kumimoji="1"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±0.08(</m:t>
                      </m:r>
                      <m:r>
                        <a:rPr kumimoji="1"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𝑠𝑦𝑠𝑡</m:t>
                      </m:r>
                      <m:r>
                        <a:rPr kumimoji="1"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)]×</m:t>
                      </m:r>
                      <m:sSup>
                        <m:sSup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CEF8527-C5CA-3547-ADE6-01563F1CE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029" y="4446246"/>
                <a:ext cx="5909054" cy="411395"/>
              </a:xfrm>
              <a:prstGeom prst="rect">
                <a:avLst/>
              </a:prstGeom>
              <a:blipFill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DF06EC85-A0E0-CA41-9C5D-158BE6CAA79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41185" y="1687693"/>
              <a:ext cx="6631366" cy="2413800"/>
            </p:xfrm>
            <a:graphic>
              <a:graphicData uri="http://schemas.openxmlformats.org/drawingml/2006/table">
                <a:tbl>
                  <a:tblPr>
                    <a:tableStyleId>{3B4B98B0-60AC-42C2-AFA5-B58CD77FA1E5}</a:tableStyleId>
                  </a:tblPr>
                  <a:tblGrid>
                    <a:gridCol w="4160017">
                      <a:extLst>
                        <a:ext uri="{9D8B030D-6E8A-4147-A177-3AD203B41FA5}">
                          <a16:colId xmlns:a16="http://schemas.microsoft.com/office/drawing/2014/main" val="498639047"/>
                        </a:ext>
                      </a:extLst>
                    </a:gridCol>
                    <a:gridCol w="2471349">
                      <a:extLst>
                        <a:ext uri="{9D8B030D-6E8A-4147-A177-3AD203B41FA5}">
                          <a16:colId xmlns:a16="http://schemas.microsoft.com/office/drawing/2014/main" val="1188650990"/>
                        </a:ext>
                      </a:extLst>
                    </a:gridCol>
                  </a:tblGrid>
                  <a:tr h="432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2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CN" sz="180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Theory</a:t>
                          </a:r>
                          <a:endParaRPr lang="zh-CN" sz="1800" kern="100" dirty="0">
                            <a:effectLst/>
                            <a:latin typeface="Times New Roman" panose="020206030504050203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2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CN" sz="1800" b="0" i="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Prediction of </a:t>
                          </a:r>
                        </a:p>
                        <a:p>
                          <a:pPr algn="ctr">
                            <a:lnSpc>
                              <a:spcPct val="12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zh-CN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ℬ</m:t>
                                </m:r>
                                <m:d>
                                  <m:dPr>
                                    <m:ctrlPr>
                                      <a:rPr kumimoji="1"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l-GR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Λ</m:t>
                                    </m:r>
                                    <m:r>
                                      <a:rPr kumimoji="1" lang="el-GR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kumimoji="1"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kumimoji="1"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kumimoji="1"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kumimoji="1" lang="en-US" altLang="zh-CN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kumimoji="1" lang="en-US" altLang="zh-CN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𝜈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kumimoji="1"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altLang="zh-CN" sz="1800" b="0" i="1" kern="10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altLang="zh-CN" sz="1800" b="0" i="1" kern="100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0" i="1" kern="100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1800" b="0" i="1" kern="100" smtClean="0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sz="1800" kern="100" dirty="0">
                            <a:effectLst/>
                            <a:latin typeface="Times New Roman" panose="020206030504050203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314826923"/>
                      </a:ext>
                    </a:extLst>
                  </a:tr>
                  <a:tr h="86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2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CN" sz="1800" b="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SU(3)</a:t>
                          </a:r>
                          <a:r>
                            <a:rPr lang="en-US" altLang="zh-CN" sz="1800" b="0" kern="100" baseline="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symmetry </a:t>
                          </a:r>
                          <a:r>
                            <a:rPr lang="es-ES" altLang="zh-CN" sz="1800" kern="100" dirty="0" err="1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without</a:t>
                          </a:r>
                          <a:r>
                            <a:rPr lang="es-ES" altLang="zh-CN" sz="180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00" dirty="0" err="1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symmetry</a:t>
                          </a:r>
                          <a:r>
                            <a:rPr lang="es-ES" altLang="zh-CN" sz="180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00" dirty="0" err="1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breaking</a:t>
                          </a:r>
                          <a:endParaRPr lang="zh-CN" sz="1800" kern="100" dirty="0">
                            <a:effectLst/>
                            <a:latin typeface="Times New Roman" panose="020206030504050203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2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b="0" i="1" kern="100" smtClean="0">
                                    <a:effectLst/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</a:rPr>
                                  <m:t>1.40±0.02</m:t>
                                </m:r>
                              </m:oMath>
                            </m:oMathPara>
                          </a14:m>
                          <a:endParaRPr lang="zh-CN" altLang="zh-CN" sz="1800" kern="100" baseline="30000" dirty="0">
                            <a:effectLst/>
                            <a:latin typeface="Times New Roman" panose="020206030504050203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21023060"/>
                      </a:ext>
                    </a:extLst>
                  </a:tr>
                  <a:tr h="86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The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factorization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of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the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contribution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of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valence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quarks and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chiral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effects</a:t>
                          </a:r>
                          <a:endParaRPr lang="es-ES" altLang="zh-CN" sz="1800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altLang="zh-CN" sz="1800" b="0" i="1" kern="100" smtClean="0">
                                  <a:effectLst/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</a:rPr>
                                <m:t>1.50</m:t>
                              </m:r>
                            </m:oMath>
                          </a14:m>
                          <a:r>
                            <a:rPr lang="es-ES" altLang="zh-CN" sz="1800" kern="1200" baseline="300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[1]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7952526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表格 13">
                <a:extLst>
                  <a:ext uri="{FF2B5EF4-FFF2-40B4-BE49-F238E27FC236}">
                    <a16:creationId xmlns:a16="http://schemas.microsoft.com/office/drawing/2014/main" id="{DF06EC85-A0E0-CA41-9C5D-158BE6CAA7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3519916"/>
                  </p:ext>
                </p:extLst>
              </p:nvPr>
            </p:nvGraphicFramePr>
            <p:xfrm>
              <a:off x="5441185" y="1687693"/>
              <a:ext cx="6631366" cy="2413800"/>
            </p:xfrm>
            <a:graphic>
              <a:graphicData uri="http://schemas.openxmlformats.org/drawingml/2006/table">
                <a:tbl>
                  <a:tblPr>
                    <a:tableStyleId>{3B4B98B0-60AC-42C2-AFA5-B58CD77FA1E5}</a:tableStyleId>
                  </a:tblPr>
                  <a:tblGrid>
                    <a:gridCol w="4160017">
                      <a:extLst>
                        <a:ext uri="{9D8B030D-6E8A-4147-A177-3AD203B41FA5}">
                          <a16:colId xmlns:a16="http://schemas.microsoft.com/office/drawing/2014/main" val="498639047"/>
                        </a:ext>
                      </a:extLst>
                    </a:gridCol>
                    <a:gridCol w="2471349">
                      <a:extLst>
                        <a:ext uri="{9D8B030D-6E8A-4147-A177-3AD203B41FA5}">
                          <a16:colId xmlns:a16="http://schemas.microsoft.com/office/drawing/2014/main" val="1188650990"/>
                        </a:ext>
                      </a:extLst>
                    </a:gridCol>
                  </a:tblGrid>
                  <a:tr h="6858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2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CN" sz="180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Theory</a:t>
                          </a:r>
                          <a:endParaRPr lang="zh-CN" sz="1800" kern="100" dirty="0">
                            <a:effectLst/>
                            <a:latin typeface="Times New Roman" panose="020206030504050203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68205" t="-3704" r="-513" b="-2555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4826923"/>
                      </a:ext>
                    </a:extLst>
                  </a:tr>
                  <a:tr h="86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2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altLang="zh-CN" sz="1800" b="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SU(3)</a:t>
                          </a:r>
                          <a:r>
                            <a:rPr lang="en-US" altLang="zh-CN" sz="1800" b="0" kern="100" baseline="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symmetry </a:t>
                          </a:r>
                          <a:r>
                            <a:rPr lang="es-ES" altLang="zh-CN" sz="1800" kern="100" dirty="0" err="1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without</a:t>
                          </a:r>
                          <a:r>
                            <a:rPr lang="es-ES" altLang="zh-CN" sz="180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00" dirty="0" err="1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symmetry</a:t>
                          </a:r>
                          <a:r>
                            <a:rPr lang="es-ES" altLang="zh-CN" sz="1800" kern="100" dirty="0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00" dirty="0" err="1">
                              <a:effectLst/>
                              <a:latin typeface="Times New Roman" panose="02020603050405020304" pitchFamily="18" charset="0"/>
                              <a:ea typeface="Microsoft YaHei" panose="020B0503020204020204" pitchFamily="34" charset="-122"/>
                              <a:cs typeface="Times New Roman" panose="02020603050405020304" pitchFamily="18" charset="0"/>
                            </a:rPr>
                            <a:t>breaking</a:t>
                          </a:r>
                          <a:endParaRPr lang="zh-CN" sz="1800" kern="100" dirty="0">
                            <a:effectLst/>
                            <a:latin typeface="Times New Roman" panose="02020603050405020304" pitchFamily="18" charset="0"/>
                            <a:ea typeface="Microsoft YaHei" panose="020B0503020204020204" pitchFamily="34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68205" t="-81159" r="-513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1023060"/>
                      </a:ext>
                    </a:extLst>
                  </a:tr>
                  <a:tr h="864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The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factorization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of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the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contribution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of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valence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quarks and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chiral</a:t>
                          </a:r>
                          <a:r>
                            <a:rPr lang="es-ES" altLang="zh-CN" sz="180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s-ES" altLang="zh-CN" sz="1800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effects</a:t>
                          </a:r>
                          <a:endParaRPr lang="es-ES" altLang="zh-CN" sz="1800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68205" t="-183824" r="-513" b="-14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52526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B3E0DBBB-7DA5-1347-88D5-C0AB58A02BC3}"/>
                  </a:ext>
                </a:extLst>
              </p:cNvPr>
              <p:cNvSpPr/>
              <p:nvPr/>
            </p:nvSpPr>
            <p:spPr>
              <a:xfrm>
                <a:off x="1378942" y="4631276"/>
                <a:ext cx="2347887" cy="411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ℬ</m:t>
                      </m:r>
                      <m:d>
                        <m:d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1"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kumimoji="1"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kumimoji="1"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</m:e>
                      </m:d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B3E0DBBB-7DA5-1347-88D5-C0AB58A02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942" y="4631276"/>
                <a:ext cx="2347887" cy="411395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1B49A367-01DB-ED49-9F2B-70A34F7DB1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474"/>
          <a:stretch/>
        </p:blipFill>
        <p:spPr>
          <a:xfrm>
            <a:off x="119449" y="1249269"/>
            <a:ext cx="5116948" cy="33250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1F5A368-DBF3-E141-B83E-93A81E8022C5}"/>
                  </a:ext>
                </a:extLst>
              </p:cNvPr>
              <p:cNvSpPr txBox="1"/>
              <p:nvPr/>
            </p:nvSpPr>
            <p:spPr>
              <a:xfrm>
                <a:off x="3338399" y="-13338"/>
                <a:ext cx="6176757" cy="901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32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𝛬</m:t>
                      </m:r>
                      <m:r>
                        <a:rPr lang="el-GR" altLang="zh-CN" sz="32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b>
                        <m:sSubPr>
                          <m:ctrlP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3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3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kumimoji="1" lang="en-US" altLang="zh-CN" sz="3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kumimoji="1" lang="es-ES" altLang="zh-CN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</a:t>
                </a:r>
                <a:r>
                  <a:rPr kumimoji="1"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Rev. </a:t>
                </a:r>
                <a:r>
                  <a:rPr kumimoji="1" lang="es-ES" altLang="zh-CN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Lett</a:t>
                </a:r>
                <a:r>
                  <a:rPr kumimoji="1"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kumimoji="1" lang="es-ES" altLang="zh-CN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127</a:t>
                </a:r>
                <a:r>
                  <a:rPr kumimoji="1"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121802 (2021)</a:t>
                </a:r>
                <a:endParaRPr kumimoji="1"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1F5A368-DBF3-E141-B83E-93A81E802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399" y="-13338"/>
                <a:ext cx="6176757" cy="901337"/>
              </a:xfrm>
              <a:prstGeom prst="rect">
                <a:avLst/>
              </a:prstGeom>
              <a:blipFill>
                <a:blip r:embed="rId8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D4037A3D-46B8-4142-8306-6CEC00692F66}"/>
              </a:ext>
            </a:extLst>
          </p:cNvPr>
          <p:cNvSpPr txBox="1"/>
          <p:nvPr/>
        </p:nvSpPr>
        <p:spPr>
          <a:xfrm>
            <a:off x="1640392" y="5116742"/>
            <a:ext cx="3221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es-E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es-E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Rev. D </a:t>
            </a:r>
            <a:r>
              <a:rPr lang="es-E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s-E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094005 (2008)</a:t>
            </a:r>
          </a:p>
        </p:txBody>
      </p:sp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D7B66273-B935-ABA6-31AA-CD8A6ADC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41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4DCA73B-6101-92E6-6914-7FBCE70ECD21}"/>
              </a:ext>
            </a:extLst>
          </p:cNvPr>
          <p:cNvSpPr txBox="1"/>
          <p:nvPr/>
        </p:nvSpPr>
        <p:spPr>
          <a:xfrm>
            <a:off x="338034" y="5580745"/>
            <a:ext cx="5346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a new area of studying hyperon </a:t>
            </a:r>
            <a:r>
              <a:rPr lang="el-GR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decays 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electron-positron collisions!</a:t>
            </a:r>
            <a:endParaRPr lang="en-US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6D5FB72-67B9-926A-F9FF-3CF2E60003D1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9C7F924C-C690-C41F-F618-C04A6596E27F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562C1E9D-8470-C873-713E-A22FAE14957F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id="{FEF7108E-3361-42CF-D589-BAE62045248A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61E1BD6-B93C-11C6-8B0A-1C9BE8C36B27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9254458" cy="691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First absolute BF measurement of </a:t>
                </a:r>
                <a14:m>
                  <m:oMath xmlns:m="http://schemas.openxmlformats.org/officeDocument/2006/math">
                    <m:r>
                      <a:rPr lang="el-GR" altLang="zh-CN" sz="3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𝜦</m:t>
                    </m:r>
                    <m:r>
                      <a:rPr lang="el-GR" altLang="zh-CN" sz="3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61E1BD6-B93C-11C6-8B0A-1C9BE8C36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9254458" cy="691215"/>
              </a:xfrm>
              <a:prstGeom prst="rect">
                <a:avLst/>
              </a:prstGeom>
              <a:blipFill>
                <a:blip r:embed="rId9"/>
                <a:stretch>
                  <a:fillRect l="-2058" t="-16364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95AE1025-8C49-D699-7842-6B17848C6B53}"/>
              </a:ext>
            </a:extLst>
          </p:cNvPr>
          <p:cNvSpPr txBox="1"/>
          <p:nvPr/>
        </p:nvSpPr>
        <p:spPr>
          <a:xfrm>
            <a:off x="6859801" y="1104485"/>
            <a:ext cx="3501598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-US" altLang="zh-CN" b="1">
                <a:solidFill>
                  <a:srgbClr val="0432FF"/>
                </a:solidFill>
                <a:latin typeface="Helvetica" pitchFamily="2" charset="0"/>
              </a:rPr>
              <a:t>PRL</a:t>
            </a:r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 127. 121802 (2021)</a:t>
            </a:r>
          </a:p>
        </p:txBody>
      </p:sp>
    </p:spTree>
    <p:extLst>
      <p:ext uri="{BB962C8B-B14F-4D97-AF65-F5344CB8AC3E}">
        <p14:creationId xmlns:p14="http://schemas.microsoft.com/office/powerpoint/2010/main" val="21932527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3DC48571-4577-F043-BC28-832C7093DEBC}"/>
              </a:ext>
            </a:extLst>
          </p:cNvPr>
          <p:cNvSpPr txBox="1"/>
          <p:nvPr/>
        </p:nvSpPr>
        <p:spPr>
          <a:xfrm>
            <a:off x="124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6D0B7BE-BC06-A843-A63E-80ED52100CA5}"/>
              </a:ext>
            </a:extLst>
          </p:cNvPr>
          <p:cNvSpPr/>
          <p:nvPr/>
        </p:nvSpPr>
        <p:spPr>
          <a:xfrm>
            <a:off x="0" y="1254619"/>
            <a:ext cx="2971800" cy="584775"/>
          </a:xfrm>
          <a:prstGeom prst="rect">
            <a:avLst/>
          </a:prstGeom>
          <a:solidFill>
            <a:srgbClr val="1163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Prediction from SM</a:t>
            </a:r>
            <a:endParaRPr kumimoji="1" lang="zh-CN" altLang="en-US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ED8F4CD-CE8C-C14D-8F08-4DF0666AFFD5}"/>
              </a:ext>
            </a:extLst>
          </p:cNvPr>
          <p:cNvSpPr/>
          <p:nvPr/>
        </p:nvSpPr>
        <p:spPr>
          <a:xfrm>
            <a:off x="0" y="3368133"/>
            <a:ext cx="2971800" cy="584775"/>
          </a:xfrm>
          <a:prstGeom prst="rect">
            <a:avLst/>
          </a:prstGeom>
          <a:solidFill>
            <a:srgbClr val="1163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measurement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47D87A9-95B9-F64E-BE3A-088056B877DD}"/>
                  </a:ext>
                </a:extLst>
              </p:cNvPr>
              <p:cNvSpPr/>
              <p:nvPr/>
            </p:nvSpPr>
            <p:spPr>
              <a:xfrm>
                <a:off x="457823" y="2228658"/>
                <a:ext cx="4061945" cy="677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𝑆𝑀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p>
                      </m:sSubSup>
                      <m:r>
                        <a:rPr lang="en-US" altLang="zh-CN" b="0" i="1" smtClean="0">
                          <a:solidFill>
                            <a:srgbClr val="074DA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𝛬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i="1" smtClean="0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𝛬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i="1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0" i="1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kumimoji="1" lang="en-US" altLang="zh-CN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0.153</m:t>
                      </m:r>
                      <m:r>
                        <a:rPr lang="en-US" altLang="zh-CN" b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en-US" altLang="zh-CN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0.008</m:t>
                      </m:r>
                    </m:oMath>
                  </m:oMathPara>
                </a14:m>
                <a:endParaRPr lang="zh-CN" altLang="en-US" i="1" dirty="0">
                  <a:solidFill>
                    <a:srgbClr val="0E419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47D87A9-95B9-F64E-BE3A-088056B877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23" y="2228658"/>
                <a:ext cx="4061945" cy="677045"/>
              </a:xfrm>
              <a:prstGeom prst="rect">
                <a:avLst/>
              </a:prstGeom>
              <a:blipFill>
                <a:blip r:embed="rId2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6F781DA-3954-D144-9B0A-C74240E03F17}"/>
                  </a:ext>
                </a:extLst>
              </p:cNvPr>
              <p:cNvSpPr/>
              <p:nvPr/>
            </p:nvSpPr>
            <p:spPr>
              <a:xfrm>
                <a:off x="457823" y="4390457"/>
                <a:ext cx="6321410" cy="6961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074DA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𝛬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i="1" smtClean="0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b="0" i="1" smtClean="0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𝛬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i="1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0" i="1">
                                      <a:solidFill>
                                        <a:srgbClr val="074DA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74DA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altLang="zh-CN" b="0" i="1">
                              <a:solidFill>
                                <a:srgbClr val="074DA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(1.48±0.23)×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±0.</m:t>
                          </m:r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)×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den>
                      </m:f>
                      <m:r>
                        <a:rPr kumimoji="1" lang="en-US" altLang="zh-CN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=0.178</m:t>
                      </m:r>
                      <m:r>
                        <a:rPr lang="en-US" altLang="zh-CN" b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en-US" altLang="zh-CN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0.028</m:t>
                      </m:r>
                    </m:oMath>
                  </m:oMathPara>
                </a14:m>
                <a:endParaRPr lang="zh-CN" altLang="en-US" i="1" dirty="0">
                  <a:solidFill>
                    <a:srgbClr val="0E419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6F781DA-3954-D144-9B0A-C74240E03F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23" y="4390457"/>
                <a:ext cx="6321410" cy="696153"/>
              </a:xfrm>
              <a:prstGeom prst="rect">
                <a:avLst/>
              </a:prstGeom>
              <a:blipFill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CCBDE57C-DA3C-CD41-A4A0-E9314AA48C1D}"/>
              </a:ext>
            </a:extLst>
          </p:cNvPr>
          <p:cNvSpPr txBox="1"/>
          <p:nvPr/>
        </p:nvSpPr>
        <p:spPr>
          <a:xfrm>
            <a:off x="3763853" y="3368133"/>
            <a:ext cx="165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this work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9E713E59-F417-864E-9DDA-B0DB298C77A2}"/>
              </a:ext>
            </a:extLst>
          </p:cNvPr>
          <p:cNvCxnSpPr>
            <a:endCxn id="19" idx="2"/>
          </p:cNvCxnSpPr>
          <p:nvPr/>
        </p:nvCxnSpPr>
        <p:spPr>
          <a:xfrm flipV="1">
            <a:off x="3955574" y="3737465"/>
            <a:ext cx="635589" cy="539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64872C2-07A2-FF4F-A859-D9104B35890A}"/>
              </a:ext>
            </a:extLst>
          </p:cNvPr>
          <p:cNvSpPr txBox="1"/>
          <p:nvPr/>
        </p:nvSpPr>
        <p:spPr>
          <a:xfrm>
            <a:off x="3763853" y="5609297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PDG 2021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A81AC3E2-EE76-F64C-ADD0-C08B781E1C34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3990038" y="5140848"/>
            <a:ext cx="635590" cy="468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CFDFF3A-97B4-3F4F-BAA3-DA2BF9E8CCEF}"/>
                  </a:ext>
                </a:extLst>
              </p:cNvPr>
              <p:cNvSpPr txBox="1"/>
              <p:nvPr/>
            </p:nvSpPr>
            <p:spPr>
              <a:xfrm>
                <a:off x="7538385" y="3091134"/>
                <a:ext cx="38970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𝒜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𝐶𝑃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=0.02±0.14</m:t>
                      </m:r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𝑠𝑡𝑎𝑡</m:t>
                          </m:r>
                        </m:e>
                      </m:d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±0.02(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𝑠𝑦𝑠𝑡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CFDFF3A-97B4-3F4F-BAA3-DA2BF9E8C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385" y="3091134"/>
                <a:ext cx="3897028" cy="276999"/>
              </a:xfrm>
              <a:prstGeom prst="rect">
                <a:avLst/>
              </a:prstGeom>
              <a:blipFill>
                <a:blip r:embed="rId4"/>
                <a:stretch>
                  <a:fillRect l="-649" t="-4348" r="-162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F5344E0-AE95-E34C-AF72-4ADBC317DAAC}"/>
                  </a:ext>
                </a:extLst>
              </p:cNvPr>
              <p:cNvSpPr txBox="1"/>
              <p:nvPr/>
            </p:nvSpPr>
            <p:spPr>
              <a:xfrm>
                <a:off x="7352405" y="4276261"/>
                <a:ext cx="4618495" cy="1575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Aft>
                    <a:spcPts val="1200"/>
                  </a:spcAft>
                  <a:buFont typeface="Wingdings" pitchFamily="2" charset="2"/>
                  <a:buChar char="ü"/>
                </a:pPr>
                <a:r>
                  <a:rPr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p>
                    </m:sSup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result</a:t>
                </a:r>
                <a:r>
                  <a:rPr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agrees</a:t>
                </a:r>
                <a:r>
                  <a:rPr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SM </a:t>
                </a:r>
                <a:r>
                  <a:rPr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supporting NO </a:t>
                </a:r>
                <a:r>
                  <a:rPr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LFUV.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kumimoji="1"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</a:t>
                </a:r>
                <a:r>
                  <a:rPr kumimoji="1"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evidence</a:t>
                </a:r>
                <a:r>
                  <a:rPr kumimoji="1"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kumimoji="1"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sz="20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CP</a:t>
                </a:r>
                <a:r>
                  <a:rPr kumimoji="1"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s-E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violation</a:t>
                </a:r>
                <a:r>
                  <a:rPr kumimoji="1" lang="es-E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kumimoji="1" lang="zh-CN" alt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F5344E0-AE95-E34C-AF72-4ADBC317D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405" y="4276261"/>
                <a:ext cx="4618495" cy="1575881"/>
              </a:xfrm>
              <a:prstGeom prst="rect">
                <a:avLst/>
              </a:prstGeom>
              <a:blipFill>
                <a:blip r:embed="rId5"/>
                <a:stretch>
                  <a:fillRect l="-822" b="-6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600DA1A-2D8A-164F-AB76-757DF2EFBC88}"/>
                  </a:ext>
                </a:extLst>
              </p:cNvPr>
              <p:cNvSpPr txBox="1"/>
              <p:nvPr/>
            </p:nvSpPr>
            <p:spPr>
              <a:xfrm>
                <a:off x="7380009" y="2062209"/>
                <a:ext cx="3147208" cy="767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𝒜</m:t>
                          </m:r>
                        </m:e>
                        <m:sub>
                          <m:r>
                            <a:rPr kumimoji="1" lang="en-US" altLang="zh-CN" i="1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</a:rPr>
                            <m:t>𝐶𝑃</m:t>
                          </m:r>
                        </m:sub>
                      </m:sSub>
                      <m:r>
                        <a:rPr kumimoji="1" lang="en-US" altLang="zh-CN" i="1" smtClean="0">
                          <a:solidFill>
                            <a:srgbClr val="0E419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kumimoji="1" lang="en-US" altLang="zh-CN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zh-CN" i="1" smtClean="0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𝛬</m:t>
                              </m:r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altLang="zh-CN" i="1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i="1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</m:sub>
                          </m:sSub>
                          <m:r>
                            <a:rPr kumimoji="1"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kumimoji="1" lang="en-US" altLang="zh-CN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𝛬</m:t>
                                  </m:r>
                                </m:e>
                              </m:acc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acc>
                                <m:accPr>
                                  <m:chr m:val="̅"/>
                                  <m:ctrlPr>
                                    <a:rPr kumimoji="1"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b="0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sSup>
                                <m:sSup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smtClean="0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𝛬</m:t>
                              </m:r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altLang="zh-CN" i="1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i="1">
                                          <a:solidFill>
                                            <a:srgbClr val="0E419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zh-CN" b="0" i="1" smtClean="0">
                              <a:solidFill>
                                <a:srgbClr val="0E419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ℬ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kumimoji="1"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𝛬</m:t>
                                  </m:r>
                                </m:e>
                              </m:acc>
                              <m:r>
                                <a:rPr lang="en-US" altLang="zh-CN" i="1">
                                  <a:solidFill>
                                    <a:srgbClr val="0E419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acc>
                                <m:accPr>
                                  <m:chr m:val="̅"/>
                                  <m:ctrlPr>
                                    <a:rPr kumimoji="1"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sSup>
                                <m:sSup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E419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kumimoji="1" lang="zh-CN" altLang="en-US" dirty="0">
                  <a:solidFill>
                    <a:srgbClr val="0E419C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600DA1A-2D8A-164F-AB76-757DF2EFB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009" y="2062209"/>
                <a:ext cx="3147208" cy="767903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32A0E4E-7BBE-F643-A04C-22B12F5338BA}"/>
                  </a:ext>
                </a:extLst>
              </p:cNvPr>
              <p:cNvSpPr txBox="1"/>
              <p:nvPr/>
            </p:nvSpPr>
            <p:spPr>
              <a:xfrm>
                <a:off x="3338399" y="-13338"/>
                <a:ext cx="6176757" cy="901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zh-CN" sz="32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𝛬</m:t>
                      </m:r>
                      <m:r>
                        <a:rPr lang="el-GR" altLang="zh-CN" sz="32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32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b>
                        <m:sSubPr>
                          <m:ctrlP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3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32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CN" sz="3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kumimoji="1" lang="en-US" altLang="zh-CN" sz="3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kumimoji="1" lang="es-ES" altLang="zh-CN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</a:t>
                </a:r>
                <a:r>
                  <a:rPr kumimoji="1"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Rev. </a:t>
                </a:r>
                <a:r>
                  <a:rPr kumimoji="1" lang="es-ES" altLang="zh-CN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Lett</a:t>
                </a:r>
                <a:r>
                  <a:rPr kumimoji="1"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kumimoji="1" lang="es-ES" altLang="zh-CN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127</a:t>
                </a:r>
                <a:r>
                  <a:rPr kumimoji="1" lang="es-ES" altLang="zh-CN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121802 (2021)</a:t>
                </a:r>
                <a:endParaRPr kumimoji="1"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32A0E4E-7BBE-F643-A04C-22B12F533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399" y="-13338"/>
                <a:ext cx="6176757" cy="901337"/>
              </a:xfrm>
              <a:prstGeom prst="rect">
                <a:avLst/>
              </a:prstGeom>
              <a:blipFill>
                <a:blip r:embed="rId8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44F74E7A-678F-E242-8FCC-4997D80D8A0A}"/>
              </a:ext>
            </a:extLst>
          </p:cNvPr>
          <p:cNvSpPr txBox="1"/>
          <p:nvPr/>
        </p:nvSpPr>
        <p:spPr>
          <a:xfrm>
            <a:off x="2971799" y="1362339"/>
            <a:ext cx="2184817" cy="343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PRL 114, 161802(2015)</a:t>
            </a:r>
          </a:p>
        </p:txBody>
      </p:sp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5F8DB992-4115-51CC-6E1E-AA494210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42</a:t>
            </a:fld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3713127-3EEA-36A0-1EBC-FF97E8EBC73A}"/>
              </a:ext>
            </a:extLst>
          </p:cNvPr>
          <p:cNvGrpSpPr/>
          <p:nvPr/>
        </p:nvGrpSpPr>
        <p:grpSpPr>
          <a:xfrm>
            <a:off x="501136" y="356839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17F04A8F-09C3-4FC3-8752-D576D1719B61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0B687791-8D52-6FA6-FBC2-10CAB4CD9042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id="{C32BA859-F9E7-4C13-EAFA-C9BDCB48CEB6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9C86C61-F4E7-F1D0-559C-9A00227CDFD4}"/>
                  </a:ext>
                </a:extLst>
              </p:cNvPr>
              <p:cNvSpPr txBox="1"/>
              <p:nvPr/>
            </p:nvSpPr>
            <p:spPr>
              <a:xfrm>
                <a:off x="1122674" y="153499"/>
                <a:ext cx="92544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The lepton-universality Test in </a:t>
                </a:r>
                <a14:m>
                  <m:oMath xmlns:m="http://schemas.openxmlformats.org/officeDocument/2006/math">
                    <m:r>
                      <a:rPr lang="el-GR" altLang="zh-CN" sz="3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𝜦</m:t>
                    </m:r>
                    <m:r>
                      <a:rPr lang="el-GR" altLang="zh-CN" sz="36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36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sSup>
                      <m:sSup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e>
                      <m:sup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b>
                      <m:sSubPr>
                        <m:ctrlP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6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𝝂</m:t>
                            </m:r>
                          </m:e>
                        </m:acc>
                      </m:e>
                      <m:sub>
                        <m:r>
                          <a:rPr lang="en-US" altLang="zh-CN" sz="36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𝒍</m:t>
                        </m:r>
                      </m:sub>
                    </m:sSub>
                  </m:oMath>
                </a14:m>
                <a:endParaRPr lang="zh-CN" altLang="en-US" sz="36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9C86C61-F4E7-F1D0-559C-9A00227CD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74" y="153499"/>
                <a:ext cx="9254458" cy="646331"/>
              </a:xfrm>
              <a:prstGeom prst="rect">
                <a:avLst/>
              </a:prstGeom>
              <a:blipFill>
                <a:blip r:embed="rId9"/>
                <a:stretch>
                  <a:fillRect l="-2058" t="-1568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24">
            <a:extLst>
              <a:ext uri="{FF2B5EF4-FFF2-40B4-BE49-F238E27FC236}">
                <a16:creationId xmlns:a16="http://schemas.microsoft.com/office/drawing/2014/main" id="{E0363D74-0DC1-A4BF-EFC6-AD34B223E1CF}"/>
              </a:ext>
            </a:extLst>
          </p:cNvPr>
          <p:cNvSpPr/>
          <p:nvPr/>
        </p:nvSpPr>
        <p:spPr>
          <a:xfrm>
            <a:off x="3130348" y="2800606"/>
            <a:ext cx="1264305" cy="581056"/>
          </a:xfrm>
          <a:prstGeom prst="rect">
            <a:avLst/>
          </a:prstGeom>
          <a:solidFill>
            <a:srgbClr val="4DB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</a:t>
            </a:r>
          </a:p>
          <a:p>
            <a:pPr algn="ctr"/>
            <a:r>
              <a:rPr kumimoji="1"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LFU</a:t>
            </a:r>
            <a:endParaRPr kumimoji="1"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F19B429-E4BC-488F-DDED-E7DAC127FB5B}"/>
              </a:ext>
            </a:extLst>
          </p:cNvPr>
          <p:cNvSpPr/>
          <p:nvPr/>
        </p:nvSpPr>
        <p:spPr>
          <a:xfrm>
            <a:off x="8587775" y="3631588"/>
            <a:ext cx="1789357" cy="581056"/>
          </a:xfrm>
          <a:prstGeom prst="rect">
            <a:avLst/>
          </a:prstGeom>
          <a:solidFill>
            <a:srgbClr val="4DB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</a:t>
            </a:r>
          </a:p>
          <a:p>
            <a:pPr algn="ctr"/>
            <a:r>
              <a:rPr kumimoji="1"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CP symmetry</a:t>
            </a:r>
            <a:endParaRPr kumimoji="1"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79CB99-93A6-2AA9-3E0A-8A4B5E7B2323}"/>
              </a:ext>
            </a:extLst>
          </p:cNvPr>
          <p:cNvSpPr txBox="1"/>
          <p:nvPr/>
        </p:nvSpPr>
        <p:spPr>
          <a:xfrm>
            <a:off x="6860688" y="1352384"/>
            <a:ext cx="3501598" cy="369332"/>
          </a:xfrm>
          <a:prstGeom prst="rect">
            <a:avLst/>
          </a:prstGeom>
          <a:solidFill>
            <a:schemeClr val="bg1"/>
          </a:solidFill>
          <a:effectLst>
            <a:glow rad="177800">
              <a:srgbClr val="0432FF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BESIII: </a:t>
            </a:r>
            <a:r>
              <a:rPr lang="en-US" altLang="zh-CN" b="1">
                <a:solidFill>
                  <a:srgbClr val="0432FF"/>
                </a:solidFill>
                <a:latin typeface="Helvetica" pitchFamily="2" charset="0"/>
              </a:rPr>
              <a:t>PRL</a:t>
            </a:r>
            <a:r>
              <a:rPr lang="en" altLang="zh-CN" b="1">
                <a:solidFill>
                  <a:srgbClr val="0432FF"/>
                </a:solidFill>
                <a:latin typeface="Helvetica" pitchFamily="2" charset="0"/>
              </a:rPr>
              <a:t> 127. 121802 (2021)</a:t>
            </a:r>
          </a:p>
        </p:txBody>
      </p:sp>
    </p:spTree>
    <p:extLst>
      <p:ext uri="{BB962C8B-B14F-4D97-AF65-F5344CB8AC3E}">
        <p14:creationId xmlns:p14="http://schemas.microsoft.com/office/powerpoint/2010/main" val="3454499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标题 1">
            <a:extLst>
              <a:ext uri="{FF2B5EF4-FFF2-40B4-BE49-F238E27FC236}">
                <a16:creationId xmlns:a16="http://schemas.microsoft.com/office/drawing/2014/main" id="{DFB59259-A9BB-4B08-A826-A593A7BEF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820" y="41925"/>
            <a:ext cx="3155732" cy="743158"/>
          </a:xfrm>
        </p:spPr>
        <p:txBody>
          <a:bodyPr>
            <a:noAutofit/>
          </a:bodyPr>
          <a:lstStyle/>
          <a:p>
            <a:r>
              <a:rPr kumimoji="1" lang="en-US" altLang="zh-CN" sz="4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Summary</a:t>
            </a:r>
            <a:endParaRPr lang="zh-CN" altLang="en-US" sz="4800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1A6E1A5-358A-498C-B950-0AA2AFD4ED3F}"/>
              </a:ext>
            </a:extLst>
          </p:cNvPr>
          <p:cNvGrpSpPr/>
          <p:nvPr/>
        </p:nvGrpSpPr>
        <p:grpSpPr>
          <a:xfrm>
            <a:off x="254690" y="261571"/>
            <a:ext cx="583510" cy="305824"/>
            <a:chOff x="695325" y="368300"/>
            <a:chExt cx="583510" cy="305824"/>
          </a:xfrm>
          <a:solidFill>
            <a:srgbClr val="31A1AC"/>
          </a:solidFill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6CC2A267-9C9F-439E-8966-4B945C12E5F2}"/>
                </a:ext>
              </a:extLst>
            </p:cNvPr>
            <p:cNvSpPr/>
            <p:nvPr/>
          </p:nvSpPr>
          <p:spPr>
            <a:xfrm>
              <a:off x="695325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id="{50E7C7AE-7E46-413E-9C45-4A22D56DE0BC}"/>
                </a:ext>
              </a:extLst>
            </p:cNvPr>
            <p:cNvSpPr/>
            <p:nvPr/>
          </p:nvSpPr>
          <p:spPr>
            <a:xfrm>
              <a:off x="859357" y="368300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3263D86B-7FF1-4806-B5A9-D16CD97A86EF}"/>
                </a:ext>
              </a:extLst>
            </p:cNvPr>
            <p:cNvSpPr/>
            <p:nvPr/>
          </p:nvSpPr>
          <p:spPr>
            <a:xfrm>
              <a:off x="1023390" y="370258"/>
              <a:ext cx="255445" cy="303866"/>
            </a:xfrm>
            <a:prstGeom prst="parallelogram">
              <a:avLst>
                <a:gd name="adj" fmla="val 52477"/>
              </a:avLst>
            </a:prstGeom>
            <a:solidFill>
              <a:srgbClr val="2C5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3C3C938-5252-2EB6-31A7-0E691CBE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23792" y="6417898"/>
            <a:ext cx="1433147" cy="365125"/>
          </a:xfrm>
        </p:spPr>
        <p:txBody>
          <a:bodyPr/>
          <a:lstStyle/>
          <a:p>
            <a:fld id="{6113E31D-E2AB-40D1-8B51-AFA5AFEF393A}" type="slidenum">
              <a:rPr lang="en-US" sz="2400" smtClean="0">
                <a:solidFill>
                  <a:schemeClr val="tx1"/>
                </a:solidFill>
              </a:rPr>
              <a:t>43</a:t>
            </a:fld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663A41B2-7C6C-95BC-4201-091ABC87E673}"/>
              </a:ext>
            </a:extLst>
          </p:cNvPr>
          <p:cNvSpPr/>
          <p:nvPr/>
        </p:nvSpPr>
        <p:spPr>
          <a:xfrm>
            <a:off x="502920" y="1184624"/>
            <a:ext cx="3575304" cy="265176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29" name="Oval 10">
            <a:extLst>
              <a:ext uri="{FF2B5EF4-FFF2-40B4-BE49-F238E27FC236}">
                <a16:creationId xmlns:a16="http://schemas.microsoft.com/office/drawing/2014/main" id="{9B541927-DE1B-6C31-96F8-3C1C3E4C69D9}"/>
              </a:ext>
            </a:extLst>
          </p:cNvPr>
          <p:cNvSpPr/>
          <p:nvPr/>
        </p:nvSpPr>
        <p:spPr>
          <a:xfrm>
            <a:off x="708660" y="1390364"/>
            <a:ext cx="685800" cy="685800"/>
          </a:xfrm>
          <a:prstGeom prst="ellipse">
            <a:avLst/>
          </a:prstGeom>
          <a:solidFill>
            <a:srgbClr val="0E4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8CA95C3F-F7FD-6CA5-E966-BAFD91061521}"/>
              </a:ext>
            </a:extLst>
          </p:cNvPr>
          <p:cNvSpPr txBox="1"/>
          <p:nvPr/>
        </p:nvSpPr>
        <p:spPr>
          <a:xfrm>
            <a:off x="704088" y="1559424"/>
            <a:ext cx="6858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fontAlgn="ctr">
              <a:spcAft>
                <a:spcPts val="0"/>
              </a:spcAft>
            </a:pPr>
            <a:r>
              <a:rPr sz="2400" b="1" i="0" dirty="0">
                <a:solidFill>
                  <a:schemeClr val="bg1"/>
                </a:solidFill>
                <a:latin typeface="Arial"/>
                <a:ea typeface="DengXian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2">
                <a:extLst>
                  <a:ext uri="{FF2B5EF4-FFF2-40B4-BE49-F238E27FC236}">
                    <a16:creationId xmlns:a16="http://schemas.microsoft.com/office/drawing/2014/main" id="{39376DEA-FAC7-EC89-8B7F-394A09C1BB8D}"/>
                  </a:ext>
                </a:extLst>
              </p:cNvPr>
              <p:cNvSpPr txBox="1"/>
              <p:nvPr/>
            </p:nvSpPr>
            <p:spPr>
              <a:xfrm>
                <a:off x="640080" y="2409419"/>
                <a:ext cx="3300984" cy="1186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fontAlgn="ctr">
                  <a:lnSpc>
                    <a:spcPct val="108000"/>
                  </a:lnSpc>
                  <a:spcAft>
                    <a:spcPts val="0"/>
                  </a:spcAft>
                </a:pPr>
                <a:r>
                  <a:rPr lang="es-ES" b="1" i="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DengXian"/>
                    <a:cs typeface="Times New Roman" panose="02020603050405020304" pitchFamily="18" charset="0"/>
                  </a:rPr>
                  <a:t>First absolute branching fraction</a:t>
                </a:r>
              </a:p>
              <a:p>
                <a:pPr algn="l" fontAlgn="ctr">
                  <a:lnSpc>
                    <a:spcPct val="108000"/>
                  </a:lnSpc>
                  <a:spcAft>
                    <a:spcPts val="0"/>
                  </a:spcAft>
                </a:pPr>
                <a:endParaRPr lang="es-ES" sz="1650" b="1" i="0" dirty="0">
                  <a:solidFill>
                    <a:schemeClr val="tx1"/>
                  </a:solidFill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  <a:p>
                <a:pPr algn="l" fontAlgn="ctr">
                  <a:lnSpc>
                    <a:spcPct val="112000"/>
                  </a:lnSpc>
                  <a:spcBef>
                    <a:spcPts val="60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s-ES" altLang="zh-C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ℬ</m:t>
                      </m:r>
                      <m:d>
                        <m:dPr>
                          <m:ctrlPr>
                            <a:rPr kumimoji="1" lang="ar-SA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1" lang="el-GR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kumimoji="1" lang="el-GR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kumimoji="1" lang="el-GR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kumimoji="1" lang="ar-S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ar-S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kumimoji="1" lang="ar-S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1" lang="ar-SA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kumimoji="1" lang="ar-S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ar-SA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kumimoji="1" lang="ar-SA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kumimoji="1" lang="ar-SA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=(8.16±0.22±0.15)×</m:t>
                      </m:r>
                      <m:sSup>
                        <m:sSupPr>
                          <m:ctrlPr>
                            <a:rPr kumimoji="1" lang="ar-S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ar-S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ar-SA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ar-SA" sz="1600" b="0" i="0" dirty="0">
                  <a:solidFill>
                    <a:schemeClr val="tx1"/>
                  </a:solidFill>
                  <a:latin typeface="Times New Roman" panose="020206030504050203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TextBox 12">
                <a:extLst>
                  <a:ext uri="{FF2B5EF4-FFF2-40B4-BE49-F238E27FC236}">
                    <a16:creationId xmlns:a16="http://schemas.microsoft.com/office/drawing/2014/main" id="{39376DEA-FAC7-EC89-8B7F-394A09C1B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" y="2409419"/>
                <a:ext cx="3300984" cy="1186800"/>
              </a:xfrm>
              <a:prstGeom prst="rect">
                <a:avLst/>
              </a:prstGeom>
              <a:blipFill>
                <a:blip r:embed="rId3"/>
                <a:stretch>
                  <a:fillRect l="-4215" t="-4211" r="-2299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ounded Rectangle 13">
            <a:extLst>
              <a:ext uri="{FF2B5EF4-FFF2-40B4-BE49-F238E27FC236}">
                <a16:creationId xmlns:a16="http://schemas.microsoft.com/office/drawing/2014/main" id="{0C41EC38-ADD9-CBAB-4509-D0FA7713DF77}"/>
              </a:ext>
            </a:extLst>
          </p:cNvPr>
          <p:cNvSpPr/>
          <p:nvPr/>
        </p:nvSpPr>
        <p:spPr>
          <a:xfrm>
            <a:off x="4306824" y="1184624"/>
            <a:ext cx="3575304" cy="265176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3" name="Oval 14">
            <a:extLst>
              <a:ext uri="{FF2B5EF4-FFF2-40B4-BE49-F238E27FC236}">
                <a16:creationId xmlns:a16="http://schemas.microsoft.com/office/drawing/2014/main" id="{51D73E35-A406-A56C-3E6B-3587D7935832}"/>
              </a:ext>
            </a:extLst>
          </p:cNvPr>
          <p:cNvSpPr/>
          <p:nvPr/>
        </p:nvSpPr>
        <p:spPr>
          <a:xfrm>
            <a:off x="4512564" y="1390364"/>
            <a:ext cx="685800" cy="685800"/>
          </a:xfrm>
          <a:prstGeom prst="ellipse">
            <a:avLst/>
          </a:prstGeom>
          <a:solidFill>
            <a:srgbClr val="0E4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BEBC7BCB-EB13-552C-93DF-CE26A2F7513B}"/>
              </a:ext>
            </a:extLst>
          </p:cNvPr>
          <p:cNvSpPr txBox="1"/>
          <p:nvPr/>
        </p:nvSpPr>
        <p:spPr>
          <a:xfrm>
            <a:off x="4507992" y="1559424"/>
            <a:ext cx="6858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algn="ctr" fontAlgn="ctr">
              <a:spcAft>
                <a:spcPts val="0"/>
              </a:spcAft>
              <a:defRPr sz="2400" b="1" i="0">
                <a:solidFill>
                  <a:srgbClr val="0A1628"/>
                </a:solidFill>
                <a:latin typeface="Arial"/>
                <a:ea typeface="DengXian"/>
              </a:defRPr>
            </a:lvl1pPr>
          </a:lstStyle>
          <a:p>
            <a:r>
              <a:rPr dirty="0">
                <a:solidFill>
                  <a:schemeClr val="bg1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16">
                <a:extLst>
                  <a:ext uri="{FF2B5EF4-FFF2-40B4-BE49-F238E27FC236}">
                    <a16:creationId xmlns:a16="http://schemas.microsoft.com/office/drawing/2014/main" id="{48264F3D-D448-5D33-165C-269AA4085CAC}"/>
                  </a:ext>
                </a:extLst>
              </p:cNvPr>
              <p:cNvSpPr txBox="1"/>
              <p:nvPr/>
            </p:nvSpPr>
            <p:spPr>
              <a:xfrm>
                <a:off x="4581144" y="2404450"/>
                <a:ext cx="3026664" cy="119673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>
                <a:defPPr>
                  <a:defRPr lang="zh-CN"/>
                </a:defPPr>
                <a:lvl1pPr fontAlgn="ctr">
                  <a:lnSpc>
                    <a:spcPct val="108000"/>
                  </a:lnSpc>
                  <a:spcAft>
                    <a:spcPts val="0"/>
                  </a:spcAft>
                  <a:defRPr sz="1650" b="1" i="0">
                    <a:solidFill>
                      <a:srgbClr val="F5A623"/>
                    </a:solidFill>
                    <a:latin typeface="Arial"/>
                    <a:ea typeface="DengXian"/>
                  </a:defRPr>
                </a:lvl1pPr>
              </a:lstStyle>
              <a:p>
                <a:r>
                  <a:rPr lang="es-ES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altLang="zh-CN" sz="1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altLang="zh-CN" sz="1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ar-SA" altLang="zh-CN" sz="1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𝑎𝑣</m:t>
                        </m:r>
                        <m:r>
                          <a:rPr lang="ar-SA" altLang="zh-CN" sz="1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SA" altLang="zh-CN" sz="1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SA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ar-SA" sz="1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SA" sz="18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𝚲</m:t>
                        </m:r>
                      </m:e>
                    </m:acc>
                  </m:oMath>
                </a14:m>
                <a:r>
                  <a:rPr lang="ar-SA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8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</a:t>
                </a:r>
                <a:r>
                  <a:rPr lang="es-ES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800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factors</a:t>
                </a:r>
                <a:endParaRPr lang="es-ES" sz="1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s-ES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sz="1800" b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Joint</a:t>
                </a:r>
                <a:r>
                  <a:rPr lang="es-ES" sz="18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7D </a:t>
                </a:r>
                <a:r>
                  <a:rPr lang="es-ES" sz="1800" b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fit</a:t>
                </a:r>
                <a:r>
                  <a:rPr lang="es-ES" sz="18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s-ES" sz="1800" b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</a:t>
                </a:r>
                <a:r>
                  <a:rPr lang="es-ES" sz="18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three form-factor couplings at once</a:t>
                </a:r>
              </a:p>
            </p:txBody>
          </p:sp>
        </mc:Choice>
        <mc:Fallback xmlns="">
          <p:sp>
            <p:nvSpPr>
              <p:cNvPr id="35" name="TextBox 16">
                <a:extLst>
                  <a:ext uri="{FF2B5EF4-FFF2-40B4-BE49-F238E27FC236}">
                    <a16:creationId xmlns:a16="http://schemas.microsoft.com/office/drawing/2014/main" id="{48264F3D-D448-5D33-165C-269AA4085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144" y="2404450"/>
                <a:ext cx="3026664" cy="1196738"/>
              </a:xfrm>
              <a:prstGeom prst="rect">
                <a:avLst/>
              </a:prstGeom>
              <a:blipFill>
                <a:blip r:embed="rId4"/>
                <a:stretch>
                  <a:fillRect l="-4583" t="-4211" r="-5833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ounded Rectangle 17">
            <a:extLst>
              <a:ext uri="{FF2B5EF4-FFF2-40B4-BE49-F238E27FC236}">
                <a16:creationId xmlns:a16="http://schemas.microsoft.com/office/drawing/2014/main" id="{363AE729-A427-A901-076F-8470A0D58DEA}"/>
              </a:ext>
            </a:extLst>
          </p:cNvPr>
          <p:cNvSpPr/>
          <p:nvPr/>
        </p:nvSpPr>
        <p:spPr>
          <a:xfrm>
            <a:off x="8110728" y="1184624"/>
            <a:ext cx="3575304" cy="2651760"/>
          </a:xfrm>
          <a:prstGeom prst="roundRect">
            <a:avLst>
              <a:gd name="adj" fmla="val 4500"/>
            </a:avLst>
          </a:prstGeom>
          <a:solidFill>
            <a:srgbClr val="0E419C">
              <a:alpha val="10000"/>
            </a:srgbClr>
          </a:solidFill>
          <a:ln>
            <a:solidFill>
              <a:srgbClr val="0E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/>
          </a:p>
        </p:txBody>
      </p:sp>
      <p:sp>
        <p:nvSpPr>
          <p:cNvPr id="37" name="Oval 18">
            <a:extLst>
              <a:ext uri="{FF2B5EF4-FFF2-40B4-BE49-F238E27FC236}">
                <a16:creationId xmlns:a16="http://schemas.microsoft.com/office/drawing/2014/main" id="{411299F4-6165-4598-3793-3D71FD750A14}"/>
              </a:ext>
            </a:extLst>
          </p:cNvPr>
          <p:cNvSpPr/>
          <p:nvPr/>
        </p:nvSpPr>
        <p:spPr>
          <a:xfrm>
            <a:off x="8316468" y="1390364"/>
            <a:ext cx="685800" cy="685800"/>
          </a:xfrm>
          <a:prstGeom prst="ellipse">
            <a:avLst/>
          </a:prstGeom>
          <a:solidFill>
            <a:srgbClr val="0E4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BE473048-AA6B-6EA5-074B-650B787FA95C}"/>
              </a:ext>
            </a:extLst>
          </p:cNvPr>
          <p:cNvSpPr txBox="1"/>
          <p:nvPr/>
        </p:nvSpPr>
        <p:spPr>
          <a:xfrm>
            <a:off x="8311896" y="1559424"/>
            <a:ext cx="6858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algn="ctr" fontAlgn="ctr">
              <a:spcAft>
                <a:spcPts val="0"/>
              </a:spcAft>
              <a:defRPr sz="2400" b="1" i="0">
                <a:solidFill>
                  <a:srgbClr val="0A1628"/>
                </a:solidFill>
                <a:latin typeface="Arial"/>
                <a:ea typeface="DengXian"/>
              </a:defRPr>
            </a:lvl1pPr>
          </a:lstStyle>
          <a:p>
            <a:r>
              <a:rPr dirty="0">
                <a:solidFill>
                  <a:schemeClr val="bg1"/>
                </a:solidFill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20">
                <a:extLst>
                  <a:ext uri="{FF2B5EF4-FFF2-40B4-BE49-F238E27FC236}">
                    <a16:creationId xmlns:a16="http://schemas.microsoft.com/office/drawing/2014/main" id="{D2D9BAE2-D7B0-26EA-EBFF-ACD6D8B89666}"/>
                  </a:ext>
                </a:extLst>
              </p:cNvPr>
              <p:cNvSpPr txBox="1"/>
              <p:nvPr/>
            </p:nvSpPr>
            <p:spPr>
              <a:xfrm>
                <a:off x="8311896" y="2404450"/>
                <a:ext cx="3236976" cy="119673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>
                <a:defPPr>
                  <a:defRPr lang="zh-CN"/>
                </a:defPPr>
                <a:lvl1pPr fontAlgn="ctr">
                  <a:lnSpc>
                    <a:spcPct val="108000"/>
                  </a:lnSpc>
                  <a:spcAft>
                    <a:spcPts val="0"/>
                  </a:spcAft>
                  <a:defRPr sz="1650" b="1" i="0">
                    <a:solidFill>
                      <a:srgbClr val="F5A623"/>
                    </a:solidFill>
                    <a:latin typeface="Arial"/>
                    <a:ea typeface="DengXian"/>
                  </a:defRPr>
                </a:lvl1pPr>
              </a:lstStyle>
              <a:p>
                <a:r>
                  <a:rPr lang="es-ES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 entanglement-based </a:t>
                </a:r>
                <a14:m>
                  <m:oMath xmlns:m="http://schemas.openxmlformats.org/officeDocument/2006/math">
                    <m:r>
                      <a:rPr lang="es-ES" altLang="zh-CN" sz="1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ar-SA" altLang="zh-CN" sz="1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altLang="zh-CN" sz="1800" i="1" dirty="0" err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ar-SA" altLang="zh-CN" sz="1800" i="1" dirty="0" err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𝑢𝑠</m:t>
                        </m:r>
                      </m:sub>
                    </m:sSub>
                    <m:r>
                      <a:rPr lang="ar-SA" altLang="zh-CN" sz="1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ar-SA" sz="1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ar-SA" sz="1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sz="1800" b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Extracted</a:t>
                </a:r>
                <a:r>
                  <a:rPr lang="es-ES" sz="18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 </a:t>
                </a:r>
                <a:r>
                  <a:rPr lang="es-ES" sz="1800" b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collider</a:t>
                </a:r>
                <a:r>
                  <a:rPr lang="es-ES" sz="18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800" b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experiment</a:t>
                </a:r>
                <a:r>
                  <a:rPr lang="es-ES" sz="1800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model-independent product too</a:t>
                </a:r>
              </a:p>
            </p:txBody>
          </p:sp>
        </mc:Choice>
        <mc:Fallback xmlns="">
          <p:sp>
            <p:nvSpPr>
              <p:cNvPr id="39" name="TextBox 20">
                <a:extLst>
                  <a:ext uri="{FF2B5EF4-FFF2-40B4-BE49-F238E27FC236}">
                    <a16:creationId xmlns:a16="http://schemas.microsoft.com/office/drawing/2014/main" id="{D2D9BAE2-D7B0-26EA-EBFF-ACD6D8B89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896" y="2404450"/>
                <a:ext cx="3236976" cy="1196738"/>
              </a:xfrm>
              <a:prstGeom prst="rect">
                <a:avLst/>
              </a:prstGeom>
              <a:blipFill>
                <a:blip r:embed="rId5"/>
                <a:stretch>
                  <a:fillRect l="-4297" t="-4211" r="-3516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ounded Rectangle 21">
            <a:extLst>
              <a:ext uri="{FF2B5EF4-FFF2-40B4-BE49-F238E27FC236}">
                <a16:creationId xmlns:a16="http://schemas.microsoft.com/office/drawing/2014/main" id="{EB26821A-5DD5-78BA-F2FA-C413BCDE50D0}"/>
              </a:ext>
            </a:extLst>
          </p:cNvPr>
          <p:cNvSpPr/>
          <p:nvPr/>
        </p:nvSpPr>
        <p:spPr>
          <a:xfrm>
            <a:off x="0" y="5322698"/>
            <a:ext cx="12192000" cy="914400"/>
          </a:xfrm>
          <a:prstGeom prst="roundRect">
            <a:avLst>
              <a:gd name="adj" fmla="val 4500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FFF6DC"/>
              </a:gs>
            </a:gsLst>
            <a:lin ang="5400000" scaled="1"/>
            <a:tileRect/>
          </a:gradFill>
          <a:ln w="12700">
            <a:noFill/>
            <a:prstDash val="dash"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anchor="ctr" anchorCtr="1">
            <a:noAutofit/>
          </a:bodyPr>
          <a:lstStyle/>
          <a:p>
            <a:pPr algn="ctr" eaLnBrk="0" hangingPunct="0">
              <a:spcBef>
                <a:spcPct val="0"/>
              </a:spcBef>
              <a:spcAft>
                <a:spcPct val="0"/>
              </a:spcAft>
              <a:buSzPct val="80000"/>
            </a:pPr>
            <a:endParaRPr sz="15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8BC2FF9B-EF34-0797-C979-E1B21DDC340A}"/>
              </a:ext>
            </a:extLst>
          </p:cNvPr>
          <p:cNvSpPr txBox="1"/>
          <p:nvPr/>
        </p:nvSpPr>
        <p:spPr>
          <a:xfrm>
            <a:off x="0" y="5484588"/>
            <a:ext cx="1219200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Pioneering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the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study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of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baryon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l-GR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β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decays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through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polarization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and quantum </a:t>
            </a:r>
            <a:r>
              <a:rPr lang="es-ES" sz="2200" b="1" i="0" dirty="0" err="1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entanglement</a:t>
            </a:r>
            <a:r>
              <a:rPr lang="es-ES" sz="2200" b="1" i="0" dirty="0">
                <a:solidFill>
                  <a:srgbClr val="C00000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, </a:t>
            </a:r>
            <a:endParaRPr lang="el-GR" sz="2200" b="1" i="0" dirty="0">
              <a:solidFill>
                <a:srgbClr val="C00000"/>
              </a:solidFill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ES" sz="2200" b="1" i="0" dirty="0" err="1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opening</a:t>
            </a:r>
            <a:r>
              <a:rPr lang="es-ES" sz="2200" b="1" i="0" dirty="0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a new </a:t>
            </a:r>
            <a:r>
              <a:rPr lang="es-ES" sz="2200" b="1" i="0" dirty="0" err="1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route</a:t>
            </a:r>
            <a:r>
              <a:rPr lang="es-ES" sz="2200" b="1" i="0" dirty="0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to</a:t>
            </a:r>
            <a:r>
              <a:rPr lang="es-ES" sz="2200" b="1" i="0" dirty="0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testing</a:t>
            </a:r>
            <a:r>
              <a:rPr lang="es-ES" sz="2200" b="1" i="0" dirty="0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</a:t>
            </a:r>
            <a:r>
              <a:rPr lang="es-ES" sz="2200" b="1" i="0" dirty="0" err="1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the</a:t>
            </a:r>
            <a:r>
              <a:rPr lang="es-ES" sz="2200" b="1" i="0" dirty="0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 Standard </a:t>
            </a:r>
            <a:r>
              <a:rPr lang="es-ES" sz="2200" b="1" i="0" dirty="0" err="1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Model</a:t>
            </a:r>
            <a:r>
              <a:rPr lang="es-ES" sz="2200" b="1" i="0" dirty="0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3EBDC351-7A67-7C50-0F47-432E472AA9C4}"/>
              </a:ext>
            </a:extLst>
          </p:cNvPr>
          <p:cNvSpPr txBox="1"/>
          <p:nvPr/>
        </p:nvSpPr>
        <p:spPr>
          <a:xfrm>
            <a:off x="150874" y="4211184"/>
            <a:ext cx="11887201" cy="3255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000" b="1" dirty="0"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Compared to the traditional method: 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H</a:t>
            </a:r>
            <a:r>
              <a:rPr sz="2000" b="1" i="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igh precision with far fewer event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rPr>
              <a:t>!</a:t>
            </a:r>
            <a:endParaRPr sz="2000" b="1" i="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D274D17-AF1D-8814-F5AB-3AFA1C27625A}"/>
              </a:ext>
            </a:extLst>
          </p:cNvPr>
          <p:cNvSpPr txBox="1"/>
          <p:nvPr/>
        </p:nvSpPr>
        <p:spPr>
          <a:xfrm>
            <a:off x="-1" y="4748520"/>
            <a:ext cx="11757136" cy="3255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zh-CN"/>
            </a:defPPr>
            <a:lvl1pPr algn="ctr">
              <a:lnSpc>
                <a:spcPct val="115000"/>
              </a:lnSpc>
              <a:spcAft>
                <a:spcPts val="0"/>
              </a:spcAft>
              <a:defRPr sz="2800" b="1">
                <a:solidFill>
                  <a:srgbClr val="0E419C"/>
                </a:solidFill>
                <a:latin typeface="Times New Roman" panose="02020603050405020304" pitchFamily="18" charset="0"/>
                <a:ea typeface="DengXian"/>
                <a:cs typeface="Times New Roman" panose="02020603050405020304" pitchFamily="18" charset="0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</a:rPr>
              <a:t>Incomplete and isolated information </a:t>
            </a:r>
            <a:r>
              <a:rPr lang="en-US" altLang="zh-CN" sz="2000" dirty="0">
                <a:solidFill>
                  <a:srgbClr val="C00000"/>
                </a:solidFill>
              </a:rPr>
              <a:t>–VS – </a:t>
            </a:r>
            <a:r>
              <a:rPr lang="en-US" altLang="zh-CN" sz="2000" dirty="0">
                <a:solidFill>
                  <a:schemeClr val="accent4">
                    <a:lumMod val="50000"/>
                  </a:schemeClr>
                </a:solidFill>
              </a:rPr>
              <a:t>Full and even extra information </a:t>
            </a:r>
            <a:endParaRPr lang="zh-CN" alt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FD2457A3-2DCE-2049-5E76-13FD3E8B6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988" y="4731937"/>
            <a:ext cx="1326000" cy="367200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BB16A296-AF0F-DBD7-3B39-2A1ECB552D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9658" y="4731937"/>
            <a:ext cx="873514" cy="369332"/>
          </a:xfrm>
          <a:prstGeom prst="rect">
            <a:avLst/>
          </a:prstGeom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D1830F39-445F-1260-C26F-1EB5F61C5F52}"/>
              </a:ext>
            </a:extLst>
          </p:cNvPr>
          <p:cNvSpPr/>
          <p:nvPr/>
        </p:nvSpPr>
        <p:spPr>
          <a:xfrm>
            <a:off x="8470794" y="6162501"/>
            <a:ext cx="2993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  <a:endParaRPr lang="zh-CN" alt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685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65B8598-1BE1-4E9F-AACA-94B6FD6AD72D}"/>
              </a:ext>
            </a:extLst>
          </p:cNvPr>
          <p:cNvSpPr/>
          <p:nvPr/>
        </p:nvSpPr>
        <p:spPr>
          <a:xfrm>
            <a:off x="4849506" y="2967335"/>
            <a:ext cx="2492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Backup</a:t>
            </a:r>
            <a:endParaRPr lang="zh-CN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016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PP-template-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-template-1" id="{6E58134F-61E0-446F-B2B2-56E81896E2C9}" vid="{8A5E672B-6231-4FAF-AB6D-059F6A1FAD7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仪器项目中期检测-资剑</Template>
  <TotalTime>72667</TotalTime>
  <Words>4169</Words>
  <Application>Microsoft Macintosh PowerPoint</Application>
  <PresentationFormat>宽屏</PresentationFormat>
  <Paragraphs>679</Paragraphs>
  <Slides>44</Slides>
  <Notes>22</Notes>
  <HiddenSlides>2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61" baseType="lpstr">
      <vt:lpstr>等线</vt:lpstr>
      <vt:lpstr>Microsoft YaHei</vt:lpstr>
      <vt:lpstr>Microsoft YaHei</vt:lpstr>
      <vt:lpstr>系统字体常规体</vt:lpstr>
      <vt:lpstr>Harding</vt:lpstr>
      <vt:lpstr>NimbusRomNo9L</vt:lpstr>
      <vt:lpstr>quote-cjk-patch</vt:lpstr>
      <vt:lpstr>Times</vt:lpstr>
      <vt:lpstr>TimesNewRomanPS-BoldMT</vt:lpstr>
      <vt:lpstr>Arial</vt:lpstr>
      <vt:lpstr>Calibri</vt:lpstr>
      <vt:lpstr>Cambria Math</vt:lpstr>
      <vt:lpstr>Helvetica</vt:lpstr>
      <vt:lpstr>Symbol</vt:lpstr>
      <vt:lpstr>Times New Roman</vt:lpstr>
      <vt:lpstr>Wingdings</vt:lpstr>
      <vt:lpstr>PP-template-1</vt:lpstr>
      <vt:lpstr>PowerPoint 演示文稿</vt:lpstr>
      <vt:lpstr>Outline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Summary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复旦大学青年五四奖章答辩</dc:title>
  <dc:creator>Lei Shi</dc:creator>
  <cp:lastModifiedBy>Tao Luo</cp:lastModifiedBy>
  <cp:revision>1630</cp:revision>
  <cp:lastPrinted>2023-04-21T18:33:32Z</cp:lastPrinted>
  <dcterms:created xsi:type="dcterms:W3CDTF">2021-04-17T09:49:12Z</dcterms:created>
  <dcterms:modified xsi:type="dcterms:W3CDTF">2026-10-09T01:58:15Z</dcterms:modified>
</cp:coreProperties>
</file>