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147309216" r:id="rId4"/>
    <p:sldId id="258" r:id="rId5"/>
    <p:sldId id="2147309214" r:id="rId6"/>
    <p:sldId id="2147309215" r:id="rId7"/>
    <p:sldId id="259" r:id="rId8"/>
    <p:sldId id="260" r:id="rId9"/>
    <p:sldId id="261" r:id="rId10"/>
    <p:sldId id="2147309219" r:id="rId11"/>
    <p:sldId id="2147309217" r:id="rId12"/>
    <p:sldId id="2147309218" r:id="rId13"/>
    <p:sldId id="263" r:id="rId14"/>
    <p:sldId id="2147309220" r:id="rId15"/>
    <p:sldId id="2147309221" r:id="rId16"/>
    <p:sldId id="2147309222" r:id="rId17"/>
    <p:sldId id="214730922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147309213" r:id="rId28"/>
    <p:sldId id="2147309160" r:id="rId29"/>
    <p:sldId id="275" r:id="rId30"/>
    <p:sldId id="276" r:id="rId31"/>
    <p:sldId id="277" r:id="rId32"/>
    <p:sldId id="278" r:id="rId33"/>
    <p:sldId id="2147309225" r:id="rId34"/>
    <p:sldId id="2147309226" r:id="rId35"/>
    <p:sldId id="2147309227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11"/>
    <p:restoredTop sz="94643"/>
  </p:normalViewPr>
  <p:slideViewPr>
    <p:cSldViewPr snapToGrid="0" snapToObjects="1">
      <p:cViewPr varScale="1">
        <p:scale>
          <a:sx n="111" d="100"/>
          <a:sy n="111" d="100"/>
        </p:scale>
        <p:origin x="240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87FF6-B5FA-A840-848E-319522046A58}" type="datetimeFigureOut">
              <a:rPr kumimoji="1" lang="zh-CN" altLang="en-US" smtClean="0"/>
              <a:t>2026/10/10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E429-3AC0-DC48-94FB-56202A6F4D7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623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3DE429-3AC0-DC48-94FB-56202A6F4D71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6974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3DE429-3AC0-DC48-94FB-56202A6F4D71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71752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44982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408719-0364-8A48-E8D5-D5F404893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>
            <a:extLst>
              <a:ext uri="{FF2B5EF4-FFF2-40B4-BE49-F238E27FC236}">
                <a16:creationId xmlns:a16="http://schemas.microsoft.com/office/drawing/2014/main" id="{BDD50F8B-A964-E77B-60FB-A4B21C8BDC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2290763" y="512763"/>
            <a:ext cx="4562475" cy="2566987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备注占位符 2">
            <a:extLst>
              <a:ext uri="{FF2B5EF4-FFF2-40B4-BE49-F238E27FC236}">
                <a16:creationId xmlns:a16="http://schemas.microsoft.com/office/drawing/2014/main" id="{B8E737F3-31FD-04E6-84D7-1F7283917C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endParaRPr kumimoji="0" lang="zh-CN" altLang="en-US" sz="28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460" name="灯片编号占位符 3">
            <a:extLst>
              <a:ext uri="{FF2B5EF4-FFF2-40B4-BE49-F238E27FC236}">
                <a16:creationId xmlns:a16="http://schemas.microsoft.com/office/drawing/2014/main" id="{0792B1D7-DC4F-4756-7A37-AF17D77DAE7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119CEB1A-A237-854E-BF1E-F40C32D03DF4}" type="slidenum">
              <a:rPr lang="zh-CN" altLang="en-US" sz="1200"/>
              <a:pPr algn="r" eaLnBrk="1" hangingPunct="1">
                <a:buFont typeface="Arial" panose="020B0604020202020204" pitchFamily="34" charset="0"/>
                <a:buNone/>
              </a:pPr>
              <a:t>28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3867362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076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940" y="1468596"/>
            <a:ext cx="10881360" cy="1097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基于高性能计算和人工智能驱动的</a:t>
            </a:r>
            <a:r>
              <a:rPr sz="3200" b="1" i="0" dirty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
</a:t>
            </a:r>
            <a:r>
              <a:rPr sz="32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格点</a:t>
            </a:r>
            <a:r>
              <a:rPr sz="3200" b="1" i="0" dirty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 QCD </a:t>
            </a:r>
            <a:r>
              <a:rPr sz="32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研究新范式</a:t>
            </a:r>
            <a:endParaRPr sz="3200" b="1" i="0" dirty="0">
              <a:solidFill>
                <a:srgbClr val="0E2A47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" y="2959664"/>
            <a:ext cx="10881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dirty="0">
                <a:latin typeface="Times New Roman"/>
                <a:ea typeface="宋体"/>
                <a:cs typeface="宋体"/>
              </a:rPr>
              <a:t>AI Agents for Lattice QCD</a:t>
            </a:r>
          </a:p>
        </p:txBody>
      </p:sp>
      <p:pic>
        <p:nvPicPr>
          <p:cNvPr id="4" name="Picture 3" descr="lqcdmaste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680" y="3532577"/>
            <a:ext cx="2834640" cy="1417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5320" y="4933188"/>
            <a:ext cx="10881360" cy="15956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王伟</a:t>
            </a:r>
            <a:r>
              <a:rPr sz="2400" b="0" i="0" dirty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　　</a:t>
            </a:r>
            <a:endParaRPr lang="en-US" sz="2400" b="0" i="0" dirty="0">
              <a:solidFill>
                <a:srgbClr val="0E2A47"/>
              </a:solidFill>
              <a:latin typeface="Times New Roman"/>
              <a:ea typeface="宋体"/>
              <a:cs typeface="宋体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上海交通大学</a:t>
            </a:r>
            <a:endParaRPr lang="en-US" sz="2400" b="0" i="0" dirty="0">
              <a:solidFill>
                <a:srgbClr val="0E2A47"/>
              </a:solidFill>
              <a:latin typeface="Times New Roman"/>
              <a:ea typeface="宋体"/>
              <a:cs typeface="宋体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第六届格点量子色动力学年会</a:t>
            </a:r>
            <a:endParaRPr sz="2400" b="0" i="0" dirty="0">
              <a:solidFill>
                <a:srgbClr val="0E2A47"/>
              </a:solidFill>
              <a:latin typeface="Times New Roman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报告提纲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55648"/>
            <a:ext cx="777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3E8C26"/>
                </a:solidFill>
                <a:latin typeface="Times New Roman"/>
                <a:ea typeface="宋体"/>
                <a:cs typeface="宋体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5910" y="1742155"/>
            <a:ext cx="3017520" cy="3340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大模型与智能体</a:t>
            </a:r>
            <a:endParaRPr sz="2000" b="1" i="0" dirty="0">
              <a:solidFill>
                <a:srgbClr val="0E2A47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4880" y="1719072"/>
            <a:ext cx="6903720" cy="357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Token </a:t>
            </a:r>
            <a:r>
              <a:rPr sz="20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与</a:t>
            </a:r>
            <a:r>
              <a:rPr sz="20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Transformer </a:t>
            </a:r>
            <a:r>
              <a:rPr lang="en-US" altLang="zh-CN" sz="20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·</a:t>
            </a:r>
            <a:r>
              <a:rPr sz="20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sz="20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科研智能体</a:t>
            </a:r>
            <a:endParaRPr sz="2000" b="0" i="0" dirty="0">
              <a:solidFill>
                <a:srgbClr val="5B6472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" y="3054096"/>
            <a:ext cx="777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3E8C26"/>
                </a:solidFill>
                <a:latin typeface="Times New Roman"/>
                <a:ea typeface="宋体"/>
                <a:cs typeface="宋体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2652" y="3048027"/>
            <a:ext cx="3017520" cy="3340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格点</a:t>
            </a:r>
            <a:r>
              <a:rPr sz="2000" b="1" i="0" dirty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 QCD </a:t>
            </a:r>
            <a:r>
              <a:rPr sz="20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的工程化困境</a:t>
            </a:r>
            <a:endParaRPr sz="2000" b="1" i="0" dirty="0">
              <a:solidFill>
                <a:srgbClr val="0E2A47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54880" y="2993836"/>
            <a:ext cx="6903720" cy="357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第一性原理实验室</a:t>
            </a:r>
            <a:r>
              <a:rPr sz="20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· </a:t>
            </a:r>
            <a:r>
              <a:rPr sz="20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流水线</a:t>
            </a:r>
            <a:r>
              <a:rPr sz="20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52544"/>
            <a:ext cx="777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3E8C26"/>
                </a:solidFill>
                <a:latin typeface="Times New Roman"/>
                <a:ea typeface="宋体"/>
                <a:cs typeface="宋体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3060" y="4335973"/>
            <a:ext cx="3017520" cy="337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LQCDMaster</a:t>
            </a:r>
            <a:endParaRPr sz="2000" b="1" i="0" dirty="0">
              <a:solidFill>
                <a:srgbClr val="0E2A47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54880" y="4315968"/>
            <a:ext cx="6903720" cy="357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架构与</a:t>
            </a:r>
            <a:r>
              <a:rPr sz="20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Skill / Tool · </a:t>
            </a:r>
            <a:r>
              <a:rPr lang="zh-CN" altLang="en-US" sz="20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测试结果</a:t>
            </a:r>
            <a:r>
              <a:rPr sz="20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· </a:t>
            </a:r>
            <a:r>
              <a:rPr sz="20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科研场景</a:t>
            </a:r>
            <a:endParaRPr sz="2000" b="0" i="0" dirty="0">
              <a:solidFill>
                <a:srgbClr val="5B6472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1520" y="5650992"/>
            <a:ext cx="777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3E8C26"/>
                </a:solidFill>
                <a:latin typeface="Times New Roman"/>
                <a:ea typeface="宋体"/>
                <a:cs typeface="宋体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23060" y="5650992"/>
            <a:ext cx="3017520" cy="3340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展望</a:t>
            </a:r>
            <a:endParaRPr sz="2000" b="1" i="0" dirty="0">
              <a:solidFill>
                <a:srgbClr val="0E2A47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54880" y="5614416"/>
            <a:ext cx="6903720" cy="357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全流程科研智能体</a:t>
            </a:r>
            <a:endParaRPr sz="2000" b="0" i="0" dirty="0">
              <a:solidFill>
                <a:srgbClr val="5B6472"/>
              </a:solidFill>
              <a:latin typeface="Times New Roman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390D1-4C39-7C8E-DB9A-F90238825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>
            <a:extLst>
              <a:ext uri="{FF2B5EF4-FFF2-40B4-BE49-F238E27FC236}">
                <a16:creationId xmlns:a16="http://schemas.microsoft.com/office/drawing/2014/main" id="{AB27B6E2-BEF0-6656-316D-CBBFEBCA1CB2}"/>
              </a:ext>
            </a:extLst>
          </p:cNvPr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>
            <a:extLst>
              <a:ext uri="{FF2B5EF4-FFF2-40B4-BE49-F238E27FC236}">
                <a16:creationId xmlns:a16="http://schemas.microsoft.com/office/drawing/2014/main" id="{BAD00A47-DC82-F56B-6196-D8305FDD87B5}"/>
              </a:ext>
            </a:extLst>
          </p:cNvPr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>
            <a:extLst>
              <a:ext uri="{FF2B5EF4-FFF2-40B4-BE49-F238E27FC236}">
                <a16:creationId xmlns:a16="http://schemas.microsoft.com/office/drawing/2014/main" id="{ECA7D5B4-487B-D12E-9239-E74F53DDDCA7}"/>
              </a:ext>
            </a:extLst>
          </p:cNvPr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525A3135-9FA8-AE42-056B-BB2319EAA3C9}"/>
              </a:ext>
            </a:extLst>
          </p:cNvPr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7419B9C-41AA-E383-E4F2-7E4A51415642}"/>
              </a:ext>
            </a:extLst>
          </p:cNvPr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大语言模型是什么？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0795C2-0640-135C-8CCF-2A7880413E16}"/>
              </a:ext>
            </a:extLst>
          </p:cNvPr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3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2322B51-3A09-C521-AD13-A63204FF4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0" y="1737360"/>
            <a:ext cx="9509760" cy="3959352"/>
          </a:xfrm>
          <a:prstGeom prst="rect">
            <a:avLst/>
          </a:prstGeom>
        </p:spPr>
      </p:pic>
      <p:pic>
        <p:nvPicPr>
          <p:cNvPr id="11" name="图片 10" descr="屏幕上有字&#10;&#10;描述已自动生成">
            <a:extLst>
              <a:ext uri="{FF2B5EF4-FFF2-40B4-BE49-F238E27FC236}">
                <a16:creationId xmlns:a16="http://schemas.microsoft.com/office/drawing/2014/main" id="{3473E8C3-8628-CC5D-2936-EF3C38EA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18"/>
          <a:stretch/>
        </p:blipFill>
        <p:spPr>
          <a:xfrm>
            <a:off x="455931" y="3317142"/>
            <a:ext cx="3269401" cy="319155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1BF5DDE-0E46-269B-9608-81B940882B21}"/>
              </a:ext>
            </a:extLst>
          </p:cNvPr>
          <p:cNvSpPr txBox="1"/>
          <p:nvPr/>
        </p:nvSpPr>
        <p:spPr>
          <a:xfrm>
            <a:off x="297180" y="1223933"/>
            <a:ext cx="11590016" cy="495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60"/>
              </a:spcBef>
            </a:pPr>
            <a:r>
              <a:rPr lang="zh-CN" altLang="en-US" sz="2000" dirty="0">
                <a:latin typeface="Times New Roman"/>
                <a:ea typeface="宋体"/>
                <a:cs typeface="宋体"/>
              </a:rPr>
              <a:t>大语言模型</a:t>
            </a:r>
            <a:r>
              <a:rPr lang="en-US" altLang="zh-CN" sz="2000" dirty="0">
                <a:latin typeface="Times New Roman"/>
                <a:ea typeface="宋体"/>
                <a:cs typeface="宋体"/>
              </a:rPr>
              <a:t>(LLM)</a:t>
            </a:r>
            <a:r>
              <a:rPr lang="zh-CN" altLang="en-US" sz="2000" dirty="0">
                <a:latin typeface="Times New Roman"/>
                <a:ea typeface="宋体"/>
                <a:cs typeface="宋体"/>
              </a:rPr>
              <a:t>是一类有</a:t>
            </a:r>
            <a:r>
              <a:rPr lang="zh-CN" altLang="en-US" sz="2000" dirty="0">
                <a:solidFill>
                  <a:srgbClr val="FF0000"/>
                </a:solidFill>
                <a:latin typeface="Times New Roman"/>
                <a:ea typeface="宋体"/>
                <a:cs typeface="宋体"/>
              </a:rPr>
              <a:t>海量</a:t>
            </a:r>
            <a:r>
              <a:rPr lang="zh-CN" altLang="en-US" sz="2000" dirty="0">
                <a:latin typeface="Times New Roman"/>
                <a:ea typeface="宋体"/>
                <a:cs typeface="宋体"/>
              </a:rPr>
              <a:t>参数、在大规模文本数据上训练、用于建模和生成</a:t>
            </a:r>
            <a:r>
              <a:rPr lang="zh-CN" altLang="en-US" sz="2000" dirty="0">
                <a:solidFill>
                  <a:srgbClr val="FF0000"/>
                </a:solidFill>
                <a:latin typeface="Times New Roman"/>
                <a:ea typeface="宋体"/>
                <a:cs typeface="宋体"/>
              </a:rPr>
              <a:t>自然语言</a:t>
            </a:r>
            <a:r>
              <a:rPr lang="zh-CN" altLang="en-US" sz="2000" dirty="0">
                <a:latin typeface="Times New Roman"/>
                <a:ea typeface="宋体"/>
                <a:cs typeface="宋体"/>
              </a:rPr>
              <a:t>的统计模型。</a:t>
            </a:r>
            <a:endParaRPr kumimoji="1" lang="zh-CN" altLang="en-US" sz="2800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54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大语言模型是什么？</a:t>
            </a:r>
          </a:p>
        </p:txBody>
      </p:sp>
      <p:sp>
        <p:nvSpPr>
          <p:cNvPr id="7" name="Rectangle 6"/>
          <p:cNvSpPr/>
          <p:nvPr/>
        </p:nvSpPr>
        <p:spPr>
          <a:xfrm>
            <a:off x="2659908" y="5998464"/>
            <a:ext cx="6872244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本质上是一个「下一个词」的概率模型</a:t>
            </a:r>
            <a:endParaRPr sz="2800" b="1" i="0" dirty="0">
              <a:solidFill>
                <a:srgbClr val="FFFFFF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" y="1312995"/>
            <a:ext cx="9628632" cy="19806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Token</a:t>
            </a:r>
            <a:r>
              <a:rPr sz="20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：文本被切成子词单元，每个</a:t>
            </a:r>
            <a:r>
              <a:rPr sz="2000" b="0" i="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 Token </a:t>
            </a:r>
            <a:r>
              <a:rPr sz="20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映射为一个向量</a:t>
            </a:r>
            <a:endParaRPr sz="2000" b="0" i="0" dirty="0">
              <a:solidFill>
                <a:srgbClr val="C0000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>
              <a:lnSpc>
                <a:spcPct val="150000"/>
              </a:lnSpc>
              <a:spcBef>
                <a:spcPts val="500"/>
              </a:spcBef>
              <a:buClr>
                <a:srgbClr val="0E2A47"/>
              </a:buClr>
              <a:buFont typeface="Arial"/>
              <a:buChar char="▪"/>
            </a:pPr>
            <a:r>
              <a:rPr lang="en" altLang="zh-CN" sz="2000" b="1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Next-Token Prediction</a:t>
            </a:r>
            <a:r>
              <a:rPr lang="zh-CN" altLang="en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</a:t>
            </a:r>
            <a:r>
              <a:rPr lang="zh-CN" altLang="en-US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逐词预测下一个 </a:t>
            </a:r>
            <a:r>
              <a:rPr lang="en" altLang="zh-CN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Token </a:t>
            </a:r>
            <a:r>
              <a:rPr lang="zh-CN" altLang="en-US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的概率分布</a:t>
            </a:r>
            <a:endParaRPr lang="en-US" sz="2000" b="1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Transformer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：靠自注意力让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Token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彼此交换上下文信息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训练目标</a:t>
            </a:r>
            <a:r>
              <a:rPr lang="zh-CN" altLang="en-US"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让真实文本的概率变高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D2DC88D-6B45-E447-5271-078EF3288507}"/>
              </a:ext>
            </a:extLst>
          </p:cNvPr>
          <p:cNvSpPr txBox="1"/>
          <p:nvPr/>
        </p:nvSpPr>
        <p:spPr>
          <a:xfrm>
            <a:off x="658373" y="3990467"/>
            <a:ext cx="10981939" cy="1076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Step 1: [‘l’,‘a’,‘t’,‘t’,‘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i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’,‘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c’,‘e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’,‘ ‘, … , '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t','u','r','e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’]                                        ← Character-level segmentation </a:t>
            </a:r>
            <a:endParaRPr lang="en" altLang="zh-CN" sz="32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</a:pP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Step 2: ['la','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tt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','ice',' ','Q','CD',' ','re','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veals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',' ','ha','d','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ron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',' ','str','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uct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','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ure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’].   ← Merge frequent character</a:t>
            </a:r>
          </a:p>
          <a:p>
            <a:pPr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</a:pP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Step </a:t>
            </a:r>
            <a:r>
              <a:rPr lang="en-US" altLang="zh-CN"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3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: ['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latt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','ice',' Q','CD',' reveals',' had','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ron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',' structure’]                          ← Final tokenized representation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6DB421D-882B-684B-2CFA-7CEF272AC7C5}"/>
              </a:ext>
            </a:extLst>
          </p:cNvPr>
          <p:cNvSpPr txBox="1"/>
          <p:nvPr/>
        </p:nvSpPr>
        <p:spPr>
          <a:xfrm>
            <a:off x="644652" y="3539990"/>
            <a:ext cx="10881360" cy="382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Example：BPE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 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对</a:t>
            </a:r>
            <a:r>
              <a:rPr b="0" i="0" dirty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 “lattice QCD reveals hadron structure” </a:t>
            </a:r>
            <a:r>
              <a:rPr b="0" i="0" dirty="0" err="1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的分词过程</a:t>
            </a:r>
            <a:endParaRPr lang="en" altLang="zh-CN" sz="28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612B2-82BF-A042-212E-2416C747F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>
            <a:extLst>
              <a:ext uri="{FF2B5EF4-FFF2-40B4-BE49-F238E27FC236}">
                <a16:creationId xmlns:a16="http://schemas.microsoft.com/office/drawing/2014/main" id="{FE95D436-ABAC-1F5B-7D2A-8395C5E0055C}"/>
              </a:ext>
            </a:extLst>
          </p:cNvPr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>
            <a:extLst>
              <a:ext uri="{FF2B5EF4-FFF2-40B4-BE49-F238E27FC236}">
                <a16:creationId xmlns:a16="http://schemas.microsoft.com/office/drawing/2014/main" id="{1B0778D0-D357-FDA8-5DCD-5F09C6D930CC}"/>
              </a:ext>
            </a:extLst>
          </p:cNvPr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>
            <a:extLst>
              <a:ext uri="{FF2B5EF4-FFF2-40B4-BE49-F238E27FC236}">
                <a16:creationId xmlns:a16="http://schemas.microsoft.com/office/drawing/2014/main" id="{01C582BA-D1F3-611C-2C9A-6D73BD57BB97}"/>
              </a:ext>
            </a:extLst>
          </p:cNvPr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46CC2F39-88DB-2C31-A66A-991E50CBFDCE}"/>
              </a:ext>
            </a:extLst>
          </p:cNvPr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F435A1-49E2-24B1-F637-84D599189804}"/>
              </a:ext>
            </a:extLst>
          </p:cNvPr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大语言模型是什么？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5CC54D-3B88-6DA5-40D7-30A5664753C5}"/>
              </a:ext>
            </a:extLst>
          </p:cNvPr>
          <p:cNvSpPr/>
          <p:nvPr/>
        </p:nvSpPr>
        <p:spPr>
          <a:xfrm>
            <a:off x="2659908" y="5998464"/>
            <a:ext cx="6872244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本质上是一个「下一个词」的概率模型</a:t>
            </a:r>
            <a:endParaRPr sz="2800" b="1" i="0" dirty="0">
              <a:solidFill>
                <a:srgbClr val="FFFFFF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C91FC0-C1BE-BE31-0DD4-2542958A7163}"/>
              </a:ext>
            </a:extLst>
          </p:cNvPr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5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117F2AA-F37F-AC33-8E4D-CABC44DF74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439" b="58976"/>
          <a:stretch/>
        </p:blipFill>
        <p:spPr>
          <a:xfrm>
            <a:off x="574982" y="3741044"/>
            <a:ext cx="10969318" cy="18039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8B0820-FE17-1CEB-7319-0E1F0AA91F03}"/>
              </a:ext>
            </a:extLst>
          </p:cNvPr>
          <p:cNvSpPr txBox="1"/>
          <p:nvPr/>
        </p:nvSpPr>
        <p:spPr>
          <a:xfrm>
            <a:off x="644652" y="1312995"/>
            <a:ext cx="9628632" cy="19806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Token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：文本被切成子词单元，每个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Token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映射为一个向量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>
              <a:lnSpc>
                <a:spcPct val="150000"/>
              </a:lnSpc>
              <a:spcBef>
                <a:spcPts val="500"/>
              </a:spcBef>
              <a:buClr>
                <a:srgbClr val="0E2A47"/>
              </a:buClr>
              <a:buFont typeface="Arial"/>
              <a:buChar char="▪"/>
            </a:pPr>
            <a:r>
              <a:rPr lang="en" altLang="zh-CN" sz="2000" b="1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Next-Token Prediction</a:t>
            </a:r>
            <a:r>
              <a:rPr lang="zh-CN" altLang="en" sz="200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：</a:t>
            </a:r>
            <a:r>
              <a:rPr lang="zh-CN" altLang="en-US" sz="200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逐词预测下一个 </a:t>
            </a:r>
            <a:r>
              <a:rPr lang="en" altLang="zh-CN" sz="200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Token </a:t>
            </a:r>
            <a:r>
              <a:rPr lang="zh-CN" altLang="en-US" sz="200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的概率分布</a:t>
            </a:r>
            <a:endParaRPr lang="en-US" sz="2000" b="1" i="0" dirty="0">
              <a:solidFill>
                <a:srgbClr val="C0000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Transformer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：靠自注意力让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Token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彼此交换上下文信息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训练目标</a:t>
            </a:r>
            <a:r>
              <a:rPr lang="zh-CN" altLang="en-US"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让真实文本的概率变高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84342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1A298-E8A9-4088-1209-7E6A477B3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>
            <a:extLst>
              <a:ext uri="{FF2B5EF4-FFF2-40B4-BE49-F238E27FC236}">
                <a16:creationId xmlns:a16="http://schemas.microsoft.com/office/drawing/2014/main" id="{5E7B7C44-E07D-85AA-8453-5957F3DD9E87}"/>
              </a:ext>
            </a:extLst>
          </p:cNvPr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>
            <a:extLst>
              <a:ext uri="{FF2B5EF4-FFF2-40B4-BE49-F238E27FC236}">
                <a16:creationId xmlns:a16="http://schemas.microsoft.com/office/drawing/2014/main" id="{52304E70-20E4-FA6F-0162-31F0A3B8F610}"/>
              </a:ext>
            </a:extLst>
          </p:cNvPr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>
            <a:extLst>
              <a:ext uri="{FF2B5EF4-FFF2-40B4-BE49-F238E27FC236}">
                <a16:creationId xmlns:a16="http://schemas.microsoft.com/office/drawing/2014/main" id="{FE62FAD7-5183-3A5C-D10D-5A2F9E072808}"/>
              </a:ext>
            </a:extLst>
          </p:cNvPr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1977022B-9308-E377-49D0-DD6239F2E8D7}"/>
              </a:ext>
            </a:extLst>
          </p:cNvPr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F9D5408-9D14-C205-D69A-A6F8BA16C4DE}"/>
              </a:ext>
            </a:extLst>
          </p:cNvPr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大语言模型是什么？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BF81A3-49F2-12C7-EF4A-D7BBCC14E0BF}"/>
              </a:ext>
            </a:extLst>
          </p:cNvPr>
          <p:cNvSpPr/>
          <p:nvPr/>
        </p:nvSpPr>
        <p:spPr>
          <a:xfrm>
            <a:off x="2659908" y="5998464"/>
            <a:ext cx="6872244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本质上是一个「下一个词」的概率模型</a:t>
            </a:r>
            <a:endParaRPr sz="2800" b="1" i="0" dirty="0">
              <a:solidFill>
                <a:srgbClr val="FFFFFF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DF521C-30DD-D2CC-D857-F4FE44932DDF}"/>
              </a:ext>
            </a:extLst>
          </p:cNvPr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6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5B87AA8-F75C-D073-7490-3B6E4032C91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0635" y="3374656"/>
            <a:ext cx="8085970" cy="16606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3AC9FF8-AD8D-6055-527E-5368F788AF24}"/>
                  </a:ext>
                </a:extLst>
              </p:cNvPr>
              <p:cNvSpPr txBox="1"/>
              <p:nvPr/>
            </p:nvSpPr>
            <p:spPr>
              <a:xfrm>
                <a:off x="365211" y="4910525"/>
                <a:ext cx="12185849" cy="10170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kumimoji="1"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1</a:t>
                </a: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:r>
                  <a:rPr kumimoji="1" lang="zh-CN" altLang="en-US" sz="2000" dirty="0">
                    <a:solidFill>
                      <a:schemeClr val="tx1"/>
                    </a:solidFill>
                  </a:rPr>
                  <a:t>计算词与词之间的关联，以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kumimoji="1" lang="zh-CN" altLang="en-US" sz="2000" dirty="0">
                    <a:solidFill>
                      <a:schemeClr val="tx1"/>
                    </a:solidFill>
                  </a:rPr>
                  <a:t>为例：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kumimoji="1"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,⋯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sz="2000" dirty="0">
                  <a:solidFill>
                    <a:schemeClr val="tx1"/>
                  </a:solidFill>
                </a:endParaRPr>
              </a:p>
              <a:p>
                <a:pPr algn="l"/>
                <a:endParaRPr kumimoji="1" lang="en-US" altLang="zh-CN" sz="2000" dirty="0">
                  <a:solidFill>
                    <a:schemeClr val="tx1"/>
                  </a:solidFill>
                </a:endParaRPr>
              </a:p>
              <a:p>
                <a:pPr algn="l"/>
                <a:r>
                  <a:rPr kumimoji="1"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2</a:t>
                </a: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:r>
                  <a:rPr kumimoji="1" lang="zh-CN" altLang="en-US" sz="2000" dirty="0">
                    <a:solidFill>
                      <a:schemeClr val="tx1"/>
                    </a:solidFill>
                  </a:rPr>
                  <a:t>用关联作为权重，把其它词的值加权求和：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kumimoji="1" lang="en-US" altLang="zh-CN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p>
                    </m:sSubSup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kumimoji="1"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kumimoji="1"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⋯</m:t>
                    </m:r>
                    <m:r>
                      <m:rPr>
                        <m:sty m:val="p"/>
                      </m:rPr>
                      <a:rPr kumimoji="1"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kumimoji="1" lang="en-US" altLang="zh-CN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3AC9FF8-AD8D-6055-527E-5368F788A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11" y="4910525"/>
                <a:ext cx="12185849" cy="1017073"/>
              </a:xfrm>
              <a:prstGeom prst="rect">
                <a:avLst/>
              </a:prstGeom>
              <a:blipFill>
                <a:blip r:embed="rId3"/>
                <a:stretch>
                  <a:fillRect l="-520" t="-4938" b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8">
            <a:extLst>
              <a:ext uri="{FF2B5EF4-FFF2-40B4-BE49-F238E27FC236}">
                <a16:creationId xmlns:a16="http://schemas.microsoft.com/office/drawing/2014/main" id="{1AA02F9A-D437-CAAF-D437-27F54BBE1469}"/>
              </a:ext>
            </a:extLst>
          </p:cNvPr>
          <p:cNvSpPr txBox="1"/>
          <p:nvPr/>
        </p:nvSpPr>
        <p:spPr>
          <a:xfrm>
            <a:off x="644652" y="1312995"/>
            <a:ext cx="9628632" cy="19806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Token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：文本被切成子词单元，每个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Token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映射为一个向量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>
              <a:lnSpc>
                <a:spcPct val="150000"/>
              </a:lnSpc>
              <a:spcBef>
                <a:spcPts val="500"/>
              </a:spcBef>
              <a:buClr>
                <a:srgbClr val="0E2A47"/>
              </a:buClr>
              <a:buFont typeface="Arial"/>
              <a:buChar char="▪"/>
            </a:pPr>
            <a:r>
              <a:rPr lang="en" altLang="zh-CN" sz="2000" b="1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Next-Token Prediction</a:t>
            </a:r>
            <a:r>
              <a:rPr lang="zh-CN" altLang="en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</a:t>
            </a:r>
            <a:r>
              <a:rPr lang="zh-CN" altLang="en-US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逐词预测下一个 </a:t>
            </a:r>
            <a:r>
              <a:rPr lang="en" altLang="zh-CN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Token </a:t>
            </a:r>
            <a:r>
              <a:rPr lang="zh-CN" altLang="en-US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的概率分布</a:t>
            </a:r>
            <a:endParaRPr lang="en-US" sz="2000" b="1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Transformer</a:t>
            </a:r>
            <a:r>
              <a:rPr sz="20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：靠自注意力让</a:t>
            </a:r>
            <a:r>
              <a:rPr sz="2000" b="0" i="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 Token </a:t>
            </a:r>
            <a:r>
              <a:rPr sz="20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彼此交换上下文信息</a:t>
            </a:r>
            <a:endParaRPr sz="2000" b="0" i="0" dirty="0">
              <a:solidFill>
                <a:srgbClr val="C0000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训练目标</a:t>
            </a:r>
            <a:r>
              <a:rPr lang="zh-CN" altLang="en-US" sz="2000" b="0" i="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：</a:t>
            </a:r>
            <a:r>
              <a:rPr sz="20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让真实文本的概率变高</a:t>
            </a:r>
            <a:endParaRPr sz="2000" b="0" i="0" dirty="0">
              <a:solidFill>
                <a:srgbClr val="C00000"/>
              </a:solidFill>
              <a:latin typeface="Times New Roman"/>
              <a:ea typeface="宋体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4091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 err="1">
                <a:solidFill>
                  <a:srgbClr val="0E2A47"/>
                </a:solidFill>
                <a:latin typeface="SimHei"/>
                <a:ea typeface="SimHei"/>
                <a:cs typeface="SimHei"/>
              </a:rPr>
              <a:t>从「会说」到「会做</a:t>
            </a:r>
            <a:r>
              <a:rPr sz="3200" b="1" i="0" dirty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」：LLM </a:t>
            </a:r>
            <a:r>
              <a:rPr sz="3200" b="1" i="0" dirty="0" err="1">
                <a:solidFill>
                  <a:srgbClr val="0E2A47"/>
                </a:solidFill>
                <a:latin typeface="SimHei"/>
                <a:ea typeface="SimHei"/>
                <a:cs typeface="SimHei"/>
              </a:rPr>
              <a:t>的四种局限</a:t>
            </a:r>
            <a:endParaRPr sz="3200" b="1" i="0" dirty="0">
              <a:solidFill>
                <a:srgbClr val="0E2A47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1805" y="5998464"/>
            <a:ext cx="10347753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大部分工作都是基于</a:t>
            </a: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生成文本，不能自动完成多步骤的真实任务</a:t>
            </a:r>
            <a:endParaRPr sz="2800" b="1" i="0" dirty="0">
              <a:solidFill>
                <a:srgbClr val="FFFFFF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828" y="1289799"/>
            <a:ext cx="3968753" cy="2903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幻觉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：看似专业实则错误的内容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不实时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：知识停在训练截止日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不可靠推理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：多步数值推演容易在中间步骤出错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上下文有限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：长文档与长流程容易丢失关键细节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10" name="Picture 9" descr="lm_limi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581" y="1228933"/>
            <a:ext cx="7471759" cy="420509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4D5A55B-99B6-24F6-39ED-2183FF7F056F}"/>
              </a:ext>
            </a:extLst>
          </p:cNvPr>
          <p:cNvSpPr txBox="1"/>
          <p:nvPr/>
        </p:nvSpPr>
        <p:spPr>
          <a:xfrm>
            <a:off x="347226" y="4383806"/>
            <a:ext cx="3968758" cy="1291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输出一个30以内的随机数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写出</a:t>
            </a:r>
            <a:r>
              <a:rPr lang="en-US" altLang="zh-CN" dirty="0"/>
              <a:t>400</a:t>
            </a:r>
            <a:r>
              <a:rPr lang="zh-CN" altLang="en-US" dirty="0"/>
              <a:t>个连续的</a:t>
            </a:r>
            <a:r>
              <a:rPr lang="en-US" altLang="zh-CN" dirty="0"/>
              <a:t>1</a:t>
            </a:r>
            <a:r>
              <a:rPr lang="zh-CN" altLang="en-US" dirty="0"/>
              <a:t>，不能分组，不能有标点符号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AI Agent：让模型「会做」</a:t>
            </a:r>
          </a:p>
        </p:txBody>
      </p:sp>
      <p:sp>
        <p:nvSpPr>
          <p:cNvPr id="7" name="Rectangle 6"/>
          <p:cNvSpPr/>
          <p:nvPr/>
        </p:nvSpPr>
        <p:spPr>
          <a:xfrm>
            <a:off x="1926712" y="5998464"/>
            <a:ext cx="8338636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Agent = 大模型 + 规划 + 记忆 + 工具 + 行动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3534" y="2378850"/>
            <a:ext cx="6011263" cy="19806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大模型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：负责理解意图、做判断，是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Agent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的大脑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规划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：把目标拆成可执行的步骤序列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记忆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：保存中间结果与历史，支撑长流程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工具与行动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：调用外部工具，真正改变世界状态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10" name="Picture 9" descr="lm_ag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174" y="1561669"/>
            <a:ext cx="5586292" cy="32446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从通用智能体到科研智能体</a:t>
            </a:r>
          </a:p>
        </p:txBody>
      </p:sp>
      <p:sp>
        <p:nvSpPr>
          <p:cNvPr id="7" name="Rectangle 6"/>
          <p:cNvSpPr/>
          <p:nvPr/>
        </p:nvSpPr>
        <p:spPr>
          <a:xfrm>
            <a:off x="975364" y="5984648"/>
            <a:ext cx="9619483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科研智能体要的不</a:t>
            </a:r>
            <a:r>
              <a:rPr lang="zh-CN" altLang="en-US" sz="2800" b="1" i="0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仅</a:t>
            </a: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是答案</a:t>
            </a:r>
            <a:r>
              <a:rPr lang="zh-CN" altLang="en-US" sz="2800" b="1" i="0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，也包含</a:t>
            </a: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可复现的完整</a:t>
            </a:r>
            <a:r>
              <a:rPr lang="zh-CN" altLang="en-US" sz="2800" b="1" i="0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科研</a:t>
            </a: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过程</a:t>
            </a:r>
            <a:endParaRPr sz="2800" b="1" i="0" dirty="0">
              <a:solidFill>
                <a:srgbClr val="FFFFFF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3177" y="1833524"/>
            <a:ext cx="6008219" cy="3365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通用智能体解决「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回答问题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」；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科研智能体要解决「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验证结论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」</a:t>
            </a: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科研任务要求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可复现、可审计、可追溯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，每一步都要有依据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错误不是「答错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」，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而是拿不到可靠结果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lang="zh-CN" altLang="en-US"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必须有人工检查点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OpenAI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的五级路线</a:t>
            </a:r>
            <a:r>
              <a:rPr lang="zh-CN" altLang="en-US"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中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能自主做研究属于第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4–5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级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10" name="Picture 9" descr="lm_ag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191" y="1495874"/>
            <a:ext cx="5056632" cy="38662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68389" y="5445053"/>
            <a:ext cx="5056632" cy="2004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>
                <a:latin typeface="Times New Roman"/>
                <a:ea typeface="宋体"/>
                <a:cs typeface="宋体"/>
              </a:rPr>
              <a:t>OpenAI </a:t>
            </a:r>
            <a:r>
              <a:rPr sz="1200" b="0" i="0" dirty="0" err="1">
                <a:latin typeface="Times New Roman"/>
                <a:ea typeface="宋体"/>
                <a:cs typeface="宋体"/>
              </a:rPr>
              <a:t>提出的通用人工智能五级路线图</a:t>
            </a:r>
            <a:endParaRPr sz="1200" b="0" i="0" dirty="0">
              <a:latin typeface="Times New Roman"/>
              <a:ea typeface="宋体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1F294-1511-83EB-75A4-655ACF620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>
            <a:extLst>
              <a:ext uri="{FF2B5EF4-FFF2-40B4-BE49-F238E27FC236}">
                <a16:creationId xmlns:a16="http://schemas.microsoft.com/office/drawing/2014/main" id="{3327C151-A451-B854-F353-BB0153AE2B35}"/>
              </a:ext>
            </a:extLst>
          </p:cNvPr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>
            <a:extLst>
              <a:ext uri="{FF2B5EF4-FFF2-40B4-BE49-F238E27FC236}">
                <a16:creationId xmlns:a16="http://schemas.microsoft.com/office/drawing/2014/main" id="{0BB24385-88E1-BE3B-41A1-CB590347CA31}"/>
              </a:ext>
            </a:extLst>
          </p:cNvPr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>
            <a:extLst>
              <a:ext uri="{FF2B5EF4-FFF2-40B4-BE49-F238E27FC236}">
                <a16:creationId xmlns:a16="http://schemas.microsoft.com/office/drawing/2014/main" id="{0643126A-5D01-BA45-89A6-423BA6C16586}"/>
              </a:ext>
            </a:extLst>
          </p:cNvPr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8C6A98F5-C6D9-1B48-C461-C9F01C7994C4}"/>
              </a:ext>
            </a:extLst>
          </p:cNvPr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5B35879-54BE-30AC-4E10-A60D9F8FBED6}"/>
              </a:ext>
            </a:extLst>
          </p:cNvPr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i="0" dirty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高能物理中的</a:t>
            </a:r>
            <a:r>
              <a:rPr sz="3200" b="1" i="0" dirty="0" err="1">
                <a:solidFill>
                  <a:srgbClr val="0E2A47"/>
                </a:solidFill>
                <a:latin typeface="SimHei"/>
                <a:ea typeface="SimHei"/>
                <a:cs typeface="SimHei"/>
              </a:rPr>
              <a:t>科研智能体</a:t>
            </a:r>
            <a:endParaRPr sz="3200" b="1" i="0" dirty="0">
              <a:solidFill>
                <a:srgbClr val="0E2A47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A0FC45-BE29-1A89-B159-E85BDDF987C1}"/>
              </a:ext>
            </a:extLst>
          </p:cNvPr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10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2224B3-0E44-CBF8-3277-15D69F976AB0}"/>
              </a:ext>
            </a:extLst>
          </p:cNvPr>
          <p:cNvSpPr txBox="1"/>
          <p:nvPr/>
        </p:nvSpPr>
        <p:spPr>
          <a:xfrm>
            <a:off x="6121606" y="6232408"/>
            <a:ext cx="5386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zh-CN" sz="1600" dirty="0" err="1">
                <a:solidFill>
                  <a:schemeClr val="tx1"/>
                </a:solidFill>
              </a:rPr>
              <a:t>Adapted</a:t>
            </a:r>
            <a:r>
              <a:rPr lang="fr-FR" altLang="zh-CN" sz="1600" dirty="0">
                <a:solidFill>
                  <a:schemeClr val="tx1"/>
                </a:solidFill>
              </a:rPr>
              <a:t> </a:t>
            </a:r>
            <a:r>
              <a:rPr lang="fr-FR" altLang="zh-CN" sz="1600" dirty="0" err="1">
                <a:solidFill>
                  <a:schemeClr val="tx1"/>
                </a:solidFill>
              </a:rPr>
              <a:t>from</a:t>
            </a:r>
            <a:r>
              <a:rPr lang="fr-FR" altLang="zh-CN" sz="1600" dirty="0">
                <a:solidFill>
                  <a:schemeClr val="tx1"/>
                </a:solidFill>
              </a:rPr>
              <a:t> </a:t>
            </a:r>
            <a:r>
              <a:rPr lang="fr-FR" altLang="zh-CN" sz="1600" dirty="0" err="1">
                <a:solidFill>
                  <a:schemeClr val="tx1"/>
                </a:solidFill>
              </a:rPr>
              <a:t>arXiv</a:t>
            </a:r>
            <a:r>
              <a:rPr lang="fr-FR" altLang="zh-CN" sz="1600" dirty="0">
                <a:solidFill>
                  <a:schemeClr val="tx1"/>
                </a:solidFill>
              </a:rPr>
              <a:t>: hep-ph/2609.00107</a:t>
            </a:r>
            <a:r>
              <a:rPr lang="en-US" altLang="zh-CN" sz="1600" dirty="0">
                <a:solidFill>
                  <a:schemeClr val="tx1"/>
                </a:solidFill>
              </a:rPr>
              <a:t>, </a:t>
            </a:r>
            <a:r>
              <a:rPr kumimoji="1" lang="zh-CN" altLang="en-US" sz="1600" dirty="0">
                <a:solidFill>
                  <a:schemeClr val="tx1"/>
                </a:solidFill>
              </a:rPr>
              <a:t>参考文献见附录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04FA93F-7F9B-3DC3-B6E4-6A25DEA76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63" y="1044940"/>
            <a:ext cx="10483799" cy="523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51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量子色动力学（QCD）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1926712" y="5998464"/>
            <a:ext cx="8338636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低能情况下，QCD</a:t>
            </a:r>
            <a:r>
              <a:rPr sz="2800" b="1" i="0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 </a:t>
            </a: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不能解析求解，只能数值计算</a:t>
            </a:r>
            <a:endParaRPr sz="2800" b="1" i="0" dirty="0">
              <a:solidFill>
                <a:srgbClr val="FFFFFF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3116" y="1967788"/>
            <a:ext cx="6949440" cy="4279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QCD：夸克与胶子的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SU(3)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规范场论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，拉氏量只有一行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</a:t>
            </a:r>
          </a:p>
        </p:txBody>
      </p:sp>
      <p:pic>
        <p:nvPicPr>
          <p:cNvPr id="10" name="Picture 9" descr="eq_lagrangi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1" y="2660904"/>
            <a:ext cx="6065238" cy="5337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4068" y="3488436"/>
            <a:ext cx="7196209" cy="10059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渐近自由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：高能区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α</a:t>
            </a:r>
            <a:r>
              <a:rPr sz="1200" b="0" i="0" baseline="-2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s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小，微扰论成功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夸克禁闭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：~1 GeV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时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α</a:t>
            </a:r>
            <a:r>
              <a:rPr sz="1200" b="0" i="0" baseline="-2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s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~ O(1)，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微扰论失效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</p:txBody>
      </p:sp>
      <p:pic>
        <p:nvPicPr>
          <p:cNvPr id="12" name="Picture 11" descr="alpha_s_run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021" y="1340904"/>
            <a:ext cx="2950895" cy="29508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62556" y="4266308"/>
            <a:ext cx="4269450" cy="9939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强耦合常数的跑动</a:t>
            </a:r>
            <a:endParaRPr sz="2000" b="1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algn="l">
              <a:lnSpc>
                <a:spcPct val="106000"/>
              </a:lnSpc>
              <a:spcBef>
                <a:spcPts val="800"/>
              </a:spcBef>
              <a:spcAft>
                <a:spcPts val="0"/>
              </a:spcAft>
            </a:pPr>
            <a:r>
              <a:rPr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在</a:t>
            </a:r>
            <a:r>
              <a:rPr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MZ </a:t>
            </a:r>
            <a:r>
              <a:rPr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处约</a:t>
            </a:r>
            <a:r>
              <a:rPr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0.118；能标降到 1 GeV </a:t>
            </a:r>
            <a:r>
              <a:rPr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时</a:t>
            </a:r>
            <a:r>
              <a:rPr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αs </a:t>
            </a:r>
            <a:r>
              <a:rPr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增大到</a:t>
            </a:r>
            <a:r>
              <a:rPr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O(1)，</a:t>
            </a:r>
            <a:r>
              <a:rPr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微扰级数不再收敛</a:t>
            </a:r>
            <a:endParaRPr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99171" y="5349556"/>
            <a:ext cx="398678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αs </a:t>
            </a:r>
            <a:r>
              <a:rPr sz="12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跑动：PDG</a:t>
            </a:r>
            <a:r>
              <a:rPr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, Review of Particle Physics (2024)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 err="1">
                <a:solidFill>
                  <a:srgbClr val="0E2A47"/>
                </a:solidFill>
                <a:latin typeface="SimHei"/>
                <a:ea typeface="SimHei"/>
                <a:cs typeface="SimHei"/>
              </a:rPr>
              <a:t>格点</a:t>
            </a: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 QCD </a:t>
            </a:r>
            <a:r>
              <a:rPr sz="3200" b="1" i="0" dirty="0" err="1">
                <a:solidFill>
                  <a:srgbClr val="0E2A47"/>
                </a:solidFill>
                <a:latin typeface="SimHei"/>
                <a:ea typeface="SimHei"/>
                <a:cs typeface="SimHei"/>
              </a:rPr>
              <a:t>的提出</a:t>
            </a:r>
            <a:endParaRPr sz="3200" b="1" i="0" dirty="0">
              <a:solidFill>
                <a:srgbClr val="0E2A47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25682" y="5998464"/>
            <a:ext cx="10140696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1974 年 Wilson 把 QCD 放到格点上，强相互作用从此可算</a:t>
            </a:r>
            <a:endParaRPr sz="2800" b="1" i="0" dirty="0">
              <a:solidFill>
                <a:srgbClr val="FFFFFF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8002" y="5415335"/>
            <a:ext cx="6035040" cy="18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K. G. Wilson, Phys. Rev. D 10, 2445 (1974) </a:t>
            </a:r>
            <a:r>
              <a:rPr lang="zh-CN" altLang="en-US" sz="120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，</a:t>
            </a:r>
            <a:r>
              <a:rPr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sz="12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格点</a:t>
            </a:r>
            <a:r>
              <a:rPr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 QCD </a:t>
            </a:r>
            <a:r>
              <a:rPr sz="12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的起点</a:t>
            </a:r>
            <a:endParaRPr sz="1200" b="0" i="0" dirty="0">
              <a:solidFill>
                <a:srgbClr val="8A94A3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9560" y="1201199"/>
            <a:ext cx="6035040" cy="40196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290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Wingdings" pitchFamily="2" charset="2"/>
              <a:buChar char="ü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连续场论</a:t>
            </a:r>
            <a:r>
              <a:rPr lang="zh-CN" altLang="en-US"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有两个问题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路径积分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没有数学定义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，低能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没有微扰论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342900" indent="-3429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把时空换成格子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→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积分变成有限维，格距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a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天然给出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紫外截断</a:t>
            </a:r>
            <a:endParaRPr sz="2000" b="1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342900" indent="-3429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规范场放在链上、取值于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群元素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→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天然规范不变，不需微扰展开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342900" indent="-3429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强耦合极限可以解析求出：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静态夸克势线性增长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，禁闭第一次被证明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D2431D4-D2EA-D583-BFA4-CC78CDE4A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747" y="1548954"/>
            <a:ext cx="4144701" cy="355717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693408" y="5102352"/>
            <a:ext cx="4142232" cy="285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Wilson 1974 论文的年度引用数（197</a:t>
            </a:r>
            <a:r>
              <a:rPr lang="en-US" altLang="zh-CN"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4</a:t>
            </a:r>
            <a:r>
              <a:rPr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–202</a:t>
            </a:r>
            <a:r>
              <a:rPr lang="en-US" altLang="zh-CN"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6</a:t>
            </a:r>
            <a:r>
              <a:rPr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格点 QCD 的工程化难度</a:t>
            </a:r>
          </a:p>
        </p:txBody>
      </p:sp>
      <p:sp>
        <p:nvSpPr>
          <p:cNvPr id="7" name="Rectangle 6"/>
          <p:cNvSpPr/>
          <p:nvPr/>
        </p:nvSpPr>
        <p:spPr>
          <a:xfrm>
            <a:off x="1560114" y="5998464"/>
            <a:ext cx="9071832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很多有趣的物理想法不是不能算，而是实现成本太高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13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84C9EBE-8FC6-196A-3B23-06C034712753}"/>
              </a:ext>
            </a:extLst>
          </p:cNvPr>
          <p:cNvSpPr txBox="1"/>
          <p:nvPr/>
        </p:nvSpPr>
        <p:spPr>
          <a:xfrm>
            <a:off x="548640" y="1416033"/>
            <a:ext cx="2697480" cy="2165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选择观测量与插入流算符</a:t>
            </a:r>
            <a:endParaRPr lang="en-US" altLang="zh-CN" sz="16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Wick Contraction · </a:t>
            </a: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确定传播子与源汇结构</a:t>
            </a:r>
            <a:r>
              <a:rPr sz="12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· </a:t>
            </a: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处理</a:t>
            </a:r>
            <a:r>
              <a:rPr sz="12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γ</a:t>
            </a:r>
            <a:r>
              <a:rPr sz="12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矩阵、味、自旋、颜色</a:t>
            </a:r>
            <a:endParaRPr sz="1200" b="0" i="0" dirty="0">
              <a:solidFill>
                <a:srgbClr val="5B6472"/>
              </a:solidFill>
              <a:latin typeface="Times New Roman"/>
              <a:ea typeface="宋体"/>
              <a:cs typeface="宋体"/>
            </a:endParaRPr>
          </a:p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一个符号或收缩错误，就可能改变最终物理量</a:t>
            </a:r>
            <a:endParaRPr sz="1200" b="0" i="0" dirty="0">
              <a:solidFill>
                <a:srgbClr val="C00000"/>
              </a:solidFill>
              <a:latin typeface="Times New Roman"/>
              <a:ea typeface="宋体"/>
              <a:cs typeface="宋体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7B33F72-65B1-8E2E-191E-ECF825EABF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130"/>
          <a:stretch/>
        </p:blipFill>
        <p:spPr>
          <a:xfrm>
            <a:off x="777240" y="3611880"/>
            <a:ext cx="2103120" cy="169164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E2184DB4-3A4D-1EFD-D072-2B0807C91CCD}"/>
              </a:ext>
            </a:extLst>
          </p:cNvPr>
          <p:cNvSpPr txBox="1"/>
          <p:nvPr/>
        </p:nvSpPr>
        <p:spPr>
          <a:xfrm>
            <a:off x="3342132" y="1416032"/>
            <a:ext cx="2697480" cy="2165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关联函数构造与传播子求解</a:t>
            </a:r>
            <a:endParaRPr lang="en-US" altLang="zh-CN" sz="16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规范链与边界条件</a:t>
            </a:r>
            <a:r>
              <a:rPr sz="12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· </a:t>
            </a: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PyQUDA</a:t>
            </a:r>
            <a:r>
              <a:rPr sz="12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/ QUDA / Chroma </a:t>
            </a: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程序实现</a:t>
            </a:r>
            <a:endParaRPr sz="1200" b="0" i="0" dirty="0">
              <a:solidFill>
                <a:srgbClr val="5B6472"/>
              </a:solidFill>
              <a:latin typeface="Times New Roman"/>
              <a:ea typeface="宋体"/>
              <a:cs typeface="宋体"/>
            </a:endParaRPr>
          </a:p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从纸面的公式到可运行程序需要大量时间</a:t>
            </a:r>
            <a:endParaRPr sz="1200" b="0" i="0" dirty="0">
              <a:solidFill>
                <a:srgbClr val="C00000"/>
              </a:solidFill>
              <a:latin typeface="Times New Roman"/>
              <a:ea typeface="宋体"/>
              <a:cs typeface="宋体"/>
            </a:endParaRPr>
          </a:p>
        </p:txBody>
      </p:sp>
      <p:pic>
        <p:nvPicPr>
          <p:cNvPr id="18" name="图片 17" descr="图片预览">
            <a:extLst>
              <a:ext uri="{FF2B5EF4-FFF2-40B4-BE49-F238E27FC236}">
                <a16:creationId xmlns:a16="http://schemas.microsoft.com/office/drawing/2014/main" id="{755E9E34-E81D-8F7D-D378-ADC01C199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304" y="3611880"/>
            <a:ext cx="2103120" cy="169164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35690084-4B60-D4EE-184D-D4D878CD5606}"/>
              </a:ext>
            </a:extLst>
          </p:cNvPr>
          <p:cNvSpPr txBox="1"/>
          <p:nvPr/>
        </p:nvSpPr>
        <p:spPr>
          <a:xfrm>
            <a:off x="6146597" y="1416032"/>
            <a:ext cx="2697480" cy="1426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GPU / MPI </a:t>
            </a:r>
            <a:r>
              <a:rPr sz="20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并行计算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批量作业与参数遍历</a:t>
            </a:r>
            <a:r>
              <a:rPr sz="12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· </a:t>
            </a: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日志、I</a:t>
            </a:r>
            <a:r>
              <a:rPr sz="12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/O </a:t>
            </a: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与失败重启</a:t>
            </a:r>
            <a:r>
              <a:rPr sz="12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· </a:t>
            </a: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资源调度与性能优化</a:t>
            </a:r>
            <a:endParaRPr sz="1200" b="0" i="0" dirty="0">
              <a:solidFill>
                <a:srgbClr val="5B6472"/>
              </a:solidFill>
              <a:latin typeface="Times New Roman"/>
              <a:ea typeface="宋体"/>
              <a:cs typeface="宋体"/>
            </a:endParaRPr>
          </a:p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一个观测量</a:t>
            </a:r>
            <a:r>
              <a:rPr sz="1200" b="0" i="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 = </a:t>
            </a:r>
            <a:r>
              <a:rPr sz="12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成百上千个计算任务</a:t>
            </a:r>
            <a:endParaRPr sz="1200" b="0" i="0" dirty="0">
              <a:solidFill>
                <a:srgbClr val="C00000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039AA9D-B1AA-13F3-B37D-1EFAD9975679}"/>
              </a:ext>
            </a:extLst>
          </p:cNvPr>
          <p:cNvSpPr txBox="1"/>
          <p:nvPr/>
        </p:nvSpPr>
        <p:spPr>
          <a:xfrm>
            <a:off x="9078163" y="1381201"/>
            <a:ext cx="26974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 err="1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有效质量检查与误差分析</a:t>
            </a:r>
            <a:endParaRPr lang="en-US" altLang="zh-CN" sz="16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拟合与误差分析</a:t>
            </a:r>
            <a:r>
              <a:rPr sz="1200" b="0" i="0" dirty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 · </a:t>
            </a:r>
            <a:r>
              <a:rPr sz="1200" b="0" i="0" dirty="0" err="1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交叉检验与结果的可复现性</a:t>
            </a:r>
            <a:endParaRPr sz="1200" b="0" i="0" dirty="0">
              <a:solidFill>
                <a:srgbClr val="5B6472"/>
              </a:solidFill>
              <a:latin typeface="Times New Roman"/>
              <a:ea typeface="宋体"/>
              <a:cs typeface="宋体"/>
            </a:endParaRPr>
          </a:p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程序跑完不代表物理结果正确</a:t>
            </a:r>
            <a:endParaRPr sz="1200" b="0" i="0" dirty="0">
              <a:solidFill>
                <a:srgbClr val="C00000"/>
              </a:solidFill>
              <a:latin typeface="Times New Roman"/>
              <a:ea typeface="宋体"/>
              <a:cs typeface="宋体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3F98349A-3A8E-7278-DFC1-53CFECCC3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368" y="3611880"/>
            <a:ext cx="2103120" cy="1691640"/>
          </a:xfrm>
          <a:prstGeom prst="rect">
            <a:avLst/>
          </a:prstGeom>
        </p:spPr>
      </p:pic>
      <p:pic>
        <p:nvPicPr>
          <p:cNvPr id="24" name="图片 23" descr="图片预览">
            <a:extLst>
              <a:ext uri="{FF2B5EF4-FFF2-40B4-BE49-F238E27FC236}">
                <a16:creationId xmlns:a16="http://schemas.microsoft.com/office/drawing/2014/main" id="{C97B764F-6949-E959-66ED-895FC451A29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6306"/>
          <a:stretch/>
        </p:blipFill>
        <p:spPr>
          <a:xfrm>
            <a:off x="9171432" y="3611880"/>
            <a:ext cx="2103120" cy="16916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31392-606C-8A7A-699B-693374DAC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>
            <a:extLst>
              <a:ext uri="{FF2B5EF4-FFF2-40B4-BE49-F238E27FC236}">
                <a16:creationId xmlns:a16="http://schemas.microsoft.com/office/drawing/2014/main" id="{3F3609C9-58AA-C74A-7E5F-BDB442FF2FA1}"/>
              </a:ext>
            </a:extLst>
          </p:cNvPr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>
            <a:extLst>
              <a:ext uri="{FF2B5EF4-FFF2-40B4-BE49-F238E27FC236}">
                <a16:creationId xmlns:a16="http://schemas.microsoft.com/office/drawing/2014/main" id="{0B6C1E4A-A8EC-649A-DA72-0B460EB0D738}"/>
              </a:ext>
            </a:extLst>
          </p:cNvPr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>
            <a:extLst>
              <a:ext uri="{FF2B5EF4-FFF2-40B4-BE49-F238E27FC236}">
                <a16:creationId xmlns:a16="http://schemas.microsoft.com/office/drawing/2014/main" id="{53ABE52A-14FB-C127-F025-B4C876FEB415}"/>
              </a:ext>
            </a:extLst>
          </p:cNvPr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95DD967C-E68D-7A7E-4D49-BBEFFEF9D2EE}"/>
              </a:ext>
            </a:extLst>
          </p:cNvPr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F197DB1-0D71-85E9-2A49-4E5DDF412E4A}"/>
              </a:ext>
            </a:extLst>
          </p:cNvPr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0" dirty="0" err="1">
                <a:latin typeface="Times New Roman" panose="02020603050405020304" pitchFamily="18" charset="0"/>
                <a:ea typeface="SimHei"/>
                <a:cs typeface="Times New Roman" panose="02020603050405020304" pitchFamily="18" charset="0"/>
              </a:rPr>
              <a:t>PhysMaster:通用多智能体</a:t>
            </a:r>
            <a:endParaRPr sz="3200" b="1" i="0" dirty="0">
              <a:latin typeface="Times New Roman" panose="02020603050405020304" pitchFamily="18" charset="0"/>
              <a:ea typeface="SimHei"/>
              <a:cs typeface="Times New Roman" panose="02020603050405020304" pitchFamily="18" charset="0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F981E0C9-BCEB-9E71-C09B-1D39A0A1B7F1}"/>
              </a:ext>
            </a:extLst>
          </p:cNvPr>
          <p:cNvSpPr txBox="1">
            <a:spLocks/>
          </p:cNvSpPr>
          <p:nvPr/>
        </p:nvSpPr>
        <p:spPr>
          <a:xfrm>
            <a:off x="0" y="887092"/>
            <a:ext cx="11429264" cy="5537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A6203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「</a:t>
            </a:r>
            <a:r>
              <a:rPr lang="zh-CN" altLang="en-US" sz="2400" b="1" dirty="0">
                <a:solidFill>
                  <a:srgbClr val="A6203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规划</a:t>
            </a:r>
            <a:r>
              <a:rPr lang="en-US" altLang="zh-CN" sz="2400" b="1" dirty="0">
                <a:solidFill>
                  <a:srgbClr val="A6203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2400" b="1" dirty="0">
                <a:solidFill>
                  <a:srgbClr val="A6203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执行</a:t>
            </a:r>
            <a:r>
              <a:rPr lang="en-US" altLang="zh-CN" sz="2400" b="1" dirty="0">
                <a:solidFill>
                  <a:srgbClr val="A6203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2400" b="1" dirty="0">
                <a:solidFill>
                  <a:srgbClr val="A6203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总结</a:t>
            </a:r>
            <a:r>
              <a:rPr lang="en-US" altLang="zh-CN" sz="2400" b="1" dirty="0">
                <a:solidFill>
                  <a:srgbClr val="A6203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」</a:t>
            </a:r>
            <a:r>
              <a:rPr lang="zh-CN" altLang="en-US" sz="2400" b="1" dirty="0">
                <a:solidFill>
                  <a:srgbClr val="A6203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三阶段工作流</a:t>
            </a:r>
            <a:r>
              <a:rPr lang="zh-CN" altLang="en-US" sz="2400" dirty="0">
                <a:solidFill>
                  <a:srgbClr val="A62038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2400" dirty="0">
              <a:solidFill>
                <a:srgbClr val="A62038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规划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2000" dirty="0">
              <a:solidFill>
                <a:srgbClr val="40404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</a:pPr>
            <a:r>
              <a:rPr lang="en-US" altLang="zh-CN" sz="2000" b="1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Clarifier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自然语言问题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-&gt;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结构化的物理任务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明确细节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约束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消除歧义</a:t>
            </a:r>
          </a:p>
          <a:p>
            <a:pPr lvl="2">
              <a:lnSpc>
                <a:spcPct val="150000"/>
              </a:lnSpc>
            </a:pPr>
            <a:r>
              <a:rPr lang="en-US" altLang="zh-CN" sz="2000" b="1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Librarian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：本地知识库构建针对任务的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「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本地知识库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」，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让探索有据可依</a:t>
            </a: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执行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2000" dirty="0">
              <a:solidFill>
                <a:srgbClr val="40404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</a:pP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Monte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Carlo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树搜索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(MCTS)</a:t>
            </a:r>
          </a:p>
          <a:p>
            <a:pPr lvl="2">
              <a:lnSpc>
                <a:spcPct val="150000"/>
              </a:lnSpc>
            </a:pP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Supervisor-Theoretician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分级协作</a:t>
            </a:r>
          </a:p>
          <a:p>
            <a:pPr lvl="2">
              <a:lnSpc>
                <a:spcPct val="150000"/>
              </a:lnSpc>
            </a:pP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Supervisor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负责规划整体进度</a:t>
            </a:r>
          </a:p>
          <a:p>
            <a:pPr lvl="2">
              <a:lnSpc>
                <a:spcPct val="150000"/>
              </a:lnSpc>
            </a:pP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Theoretician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负责具体的数学推导和代码编程</a:t>
            </a: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总结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：</a:t>
            </a:r>
          </a:p>
          <a:p>
            <a:pPr lvl="2">
              <a:lnSpc>
                <a:spcPct val="150000"/>
              </a:lnSpc>
            </a:pP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探索路径可视化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报告撰写</a:t>
            </a:r>
          </a:p>
          <a:p>
            <a:pPr lvl="2">
              <a:lnSpc>
                <a:spcPct val="150000"/>
              </a:lnSpc>
            </a:pP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成功路径总结</a:t>
            </a:r>
            <a:r>
              <a:rPr lang="en-US" altLang="zh-CN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扩充知识库</a:t>
            </a:r>
          </a:p>
        </p:txBody>
      </p:sp>
      <p:pic>
        <p:nvPicPr>
          <p:cNvPr id="10" name="图片 9" descr="图示&#10;&#10;AI 生成的内容可能不正确。">
            <a:extLst>
              <a:ext uri="{FF2B5EF4-FFF2-40B4-BE49-F238E27FC236}">
                <a16:creationId xmlns:a16="http://schemas.microsoft.com/office/drawing/2014/main" id="{9896DB1D-6A63-9552-2315-1FBCB9B112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59" y="2921561"/>
            <a:ext cx="5581015" cy="342963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3DDFD37C-0B92-8666-F869-A1A83F7AA3DD}"/>
              </a:ext>
            </a:extLst>
          </p:cNvPr>
          <p:cNvSpPr txBox="1"/>
          <p:nvPr/>
        </p:nvSpPr>
        <p:spPr>
          <a:xfrm>
            <a:off x="7626324" y="6351196"/>
            <a:ext cx="45656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PhysMaster:Miao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et.al, </a:t>
            </a:r>
            <a:r>
              <a:rPr lang="zh-CN" altLang="zh-CN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2512.19799 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856111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30073-92BF-9E0C-B904-085A5C36C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>
            <a:extLst>
              <a:ext uri="{FF2B5EF4-FFF2-40B4-BE49-F238E27FC236}">
                <a16:creationId xmlns:a16="http://schemas.microsoft.com/office/drawing/2014/main" id="{7E06D335-16B6-AD22-A757-BA2ABA53CD76}"/>
              </a:ext>
            </a:extLst>
          </p:cNvPr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>
            <a:extLst>
              <a:ext uri="{FF2B5EF4-FFF2-40B4-BE49-F238E27FC236}">
                <a16:creationId xmlns:a16="http://schemas.microsoft.com/office/drawing/2014/main" id="{98B76BF5-9C93-927A-2701-AE2FE30C3540}"/>
              </a:ext>
            </a:extLst>
          </p:cNvPr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>
            <a:extLst>
              <a:ext uri="{FF2B5EF4-FFF2-40B4-BE49-F238E27FC236}">
                <a16:creationId xmlns:a16="http://schemas.microsoft.com/office/drawing/2014/main" id="{659E43CA-0B06-B77E-2076-82A8DDBCD6D0}"/>
              </a:ext>
            </a:extLst>
          </p:cNvPr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13D6B170-25F7-2DB0-0B41-7599A6DA609B}"/>
              </a:ext>
            </a:extLst>
          </p:cNvPr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E532562-C3D9-E292-0FEF-2B3E6A4522F2}"/>
              </a:ext>
            </a:extLst>
          </p:cNvPr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PhysMaster:</a:t>
            </a:r>
            <a:r>
              <a:rPr lang="en-US" sz="3200" b="1" i="0" dirty="0" err="1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通用多智能体</a:t>
            </a:r>
            <a:endParaRPr sz="3200" b="1" i="0" dirty="0"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03830D-D1F4-8A38-BFD2-0E2B17B30BAF}"/>
              </a:ext>
            </a:extLst>
          </p:cNvPr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15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F39F681-A940-0053-AFA7-3E2F7FA214F2}"/>
              </a:ext>
            </a:extLst>
          </p:cNvPr>
          <p:cNvGrpSpPr/>
          <p:nvPr/>
        </p:nvGrpSpPr>
        <p:grpSpPr>
          <a:xfrm>
            <a:off x="2258097" y="2305908"/>
            <a:ext cx="2033810" cy="1684741"/>
            <a:chOff x="4702345" y="1503020"/>
            <a:chExt cx="2021853" cy="1878379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153301E-50BE-0C80-7DFC-53E16E406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02345" y="1503020"/>
              <a:ext cx="2021853" cy="1878379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B5D5F18-A655-ED80-8B49-8BDFA32DEADB}"/>
                </a:ext>
              </a:extLst>
            </p:cNvPr>
            <p:cNvSpPr txBox="1"/>
            <p:nvPr/>
          </p:nvSpPr>
          <p:spPr>
            <a:xfrm>
              <a:off x="4884102" y="1654393"/>
              <a:ext cx="1304825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latin typeface="Times New Roman" panose="02020503050405090304" pitchFamily="18" charset="0"/>
                  <a:cs typeface="Times New Roman" panose="02020503050405090304" pitchFamily="18" charset="0"/>
                </a:rPr>
                <a:t>PR</a:t>
              </a:r>
              <a:r>
                <a:rPr lang="zh-CN" altLang="en-US" sz="800" dirty="0">
                  <a:latin typeface="Times New Roman" panose="02020503050405090304" pitchFamily="18" charset="0"/>
                  <a:cs typeface="Times New Roman" panose="02020503050405090304" pitchFamily="18" charset="0"/>
                </a:rPr>
                <a:t>D103</a:t>
              </a:r>
              <a:r>
                <a:rPr lang="en-US" altLang="zh-CN" sz="800" dirty="0">
                  <a:latin typeface="Times New Roman" panose="02020503050405090304" pitchFamily="18" charset="0"/>
                  <a:cs typeface="Times New Roman" panose="02020503050405090304" pitchFamily="18" charset="0"/>
                </a:rPr>
                <a:t>,</a:t>
              </a:r>
              <a:r>
                <a:rPr lang="zh-CN" altLang="en-US" sz="800" dirty="0">
                  <a:latin typeface="Times New Roman" panose="02020503050405090304" pitchFamily="18" charset="0"/>
                  <a:cs typeface="Times New Roman" panose="02020503050405090304" pitchFamily="18" charset="0"/>
                </a:rPr>
                <a:t> 014013 (2021)</a:t>
              </a: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3959D4D3-44E2-6D9C-D6E8-DBDEA5D22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21" y="846364"/>
            <a:ext cx="896246" cy="970607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5DAAB3D3-A74C-7645-E22E-51D179BAF92E}"/>
              </a:ext>
            </a:extLst>
          </p:cNvPr>
          <p:cNvGrpSpPr>
            <a:grpSpLocks noChangeAspect="1"/>
          </p:cNvGrpSpPr>
          <p:nvPr/>
        </p:nvGrpSpPr>
        <p:grpSpPr>
          <a:xfrm>
            <a:off x="391709" y="989698"/>
            <a:ext cx="1334170" cy="1182830"/>
            <a:chOff x="1544149" y="343022"/>
            <a:chExt cx="6579816" cy="6000017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DA3296D4-A00A-A101-B095-43DB3D153E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149" y="343022"/>
              <a:ext cx="6579816" cy="60000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46CC8B2A-9EE5-973C-9688-97169CB84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7133" y="1726498"/>
              <a:ext cx="1238836" cy="1079224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2F032D5-0C0F-1DBA-4EF6-D32E94500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675" y="3343030"/>
              <a:ext cx="1238836" cy="1238836"/>
            </a:xfrm>
            <a:prstGeom prst="rect">
              <a:avLst/>
            </a:prstGeom>
          </p:spPr>
        </p:pic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E1B0959B-4B6C-31A2-A5B3-01A3D561F3AD}"/>
              </a:ext>
            </a:extLst>
          </p:cNvPr>
          <p:cNvSpPr txBox="1"/>
          <p:nvPr/>
        </p:nvSpPr>
        <p:spPr>
          <a:xfrm>
            <a:off x="2152650" y="1905000"/>
            <a:ext cx="2184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0D:</a:t>
            </a:r>
            <a:r>
              <a:rPr lang="zh-CN" altLang="en-US" sz="16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原子核自旋和质量</a:t>
            </a:r>
            <a:endParaRPr lang="en-US" altLang="zh-CN" sz="16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69D6AFBE-99FF-03DA-A071-EC1D4A1119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060" y="2604968"/>
            <a:ext cx="1483030" cy="143465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B95E10DF-F1AB-5888-824D-C5294C78B7A9}"/>
              </a:ext>
            </a:extLst>
          </p:cNvPr>
          <p:cNvSpPr txBox="1"/>
          <p:nvPr/>
        </p:nvSpPr>
        <p:spPr>
          <a:xfrm>
            <a:off x="1836420" y="4054475"/>
            <a:ext cx="32486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1D: </a:t>
            </a:r>
            <a:r>
              <a:rPr lang="zh-CN" altLang="en-US" sz="16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部分子分布函数（纵向动量）</a:t>
            </a:r>
            <a:endParaRPr lang="en-US" altLang="zh-CN" sz="16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1FC9504-C6F0-8D1D-B918-F75126779828}"/>
              </a:ext>
            </a:extLst>
          </p:cNvPr>
          <p:cNvPicPr>
            <a:picLocks noChangeAspect="1"/>
          </p:cNvPicPr>
          <p:nvPr/>
        </p:nvPicPr>
        <p:blipFill>
          <a:blip r:embed="rId8" cstate="hqprint"/>
          <a:stretch>
            <a:fillRect/>
          </a:stretch>
        </p:blipFill>
        <p:spPr>
          <a:xfrm>
            <a:off x="1975042" y="4635056"/>
            <a:ext cx="2885388" cy="127855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A178CDF-41E6-4394-1C0D-3CD9FE3367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318704"/>
            <a:ext cx="1640299" cy="1821421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180C3BC5-D896-1CED-9D42-EAA8B985A00D}"/>
              </a:ext>
            </a:extLst>
          </p:cNvPr>
          <p:cNvSpPr txBox="1"/>
          <p:nvPr/>
        </p:nvSpPr>
        <p:spPr>
          <a:xfrm>
            <a:off x="1940913" y="5957780"/>
            <a:ext cx="288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3D: </a:t>
            </a:r>
            <a:r>
              <a:rPr lang="zh-CN" altLang="en-US" sz="16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横动量依赖的部分子分布函数（横纵向动量）</a:t>
            </a:r>
            <a:endParaRPr lang="en-US" altLang="zh-CN" sz="16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47FB47A-6423-8A35-C359-341DF03ABE92}"/>
              </a:ext>
            </a:extLst>
          </p:cNvPr>
          <p:cNvSpPr/>
          <p:nvPr/>
        </p:nvSpPr>
        <p:spPr>
          <a:xfrm>
            <a:off x="2754377" y="4318513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503050405090304" pitchFamily="18" charset="0"/>
                <a:cs typeface="Times New Roman" panose="02020503050405090304" pitchFamily="18" charset="0"/>
              </a:rPr>
              <a:t>EIC and </a:t>
            </a:r>
            <a:r>
              <a:rPr lang="en-US" altLang="zh-CN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EicC</a:t>
            </a:r>
            <a:endParaRPr lang="zh-CN" altLang="en-US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261B6AD-E73C-9829-280E-9EE43728E704}"/>
              </a:ext>
            </a:extLst>
          </p:cNvPr>
          <p:cNvSpPr txBox="1"/>
          <p:nvPr/>
        </p:nvSpPr>
        <p:spPr>
          <a:xfrm>
            <a:off x="5335874" y="1524215"/>
            <a:ext cx="6433710" cy="4246245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ea"/>
              </a:rPr>
              <a:t>人们对于</a:t>
            </a:r>
            <a:r>
              <a:rPr lang="zh-CN" altLang="en-US" b="1" dirty="0">
                <a:solidFill>
                  <a:srgbClr val="C00000"/>
                </a:solidFill>
                <a:latin typeface="+mn-ea"/>
              </a:rPr>
              <a:t>原子核结构</a:t>
            </a:r>
            <a:r>
              <a:rPr lang="zh-CN" altLang="en-US" dirty="0">
                <a:latin typeface="+mn-ea"/>
              </a:rPr>
              <a:t>的探究，是从</a:t>
            </a:r>
            <a:r>
              <a:rPr lang="en-US" altLang="zh-CN" b="1" dirty="0">
                <a:solidFill>
                  <a:srgbClr val="C00000"/>
                </a:solidFill>
                <a:latin typeface="+mn-ea"/>
              </a:rPr>
              <a:t>0</a:t>
            </a:r>
            <a:r>
              <a:rPr lang="zh-CN" altLang="en-US" b="1" dirty="0">
                <a:solidFill>
                  <a:srgbClr val="C00000"/>
                </a:solidFill>
                <a:latin typeface="+mn-ea"/>
              </a:rPr>
              <a:t>维</a:t>
            </a:r>
            <a:r>
              <a:rPr lang="zh-CN" altLang="en-US" dirty="0">
                <a:latin typeface="+mn-ea"/>
              </a:rPr>
              <a:t>信息向</a:t>
            </a:r>
            <a:r>
              <a:rPr lang="en-US" altLang="zh-CN" b="1" dirty="0">
                <a:solidFill>
                  <a:srgbClr val="C00000"/>
                </a:solidFill>
                <a:latin typeface="+mn-ea"/>
              </a:rPr>
              <a:t>3</a:t>
            </a:r>
            <a:r>
              <a:rPr lang="zh-CN" altLang="en-US" b="1" dirty="0">
                <a:solidFill>
                  <a:srgbClr val="C00000"/>
                </a:solidFill>
                <a:latin typeface="+mn-ea"/>
              </a:rPr>
              <a:t>维</a:t>
            </a:r>
            <a:r>
              <a:rPr lang="zh-CN" altLang="en-US" dirty="0">
                <a:latin typeface="+mn-ea"/>
              </a:rPr>
              <a:t>图像逐步丰富的过程；</a:t>
            </a:r>
            <a:endParaRPr lang="en-US" altLang="zh-CN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ea"/>
                <a:cs typeface="Times New Roman" panose="02020503050405090304" pitchFamily="18" charset="0"/>
              </a:rPr>
              <a:t>横动量依赖的部分子分布函数</a:t>
            </a:r>
            <a:r>
              <a:rPr lang="zh-CN" altLang="en-US" b="1" dirty="0">
                <a:solidFill>
                  <a:srgbClr val="C00000"/>
                </a:solidFill>
                <a:latin typeface="+mn-ea"/>
              </a:rPr>
              <a:t>直接刻画</a:t>
            </a:r>
            <a:r>
              <a:rPr lang="zh-CN" altLang="en-US" dirty="0">
                <a:latin typeface="+mn-ea"/>
              </a:rPr>
              <a:t>了原子核内部夸克与胶子的三维动量结构；</a:t>
            </a:r>
            <a:endParaRPr lang="en-US" altLang="zh-CN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ea"/>
                <a:cs typeface="Times New Roman" panose="02020503050405090304" pitchFamily="18" charset="0"/>
              </a:rPr>
              <a:t>横动量依赖的部分子分布函数具有快度演化的特性，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Collins-Soper kernel</a:t>
            </a:r>
            <a:r>
              <a:rPr lang="zh-CN" altLang="en-US" dirty="0">
                <a:latin typeface="+mn-ea"/>
                <a:cs typeface="Times New Roman" panose="02020503050405090304" pitchFamily="18" charset="0"/>
              </a:rPr>
              <a:t>作为演化核，成为其</a:t>
            </a:r>
            <a:r>
              <a:rPr lang="zh-CN" altLang="en-US" dirty="0">
                <a:solidFill>
                  <a:schemeClr val="tx1"/>
                </a:solidFill>
                <a:latin typeface="+mn-ea"/>
                <a:cs typeface="Times New Roman" panose="02020503050405090304" pitchFamily="18" charset="0"/>
              </a:rPr>
              <a:t>不可或缺的零部件</a:t>
            </a:r>
            <a:r>
              <a:rPr lang="zh-CN" altLang="en-US" dirty="0">
                <a:latin typeface="+mn-ea"/>
                <a:cs typeface="Times New Roman" panose="02020503050405090304" pitchFamily="18" charset="0"/>
              </a:rPr>
              <a:t>；</a:t>
            </a:r>
            <a:endParaRPr lang="en-US" altLang="zh-CN" dirty="0">
              <a:latin typeface="+mn-ea"/>
              <a:cs typeface="Times New Roman" panose="0202050305040509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ea"/>
                <a:cs typeface="Times New Roman" panose="02020503050405090304" pitchFamily="18" charset="0"/>
              </a:rPr>
              <a:t>由于</a:t>
            </a:r>
            <a:r>
              <a:rPr lang="en-US" altLang="zh-CN" dirty="0">
                <a:latin typeface="Times New Roman" panose="02020503050405090304" pitchFamily="18" charset="0"/>
                <a:cs typeface="Times New Roman" panose="02020503050405090304" pitchFamily="18" charset="0"/>
              </a:rPr>
              <a:t>Collins-Soper (CS) kernel</a:t>
            </a:r>
            <a:r>
              <a:rPr lang="zh-CN" altLang="en-US" dirty="0">
                <a:latin typeface="+mn-ea"/>
                <a:cs typeface="Times New Roman" panose="02020503050405090304" pitchFamily="18" charset="0"/>
              </a:rPr>
              <a:t>非微扰的性质，目前只有</a:t>
            </a:r>
            <a:r>
              <a:rPr lang="zh-CN" altLang="en-US" b="1" dirty="0">
                <a:solidFill>
                  <a:srgbClr val="C00000"/>
                </a:solidFill>
                <a:latin typeface="+mn-ea"/>
                <a:cs typeface="Times New Roman" panose="02020503050405090304" pitchFamily="18" charset="0"/>
              </a:rPr>
              <a:t>格点规范场论</a:t>
            </a:r>
            <a:r>
              <a:rPr lang="zh-CN" altLang="en-US" dirty="0">
                <a:latin typeface="+mn-ea"/>
                <a:cs typeface="Times New Roman" panose="02020503050405090304" pitchFamily="18" charset="0"/>
              </a:rPr>
              <a:t>能给出</a:t>
            </a:r>
            <a:r>
              <a:rPr lang="zh-CN" altLang="en-US" b="1" dirty="0">
                <a:solidFill>
                  <a:srgbClr val="C00000"/>
                </a:solidFill>
                <a:latin typeface="+mn-ea"/>
                <a:cs typeface="Times New Roman" panose="02020503050405090304" pitchFamily="18" charset="0"/>
              </a:rPr>
              <a:t>精确可靠</a:t>
            </a:r>
            <a:r>
              <a:rPr lang="zh-CN" altLang="en-US" dirty="0">
                <a:latin typeface="+mn-ea"/>
                <a:cs typeface="Times New Roman" panose="02020503050405090304" pitchFamily="18" charset="0"/>
              </a:rPr>
              <a:t>的结果，</a:t>
            </a:r>
            <a:r>
              <a:rPr lang="zh-CN" altLang="en-US" dirty="0"/>
              <a:t>近年来有很多成果：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i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    </a:t>
            </a:r>
            <a:r>
              <a:rPr lang="en-GB" altLang="zh-CN" i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PRL132, 231901 (2024)</a:t>
            </a:r>
            <a:r>
              <a:rPr lang="en-US" altLang="zh-CN" i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,</a:t>
            </a:r>
            <a:r>
              <a:rPr lang="en-GB" altLang="zh-CN" i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JHEP 08,</a:t>
            </a:r>
            <a:r>
              <a:rPr lang="en-US" altLang="zh-CN" i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172</a:t>
            </a:r>
            <a:r>
              <a:rPr lang="en-GB" altLang="zh-CN" i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(2023),</a:t>
            </a:r>
            <a:r>
              <a:rPr lang="fr-FR" altLang="zh-CN" i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FR" altLang="zh-CN" i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     PRL128, 062002 (2022)</a:t>
            </a:r>
            <a:r>
              <a:rPr lang="en-GB" altLang="zh-CN" i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, PRL125,192001 (2020) ……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9949695-B0C0-C88B-0E09-A965C330F17D}"/>
              </a:ext>
            </a:extLst>
          </p:cNvPr>
          <p:cNvSpPr txBox="1"/>
          <p:nvPr/>
        </p:nvSpPr>
        <p:spPr>
          <a:xfrm>
            <a:off x="5195629" y="5944012"/>
            <a:ext cx="6709120" cy="369332"/>
          </a:xfrm>
          <a:prstGeom prst="rect">
            <a:avLst/>
          </a:prstGeom>
          <a:solidFill>
            <a:schemeClr val="tx2"/>
          </a:solidFill>
        </p:spPr>
        <p:style>
          <a:lnRef idx="0">
            <a:srgbClr val="FFFFFF"/>
          </a:lnRef>
          <a:fillRef idx="1">
            <a:schemeClr val="accent5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但是在研究过程中，很多高维度和高复杂度的技术难题亟需解决</a:t>
            </a:r>
          </a:p>
        </p:txBody>
      </p:sp>
      <p:cxnSp>
        <p:nvCxnSpPr>
          <p:cNvPr id="27" name="直接连接符 52">
            <a:extLst>
              <a:ext uri="{FF2B5EF4-FFF2-40B4-BE49-F238E27FC236}">
                <a16:creationId xmlns:a16="http://schemas.microsoft.com/office/drawing/2014/main" id="{A3614A34-2925-E02D-7A65-7713E94629DE}"/>
              </a:ext>
            </a:extLst>
          </p:cNvPr>
          <p:cNvCxnSpPr/>
          <p:nvPr/>
        </p:nvCxnSpPr>
        <p:spPr>
          <a:xfrm>
            <a:off x="1667510" y="2116455"/>
            <a:ext cx="307340" cy="0"/>
          </a:xfrm>
          <a:prstGeom prst="line">
            <a:avLst/>
          </a:prstGeom>
          <a:ln w="63500" cap="flat" cmpd="sng">
            <a:solidFill>
              <a:schemeClr val="tx2">
                <a:lumMod val="75000"/>
              </a:schemeClr>
            </a:solidFill>
            <a:prstDash val="solid"/>
            <a:miter lim="800000"/>
            <a:headEnd type="none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53">
            <a:extLst>
              <a:ext uri="{FF2B5EF4-FFF2-40B4-BE49-F238E27FC236}">
                <a16:creationId xmlns:a16="http://schemas.microsoft.com/office/drawing/2014/main" id="{9F5F6A74-782E-7387-088F-2F9EF3E9A0C8}"/>
              </a:ext>
            </a:extLst>
          </p:cNvPr>
          <p:cNvCxnSpPr/>
          <p:nvPr/>
        </p:nvCxnSpPr>
        <p:spPr>
          <a:xfrm>
            <a:off x="1667510" y="3718560"/>
            <a:ext cx="307340" cy="0"/>
          </a:xfrm>
          <a:prstGeom prst="line">
            <a:avLst/>
          </a:prstGeom>
          <a:ln w="63500" cap="flat" cmpd="sng">
            <a:solidFill>
              <a:schemeClr val="tx2">
                <a:lumMod val="75000"/>
              </a:schemeClr>
            </a:solidFill>
            <a:prstDash val="solid"/>
            <a:miter lim="800000"/>
            <a:headEnd type="none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54">
            <a:extLst>
              <a:ext uri="{FF2B5EF4-FFF2-40B4-BE49-F238E27FC236}">
                <a16:creationId xmlns:a16="http://schemas.microsoft.com/office/drawing/2014/main" id="{59021C43-5515-E98E-9F42-7C742D651EC6}"/>
              </a:ext>
            </a:extLst>
          </p:cNvPr>
          <p:cNvCxnSpPr/>
          <p:nvPr/>
        </p:nvCxnSpPr>
        <p:spPr>
          <a:xfrm>
            <a:off x="1653540" y="5913755"/>
            <a:ext cx="307340" cy="0"/>
          </a:xfrm>
          <a:prstGeom prst="line">
            <a:avLst/>
          </a:prstGeom>
          <a:ln w="63500" cap="flat" cmpd="sng">
            <a:solidFill>
              <a:schemeClr val="tx2">
                <a:lumMod val="75000"/>
              </a:schemeClr>
            </a:solidFill>
            <a:prstDash val="solid"/>
            <a:miter lim="800000"/>
            <a:headEnd type="none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B71EB19B-7E75-7656-F1CD-4D5EE625FEE1}"/>
              </a:ext>
            </a:extLst>
          </p:cNvPr>
          <p:cNvSpPr txBox="1"/>
          <p:nvPr/>
        </p:nvSpPr>
        <p:spPr>
          <a:xfrm>
            <a:off x="3977640" y="945515"/>
            <a:ext cx="8214360" cy="4845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工程加速：将真实研究中代码编写、数据处理等繁琐工程环节有效加速</a:t>
            </a:r>
          </a:p>
          <a:p>
            <a:pPr>
              <a:lnSpc>
                <a:spcPct val="150000"/>
              </a:lnSpc>
            </a:pPr>
            <a:endParaRPr lang="zh-CN" altLang="en-US" sz="2000" b="1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2CA907BE-7089-40A6-021C-756A086F2E13}"/>
              </a:ext>
            </a:extLst>
          </p:cNvPr>
          <p:cNvCxnSpPr/>
          <p:nvPr/>
        </p:nvCxnSpPr>
        <p:spPr>
          <a:xfrm>
            <a:off x="1809483" y="1016662"/>
            <a:ext cx="0" cy="5403215"/>
          </a:xfrm>
          <a:prstGeom prst="line">
            <a:avLst/>
          </a:prstGeom>
          <a:ln w="38100">
            <a:solidFill>
              <a:srgbClr val="A62038"/>
            </a:solidFill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72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899A0-BBDD-FAF2-63A4-09C576327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>
            <a:extLst>
              <a:ext uri="{FF2B5EF4-FFF2-40B4-BE49-F238E27FC236}">
                <a16:creationId xmlns:a16="http://schemas.microsoft.com/office/drawing/2014/main" id="{5FB60B85-5E45-725D-E4C1-75DDD48A6FB2}"/>
              </a:ext>
            </a:extLst>
          </p:cNvPr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>
            <a:extLst>
              <a:ext uri="{FF2B5EF4-FFF2-40B4-BE49-F238E27FC236}">
                <a16:creationId xmlns:a16="http://schemas.microsoft.com/office/drawing/2014/main" id="{CE9A0DF2-A8FA-0A66-00E1-0697B985085F}"/>
              </a:ext>
            </a:extLst>
          </p:cNvPr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>
            <a:extLst>
              <a:ext uri="{FF2B5EF4-FFF2-40B4-BE49-F238E27FC236}">
                <a16:creationId xmlns:a16="http://schemas.microsoft.com/office/drawing/2014/main" id="{5933E9B9-ED95-F957-DF47-04C6A9ADE264}"/>
              </a:ext>
            </a:extLst>
          </p:cNvPr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E7FC9011-70FC-A90F-ED03-0F0A41FEEDDB}"/>
              </a:ext>
            </a:extLst>
          </p:cNvPr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F3EF779-A28F-6318-DD65-3CECD6574D9A}"/>
              </a:ext>
            </a:extLst>
          </p:cNvPr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0" dirty="0" err="1">
                <a:latin typeface="Times New Roman" panose="02020603050405020304" pitchFamily="18" charset="0"/>
                <a:ea typeface="SimHei"/>
                <a:cs typeface="Times New Roman" panose="02020603050405020304" pitchFamily="18" charset="0"/>
              </a:rPr>
              <a:t>PhysMaster:通用多智能体</a:t>
            </a:r>
            <a:endParaRPr sz="3200" b="1" i="0" dirty="0">
              <a:latin typeface="Times New Roman" panose="02020603050405020304" pitchFamily="18" charset="0"/>
              <a:ea typeface="SimHei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533C99-B896-BFC3-12D4-7889F8577764}"/>
              </a:ext>
            </a:extLst>
          </p:cNvPr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16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276E310-A321-B4DB-37C5-40B0140C3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580" y="3542665"/>
            <a:ext cx="3215005" cy="292227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C975AD5A-1966-C23C-1AF7-03EF4399A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680" y="3523615"/>
            <a:ext cx="3168015" cy="2941320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2843E242-660C-7485-9CD3-68B9043F54ED}"/>
              </a:ext>
            </a:extLst>
          </p:cNvPr>
          <p:cNvSpPr txBox="1"/>
          <p:nvPr/>
        </p:nvSpPr>
        <p:spPr>
          <a:xfrm>
            <a:off x="511810" y="1479550"/>
            <a:ext cx="10861040" cy="1881505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/>
              <a:t>输入格点规范场数值模拟的原始数据，通过</a:t>
            </a:r>
            <a:r>
              <a:rPr lang="zh-CN" altLang="en-US" b="1" dirty="0">
                <a:solidFill>
                  <a:srgbClr val="C00000"/>
                </a:solidFill>
              </a:rPr>
              <a:t>拟合</a:t>
            </a:r>
            <a:r>
              <a:rPr lang="zh-CN" altLang="en-US" dirty="0"/>
              <a:t>数据之间的比值可以抽取物理可观测量；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/>
              <a:t>为了得到完整可靠的分布，需要对多个空间维度、不同组态下的</a:t>
            </a:r>
            <a:r>
              <a:rPr lang="zh-CN" altLang="en-US" b="1" dirty="0">
                <a:solidFill>
                  <a:srgbClr val="C00000"/>
                </a:solidFill>
              </a:rPr>
              <a:t>高维度</a:t>
            </a:r>
            <a:r>
              <a:rPr lang="zh-CN" altLang="en-US" dirty="0"/>
              <a:t>数据进行处理；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/>
              <a:t>以最新相关成果</a:t>
            </a:r>
            <a:r>
              <a:rPr lang="en-US" altLang="zh-CN" i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arXiv:2511.22547</a:t>
            </a:r>
            <a:r>
              <a:rPr lang="zh-CN" alt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为例，需要重复拟合步骤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超过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6000</a:t>
            </a:r>
            <a:r>
              <a:rPr lang="zh-CN" altLang="en-US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次：</a:t>
            </a:r>
            <a:endParaRPr lang="en-US" altLang="zh-CN" b="1" dirty="0">
              <a:solidFill>
                <a:srgbClr val="C0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20FA8D7-9A58-42EE-E453-B2E2C4E76580}"/>
              </a:ext>
            </a:extLst>
          </p:cNvPr>
          <p:cNvSpPr txBox="1"/>
          <p:nvPr/>
        </p:nvSpPr>
        <p:spPr>
          <a:xfrm>
            <a:off x="511810" y="983894"/>
            <a:ext cx="356933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a.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高维度数据的高效处理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774031D5-0024-AE82-FBBD-BF2304AA311F}"/>
                  </a:ext>
                </a:extLst>
              </p:cNvPr>
              <p:cNvSpPr txBox="1"/>
              <p:nvPr/>
            </p:nvSpPr>
            <p:spPr>
              <a:xfrm>
                <a:off x="1580520" y="2818338"/>
                <a:ext cx="87231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/>
                  <a:t>拟合次数 </a:t>
                </a:r>
                <a:r>
                  <a:rPr lang="en-US" altLang="zh-CN" sz="2000" dirty="0"/>
                  <a:t>= </a:t>
                </a:r>
                <a:r>
                  <a:rPr lang="en-US" altLang="zh-CN" sz="2000" b="1" dirty="0"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15</a:t>
                </a:r>
                <a:r>
                  <a:rPr lang="zh-CN" altLang="en-US" sz="1400" dirty="0"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个纵向距离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CN" sz="2000" b="1" dirty="0"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2</a:t>
                </a:r>
                <a:r>
                  <a:rPr lang="zh-CN" altLang="en-US" sz="1400" dirty="0"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个纵向方向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CN" sz="2000" b="1" dirty="0"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15</a:t>
                </a:r>
                <a:r>
                  <a:rPr lang="zh-CN" altLang="en-US" sz="1400" dirty="0"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个横向距离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CN" sz="2000" b="1" dirty="0"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3</a:t>
                </a:r>
                <a:r>
                  <a:rPr lang="zh-CN" altLang="en-US" sz="1400" dirty="0"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个动量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CN" sz="2000" b="1" dirty="0"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5</a:t>
                </a:r>
                <a:r>
                  <a:rPr lang="zh-CN" altLang="en-US" sz="1400" dirty="0"/>
                  <a:t>套组态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altLang="zh-CN" sz="2000" b="1" dirty="0">
                    <a:latin typeface="Times New Roman" panose="02020503050405090304" pitchFamily="18" charset="0"/>
                    <a:cs typeface="Times New Roman" panose="02020503050405090304" pitchFamily="18" charset="0"/>
                  </a:rPr>
                  <a:t>6750</a:t>
                </a:r>
                <a:r>
                  <a:rPr lang="en-US" altLang="zh-CN" sz="2000" b="1" dirty="0"/>
                  <a:t>	</a:t>
                </a:r>
                <a:endParaRPr lang="zh-CN" altLang="en-US" b="1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774031D5-0024-AE82-FBBD-BF2304AA31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0520" y="2818338"/>
                <a:ext cx="8723157" cy="400110"/>
              </a:xfrm>
              <a:prstGeom prst="rect">
                <a:avLst/>
              </a:prstGeom>
              <a:blipFill>
                <a:blip r:embed="rId4"/>
                <a:stretch>
                  <a:fillRect l="-727" t="-12121" b="-242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文本框 36">
            <a:extLst>
              <a:ext uri="{FF2B5EF4-FFF2-40B4-BE49-F238E27FC236}">
                <a16:creationId xmlns:a16="http://schemas.microsoft.com/office/drawing/2014/main" id="{50629E34-7930-98B3-40D5-EE383A9A1780}"/>
              </a:ext>
            </a:extLst>
          </p:cNvPr>
          <p:cNvSpPr txBox="1"/>
          <p:nvPr/>
        </p:nvSpPr>
        <p:spPr>
          <a:xfrm>
            <a:off x="5541619" y="6322963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en-US" altLang="zh-CN" sz="16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Tan, </a:t>
            </a:r>
            <a:r>
              <a:rPr lang="en-US" altLang="zh-CN" sz="1600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et.al</a:t>
            </a:r>
            <a:r>
              <a:rPr lang="en-US" altLang="zh-CN" sz="16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zh-CN" altLang="zh-CN" sz="16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Chin.Phys.C</a:t>
            </a:r>
            <a:r>
              <a:rPr lang="zh-CN" altLang="zh-CN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50 (2026) 103104</a:t>
            </a:r>
            <a:endParaRPr lang="zh-CN" altLang="zh-CN" sz="1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594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D0F89-811A-11CE-F4F0-3B7518C97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>
            <a:extLst>
              <a:ext uri="{FF2B5EF4-FFF2-40B4-BE49-F238E27FC236}">
                <a16:creationId xmlns:a16="http://schemas.microsoft.com/office/drawing/2014/main" id="{1D8422C9-7C9A-4E62-9509-930F9617C9F9}"/>
              </a:ext>
            </a:extLst>
          </p:cNvPr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>
            <a:extLst>
              <a:ext uri="{FF2B5EF4-FFF2-40B4-BE49-F238E27FC236}">
                <a16:creationId xmlns:a16="http://schemas.microsoft.com/office/drawing/2014/main" id="{EFBF70F3-DEA4-E8E8-7123-57AFC9D25DDF}"/>
              </a:ext>
            </a:extLst>
          </p:cNvPr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>
            <a:extLst>
              <a:ext uri="{FF2B5EF4-FFF2-40B4-BE49-F238E27FC236}">
                <a16:creationId xmlns:a16="http://schemas.microsoft.com/office/drawing/2014/main" id="{179F0F9D-6456-9FF2-3587-FADC857FBE16}"/>
              </a:ext>
            </a:extLst>
          </p:cNvPr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5213C262-7D99-1DE2-CA66-486341306563}"/>
              </a:ext>
            </a:extLst>
          </p:cNvPr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AF00EB2-B9B7-47D8-B372-EBBFC882DF4E}"/>
              </a:ext>
            </a:extLst>
          </p:cNvPr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i="0" dirty="0" err="1">
                <a:latin typeface="Times New Roman" panose="02020603050405020304" pitchFamily="18" charset="0"/>
                <a:ea typeface="SimHei"/>
                <a:cs typeface="Times New Roman" panose="02020603050405020304" pitchFamily="18" charset="0"/>
              </a:rPr>
              <a:t>PhysMaster:通用多智能体</a:t>
            </a:r>
            <a:endParaRPr sz="3200" b="1" i="0" dirty="0">
              <a:latin typeface="Times New Roman" panose="02020603050405020304" pitchFamily="18" charset="0"/>
              <a:ea typeface="SimHei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9F5D019-8B39-0A53-F3DE-679D9CABD6FC}"/>
              </a:ext>
            </a:extLst>
          </p:cNvPr>
          <p:cNvSpPr txBox="1"/>
          <p:nvPr/>
        </p:nvSpPr>
        <p:spPr>
          <a:xfrm>
            <a:off x="446405" y="902970"/>
            <a:ext cx="4361180" cy="4603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b.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高复杂度流程的链条式实现</a:t>
            </a:r>
            <a:endParaRPr lang="zh-CN" altLang="en-US" sz="2400" b="1" dirty="0">
              <a:solidFill>
                <a:srgbClr val="C000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9" name="矩形: 圆角 4">
            <a:extLst>
              <a:ext uri="{FF2B5EF4-FFF2-40B4-BE49-F238E27FC236}">
                <a16:creationId xmlns:a16="http://schemas.microsoft.com/office/drawing/2014/main" id="{98860136-4DAA-17A2-4E22-76316D1299F2}"/>
              </a:ext>
            </a:extLst>
          </p:cNvPr>
          <p:cNvSpPr/>
          <p:nvPr/>
        </p:nvSpPr>
        <p:spPr>
          <a:xfrm>
            <a:off x="876618" y="3365452"/>
            <a:ext cx="2115403" cy="72569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6">
            <a:extLst>
              <a:ext uri="{FF2B5EF4-FFF2-40B4-BE49-F238E27FC236}">
                <a16:creationId xmlns:a16="http://schemas.microsoft.com/office/drawing/2014/main" id="{AFB6BA35-2198-6BF2-DB1E-A14CE1AC3320}"/>
              </a:ext>
            </a:extLst>
          </p:cNvPr>
          <p:cNvCxnSpPr/>
          <p:nvPr/>
        </p:nvCxnSpPr>
        <p:spPr>
          <a:xfrm>
            <a:off x="3462871" y="3728297"/>
            <a:ext cx="620975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: 圆角 8">
            <a:extLst>
              <a:ext uri="{FF2B5EF4-FFF2-40B4-BE49-F238E27FC236}">
                <a16:creationId xmlns:a16="http://schemas.microsoft.com/office/drawing/2014/main" id="{1991E2C0-D9BC-690D-6EE4-16A9B103A3FA}"/>
              </a:ext>
            </a:extLst>
          </p:cNvPr>
          <p:cNvSpPr/>
          <p:nvPr/>
        </p:nvSpPr>
        <p:spPr>
          <a:xfrm>
            <a:off x="4670699" y="3365452"/>
            <a:ext cx="2115403" cy="72569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9">
            <a:extLst>
              <a:ext uri="{FF2B5EF4-FFF2-40B4-BE49-F238E27FC236}">
                <a16:creationId xmlns:a16="http://schemas.microsoft.com/office/drawing/2014/main" id="{71230BB4-1601-08A4-04BA-1BAE59DE98D3}"/>
              </a:ext>
            </a:extLst>
          </p:cNvPr>
          <p:cNvCxnSpPr/>
          <p:nvPr/>
        </p:nvCxnSpPr>
        <p:spPr>
          <a:xfrm>
            <a:off x="7366132" y="3728297"/>
            <a:ext cx="620975" cy="0"/>
          </a:xfrm>
          <a:prstGeom prst="straightConnector1">
            <a:avLst/>
          </a:prstGeom>
          <a:ln w="57150">
            <a:solidFill>
              <a:schemeClr val="accent2">
                <a:alpha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: 圆角 10">
            <a:extLst>
              <a:ext uri="{FF2B5EF4-FFF2-40B4-BE49-F238E27FC236}">
                <a16:creationId xmlns:a16="http://schemas.microsoft.com/office/drawing/2014/main" id="{057C7C63-AD5E-003D-C037-2E2D99BAAD98}"/>
              </a:ext>
            </a:extLst>
          </p:cNvPr>
          <p:cNvSpPr/>
          <p:nvPr/>
        </p:nvSpPr>
        <p:spPr>
          <a:xfrm>
            <a:off x="8678590" y="3365452"/>
            <a:ext cx="2115403" cy="72569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D9C6057-3477-2BF3-C75E-15273F0C345B}"/>
              </a:ext>
            </a:extLst>
          </p:cNvPr>
          <p:cNvSpPr txBox="1"/>
          <p:nvPr/>
        </p:nvSpPr>
        <p:spPr>
          <a:xfrm>
            <a:off x="1013099" y="3405131"/>
            <a:ext cx="1862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重复拟合高维度原始数据的比值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63D472EF-623B-4F7A-B56B-76080A8EA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55" y="1464450"/>
            <a:ext cx="2148246" cy="1800000"/>
          </a:xfrm>
          <a:prstGeom prst="rect">
            <a:avLst/>
          </a:prstGeom>
          <a:ln w="22225" cap="rnd" cmpd="sng">
            <a:solidFill>
              <a:srgbClr val="C00000"/>
            </a:solidFill>
            <a:prstDash val="dash"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9481B68-BC39-8446-CC59-907376233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456" y="1424771"/>
            <a:ext cx="2144680" cy="1800000"/>
          </a:xfrm>
          <a:prstGeom prst="rect">
            <a:avLst/>
          </a:prstGeom>
          <a:ln w="25400">
            <a:solidFill>
              <a:schemeClr val="accent2"/>
            </a:solidFill>
            <a:prstDash val="dash"/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C412DA2-C45E-0D79-8277-4D153052EDB3}"/>
              </a:ext>
            </a:extLst>
          </p:cNvPr>
          <p:cNvSpPr txBox="1"/>
          <p:nvPr/>
        </p:nvSpPr>
        <p:spPr>
          <a:xfrm>
            <a:off x="4768506" y="3410018"/>
            <a:ext cx="1862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得到完整的坐标空间分布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FFF281A-8D8E-32D9-56FE-72CCAE7BF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7468" y="1424771"/>
            <a:ext cx="2116525" cy="1800000"/>
          </a:xfrm>
          <a:prstGeom prst="rect">
            <a:avLst/>
          </a:prstGeom>
          <a:ln w="25400">
            <a:solidFill>
              <a:schemeClr val="accent2"/>
            </a:solidFill>
            <a:prstDash val="dash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81AD787-18C6-45D1-7B09-666144110308}"/>
              </a:ext>
            </a:extLst>
          </p:cNvPr>
          <p:cNvSpPr txBox="1"/>
          <p:nvPr/>
        </p:nvSpPr>
        <p:spPr>
          <a:xfrm>
            <a:off x="8852072" y="3405131"/>
            <a:ext cx="19317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对坐标空间分布重整化消除发散</a:t>
            </a:r>
            <a:endParaRPr lang="zh-CN" altLang="en-US" dirty="0"/>
          </a:p>
        </p:txBody>
      </p:sp>
      <p:sp>
        <p:nvSpPr>
          <p:cNvPr id="21" name="矩形: 圆角 15">
            <a:extLst>
              <a:ext uri="{FF2B5EF4-FFF2-40B4-BE49-F238E27FC236}">
                <a16:creationId xmlns:a16="http://schemas.microsoft.com/office/drawing/2014/main" id="{FF24AEC0-ADBB-867A-1D87-64A59DD8435B}"/>
              </a:ext>
            </a:extLst>
          </p:cNvPr>
          <p:cNvSpPr/>
          <p:nvPr/>
        </p:nvSpPr>
        <p:spPr>
          <a:xfrm>
            <a:off x="8688750" y="4159705"/>
            <a:ext cx="2115403" cy="72569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17">
            <a:extLst>
              <a:ext uri="{FF2B5EF4-FFF2-40B4-BE49-F238E27FC236}">
                <a16:creationId xmlns:a16="http://schemas.microsoft.com/office/drawing/2014/main" id="{E010ED11-376F-5D4C-C38D-EBA0F5B2D47A}"/>
              </a:ext>
            </a:extLst>
          </p:cNvPr>
          <p:cNvSpPr/>
          <p:nvPr/>
        </p:nvSpPr>
        <p:spPr>
          <a:xfrm>
            <a:off x="4680859" y="4159705"/>
            <a:ext cx="2115403" cy="72569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箭头连接符 5">
            <a:extLst>
              <a:ext uri="{FF2B5EF4-FFF2-40B4-BE49-F238E27FC236}">
                <a16:creationId xmlns:a16="http://schemas.microsoft.com/office/drawing/2014/main" id="{EEF2D530-68CD-9576-563E-A78CCEB0779C}"/>
              </a:ext>
            </a:extLst>
          </p:cNvPr>
          <p:cNvCxnSpPr/>
          <p:nvPr/>
        </p:nvCxnSpPr>
        <p:spPr>
          <a:xfrm flipH="1">
            <a:off x="7376293" y="4522550"/>
            <a:ext cx="620975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: 圆角 21">
            <a:extLst>
              <a:ext uri="{FF2B5EF4-FFF2-40B4-BE49-F238E27FC236}">
                <a16:creationId xmlns:a16="http://schemas.microsoft.com/office/drawing/2014/main" id="{1006B1C3-AB21-784E-7886-CEA64D5C702C}"/>
              </a:ext>
            </a:extLst>
          </p:cNvPr>
          <p:cNvSpPr/>
          <p:nvPr/>
        </p:nvSpPr>
        <p:spPr>
          <a:xfrm>
            <a:off x="886781" y="4159705"/>
            <a:ext cx="2115403" cy="72569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箭头连接符 11">
            <a:extLst>
              <a:ext uri="{FF2B5EF4-FFF2-40B4-BE49-F238E27FC236}">
                <a16:creationId xmlns:a16="http://schemas.microsoft.com/office/drawing/2014/main" id="{E21F45F3-28A0-277A-2B66-075C849A3C61}"/>
              </a:ext>
            </a:extLst>
          </p:cNvPr>
          <p:cNvCxnSpPr/>
          <p:nvPr/>
        </p:nvCxnSpPr>
        <p:spPr>
          <a:xfrm flipH="1">
            <a:off x="3473032" y="4508944"/>
            <a:ext cx="620975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>
            <a:extLst>
              <a:ext uri="{FF2B5EF4-FFF2-40B4-BE49-F238E27FC236}">
                <a16:creationId xmlns:a16="http://schemas.microsoft.com/office/drawing/2014/main" id="{B7291552-0CB0-236A-4AE8-61A690DD33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7571" y="5001276"/>
            <a:ext cx="2106382" cy="1800000"/>
          </a:xfrm>
          <a:prstGeom prst="rect">
            <a:avLst/>
          </a:prstGeom>
          <a:ln w="25400">
            <a:solidFill>
              <a:schemeClr val="accent2"/>
            </a:solidFill>
            <a:prstDash val="dash"/>
          </a:ln>
        </p:spPr>
      </p:pic>
      <p:pic>
        <p:nvPicPr>
          <p:cNvPr id="27" name="图片 26" descr="图示&#10;&#10;AI 生成的内容可能不正确。">
            <a:extLst>
              <a:ext uri="{FF2B5EF4-FFF2-40B4-BE49-F238E27FC236}">
                <a16:creationId xmlns:a16="http://schemas.microsoft.com/office/drawing/2014/main" id="{6F24398B-082B-8603-14B3-270FB4BB42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326" y="4959053"/>
            <a:ext cx="2194469" cy="1800000"/>
          </a:xfrm>
          <a:prstGeom prst="rect">
            <a:avLst/>
          </a:prstGeom>
          <a:ln w="25400">
            <a:solidFill>
              <a:schemeClr val="accent2"/>
            </a:solidFill>
            <a:prstDash val="dash"/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AB7B7874-F6C1-376F-2259-5831E8B228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513" y="4953973"/>
            <a:ext cx="2232618" cy="1800000"/>
          </a:xfrm>
          <a:prstGeom prst="rect">
            <a:avLst/>
          </a:prstGeom>
          <a:ln w="25400">
            <a:solidFill>
              <a:srgbClr val="C00000"/>
            </a:solidFill>
            <a:prstDash val="dash"/>
          </a:ln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52DC9391-2DCD-3EDB-3EAA-C31BA138170B}"/>
              </a:ext>
            </a:extLst>
          </p:cNvPr>
          <p:cNvSpPr txBox="1"/>
          <p:nvPr/>
        </p:nvSpPr>
        <p:spPr>
          <a:xfrm>
            <a:off x="8714621" y="4199384"/>
            <a:ext cx="2052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对分布中的硬截断做物理渐进的外推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0401F93-91D3-E9DA-28BC-812458D29753}"/>
              </a:ext>
            </a:extLst>
          </p:cNvPr>
          <p:cNvSpPr txBox="1"/>
          <p:nvPr/>
        </p:nvSpPr>
        <p:spPr>
          <a:xfrm>
            <a:off x="4807366" y="4199383"/>
            <a:ext cx="18055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傅里叶变换得到动量空间分布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B97D709-943B-E81E-E180-45D907D04EBB}"/>
              </a:ext>
            </a:extLst>
          </p:cNvPr>
          <p:cNvSpPr txBox="1"/>
          <p:nvPr/>
        </p:nvSpPr>
        <p:spPr>
          <a:xfrm>
            <a:off x="928575" y="4206021"/>
            <a:ext cx="2031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用动量空间下的分布去抽取</a:t>
            </a:r>
            <a:r>
              <a:rPr lang="zh-CN" altLang="en-US" dirty="0">
                <a:latin typeface="Times New Roman" panose="02020503050405090304" pitchFamily="18" charset="0"/>
                <a:cs typeface="Times New Roman" panose="02020503050405090304" pitchFamily="18" charset="0"/>
              </a:rPr>
              <a:t>CS kernel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EF3B1D7-7777-8936-DAD3-1263A1D8EC87}"/>
              </a:ext>
            </a:extLst>
          </p:cNvPr>
          <p:cNvSpPr txBox="1"/>
          <p:nvPr/>
        </p:nvSpPr>
        <p:spPr>
          <a:xfrm>
            <a:off x="2486719" y="3547522"/>
            <a:ext cx="6709120" cy="1386405"/>
          </a:xfrm>
          <a:prstGeom prst="rect">
            <a:avLst/>
          </a:prstGeom>
          <a:solidFill>
            <a:schemeClr val="tx2"/>
          </a:solidFill>
        </p:spPr>
        <p:style>
          <a:lnRef idx="0">
            <a:srgbClr val="FFFFFF"/>
          </a:lnRef>
          <a:fillRef idx="1">
            <a:schemeClr val="accent5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 dirty="0">
                <a:solidFill>
                  <a:schemeClr val="bg1"/>
                </a:solidFill>
              </a:rPr>
              <a:t>PhysMaster</a:t>
            </a:r>
            <a:r>
              <a:rPr lang="zh-CN" altLang="en-US" sz="2400" b="1" dirty="0">
                <a:solidFill>
                  <a:schemeClr val="bg1"/>
                </a:solidFill>
              </a:rPr>
              <a:t>在用时</a:t>
            </a:r>
            <a:r>
              <a:rPr lang="en-US" altLang="zh-CN" sz="2400" b="1" dirty="0">
                <a:solidFill>
                  <a:schemeClr val="bg1"/>
                </a:solidFill>
              </a:rPr>
              <a:t>6</a:t>
            </a:r>
            <a:r>
              <a:rPr lang="zh-CN" altLang="en-US" sz="2400" b="1" dirty="0">
                <a:solidFill>
                  <a:schemeClr val="bg1"/>
                </a:solidFill>
              </a:rPr>
              <a:t>小时的一轮任务执行中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chemeClr val="bg1"/>
                </a:solidFill>
              </a:rPr>
              <a:t>高效</a:t>
            </a:r>
            <a:r>
              <a:rPr lang="en-US" altLang="zh-CN" sz="2400" b="1" dirty="0">
                <a:solidFill>
                  <a:schemeClr val="bg1"/>
                </a:solidFill>
              </a:rPr>
              <a:t>、</a:t>
            </a:r>
            <a:r>
              <a:rPr lang="zh-CN" altLang="en-US" sz="2400" b="1" dirty="0">
                <a:solidFill>
                  <a:schemeClr val="bg1"/>
                </a:solidFill>
              </a:rPr>
              <a:t>严谨地完成真实研究中的复杂数据处理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chemeClr val="bg1"/>
                </a:solidFill>
                <a:sym typeface="+mn-ea"/>
              </a:rPr>
              <a:t>这项工作资深博士生预计用时</a:t>
            </a:r>
            <a:r>
              <a:rPr lang="en-US" altLang="zh-CN" sz="2400" b="1" dirty="0">
                <a:solidFill>
                  <a:schemeClr val="bg1"/>
                </a:solidFill>
                <a:sym typeface="+mn-ea"/>
              </a:rPr>
              <a:t>1～3</a:t>
            </a:r>
            <a:r>
              <a:rPr lang="zh-CN" altLang="en-US" sz="2400" b="1" dirty="0">
                <a:solidFill>
                  <a:schemeClr val="bg1"/>
                </a:solidFill>
                <a:sym typeface="+mn-ea"/>
              </a:rPr>
              <a:t>个月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37D278D-ABE7-1B2D-E633-9D2F11908FA6}"/>
              </a:ext>
            </a:extLst>
          </p:cNvPr>
          <p:cNvSpPr txBox="1"/>
          <p:nvPr/>
        </p:nvSpPr>
        <p:spPr>
          <a:xfrm>
            <a:off x="7083606" y="5901290"/>
            <a:ext cx="13978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en-US" altLang="zh-CN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Tan, </a:t>
            </a:r>
            <a:r>
              <a:rPr lang="en-US" altLang="zh-CN" sz="1400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et.al</a:t>
            </a:r>
            <a:r>
              <a:rPr lang="en-US" altLang="zh-CN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zh-CN" altLang="zh-CN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Chin.Phys.C</a:t>
            </a:r>
            <a:r>
              <a:rPr lang="zh-CN" altLang="zh-CN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50 (2026) 103104</a:t>
            </a:r>
            <a:endParaRPr lang="zh-CN" altLang="zh-CN" sz="9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14032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 err="1">
                <a:solidFill>
                  <a:srgbClr val="0E2A47"/>
                </a:solidFill>
                <a:latin typeface="SimHei"/>
                <a:ea typeface="SimHei"/>
                <a:cs typeface="SimHei"/>
              </a:rPr>
              <a:t>LQCDMaster</a:t>
            </a:r>
            <a:r>
              <a:rPr lang="zh-CN" altLang="en-US" sz="3200" b="1" i="0" dirty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设计原则</a:t>
            </a:r>
            <a:endParaRPr sz="3200" b="1" i="0" dirty="0">
              <a:solidFill>
                <a:srgbClr val="0E2A47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8361" y="5998464"/>
            <a:ext cx="8155337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把工程流程交给 AI，把物理问题留给物理学家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" y="1759023"/>
            <a:ext cx="5760720" cy="3339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物理学家只需要说清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要算什么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，不必先成为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HPC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工程师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智能体负责把自然语言需求翻译成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可执行的格点计算方案</a:t>
            </a:r>
            <a:endParaRPr sz="2000" b="1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整条流程保留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人工检查点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，结果可复现、可审计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它不是「更聪明的代码补全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」，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而是把格点计算的方法学固化下来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10" name="Picture 9" descr="lqcdmast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354" y="2606638"/>
            <a:ext cx="4023360" cy="201168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E9447F47-8038-22A6-6E3E-320D48E73471}"/>
              </a:ext>
            </a:extLst>
          </p:cNvPr>
          <p:cNvSpPr txBox="1"/>
          <p:nvPr/>
        </p:nvSpPr>
        <p:spPr>
          <a:xfrm>
            <a:off x="6911949" y="4733587"/>
            <a:ext cx="6096000" cy="458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</a:pPr>
            <a:r>
              <a:rPr lang="en" altLang="zh-CN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Gao, et al., arXiv:2607.15001 [hep-</a:t>
            </a:r>
            <a:r>
              <a:rPr lang="en" altLang="zh-CN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lat</a:t>
            </a:r>
            <a:r>
              <a:rPr lang="en" altLang="zh-CN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]</a:t>
            </a:r>
            <a:endParaRPr lang="en" altLang="zh-CN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LQCDMaster 的总体架构</a:t>
            </a:r>
          </a:p>
        </p:txBody>
      </p:sp>
      <p:sp>
        <p:nvSpPr>
          <p:cNvPr id="7" name="Rectangle 6"/>
          <p:cNvSpPr/>
          <p:nvPr/>
        </p:nvSpPr>
        <p:spPr>
          <a:xfrm>
            <a:off x="2110011" y="5998464"/>
            <a:ext cx="7972038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Planner → Executor → Verifier </a:t>
            </a: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三步闭环</a:t>
            </a:r>
            <a:endParaRPr sz="2800" b="1" i="0" dirty="0">
              <a:solidFill>
                <a:srgbClr val="FFFFFF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2424" y="2203803"/>
            <a:ext cx="6011255" cy="2903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Planner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：读需求、查文档、定方案，产出计算规格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Executor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：按规格生成并运行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PyQUDA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/ SLURM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工作流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Verifier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：核对中间结果与守恒量，异常就回退重做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Skill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引导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：领域知识约束生成空间，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工具约束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消除自由发挥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</p:txBody>
      </p:sp>
      <p:pic>
        <p:nvPicPr>
          <p:cNvPr id="10" name="Picture 9" descr="lm_ar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79" y="1941404"/>
            <a:ext cx="5056632" cy="27008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83680" y="4697139"/>
            <a:ext cx="505663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工具增强、Skill 引导的格点 QCD 代码生成架构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Skill 模块：把领域知识注入智能体</a:t>
            </a:r>
          </a:p>
        </p:txBody>
      </p:sp>
      <p:sp>
        <p:nvSpPr>
          <p:cNvPr id="7" name="Rectangle 6"/>
          <p:cNvSpPr/>
          <p:nvPr/>
        </p:nvSpPr>
        <p:spPr>
          <a:xfrm>
            <a:off x="2659908" y="5998464"/>
            <a:ext cx="6872244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把专家的领域知识写成可复用的 Skill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083" y="1353961"/>
            <a:ext cx="6035040" cy="3365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Skill =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一段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经过验证的领域知识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，由专家撰写、版本化管理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覆盖：关联函数构造、传播子、Wilson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线、拟合与误差分析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三步走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：Scan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扫描项目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→ Compose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组装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Skill → Validate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验证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每个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Skill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都能单独跑测试，保证正确性可追溯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</p:txBody>
      </p:sp>
      <p:pic>
        <p:nvPicPr>
          <p:cNvPr id="10" name="Picture 9" descr="lm_sk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645" y="1897364"/>
            <a:ext cx="5056632" cy="29571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83680" y="5035614"/>
            <a:ext cx="505663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Project Explorer </a:t>
            </a:r>
            <a:r>
              <a:rPr sz="12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与</a:t>
            </a:r>
            <a:r>
              <a:rPr sz="12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 Skill Creator </a:t>
            </a:r>
            <a:r>
              <a:rPr sz="12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的三步工作流</a:t>
            </a:r>
            <a:endParaRPr sz="1200" b="0" i="0" dirty="0">
              <a:solidFill>
                <a:srgbClr val="8A94A3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8269C29-337C-F50D-E24C-3C0E58AD1504}"/>
              </a:ext>
            </a:extLst>
          </p:cNvPr>
          <p:cNvSpPr txBox="1"/>
          <p:nvPr/>
        </p:nvSpPr>
        <p:spPr>
          <a:xfrm>
            <a:off x="1019556" y="510684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https://</a:t>
            </a:r>
            <a:r>
              <a:rPr lang="en-US" altLang="zh-CN" sz="200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github.com</a:t>
            </a:r>
            <a:r>
              <a:rPr lang="en-US" altLang="zh-CN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/AI4LGT/</a:t>
            </a:r>
            <a:r>
              <a:rPr lang="en-US" altLang="zh-CN" sz="200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LQCD_Skills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Tool 模块：确定性的工具调用</a:t>
            </a:r>
          </a:p>
        </p:txBody>
      </p:sp>
      <p:sp>
        <p:nvSpPr>
          <p:cNvPr id="7" name="Rectangle 6"/>
          <p:cNvSpPr/>
          <p:nvPr/>
        </p:nvSpPr>
        <p:spPr>
          <a:xfrm>
            <a:off x="2659908" y="5998464"/>
            <a:ext cx="6872244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能算的绝不生成，从源头杜绝数值幻觉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648" y="1668931"/>
            <a:ext cx="6035033" cy="34040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凡是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有确定答案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的步骤，一律调用工具，不让模型自由生成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Generate_einsum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：把缩并式转成正确的张量代码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pyquda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-tool/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pyquda-gauge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：规范场与传播子的标准操作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lqcd-physics-correlator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：关联函数的物理约定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分工：Skill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负责物理决策，Tool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负责确定性步骤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10" name="Picture 9" descr="lm_too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79" y="2370211"/>
            <a:ext cx="5056632" cy="22638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83680" y="4688956"/>
            <a:ext cx="505663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Skill 与 Tool 的分工：前者管物理，后者管算子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系统验证（一）：算得准</a:t>
            </a:r>
          </a:p>
        </p:txBody>
      </p:sp>
      <p:sp>
        <p:nvSpPr>
          <p:cNvPr id="7" name="Rectangle 6"/>
          <p:cNvSpPr/>
          <p:nvPr/>
        </p:nvSpPr>
        <p:spPr>
          <a:xfrm>
            <a:off x="2201005" y="5998464"/>
            <a:ext cx="7790049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与专家结果逐项数值验证一致，成功率 &gt;90%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9613" y="2048557"/>
            <a:ext cx="5943598" cy="24422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70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个任务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覆盖五类：Local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2pt、Nonlocal 2pt、Wilson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loop、介子与重子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3pt</a:t>
            </a: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精确匹配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63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个，成功率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90.0%</a:t>
            </a: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Local 2pt / Wilson loop /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介子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3pt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三类达到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 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100%</a:t>
            </a: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重子三点函</a:t>
            </a:r>
            <a:r>
              <a:rPr lang="zh-CN" altLang="en-US"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数：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66.7%，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后续重点改进方向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44613" y="1943437"/>
            <a:ext cx="1931711" cy="2709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任务类别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9204" y="1943437"/>
            <a:ext cx="736507" cy="2709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任务数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78592" y="1943437"/>
            <a:ext cx="736507" cy="2709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匹配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97979" y="1943437"/>
            <a:ext cx="920385" cy="2709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准确率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53173" y="2225195"/>
            <a:ext cx="5056632" cy="12801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744613" y="2225651"/>
            <a:ext cx="1931711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Local 2pt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9204" y="2225651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78592" y="2225651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7979" y="2225651"/>
            <a:ext cx="920385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100%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53173" y="2499515"/>
            <a:ext cx="5056632" cy="7315"/>
          </a:xfrm>
          <a:prstGeom prst="rect">
            <a:avLst/>
          </a:prstGeom>
          <a:solidFill>
            <a:srgbClr val="C9D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744613" y="2499971"/>
            <a:ext cx="1931711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Nonlocal 2pt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9204" y="2499971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78592" y="2499971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97979" y="2499971"/>
            <a:ext cx="920385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80.0%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53173" y="2773835"/>
            <a:ext cx="5056632" cy="7315"/>
          </a:xfrm>
          <a:prstGeom prst="rect">
            <a:avLst/>
          </a:prstGeom>
          <a:solidFill>
            <a:srgbClr val="C9D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744613" y="2774291"/>
            <a:ext cx="1931711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Wilson loop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59204" y="2774291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78592" y="2774291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97979" y="2774291"/>
            <a:ext cx="920385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100%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53173" y="3048155"/>
            <a:ext cx="5056632" cy="7315"/>
          </a:xfrm>
          <a:prstGeom prst="rect">
            <a:avLst/>
          </a:prstGeom>
          <a:solidFill>
            <a:srgbClr val="C9D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744613" y="3048611"/>
            <a:ext cx="1931711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Meson 3pt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59204" y="3048611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13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78592" y="3048611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13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97979" y="3048611"/>
            <a:ext cx="920385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100%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53173" y="3322474"/>
            <a:ext cx="5056632" cy="7315"/>
          </a:xfrm>
          <a:prstGeom prst="rect">
            <a:avLst/>
          </a:prstGeom>
          <a:solidFill>
            <a:srgbClr val="C9D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744613" y="3322930"/>
            <a:ext cx="1931711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Baryon 3pt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59204" y="3322930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15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78592" y="3322930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697979" y="3322930"/>
            <a:ext cx="920385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66.7%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653173" y="3596794"/>
            <a:ext cx="5056632" cy="7315"/>
          </a:xfrm>
          <a:prstGeom prst="rect">
            <a:avLst/>
          </a:prstGeom>
          <a:solidFill>
            <a:srgbClr val="C9D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744613" y="3597250"/>
            <a:ext cx="1931711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2A47"/>
                </a:solidFill>
                <a:latin typeface="Times New Roman"/>
                <a:ea typeface="宋体"/>
                <a:cs typeface="宋体"/>
              </a:rPr>
              <a:t>Total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59204" y="3597250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70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78592" y="3597250"/>
            <a:ext cx="736507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63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97979" y="3597250"/>
            <a:ext cx="920385" cy="2734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472"/>
                </a:solidFill>
                <a:latin typeface="Times New Roman"/>
                <a:ea typeface="宋体"/>
                <a:cs typeface="宋体"/>
              </a:rPr>
              <a:t>90.0%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653173" y="3871114"/>
            <a:ext cx="5056632" cy="7315"/>
          </a:xfrm>
          <a:prstGeom prst="rect">
            <a:avLst/>
          </a:prstGeom>
          <a:solidFill>
            <a:srgbClr val="C9D2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588278" y="4230015"/>
            <a:ext cx="5056632" cy="2671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各类任务的数值偏差分布（相对专家结果</a:t>
            </a:r>
            <a:r>
              <a:rPr sz="16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）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系统验证（二）：跑得快</a:t>
            </a:r>
          </a:p>
        </p:txBody>
      </p:sp>
      <p:sp>
        <p:nvSpPr>
          <p:cNvPr id="7" name="Rectangle 6"/>
          <p:cNvSpPr/>
          <p:nvPr/>
        </p:nvSpPr>
        <p:spPr>
          <a:xfrm>
            <a:off x="2109356" y="5998464"/>
            <a:ext cx="7973348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相对人工手写代码，开发时间缩短 17–54 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4868" y="2170821"/>
            <a:ext cx="6035037" cy="2903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对比对象：专家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手写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的同类格点代码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五类任务全部提速，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最少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17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倍、最多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54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倍</a:t>
            </a:r>
            <a:endParaRPr sz="2000" b="1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提升最大的是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Nonlocal 2pt（54×）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与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Baryon 3pt（44×）</a:t>
            </a: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提速来自把重复的工程劳动交给智能体，而不是加快数值计算本身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10" name="Picture 9" descr="lm_spe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79" y="1590582"/>
            <a:ext cx="5056632" cy="31830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83680" y="4828505"/>
            <a:ext cx="5056632" cy="4238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 err="1">
                <a:latin typeface="Times New Roman"/>
                <a:ea typeface="宋体"/>
                <a:cs typeface="宋体"/>
              </a:rPr>
              <a:t>开发时间对比（橙：专家手写；蓝：LQCDMaster</a:t>
            </a:r>
            <a:r>
              <a:rPr sz="1200" b="0" i="0" dirty="0">
                <a:latin typeface="Times New Roman"/>
                <a:ea typeface="宋体"/>
                <a:cs typeface="宋体"/>
              </a:rPr>
              <a:t>）</a:t>
            </a:r>
            <a:endParaRPr lang="en-US" sz="1200" b="0" i="0" dirty="0">
              <a:latin typeface="Times New Roman"/>
              <a:ea typeface="宋体"/>
              <a:cs typeface="宋体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latin typeface="Times New Roman"/>
                <a:ea typeface="宋体"/>
                <a:cs typeface="宋体"/>
              </a:rPr>
              <a:t>感谢与冯旭、孟雨、杨一玻的讨论</a:t>
            </a:r>
            <a:endParaRPr sz="1200" b="0" i="0" dirty="0">
              <a:latin typeface="Times New Roman"/>
              <a:ea typeface="宋体"/>
              <a:cs typeface="宋体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3679" y="5426709"/>
            <a:ext cx="5056632" cy="2198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 dirty="0">
                <a:latin typeface="Times New Roman"/>
                <a:ea typeface="宋体"/>
                <a:cs typeface="宋体"/>
              </a:rPr>
              <a:t>Gao, et al., arXiv:2607.15001 [hep-</a:t>
            </a:r>
            <a:r>
              <a:rPr sz="1400" b="0" i="0" dirty="0" err="1">
                <a:latin typeface="Times New Roman"/>
                <a:ea typeface="宋体"/>
                <a:cs typeface="宋体"/>
              </a:rPr>
              <a:t>lat</a:t>
            </a:r>
            <a:r>
              <a:rPr sz="1400" b="0" i="0" dirty="0">
                <a:latin typeface="Times New Roman"/>
                <a:ea typeface="宋体"/>
                <a:cs typeface="宋体"/>
              </a:rPr>
              <a:t>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6" y="2424729"/>
            <a:ext cx="6685275" cy="4052688"/>
          </a:xfrm>
          <a:prstGeom prst="rect">
            <a:avLst/>
          </a:prstGeom>
        </p:spPr>
      </p:pic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科研场景一：强子谱</a:t>
            </a:r>
          </a:p>
        </p:txBody>
      </p:sp>
      <p:sp>
        <p:nvSpPr>
          <p:cNvPr id="7" name="Rectangle 6"/>
          <p:cNvSpPr/>
          <p:nvPr/>
        </p:nvSpPr>
        <p:spPr>
          <a:xfrm>
            <a:off x="3026505" y="5998464"/>
            <a:ext cx="6139049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格点强子谱已经能与实验逐项对照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1884" y="1265944"/>
            <a:ext cx="6270801" cy="929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从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基态质量谱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入手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：π、K、N、Λ、Ξ、Ω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等稳定强子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同一套流程自动生成两点关联函数与拟合代码</a:t>
            </a:r>
            <a:r>
              <a:rPr lang="en-US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(</a:t>
            </a:r>
            <a:r>
              <a:rPr lang="en-US" sz="200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现版本</a:t>
            </a:r>
            <a:r>
              <a:rPr lang="en-US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)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10" name="Picture 9" descr="lm_spectr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954" y="1508178"/>
            <a:ext cx="4473001" cy="35661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83680" y="5212080"/>
            <a:ext cx="505663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格点计算的强子质量谱与实验值对比</a:t>
            </a: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95799DBD-EAE8-FB94-7B0A-467E0905E45E}"/>
              </a:ext>
            </a:extLst>
          </p:cNvPr>
          <p:cNvSpPr/>
          <p:nvPr/>
        </p:nvSpPr>
        <p:spPr>
          <a:xfrm>
            <a:off x="5604225" y="2801873"/>
            <a:ext cx="1585270" cy="4422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内容占位符 23">
                <a:extLst>
                  <a:ext uri="{FF2B5EF4-FFF2-40B4-BE49-F238E27FC236}">
                    <a16:creationId xmlns:a16="http://schemas.microsoft.com/office/drawing/2014/main" id="{AF1437D9-AFA3-CC19-E414-76390D2A6A6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77512" y="2859437"/>
                <a:ext cx="1499219" cy="31331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>
                  <a:spcBef>
                    <a:spcPts val="1060"/>
                  </a:spcBef>
                </a:pPr>
                <a:r>
                  <a:rPr kumimoji="1" lang="zh-CN" altLang="en-US" sz="1600" b="1" dirty="0">
                    <a:solidFill>
                      <a:schemeClr val="tx1"/>
                    </a:solidFill>
                    <a:latin typeface="+mn-lt"/>
                    <a:ea typeface="DengXian" panose="02010600030101010101" pitchFamily="2" charset="-122"/>
                    <a:cs typeface="Consolas" panose="020B0609020204030204" pitchFamily="49" charset="0"/>
                  </a:rPr>
                  <a:t>计算</a:t>
                </a:r>
                <a14:m>
                  <m:oMath xmlns:m="http://schemas.openxmlformats.org/officeDocument/2006/math">
                    <m:r>
                      <a:rPr kumimoji="1" lang="en-US" altLang="zh-CN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onsolas" panose="020B0609020204030204" pitchFamily="49" charset="0"/>
                      </a:rPr>
                      <m:t>𝝅</m:t>
                    </m:r>
                  </m:oMath>
                </a14:m>
                <a:r>
                  <a:rPr kumimoji="1" lang="zh-CN" altLang="en-US" sz="1600" b="1" dirty="0">
                    <a:solidFill>
                      <a:schemeClr val="tx1"/>
                    </a:solidFill>
                    <a:latin typeface="+mn-lt"/>
                    <a:ea typeface="DengXian" panose="02010600030101010101" pitchFamily="2" charset="-122"/>
                    <a:cs typeface="Consolas" panose="020B0609020204030204" pitchFamily="49" charset="0"/>
                  </a:rPr>
                  <a:t>介子</a:t>
                </a:r>
                <a:r>
                  <a:rPr kumimoji="1" lang="en-US" altLang="zh-CN" sz="1600" b="1" dirty="0">
                    <a:solidFill>
                      <a:schemeClr val="tx1"/>
                    </a:solidFill>
                    <a:latin typeface="+mn-lt"/>
                    <a:ea typeface="DengXian" panose="02010600030101010101" pitchFamily="2" charset="-122"/>
                    <a:cs typeface="Consolas" panose="020B0609020204030204" pitchFamily="49" charset="0"/>
                  </a:rPr>
                  <a:t>2pt</a:t>
                </a:r>
              </a:p>
            </p:txBody>
          </p:sp>
        </mc:Choice>
        <mc:Fallback xmlns="">
          <p:sp>
            <p:nvSpPr>
              <p:cNvPr id="17" name="内容占位符 23">
                <a:extLst>
                  <a:ext uri="{FF2B5EF4-FFF2-40B4-BE49-F238E27FC236}">
                    <a16:creationId xmlns:a16="http://schemas.microsoft.com/office/drawing/2014/main" id="{AF1437D9-AFA3-CC19-E414-76390D2A6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512" y="2859437"/>
                <a:ext cx="1499219" cy="313314"/>
              </a:xfrm>
              <a:prstGeom prst="rect">
                <a:avLst/>
              </a:prstGeom>
              <a:blipFill>
                <a:blip r:embed="rId4"/>
                <a:stretch>
                  <a:fillRect l="-1681" t="-8000" b="-3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内容占位符 23"/>
          <p:cNvSpPr txBox="1"/>
          <p:nvPr/>
        </p:nvSpPr>
        <p:spPr>
          <a:xfrm>
            <a:off x="766170" y="3358558"/>
            <a:ext cx="6151716" cy="248445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Calculate the two-point function of a pion with the operator \bar u gamma_5 d.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Use the point source at position [0,0,0,0].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Invert all propagators using stout-smeared gauge links with parameters (1, 0.125, 4).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Save the final result without any header or extra text to a txt file in the run directory.</a:t>
            </a:r>
          </a:p>
        </p:txBody>
      </p:sp>
      <p:sp>
        <p:nvSpPr>
          <p:cNvPr id="12" name="内容占位符 23">
            <a:extLst>
              <a:ext uri="{FF2B5EF4-FFF2-40B4-BE49-F238E27FC236}">
                <a16:creationId xmlns:a16="http://schemas.microsoft.com/office/drawing/2014/main" id="{A917FC15-8722-02C4-E9D3-43572E9CE878}"/>
              </a:ext>
            </a:extLst>
          </p:cNvPr>
          <p:cNvSpPr txBox="1"/>
          <p:nvPr/>
        </p:nvSpPr>
        <p:spPr>
          <a:xfrm>
            <a:off x="801723" y="3431710"/>
            <a:ext cx="6151716" cy="11269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 dirty="0">
                <a:solidFill>
                  <a:schemeClr val="bg1"/>
                </a:solidFill>
                <a:latin typeface="Times New Roman"/>
                <a:ea typeface="宋体"/>
                <a:cs typeface="Times New Roman"/>
              </a:rPr>
              <a:t>Calculate the two-point function of a pion with the operator \bar u gamma_5 d.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400" b="0" i="0" dirty="0">
                <a:solidFill>
                  <a:schemeClr val="bg1"/>
                </a:solidFill>
                <a:latin typeface="Times New Roman"/>
                <a:ea typeface="宋体"/>
                <a:cs typeface="Times New Roman"/>
              </a:rPr>
              <a:t>Use the point source at position [0,0,0,0].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400" b="0" i="0" dirty="0">
                <a:solidFill>
                  <a:schemeClr val="bg1"/>
                </a:solidFill>
                <a:latin typeface="Times New Roman"/>
                <a:ea typeface="宋体"/>
                <a:cs typeface="Times New Roman"/>
              </a:rPr>
              <a:t>Invert all propagators using stout-smeared gauge links with parameters (1, 0.125, 4).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400" b="0" i="0" dirty="0">
                <a:solidFill>
                  <a:schemeClr val="bg1"/>
                </a:solidFill>
                <a:latin typeface="Times New Roman"/>
                <a:ea typeface="宋体"/>
                <a:cs typeface="Times New Roman"/>
              </a:rPr>
              <a:t>Save the final result without any header or extra text to a txt file in the run directory.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88" y="2353665"/>
            <a:ext cx="6417992" cy="3906100"/>
          </a:xfrm>
          <a:prstGeom prst="rect">
            <a:avLst/>
          </a:prstGeom>
        </p:spPr>
      </p:pic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科研场景二：轻核与超核谱</a:t>
            </a:r>
          </a:p>
        </p:txBody>
      </p:sp>
      <p:sp>
        <p:nvSpPr>
          <p:cNvPr id="7" name="Rectangle 6"/>
          <p:cNvSpPr/>
          <p:nvPr/>
        </p:nvSpPr>
        <p:spPr>
          <a:xfrm>
            <a:off x="2843206" y="5998464"/>
            <a:ext cx="6505647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从质子到超核，同一套流程逐级扩展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5371" y="1156900"/>
            <a:ext cx="6690625" cy="1454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从介子、重子扩展到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轻核</a:t>
            </a:r>
            <a:r>
              <a:rPr lang="zh-CN" altLang="en-US" sz="2000" b="1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、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超核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核子数增加，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组态与算子的复杂度指数上升</a:t>
            </a:r>
            <a:endParaRPr sz="2000" b="1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同一套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Skill + Tool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无需改写，体现流程的通用性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10" name="Picture 9" descr="lm_nucle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572768"/>
            <a:ext cx="5056632" cy="35661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83680" y="5212080"/>
            <a:ext cx="505663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轻核与超核的谱：从质子逐级扩展到超氦核</a:t>
            </a:r>
          </a:p>
        </p:txBody>
      </p:sp>
      <p:sp>
        <p:nvSpPr>
          <p:cNvPr id="14" name="内容占位符 23">
            <a:extLst>
              <a:ext uri="{FF2B5EF4-FFF2-40B4-BE49-F238E27FC236}">
                <a16:creationId xmlns:a16="http://schemas.microsoft.com/office/drawing/2014/main" id="{C03238F1-16B6-8778-1A38-349CA050717F}"/>
              </a:ext>
            </a:extLst>
          </p:cNvPr>
          <p:cNvSpPr txBox="1">
            <a:spLocks/>
          </p:cNvSpPr>
          <p:nvPr/>
        </p:nvSpPr>
        <p:spPr>
          <a:xfrm>
            <a:off x="762706" y="3123107"/>
            <a:ext cx="5580254" cy="2569419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</a:pP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Use multi_hadron_2pt to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compute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the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combined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three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-baryon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two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-point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function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for a local 9-quark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operator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. The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combined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interpolating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operator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at source and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sink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is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:</a:t>
            </a:r>
          </a:p>
          <a:p>
            <a:pPr>
              <a:lnSpc>
                <a:spcPct val="110000"/>
              </a:lnSpc>
            </a:pPr>
            <a:b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</a:b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O = (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u^T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Cg5 d) d * (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u^T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Cg5 d) u * (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u^T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Cg5 d) d</a:t>
            </a:r>
          </a:p>
          <a:p>
            <a:pPr>
              <a:lnSpc>
                <a:spcPct val="110000"/>
              </a:lnSpc>
            </a:pPr>
            <a:b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</a:b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Use single-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term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baryon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operators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only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(no octet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flavor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combinations). Apply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P_plus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projector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on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each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baryon block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individually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(per-baryon block projection, not composite-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level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). The contraction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should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be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one multi-hadron 2pt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object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, NOT a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product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of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separate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baryon 2pt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correlators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.</a:t>
            </a:r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6D103E45-0F51-BA23-E276-EB5F67241318}"/>
              </a:ext>
            </a:extLst>
          </p:cNvPr>
          <p:cNvSpPr/>
          <p:nvPr/>
        </p:nvSpPr>
        <p:spPr>
          <a:xfrm>
            <a:off x="5449759" y="2755137"/>
            <a:ext cx="1460718" cy="404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内容占位符 23">
            <a:extLst>
              <a:ext uri="{FF2B5EF4-FFF2-40B4-BE49-F238E27FC236}">
                <a16:creationId xmlns:a16="http://schemas.microsoft.com/office/drawing/2014/main" id="{11BA6EB1-F4E6-C3A3-5A7C-146E3859D0CD}"/>
              </a:ext>
            </a:extLst>
          </p:cNvPr>
          <p:cNvSpPr txBox="1">
            <a:spLocks/>
          </p:cNvSpPr>
          <p:nvPr/>
        </p:nvSpPr>
        <p:spPr>
          <a:xfrm>
            <a:off x="5640169" y="2836276"/>
            <a:ext cx="1839473" cy="286831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1060"/>
              </a:spcBef>
            </a:pPr>
            <a:r>
              <a:rPr kumimoji="1" lang="en-US" altLang="zh-CN" sz="1200" b="1" dirty="0">
                <a:solidFill>
                  <a:schemeClr val="tx1"/>
                </a:solidFill>
                <a:latin typeface="Times New Roman"/>
                <a:ea typeface="宋体" panose="02010600030101010101" pitchFamily="2" charset="-122"/>
                <a:cs typeface="宋体" panose="020B0609020204030204" pitchFamily="49" charset="0"/>
              </a:rPr>
              <a:t>Triton 2pt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7" y="2448616"/>
            <a:ext cx="6580947" cy="3989443"/>
          </a:xfrm>
          <a:prstGeom prst="rect">
            <a:avLst/>
          </a:prstGeom>
        </p:spPr>
      </p:pic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 err="1">
                <a:solidFill>
                  <a:srgbClr val="0E2A47"/>
                </a:solidFill>
                <a:latin typeface="SimHei"/>
                <a:ea typeface="SimHei"/>
                <a:cs typeface="SimHei"/>
              </a:rPr>
              <a:t>科研场景三：B</a:t>
            </a:r>
            <a:r>
              <a:rPr sz="3200" b="1" i="0" dirty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 →π </a:t>
            </a:r>
            <a:r>
              <a:rPr sz="3200" b="1" i="0" dirty="0" err="1">
                <a:solidFill>
                  <a:srgbClr val="0E2A47"/>
                </a:solidFill>
                <a:latin typeface="SimHei"/>
                <a:ea typeface="SimHei"/>
                <a:cs typeface="SimHei"/>
              </a:rPr>
              <a:t>形状因子</a:t>
            </a:r>
            <a:endParaRPr sz="3200" b="1" i="0" dirty="0">
              <a:solidFill>
                <a:srgbClr val="0E2A47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26505" y="5998464"/>
            <a:ext cx="6139049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格点给出实验给不了的那一半输入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899" y="1165448"/>
            <a:ext cx="6036123" cy="1454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抽出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|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Vub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|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须先知道形状因子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格点直接计算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 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f₊(q²)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与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f₀(q²)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用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BCL /z</a:t>
            </a:r>
            <a:r>
              <a:rPr lang="zh-CN" altLang="en-US"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级数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展开拟合后外推到全运动学区间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10" name="Picture 9" descr="lm_bp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8430" y="3008691"/>
            <a:ext cx="3863165" cy="2724474"/>
          </a:xfrm>
          <a:prstGeom prst="rect">
            <a:avLst/>
          </a:prstGeom>
        </p:spPr>
      </p:pic>
      <p:sp>
        <p:nvSpPr>
          <p:cNvPr id="12" name="内容占位符 23">
            <a:extLst>
              <a:ext uri="{FF2B5EF4-FFF2-40B4-BE49-F238E27FC236}">
                <a16:creationId xmlns:a16="http://schemas.microsoft.com/office/drawing/2014/main" id="{8DADF28E-8A0E-7BD4-4BB2-48F8E4B04BAF}"/>
              </a:ext>
            </a:extLst>
          </p:cNvPr>
          <p:cNvSpPr txBox="1">
            <a:spLocks/>
          </p:cNvSpPr>
          <p:nvPr/>
        </p:nvSpPr>
        <p:spPr>
          <a:xfrm>
            <a:off x="575406" y="3153220"/>
            <a:ext cx="6115931" cy="248445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</a:pP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Calculate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the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three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-point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correlation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function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for B0bar-&gt; pi+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decay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via (b-&gt;</a:t>
            </a:r>
            <a:r>
              <a:rPr lang="en-US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)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vector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current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.</a:t>
            </a:r>
            <a:r>
              <a:rPr lang="zh-CN" altLang="en-US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endParaRPr lang="en-US" altLang="zh-CN" dirty="0">
              <a:solidFill>
                <a:schemeClr val="bg1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10000"/>
              </a:lnSpc>
            </a:pP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Use the B-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meson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with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quark content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anti-d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b at the source.</a:t>
            </a:r>
            <a:r>
              <a:rPr lang="zh-CN" altLang="en-US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Use the pi-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meson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with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quark content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anti-d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</a:t>
            </a:r>
            <a:r>
              <a:rPr lang="fr-FR" altLang="zh-CN" dirty="0">
                <a:solidFill>
                  <a:schemeClr val="bg1"/>
                </a:solidFill>
                <a:latin typeface="Times New Roman" panose="020B0609030804020204" pitchFamily="49" charset="0"/>
                <a:ea typeface="宋体"/>
                <a:cs typeface="宋体"/>
              </a:rPr>
              <a:t>u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at the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sink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.</a:t>
            </a:r>
            <a:r>
              <a:rPr lang="zh-CN" altLang="en-US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Use the gamma_5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interpolating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operator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for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both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source and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sink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mesons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.</a:t>
            </a:r>
            <a:r>
              <a:rPr lang="zh-CN" altLang="en-US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endParaRPr lang="en-US" altLang="zh-CN" dirty="0">
              <a:solidFill>
                <a:schemeClr val="bg1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10000"/>
              </a:lnSpc>
            </a:pP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Use the transition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current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\bar{u}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gamma_x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b.</a:t>
            </a:r>
            <a:r>
              <a:rPr lang="zh-CN" altLang="en-US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Use the point source at position [0,0,0,0],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zero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momentum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, and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tseq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= 8.</a:t>
            </a:r>
          </a:p>
          <a:p>
            <a:pPr>
              <a:lnSpc>
                <a:spcPct val="110000"/>
              </a:lnSpc>
            </a:pP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Invert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all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propagators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using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stout-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smeared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gauge links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with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parameters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(1, 0.125, 4).</a:t>
            </a:r>
          </a:p>
          <a:p>
            <a:pPr>
              <a:lnSpc>
                <a:spcPct val="110000"/>
              </a:lnSpc>
            </a:pP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Do not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compute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the 2pt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function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.</a:t>
            </a:r>
            <a:r>
              <a:rPr lang="zh-CN" altLang="en-US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Save the final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result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without</a:t>
            </a:r>
            <a:r>
              <a:rPr lang="fr-FR" altLang="zh-CN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any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header or extra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text</a:t>
            </a:r>
            <a:r>
              <a:rPr lang="fr-FR" altLang="zh-CN" dirty="0">
                <a:solidFill>
                  <a:schemeClr val="bg1"/>
                </a:solidFill>
                <a:effectLst/>
                <a:latin typeface="Times New Roman" panose="020B0609030804020204" pitchFamily="49" charset="0"/>
                <a:ea typeface="宋体"/>
                <a:cs typeface="宋体"/>
              </a:rPr>
              <a:t> to a txt file in the run directory.</a:t>
            </a: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DE2298DB-498E-8746-CF5C-BA97BBC62A57}"/>
              </a:ext>
            </a:extLst>
          </p:cNvPr>
          <p:cNvSpPr/>
          <p:nvPr/>
        </p:nvSpPr>
        <p:spPr>
          <a:xfrm>
            <a:off x="3669276" y="2726540"/>
            <a:ext cx="2549120" cy="4422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内容占位符 23">
                <a:extLst>
                  <a:ext uri="{FF2B5EF4-FFF2-40B4-BE49-F238E27FC236}">
                    <a16:creationId xmlns:a16="http://schemas.microsoft.com/office/drawing/2014/main" id="{3ECED835-E972-312A-F527-9003AC42A10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69276" y="2779299"/>
                <a:ext cx="2730017" cy="31331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>
                  <a:spcBef>
                    <a:spcPts val="1060"/>
                  </a:spcBef>
                </a:pPr>
                <a14:m>
                  <m:oMath xmlns:m="http://schemas.openxmlformats.org/officeDocument/2006/math">
                    <m:r>
                      <a:rPr kumimoji="1" lang="en-US" altLang="zh-CN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onsolas" panose="020B0609020204030204" pitchFamily="49" charset="0"/>
                      </a:rPr>
                      <m:t>𝑩</m:t>
                    </m:r>
                    <m:r>
                      <a:rPr kumimoji="1" lang="en-US" altLang="zh-CN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onsolas" panose="020B0609020204030204" pitchFamily="49" charset="0"/>
                      </a:rPr>
                      <m:t>→</m:t>
                    </m:r>
                    <m:r>
                      <a:rPr kumimoji="1" lang="en-US" altLang="zh-CN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onsolas" panose="020B0609020204030204" pitchFamily="49" charset="0"/>
                      </a:rPr>
                      <m:t>𝝅</m:t>
                    </m:r>
                  </m:oMath>
                </a14:m>
                <a:r>
                  <a:rPr kumimoji="1" lang="zh-CN" altLang="en-US" sz="1600" b="1" dirty="0">
                    <a:solidFill>
                      <a:schemeClr val="tx1"/>
                    </a:solidFill>
                    <a:latin typeface="+mn-lt"/>
                    <a:ea typeface="DengXian" panose="02010600030101010101" pitchFamily="2" charset="-122"/>
                    <a:cs typeface="Consolas" panose="020B0609020204030204" pitchFamily="49" charset="0"/>
                  </a:rPr>
                  <a:t> 形状因子对应的</a:t>
                </a:r>
                <a:r>
                  <a:rPr kumimoji="1" lang="en-US" altLang="zh-CN" sz="1600" b="1" dirty="0">
                    <a:solidFill>
                      <a:schemeClr val="tx1"/>
                    </a:solidFill>
                    <a:latin typeface="+mn-lt"/>
                    <a:ea typeface="DengXian" panose="02010600030101010101" pitchFamily="2" charset="-122"/>
                    <a:cs typeface="Consolas" panose="020B0609020204030204" pitchFamily="49" charset="0"/>
                  </a:rPr>
                  <a:t>3pt</a:t>
                </a:r>
              </a:p>
            </p:txBody>
          </p:sp>
        </mc:Choice>
        <mc:Fallback>
          <p:sp>
            <p:nvSpPr>
              <p:cNvPr id="14" name="内容占位符 23">
                <a:extLst>
                  <a:ext uri="{FF2B5EF4-FFF2-40B4-BE49-F238E27FC236}">
                    <a16:creationId xmlns:a16="http://schemas.microsoft.com/office/drawing/2014/main" id="{3ECED835-E972-312A-F527-9003AC42A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276" y="2779299"/>
                <a:ext cx="2730017" cy="313314"/>
              </a:xfrm>
              <a:prstGeom prst="rect">
                <a:avLst/>
              </a:prstGeom>
              <a:blipFill>
                <a:blip r:embed="rId4"/>
                <a:stretch>
                  <a:fillRect t="-3846" b="-307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0D469003-E6C1-BD44-6B80-74CE38F80A6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78624" y="1124835"/>
            <a:ext cx="2965386" cy="19102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35" y="2683237"/>
            <a:ext cx="6197979" cy="375728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A93FFBF-FD56-6AC4-A193-CCFE4C48A6F9}"/>
              </a:ext>
            </a:extLst>
          </p:cNvPr>
          <p:cNvSpPr txBox="1"/>
          <p:nvPr/>
        </p:nvSpPr>
        <p:spPr>
          <a:xfrm>
            <a:off x="458593" y="1189629"/>
            <a:ext cx="6453660" cy="1495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斜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Wilson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线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：把格点常用的直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Wilson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线换成斜的，结果会不会变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？</a:t>
            </a:r>
            <a:endParaRPr lang="en-US" altLang="zh-CN" sz="2000" b="1" dirty="0">
              <a:solidFill>
                <a:srgbClr val="0F86F8"/>
              </a:solidFill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LQCDMaster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快速实现、测试并完成初步验证</a:t>
            </a:r>
            <a:endParaRPr sz="2000" b="1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DBD21F7-66C5-E261-9506-C0408E12AB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767" y="1420323"/>
            <a:ext cx="5222714" cy="349823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1360" y="5099608"/>
            <a:ext cx="5056632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新算符结构的实现与验证：从问题到结果</a:t>
            </a:r>
            <a:endParaRPr sz="1200" b="0" i="0" dirty="0">
              <a:solidFill>
                <a:srgbClr val="8A94A3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00429" y="5410504"/>
            <a:ext cx="505663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Gao, et al., arXiv:2607.15001 [hep-lat]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 err="1">
                <a:solidFill>
                  <a:srgbClr val="0E2A47"/>
                </a:solidFill>
                <a:latin typeface="SimHei"/>
                <a:ea typeface="SimHei"/>
                <a:cs typeface="SimHei"/>
              </a:rPr>
              <a:t>科研场景四：新型规范场结构的探索</a:t>
            </a:r>
            <a:endParaRPr sz="3200" b="1" i="0" dirty="0">
              <a:solidFill>
                <a:srgbClr val="0E2A47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59908" y="5998464"/>
            <a:ext cx="6872244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新算符结构可以快速实现、测试并验证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27</a:t>
            </a: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3392F579-794A-0BBF-B05D-A472D09C9436}"/>
              </a:ext>
            </a:extLst>
          </p:cNvPr>
          <p:cNvSpPr/>
          <p:nvPr/>
        </p:nvSpPr>
        <p:spPr>
          <a:xfrm>
            <a:off x="3853991" y="2890927"/>
            <a:ext cx="2549120" cy="4422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内容占位符 23"/>
          <p:cNvSpPr txBox="1"/>
          <p:nvPr/>
        </p:nvSpPr>
        <p:spPr>
          <a:xfrm>
            <a:off x="843381" y="3883909"/>
            <a:ext cx="5684085" cy="127009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 dirty="0">
                <a:solidFill>
                  <a:schemeClr val="bg1"/>
                </a:solidFill>
                <a:latin typeface="Times New Roman"/>
                <a:ea typeface="宋体"/>
                <a:cs typeface="Times New Roman"/>
              </a:rPr>
              <a:t>Compute the nonlocal charged-pion two-point correlator on the C24P29 ensemble using Coulomb-gauge-fixed input links, five body-diagonal wall-source light propagators, and a </a:t>
            </a:r>
            <a:r>
              <a:rPr sz="1400" b="0" i="0" dirty="0" err="1">
                <a:solidFill>
                  <a:schemeClr val="bg1"/>
                </a:solidFill>
                <a:latin typeface="Times New Roman"/>
                <a:ea typeface="宋体"/>
                <a:cs typeface="Times New Roman"/>
              </a:rPr>
              <a:t>bilocal</a:t>
            </a:r>
            <a:r>
              <a:rPr sz="1400" b="0" i="0" dirty="0">
                <a:solidFill>
                  <a:schemeClr val="bg1"/>
                </a:solidFill>
                <a:latin typeface="Times New Roman"/>
                <a:ea typeface="宋体"/>
                <a:cs typeface="Times New Roman"/>
              </a:rPr>
              <a:t> sink operator with recursively constructed averaged diagonal Wilson-line displacement in both + and - body-diagonal directions for z=0..12.</a:t>
            </a:r>
          </a:p>
        </p:txBody>
      </p:sp>
      <p:sp>
        <p:nvSpPr>
          <p:cNvPr id="26" name="内容占位符 23"/>
          <p:cNvSpPr txBox="1"/>
          <p:nvPr/>
        </p:nvSpPr>
        <p:spPr>
          <a:xfrm>
            <a:off x="3971149" y="2955375"/>
            <a:ext cx="2202032" cy="31331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斜Wilson线非定域2pt</a:t>
            </a:r>
          </a:p>
        </p:txBody>
      </p:sp>
    </p:spTree>
    <p:extLst>
      <p:ext uri="{BB962C8B-B14F-4D97-AF65-F5344CB8AC3E}">
        <p14:creationId xmlns:p14="http://schemas.microsoft.com/office/powerpoint/2010/main" val="18786834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E5A09-9979-5E25-2EC9-44A94F9D4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燕尾形箭头 15">
            <a:extLst>
              <a:ext uri="{FF2B5EF4-FFF2-40B4-BE49-F238E27FC236}">
                <a16:creationId xmlns:a16="http://schemas.microsoft.com/office/drawing/2014/main" id="{C922EE2C-4A78-8B88-9A43-01905D1EF649}"/>
              </a:ext>
            </a:extLst>
          </p:cNvPr>
          <p:cNvSpPr/>
          <p:nvPr/>
        </p:nvSpPr>
        <p:spPr>
          <a:xfrm>
            <a:off x="602859" y="3136281"/>
            <a:ext cx="11204304" cy="325392"/>
          </a:xfrm>
          <a:prstGeom prst="notchedRightArrow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B11F434-6CD6-1BD1-C9B2-1C6CE1D31DAD}"/>
              </a:ext>
            </a:extLst>
          </p:cNvPr>
          <p:cNvGrpSpPr/>
          <p:nvPr/>
        </p:nvGrpSpPr>
        <p:grpSpPr>
          <a:xfrm>
            <a:off x="5430755" y="964545"/>
            <a:ext cx="2155824" cy="2257903"/>
            <a:chOff x="4750904" y="1041074"/>
            <a:chExt cx="2155824" cy="2257903"/>
          </a:xfrm>
        </p:grpSpPr>
      </p:grpSp>
      <p:cxnSp>
        <p:nvCxnSpPr>
          <p:cNvPr id="28" name="Connector 27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核心困难：突破想法的难度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373659" y="5998464"/>
            <a:ext cx="9184611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瓶颈不</a:t>
            </a:r>
            <a:r>
              <a:rPr lang="zh-CN" altLang="en-US" sz="2800" b="1" i="0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仅</a:t>
            </a: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在算力</a:t>
            </a:r>
            <a:r>
              <a:rPr sz="2800" b="1" i="0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，</a:t>
            </a:r>
            <a:r>
              <a:rPr lang="zh-CN" altLang="en-US" sz="2800" b="1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也包含</a:t>
            </a:r>
            <a:r>
              <a:rPr sz="2800" b="1" i="0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「</a:t>
            </a:r>
            <a:r>
              <a:rPr sz="28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提出什么值得算</a:t>
            </a:r>
            <a:r>
              <a:rPr lang="en-US" sz="2800" b="1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+怎么计算</a:t>
            </a:r>
            <a:r>
              <a:rPr sz="2800" b="1" i="0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」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28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72B65EB-383E-1DE4-0758-C2B11B8F2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667" y="3693575"/>
            <a:ext cx="4783589" cy="1378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78539BC-9C94-2F69-D0B8-83338E1B8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68" y="1285694"/>
            <a:ext cx="2432304" cy="18288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17DECF6-7964-D131-AA92-8A92589701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48136" r="48128" b="19701"/>
          <a:stretch/>
        </p:blipFill>
        <p:spPr>
          <a:xfrm>
            <a:off x="3308568" y="3463290"/>
            <a:ext cx="2148840" cy="201168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BABC4E7-FFFD-5A82-91E4-62CE370F02AE}"/>
              </a:ext>
            </a:extLst>
          </p:cNvPr>
          <p:cNvSpPr txBox="1"/>
          <p:nvPr/>
        </p:nvSpPr>
        <p:spPr>
          <a:xfrm>
            <a:off x="377217" y="3909395"/>
            <a:ext cx="288950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宋体" panose="02020603050405020304" pitchFamily="18" charset="0"/>
              </a:rPr>
              <a:t>Image credit: Joachim Meyer; DESY / HERA</a:t>
            </a:r>
            <a:br>
              <a:rPr lang="en" altLang="zh-CN" dirty="0">
                <a:effectLst/>
              </a:rPr>
            </a:br>
            <a:endParaRPr lang="en" altLang="zh-CN" dirty="0">
              <a:effectLst/>
            </a:endParaRPr>
          </a:p>
        </p:txBody>
      </p:sp>
      <p:sp useBgFill="1">
        <p:nvSpPr>
          <p:cNvPr id="6" name="文本框 5">
            <a:extLst>
              <a:ext uri="{FF2B5EF4-FFF2-40B4-BE49-F238E27FC236}">
                <a16:creationId xmlns:a16="http://schemas.microsoft.com/office/drawing/2014/main" id="{0187B1A3-AB64-089D-8482-A855840C628E}"/>
              </a:ext>
            </a:extLst>
          </p:cNvPr>
          <p:cNvSpPr txBox="1"/>
          <p:nvPr/>
        </p:nvSpPr>
        <p:spPr>
          <a:xfrm>
            <a:off x="448056" y="3419856"/>
            <a:ext cx="2432304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200" dirty="0">
                <a:latin typeface="Times New Roman" panose="02020603050405020304" pitchFamily="18" charset="0"/>
                <a:cs typeface="宋体" panose="02020603050405020304" pitchFamily="18" charset="0"/>
              </a:rPr>
              <a:t>Parton Model:</a:t>
            </a:r>
          </a:p>
          <a:p>
            <a:r>
              <a:rPr kumimoji="1" lang="en-US" altLang="zh-CN" sz="1200" dirty="0" err="1">
                <a:latin typeface="Times New Roman" panose="02020603050405020304" pitchFamily="18" charset="0"/>
                <a:cs typeface="宋体" panose="02020603050405020304" pitchFamily="18" charset="0"/>
              </a:rPr>
              <a:t>Feyman</a:t>
            </a:r>
            <a:r>
              <a:rPr kumimoji="1" lang="en-US" altLang="zh-CN" sz="1200" dirty="0">
                <a:latin typeface="Times New Roman" panose="02020603050405020304" pitchFamily="18" charset="0"/>
                <a:cs typeface="宋体" panose="02020603050405020304" pitchFamily="18" charset="0"/>
              </a:rPr>
              <a:t>/</a:t>
            </a:r>
            <a:r>
              <a:rPr kumimoji="1" lang="en-US" altLang="zh-CN" sz="1200" dirty="0" err="1">
                <a:latin typeface="Times New Roman" panose="02020603050405020304" pitchFamily="18" charset="0"/>
                <a:cs typeface="宋体" panose="02020603050405020304" pitchFamily="18" charset="0"/>
              </a:rPr>
              <a:t>Bjorken</a:t>
            </a:r>
            <a:endParaRPr kumimoji="1"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7" name="文本框 6">
            <a:extLst>
              <a:ext uri="{FF2B5EF4-FFF2-40B4-BE49-F238E27FC236}">
                <a16:creationId xmlns:a16="http://schemas.microsoft.com/office/drawing/2014/main" id="{A3BAA7DC-4159-6F4B-D742-444C3BFAB34D}"/>
              </a:ext>
            </a:extLst>
          </p:cNvPr>
          <p:cNvSpPr txBox="1"/>
          <p:nvPr/>
        </p:nvSpPr>
        <p:spPr>
          <a:xfrm>
            <a:off x="3485250" y="5484919"/>
            <a:ext cx="2148840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2000" dirty="0">
                <a:latin typeface="Times New Roman"/>
                <a:ea typeface="宋体"/>
                <a:cs typeface="宋体"/>
              </a:rPr>
              <a:t>格点</a:t>
            </a:r>
            <a:r>
              <a:rPr kumimoji="1" lang="en-US" altLang="zh-CN" sz="2000" dirty="0">
                <a:latin typeface="Times New Roman"/>
                <a:ea typeface="宋体"/>
                <a:cs typeface="宋体"/>
              </a:rPr>
              <a:t>QCD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3F37E46-B2A9-467C-7A5D-7E8B6B424DAD}"/>
              </a:ext>
            </a:extLst>
          </p:cNvPr>
          <p:cNvGrpSpPr/>
          <p:nvPr/>
        </p:nvGrpSpPr>
        <p:grpSpPr>
          <a:xfrm>
            <a:off x="5430755" y="964545"/>
            <a:ext cx="2155824" cy="2257903"/>
            <a:chOff x="4750904" y="1041074"/>
            <a:chExt cx="2155824" cy="225790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DF608019-D42F-7404-6D11-F026B5B0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50904" y="1041074"/>
              <a:ext cx="2098896" cy="2257903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14C2785-E240-AE89-8272-84A17ACCBBCC}"/>
                </a:ext>
              </a:extLst>
            </p:cNvPr>
            <p:cNvSpPr txBox="1"/>
            <p:nvPr/>
          </p:nvSpPr>
          <p:spPr>
            <a:xfrm>
              <a:off x="5155433" y="1536192"/>
              <a:ext cx="17512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Times New Roman"/>
                  <a:ea typeface="宋体"/>
                  <a:cs typeface="宋体"/>
                </a:rPr>
                <a:t>1991 CTEQ</a:t>
              </a:r>
              <a:endParaRPr lang="zh-CN" altLang="en-US" sz="1600" dirty="0"/>
            </a:p>
          </p:txBody>
        </p:sp>
      </p:grpSp>
      <p:sp useBgFill="1">
        <p:nvSpPr>
          <p:cNvPr id="11" name="文本框 10">
            <a:extLst>
              <a:ext uri="{FF2B5EF4-FFF2-40B4-BE49-F238E27FC236}">
                <a16:creationId xmlns:a16="http://schemas.microsoft.com/office/drawing/2014/main" id="{3D86626C-0AD4-B7F2-5281-D26153BF2592}"/>
              </a:ext>
            </a:extLst>
          </p:cNvPr>
          <p:cNvSpPr txBox="1"/>
          <p:nvPr/>
        </p:nvSpPr>
        <p:spPr>
          <a:xfrm>
            <a:off x="7369834" y="5337775"/>
            <a:ext cx="16734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000" dirty="0" err="1">
                <a:latin typeface="Times New Roman"/>
                <a:ea typeface="宋体"/>
                <a:cs typeface="宋体"/>
              </a:rPr>
              <a:t>LaMET</a:t>
            </a:r>
            <a:r>
              <a:rPr kumimoji="1" lang="en-US" altLang="zh-CN" sz="2000" dirty="0">
                <a:latin typeface="Times New Roman"/>
                <a:ea typeface="宋体"/>
                <a:cs typeface="宋体"/>
              </a:rPr>
              <a:t> 2013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E6CD80A-397D-D2C8-055C-B42F9C645CFF}"/>
              </a:ext>
            </a:extLst>
          </p:cNvPr>
          <p:cNvSpPr/>
          <p:nvPr/>
        </p:nvSpPr>
        <p:spPr>
          <a:xfrm>
            <a:off x="2497409" y="3220900"/>
            <a:ext cx="172624" cy="16566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01F0BB5-B1A5-A8D8-A72D-5427E2B53480}"/>
              </a:ext>
            </a:extLst>
          </p:cNvPr>
          <p:cNvSpPr/>
          <p:nvPr/>
        </p:nvSpPr>
        <p:spPr>
          <a:xfrm>
            <a:off x="3525235" y="3205351"/>
            <a:ext cx="172624" cy="16566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88542E1-DB5B-6E18-3763-4807B4B2E2D9}"/>
              </a:ext>
            </a:extLst>
          </p:cNvPr>
          <p:cNvSpPr/>
          <p:nvPr/>
        </p:nvSpPr>
        <p:spPr>
          <a:xfrm>
            <a:off x="6637134" y="3175348"/>
            <a:ext cx="172624" cy="16566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7FA47644-D548-4A30-42C5-F60511B4C438}"/>
              </a:ext>
            </a:extLst>
          </p:cNvPr>
          <p:cNvSpPr/>
          <p:nvPr/>
        </p:nvSpPr>
        <p:spPr>
          <a:xfrm>
            <a:off x="9445394" y="3175347"/>
            <a:ext cx="172624" cy="16566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6689597"/>
      </p:ext>
    </p:extLst>
  </p:cSld>
  <p:clrMapOvr>
    <a:masterClrMapping/>
  </p:clrMapOvr>
  <p:transition advTm="3094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格点全流程科研智能体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6815" y="5998464"/>
            <a:ext cx="9438430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三个智能体接力：凝练想法 → 完成计算 → 产出物理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29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3896" y="1677179"/>
            <a:ext cx="5317334" cy="3474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IdeaMinerLQCD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：梳理文献、识别关键问题、形成可验证假设，再转成具体的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lattice task</a:t>
            </a: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LQCDMaster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：物理方案设计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+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数值计算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+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科学验证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验证结果反馈回想法生成</a:t>
            </a:r>
            <a:r>
              <a:rPr lang="zh-CN" altLang="en-US" sz="20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不是单向流水线，而是正循环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</p:txBody>
      </p:sp>
      <p:pic>
        <p:nvPicPr>
          <p:cNvPr id="10" name="Picture 9" descr="lm_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730" y="1702172"/>
            <a:ext cx="5726582" cy="322291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55855" y="4987070"/>
            <a:ext cx="5056632" cy="2337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IdeaMinerLQCD</a:t>
            </a:r>
            <a:r>
              <a:rPr sz="14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 → </a:t>
            </a:r>
            <a:r>
              <a:rPr sz="14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LQCDMaster</a:t>
            </a:r>
            <a:r>
              <a:rPr sz="14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 → </a:t>
            </a:r>
            <a:r>
              <a:rPr sz="14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PhysMaster</a:t>
            </a:r>
            <a:r>
              <a:rPr sz="1400" b="0" i="0" dirty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 </a:t>
            </a:r>
            <a:r>
              <a:rPr sz="1400" b="0" i="0" dirty="0" err="1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的三级接力</a:t>
            </a:r>
            <a:endParaRPr sz="1400" b="0" i="0" dirty="0">
              <a:solidFill>
                <a:srgbClr val="8A94A3"/>
              </a:solidFill>
              <a:latin typeface="Times New Roman"/>
              <a:ea typeface="宋体"/>
              <a:cs typeface="宋体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750ACC0-D48C-E36F-E2E2-9E1C07602E08}"/>
              </a:ext>
            </a:extLst>
          </p:cNvPr>
          <p:cNvSpPr txBox="1"/>
          <p:nvPr/>
        </p:nvSpPr>
        <p:spPr>
          <a:xfrm>
            <a:off x="5741230" y="544660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 i="0" dirty="0"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He, </a:t>
            </a:r>
            <a:r>
              <a:rPr lang="en-US" altLang="zh-CN" sz="1600" b="0" i="0" dirty="0" err="1"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et.al</a:t>
            </a:r>
            <a:r>
              <a:rPr lang="en-US" altLang="zh-CN" sz="1600" b="0" i="0" dirty="0"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, </a:t>
            </a:r>
            <a:r>
              <a:rPr lang="en-US" altLang="zh-CN" sz="1600" b="0" i="0" dirty="0" err="1"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LaMET</a:t>
            </a:r>
            <a:r>
              <a:rPr lang="en-US" altLang="zh-CN" sz="1600" b="0" i="0" dirty="0">
                <a:latin typeface="Times New Roman" panose="02020603050405020304" pitchFamily="18" charset="0"/>
                <a:ea typeface="宋体"/>
                <a:cs typeface="Times New Roman" panose="02020603050405020304" pitchFamily="18" charset="0"/>
              </a:rPr>
              <a:t>-Agent, </a:t>
            </a:r>
            <a:r>
              <a:rPr lang="zh-CN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2609.32225 </a:t>
            </a:r>
            <a:endParaRPr lang="zh-CN" altLang="en-US" sz="1600" b="0" i="0" dirty="0">
              <a:latin typeface="Times New Roman" panose="02020603050405020304" pitchFamily="18" charset="0"/>
              <a:ea typeface="宋体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E2A47"/>
                </a:solidFill>
                <a:latin typeface="SimHei"/>
                <a:ea typeface="SimHei"/>
                <a:cs typeface="SimHei"/>
              </a:rPr>
              <a:t>自主科学发现的闭环</a:t>
            </a:r>
          </a:p>
        </p:txBody>
      </p:sp>
      <p:sp>
        <p:nvSpPr>
          <p:cNvPr id="7" name="Rectangle 6"/>
          <p:cNvSpPr/>
          <p:nvPr/>
        </p:nvSpPr>
        <p:spPr>
          <a:xfrm>
            <a:off x="825526" y="6062472"/>
            <a:ext cx="10320893" cy="566928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i="0" dirty="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选择一个重要的课题，实现</a:t>
            </a:r>
            <a:r>
              <a:rPr sz="2400" b="1" i="0" dirty="0" err="1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从线性流水线走向可自我修正的科研闭环</a:t>
            </a:r>
            <a:endParaRPr sz="2400" b="1" i="0" dirty="0">
              <a:solidFill>
                <a:srgbClr val="FFFFFF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4068" y="1858848"/>
            <a:ext cx="6015829" cy="3365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闭环四步：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假设与任务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→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物理规划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/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数值实验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/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科学验证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→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科学分析</a:t>
            </a:r>
            <a:r>
              <a:rPr sz="20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→ 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反馈</a:t>
            </a:r>
            <a:endParaRPr sz="2000" b="1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1" i="0" dirty="0" err="1">
                <a:solidFill>
                  <a:srgbClr val="FF0000"/>
                </a:solidFill>
                <a:latin typeface="Times New Roman"/>
                <a:ea typeface="宋体"/>
                <a:cs typeface="宋体"/>
              </a:rPr>
              <a:t>科学验证</a:t>
            </a:r>
            <a:r>
              <a:rPr sz="2000" b="0" i="0" dirty="0" err="1">
                <a:solidFill>
                  <a:srgbClr val="FF0000"/>
                </a:solidFill>
                <a:latin typeface="Times New Roman"/>
                <a:ea typeface="宋体"/>
                <a:cs typeface="宋体"/>
              </a:rPr>
              <a:t>决定「结果是否可信</a:t>
            </a:r>
            <a:r>
              <a:rPr sz="2000" b="0" i="0" dirty="0">
                <a:solidFill>
                  <a:srgbClr val="FF0000"/>
                </a:solidFill>
                <a:latin typeface="Times New Roman"/>
                <a:ea typeface="宋体"/>
                <a:cs typeface="宋体"/>
              </a:rPr>
              <a:t>」，</a:t>
            </a:r>
            <a:r>
              <a:rPr sz="2000" b="0" i="0" dirty="0" err="1">
                <a:solidFill>
                  <a:srgbClr val="FF0000"/>
                </a:solidFill>
                <a:latin typeface="Times New Roman"/>
                <a:ea typeface="宋体"/>
                <a:cs typeface="宋体"/>
              </a:rPr>
              <a:t>是整个闭环里最关键的一环</a:t>
            </a:r>
            <a:endParaRPr sz="2000" b="0" i="0" dirty="0">
              <a:solidFill>
                <a:srgbClr val="FF000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反馈回路：新结果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→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修正假设</a:t>
            </a:r>
            <a:r>
              <a:rPr sz="20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→ </a:t>
            </a: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产生新想法</a:t>
            </a:r>
            <a:endParaRPr sz="20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0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目标不是替代物理学家，而是</a:t>
            </a:r>
            <a:r>
              <a:rPr sz="20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扩展我们能够触及的问题范围</a:t>
            </a:r>
            <a:endParaRPr sz="2000" b="1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</p:txBody>
      </p:sp>
      <p:pic>
        <p:nvPicPr>
          <p:cNvPr id="10" name="Picture 9" descr="lm_lo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79" y="2079218"/>
            <a:ext cx="5056632" cy="28458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83680" y="4979949"/>
            <a:ext cx="505663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A94A3"/>
                </a:solidFill>
                <a:latin typeface="Times New Roman"/>
                <a:ea typeface="宋体"/>
                <a:cs typeface="宋体"/>
              </a:rPr>
              <a:t>自主科学发现：假设、实验、验证与反馈构成的闭环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2940" y="292608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 err="1">
                <a:solidFill>
                  <a:srgbClr val="0E2A47"/>
                </a:solidFill>
                <a:latin typeface="SimHei"/>
                <a:ea typeface="SimHei"/>
                <a:cs typeface="SimHei"/>
              </a:rPr>
              <a:t>总结与展望</a:t>
            </a:r>
            <a:endParaRPr sz="3200" b="1" i="0" dirty="0">
              <a:solidFill>
                <a:srgbClr val="0E2A47"/>
              </a:solidFill>
              <a:latin typeface="SimHei"/>
              <a:ea typeface="SimHei"/>
              <a:cs typeface="SimHe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31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906" y="1129922"/>
            <a:ext cx="10977372" cy="41926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lang="en-US" sz="24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LQCDMaster</a:t>
            </a:r>
            <a:r>
              <a:rPr lang="zh-CN" altLang="en-US" sz="24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</a:t>
            </a:r>
            <a:r>
              <a:rPr lang="zh-CN" altLang="en-US" sz="24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解决</a:t>
            </a:r>
            <a:r>
              <a:rPr sz="24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格点的门槛</a:t>
            </a:r>
            <a:r>
              <a:rPr lang="zh-CN" altLang="en-US" sz="24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之一：</a:t>
            </a:r>
            <a:r>
              <a:rPr sz="24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整条工程流水线</a:t>
            </a:r>
            <a:endParaRPr sz="24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lang="zh-CN" altLang="en-US" sz="2400" b="1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目标</a:t>
            </a:r>
            <a:r>
              <a:rPr sz="24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</a:t>
            </a:r>
            <a:r>
              <a:rPr sz="24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把工程流程交给</a:t>
            </a:r>
            <a:r>
              <a:rPr sz="2400" b="0" i="0" dirty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 </a:t>
            </a:r>
            <a:r>
              <a:rPr sz="24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AI，把物理问题留给物理学家</a:t>
            </a:r>
            <a:endParaRPr sz="24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400" b="1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验证结果</a:t>
            </a:r>
            <a:r>
              <a:rPr sz="24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：70 </a:t>
            </a:r>
            <a:r>
              <a:rPr sz="24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个任务、成功率</a:t>
            </a:r>
            <a:r>
              <a:rPr sz="24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90%、</a:t>
            </a:r>
            <a:r>
              <a:rPr sz="24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开发时间缩短</a:t>
            </a:r>
            <a:r>
              <a:rPr sz="24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17–54 </a:t>
            </a:r>
            <a:r>
              <a:rPr sz="24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倍</a:t>
            </a:r>
            <a:endParaRPr sz="24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4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已经走出的下一步</a:t>
            </a:r>
            <a:r>
              <a:rPr sz="24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：IdeaMinerLQCD</a:t>
            </a:r>
            <a:r>
              <a:rPr sz="2400" b="0" i="0" dirty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 </a:t>
            </a:r>
            <a:r>
              <a:rPr sz="24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与</a:t>
            </a:r>
            <a:r>
              <a:rPr sz="2400" b="0" i="0" dirty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 </a:t>
            </a:r>
            <a:r>
              <a:rPr lang="en-US" sz="24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LQCDMaster</a:t>
            </a:r>
            <a:r>
              <a:rPr lang="en-US" sz="24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2.0</a:t>
            </a:r>
            <a:r>
              <a:rPr sz="24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，把闭环补全</a:t>
            </a:r>
            <a:endParaRPr lang="en-US" sz="24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 marL="201168" indent="-201168">
              <a:lnSpc>
                <a:spcPct val="150000"/>
              </a:lnSpc>
              <a:spcBef>
                <a:spcPts val="500"/>
              </a:spcBef>
              <a:buClr>
                <a:srgbClr val="0E2A47"/>
              </a:buClr>
              <a:buFont typeface="Arial"/>
              <a:buChar char="▪"/>
            </a:pPr>
            <a:r>
              <a:rPr lang="zh-CN" altLang="en-US" sz="2400" dirty="0">
                <a:solidFill>
                  <a:srgbClr val="1B2430"/>
                </a:solidFill>
                <a:latin typeface="Times New Roman"/>
                <a:ea typeface="宋体"/>
              </a:rPr>
              <a:t>待开发功能</a:t>
            </a:r>
            <a:r>
              <a:rPr lang="en-US" altLang="zh-CN" sz="2400" dirty="0">
                <a:solidFill>
                  <a:srgbClr val="1B2430"/>
                </a:solidFill>
                <a:latin typeface="Times New Roman"/>
                <a:ea typeface="宋体"/>
              </a:rPr>
              <a:t>(</a:t>
            </a:r>
            <a:r>
              <a:rPr lang="zh-CN" altLang="en-US" sz="2400" dirty="0">
                <a:solidFill>
                  <a:srgbClr val="1B2430"/>
                </a:solidFill>
                <a:latin typeface="Times New Roman"/>
                <a:ea typeface="宋体"/>
              </a:rPr>
              <a:t>期望跟大家一起合作</a:t>
            </a:r>
            <a:r>
              <a:rPr lang="en-US" altLang="zh-CN" sz="2400" dirty="0">
                <a:solidFill>
                  <a:srgbClr val="1B2430"/>
                </a:solidFill>
                <a:latin typeface="Times New Roman"/>
                <a:ea typeface="宋体"/>
              </a:rPr>
              <a:t>, </a:t>
            </a:r>
            <a:r>
              <a:rPr lang="en-US" altLang="zh-CN" sz="2400" dirty="0">
                <a:solidFill>
                  <a:srgbClr val="FF0000"/>
                </a:solidFill>
                <a:latin typeface="Times New Roman"/>
                <a:ea typeface="宋体"/>
              </a:rPr>
              <a:t>We heavily need you!)</a:t>
            </a:r>
            <a:r>
              <a:rPr lang="zh-CN" altLang="en-US" sz="2400" dirty="0">
                <a:solidFill>
                  <a:srgbClr val="1B2430"/>
                </a:solidFill>
                <a:latin typeface="Times New Roman"/>
                <a:ea typeface="宋体"/>
              </a:rPr>
              <a:t>：</a:t>
            </a:r>
            <a:endParaRPr lang="en-US" altLang="zh-CN" sz="2400" dirty="0">
              <a:solidFill>
                <a:srgbClr val="1B2430"/>
              </a:solidFill>
              <a:latin typeface="Times New Roman"/>
              <a:ea typeface="宋体"/>
            </a:endParaRPr>
          </a:p>
          <a:p>
            <a:pPr marL="1257300" lvl="2" indent="-342900">
              <a:lnSpc>
                <a:spcPct val="150000"/>
              </a:lnSpc>
              <a:spcBef>
                <a:spcPts val="500"/>
              </a:spcBef>
              <a:buClr>
                <a:srgbClr val="0E2A47"/>
              </a:buClr>
              <a:buFont typeface="Wingdings" pitchFamily="2" charset="2"/>
              <a:buChar char="ü"/>
            </a:pPr>
            <a:r>
              <a:rPr lang="en-US" altLang="zh-CN" sz="2400" dirty="0">
                <a:solidFill>
                  <a:srgbClr val="1B2430"/>
                </a:solidFill>
                <a:latin typeface="Times New Roman"/>
                <a:ea typeface="宋体"/>
              </a:rPr>
              <a:t>distillation, blending, 4pt, finite-T, …</a:t>
            </a:r>
          </a:p>
          <a:p>
            <a:pPr marL="1257300" lvl="2" indent="-342900">
              <a:lnSpc>
                <a:spcPct val="150000"/>
              </a:lnSpc>
              <a:spcBef>
                <a:spcPts val="500"/>
              </a:spcBef>
              <a:buClr>
                <a:srgbClr val="0E2A47"/>
              </a:buClr>
              <a:buFont typeface="Wingdings" pitchFamily="2" charset="2"/>
              <a:buChar char="ü"/>
            </a:pPr>
            <a:r>
              <a:rPr lang="zh-CN" altLang="en-US" sz="2400" dirty="0">
                <a:solidFill>
                  <a:srgbClr val="1B2430"/>
                </a:solidFill>
                <a:latin typeface="Times New Roman"/>
                <a:ea typeface="宋体"/>
              </a:rPr>
              <a:t>安全性、稳定性、评测</a:t>
            </a:r>
            <a:endParaRPr sz="2400" dirty="0">
              <a:solidFill>
                <a:srgbClr val="1B2430"/>
              </a:solidFill>
              <a:latin typeface="Times New Roman"/>
              <a:ea typeface="宋体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FEFF7A-E2F3-318D-E795-EAA1F85C90BC}"/>
              </a:ext>
            </a:extLst>
          </p:cNvPr>
          <p:cNvSpPr/>
          <p:nvPr/>
        </p:nvSpPr>
        <p:spPr>
          <a:xfrm>
            <a:off x="902664" y="5487427"/>
            <a:ext cx="10193856" cy="1077965"/>
          </a:xfrm>
          <a:prstGeom prst="rect">
            <a:avLst/>
          </a:prstGeom>
          <a:solidFill>
            <a:srgbClr val="3E8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0" rtlCol="0" anchor="ctr"/>
          <a:lstStyle/>
          <a:p>
            <a:pPr algn="ctr">
              <a:lnSpc>
                <a:spcPct val="150000"/>
              </a:lnSpc>
              <a:spcBef>
                <a:spcPts val="300"/>
              </a:spcBef>
            </a:pPr>
            <a:r>
              <a:rPr lang="en-US" altLang="zh-CN" sz="2600" dirty="0">
                <a:solidFill>
                  <a:schemeClr val="bg1"/>
                </a:solidFill>
                <a:latin typeface="Times New Roman"/>
                <a:cs typeface="宋体"/>
              </a:rPr>
              <a:t>(</a:t>
            </a:r>
            <a:r>
              <a:rPr lang="zh-CN" altLang="en-US" sz="2600" dirty="0">
                <a:solidFill>
                  <a:schemeClr val="bg1"/>
                </a:solidFill>
                <a:latin typeface="Times New Roman"/>
                <a:cs typeface="宋体"/>
              </a:rPr>
              <a:t>希望</a:t>
            </a:r>
            <a:r>
              <a:rPr lang="en-US" altLang="zh-CN" sz="2600" dirty="0">
                <a:solidFill>
                  <a:schemeClr val="bg1"/>
                </a:solidFill>
                <a:latin typeface="Times New Roman"/>
                <a:cs typeface="宋体"/>
              </a:rPr>
              <a:t>)</a:t>
            </a:r>
            <a:r>
              <a:rPr lang="zh-CN" altLang="en-US" sz="2600" dirty="0">
                <a:solidFill>
                  <a:schemeClr val="bg1"/>
                </a:solidFill>
                <a:latin typeface="Times New Roman"/>
                <a:cs typeface="宋体"/>
              </a:rPr>
              <a:t>未来 </a:t>
            </a:r>
            <a:r>
              <a:rPr lang="en" altLang="zh-CN" sz="2600" dirty="0">
                <a:solidFill>
                  <a:schemeClr val="bg1"/>
                </a:solidFill>
                <a:latin typeface="Times New Roman"/>
                <a:cs typeface="宋体"/>
              </a:rPr>
              <a:t>AI </a:t>
            </a:r>
            <a:r>
              <a:rPr lang="zh-CN" altLang="en-US" sz="2600" dirty="0">
                <a:solidFill>
                  <a:schemeClr val="bg1"/>
                </a:solidFill>
                <a:latin typeface="Times New Roman"/>
                <a:cs typeface="宋体"/>
              </a:rPr>
              <a:t>不会代替物理学家，而是帮我们探索过去因复杂度、成本与工程门槛而无法触及的物理问题</a:t>
            </a:r>
            <a:endParaRPr lang="zh-CN" altLang="en-US" sz="2600" dirty="0">
              <a:solidFill>
                <a:schemeClr val="bg1"/>
              </a:solidFill>
              <a:latin typeface="+mn-ea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159105" y="963777"/>
            <a:ext cx="11874399" cy="2743"/>
          </a:xfrm>
          <a:prstGeom prst="line">
            <a:avLst/>
          </a:prstGeom>
          <a:ln w="1905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74650" y="1000353"/>
            <a:ext cx="0" cy="5706771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2009729" y="983894"/>
            <a:ext cx="0" cy="574060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74650" y="6707124"/>
            <a:ext cx="11858854" cy="17373"/>
          </a:xfrm>
          <a:prstGeom prst="line">
            <a:avLst/>
          </a:prstGeom>
          <a:ln w="38100"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4631" y="6039919"/>
            <a:ext cx="10881360" cy="492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i="0" dirty="0">
                <a:latin typeface="SimSun" panose="02010600030101010101" pitchFamily="2" charset="-122"/>
                <a:ea typeface="SimSun" panose="02010600030101010101" pitchFamily="2" charset="-122"/>
                <a:cs typeface="SimHei"/>
              </a:rPr>
              <a:t>衷心感谢大家和各位合作者！</a:t>
            </a:r>
            <a:endParaRPr sz="3200" b="1" i="0" dirty="0">
              <a:latin typeface="SimSun" panose="02010600030101010101" pitchFamily="2" charset="-122"/>
              <a:ea typeface="SimSun" panose="02010600030101010101" pitchFamily="2" charset="-122"/>
              <a:cs typeface="SimHe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32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4631" y="1227602"/>
            <a:ext cx="11091672" cy="46944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>
              <a:lnSpc>
                <a:spcPct val="150000"/>
              </a:lnSpc>
              <a:buClr>
                <a:srgbClr val="0E2A47"/>
              </a:buClr>
              <a:buFont typeface="Arial"/>
              <a:buChar char="▪"/>
            </a:pPr>
            <a:r>
              <a:rPr lang="en" altLang="zh-CN" sz="2100" b="1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PhysMaster</a:t>
            </a:r>
            <a:r>
              <a:rPr lang="zh-CN" altLang="en" sz="21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</a:t>
            </a:r>
            <a:r>
              <a:rPr lang="en" altLang="zh-CN" sz="21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T. Miao et al., arXiv:2512.19799 [</a:t>
            </a:r>
            <a:r>
              <a:rPr lang="en" altLang="zh-CN" sz="210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cs.AI</a:t>
            </a:r>
            <a:r>
              <a:rPr lang="en" altLang="zh-CN" sz="21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], </a:t>
            </a:r>
            <a:r>
              <a:rPr lang="zh-CN" altLang="en-US" sz="21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从计算结果到物理结论</a:t>
            </a:r>
            <a:endParaRPr lang="en-US" altLang="zh-CN" sz="210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>
              <a:lnSpc>
                <a:spcPct val="150000"/>
              </a:lnSpc>
              <a:buClr>
                <a:srgbClr val="0E2A47"/>
              </a:buClr>
            </a:pP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altLang="zh-CN" sz="2100" dirty="0">
                <a:solidFill>
                  <a:srgbClr val="1B2430"/>
                </a:solidFill>
                <a:latin typeface="Times New Roman"/>
                <a:ea typeface="宋体"/>
              </a:rPr>
              <a:t>Tan, </a:t>
            </a:r>
            <a:r>
              <a:rPr lang="en-US" altLang="zh-CN" sz="2100" dirty="0" err="1">
                <a:solidFill>
                  <a:srgbClr val="1B2430"/>
                </a:solidFill>
                <a:latin typeface="Times New Roman"/>
                <a:ea typeface="宋体"/>
              </a:rPr>
              <a:t>et.al</a:t>
            </a:r>
            <a:r>
              <a:rPr lang="en-US" altLang="zh-CN" sz="2100" dirty="0">
                <a:solidFill>
                  <a:srgbClr val="1B2430"/>
                </a:solidFill>
                <a:latin typeface="Times New Roman"/>
                <a:ea typeface="宋体"/>
              </a:rPr>
              <a:t>, </a:t>
            </a:r>
            <a:r>
              <a:rPr lang="zh-CN" altLang="zh-CN" sz="2100" dirty="0">
                <a:solidFill>
                  <a:srgbClr val="1B2430"/>
                </a:solidFill>
                <a:latin typeface="Times New Roman"/>
                <a:ea typeface="宋体"/>
              </a:rPr>
              <a:t>Chin.Phys.C 50 (2026) 103104</a:t>
            </a:r>
            <a:r>
              <a:rPr lang="en-US" altLang="zh-CN" sz="2100" dirty="0">
                <a:solidFill>
                  <a:srgbClr val="1B2430"/>
                </a:solidFill>
                <a:latin typeface="Times New Roman"/>
                <a:ea typeface="宋体"/>
              </a:rPr>
              <a:t>, </a:t>
            </a:r>
            <a:r>
              <a:rPr lang="en-US" altLang="zh-CN" sz="2100" dirty="0" err="1">
                <a:solidFill>
                  <a:srgbClr val="1B2430"/>
                </a:solidFill>
                <a:latin typeface="Times New Roman"/>
                <a:ea typeface="宋体"/>
              </a:rPr>
              <a:t>PhysMaster</a:t>
            </a:r>
            <a:r>
              <a:rPr lang="zh-CN" altLang="en-US" sz="2100" dirty="0">
                <a:solidFill>
                  <a:srgbClr val="1B2430"/>
                </a:solidFill>
                <a:latin typeface="Times New Roman"/>
                <a:ea typeface="宋体"/>
              </a:rPr>
              <a:t>研究</a:t>
            </a:r>
            <a:r>
              <a:rPr lang="en-US" altLang="zh-CN" sz="2100" dirty="0">
                <a:solidFill>
                  <a:srgbClr val="1B2430"/>
                </a:solidFill>
                <a:latin typeface="Times New Roman"/>
                <a:ea typeface="宋体"/>
              </a:rPr>
              <a:t>CS </a:t>
            </a:r>
            <a:r>
              <a:rPr lang="zh-CN" altLang="en-US" sz="2100" dirty="0">
                <a:solidFill>
                  <a:srgbClr val="1B2430"/>
                </a:solidFill>
                <a:latin typeface="Times New Roman"/>
                <a:ea typeface="宋体"/>
              </a:rPr>
              <a:t>演化核</a:t>
            </a:r>
            <a:endParaRPr lang="en-US" sz="2100" b="1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1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LQCDMaster</a:t>
            </a:r>
            <a:r>
              <a:rPr sz="21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：Gao</a:t>
            </a:r>
            <a:r>
              <a:rPr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, et al., arXiv:2607.15001 [hep-</a:t>
            </a:r>
            <a:r>
              <a:rPr sz="21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lat</a:t>
            </a:r>
            <a:r>
              <a:rPr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]</a:t>
            </a:r>
            <a:endParaRPr lang="en-US" sz="21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</a:pPr>
            <a:r>
              <a:rPr lang="en-US" sz="2100" dirty="0">
                <a:solidFill>
                  <a:srgbClr val="1B2430"/>
                </a:solidFill>
                <a:latin typeface="Times New Roman"/>
                <a:ea typeface="宋体"/>
                <a:cs typeface="Times New Roman"/>
              </a:rPr>
              <a:t>                            </a:t>
            </a:r>
            <a:r>
              <a:rPr sz="2100" b="0" i="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https://</a:t>
            </a:r>
            <a:r>
              <a:rPr sz="21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github.com</a:t>
            </a:r>
            <a:r>
              <a:rPr sz="2100" b="0" i="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/</a:t>
            </a:r>
            <a:r>
              <a:rPr sz="21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sjtu</a:t>
            </a:r>
            <a:r>
              <a:rPr sz="2100" b="0" i="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-</a:t>
            </a:r>
            <a:r>
              <a:rPr sz="21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sai</a:t>
            </a:r>
            <a:r>
              <a:rPr sz="2100" b="0" i="0" dirty="0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-agents/</a:t>
            </a:r>
            <a:r>
              <a:rPr sz="2100" b="0" i="0" dirty="0" err="1">
                <a:solidFill>
                  <a:srgbClr val="C00000"/>
                </a:solidFill>
                <a:latin typeface="Times New Roman"/>
                <a:ea typeface="宋体"/>
                <a:cs typeface="宋体"/>
              </a:rPr>
              <a:t>LQCD_Master</a:t>
            </a:r>
            <a:endParaRPr sz="2100" b="0" i="0" dirty="0">
              <a:solidFill>
                <a:srgbClr val="C0000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E2A47"/>
              </a:buClr>
              <a:buFont typeface="Arial"/>
              <a:buChar char="▪"/>
            </a:pPr>
            <a:r>
              <a:rPr sz="21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IdeaMinerLQCD</a:t>
            </a:r>
            <a:r>
              <a:rPr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 </a:t>
            </a:r>
            <a:r>
              <a:rPr sz="21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从文献到可验证假设</a:t>
            </a:r>
            <a:r>
              <a:rPr lang="zh-CN" altLang="en-US"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，基于</a:t>
            </a:r>
            <a:r>
              <a:rPr lang="en-US" altLang="zh-CN" sz="21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IdeaMiner</a:t>
            </a:r>
            <a:r>
              <a:rPr lang="zh-CN" altLang="en-US"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，浦江实验室</a:t>
            </a:r>
            <a:r>
              <a:rPr lang="en-US" altLang="zh-CN"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+</a:t>
            </a:r>
            <a:r>
              <a:rPr lang="zh-CN" altLang="en-US"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上海交大团队的合作</a:t>
            </a:r>
            <a:endParaRPr sz="21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>
              <a:lnSpc>
                <a:spcPct val="150000"/>
              </a:lnSpc>
              <a:spcBef>
                <a:spcPts val="500"/>
              </a:spcBef>
              <a:buClr>
                <a:srgbClr val="0E2A47"/>
              </a:buClr>
              <a:buFont typeface="Arial"/>
              <a:buChar char="▪"/>
            </a:pPr>
            <a:r>
              <a:rPr sz="2100" b="1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框架</a:t>
            </a:r>
            <a:r>
              <a:rPr sz="21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：PyQUDA</a:t>
            </a:r>
            <a:r>
              <a:rPr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（</a:t>
            </a:r>
            <a:r>
              <a:rPr lang="zh-CN" altLang="en-US"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非常好用的</a:t>
            </a:r>
            <a:r>
              <a:rPr sz="21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格点</a:t>
            </a:r>
            <a:r>
              <a:rPr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QCD  </a:t>
            </a:r>
            <a:r>
              <a:rPr sz="2100" b="0" i="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计算框架</a:t>
            </a:r>
            <a:r>
              <a:rPr sz="2100" b="0" i="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）</a:t>
            </a:r>
            <a:endParaRPr lang="en-US" sz="2100" b="0" i="0" dirty="0">
              <a:solidFill>
                <a:srgbClr val="1B2430"/>
              </a:solidFill>
              <a:latin typeface="Times New Roman"/>
              <a:ea typeface="宋体"/>
              <a:cs typeface="宋体"/>
            </a:endParaRPr>
          </a:p>
          <a:p>
            <a:pPr>
              <a:lnSpc>
                <a:spcPct val="150000"/>
              </a:lnSpc>
              <a:spcBef>
                <a:spcPts val="500"/>
              </a:spcBef>
              <a:buClr>
                <a:srgbClr val="0E2A47"/>
              </a:buClr>
            </a:pPr>
            <a:r>
              <a:rPr lang="en-US" sz="21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                            Jiang, </a:t>
            </a:r>
            <a:r>
              <a:rPr lang="en" altLang="zh-CN" sz="21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et al., </a:t>
            </a:r>
            <a:r>
              <a:rPr lang="zh-CN" altLang="zh-CN" sz="2100" dirty="0">
                <a:latin typeface="Times New Roman"/>
              </a:rPr>
              <a:t>2411.08461</a:t>
            </a:r>
            <a:r>
              <a:rPr lang="zh-CN" altLang="zh-CN" sz="2100" dirty="0">
                <a:latin typeface="Times New Roman"/>
                <a:ea typeface="宋体"/>
                <a:cs typeface="宋体"/>
              </a:rPr>
              <a:t> [hep-lat]</a:t>
            </a:r>
            <a:endParaRPr lang="en-US" sz="2100" b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>
              <a:lnSpc>
                <a:spcPct val="150000"/>
              </a:lnSpc>
              <a:spcBef>
                <a:spcPts val="500"/>
              </a:spcBef>
              <a:buClr>
                <a:srgbClr val="0E2A47"/>
              </a:buClr>
            </a:pPr>
            <a:r>
              <a:rPr lang="en-US" sz="21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                             https://</a:t>
            </a:r>
            <a:r>
              <a:rPr lang="en-US" sz="210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github.com</a:t>
            </a:r>
            <a:r>
              <a:rPr lang="en-US" sz="21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/CLQCD/</a:t>
            </a:r>
            <a:r>
              <a:rPr lang="en-US" sz="210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PyQUDA</a:t>
            </a:r>
            <a:endParaRPr lang="en-US" sz="210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  <a:p>
            <a:pPr marL="201168" indent="-201168">
              <a:lnSpc>
                <a:spcPct val="150000"/>
              </a:lnSpc>
              <a:spcBef>
                <a:spcPts val="500"/>
              </a:spcBef>
              <a:buClr>
                <a:srgbClr val="0E2A47"/>
              </a:buClr>
              <a:buFont typeface="Arial"/>
              <a:buChar char="▪"/>
            </a:pPr>
            <a:r>
              <a:rPr lang="en-US" sz="21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Skill: https://</a:t>
            </a:r>
            <a:r>
              <a:rPr lang="en-US" sz="210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github.com</a:t>
            </a:r>
            <a:r>
              <a:rPr lang="en-US" sz="2100" dirty="0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/AI4LGT/</a:t>
            </a:r>
            <a:r>
              <a:rPr lang="en-US" sz="2100" dirty="0" err="1">
                <a:solidFill>
                  <a:srgbClr val="1B2430"/>
                </a:solidFill>
                <a:latin typeface="Times New Roman"/>
                <a:ea typeface="宋体"/>
                <a:cs typeface="宋体"/>
              </a:rPr>
              <a:t>LQCD_Skills</a:t>
            </a:r>
            <a:endParaRPr sz="2100" b="0" i="0" dirty="0">
              <a:solidFill>
                <a:srgbClr val="1B2430"/>
              </a:solidFill>
              <a:latin typeface="Times New Roman"/>
              <a:ea typeface="宋体"/>
              <a:cs typeface="Times New Roman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B6E424D-DEB0-5B28-05BB-B321CAC9AB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587" b="31707"/>
          <a:stretch>
            <a:fillRect/>
          </a:stretch>
        </p:blipFill>
        <p:spPr>
          <a:xfrm>
            <a:off x="10023576" y="1109775"/>
            <a:ext cx="1709440" cy="198916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660A676-EC92-77EE-F9C4-E8DEECFCE897}"/>
              </a:ext>
            </a:extLst>
          </p:cNvPr>
          <p:cNvSpPr txBox="1"/>
          <p:nvPr/>
        </p:nvSpPr>
        <p:spPr>
          <a:xfrm>
            <a:off x="514700" y="962669"/>
            <a:ext cx="10526573" cy="567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实验与数据分析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HEP Data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Analysis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Agents (2025)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E. Gendreau-Distler, J. Ho, D. Kim, L.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Le Pottier, H. Wang, and C. Yang, arXiv:2512.07785 [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physics.data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-an].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JFC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E. A. Moreno, S. Bright-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Thonney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A. Novak, D. Garcia, and P. Harris, arXiv:2603.20179 [hep-ex].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CoLLM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Esmail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Hammad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and M.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Nojiri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arXiv:2602.06496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ALEPH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thrust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Badea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Y. Chen, M. Maggi, and Y.-J. Lee, arXiv:2603.05735 [hep-ex].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Dr. Sai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M. He et al., arXiv:2604.22541 [hep-ex].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SHARP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Birk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G.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Kasieczka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S.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Mishra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-Sharma, B.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Nachman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D. Noll, and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Wamorkar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arXiv:2604.18752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AgentRivet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A. J. Costa, C.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Doglioni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C.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Gütschow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A. D.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Pilkington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and S. Sinha, arXiv:2606.13535 [hep-ex].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Semantic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differencing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Hammad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and M.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Nojiri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arXiv:2607.05762 [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cs.SE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Selection-list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codegen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M. Saito,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Kishimoto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and J. Tanaka, arXiv:2604.14696 [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physics.data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-an].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HepScript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Jiao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et al., arXiv:2605.01423 [hep-ex].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RooAgent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Desai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arXiv:2605.17318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Archi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Lugato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et al., arXiv:2606.04755 [hep-ex].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031B21E-CAEA-0BE3-6166-11F24143ABFD}"/>
              </a:ext>
            </a:extLst>
          </p:cNvPr>
          <p:cNvSpPr/>
          <p:nvPr/>
        </p:nvSpPr>
        <p:spPr>
          <a:xfrm>
            <a:off x="422980" y="287475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高能物理中的</a:t>
            </a:r>
            <a:r>
              <a:rPr lang="fr-FR" altLang="zh-CN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 Agent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200941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58A2142-E36E-57AF-5536-682236C1E882}"/>
              </a:ext>
            </a:extLst>
          </p:cNvPr>
          <p:cNvSpPr txBox="1"/>
          <p:nvPr/>
        </p:nvSpPr>
        <p:spPr>
          <a:xfrm>
            <a:off x="514700" y="962669"/>
            <a:ext cx="11255455" cy="567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唯象与理论计算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MadAgents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Plehn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D. Schiller, and N.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Schmal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arXiv:2601.21015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Agents of Discovery (2025)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Diefenbacher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Hallin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G.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Kasieczka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M.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Krämer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Lauscher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and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Lukas, arXiv:2509.08535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DarkAgents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Lucente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S. Pascoli, F. Sala, and M.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Zandi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arXiv:2606.11157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SFitter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Agents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Diefenbacher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Plehn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D. Schiller, and N.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Schmal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arXiv:2607.22813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ColliderAgent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S. Qiu et al., arXiv:2603.14553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EasyScan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HEP 2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Y. Xiao, Y. Yue, and Y. Zhang, arXiv:2606.31214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SMEFT-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Pheno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-Agent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Y.-C. Guo, J. Wang, and J.-C. Yang, arXiv:2607.22331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FERMIACC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P. Agrawal, N. Craig, A. Madden, and I. V.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Lombera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arXiv:2603.22538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bsm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agent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S. Saad, arXiv:2606.21316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LeWRON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I. R. Wang, arXiv:2606.19425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HEPTAPOD —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event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generation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(2025)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Menzo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et al., arXiv:2512.15867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HEPTAPOD /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Diagrammatica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Menzo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et al., arXiv:2603.26990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ArgoLOOM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(2025)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S. D.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Bakshi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et al., arXiv:2510.02426 [hep-ph]. 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C5E6AF0-52F3-B02C-5775-686F225BBEFB}"/>
              </a:ext>
            </a:extLst>
          </p:cNvPr>
          <p:cNvSpPr/>
          <p:nvPr/>
        </p:nvSpPr>
        <p:spPr>
          <a:xfrm>
            <a:off x="422980" y="287475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高能物理中的</a:t>
            </a:r>
            <a:r>
              <a:rPr lang="fr-FR" altLang="zh-CN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 Agent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2899690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97C105-F467-ED39-928A-48D88F93FEC4}"/>
              </a:ext>
            </a:extLst>
          </p:cNvPr>
          <p:cNvSpPr txBox="1"/>
          <p:nvPr/>
        </p:nvSpPr>
        <p:spPr>
          <a:xfrm>
            <a:off x="514700" y="962669"/>
            <a:ext cx="11255455" cy="3095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专门计算物理场景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PhysMaster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(2025)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Miao et al., arXiv:2512.19799 [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cs.AI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PhysMaster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Lattice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QCD application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J.-X. Tan et al., arXiv:2603.22471 [hep-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LQCDMaster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 Gao et al., arXiv:2607.15001 [hep-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CLVisc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Agent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Q. Wang, L.-G.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Pang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Pu, and X.-N. Wang, arXiv:2607.27822 [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Amplitude program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search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S.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Krippendorf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arXiv:2607.21629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Detector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-design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 Chung, Q. Liu, L. Wu, and J.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Gonski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arXiv:2604.21804 [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physics.ins-det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GRACE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Hill and H. J.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Ryoo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arXiv:2602.15039 [hep-ex]. </a:t>
            </a:r>
            <a:endParaRPr lang="fr-FR" altLang="zh-CN" sz="16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D480BEF-CFD5-7F2C-064F-6D791C5488E2}"/>
              </a:ext>
            </a:extLst>
          </p:cNvPr>
          <p:cNvSpPr/>
          <p:nvPr/>
        </p:nvSpPr>
        <p:spPr>
          <a:xfrm>
            <a:off x="422980" y="287475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高能物理中的</a:t>
            </a:r>
            <a:r>
              <a:rPr lang="fr-FR" altLang="zh-CN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 Agent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28632" y="6345936"/>
            <a:ext cx="20116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B6472"/>
                </a:solidFill>
                <a:latin typeface="Times New Roman"/>
                <a:ea typeface="宋体"/>
                <a:cs typeface="Times New Roman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3614367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3321</Words>
  <Application>Microsoft Macintosh PowerPoint</Application>
  <PresentationFormat>宽屏</PresentationFormat>
  <Paragraphs>380</Paragraphs>
  <Slides>35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0" baseType="lpstr">
      <vt:lpstr>等线</vt:lpstr>
      <vt:lpstr>等线</vt:lpstr>
      <vt:lpstr>SimHei</vt:lpstr>
      <vt:lpstr>SimSun</vt:lpstr>
      <vt:lpstr>SimSun</vt:lpstr>
      <vt:lpstr>Microsoft YaHei</vt:lpstr>
      <vt:lpstr>Microsoft YaHei</vt:lpstr>
      <vt:lpstr>Songti SC</vt:lpstr>
      <vt:lpstr>Arial</vt:lpstr>
      <vt:lpstr>Calibri</vt:lpstr>
      <vt:lpstr>Cambria Math</vt:lpstr>
      <vt:lpstr>Menlo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Wei Wang</cp:lastModifiedBy>
  <cp:revision>241</cp:revision>
  <dcterms:created xsi:type="dcterms:W3CDTF">2013-01-27T09:14:16Z</dcterms:created>
  <dcterms:modified xsi:type="dcterms:W3CDTF">2026-10-10T23:02:50Z</dcterms:modified>
  <cp:category/>
</cp:coreProperties>
</file>