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</p:sldMasterIdLst>
  <p:notesMasterIdLst>
    <p:notesMasterId r:id="rId33"/>
  </p:notesMasterIdLst>
  <p:sldIdLst>
    <p:sldId id="266" r:id="rId5"/>
    <p:sldId id="521" r:id="rId6"/>
    <p:sldId id="524" r:id="rId7"/>
    <p:sldId id="523" r:id="rId8"/>
    <p:sldId id="522" r:id="rId9"/>
    <p:sldId id="479" r:id="rId10"/>
    <p:sldId id="492" r:id="rId11"/>
    <p:sldId id="485" r:id="rId12"/>
    <p:sldId id="486" r:id="rId13"/>
    <p:sldId id="520" r:id="rId14"/>
    <p:sldId id="487" r:id="rId15"/>
    <p:sldId id="488" r:id="rId16"/>
    <p:sldId id="489" r:id="rId17"/>
    <p:sldId id="490" r:id="rId18"/>
    <p:sldId id="491" r:id="rId19"/>
    <p:sldId id="428" r:id="rId20"/>
    <p:sldId id="483" r:id="rId21"/>
    <p:sldId id="516" r:id="rId22"/>
    <p:sldId id="507" r:id="rId23"/>
    <p:sldId id="508" r:id="rId24"/>
    <p:sldId id="509" r:id="rId25"/>
    <p:sldId id="518" r:id="rId26"/>
    <p:sldId id="510" r:id="rId27"/>
    <p:sldId id="519" r:id="rId28"/>
    <p:sldId id="517" r:id="rId29"/>
    <p:sldId id="515" r:id="rId30"/>
    <p:sldId id="514" r:id="rId31"/>
    <p:sldId id="469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191949"/>
    <a:srgbClr val="F2F4F8"/>
    <a:srgbClr val="99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3" autoAdjust="0"/>
    <p:restoredTop sz="94660" autoAdjust="0"/>
  </p:normalViewPr>
  <p:slideViewPr>
    <p:cSldViewPr>
      <p:cViewPr varScale="1">
        <p:scale>
          <a:sx n="100" d="100"/>
          <a:sy n="100" d="100"/>
        </p:scale>
        <p:origin x="326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ED7A4-C9CF-4F00-ACC2-B1F447C5B5A9}" type="datetimeFigureOut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900F6-0A15-47B8-8C83-E883F9F831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1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A719-45B1-4D3C-9B9A-238709198AE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8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900F6-0A15-47B8-8C83-E883F9F8319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443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DC83D-A69D-4759-A831-7ED9DC1EF06A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1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A719-45B1-4D3C-9B9A-238709198AE1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71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900F6-0A15-47B8-8C83-E883F9F83193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7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900F6-0A15-47B8-8C83-E883F9F8319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99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900F6-0A15-47B8-8C83-E883F9F83193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73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900F6-0A15-47B8-8C83-E883F9F83193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8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900F6-0A15-47B8-8C83-E883F9F8319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70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D909-64F0-41CE-89EB-1B4FEB1A1B2B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BF27-F840-4B98-BB9C-FF445DD8C901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575-4AE0-4BAB-8624-AE8BEFE8F2ED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CFA7-34EC-495E-90BC-7915A817E8B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DE5E-4912-4229-B88B-BF46936E81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80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46A-B891-47EC-841E-B201A0765BA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00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298A-D92D-40F2-B5AA-59B197EBFD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0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FCF4-A23F-43E4-A2DE-842DA6AB6FF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1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20DF0-07FE-43B2-8F5A-3EFCC70B688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B779-547C-4047-82B8-9223B721526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00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DE57-4486-42D4-AFBA-1A32C96CEC2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3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E8-0231-4E6E-B0D4-9CFC0F6D94B3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6937-5FD0-4527-A089-299D6CC5C3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64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7DA-C079-4C23-A797-5DE1097A29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8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00B8D-2EFE-4182-AE68-846B882E063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41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A443-894E-42D3-B785-6BD7FC88AE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44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A83B-009C-4A9A-841A-ADD7B5FDD9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29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D32A-B3D0-4EBD-AD3D-9273F0DC3E4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99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3F5E-3F34-4F24-BFE6-C6DCEBD2392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1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0DD2-696A-46A2-B85C-57B36F74C29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7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7496-3498-4C2E-8D75-55439E67709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9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99A7-1307-458C-A8D6-213F6434C3B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9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7CC0-9717-4C1C-ABCA-8EF9FD592387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9BA3-B89D-48EA-94A4-788B82C137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04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736E-774F-44F9-A5FC-BCFA73962C9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8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825E5-A615-439A-8735-4ED04A9700B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92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E03A-AD9E-442C-92EC-FF6B63B567A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55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AAE-0B9B-47B6-83AA-FF87CDFDE1B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13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EB8A-690C-4ACB-A8B4-2AFEFCA112F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3B80-6DEA-485A-9DEA-948422C3A73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61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0C5B-0F03-4C94-8CC4-9398715C53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6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382-8D24-4021-903C-414A1527597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47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B7BB-6A00-4CA7-9A3D-608D0097D11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6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B913-6BE7-4F65-9E14-062BFD977905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325DC-C560-4004-AF61-952CB332D64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59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B093E-250F-4AB0-894C-82FF07F0B4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40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7DC9-2FF8-4F6A-80E7-D704D43BE23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2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E894-9C9A-428F-8210-BAADF0A0CBD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86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163C-5943-4DC0-974A-4BE8145F03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9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11518-63F2-42A9-ABE7-51B918F5549C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58A5-BCEC-48C4-829A-4E419245AF84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1017-591B-4056-8BBA-D6A0D99884B9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5625-905E-40A3-9F43-BD1EB5C7B901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C2E0-97DA-4EB0-AFDA-1EFDE381168A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CEA0-A83A-45A6-B039-ED96C1A36A83}" type="datetime1">
              <a:rPr lang="zh-CN" altLang="en-US" smtClean="0"/>
              <a:t>2026/7/6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D195-1FA1-46B4-8AFD-80E007BA43A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56EDD-F39C-4014-BE79-D721486AA1D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EF451-59D3-4B23-856C-B45556C8E0C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2026/7/6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3.png"/><Relationship Id="rId7" Type="http://schemas.openxmlformats.org/officeDocument/2006/relationships/image" Target="../media/image3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1556792"/>
            <a:ext cx="8568952" cy="1152127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宇宙学一级相变和引力波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63488" y="3022104"/>
            <a:ext cx="7624936" cy="550912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郭宗宽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1" descr="it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797052" cy="8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259632" y="5159514"/>
            <a:ext cx="66967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 dirty="0" smtClean="0"/>
              <a:t>第四届新物理数值计算与模拟前沿讲习班</a:t>
            </a:r>
            <a:endParaRPr lang="en-US" altLang="zh-CN" sz="2000" dirty="0" smtClean="0"/>
          </a:p>
          <a:p>
            <a:pPr algn="ctr" eaLnBrk="1" hangingPunct="1">
              <a:spcBef>
                <a:spcPct val="50000"/>
              </a:spcBef>
            </a:pPr>
            <a:r>
              <a:rPr lang="zh-CN" altLang="en-US" sz="2000" dirty="0" smtClean="0">
                <a:solidFill>
                  <a:prstClr val="black"/>
                </a:solidFill>
                <a:latin typeface="宋体"/>
                <a:ea typeface="宋体"/>
                <a:cs typeface="Calibri" panose="020F0502020204030204" pitchFamily="34" charset="0"/>
              </a:rPr>
              <a:t>河南师范大学</a:t>
            </a:r>
            <a:endParaRPr lang="en-US" altLang="zh-CN" sz="2000" dirty="0" smtClean="0">
              <a:solidFill>
                <a:prstClr val="black"/>
              </a:solidFill>
              <a:latin typeface="宋体"/>
              <a:ea typeface="宋体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2000" dirty="0" smtClean="0">
                <a:solidFill>
                  <a:prstClr val="black"/>
                </a:solidFill>
                <a:latin typeface="宋体"/>
                <a:ea typeface="宋体"/>
                <a:cs typeface="Calibri" panose="020F0502020204030204" pitchFamily="34" charset="0"/>
              </a:rPr>
              <a:t>2026.7.7</a:t>
            </a:r>
            <a:endParaRPr lang="zh-CN" altLang="en-US" sz="2000" dirty="0">
              <a:solidFill>
                <a:prstClr val="black"/>
              </a:solidFill>
              <a:latin typeface="宋体"/>
              <a:ea typeface="宋体"/>
              <a:cs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26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83" y="-1"/>
            <a:ext cx="6245529" cy="62305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LIGO-Virgo-KAGRA, arXiv:2508.20721 [O4a]</a:t>
            </a:r>
            <a:endParaRPr lang="zh-CN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1" y="1052736"/>
            <a:ext cx="839449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148854" y="5147900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prstClr val="black"/>
                </a:solidFill>
              </a:rPr>
              <a:t>@Planck 2018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Planck, arXiv:1807.06211</a:t>
            </a:r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536" y="260648"/>
            <a:ext cx="4945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来自宇宙微波背景辐射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极化的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7475067" cy="46085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9592" y="5428951"/>
            <a:ext cx="7416824" cy="88036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15-year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PPTA third data release; EPTA second data release; CPTA first data release.</a:t>
            </a:r>
          </a:p>
        </p:txBody>
      </p:sp>
      <p:sp>
        <p:nvSpPr>
          <p:cNvPr id="8" name="矩形 7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008000"/>
                </a:solidFill>
              </a:rPr>
              <a:t>NANOGrav</a:t>
            </a:r>
            <a:r>
              <a:rPr lang="en-US" altLang="zh-CN" dirty="0">
                <a:solidFill>
                  <a:srgbClr val="008000"/>
                </a:solidFill>
              </a:rPr>
              <a:t>, </a:t>
            </a:r>
            <a:r>
              <a:rPr lang="en-US" altLang="zh-CN" dirty="0" smtClean="0">
                <a:solidFill>
                  <a:srgbClr val="008000"/>
                </a:solidFill>
              </a:rPr>
              <a:t>arXiv:2306.16213</a:t>
            </a:r>
            <a:endParaRPr lang="en-US" altLang="zh-CN" dirty="0">
              <a:solidFill>
                <a:srgbClr val="008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536" y="260648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来自脉冲星计时阵列的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920880" cy="52177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</a:rPr>
              <a:t>NANOGrav</a:t>
            </a:r>
            <a:r>
              <a:rPr lang="en-US" altLang="zh-CN" dirty="0" smtClean="0">
                <a:solidFill>
                  <a:srgbClr val="008000"/>
                </a:solidFill>
              </a:rPr>
              <a:t>, arXiv:2306.16219</a:t>
            </a:r>
            <a:endParaRPr lang="en-US" altLang="zh-CN" dirty="0">
              <a:solidFill>
                <a:srgbClr val="008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57" y="3165378"/>
            <a:ext cx="6330351" cy="36479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88224" y="6093296"/>
            <a:ext cx="1769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rom Gang Wang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23528" y="908720"/>
            <a:ext cx="8496944" cy="3000821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rIns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/>
              <a:t>2016</a:t>
            </a:r>
            <a:r>
              <a:rPr lang="zh-CN" altLang="en-US" dirty="0"/>
              <a:t>年</a:t>
            </a:r>
            <a:r>
              <a:rPr lang="en-US" altLang="zh-CN" dirty="0"/>
              <a:t>06</a:t>
            </a:r>
            <a:r>
              <a:rPr lang="zh-CN" altLang="en-US" dirty="0"/>
              <a:t>月，中国科学院战略性先导科技专项</a:t>
            </a:r>
            <a:r>
              <a:rPr lang="en-US" altLang="zh-CN" dirty="0"/>
              <a:t>(B)</a:t>
            </a:r>
            <a:r>
              <a:rPr lang="zh-CN" altLang="en-US" dirty="0"/>
              <a:t>：多波段引力波宇宙研究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2017</a:t>
            </a:r>
            <a:r>
              <a:rPr lang="zh-CN" altLang="en-US" dirty="0"/>
              <a:t>年</a:t>
            </a:r>
            <a:r>
              <a:rPr lang="en-US" altLang="zh-CN" dirty="0"/>
              <a:t>01</a:t>
            </a:r>
            <a:r>
              <a:rPr lang="zh-CN" altLang="en-US" dirty="0"/>
              <a:t>月，国家自然科学基金重大项目：引力波相关物理问题研究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2018</a:t>
            </a:r>
            <a:r>
              <a:rPr lang="zh-CN" altLang="en-US" dirty="0"/>
              <a:t>年</a:t>
            </a:r>
            <a:r>
              <a:rPr lang="en-US" altLang="zh-CN" dirty="0"/>
              <a:t>07</a:t>
            </a:r>
            <a:r>
              <a:rPr lang="zh-CN" altLang="en-US" dirty="0"/>
              <a:t>月，中国科学院战略性先导科技专项</a:t>
            </a:r>
            <a:r>
              <a:rPr lang="en-US" altLang="zh-CN" dirty="0"/>
              <a:t>(A)</a:t>
            </a:r>
            <a:r>
              <a:rPr lang="zh-CN" altLang="en-US" dirty="0"/>
              <a:t>：空间引力波探测太极</a:t>
            </a:r>
            <a:r>
              <a:rPr lang="zh-CN" altLang="en-US" dirty="0" smtClean="0"/>
              <a:t>计划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08</a:t>
            </a:r>
            <a:r>
              <a:rPr lang="zh-CN" altLang="en-US" dirty="0" smtClean="0"/>
              <a:t>月，太极一号发射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月，天琴一号发射</a:t>
            </a:r>
            <a:endParaRPr lang="zh-CN" alt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2020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月，国家重点研发计划“引力波探测”重点</a:t>
            </a:r>
            <a:r>
              <a:rPr lang="zh-CN" altLang="en-US" dirty="0" smtClean="0"/>
              <a:t>专项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/>
              <a:t>太极二号、天琴二号</a:t>
            </a:r>
            <a:endParaRPr lang="en-US" altLang="zh-CN" dirty="0" smtClean="0"/>
          </a:p>
        </p:txBody>
      </p:sp>
      <p:sp>
        <p:nvSpPr>
          <p:cNvPr id="6" name="矩形 5"/>
          <p:cNvSpPr/>
          <p:nvPr/>
        </p:nvSpPr>
        <p:spPr>
          <a:xfrm>
            <a:off x="395536" y="260648"/>
            <a:ext cx="5288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空间引力波观测项目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SGWB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的探测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LDC\figs\MB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68" y="553674"/>
            <a:ext cx="3813078" cy="27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MLDC\figs\EM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07" y="561553"/>
            <a:ext cx="3816424" cy="27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MLDC\figs\DW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8" y="3445791"/>
            <a:ext cx="3821939" cy="27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5" y="3444845"/>
            <a:ext cx="3828137" cy="279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83568" y="53428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宋体"/>
              </a:rPr>
              <a:t>超大质量双</a:t>
            </a:r>
            <a:r>
              <a:rPr lang="zh-CN" altLang="en-US" dirty="0" smtClean="0">
                <a:solidFill>
                  <a:srgbClr val="FF0000"/>
                </a:solidFill>
                <a:latin typeface="宋体"/>
              </a:rPr>
              <a:t>黑洞并合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14098" y="524995"/>
            <a:ext cx="2262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宋体"/>
              </a:rPr>
              <a:t>极端质量比</a:t>
            </a:r>
            <a:r>
              <a:rPr lang="zh-CN" altLang="en-US" dirty="0" smtClean="0">
                <a:solidFill>
                  <a:srgbClr val="FF0000"/>
                </a:solidFill>
                <a:latin typeface="宋体"/>
              </a:rPr>
              <a:t>双星旋进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3568" y="3414607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宋体"/>
              </a:rPr>
              <a:t>银河系内致密</a:t>
            </a:r>
            <a:r>
              <a:rPr lang="zh-CN" altLang="en-US" dirty="0" smtClean="0">
                <a:solidFill>
                  <a:srgbClr val="FF0000"/>
                </a:solidFill>
                <a:latin typeface="宋体"/>
              </a:rPr>
              <a:t>双星旋进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28907" y="341460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宋体"/>
              </a:rPr>
              <a:t>随机引力波背景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gbangcentral.com/images/cosmic_ev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" y="0"/>
            <a:ext cx="9144509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5580112" y="0"/>
            <a:ext cx="0" cy="685800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27584" y="476672"/>
            <a:ext cx="6408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早期宇宙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引力波产生机制</a:t>
            </a:r>
            <a:endParaRPr lang="en-US" altLang="zh-CN" sz="20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暴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胀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期间原初引力波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的放大机制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曲率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扰动诱导的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引力波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物质到辐射转变时曲率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扰动诱导的引力波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重加热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/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预加热期间产生的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引力波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缺陷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宇宙弦、畴壁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引力波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宇宙学一级相变产生的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引力波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496" y="505905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R.G. </a:t>
            </a:r>
            <a:r>
              <a:rPr lang="en-US" altLang="zh-CN" dirty="0" err="1">
                <a:solidFill>
                  <a:srgbClr val="008000"/>
                </a:solidFill>
              </a:rPr>
              <a:t>Cai</a:t>
            </a:r>
            <a:r>
              <a:rPr lang="en-US" altLang="zh-CN" dirty="0">
                <a:solidFill>
                  <a:srgbClr val="008000"/>
                </a:solidFill>
              </a:rPr>
              <a:t>, Z. Cao, ZKG, et. al., </a:t>
            </a:r>
            <a:r>
              <a:rPr lang="en-US" altLang="zh-CN" dirty="0" smtClean="0">
                <a:solidFill>
                  <a:srgbClr val="008000"/>
                </a:solidFill>
              </a:rPr>
              <a:t>“The </a:t>
            </a:r>
            <a:r>
              <a:rPr lang="en-US" altLang="zh-CN" dirty="0">
                <a:solidFill>
                  <a:srgbClr val="008000"/>
                </a:solidFill>
              </a:rPr>
              <a:t>Gravitational-Wave </a:t>
            </a:r>
            <a:r>
              <a:rPr lang="en-US" altLang="zh-CN" dirty="0" smtClean="0">
                <a:solidFill>
                  <a:srgbClr val="008000"/>
                </a:solidFill>
              </a:rPr>
              <a:t>Physics”, Natl</a:t>
            </a:r>
            <a:r>
              <a:rPr lang="en-US" altLang="zh-CN" dirty="0">
                <a:solidFill>
                  <a:srgbClr val="008000"/>
                </a:solidFill>
              </a:rPr>
              <a:t>. Sci. Rev. 4 (2017) </a:t>
            </a:r>
            <a:r>
              <a:rPr lang="en-US" altLang="zh-CN" dirty="0" smtClean="0">
                <a:solidFill>
                  <a:srgbClr val="008000"/>
                </a:solidFill>
              </a:rPr>
              <a:t>687 </a:t>
            </a:r>
            <a:r>
              <a:rPr lang="en-US" altLang="zh-CN" dirty="0">
                <a:solidFill>
                  <a:srgbClr val="008000"/>
                </a:solidFill>
              </a:rPr>
              <a:t>[arXiv:1703.00187</a:t>
            </a:r>
            <a:r>
              <a:rPr lang="en-US" altLang="zh-CN" dirty="0" smtClean="0">
                <a:solidFill>
                  <a:srgbClr val="008000"/>
                </a:solidFill>
              </a:rPr>
              <a:t>]. 【</a:t>
            </a:r>
            <a:r>
              <a:rPr lang="zh-CN" altLang="en-US" dirty="0" smtClean="0">
                <a:solidFill>
                  <a:srgbClr val="008000"/>
                </a:solidFill>
              </a:rPr>
              <a:t>被引用 </a:t>
            </a:r>
            <a:r>
              <a:rPr lang="en-US" altLang="zh-CN" dirty="0" smtClean="0">
                <a:solidFill>
                  <a:srgbClr val="008000"/>
                </a:solidFill>
              </a:rPr>
              <a:t>189 </a:t>
            </a:r>
            <a:r>
              <a:rPr lang="zh-CN" altLang="en-US" dirty="0" smtClean="0">
                <a:solidFill>
                  <a:srgbClr val="008000"/>
                </a:solidFill>
              </a:rPr>
              <a:t>次</a:t>
            </a:r>
            <a:r>
              <a:rPr lang="en-US" altLang="zh-CN" dirty="0" smtClean="0">
                <a:solidFill>
                  <a:srgbClr val="008000"/>
                </a:solidFill>
              </a:rPr>
              <a:t>】</a:t>
            </a:r>
            <a:endParaRPr lang="en-US" altLang="zh-CN" dirty="0">
              <a:solidFill>
                <a:srgbClr val="008000"/>
              </a:solidFill>
            </a:endParaRPr>
          </a:p>
          <a:p>
            <a:r>
              <a:rPr lang="en-US" altLang="zh-CN" dirty="0">
                <a:solidFill>
                  <a:srgbClr val="008000"/>
                </a:solidFill>
              </a:rPr>
              <a:t>L. </a:t>
            </a:r>
            <a:r>
              <a:rPr lang="en-US" altLang="zh-CN" dirty="0" err="1">
                <a:solidFill>
                  <a:srgbClr val="008000"/>
                </a:solidFill>
              </a:rPr>
              <a:t>Bian</a:t>
            </a:r>
            <a:r>
              <a:rPr lang="en-US" altLang="zh-CN" dirty="0">
                <a:solidFill>
                  <a:srgbClr val="008000"/>
                </a:solidFill>
              </a:rPr>
              <a:t>, </a:t>
            </a:r>
            <a:r>
              <a:rPr lang="en-US" altLang="zh-CN" dirty="0" smtClean="0">
                <a:solidFill>
                  <a:srgbClr val="008000"/>
                </a:solidFill>
              </a:rPr>
              <a:t>R.G. </a:t>
            </a:r>
            <a:r>
              <a:rPr lang="en-US" altLang="zh-CN" dirty="0" err="1" smtClean="0">
                <a:solidFill>
                  <a:srgbClr val="008000"/>
                </a:solidFill>
              </a:rPr>
              <a:t>Cai</a:t>
            </a:r>
            <a:r>
              <a:rPr lang="en-US" altLang="zh-CN" dirty="0" smtClean="0">
                <a:solidFill>
                  <a:srgbClr val="008000"/>
                </a:solidFill>
              </a:rPr>
              <a:t>, ZKG, et</a:t>
            </a:r>
            <a:r>
              <a:rPr lang="en-US" altLang="zh-CN" dirty="0">
                <a:solidFill>
                  <a:srgbClr val="008000"/>
                </a:solidFill>
              </a:rPr>
              <a:t>. al., </a:t>
            </a:r>
            <a:r>
              <a:rPr lang="en-US" altLang="zh-CN" dirty="0" smtClean="0">
                <a:solidFill>
                  <a:srgbClr val="008000"/>
                </a:solidFill>
              </a:rPr>
              <a:t>“The </a:t>
            </a:r>
            <a:r>
              <a:rPr lang="en-US" altLang="zh-CN" dirty="0">
                <a:solidFill>
                  <a:srgbClr val="008000"/>
                </a:solidFill>
              </a:rPr>
              <a:t>Gravitational-Wave Physics II: </a:t>
            </a:r>
            <a:r>
              <a:rPr lang="en-US" altLang="zh-CN" dirty="0" smtClean="0">
                <a:solidFill>
                  <a:srgbClr val="008000"/>
                </a:solidFill>
              </a:rPr>
              <a:t>Progress”, Sci</a:t>
            </a:r>
            <a:r>
              <a:rPr lang="en-US" altLang="zh-CN" dirty="0">
                <a:solidFill>
                  <a:srgbClr val="008000"/>
                </a:solidFill>
              </a:rPr>
              <a:t>. China Phys. Mech. Astron. 64 (2021) 120401 [arXiv:2106.10235</a:t>
            </a:r>
            <a:r>
              <a:rPr lang="en-US" altLang="zh-CN" dirty="0" smtClean="0">
                <a:solidFill>
                  <a:srgbClr val="008000"/>
                </a:solidFill>
              </a:rPr>
              <a:t>]</a:t>
            </a:r>
            <a:r>
              <a:rPr lang="en-US" altLang="zh-CN" dirty="0">
                <a:solidFill>
                  <a:srgbClr val="008000"/>
                </a:solidFill>
              </a:rPr>
              <a:t>.</a:t>
            </a:r>
            <a:r>
              <a:rPr lang="en-US" altLang="zh-CN" dirty="0" smtClean="0">
                <a:solidFill>
                  <a:srgbClr val="008000"/>
                </a:solidFill>
              </a:rPr>
              <a:t> 【</a:t>
            </a:r>
            <a:r>
              <a:rPr lang="zh-CN" altLang="en-US" dirty="0" smtClean="0">
                <a:solidFill>
                  <a:srgbClr val="008000"/>
                </a:solidFill>
              </a:rPr>
              <a:t>被引用 </a:t>
            </a:r>
            <a:r>
              <a:rPr lang="en-US" altLang="zh-CN" dirty="0" smtClean="0">
                <a:solidFill>
                  <a:srgbClr val="008000"/>
                </a:solidFill>
              </a:rPr>
              <a:t>106 </a:t>
            </a:r>
            <a:r>
              <a:rPr lang="zh-CN" altLang="en-US" dirty="0" smtClean="0">
                <a:solidFill>
                  <a:srgbClr val="008000"/>
                </a:solidFill>
              </a:rPr>
              <a:t>次</a:t>
            </a:r>
            <a:r>
              <a:rPr lang="en-US" altLang="zh-CN" dirty="0" smtClean="0">
                <a:solidFill>
                  <a:srgbClr val="008000"/>
                </a:solidFill>
              </a:rPr>
              <a:t>】</a:t>
            </a:r>
          </a:p>
          <a:p>
            <a:r>
              <a:rPr lang="en-US" altLang="zh-CN" dirty="0">
                <a:solidFill>
                  <a:srgbClr val="008000"/>
                </a:solidFill>
              </a:rPr>
              <a:t>L. </a:t>
            </a:r>
            <a:r>
              <a:rPr lang="en-US" altLang="zh-CN" dirty="0" err="1">
                <a:solidFill>
                  <a:srgbClr val="008000"/>
                </a:solidFill>
              </a:rPr>
              <a:t>Bian</a:t>
            </a:r>
            <a:r>
              <a:rPr lang="en-US" altLang="zh-CN" dirty="0">
                <a:solidFill>
                  <a:srgbClr val="008000"/>
                </a:solidFill>
              </a:rPr>
              <a:t>, </a:t>
            </a:r>
            <a:r>
              <a:rPr lang="en-US" altLang="zh-CN" dirty="0" smtClean="0">
                <a:solidFill>
                  <a:srgbClr val="008000"/>
                </a:solidFill>
              </a:rPr>
              <a:t>R.G. </a:t>
            </a:r>
            <a:r>
              <a:rPr lang="en-US" altLang="zh-CN" dirty="0" err="1" smtClean="0">
                <a:solidFill>
                  <a:srgbClr val="008000"/>
                </a:solidFill>
              </a:rPr>
              <a:t>Cai</a:t>
            </a:r>
            <a:r>
              <a:rPr lang="en-US" altLang="zh-CN" dirty="0" smtClean="0">
                <a:solidFill>
                  <a:srgbClr val="008000"/>
                </a:solidFill>
              </a:rPr>
              <a:t>, ..., ZKG, et</a:t>
            </a:r>
            <a:r>
              <a:rPr lang="en-US" altLang="zh-CN" dirty="0">
                <a:solidFill>
                  <a:srgbClr val="008000"/>
                </a:solidFill>
              </a:rPr>
              <a:t>. al., “Gravitational wave cosmology</a:t>
            </a:r>
            <a:r>
              <a:rPr lang="en-US" altLang="zh-CN" dirty="0" smtClean="0">
                <a:solidFill>
                  <a:srgbClr val="008000"/>
                </a:solidFill>
              </a:rPr>
              <a:t>”, Sci. China Phys. Mech. Astron. </a:t>
            </a:r>
            <a:r>
              <a:rPr lang="en-US" altLang="zh-CN" dirty="0">
                <a:solidFill>
                  <a:srgbClr val="008000"/>
                </a:solidFill>
              </a:rPr>
              <a:t>69 (2026) </a:t>
            </a:r>
            <a:r>
              <a:rPr lang="en-US" altLang="zh-CN" dirty="0" smtClean="0">
                <a:solidFill>
                  <a:srgbClr val="008000"/>
                </a:solidFill>
              </a:rPr>
              <a:t>210401 [</a:t>
            </a:r>
            <a:r>
              <a:rPr lang="en-US" altLang="zh-CN" dirty="0">
                <a:solidFill>
                  <a:srgbClr val="008000"/>
                </a:solidFill>
              </a:rPr>
              <a:t>arXiv:2505.19747</a:t>
            </a:r>
            <a:r>
              <a:rPr lang="en-US" altLang="zh-CN" dirty="0" smtClean="0">
                <a:solidFill>
                  <a:srgbClr val="008000"/>
                </a:solidFill>
              </a:rPr>
              <a:t>]. 【</a:t>
            </a:r>
            <a:r>
              <a:rPr lang="zh-CN" altLang="en-US" dirty="0" smtClean="0">
                <a:solidFill>
                  <a:srgbClr val="008000"/>
                </a:solidFill>
              </a:rPr>
              <a:t>被引用 </a:t>
            </a:r>
            <a:r>
              <a:rPr lang="en-US" altLang="zh-CN" dirty="0" smtClean="0">
                <a:solidFill>
                  <a:srgbClr val="008000"/>
                </a:solidFill>
              </a:rPr>
              <a:t>28 </a:t>
            </a:r>
            <a:r>
              <a:rPr lang="zh-CN" altLang="en-US" dirty="0" smtClean="0">
                <a:solidFill>
                  <a:srgbClr val="008000"/>
                </a:solidFill>
              </a:rPr>
              <a:t>次</a:t>
            </a:r>
            <a:r>
              <a:rPr lang="en-US" altLang="zh-CN" dirty="0" smtClean="0">
                <a:solidFill>
                  <a:srgbClr val="008000"/>
                </a:solidFill>
              </a:rPr>
              <a:t>】</a:t>
            </a:r>
            <a:endParaRPr lang="zh-CN" altLang="en-US" dirty="0">
              <a:solidFill>
                <a:srgbClr val="008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646948" y="1059123"/>
            <a:ext cx="267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场扰动的共振放；粒子产生；修改引力理论</a:t>
            </a:r>
            <a:endParaRPr lang="en-US" altLang="zh-CN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436096" y="908720"/>
            <a:ext cx="2808312" cy="1224136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750505" y="404664"/>
                <a:ext cx="7704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 that GWs with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produced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.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05" y="404664"/>
                <a:ext cx="7704856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633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274486" y="980728"/>
                <a:ext cx="1294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486" y="980728"/>
                <a:ext cx="129400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6132" t="-2222" r="-1887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750505" y="1447893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Assuming that the Universe evolves adiabatically.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771800" y="1993012"/>
                <a:ext cx="1816844" cy="283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1993012"/>
                <a:ext cx="1816844" cy="283860"/>
              </a:xfrm>
              <a:prstGeom prst="rect">
                <a:avLst/>
              </a:prstGeom>
              <a:blipFill rotWithShape="0">
                <a:blip r:embed="rId4"/>
                <a:stretch>
                  <a:fillRect l="-2685" t="-2128" r="-100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55576" y="2491122"/>
                <a:ext cx="7704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characteristic wavelength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en-US" altLang="zh-CN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en-US" altLang="zh-CN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zh-CN" alt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altLang="zh-CN" dirty="0" smtClean="0">
                    <a:solidFill>
                      <a:prstClr val="black"/>
                    </a:solidFill>
                  </a:rPr>
                  <a:t>.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491122"/>
                <a:ext cx="770485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12" t="-11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3274486" y="3068960"/>
                <a:ext cx="1084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486" y="3068960"/>
                <a:ext cx="108472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056" t="-4348" r="-2247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750505" y="356372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GWs are produced during the radiation-dominated era,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3200343" y="4097152"/>
                <a:ext cx="2137445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43" y="4097152"/>
                <a:ext cx="2137445" cy="627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>
            <a:off x="750505" y="479715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typical frequency of GWs is 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3272838" y="5229200"/>
                <a:ext cx="328346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1/6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838" y="5229200"/>
                <a:ext cx="3283463" cy="6223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9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5496" y="5589240"/>
            <a:ext cx="9073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8000"/>
                </a:solidFill>
              </a:rPr>
              <a:t>A. </a:t>
            </a:r>
            <a:r>
              <a:rPr lang="en-US" altLang="zh-CN" dirty="0" err="1" smtClean="0">
                <a:solidFill>
                  <a:srgbClr val="008000"/>
                </a:solidFill>
              </a:rPr>
              <a:t>Kosowsky</a:t>
            </a:r>
            <a:r>
              <a:rPr lang="en-US" altLang="zh-CN" dirty="0">
                <a:solidFill>
                  <a:srgbClr val="008000"/>
                </a:solidFill>
              </a:rPr>
              <a:t>, M.S. Turner and R. Watkins, Phys. Rev. D45 (1992) </a:t>
            </a:r>
            <a:r>
              <a:rPr lang="en-US" altLang="zh-CN" dirty="0" smtClean="0">
                <a:solidFill>
                  <a:srgbClr val="008000"/>
                </a:solidFill>
              </a:rPr>
              <a:t>4514</a:t>
            </a:r>
            <a:r>
              <a:rPr lang="en-US" altLang="zh-CN" dirty="0">
                <a:solidFill>
                  <a:srgbClr val="008000"/>
                </a:solidFill>
              </a:rPr>
              <a:t>.</a:t>
            </a:r>
            <a:r>
              <a:rPr lang="en-US" altLang="zh-CN" dirty="0" smtClean="0">
                <a:solidFill>
                  <a:srgbClr val="008000"/>
                </a:solidFill>
              </a:rPr>
              <a:t> </a:t>
            </a:r>
          </a:p>
          <a:p>
            <a:r>
              <a:rPr lang="en-US" altLang="zh-CN" dirty="0" smtClean="0">
                <a:solidFill>
                  <a:srgbClr val="008000"/>
                </a:solidFill>
              </a:rPr>
              <a:t>A. </a:t>
            </a:r>
            <a:r>
              <a:rPr lang="en-US" altLang="zh-CN" dirty="0" err="1" smtClean="0">
                <a:solidFill>
                  <a:srgbClr val="008000"/>
                </a:solidFill>
              </a:rPr>
              <a:t>Kosowsky</a:t>
            </a:r>
            <a:r>
              <a:rPr lang="en-US" altLang="zh-CN" dirty="0">
                <a:solidFill>
                  <a:srgbClr val="008000"/>
                </a:solidFill>
              </a:rPr>
              <a:t>, M.S. Turner and R. </a:t>
            </a:r>
            <a:r>
              <a:rPr lang="en-US" altLang="zh-CN" dirty="0" smtClean="0">
                <a:solidFill>
                  <a:srgbClr val="008000"/>
                </a:solidFill>
              </a:rPr>
              <a:t>Watkins, </a:t>
            </a:r>
            <a:r>
              <a:rPr lang="en-US" altLang="zh-CN" dirty="0">
                <a:solidFill>
                  <a:srgbClr val="008000"/>
                </a:solidFill>
              </a:rPr>
              <a:t>Phys. Rev. Lett. 69 (1992) </a:t>
            </a:r>
            <a:r>
              <a:rPr lang="en-US" altLang="zh-CN" dirty="0" smtClean="0">
                <a:solidFill>
                  <a:srgbClr val="008000"/>
                </a:solidFill>
              </a:rPr>
              <a:t>2026.</a:t>
            </a:r>
          </a:p>
          <a:p>
            <a:r>
              <a:rPr lang="en-US" altLang="zh-CN" dirty="0" smtClean="0">
                <a:solidFill>
                  <a:srgbClr val="008000"/>
                </a:solidFill>
              </a:rPr>
              <a:t>A</a:t>
            </a:r>
            <a:r>
              <a:rPr lang="en-US" altLang="zh-CN" dirty="0">
                <a:solidFill>
                  <a:srgbClr val="008000"/>
                </a:solidFill>
              </a:rPr>
              <a:t>. </a:t>
            </a:r>
            <a:r>
              <a:rPr lang="en-US" altLang="zh-CN" dirty="0" err="1">
                <a:solidFill>
                  <a:srgbClr val="008000"/>
                </a:solidFill>
              </a:rPr>
              <a:t>Kosowsky</a:t>
            </a:r>
            <a:r>
              <a:rPr lang="en-US" altLang="zh-CN" dirty="0">
                <a:solidFill>
                  <a:srgbClr val="008000"/>
                </a:solidFill>
              </a:rPr>
              <a:t> and M. S. Turner, Phys. Rev. D47 (1993) </a:t>
            </a:r>
            <a:r>
              <a:rPr lang="en-US" altLang="zh-CN" dirty="0" smtClean="0">
                <a:solidFill>
                  <a:srgbClr val="008000"/>
                </a:solidFill>
              </a:rPr>
              <a:t>4372</a:t>
            </a:r>
            <a:r>
              <a:rPr lang="en-US" altLang="zh-CN" dirty="0">
                <a:solidFill>
                  <a:srgbClr val="008000"/>
                </a:solidFill>
              </a:rPr>
              <a:t>.</a:t>
            </a:r>
            <a:endParaRPr lang="en-US" altLang="zh-CN" dirty="0" smtClean="0">
              <a:solidFill>
                <a:srgbClr val="008000"/>
              </a:solidFill>
            </a:endParaRPr>
          </a:p>
          <a:p>
            <a:r>
              <a:rPr lang="en-US" altLang="zh-CN" dirty="0" smtClean="0">
                <a:solidFill>
                  <a:srgbClr val="008000"/>
                </a:solidFill>
              </a:rPr>
              <a:t>Y</a:t>
            </a:r>
            <a:r>
              <a:rPr lang="en-US" altLang="zh-CN" dirty="0">
                <a:solidFill>
                  <a:srgbClr val="008000"/>
                </a:solidFill>
              </a:rPr>
              <a:t>.</a:t>
            </a:r>
            <a:r>
              <a:rPr lang="en-US" altLang="zh-CN" dirty="0" smtClean="0">
                <a:solidFill>
                  <a:srgbClr val="008000"/>
                </a:solidFill>
              </a:rPr>
              <a:t> </a:t>
            </a:r>
            <a:r>
              <a:rPr lang="en-US" altLang="zh-CN" dirty="0">
                <a:solidFill>
                  <a:srgbClr val="008000"/>
                </a:solidFill>
              </a:rPr>
              <a:t>Di, </a:t>
            </a:r>
            <a:r>
              <a:rPr lang="en-US" altLang="zh-CN" dirty="0" smtClean="0">
                <a:solidFill>
                  <a:srgbClr val="008000"/>
                </a:solidFill>
              </a:rPr>
              <a:t>et. </a:t>
            </a:r>
            <a:r>
              <a:rPr lang="en-US" altLang="zh-CN" dirty="0">
                <a:solidFill>
                  <a:srgbClr val="008000"/>
                </a:solidFill>
              </a:rPr>
              <a:t>a</a:t>
            </a:r>
            <a:r>
              <a:rPr lang="en-US" altLang="zh-CN" dirty="0" smtClean="0">
                <a:solidFill>
                  <a:srgbClr val="008000"/>
                </a:solidFill>
              </a:rPr>
              <a:t>l</a:t>
            </a:r>
            <a:r>
              <a:rPr lang="en-US" altLang="zh-CN" dirty="0">
                <a:solidFill>
                  <a:srgbClr val="008000"/>
                </a:solidFill>
              </a:rPr>
              <a:t>., Phys. Rev. Lett. </a:t>
            </a:r>
            <a:r>
              <a:rPr lang="en-US" altLang="zh-CN" dirty="0" smtClean="0">
                <a:solidFill>
                  <a:srgbClr val="008000"/>
                </a:solidFill>
              </a:rPr>
              <a:t>126 </a:t>
            </a:r>
            <a:r>
              <a:rPr lang="en-US" altLang="zh-CN" dirty="0">
                <a:solidFill>
                  <a:srgbClr val="008000"/>
                </a:solidFill>
              </a:rPr>
              <a:t>(2021</a:t>
            </a:r>
            <a:r>
              <a:rPr lang="en-US" altLang="zh-CN" dirty="0" smtClean="0">
                <a:solidFill>
                  <a:srgbClr val="008000"/>
                </a:solidFill>
              </a:rPr>
              <a:t>) 251102.</a:t>
            </a:r>
            <a:endParaRPr lang="en-US" altLang="zh-CN" dirty="0">
              <a:solidFill>
                <a:srgbClr val="008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5425610" y="2341004"/>
            <a:ext cx="1080120" cy="108012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5929666" y="1026003"/>
            <a:ext cx="576064" cy="576064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368584" y="2134100"/>
            <a:ext cx="209154" cy="209154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TextBox 21"/>
          <p:cNvSpPr txBox="1"/>
          <p:nvPr/>
        </p:nvSpPr>
        <p:spPr>
          <a:xfrm>
            <a:off x="6073682" y="3441075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alse vacuum</a:t>
            </a:r>
            <a:endParaRPr lang="zh-CN" altLang="en-US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5467777" y="2670094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  <a:endParaRPr lang="zh-CN" altLang="en-US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164288" y="2062092"/>
            <a:ext cx="585184" cy="585184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616092" y="2994625"/>
            <a:ext cx="1214866" cy="1214866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4" name="Picture 4" descr="C:\Users\dell\Desktop\未命名_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480564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椭圆 14"/>
          <p:cNvSpPr/>
          <p:nvPr/>
        </p:nvSpPr>
        <p:spPr>
          <a:xfrm>
            <a:off x="889106" y="2714563"/>
            <a:ext cx="209154" cy="2091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481394" y="3622633"/>
            <a:ext cx="209154" cy="20915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1156266" y="2923717"/>
            <a:ext cx="2181112" cy="75372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7520712" y="1630044"/>
            <a:ext cx="857226" cy="857226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" y="404664"/>
            <a:ext cx="9128779" cy="36697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609" y="4437112"/>
            <a:ext cx="9128779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en-US" altLang="zh-CN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arXiv:2605.27223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GWTC-5.0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Introduction to Version 5.0 of the Gravitational-Wave Transient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Catalog</a:t>
            </a:r>
          </a:p>
          <a:p>
            <a:pPr marL="342900" indent="-342900">
              <a:lnSpc>
                <a:spcPts val="21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en-US" altLang="zh-CN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arXiv:2605.27224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GWTC-5.0: Methods for Identifying and Characterizing Gravitational-wave Transients</a:t>
            </a:r>
          </a:p>
          <a:p>
            <a:pPr marL="342900" indent="-342900">
              <a:lnSpc>
                <a:spcPts val="21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en-US" altLang="zh-CN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arXiv:2605.27225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GWTC-5.0: Observations from the Second Part of the Fourth LIGO-Virgo-KAGRA Observing Run and Updates to the Gravitational-Wave Transient Catalog</a:t>
            </a:r>
          </a:p>
          <a:p>
            <a:pPr marL="342900" indent="-342900">
              <a:lnSpc>
                <a:spcPts val="21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en-US" altLang="zh-CN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arXiv:2605.27226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GWTC-5.0: Population Properties of Merging Compact Binaries</a:t>
            </a:r>
          </a:p>
          <a:p>
            <a:pPr marL="342900" indent="-342900">
              <a:lnSpc>
                <a:spcPts val="21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en-US" altLang="zh-CN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arXiv:2605.27227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GWTC-5.0: Constraints on the Cosmic Expansion Rate and Modified Gravitational-wave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96" y="6450096"/>
            <a:ext cx="910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dirty="0" smtClean="0">
                <a:solidFill>
                  <a:srgbClr val="008000"/>
                </a:solidFill>
              </a:rPr>
              <a:t>J. </a:t>
            </a:r>
            <a:r>
              <a:rPr lang="nl-NL" altLang="zh-CN" dirty="0">
                <a:solidFill>
                  <a:srgbClr val="008000"/>
                </a:solidFill>
              </a:rPr>
              <a:t>Liu, </a:t>
            </a:r>
            <a:r>
              <a:rPr lang="nl-NL" altLang="zh-CN" dirty="0" smtClean="0">
                <a:solidFill>
                  <a:srgbClr val="008000"/>
                </a:solidFill>
              </a:rPr>
              <a:t>L. </a:t>
            </a:r>
            <a:r>
              <a:rPr lang="nl-NL" altLang="zh-CN" dirty="0">
                <a:solidFill>
                  <a:srgbClr val="008000"/>
                </a:solidFill>
              </a:rPr>
              <a:t>Bian, </a:t>
            </a:r>
            <a:r>
              <a:rPr lang="nl-NL" altLang="zh-CN" dirty="0" smtClean="0">
                <a:solidFill>
                  <a:srgbClr val="008000"/>
                </a:solidFill>
              </a:rPr>
              <a:t>R.G. </a:t>
            </a:r>
            <a:r>
              <a:rPr lang="nl-NL" altLang="zh-CN" dirty="0">
                <a:solidFill>
                  <a:srgbClr val="008000"/>
                </a:solidFill>
              </a:rPr>
              <a:t>Cai, </a:t>
            </a:r>
            <a:r>
              <a:rPr lang="nl-NL" altLang="zh-CN" dirty="0" smtClean="0">
                <a:solidFill>
                  <a:srgbClr val="008000"/>
                </a:solidFill>
              </a:rPr>
              <a:t>ZKG, S.J. Wang</a:t>
            </a:r>
            <a:r>
              <a:rPr lang="en-US" altLang="zh-CN" dirty="0" smtClean="0">
                <a:solidFill>
                  <a:srgbClr val="008000"/>
                </a:solidFill>
              </a:rPr>
              <a:t>, Phys</a:t>
            </a:r>
            <a:r>
              <a:rPr lang="en-US" altLang="zh-CN" dirty="0">
                <a:solidFill>
                  <a:srgbClr val="008000"/>
                </a:solidFill>
              </a:rPr>
              <a:t>. Rev. Lett. </a:t>
            </a:r>
            <a:r>
              <a:rPr lang="en-US" altLang="zh-CN" dirty="0" smtClean="0">
                <a:solidFill>
                  <a:srgbClr val="008000"/>
                </a:solidFill>
              </a:rPr>
              <a:t>130 (2023) 051001 [arXiv:2208.14086].</a:t>
            </a:r>
            <a:endParaRPr lang="en-US" altLang="zh-CN" dirty="0">
              <a:solidFill>
                <a:srgbClr val="008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" y="4098336"/>
            <a:ext cx="2906824" cy="1872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50" y="4119694"/>
            <a:ext cx="2954918" cy="18511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77072"/>
            <a:ext cx="2830288" cy="186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32357"/>
            <a:ext cx="3768635" cy="424635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395536" y="404664"/>
            <a:ext cx="1368152" cy="1368152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051720" y="404664"/>
            <a:ext cx="1368152" cy="1368152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95536" y="2060848"/>
            <a:ext cx="1368152" cy="1368152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051720" y="2060848"/>
            <a:ext cx="1368152" cy="1368152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37" y="316613"/>
            <a:ext cx="4413968" cy="2204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876090" y="807095"/>
                <a:ext cx="4555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90" y="807095"/>
                <a:ext cx="455550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4054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611560" y="2470692"/>
                <a:ext cx="936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470692"/>
                <a:ext cx="936104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948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2267744" y="2463232"/>
                <a:ext cx="936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463232"/>
                <a:ext cx="936104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948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2267744" y="807094"/>
                <a:ext cx="936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807094"/>
                <a:ext cx="936104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948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圆角矩形 29"/>
          <p:cNvSpPr/>
          <p:nvPr/>
        </p:nvSpPr>
        <p:spPr>
          <a:xfrm>
            <a:off x="4355976" y="210209"/>
            <a:ext cx="4536504" cy="3430238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925960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3568147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88032" y="1903140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288032" y="3545632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88032" y="260648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88032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667329" y="1817440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80" y="44625"/>
            <a:ext cx="4288000" cy="27768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38" y="2895090"/>
            <a:ext cx="5514666" cy="33422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5496" y="6450096"/>
            <a:ext cx="910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8000"/>
                </a:solidFill>
              </a:rPr>
              <a:t>Z.M</a:t>
            </a:r>
            <a:r>
              <a:rPr lang="nl-NL" altLang="zh-CN" dirty="0" smtClean="0">
                <a:solidFill>
                  <a:srgbClr val="008000"/>
                </a:solidFill>
              </a:rPr>
              <a:t>. Zeng, ZKG</a:t>
            </a:r>
            <a:r>
              <a:rPr lang="en-US" altLang="zh-CN" dirty="0" smtClean="0">
                <a:solidFill>
                  <a:srgbClr val="008000"/>
                </a:solidFill>
              </a:rPr>
              <a:t>, Phys</a:t>
            </a:r>
            <a:r>
              <a:rPr lang="en-US" altLang="zh-CN" dirty="0">
                <a:solidFill>
                  <a:srgbClr val="008000"/>
                </a:solidFill>
              </a:rPr>
              <a:t>. Rev. D110 (2024) L041301 </a:t>
            </a:r>
            <a:r>
              <a:rPr lang="en-US" altLang="zh-CN" dirty="0" smtClean="0">
                <a:solidFill>
                  <a:srgbClr val="008000"/>
                </a:solidFill>
              </a:rPr>
              <a:t>(Letter) [arXiv:2402.09310].</a:t>
            </a:r>
            <a:endParaRPr lang="en-US" altLang="zh-CN" dirty="0">
              <a:solidFill>
                <a:srgbClr val="008000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1331640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411760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563888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288032" y="1385392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288032" y="2465512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288032" y="3545632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288032" y="260648"/>
            <a:ext cx="3275856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288032" y="260648"/>
            <a:ext cx="0" cy="3284984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1768914" y="2897560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2845426" y="665312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07504" y="1340768"/>
                <a:ext cx="7315016" cy="325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field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lui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340768"/>
                <a:ext cx="7315016" cy="325474"/>
              </a:xfrm>
              <a:prstGeom prst="rect">
                <a:avLst/>
              </a:prstGeom>
              <a:blipFill rotWithShape="0">
                <a:blip r:embed="rId2"/>
                <a:stretch>
                  <a:fillRect b="-207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35496" y="644404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8000"/>
                </a:solidFill>
              </a:rPr>
              <a:t>M. </a:t>
            </a:r>
            <a:r>
              <a:rPr lang="en-US" altLang="zh-CN" dirty="0" err="1">
                <a:solidFill>
                  <a:srgbClr val="008000"/>
                </a:solidFill>
              </a:rPr>
              <a:t>Hindmarsh</a:t>
            </a:r>
            <a:r>
              <a:rPr lang="en-US" altLang="zh-CN" dirty="0">
                <a:solidFill>
                  <a:srgbClr val="008000"/>
                </a:solidFill>
              </a:rPr>
              <a:t>, </a:t>
            </a:r>
            <a:r>
              <a:rPr lang="en-US" altLang="zh-CN" dirty="0" smtClean="0">
                <a:solidFill>
                  <a:srgbClr val="008000"/>
                </a:solidFill>
              </a:rPr>
              <a:t>et al</a:t>
            </a:r>
            <a:r>
              <a:rPr lang="en-US" altLang="zh-CN" dirty="0">
                <a:solidFill>
                  <a:srgbClr val="008000"/>
                </a:solidFill>
              </a:rPr>
              <a:t>, Phys. Rev. Lett. </a:t>
            </a:r>
            <a:r>
              <a:rPr lang="en-US" altLang="zh-CN" dirty="0" smtClean="0">
                <a:solidFill>
                  <a:srgbClr val="008000"/>
                </a:solidFill>
              </a:rPr>
              <a:t>112 (2014</a:t>
            </a:r>
            <a:r>
              <a:rPr lang="en-US" altLang="zh-CN" dirty="0">
                <a:solidFill>
                  <a:srgbClr val="008000"/>
                </a:solidFill>
              </a:rPr>
              <a:t>) 041301 </a:t>
            </a:r>
            <a:r>
              <a:rPr lang="en-US" altLang="zh-CN" dirty="0" smtClean="0">
                <a:solidFill>
                  <a:srgbClr val="008000"/>
                </a:solidFill>
              </a:rPr>
              <a:t>[arXiv:1304.2433</a:t>
            </a:r>
            <a:r>
              <a:rPr lang="en-US" altLang="zh-CN" dirty="0">
                <a:solidFill>
                  <a:srgbClr val="008000"/>
                </a:solidFill>
              </a:rPr>
              <a:t>].</a:t>
            </a:r>
            <a:endParaRPr lang="en-US" altLang="zh-CN" dirty="0" smtClean="0">
              <a:solidFill>
                <a:srgbClr val="008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185"/>
            <a:ext cx="9144000" cy="2883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504" y="7554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cosmic-fluid-order-parameter-field model (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hep-ph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/9512202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1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496" y="644404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dirty="0" smtClean="0">
                <a:solidFill>
                  <a:srgbClr val="008000"/>
                </a:solidFill>
              </a:rPr>
              <a:t>Y.J</a:t>
            </a:r>
            <a:r>
              <a:rPr lang="nl-NL" altLang="zh-CN" dirty="0">
                <a:solidFill>
                  <a:srgbClr val="008000"/>
                </a:solidFill>
              </a:rPr>
              <a:t>. Li, J. Liu, ZKG</a:t>
            </a:r>
            <a:r>
              <a:rPr lang="en-US" altLang="zh-CN" dirty="0">
                <a:solidFill>
                  <a:srgbClr val="008000"/>
                </a:solidFill>
              </a:rPr>
              <a:t>, Phys</a:t>
            </a:r>
            <a:r>
              <a:rPr lang="en-US" altLang="zh-CN" dirty="0" smtClean="0">
                <a:solidFill>
                  <a:srgbClr val="008000"/>
                </a:solidFill>
              </a:rPr>
              <a:t>. Rev. D113 </a:t>
            </a:r>
            <a:r>
              <a:rPr lang="en-US" altLang="zh-CN" dirty="0">
                <a:solidFill>
                  <a:srgbClr val="008000"/>
                </a:solidFill>
              </a:rPr>
              <a:t>(2026</a:t>
            </a:r>
            <a:r>
              <a:rPr lang="en-US" altLang="zh-CN" dirty="0" smtClean="0">
                <a:solidFill>
                  <a:srgbClr val="008000"/>
                </a:solidFill>
              </a:rPr>
              <a:t>) 023550 [</a:t>
            </a:r>
            <a:r>
              <a:rPr lang="en-US" altLang="zh-CN" dirty="0">
                <a:solidFill>
                  <a:srgbClr val="008000"/>
                </a:solidFill>
              </a:rPr>
              <a:t>arXiv:2508.14665].</a:t>
            </a:r>
            <a:endParaRPr lang="en-US" altLang="zh-CN" dirty="0" smtClean="0">
              <a:solidFill>
                <a:srgbClr val="008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9357" y="2993571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eaLnBrk="0" fontAlgn="base" hangingPunct="0">
              <a:lnSpc>
                <a:spcPct val="150000"/>
              </a:lnSpc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endParaRPr lang="zh-CN" altLang="en-US" sz="1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5496" y="82590"/>
                <a:ext cx="2993640" cy="394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𝜙𝜒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82590"/>
                <a:ext cx="2993640" cy="394082"/>
              </a:xfrm>
              <a:prstGeom prst="rect">
                <a:avLst/>
              </a:prstGeom>
              <a:blipFill rotWithShape="0">
                <a:blip r:embed="rId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43" y="234419"/>
            <a:ext cx="4109357" cy="29065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48011"/>
            <a:ext cx="5472608" cy="3945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110074" y="1373242"/>
                <a:ext cx="2381806" cy="399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𝜙𝜒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74" y="1373242"/>
                <a:ext cx="2381806" cy="399597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043608" y="620688"/>
                <a:ext cx="3514680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620688"/>
                <a:ext cx="3514680" cy="6165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5763123" y="5145861"/>
            <a:ext cx="136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shell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63122" y="3823009"/>
            <a:ext cx="2409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luctuations suppressed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bubbles 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007"/>
            <a:ext cx="9144000" cy="36859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96" y="644404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dirty="0" smtClean="0">
                <a:solidFill>
                  <a:srgbClr val="008000"/>
                </a:solidFill>
              </a:rPr>
              <a:t>Y.J</a:t>
            </a:r>
            <a:r>
              <a:rPr lang="nl-NL" altLang="zh-CN" dirty="0">
                <a:solidFill>
                  <a:srgbClr val="008000"/>
                </a:solidFill>
              </a:rPr>
              <a:t>. Li, J. Liu, ZKG</a:t>
            </a:r>
            <a:r>
              <a:rPr lang="en-US" altLang="zh-CN" dirty="0">
                <a:solidFill>
                  <a:srgbClr val="008000"/>
                </a:solidFill>
              </a:rPr>
              <a:t>, Phys</a:t>
            </a:r>
            <a:r>
              <a:rPr lang="en-US" altLang="zh-CN" dirty="0" smtClean="0">
                <a:solidFill>
                  <a:srgbClr val="008000"/>
                </a:solidFill>
              </a:rPr>
              <a:t>. Rev. D113 </a:t>
            </a:r>
            <a:r>
              <a:rPr lang="en-US" altLang="zh-CN" dirty="0">
                <a:solidFill>
                  <a:srgbClr val="008000"/>
                </a:solidFill>
              </a:rPr>
              <a:t>(2026</a:t>
            </a:r>
            <a:r>
              <a:rPr lang="en-US" altLang="zh-CN" dirty="0" smtClean="0">
                <a:solidFill>
                  <a:srgbClr val="008000"/>
                </a:solidFill>
              </a:rPr>
              <a:t>) 023550 [</a:t>
            </a:r>
            <a:r>
              <a:rPr lang="en-US" altLang="zh-CN" dirty="0">
                <a:solidFill>
                  <a:srgbClr val="008000"/>
                </a:solidFill>
              </a:rPr>
              <a:t>arXiv:2508.14665].</a:t>
            </a:r>
            <a:endParaRPr lang="en-US" altLang="zh-CN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496" y="644404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dirty="0" smtClean="0">
                <a:solidFill>
                  <a:srgbClr val="008000"/>
                </a:solidFill>
              </a:rPr>
              <a:t>D</a:t>
            </a:r>
            <a:r>
              <a:rPr lang="en-US" altLang="zh-CN" dirty="0">
                <a:solidFill>
                  <a:srgbClr val="008000"/>
                </a:solidFill>
              </a:rPr>
              <a:t>.</a:t>
            </a:r>
            <a:r>
              <a:rPr lang="nl-NL" altLang="zh-CN" dirty="0" smtClean="0">
                <a:solidFill>
                  <a:srgbClr val="008000"/>
                </a:solidFill>
              </a:rPr>
              <a:t> Wei, ZKG, arXiv:2602.04586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arXiv:2602.04586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arXiv:2602.04586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0"/>
            <a:ext cx="319505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7596336" y="152399"/>
                <a:ext cx="1314975" cy="394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=0.65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152399"/>
                <a:ext cx="1314975" cy="394082"/>
              </a:xfrm>
              <a:prstGeom prst="rect">
                <a:avLst/>
              </a:prstGeom>
              <a:blipFill rotWithShape="0"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7720114" y="2444636"/>
                <a:ext cx="1186735" cy="394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114" y="2444636"/>
                <a:ext cx="1186735" cy="394082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7717123" y="4725144"/>
                <a:ext cx="1186735" cy="394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=1.8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123" y="4725144"/>
                <a:ext cx="1186735" cy="394082"/>
              </a:xfrm>
              <a:prstGeom prst="rect">
                <a:avLst/>
              </a:prstGeom>
              <a:blipFill rotWithShape="0"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6220543" y="4631773"/>
            <a:ext cx="136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deflagration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27676" y="21409"/>
            <a:ext cx="136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detonation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0543" y="2307780"/>
            <a:ext cx="136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0" y="357609"/>
                <a:ext cx="4556760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7609"/>
                <a:ext cx="4556760" cy="66460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043608" y="1223883"/>
                <a:ext cx="3650487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23883"/>
                <a:ext cx="3650487" cy="61093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554"/>
            <a:ext cx="4772393" cy="34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496" y="644404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dirty="0" smtClean="0">
                <a:solidFill>
                  <a:srgbClr val="008000"/>
                </a:solidFill>
              </a:rPr>
              <a:t>Y.J. </a:t>
            </a:r>
            <a:r>
              <a:rPr lang="nl-NL" altLang="zh-CN" dirty="0">
                <a:solidFill>
                  <a:srgbClr val="008000"/>
                </a:solidFill>
              </a:rPr>
              <a:t>Li, </a:t>
            </a:r>
            <a:r>
              <a:rPr lang="nl-NL" altLang="zh-CN" dirty="0" smtClean="0">
                <a:solidFill>
                  <a:srgbClr val="008000"/>
                </a:solidFill>
              </a:rPr>
              <a:t>J. </a:t>
            </a:r>
            <a:r>
              <a:rPr lang="nl-NL" altLang="zh-CN" dirty="0">
                <a:solidFill>
                  <a:srgbClr val="008000"/>
                </a:solidFill>
              </a:rPr>
              <a:t>Liu, </a:t>
            </a:r>
            <a:r>
              <a:rPr lang="nl-NL" altLang="zh-CN" dirty="0" smtClean="0">
                <a:solidFill>
                  <a:srgbClr val="008000"/>
                </a:solidFill>
              </a:rPr>
              <a:t>ZKG, arXiv:2601.19150.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15616" y="1052736"/>
                <a:ext cx="29479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052736"/>
                <a:ext cx="2947923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928"/>
            <a:ext cx="4786460" cy="370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03" y="1946510"/>
            <a:ext cx="4191397" cy="313867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496" y="488577"/>
            <a:ext cx="593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Friedberg-Lee-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Sirlin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model [</a:t>
            </a:r>
            <a:r>
              <a:rPr lang="en-US" altLang="zh-CN" dirty="0" smtClean="0"/>
              <a:t>Phys</a:t>
            </a:r>
            <a:r>
              <a:rPr lang="en-US" altLang="zh-CN" dirty="0"/>
              <a:t>. Rev. D </a:t>
            </a:r>
            <a:r>
              <a:rPr lang="en-US" altLang="zh-CN" dirty="0" smtClean="0"/>
              <a:t>13 </a:t>
            </a:r>
            <a:r>
              <a:rPr lang="en-US" altLang="zh-CN" dirty="0"/>
              <a:t>(1976)</a:t>
            </a:r>
            <a:r>
              <a:rPr lang="en-US" altLang="zh-CN" dirty="0" smtClean="0"/>
              <a:t> 2739]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76056" y="5085184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hermal ball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94206" y="3146515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phase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17909" y="506950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-ball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496" y="644404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zh-CN" dirty="0" smtClean="0">
                <a:solidFill>
                  <a:srgbClr val="008000"/>
                </a:solidFill>
              </a:rPr>
              <a:t>D. </a:t>
            </a:r>
            <a:r>
              <a:rPr lang="nl-NL" altLang="zh-CN" dirty="0">
                <a:solidFill>
                  <a:srgbClr val="008000"/>
                </a:solidFill>
              </a:rPr>
              <a:t>Wei, </a:t>
            </a:r>
            <a:r>
              <a:rPr lang="nl-NL" altLang="zh-CN" dirty="0" smtClean="0">
                <a:solidFill>
                  <a:srgbClr val="008000"/>
                </a:solidFill>
              </a:rPr>
              <a:t>ZKG, Q. </a:t>
            </a:r>
            <a:r>
              <a:rPr lang="nl-NL" altLang="zh-CN" dirty="0">
                <a:solidFill>
                  <a:srgbClr val="008000"/>
                </a:solidFill>
              </a:rPr>
              <a:t>Fan, </a:t>
            </a:r>
            <a:r>
              <a:rPr lang="fr-FR" altLang="zh-CN" dirty="0">
                <a:solidFill>
                  <a:srgbClr val="008000"/>
                </a:solidFill>
              </a:rPr>
              <a:t>Eur. Phys. J. C86 (2026) </a:t>
            </a:r>
            <a:r>
              <a:rPr lang="fr-FR" altLang="zh-CN" dirty="0" smtClean="0">
                <a:solidFill>
                  <a:srgbClr val="008000"/>
                </a:solidFill>
              </a:rPr>
              <a:t>258 [</a:t>
            </a:r>
            <a:r>
              <a:rPr lang="nl-NL" altLang="zh-CN" dirty="0" smtClean="0">
                <a:solidFill>
                  <a:srgbClr val="008000"/>
                </a:solidFill>
              </a:rPr>
              <a:t>arXiv:2509.00758].</a:t>
            </a:r>
            <a:endParaRPr lang="en-US" altLang="zh-CN" dirty="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59" y="620688"/>
            <a:ext cx="6030741" cy="532859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2991394" cy="1907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3313294"/>
            <a:ext cx="2798498" cy="26562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2763" y="291670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ouble-layered bubbles</a:t>
            </a:r>
            <a:endParaRPr lang="zh-CN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496" y="179348"/>
            <a:ext cx="202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flyover transitions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91880" y="2708920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谢谢！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991"/>
            <a:ext cx="9144000" cy="45260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LIGO-Virgo-KAGRA, arXiv:2605.27226</a:t>
            </a:r>
            <a:r>
              <a:rPr lang="en-US" altLang="zh-CN" dirty="0" smtClean="0">
                <a:solidFill>
                  <a:srgbClr val="008000"/>
                </a:solidFill>
              </a:rPr>
              <a:t> [GWTC-5.0]</a:t>
            </a:r>
            <a:endParaRPr lang="zh-CN" altLang="en-US" dirty="0">
              <a:solidFill>
                <a:srgbClr val="00800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544000" y="1268760"/>
            <a:ext cx="0" cy="37714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364088" y="4983559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11960" y="8274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双驼峰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08104" y="467651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一见钟情</a:t>
            </a:r>
            <a:endParaRPr lang="zh-CN" altLang="en-US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94991" y="4670924"/>
            <a:ext cx="111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青梅竹马</a:t>
            </a:r>
            <a:endParaRPr lang="zh-CN" altLang="en-US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350400" y="1268760"/>
            <a:ext cx="0" cy="37714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8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379"/>
            <a:ext cx="9144000" cy="54392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LIGO-Virgo-KAGRA, arXiv:2605.27227 </a:t>
            </a:r>
            <a:r>
              <a:rPr lang="en-US" altLang="zh-CN" dirty="0" smtClean="0">
                <a:solidFill>
                  <a:srgbClr val="008000"/>
                </a:solidFill>
              </a:rPr>
              <a:t>[GWTC-5.0]</a:t>
            </a:r>
            <a:endParaRPr lang="zh-CN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7584" y="3563724"/>
            <a:ext cx="12961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GW150914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19672" y="4437112"/>
            <a:ext cx="12961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GW170817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00192" y="3563724"/>
            <a:ext cx="123681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GW250114</a:t>
            </a:r>
          </a:p>
        </p:txBody>
      </p:sp>
      <p:sp>
        <p:nvSpPr>
          <p:cNvPr id="8" name="矩形 7"/>
          <p:cNvSpPr/>
          <p:nvPr/>
        </p:nvSpPr>
        <p:spPr>
          <a:xfrm>
            <a:off x="4860032" y="2204864"/>
            <a:ext cx="123681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GW231123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30332" y="443711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多信使天文学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33768" y="22048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黑洞形成演化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68460" y="35464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黑洞物理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3728" y="35637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人类首次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615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012160" y="0"/>
            <a:ext cx="3131840" cy="6858000"/>
          </a:xfrm>
          <a:prstGeom prst="rect">
            <a:avLst/>
          </a:prstGeom>
          <a:solidFill>
            <a:srgbClr val="191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6672"/>
            <a:ext cx="3096344" cy="1743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37" y="2721183"/>
            <a:ext cx="3096344" cy="1743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59692"/>
            <a:ext cx="3088331" cy="1737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9512" y="1052736"/>
            <a:ext cx="52565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天体物理源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     </a:t>
            </a:r>
            <a:r>
              <a:rPr lang="zh-CN" altLang="en-US" sz="2000" dirty="0" smtClean="0"/>
              <a:t>双星并合、连续、爆发、 </a:t>
            </a:r>
            <a:r>
              <a:rPr lang="en-US" altLang="zh-CN" sz="2000" dirty="0" smtClean="0"/>
              <a:t>…</a:t>
            </a:r>
          </a:p>
          <a:p>
            <a:pPr>
              <a:lnSpc>
                <a:spcPct val="150000"/>
              </a:lnSpc>
            </a:pPr>
            <a:endParaRPr lang="en-US" altLang="zh-CN" sz="20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宇宙学源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     </a:t>
            </a:r>
            <a:r>
              <a:rPr lang="zh-CN" altLang="en-US" sz="2000" dirty="0" smtClean="0"/>
              <a:t>暴胀、预加热、</a:t>
            </a:r>
            <a:r>
              <a:rPr lang="zh-CN" altLang="en-US" sz="2000" dirty="0" smtClean="0">
                <a:solidFill>
                  <a:srgbClr val="0000FF"/>
                </a:solidFill>
              </a:rPr>
              <a:t>相变</a:t>
            </a:r>
            <a:r>
              <a:rPr lang="zh-CN" altLang="en-US" sz="2000" dirty="0" smtClean="0"/>
              <a:t>、畴壁、宇宙弦、 </a:t>
            </a:r>
            <a:r>
              <a:rPr lang="en-US" altLang="zh-CN" sz="2000" dirty="0" smtClean="0"/>
              <a:t>…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251520" y="493187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</a:t>
            </a:r>
            <a:r>
              <a:rPr lang="en-US" altLang="zh-CN" dirty="0" smtClean="0"/>
              <a:t>roperties: Gaussian, isotropic, stationary, </a:t>
            </a:r>
            <a:r>
              <a:rPr lang="en-US" altLang="zh-CN" dirty="0" err="1" smtClean="0"/>
              <a:t>unpolarized</a:t>
            </a:r>
            <a:endParaRPr lang="en-US" altLang="zh-CN" dirty="0" smtClean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03501"/>
            <a:ext cx="2425397" cy="11936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2" y="1047867"/>
            <a:ext cx="836712" cy="83671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7504" y="43507"/>
            <a:ext cx="5184576" cy="46166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观测实验对随机引力波背景的限制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27584" y="980728"/>
            <a:ext cx="6408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随机引力波背景的观测限制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LIGO-Virgo-KAGRA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的限制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来自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宇宙微波背景辐射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极化的限制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来自脉冲星计时阵列的限制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未来空间引力波观测项目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SGWB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的探测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496" y="76470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way to detect the SGWB is to take the correlation between two detectors.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3203848" y="1412776"/>
                <a:ext cx="20808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412776"/>
                <a:ext cx="2080826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1466" t="-2000" r="-4106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1043608" y="2132856"/>
                <a:ext cx="5148461" cy="3474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132856"/>
                <a:ext cx="5148461" cy="347403"/>
              </a:xfrm>
              <a:prstGeom prst="rect">
                <a:avLst/>
              </a:prstGeom>
              <a:blipFill rotWithShape="0">
                <a:blip r:embed="rId3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/>
              <p:cNvSpPr txBox="1"/>
              <p:nvPr/>
            </p:nvSpPr>
            <p:spPr>
              <a:xfrm>
                <a:off x="2429976" y="2761183"/>
                <a:ext cx="61788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altLang="zh-CN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文本框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976" y="2761183"/>
                <a:ext cx="6178807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2000" b="-3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/>
              <p:cNvSpPr txBox="1"/>
              <p:nvPr/>
            </p:nvSpPr>
            <p:spPr>
              <a:xfrm>
                <a:off x="2465976" y="3337247"/>
                <a:ext cx="14387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altLang="zh-CN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文本框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976" y="3337247"/>
                <a:ext cx="1438792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695" t="-196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56" y="3789040"/>
            <a:ext cx="4499992" cy="2896547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96" y="6444044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LIGO-Virgo-KAGRA, </a:t>
            </a:r>
            <a:r>
              <a:rPr lang="en-US" altLang="zh-CN" dirty="0" smtClean="0">
                <a:solidFill>
                  <a:srgbClr val="008000"/>
                </a:solidFill>
              </a:rPr>
              <a:t>arXiv:2101.12130 [O3]</a:t>
            </a:r>
            <a:endParaRPr lang="zh-CN" altLang="en-US" dirty="0">
              <a:solidFill>
                <a:srgbClr val="008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0076"/>
            <a:ext cx="7128792" cy="51650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93" y="920076"/>
            <a:ext cx="3737213" cy="1057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684593" y="1996606"/>
                <a:ext cx="3888432" cy="496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2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ref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≤6.6×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(95% </m:t>
                      </m:r>
                      <m:r>
                        <m:rPr>
                          <m:nor/>
                        </m:rPr>
                        <a:rPr lang="en-US" altLang="zh-CN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CL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593" y="1996606"/>
                <a:ext cx="3888432" cy="496290"/>
              </a:xfrm>
              <a:prstGeom prst="rect">
                <a:avLst/>
              </a:prstGeom>
              <a:blipFill rotWithShape="0">
                <a:blip r:embed="rId5"/>
                <a:stretch>
                  <a:fillRect l="-157" r="-1411"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395536" y="260648"/>
            <a:ext cx="4333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LIGO-Virgo-KAGRA </a:t>
            </a:r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的限制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77993" y="2923564"/>
            <a:ext cx="950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prstClr val="black"/>
                </a:solidFill>
              </a:rPr>
              <a:t>@LVK O3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>
            <a:alpha val="30000"/>
          </a:srgbClr>
        </a:solidFill>
        <a:ln>
          <a:noFill/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eaLnBrk="0" fontAlgn="base" hangingPunct="0">
          <a:lnSpc>
            <a:spcPct val="150000"/>
          </a:lnSpc>
          <a:spcAft>
            <a:spcPct val="0"/>
          </a:spcAft>
          <a:buSzPct val="120000"/>
          <a:buFont typeface="Wingdings" panose="05000000000000000000" pitchFamily="2" charset="2"/>
          <a:buChar char="p"/>
          <a:defRPr sz="18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9916</TotalTime>
  <Words>979</Words>
  <Application>Microsoft Office PowerPoint</Application>
  <PresentationFormat>全屏显示(4:3)</PresentationFormat>
  <Paragraphs>170</Paragraphs>
  <Slides>28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华文中宋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Office 主题</vt:lpstr>
      <vt:lpstr>1_Office 主题</vt:lpstr>
      <vt:lpstr>4_Office 主题</vt:lpstr>
      <vt:lpstr>3_Office 主题</vt:lpstr>
      <vt:lpstr>宇宙学一级相变和引力波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guozk</dc:creator>
  <cp:lastModifiedBy>Microsoft 帐户</cp:lastModifiedBy>
  <cp:revision>1996</cp:revision>
  <dcterms:created xsi:type="dcterms:W3CDTF">2019-07-11T07:53:35Z</dcterms:created>
  <dcterms:modified xsi:type="dcterms:W3CDTF">2026-07-06T13:29:01Z</dcterms:modified>
</cp:coreProperties>
</file>