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895" r:id="rId3"/>
    <p:sldId id="903" r:id="rId4"/>
    <p:sldId id="899" r:id="rId5"/>
    <p:sldId id="933" r:id="rId6"/>
    <p:sldId id="922" r:id="rId7"/>
    <p:sldId id="923" r:id="rId8"/>
    <p:sldId id="912" r:id="rId9"/>
    <p:sldId id="925" r:id="rId10"/>
    <p:sldId id="926" r:id="rId11"/>
    <p:sldId id="927" r:id="rId12"/>
    <p:sldId id="929" r:id="rId13"/>
    <p:sldId id="930" r:id="rId14"/>
    <p:sldId id="931" r:id="rId15"/>
    <p:sldId id="932" r:id="rId16"/>
    <p:sldId id="881" r:id="rId17"/>
    <p:sldId id="276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7A7A7"/>
    <a:srgbClr val="F7F7F7"/>
    <a:srgbClr val="000000"/>
    <a:srgbClr val="FEFEFE"/>
    <a:srgbClr val="6C6C6C"/>
    <a:srgbClr val="E74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34"/>
    <p:restoredTop sz="96327"/>
  </p:normalViewPr>
  <p:slideViewPr>
    <p:cSldViewPr snapToGrid="0" snapToObjects="1">
      <p:cViewPr varScale="1">
        <p:scale>
          <a:sx n="130" d="100"/>
          <a:sy n="130" d="100"/>
        </p:scale>
        <p:origin x="216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02130-2869-FB46-8CA8-429DB1FD99F1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4CD77-F985-DB4D-8ED7-50DC0A20532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46878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AC384-EB52-1B4C-957B-DC96445C25C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2676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45A5B-A679-E67F-8789-ADF269E94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0FEE738-190F-59AE-C098-ED45696C06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6E4F10E-1E85-150F-BC0C-BE09EB8AA6A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585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60F8E-2555-8EA7-6EAD-73541B624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394B1E9-BD8E-57BF-0EAB-EECE267759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D5E3CD-A837-9BB4-71C2-9241A5224AC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076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BE0F2-AFE0-1ED3-CC27-F667E7F77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6CBEF31-03FA-406B-14BC-4F44CAF8BA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BA94FF6-C821-5DEB-B32A-B3B86226F23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878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594E0-1A21-F512-C4D2-971D01A35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B00CE04-0A26-87F0-2BEE-CD5110ED9B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9E1AA90-E9B8-1B76-31C9-8A08E5E2F572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569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C33B0-B897-C232-1A3B-302A611F1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27F27E2-6B49-B008-FFAD-19672DF8E2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EFA654E-C23D-2A48-63F3-D20A4F94ED5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22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D3105-96EF-F004-7474-4035576AB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A2E7780-A55D-9CDB-322A-D6EE49E7C2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82FB855-16D6-FE0A-A601-FA28DBBA2AE4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0278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AC384-EB52-1B4C-957B-DC96445C25CB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85286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C7D64-52B6-8577-1FBF-6CEC562CE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ED78186-15B7-022B-DF45-08E4E2245F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8DFDD9-5586-28AC-FC4E-11E7B4F8AC32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509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6536A-7861-6E8C-F951-1593CC120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50213EF-1489-8FED-3CBE-DFF301DC7E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6D70CB-BB27-EBD5-EE13-5521A32F848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8896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3FCFA-C746-A4D5-B289-887E296D9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966303-CC52-1B4F-AE6C-678CEFE49F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6D1DC7-BCFC-33DD-F751-D0FFF92F4534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173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FD40D-DAC8-DD6E-FACB-B9D1BFC4B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42D2EFC-A7D4-7B31-186A-7572701909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FB24A6F-0CCC-38EA-85CB-8B844CB8D4E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260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C2EB0-C051-51D6-184E-49C957EF1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F398CB3-37CC-15D7-8893-AD9EE7CD2E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80FB832-28D6-CB78-574B-150362BE1BB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9466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3E458-53A0-B9A1-ABF4-0156F1F68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5674EC2-67E7-6176-911C-DC172CFDBC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30FFB1-447D-F450-CB4F-BA7685E3A05A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448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F70F9-774D-4C58-486B-6C200F77B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76306AE-E8B8-5D24-B1E5-16A669E23B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631E68-E85C-8654-A797-5C4109D2B48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8076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8E497-C787-E914-0684-EFE61ACD8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2FDF37-C7C7-5634-A378-711E761BA3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DFC091-6916-A73D-8E83-5E79C8702E2B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53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A3C6A5-4430-2CCA-CE84-729EE243F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87C3044-0120-341F-216A-F3A3FB738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CA92E8-619B-15B3-C070-E41139B3E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226ADC-0BA6-9929-C0BC-1B5D41F2A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D59F8C-FB8A-6D9C-66A2-F90A96E20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4595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20FB07-E524-B57D-9E2D-84D8AE17E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0E3B2D9-C3D9-4988-6F97-F9FE682CFF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0CB914-96F3-F8BD-F8EC-F0DEEE3C3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6D08A7-FE38-4974-D606-E51B54915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94054C-6E2E-76FB-6B69-924107998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32648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065C983-6839-D69F-4F22-02DF6D3558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C734A1E-1956-34E2-71F0-6D31E87F0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4F6D1B-64DF-375E-A7A7-698004A0A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12D16E-00D8-3CA7-1883-4D806EAE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D456C0-3CC0-6EAA-F2CA-29E5B495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646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DE3989-4958-C471-7318-3B5C750B7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4EC396-F82C-057C-9B97-8036B09C1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E66236-BDAC-EA6B-3FEA-D24F4E42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A64B1D-F100-D230-D391-8E93B14EB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4DE276-2334-DD9E-DEDE-1E2822405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0632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EF3C61-102E-61F3-2FC2-2D06FF89D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D73CC6-2D79-CACA-B27E-FA66E87FF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274F229-9B29-11ED-ECDF-4937BDF0C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260266-B4B7-267F-0314-2A342176B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60E36A-66ED-5674-975E-1CF7572AA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24222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699282-7D81-B6B1-2A7D-558747668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D0B9EB-E604-0D3C-7721-1A630AAFF8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C4D8B9D-C2B9-70F5-47D2-A1BEB3F96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B7D8B2-741B-203C-94D3-D3258789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6563C06-A07A-2202-D7FC-24782B12E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7106EA4-6CD3-0999-9481-7F32D2D4C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0611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C8B855-C525-96AE-93FA-00EFF925B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F73A57F-834F-1738-93D1-CF1C18EE5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1B774BF-892E-5418-AF86-F4CB09611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F13E246-464A-E65A-2303-4D5CE5198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13E53A9-205B-E93B-DE41-DCF78EF57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E93F97E-6A17-BD5C-F7A4-24942E9B5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0D2A93F-A55E-ED9C-D5F1-D08870EE3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F974E17-AD7E-02DC-AE26-4CBEDCA5E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8671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0724AB-9D11-9049-7DB9-996CB4771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42466F2-3CA1-88E9-B3E8-DA410DD5F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0683479-0990-5DC1-E6D8-437DC303F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DC05037-0C9D-119D-A4FD-2149189E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5258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BA18638-1676-8299-7255-44A258414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2EDB82C-28ED-7608-9A84-9A4735B8C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7F079A-E9B4-4777-7572-B9A6FB7C2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940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992BAF-A88E-1C70-23B6-039565004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0D8DE3-A035-A667-E01D-A34DE9956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12E7B1B-ED52-9DC7-011E-F1370FC5B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09EB15-BD32-FA27-7F93-942F0BE0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7F05212-8F3A-FAB1-8D48-68D645B9E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E91554-87DB-0F18-8BC7-6AA28962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40360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BA09BE-E7DE-DA26-CB34-C54BE400F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068A731-9F23-ED37-7827-A7DDF5742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E4EEDB0-1CC1-BD8B-4A18-8FA158A26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C5BAD83-C6E6-B80F-F66D-35CFFDA5F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799DC9-2335-A938-FED4-95AB1193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0C2E42-2A77-8520-493A-048D1C1FC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49662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1A1E3C-140E-547C-69D6-D042137D8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EEBE245-58CD-497A-CA95-08AF7D035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9FE0A5-091E-0610-133B-68E0BAC564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B90AD-2882-0948-A494-6EDF05D0DDDB}" type="datetimeFigureOut">
              <a:rPr kumimoji="1" lang="zh-CN" altLang="en-US" smtClean="0"/>
              <a:t>2026/8/26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614C80-25C4-C603-35AC-2119B7BAC2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E2F0FA-1F1C-D2B5-64D5-6BF70BA40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7CC5F-28A1-4340-B6F5-90AB290942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9646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mp"/><Relationship Id="rId3" Type="http://schemas.openxmlformats.org/officeDocument/2006/relationships/hyperlink" Target="https://arxiv.org/abs/1205.2451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21.tm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s://arxiv.org/abs/1205.2451" TargetMode="Externa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1.tmp"/><Relationship Id="rId5" Type="http://schemas.openxmlformats.org/officeDocument/2006/relationships/image" Target="../media/image22.png"/><Relationship Id="rId10" Type="http://schemas.openxmlformats.org/officeDocument/2006/relationships/image" Target="../media/image20.tmp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tm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abs/1205.245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m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arxiv.org/abs/1205.2451" TargetMode="External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205.245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4BB53A-A32A-AE4D-A18A-79A22F9D3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6924" y="2234767"/>
            <a:ext cx="10413701" cy="1479261"/>
          </a:xfrm>
        </p:spPr>
        <p:txBody>
          <a:bodyPr>
            <a:normAutofit fontScale="90000"/>
          </a:bodyPr>
          <a:lstStyle/>
          <a:p>
            <a:br>
              <a:rPr lang="en-US" altLang="zh-CN" sz="4200" b="1" dirty="0">
                <a:latin typeface="Chalkboard" panose="03050602040202020205" pitchFamily="66" charset="0"/>
              </a:rPr>
            </a:br>
            <a:br>
              <a:rPr lang="en-US" altLang="zh-CN" sz="4200" b="1" dirty="0">
                <a:latin typeface="Chalkboard" panose="03050602040202020205" pitchFamily="66" charset="0"/>
              </a:rPr>
            </a:br>
            <a:r>
              <a:rPr lang="en-US" altLang="zh-CN" sz="3600" b="1" dirty="0">
                <a:latin typeface="Chalkboard" panose="03050602040202020205" pitchFamily="66" charset="0"/>
              </a:rPr>
              <a:t>Cosmic Expansion Amplifies</a:t>
            </a:r>
            <a:br>
              <a:rPr lang="en-US" altLang="zh-CN" sz="3600" b="1" dirty="0">
                <a:latin typeface="Chalkboard" panose="03050602040202020205" pitchFamily="66" charset="0"/>
              </a:rPr>
            </a:br>
            <a:r>
              <a:rPr lang="en-US" altLang="zh-CN" sz="3600" b="1" dirty="0">
                <a:latin typeface="Chalkboard" panose="03050602040202020205" pitchFamily="66" charset="0"/>
              </a:rPr>
              <a:t>Gravitational Waves from First-Order</a:t>
            </a:r>
            <a:br>
              <a:rPr lang="en-US" altLang="zh-CN" sz="3600" b="1" dirty="0">
                <a:latin typeface="Chalkboard" panose="03050602040202020205" pitchFamily="66" charset="0"/>
              </a:rPr>
            </a:br>
            <a:r>
              <a:rPr lang="en-US" altLang="zh-CN" sz="3600" b="1" dirty="0">
                <a:latin typeface="Chalkboard" panose="03050602040202020205" pitchFamily="66" charset="0"/>
              </a:rPr>
              <a:t>Phase Transitions</a:t>
            </a:r>
            <a:br>
              <a:rPr lang="en-US" altLang="zh-CN" sz="3100" dirty="0">
                <a:solidFill>
                  <a:schemeClr val="accent1"/>
                </a:solidFill>
                <a:latin typeface="Chalkboard" panose="03050602040202020205" pitchFamily="66" charset="0"/>
              </a:rPr>
            </a:br>
            <a:endParaRPr lang="zh-CN" altLang="en-US" sz="3100" dirty="0">
              <a:solidFill>
                <a:schemeClr val="accent1"/>
              </a:solidFill>
              <a:latin typeface="Chalkboard" panose="03050602040202020205" pitchFamily="66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44570E6-C0FF-E448-9876-30CBE4F3B1E4}"/>
              </a:ext>
            </a:extLst>
          </p:cNvPr>
          <p:cNvSpPr txBox="1"/>
          <p:nvPr/>
        </p:nvSpPr>
        <p:spPr>
          <a:xfrm>
            <a:off x="631369" y="3496798"/>
            <a:ext cx="1092925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600" dirty="0">
                <a:latin typeface="Chalkboard" panose="03050602040202020205" pitchFamily="66" charset="0"/>
              </a:rPr>
              <a:t>田驰</a:t>
            </a:r>
            <a:r>
              <a:rPr kumimoji="1" lang="en-US" altLang="zh-CN" sz="2600" dirty="0">
                <a:latin typeface="Chalkboard" panose="03050602040202020205" pitchFamily="66" charset="0"/>
              </a:rPr>
              <a:t> (Chi Tian) </a:t>
            </a:r>
            <a:r>
              <a:rPr kumimoji="1" lang="zh-CN" altLang="en-US" sz="2600" dirty="0">
                <a:latin typeface="Chalkboard" panose="03050602040202020205" pitchFamily="66" charset="0"/>
              </a:rPr>
              <a:t>   </a:t>
            </a:r>
            <a:endParaRPr kumimoji="1" lang="en-US" altLang="zh-CN" sz="2600" dirty="0">
              <a:latin typeface="Chalkboard" panose="03050602040202020205" pitchFamily="66" charset="0"/>
            </a:endParaRPr>
          </a:p>
          <a:p>
            <a:pPr algn="ctr"/>
            <a:r>
              <a:rPr kumimoji="1" lang="zh-CN" altLang="en-US" sz="2000" dirty="0">
                <a:latin typeface="Chalkboard" panose="03050602040202020205" pitchFamily="66" charset="0"/>
              </a:rPr>
              <a:t>安徽大学</a:t>
            </a:r>
            <a:endParaRPr kumimoji="1" lang="en-US" altLang="zh-CN" sz="2000" dirty="0">
              <a:latin typeface="Chalkboard" panose="03050602040202020205" pitchFamily="66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003FE09-250F-BC40-A48F-BC83787E6F4C}"/>
              </a:ext>
            </a:extLst>
          </p:cNvPr>
          <p:cNvSpPr/>
          <p:nvPr/>
        </p:nvSpPr>
        <p:spPr>
          <a:xfrm>
            <a:off x="0" y="6651171"/>
            <a:ext cx="12192000" cy="2068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文本框 2">
            <a:extLst>
              <a:ext uri="{FF2B5EF4-FFF2-40B4-BE49-F238E27FC236}">
                <a16:creationId xmlns:a16="http://schemas.microsoft.com/office/drawing/2014/main" id="{C4F1ACBE-1201-8B4E-AFAF-8FF96CC36CAB}"/>
              </a:ext>
            </a:extLst>
          </p:cNvPr>
          <p:cNvSpPr txBox="1"/>
          <p:nvPr/>
        </p:nvSpPr>
        <p:spPr>
          <a:xfrm>
            <a:off x="358100" y="4760603"/>
            <a:ext cx="11378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altLang="zh-CN" sz="1600" dirty="0">
                <a:solidFill>
                  <a:srgbClr val="000000"/>
                </a:solidFill>
                <a:effectLst/>
                <a:latin typeface="Chalkboard" panose="03050602040202020205" pitchFamily="66" charset="0"/>
                <a:ea typeface="DengXian" panose="02010600030101010101" pitchFamily="2" charset="-122"/>
              </a:rPr>
              <a:t>2026</a:t>
            </a:r>
            <a:r>
              <a:rPr lang="zh-CN" altLang="en-US" sz="1600" dirty="0">
                <a:solidFill>
                  <a:srgbClr val="000000"/>
                </a:solidFill>
                <a:effectLst/>
                <a:latin typeface="Chalkboard" panose="03050602040202020205" pitchFamily="66" charset="0"/>
                <a:ea typeface="DengXian" panose="02010600030101010101" pitchFamily="2" charset="-122"/>
              </a:rPr>
              <a:t>第十五届新物理研讨会</a:t>
            </a:r>
            <a:endParaRPr lang="en-US" altLang="zh-CN" sz="1600" dirty="0">
              <a:solidFill>
                <a:srgbClr val="000000"/>
              </a:solidFill>
              <a:effectLst/>
              <a:latin typeface="Chalkboard" panose="03050602040202020205" pitchFamily="66" charset="0"/>
              <a:ea typeface="DengXian" panose="02010600030101010101" pitchFamily="2" charset="-122"/>
            </a:endParaRPr>
          </a:p>
          <a:p>
            <a:pPr algn="ctr"/>
            <a:r>
              <a:rPr kumimoji="1" lang="en-US" altLang="zh-CN" sz="1600" dirty="0">
                <a:latin typeface="Chalkboard" panose="03050602040202020205" pitchFamily="66" charset="0"/>
              </a:rPr>
              <a:t>2026.8, </a:t>
            </a:r>
            <a:r>
              <a:rPr kumimoji="1" lang="zh-CN" altLang="en-US" sz="1600" dirty="0">
                <a:latin typeface="Chalkboard" panose="03050602040202020205" pitchFamily="66" charset="0"/>
              </a:rPr>
              <a:t>威海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10318DF-462B-5E83-84DC-A0653C90750A}"/>
              </a:ext>
            </a:extLst>
          </p:cNvPr>
          <p:cNvSpPr txBox="1"/>
          <p:nvPr/>
        </p:nvSpPr>
        <p:spPr>
          <a:xfrm>
            <a:off x="286476" y="5968556"/>
            <a:ext cx="595700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Collaborator: Xiao Wang, </a:t>
            </a:r>
            <a:r>
              <a:rPr lang="en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Csaba Balazs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C41BBED-9577-37DB-9507-011B715B017F}"/>
              </a:ext>
            </a:extLst>
          </p:cNvPr>
          <p:cNvSpPr txBox="1"/>
          <p:nvPr/>
        </p:nvSpPr>
        <p:spPr>
          <a:xfrm>
            <a:off x="8856495" y="5987942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Based on work arxiv:2606.31571</a:t>
            </a:r>
            <a:endParaRPr lang="zh-CN" altLang="en-US" dirty="0"/>
          </a:p>
        </p:txBody>
      </p:sp>
      <p:pic>
        <p:nvPicPr>
          <p:cNvPr id="6" name="Picture 2" descr="大学校徽系列：安徽大学标志矢量图- 设计之家">
            <a:extLst>
              <a:ext uri="{FF2B5EF4-FFF2-40B4-BE49-F238E27FC236}">
                <a16:creationId xmlns:a16="http://schemas.microsoft.com/office/drawing/2014/main" id="{A0BB7D81-50A4-AF5E-00B9-ABFBDF2DF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883" y="-278443"/>
            <a:ext cx="2766550" cy="199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A6C6850-8AB9-0F6C-1BF4-537B96CCE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475" y="170013"/>
            <a:ext cx="1507170" cy="132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54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554DC-4271-5F66-95B2-A96301F2B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BD401CBF-0F22-B62A-850B-5AD4FB25300B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CA99CDA-0C2B-323A-6B04-681699BA2FC8}"/>
              </a:ext>
            </a:extLst>
          </p:cNvPr>
          <p:cNvSpPr txBox="1"/>
          <p:nvPr/>
        </p:nvSpPr>
        <p:spPr>
          <a:xfrm>
            <a:off x="190763" y="357981"/>
            <a:ext cx="949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Something is different when considering CE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74B7752-9499-EDFB-8F01-72A47F1DDFFC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79F6BB9-D78F-FAAF-BDE6-1AA1917F9F80}"/>
              </a:ext>
            </a:extLst>
          </p:cNvPr>
          <p:cNvSpPr txBox="1"/>
          <p:nvPr/>
        </p:nvSpPr>
        <p:spPr>
          <a:xfrm>
            <a:off x="602133" y="1530111"/>
            <a:ext cx="10350156" cy="1698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Reducing mean separation of bubbles; 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Growing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 strength of the FOPTs;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Different sound wave dynamics!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AC2FE12-E475-544E-7045-8FB28CE010FB}"/>
                  </a:ext>
                </a:extLst>
              </p:cNvPr>
              <p:cNvSpPr txBox="1"/>
              <p:nvPr/>
            </p:nvSpPr>
            <p:spPr>
              <a:xfrm>
                <a:off x="1058333" y="3883566"/>
                <a:ext cx="27855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altLang="zh-CN" sz="240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𝑟𝑎𝑑</m:t>
                          </m:r>
                        </m:sub>
                      </m:sSub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=0)</m:t>
                      </m:r>
                    </m:oMath>
                  </m:oMathPara>
                </a14:m>
                <a:endParaRPr lang="en" altLang="zh-CN" sz="2400" dirty="0">
                  <a:solidFill>
                    <a:srgbClr val="000000"/>
                  </a:solidFill>
                  <a:effectLst/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AC2FE12-E475-544E-7045-8FB28CE01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333" y="3883566"/>
                <a:ext cx="2785533" cy="461665"/>
              </a:xfrm>
              <a:prstGeom prst="rect">
                <a:avLst/>
              </a:prstGeom>
              <a:blipFill>
                <a:blip r:embed="rId4"/>
                <a:stretch>
                  <a:fillRect r="-909"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D2E0BB1-00BF-57AE-809B-C98141F8DACE}"/>
                  </a:ext>
                </a:extLst>
              </p:cNvPr>
              <p:cNvSpPr txBox="1"/>
              <p:nvPr/>
            </p:nvSpPr>
            <p:spPr>
              <a:xfrm>
                <a:off x="719667" y="5117314"/>
                <a:ext cx="27855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400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sz="2400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" altLang="zh-CN" sz="2400" dirty="0">
                  <a:solidFill>
                    <a:srgbClr val="000000"/>
                  </a:solidFill>
                  <a:effectLst/>
                  <a:latin typeface="Helvetica" pitchFamily="2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D2E0BB1-00BF-57AE-809B-C98141F8D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67" y="5117314"/>
                <a:ext cx="2785533" cy="461665"/>
              </a:xfrm>
              <a:prstGeom prst="rect">
                <a:avLst/>
              </a:prstGeom>
              <a:blipFill>
                <a:blip r:embed="rId5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FFD13D13-D7CF-87AA-62A8-262C763E2915}"/>
              </a:ext>
            </a:extLst>
          </p:cNvPr>
          <p:cNvSpPr txBox="1"/>
          <p:nvPr/>
        </p:nvSpPr>
        <p:spPr>
          <a:xfrm>
            <a:off x="719667" y="358630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Initial strength:</a:t>
            </a:r>
            <a:endParaRPr lang="zh-CN" altLang="en-US" sz="2400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5E9F748-F798-77A8-6234-7104BCBD64F4}"/>
              </a:ext>
            </a:extLst>
          </p:cNvPr>
          <p:cNvSpPr txBox="1"/>
          <p:nvPr/>
        </p:nvSpPr>
        <p:spPr>
          <a:xfrm>
            <a:off x="719667" y="472772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Time dependent strength:</a:t>
            </a:r>
            <a:endParaRPr lang="zh-CN" altLang="en-US" sz="2400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A184C2F-A0CD-D62E-D2A0-12D258A35C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5913" y="2999308"/>
            <a:ext cx="7672354" cy="2691846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4EA39FE5-DD9C-66DE-4990-985A95383CE7}"/>
              </a:ext>
            </a:extLst>
          </p:cNvPr>
          <p:cNvSpPr txBox="1"/>
          <p:nvPr/>
        </p:nvSpPr>
        <p:spPr>
          <a:xfrm>
            <a:off x="6815667" y="5567303"/>
            <a:ext cx="4136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dirty="0" err="1">
                <a:solidFill>
                  <a:srgbClr val="000000"/>
                </a:solidFill>
                <a:effectLst/>
                <a:latin typeface="Helvetica" pitchFamily="2" charset="0"/>
              </a:rPr>
              <a:t>Jinno</a:t>
            </a:r>
            <a:r>
              <a:rPr lang="en" altLang="zh-CN" sz="1800" dirty="0">
                <a:solidFill>
                  <a:srgbClr val="000000"/>
                </a:solidFill>
                <a:effectLst/>
                <a:latin typeface="Helvetica" pitchFamily="2" charset="0"/>
              </a:rPr>
              <a:t>, et. al.  JCAP 2022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1302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A7F62-A972-9755-FE84-6053BB1BD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E9EAE14-EE2B-92FD-2106-850DF4D6E6EF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40CC58E-25C4-F02D-307B-20FEAADF0D5A}"/>
              </a:ext>
            </a:extLst>
          </p:cNvPr>
          <p:cNvSpPr txBox="1"/>
          <p:nvPr/>
        </p:nvSpPr>
        <p:spPr>
          <a:xfrm>
            <a:off x="190763" y="357981"/>
            <a:ext cx="949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Something is different when considering CE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57BE4E3-903D-EA78-685F-83A3933E0BD8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0F188BB-7B9B-0EAE-77CB-F2EB2A6F47EA}"/>
              </a:ext>
            </a:extLst>
          </p:cNvPr>
          <p:cNvSpPr txBox="1"/>
          <p:nvPr/>
        </p:nvSpPr>
        <p:spPr>
          <a:xfrm>
            <a:off x="602133" y="1530111"/>
            <a:ext cx="10350156" cy="1698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Reducing mean separation of bubbles; 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Growing strength of the FOPTs;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Different </a:t>
            </a: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sound wave dynamics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!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9615A6E-EABD-5918-934F-FEA8DC70D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0" y="3646281"/>
            <a:ext cx="5622074" cy="268464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328FA59-459C-5DCB-CB19-BD6006B43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8265" y="2496588"/>
            <a:ext cx="4555067" cy="73206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BFB1A80-9675-A738-AC08-03A57FDAD04B}"/>
              </a:ext>
            </a:extLst>
          </p:cNvPr>
          <p:cNvSpPr txBox="1"/>
          <p:nvPr/>
        </p:nvSpPr>
        <p:spPr>
          <a:xfrm>
            <a:off x="190763" y="3429000"/>
            <a:ext cx="68749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halkboard" panose="03050602040202020205" pitchFamily="66" charset="0"/>
                <a:ea typeface="Microsoft YaHei" panose="020B0503020204020204" pitchFamily="34" charset="-122"/>
              </a:rPr>
              <a:t>Use </a:t>
            </a:r>
            <a:r>
              <a:rPr lang="en-US" altLang="zh-CN" dirty="0" err="1">
                <a:latin typeface="Chalkboard" panose="03050602040202020205" pitchFamily="66" charset="0"/>
                <a:ea typeface="Microsoft YaHei" panose="020B0503020204020204" pitchFamily="34" charset="-122"/>
              </a:rPr>
              <a:t>Higgsless</a:t>
            </a:r>
            <a:r>
              <a:rPr lang="en-US" altLang="zh-CN" dirty="0">
                <a:latin typeface="Chalkboard" panose="03050602040202020205" pitchFamily="66" charset="0"/>
                <a:ea typeface="Microsoft YaHei" panose="020B0503020204020204" pitchFamily="34" charset="-122"/>
              </a:rPr>
              <a:t> conserved hydro-dynamical equation  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BE5342F-2E09-E716-7765-4CFEF1D5CF30}"/>
              </a:ext>
            </a:extLst>
          </p:cNvPr>
          <p:cNvSpPr txBox="1"/>
          <p:nvPr/>
        </p:nvSpPr>
        <p:spPr>
          <a:xfrm>
            <a:off x="7065695" y="1909233"/>
            <a:ext cx="4672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halkboard" panose="03050602040202020205" pitchFamily="66" charset="0"/>
                <a:ea typeface="Microsoft YaHei" panose="020B0503020204020204" pitchFamily="34" charset="-122"/>
              </a:rPr>
              <a:t>Evolving EOM for GWs  </a:t>
            </a:r>
            <a:endParaRPr lang="zh-CN" altLang="en-US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42FBE54-7EB6-E423-145B-6BD74A97B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3857" y="3798332"/>
            <a:ext cx="3833283" cy="11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49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A8640-E9A6-E9F0-A032-A32866642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040963F-52A7-9834-ECDC-BC999F1842DB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F53C60A-0308-1D5F-DDF9-68078074FFA3}"/>
              </a:ext>
            </a:extLst>
          </p:cNvPr>
          <p:cNvSpPr txBox="1"/>
          <p:nvPr/>
        </p:nvSpPr>
        <p:spPr>
          <a:xfrm>
            <a:off x="190763" y="357981"/>
            <a:ext cx="949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Something is different when considering CE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7C299C0-9B92-3EA6-3A93-01DE90876564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2C47F57-D5BA-5209-0DCA-3D9AC4E97F72}"/>
              </a:ext>
            </a:extLst>
          </p:cNvPr>
          <p:cNvSpPr txBox="1"/>
          <p:nvPr/>
        </p:nvSpPr>
        <p:spPr>
          <a:xfrm>
            <a:off x="602133" y="1530111"/>
            <a:ext cx="10350156" cy="1698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Reducing mean separation of bubbles; 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Growing strength of the FOPTs;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Different </a:t>
            </a: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sound wave dynamics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!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7BDABD1-9051-198F-ED63-1CBBE31E2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860" y="3646281"/>
            <a:ext cx="5622074" cy="26846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510CF03-7D04-EEF0-7BAF-610DBE8F2818}"/>
                  </a:ext>
                </a:extLst>
              </p:cNvPr>
              <p:cNvSpPr txBox="1"/>
              <p:nvPr/>
            </p:nvSpPr>
            <p:spPr>
              <a:xfrm>
                <a:off x="8917030" y="912020"/>
                <a:ext cx="22182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Weak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𝛼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=0.005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510CF03-7D04-EEF0-7BAF-610DBE8F2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030" y="912020"/>
                <a:ext cx="2218266" cy="369332"/>
              </a:xfrm>
              <a:prstGeom prst="rect">
                <a:avLst/>
              </a:prstGeom>
              <a:blipFill>
                <a:blip r:embed="rId6"/>
                <a:stretch>
                  <a:fillRect l="-2857" t="-10345" b="-27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F832635-186A-C0F2-0BBC-4A315A779823}"/>
                  </a:ext>
                </a:extLst>
              </p:cNvPr>
              <p:cNvSpPr txBox="1"/>
              <p:nvPr/>
            </p:nvSpPr>
            <p:spPr>
              <a:xfrm>
                <a:off x="8580400" y="3696370"/>
                <a:ext cx="28667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Intermediate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𝛼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=0.05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 </a:t>
                </a:r>
                <a:endParaRPr lang="zh-CN" altLang="en-US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F832635-186A-C0F2-0BBC-4A315A779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400" y="3696370"/>
                <a:ext cx="2866740" cy="369332"/>
              </a:xfrm>
              <a:prstGeom prst="rect">
                <a:avLst/>
              </a:prstGeom>
              <a:blipFill>
                <a:blip r:embed="rId7"/>
                <a:stretch>
                  <a:fillRect l="-1762" t="-6452" b="-22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9BE51A25-42AB-B7EC-83EF-0F2B3E3936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2"/>
          <a:stretch>
            <a:fillRect/>
          </a:stretch>
        </p:blipFill>
        <p:spPr>
          <a:xfrm>
            <a:off x="8121445" y="1281351"/>
            <a:ext cx="3468422" cy="251222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FE5DDC4-4001-56E8-CB3E-6DA1AF4642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45" y="4132175"/>
            <a:ext cx="3534722" cy="247547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1B0E158-78E0-9096-FCAD-24B6FAA29492}"/>
              </a:ext>
            </a:extLst>
          </p:cNvPr>
          <p:cNvSpPr txBox="1"/>
          <p:nvPr/>
        </p:nvSpPr>
        <p:spPr>
          <a:xfrm>
            <a:off x="190763" y="3429000"/>
            <a:ext cx="68749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halkboard" panose="03050602040202020205" pitchFamily="66" charset="0"/>
                <a:ea typeface="Microsoft YaHei" panose="020B0503020204020204" pitchFamily="34" charset="-122"/>
              </a:rPr>
              <a:t>Use </a:t>
            </a:r>
            <a:r>
              <a:rPr lang="en-US" altLang="zh-CN" dirty="0" err="1">
                <a:latin typeface="Chalkboard" panose="03050602040202020205" pitchFamily="66" charset="0"/>
                <a:ea typeface="Microsoft YaHei" panose="020B0503020204020204" pitchFamily="34" charset="-122"/>
              </a:rPr>
              <a:t>Higgsless</a:t>
            </a:r>
            <a:r>
              <a:rPr lang="en-US" altLang="zh-CN" dirty="0">
                <a:latin typeface="Chalkboard" panose="03050602040202020205" pitchFamily="66" charset="0"/>
                <a:ea typeface="Microsoft YaHei" panose="020B0503020204020204" pitchFamily="34" charset="-122"/>
              </a:rPr>
              <a:t> conserved hydro-dynamical equation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9142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4D38E-DAD1-5051-19FA-5630CEC78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B66D4F86-42F7-067A-AC5F-DB88B44B6C7D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DAB4C80-F93C-8DFB-373A-6A1550DEBEB5}"/>
              </a:ext>
            </a:extLst>
          </p:cNvPr>
          <p:cNvSpPr txBox="1"/>
          <p:nvPr/>
        </p:nvSpPr>
        <p:spPr>
          <a:xfrm>
            <a:off x="190763" y="357981"/>
            <a:ext cx="949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Something is different when considering CE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5CBED63-E9CB-28EF-4FEE-B389E89F0D47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910C75D-1048-D196-3A00-05CDBEAA8F89}"/>
              </a:ext>
            </a:extLst>
          </p:cNvPr>
          <p:cNvSpPr txBox="1"/>
          <p:nvPr/>
        </p:nvSpPr>
        <p:spPr>
          <a:xfrm>
            <a:off x="602133" y="1530111"/>
            <a:ext cx="10350156" cy="1698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Reducing mean separation of bubbles; 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Growing strength of the FOPTs;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Different </a:t>
            </a: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sound wave dynamics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!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AD76050-CAE8-F6C8-1FE9-0008F686AC0D}"/>
                  </a:ext>
                </a:extLst>
              </p:cNvPr>
              <p:cNvSpPr txBox="1"/>
              <p:nvPr/>
            </p:nvSpPr>
            <p:spPr>
              <a:xfrm>
                <a:off x="8917030" y="912020"/>
                <a:ext cx="22182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Weak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𝛼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=0.005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AD76050-CAE8-F6C8-1FE9-0008F686A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030" y="912020"/>
                <a:ext cx="2218266" cy="369332"/>
              </a:xfrm>
              <a:prstGeom prst="rect">
                <a:avLst/>
              </a:prstGeom>
              <a:blipFill>
                <a:blip r:embed="rId5"/>
                <a:stretch>
                  <a:fillRect l="-2857" t="-10345" b="-27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FDE60F0-6ACE-BE64-AB4B-32773C6E138C}"/>
                  </a:ext>
                </a:extLst>
              </p:cNvPr>
              <p:cNvSpPr txBox="1"/>
              <p:nvPr/>
            </p:nvSpPr>
            <p:spPr>
              <a:xfrm>
                <a:off x="890330" y="3990931"/>
                <a:ext cx="6096000" cy="1115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GWs do NOT grow linearly anymore;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𝑓𝑖𝑛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𝑠𝑤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poc</m:t>
                        </m:r>
                      </m:sub>
                    </m:sSub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</a:rPr>
                  <a:t>matters,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𝑠𝑤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acc>
                      <m:accPr>
                        <m:chr m:val="̅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CN" dirty="0">
                    <a:latin typeface="Chalkboard" panose="03050602040202020205" pitchFamily="66" charset="0"/>
                  </a:rPr>
                  <a:t>.</a:t>
                </a:r>
                <a:endParaRPr lang="zh-CN" altLang="en-US" dirty="0">
                  <a:latin typeface="Chalkboard" panose="03050602040202020205" pitchFamily="66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FDE60F0-6ACE-BE64-AB4B-32773C6E1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30" y="3990931"/>
                <a:ext cx="6096000" cy="1115562"/>
              </a:xfrm>
              <a:prstGeom prst="rect">
                <a:avLst/>
              </a:prstGeom>
              <a:blipFill>
                <a:blip r:embed="rId7"/>
                <a:stretch>
                  <a:fillRect l="-624" t="-2247" r="-6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9383348-21E8-B313-A1B9-8494EA89BC52}"/>
                  </a:ext>
                </a:extLst>
              </p:cNvPr>
              <p:cNvSpPr txBox="1"/>
              <p:nvPr/>
            </p:nvSpPr>
            <p:spPr>
              <a:xfrm>
                <a:off x="8917030" y="912020"/>
                <a:ext cx="22182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Weak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𝛼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=0.005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 </a:t>
                </a:r>
                <a:endParaRPr lang="zh-CN" altLang="en-US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9383348-21E8-B313-A1B9-8494EA89B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030" y="912020"/>
                <a:ext cx="2218266" cy="369332"/>
              </a:xfrm>
              <a:prstGeom prst="rect">
                <a:avLst/>
              </a:prstGeom>
              <a:blipFill>
                <a:blip r:embed="rId8"/>
                <a:stretch>
                  <a:fillRect l="-2857" t="-10345" b="-27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AB3C898-7A93-A95E-D8AE-424AF3E96EB5}"/>
                  </a:ext>
                </a:extLst>
              </p:cNvPr>
              <p:cNvSpPr txBox="1"/>
              <p:nvPr/>
            </p:nvSpPr>
            <p:spPr>
              <a:xfrm>
                <a:off x="8580400" y="3696370"/>
                <a:ext cx="28667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Intermediate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𝛼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=0.05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  <a:ea typeface="Microsoft YaHei" panose="020B0503020204020204" pitchFamily="34" charset="-122"/>
                  </a:rPr>
                  <a:t> </a:t>
                </a:r>
                <a:endParaRPr lang="zh-CN" altLang="en-US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AB3C898-7A93-A95E-D8AE-424AF3E96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400" y="3696370"/>
                <a:ext cx="2866740" cy="369332"/>
              </a:xfrm>
              <a:prstGeom prst="rect">
                <a:avLst/>
              </a:prstGeom>
              <a:blipFill>
                <a:blip r:embed="rId9"/>
                <a:stretch>
                  <a:fillRect l="-1762" t="-6452" b="-22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E8498618-D505-70A4-0663-51CE25FBFA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2"/>
          <a:stretch>
            <a:fillRect/>
          </a:stretch>
        </p:blipFill>
        <p:spPr>
          <a:xfrm>
            <a:off x="8121445" y="1281351"/>
            <a:ext cx="3468422" cy="251222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E00753E-CAB6-4250-7E5B-CA7E85E7AF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45" y="4132175"/>
            <a:ext cx="3534722" cy="247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04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05855-54F3-2A99-E41C-EB5929D15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AA27131-0D85-9F22-7431-BE9042BB8391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6D0B70B-3A7A-E7B9-B638-BB1803E1013E}"/>
              </a:ext>
            </a:extLst>
          </p:cNvPr>
          <p:cNvSpPr txBox="1"/>
          <p:nvPr/>
        </p:nvSpPr>
        <p:spPr>
          <a:xfrm>
            <a:off x="190763" y="357981"/>
            <a:ext cx="949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Something is different when considering CE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6777386-AE2F-3844-8071-81986409FA6D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D133767-F46F-D8B3-21AA-06F26FC614E4}"/>
              </a:ext>
            </a:extLst>
          </p:cNvPr>
          <p:cNvSpPr txBox="1"/>
          <p:nvPr/>
        </p:nvSpPr>
        <p:spPr>
          <a:xfrm>
            <a:off x="602133" y="1530111"/>
            <a:ext cx="10350156" cy="1698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Reducing mean separation of bubbles; 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Growing strength of the FOPTs;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Different </a:t>
            </a: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sound wave dynamics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!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42B57BA-8A54-2FEB-25DE-B18F61CC90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26" y="3629348"/>
            <a:ext cx="10076033" cy="248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49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2862A-E435-BE82-E68D-792A8BC11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B8E4026-E4F9-D8C5-3F45-25C1B713816A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6B45967-A56C-469C-62C1-B4B7E6B529A6}"/>
              </a:ext>
            </a:extLst>
          </p:cNvPr>
          <p:cNvSpPr txBox="1"/>
          <p:nvPr/>
        </p:nvSpPr>
        <p:spPr>
          <a:xfrm>
            <a:off x="190763" y="357981"/>
            <a:ext cx="949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Something is different when considering CE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005324E-6BF9-9968-652D-A6C773D31DFB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7958805-AD3B-AFD5-5DE9-981536F42A23}"/>
              </a:ext>
            </a:extLst>
          </p:cNvPr>
          <p:cNvSpPr txBox="1"/>
          <p:nvPr/>
        </p:nvSpPr>
        <p:spPr>
          <a:xfrm>
            <a:off x="602133" y="1530111"/>
            <a:ext cx="10350156" cy="1698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Reducing mean separation of bubbles; 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Growing strength of the FOPTs;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Different </a:t>
            </a: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sound wave dynamics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!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DA2574C-5D3F-9F43-D12B-346E9AAE7C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04" y="3629348"/>
            <a:ext cx="4125192" cy="303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14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>
            <a:extLst>
              <a:ext uri="{FF2B5EF4-FFF2-40B4-BE49-F238E27FC236}">
                <a16:creationId xmlns:a16="http://schemas.microsoft.com/office/drawing/2014/main" id="{2826B414-CF91-7E54-4E1F-F919FF272F92}"/>
              </a:ext>
            </a:extLst>
          </p:cNvPr>
          <p:cNvSpPr txBox="1"/>
          <p:nvPr/>
        </p:nvSpPr>
        <p:spPr>
          <a:xfrm>
            <a:off x="218075" y="553998"/>
            <a:ext cx="95081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Summary</a:t>
            </a:r>
            <a:endParaRPr kumimoji="1" lang="zh-CN" altLang="en-US" sz="3200" b="1" dirty="0">
              <a:latin typeface="Chalkboard" panose="03050602040202020205" pitchFamily="66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514F840B-4A75-89F7-A917-440702715721}"/>
                  </a:ext>
                </a:extLst>
              </p:cNvPr>
              <p:cNvSpPr txBox="1"/>
              <p:nvPr/>
            </p:nvSpPr>
            <p:spPr>
              <a:xfrm>
                <a:off x="581952" y="1261809"/>
                <a:ext cx="10419423" cy="50225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altLang="zh-CN" sz="2400" dirty="0">
                    <a:latin typeface="Chalkboard" panose="03050602040202020205" pitchFamily="66" charset="0"/>
                    <a:sym typeface="+mn-ea"/>
                  </a:rPr>
                  <a:t>The cosmic expansion is expected to modify the computation of GW production in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Chalkboard" panose="03050602040202020205" pitchFamily="66" charset="0"/>
                    <a:sym typeface="+mn-ea"/>
                  </a:rPr>
                  <a:t>3 different ways</a:t>
                </a:r>
                <a:r>
                  <a:rPr lang="en-US" altLang="zh-CN" sz="2400" dirty="0">
                    <a:latin typeface="Chalkboard" panose="03050602040202020205" pitchFamily="66" charset="0"/>
                    <a:sym typeface="+mn-ea"/>
                  </a:rPr>
                  <a:t>;</a:t>
                </a: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altLang="zh-CN" sz="2400" dirty="0">
                    <a:latin typeface="Chalkboard" panose="03050602040202020205" pitchFamily="66" charset="0"/>
                    <a:sym typeface="+mn-ea"/>
                  </a:rPr>
                  <a:t>For (initially) weak transition strength, our simulations show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Chalkboard" panose="03050602040202020205" pitchFamily="66" charset="0"/>
                    <a:sym typeface="+mn-ea"/>
                  </a:rPr>
                  <a:t>significant</a:t>
                </a:r>
                <a:r>
                  <a:rPr lang="en-US" altLang="zh-CN" sz="2400" dirty="0">
                    <a:latin typeface="Chalkboard" panose="03050602040202020205" pitchFamily="66" charset="0"/>
                    <a:sym typeface="+mn-ea"/>
                  </a:rPr>
                  <a:t> </a:t>
                </a:r>
                <a:r>
                  <a:rPr lang="en-US" altLang="zh-CN" sz="2400" dirty="0">
                    <a:solidFill>
                      <a:srgbClr val="FF0000"/>
                    </a:solidFill>
                    <a:latin typeface="Chalkboard" panose="03050602040202020205" pitchFamily="66" charset="0"/>
                    <a:sym typeface="+mn-ea"/>
                  </a:rPr>
                  <a:t>enhancement </a:t>
                </a:r>
                <a:r>
                  <a:rPr lang="en-US" altLang="zh-CN" sz="2400" dirty="0">
                    <a:latin typeface="Chalkboard" panose="03050602040202020205" pitchFamily="66" charset="0"/>
                    <a:sym typeface="+mn-ea"/>
                  </a:rPr>
                  <a:t>for the GW content when the cosmic expansion is taken into account;</a:t>
                </a: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altLang="zh-CN" sz="2400" dirty="0">
                    <a:latin typeface="Chalkboard" panose="03050602040202020205" pitchFamily="66" charset="0"/>
                    <a:sym typeface="+mn-ea"/>
                  </a:rPr>
                  <a:t>For (initially) intermediate transition strength, complications arise: enhancement can still be order of magnitude.</a:t>
                </a: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altLang="zh-CN" sz="2400" dirty="0">
                    <a:latin typeface="Chalkboard" panose="03050602040202020205" pitchFamily="66" charset="0"/>
                    <a:sym typeface="+mn-ea"/>
                  </a:rPr>
                  <a:t>The estimations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sym typeface="+mn-ea"/>
                          </a:rPr>
                          <m:t>𝜏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sym typeface="+mn-ea"/>
                          </a:rPr>
                          <m:t>𝑠𝑤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Chalkboard" panose="03050602040202020205" pitchFamily="66" charset="0"/>
                    <a:sym typeface="+mn-ea"/>
                  </a:rPr>
                  <a:t> could be crucial.  </a:t>
                </a:r>
              </a:p>
              <a:p>
                <a:pPr>
                  <a:lnSpc>
                    <a:spcPct val="150000"/>
                  </a:lnSpc>
                </a:pPr>
                <a:endParaRPr lang="en-US" altLang="zh-CN" sz="2400" dirty="0">
                  <a:latin typeface="Chalkboard" panose="03050602040202020205" pitchFamily="66" charset="0"/>
                  <a:sym typeface="+mn-ea"/>
                </a:endParaRPr>
              </a:p>
            </p:txBody>
          </p:sp>
        </mc:Choice>
        <mc:Fallback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514F840B-4A75-89F7-A917-440702715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952" y="1261809"/>
                <a:ext cx="10419423" cy="5022529"/>
              </a:xfrm>
              <a:prstGeom prst="rect">
                <a:avLst/>
              </a:prstGeom>
              <a:blipFill>
                <a:blip r:embed="rId2"/>
                <a:stretch>
                  <a:fillRect l="-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4996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0C7E744B-A483-EF41-86C5-D78FD99AB648}"/>
              </a:ext>
            </a:extLst>
          </p:cNvPr>
          <p:cNvSpPr/>
          <p:nvPr/>
        </p:nvSpPr>
        <p:spPr>
          <a:xfrm>
            <a:off x="0" y="6651171"/>
            <a:ext cx="12192000" cy="2068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10F7176C-0052-4943-AAF3-25108DF9F5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70C0"/>
                </a:solidFill>
                <a:latin typeface="Chalkboard" panose="03050602040202020205" pitchFamily="66" charset="0"/>
              </a:rPr>
              <a:t>Thank You</a:t>
            </a:r>
            <a:endParaRPr lang="zh-CN" altLang="en-US" b="1" dirty="0">
              <a:solidFill>
                <a:srgbClr val="0070C0"/>
              </a:solidFill>
              <a:latin typeface="Chalkboard" panose="0305060204020202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20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32793-96DE-F9F3-72C3-2A775221A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示&#10;&#10;低可信度描述已自动生成">
            <a:extLst>
              <a:ext uri="{FF2B5EF4-FFF2-40B4-BE49-F238E27FC236}">
                <a16:creationId xmlns:a16="http://schemas.microsoft.com/office/drawing/2014/main" id="{3A60D78D-A4F7-A173-E5DB-53C8E87C4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208" y="0"/>
            <a:ext cx="9689584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7B8A4F2D-953F-1305-FADD-8CBD1ED72BB8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7558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426D8-F993-81AF-988D-FB1B18B8B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C970EF0-2D0D-FD0F-DDDC-99B9B428F40E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FBDACFB-2B40-3CAA-1F8D-5E9C6F4098CB}"/>
              </a:ext>
            </a:extLst>
          </p:cNvPr>
          <p:cNvSpPr txBox="1"/>
          <p:nvPr/>
        </p:nvSpPr>
        <p:spPr>
          <a:xfrm>
            <a:off x="190763" y="357981"/>
            <a:ext cx="7546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Cosmological FOPTs</a:t>
            </a:r>
            <a:r>
              <a:rPr kumimoji="1" lang="zh-CN" altLang="en-US" sz="3200" b="1" dirty="0">
                <a:latin typeface="Chalkboard" panose="03050602040202020205" pitchFamily="66" charset="0"/>
              </a:rPr>
              <a:t> </a:t>
            </a:r>
            <a:r>
              <a:rPr kumimoji="1" lang="en-US" altLang="zh-CN" sz="3200" b="1" dirty="0">
                <a:latin typeface="Chalkboard" panose="03050602040202020205" pitchFamily="66" charset="0"/>
              </a:rPr>
              <a:t>as SGWB sources </a:t>
            </a:r>
            <a:endParaRPr kumimoji="1" lang="zh-CN" altLang="en-US" sz="3200" b="1" dirty="0">
              <a:latin typeface="Chalkboard" panose="03050602040202020205" pitchFamily="66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21B287D-2168-F734-B681-29366E850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63" y="2121223"/>
            <a:ext cx="2367555" cy="227233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770057B-B5AE-BC83-BCA1-F93FF9218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2310" y="2487886"/>
            <a:ext cx="2799165" cy="171746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A99040A-4EDB-9C20-FB01-4A0E7FEC5470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175DBD2-6CAE-75A7-36D8-276AC1E85D8E}"/>
              </a:ext>
            </a:extLst>
          </p:cNvPr>
          <p:cNvSpPr txBox="1"/>
          <p:nvPr/>
        </p:nvSpPr>
        <p:spPr>
          <a:xfrm>
            <a:off x="2643652" y="2744906"/>
            <a:ext cx="2013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Chalkboard" panose="03050602040202020205" pitchFamily="66" charset="0"/>
              </a:rPr>
              <a:t>Bubble nucleation</a:t>
            </a:r>
            <a:endParaRPr kumimoji="1" lang="zh-CN" altLang="en-US" dirty="0">
              <a:latin typeface="Chalkboard" panose="03050602040202020205" pitchFamily="66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C220406-0AF1-81EE-7C4A-280989AD4FB8}"/>
              </a:ext>
            </a:extLst>
          </p:cNvPr>
          <p:cNvSpPr txBox="1"/>
          <p:nvPr/>
        </p:nvSpPr>
        <p:spPr>
          <a:xfrm>
            <a:off x="7779805" y="2685519"/>
            <a:ext cx="1524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Chalkboard" panose="03050602040202020205" pitchFamily="66" charset="0"/>
              </a:rPr>
              <a:t>Dynamics of </a:t>
            </a:r>
          </a:p>
          <a:p>
            <a:r>
              <a:rPr kumimoji="1" lang="en-US" altLang="zh-CN" dirty="0">
                <a:latin typeface="Chalkboard" panose="03050602040202020205" pitchFamily="66" charset="0"/>
              </a:rPr>
              <a:t>bubbles</a:t>
            </a:r>
            <a:endParaRPr kumimoji="1" lang="zh-CN" altLang="en-US" dirty="0">
              <a:latin typeface="Chalkboard" panose="03050602040202020205" pitchFamily="66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B4611075-065E-0A16-C9C5-2A362D34A62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735385" y="3346621"/>
            <a:ext cx="185692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6B67ED72-1031-957D-73FA-2B597C345C68}"/>
              </a:ext>
            </a:extLst>
          </p:cNvPr>
          <p:cNvCxnSpPr>
            <a:cxnSpLocks/>
          </p:cNvCxnSpPr>
          <p:nvPr/>
        </p:nvCxnSpPr>
        <p:spPr>
          <a:xfrm>
            <a:off x="7447465" y="3346621"/>
            <a:ext cx="185692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9E6788E4-5080-3B4D-A020-D71EDAECB7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4390" y="2397270"/>
            <a:ext cx="2887610" cy="208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14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4A2AB-D010-A6D2-EEC0-D96D0F19D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0D631BD-7877-AC44-0B9E-2F6E4B6697E9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A7EE5AC2-BD0D-512A-6B7F-54A11CAC59B6}"/>
              </a:ext>
            </a:extLst>
          </p:cNvPr>
          <p:cNvSpPr txBox="1"/>
          <p:nvPr/>
        </p:nvSpPr>
        <p:spPr>
          <a:xfrm>
            <a:off x="190763" y="357981"/>
            <a:ext cx="7546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Various GW generation mechanisms </a:t>
            </a:r>
            <a:endParaRPr kumimoji="1" lang="zh-CN" altLang="en-US" sz="3200" b="1" dirty="0">
              <a:latin typeface="Chalkboard" panose="03050602040202020205" pitchFamily="66" charset="0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BD701CCF-B91B-2E7A-D90A-0B8B4034A994}"/>
              </a:ext>
            </a:extLst>
          </p:cNvPr>
          <p:cNvSpPr txBox="1"/>
          <p:nvPr/>
        </p:nvSpPr>
        <p:spPr>
          <a:xfrm>
            <a:off x="9026768" y="4318540"/>
            <a:ext cx="6099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dirty="0">
                <a:solidFill>
                  <a:srgbClr val="000000"/>
                </a:solidFill>
                <a:effectLst/>
                <a:latin typeface="Helvetica" pitchFamily="2" charset="0"/>
              </a:rPr>
              <a:t>Wang, et. al.  PRD 2022</a:t>
            </a:r>
            <a:endParaRPr lang="zh-CN" altLang="en-US" dirty="0"/>
          </a:p>
        </p:txBody>
      </p:sp>
      <p:sp>
        <p:nvSpPr>
          <p:cNvPr id="64" name="内容占位符 2">
            <a:extLst>
              <a:ext uri="{FF2B5EF4-FFF2-40B4-BE49-F238E27FC236}">
                <a16:creationId xmlns:a16="http://schemas.microsoft.com/office/drawing/2014/main" id="{EA153607-C2A1-AD0D-96BB-FA1C06E62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902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CN" b="1" dirty="0"/>
              <a:t>Typical GWs sources of during FOPTs:</a:t>
            </a:r>
          </a:p>
          <a:p>
            <a:r>
              <a:rPr lang="en-US" altLang="zh-CN" dirty="0"/>
              <a:t>Bubble collisions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Sound wave</a:t>
            </a:r>
          </a:p>
          <a:p>
            <a:r>
              <a:rPr lang="en-US" altLang="zh-CN" dirty="0"/>
              <a:t>Turbulence</a:t>
            </a:r>
          </a:p>
          <a:p>
            <a:pPr marL="0" indent="0">
              <a:buNone/>
            </a:pPr>
            <a:endParaRPr lang="en-US" altLang="zh-CN" sz="2100" dirty="0"/>
          </a:p>
          <a:p>
            <a:pPr marL="0" indent="0">
              <a:buNone/>
            </a:pPr>
            <a:endParaRPr lang="en-US" altLang="zh-CN" sz="2100" dirty="0"/>
          </a:p>
          <a:p>
            <a:pPr marL="0" indent="0">
              <a:buNone/>
            </a:pPr>
            <a:endParaRPr lang="en-US" altLang="zh-CN" sz="21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CN" b="1" dirty="0"/>
              <a:t>Other sources of GWs during phase transition: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0070C0"/>
                </a:solidFill>
              </a:rPr>
              <a:t>Particles produced by bubble collisions </a:t>
            </a:r>
          </a:p>
          <a:p>
            <a:pPr marL="457200" lvl="1" indent="0">
              <a:buNone/>
            </a:pPr>
            <a:r>
              <a:rPr lang="en-US" altLang="zh-CN" sz="1600" i="1" dirty="0"/>
              <a:t>	(Inomata et al. </a:t>
            </a:r>
            <a:r>
              <a:rPr lang="en-US" altLang="zh-CN" sz="1600" i="1" dirty="0" err="1"/>
              <a:t>arXiv</a:t>
            </a:r>
            <a:r>
              <a:rPr lang="en-US" altLang="zh-CN" sz="1600" i="1" dirty="0"/>
              <a:t>: 2412.17912)</a:t>
            </a:r>
            <a:endParaRPr lang="en-US" altLang="zh-CN" i="1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0070C0"/>
                </a:solidFill>
              </a:rPr>
              <a:t>Particle splitting/losing momentum process across the bubble wall </a:t>
            </a:r>
          </a:p>
          <a:p>
            <a:pPr marL="457200" lvl="1" indent="0">
              <a:buNone/>
            </a:pPr>
            <a:r>
              <a:rPr lang="en-US" altLang="zh-CN" sz="1600" i="1" dirty="0"/>
              <a:t>	(</a:t>
            </a:r>
            <a:r>
              <a:rPr lang="en-AU" altLang="zh-CN" sz="1600" i="1" dirty="0"/>
              <a:t>Wenyuan Ai. arXiv:2508.02794, Qiu et al, arXiv:2508.04314)</a:t>
            </a:r>
            <a:endParaRPr lang="en-US" altLang="zh-CN" sz="1600" i="1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0070C0"/>
                </a:solidFill>
              </a:rPr>
              <a:t>Feebly Interacting Particles</a:t>
            </a:r>
            <a:r>
              <a:rPr lang="en-AU" altLang="zh-CN" i="1" dirty="0">
                <a:solidFill>
                  <a:srgbClr val="0070C0"/>
                </a:solidFill>
              </a:rPr>
              <a:t> </a:t>
            </a:r>
          </a:p>
          <a:p>
            <a:pPr marL="457200" lvl="1" indent="0">
              <a:buNone/>
            </a:pPr>
            <a:r>
              <a:rPr lang="en-AU" altLang="zh-CN" sz="1600" i="1" dirty="0"/>
              <a:t>	(Jinno et al. </a:t>
            </a:r>
            <a:r>
              <a:rPr lang="en-AU" altLang="zh-CN" sz="1600" i="1" dirty="0" err="1"/>
              <a:t>arXiv</a:t>
            </a:r>
            <a:r>
              <a:rPr lang="en-AU" altLang="zh-CN" sz="1600" i="1" dirty="0"/>
              <a:t>: 2211.06405)</a:t>
            </a:r>
            <a:endParaRPr lang="en-US" altLang="zh-CN" sz="16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0070C0"/>
                </a:solidFill>
              </a:rPr>
              <a:t>…</a:t>
            </a:r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38FDD4CE-65EE-D48E-8C37-F4481C640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523" y="1415169"/>
            <a:ext cx="3720545" cy="290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3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1A349-2372-4BE8-2B8C-BA145415A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730C13D5-8B78-468B-A81A-396E84AC723A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8490022-B82B-AB4E-04CE-F335E598CF55}"/>
              </a:ext>
            </a:extLst>
          </p:cNvPr>
          <p:cNvSpPr txBox="1"/>
          <p:nvPr/>
        </p:nvSpPr>
        <p:spPr>
          <a:xfrm>
            <a:off x="190763" y="357981"/>
            <a:ext cx="7546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Cosmological FOPTs</a:t>
            </a:r>
            <a:r>
              <a:rPr kumimoji="1" lang="zh-CN" altLang="en-US" sz="3200" b="1" dirty="0">
                <a:latin typeface="Chalkboard" panose="03050602040202020205" pitchFamily="66" charset="0"/>
              </a:rPr>
              <a:t> </a:t>
            </a:r>
            <a:r>
              <a:rPr kumimoji="1" lang="en-US" altLang="zh-CN" sz="3200" b="1" dirty="0">
                <a:latin typeface="Chalkboard" panose="03050602040202020205" pitchFamily="66" charset="0"/>
              </a:rPr>
              <a:t>as SGWB origins </a:t>
            </a:r>
            <a:endParaRPr kumimoji="1" lang="zh-CN" altLang="en-US" sz="3200" b="1" dirty="0">
              <a:latin typeface="Chalkboard" panose="03050602040202020205" pitchFamily="66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8D32AB3-1640-A140-788B-88A4E3954BDF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A225380-3E85-C623-66FA-9A1731470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18719"/>
            <a:ext cx="7414054" cy="36651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562E2CE-0314-8DC6-E644-E07A8667E6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864" y="2308743"/>
            <a:ext cx="1395881" cy="5091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A9D0888-B95E-041C-24FA-6EFFDA6E46C9}"/>
                  </a:ext>
                </a:extLst>
              </p:cNvPr>
              <p:cNvSpPr txBox="1"/>
              <p:nvPr/>
            </p:nvSpPr>
            <p:spPr>
              <a:xfrm>
                <a:off x="2351745" y="2378671"/>
                <a:ext cx="19631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halkboard" panose="03050602040202020205" pitchFamily="66" charset="0"/>
                    <a:sym typeface="+mn-ea"/>
                  </a:rPr>
                  <a:t>, when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sym typeface="+mn-ea"/>
                      </a:rPr>
                      <m:t>𝛽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  <a:sym typeface="+mn-ea"/>
                  </a:rPr>
                  <a:t> is small 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35A4179-8DE8-E8E7-AC07-EC9BECC63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745" y="2378671"/>
                <a:ext cx="1963132" cy="369332"/>
              </a:xfrm>
              <a:prstGeom prst="rect">
                <a:avLst/>
              </a:prstGeom>
              <a:blipFill>
                <a:blip r:embed="rId7"/>
                <a:stretch>
                  <a:fillRect l="-3226" t="-6667" r="-5806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E9E1635A-AE78-F378-CBD6-0948D3DD8A4A}"/>
              </a:ext>
            </a:extLst>
          </p:cNvPr>
          <p:cNvSpPr txBox="1"/>
          <p:nvPr/>
        </p:nvSpPr>
        <p:spPr>
          <a:xfrm>
            <a:off x="2900516" y="5779974"/>
            <a:ext cx="6126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  <a:latin typeface="Chalkboard" panose="03050602040202020205" pitchFamily="66" charset="0"/>
              </a:rPr>
              <a:t>Bubble separation imprints GW spectrum</a:t>
            </a:r>
            <a:endParaRPr kumimoji="1" lang="zh-CN" altLang="en-US" sz="2400" dirty="0">
              <a:solidFill>
                <a:srgbClr val="FF0000"/>
              </a:solidFill>
              <a:latin typeface="Chalkboard" panose="03050602040202020205" pitchFamily="66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4A912BB-0CA2-7418-A8D4-F8025370F0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4200" y="1780048"/>
            <a:ext cx="52578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4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9874A-814C-FDD9-FBA2-832B5B397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DBEC2CD-EE08-DAD2-2945-122A948F7394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107BE10-8619-E04F-B5D3-6340EB2F52DF}"/>
              </a:ext>
            </a:extLst>
          </p:cNvPr>
          <p:cNvSpPr txBox="1"/>
          <p:nvPr/>
        </p:nvSpPr>
        <p:spPr>
          <a:xfrm>
            <a:off x="190763" y="357981"/>
            <a:ext cx="7546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Cosmological FOPTs</a:t>
            </a:r>
            <a:r>
              <a:rPr kumimoji="1" lang="zh-CN" altLang="en-US" sz="3200" b="1" dirty="0">
                <a:latin typeface="Chalkboard" panose="03050602040202020205" pitchFamily="66" charset="0"/>
              </a:rPr>
              <a:t> </a:t>
            </a:r>
            <a:r>
              <a:rPr kumimoji="1" lang="en-US" altLang="zh-CN" sz="3200" b="1" dirty="0">
                <a:latin typeface="Chalkboard" panose="03050602040202020205" pitchFamily="66" charset="0"/>
              </a:rPr>
              <a:t>as SGWB origins </a:t>
            </a:r>
            <a:endParaRPr kumimoji="1" lang="zh-CN" altLang="en-US" sz="3200" b="1" dirty="0">
              <a:latin typeface="Chalkboard" panose="03050602040202020205" pitchFamily="66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9258333-728C-8798-8CDA-3E10E555A926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A83E2B4-7B8E-1661-AE1D-72E9F77A5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636" y="1334228"/>
            <a:ext cx="3923502" cy="376978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FDB7582-4D9B-20A6-E09B-3E81817BE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18719"/>
            <a:ext cx="7414054" cy="36651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D76F255-B49D-18BF-AF88-94624C621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864" y="2308743"/>
            <a:ext cx="1395881" cy="5091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35A4179-8DE8-E8E7-AC07-EC9BECC63F7C}"/>
                  </a:ext>
                </a:extLst>
              </p:cNvPr>
              <p:cNvSpPr txBox="1"/>
              <p:nvPr/>
            </p:nvSpPr>
            <p:spPr>
              <a:xfrm>
                <a:off x="2351745" y="2378671"/>
                <a:ext cx="19631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halkboard" panose="03050602040202020205" pitchFamily="66" charset="0"/>
                    <a:sym typeface="+mn-ea"/>
                  </a:rPr>
                  <a:t>, when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sym typeface="+mn-ea"/>
                      </a:rPr>
                      <m:t>𝛽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  <a:sym typeface="+mn-ea"/>
                  </a:rPr>
                  <a:t> is small 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35A4179-8DE8-E8E7-AC07-EC9BECC63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745" y="2378671"/>
                <a:ext cx="1963132" cy="369332"/>
              </a:xfrm>
              <a:prstGeom prst="rect">
                <a:avLst/>
              </a:prstGeom>
              <a:blipFill>
                <a:blip r:embed="rId7"/>
                <a:stretch>
                  <a:fillRect l="-3226" t="-6667" r="-5806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1E237B7A-8561-1E17-88BB-1F1B4C9078D6}"/>
              </a:ext>
            </a:extLst>
          </p:cNvPr>
          <p:cNvSpPr txBox="1"/>
          <p:nvPr/>
        </p:nvSpPr>
        <p:spPr>
          <a:xfrm>
            <a:off x="3903374" y="5779974"/>
            <a:ext cx="5123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  <a:latin typeface="Chalkboard" panose="03050602040202020205" pitchFamily="66" charset="0"/>
              </a:rPr>
              <a:t>PTA prefers slow transitions!</a:t>
            </a:r>
            <a:endParaRPr kumimoji="1" lang="zh-CN" altLang="en-US" sz="2400" dirty="0">
              <a:solidFill>
                <a:srgbClr val="FF0000"/>
              </a:solidFill>
              <a:latin typeface="Chalkboard" panose="0305060204020202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36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BFDBA-50A8-479F-B0B3-1FA15261B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9A2492B-79CA-C5C5-A8CB-B6E54C9FD026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B46A42A-6092-74F2-1D3D-DB28BE422D0D}"/>
              </a:ext>
            </a:extLst>
          </p:cNvPr>
          <p:cNvSpPr txBox="1"/>
          <p:nvPr/>
        </p:nvSpPr>
        <p:spPr>
          <a:xfrm>
            <a:off x="190763" y="357981"/>
            <a:ext cx="7546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Cosmological FOPTs</a:t>
            </a:r>
            <a:r>
              <a:rPr kumimoji="1" lang="zh-CN" altLang="en-US" sz="3200" b="1" dirty="0">
                <a:latin typeface="Chalkboard" panose="03050602040202020205" pitchFamily="66" charset="0"/>
              </a:rPr>
              <a:t> </a:t>
            </a:r>
            <a:r>
              <a:rPr kumimoji="1" lang="en-US" altLang="zh-CN" sz="3200" b="1" dirty="0">
                <a:latin typeface="Chalkboard" panose="03050602040202020205" pitchFamily="66" charset="0"/>
              </a:rPr>
              <a:t>as SGWB origins </a:t>
            </a:r>
            <a:endParaRPr kumimoji="1" lang="zh-CN" altLang="en-US" sz="3200" b="1" dirty="0">
              <a:latin typeface="Chalkboard" panose="03050602040202020205" pitchFamily="66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3501FEE-DE3B-EC7B-4F94-D05835D123DB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7441A65-C02A-45B8-ABF8-98E4C9229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636" y="1334228"/>
            <a:ext cx="3923502" cy="376978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442330A-A82B-A5D5-E541-C5E49D05A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18719"/>
            <a:ext cx="7414054" cy="36651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981153-A3A3-F320-6326-00E865D59A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864" y="2308743"/>
            <a:ext cx="1395881" cy="5091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66BCE22-B9DB-C757-595A-ECA33B1CE751}"/>
                  </a:ext>
                </a:extLst>
              </p:cNvPr>
              <p:cNvSpPr txBox="1"/>
              <p:nvPr/>
            </p:nvSpPr>
            <p:spPr>
              <a:xfrm>
                <a:off x="2351745" y="2378671"/>
                <a:ext cx="19631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Chalkboard" panose="03050602040202020205" pitchFamily="66" charset="0"/>
                    <a:sym typeface="+mn-ea"/>
                  </a:rPr>
                  <a:t>, when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sym typeface="+mn-ea"/>
                      </a:rPr>
                      <m:t>𝛽</m:t>
                    </m:r>
                  </m:oMath>
                </a14:m>
                <a:r>
                  <a:rPr lang="en-US" altLang="zh-CN" dirty="0">
                    <a:latin typeface="Chalkboard" panose="03050602040202020205" pitchFamily="66" charset="0"/>
                    <a:sym typeface="+mn-ea"/>
                  </a:rPr>
                  <a:t> is small </a:t>
                </a:r>
                <a:endParaRPr lang="zh-CN" altLang="en-US" sz="18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66BCE22-B9DB-C757-595A-ECA33B1CE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745" y="2378671"/>
                <a:ext cx="1963132" cy="369332"/>
              </a:xfrm>
              <a:prstGeom prst="rect">
                <a:avLst/>
              </a:prstGeom>
              <a:blipFill>
                <a:blip r:embed="rId7"/>
                <a:stretch>
                  <a:fillRect l="-3226" t="-6667" r="-5806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71948C3A-C220-8DD5-B552-89479D45D20B}"/>
              </a:ext>
            </a:extLst>
          </p:cNvPr>
          <p:cNvSpPr txBox="1"/>
          <p:nvPr/>
        </p:nvSpPr>
        <p:spPr>
          <a:xfrm>
            <a:off x="2691821" y="5359682"/>
            <a:ext cx="79331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Chalkboard" panose="03050602040202020205" pitchFamily="66" charset="0"/>
              </a:rPr>
              <a:t>Interested in </a:t>
            </a:r>
            <a:r>
              <a:rPr kumimoji="1" lang="en-US" altLang="zh-CN" sz="2400" dirty="0">
                <a:solidFill>
                  <a:srgbClr val="FF0000"/>
                </a:solidFill>
                <a:latin typeface="Chalkboard" panose="03050602040202020205" pitchFamily="66" charset="0"/>
              </a:rPr>
              <a:t>curvature perturbations </a:t>
            </a:r>
            <a:r>
              <a:rPr kumimoji="1" lang="en-US" altLang="zh-CN" sz="2400" dirty="0">
                <a:latin typeface="Chalkboard" panose="03050602040202020205" pitchFamily="66" charset="0"/>
              </a:rPr>
              <a:t>from slow FOPT?</a:t>
            </a:r>
          </a:p>
          <a:p>
            <a:endParaRPr kumimoji="1" lang="en-US" altLang="zh-CN" sz="2400" dirty="0">
              <a:latin typeface="Chalkboard" panose="03050602040202020205" pitchFamily="66" charset="0"/>
            </a:endParaRPr>
          </a:p>
          <a:p>
            <a:r>
              <a:rPr kumimoji="1" lang="en-US" altLang="zh-CN" sz="2400" dirty="0">
                <a:latin typeface="Chalkboard" panose="03050602040202020205" pitchFamily="66" charset="0"/>
              </a:rPr>
              <a:t>Pay attention</a:t>
            </a:r>
            <a:r>
              <a:rPr kumimoji="1" lang="zh-CN" altLang="en-US" sz="2400" dirty="0">
                <a:latin typeface="Chalkboard" panose="03050602040202020205" pitchFamily="66" charset="0"/>
              </a:rPr>
              <a:t> </a:t>
            </a:r>
            <a:r>
              <a:rPr kumimoji="1" lang="en-US" altLang="zh-CN" sz="2400" dirty="0">
                <a:latin typeface="Chalkboard" panose="03050602040202020205" pitchFamily="66" charset="0"/>
              </a:rPr>
              <a:t>to 2601.14412.</a:t>
            </a:r>
            <a:endParaRPr kumimoji="1" lang="zh-CN" altLang="en-US" sz="2400" dirty="0">
              <a:latin typeface="Chalkboard" panose="0305060204020202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86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3A185-5962-28F5-9CE8-FECDF2E99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CCD9216-D9E7-41FE-495C-612CC1CFC5C2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0CB9C5B-F2AB-5164-3890-CB06F951D81A}"/>
              </a:ext>
            </a:extLst>
          </p:cNvPr>
          <p:cNvSpPr txBox="1"/>
          <p:nvPr/>
        </p:nvSpPr>
        <p:spPr>
          <a:xfrm>
            <a:off x="190763" y="357981"/>
            <a:ext cx="949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Something is different when considering CE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308B0F3-0700-F6C6-50D4-CA85014F281A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2107F47-F74B-6AF3-DD2D-BC2145ABDEF7}"/>
              </a:ext>
            </a:extLst>
          </p:cNvPr>
          <p:cNvSpPr txBox="1"/>
          <p:nvPr/>
        </p:nvSpPr>
        <p:spPr>
          <a:xfrm>
            <a:off x="602133" y="1530111"/>
            <a:ext cx="10350156" cy="1698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Reducing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 mean separation of bubbles; 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Growing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 strength of the FOPTs;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Different </a:t>
            </a: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sound wave dynamics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42300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5AD6D-1967-3DB6-1B9E-7CE87F095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2C27421-45E1-7A7C-CD49-3842851583AB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F8FB5B2-7C88-B310-33D4-A2E1AF7D0D11}"/>
              </a:ext>
            </a:extLst>
          </p:cNvPr>
          <p:cNvSpPr txBox="1"/>
          <p:nvPr/>
        </p:nvSpPr>
        <p:spPr>
          <a:xfrm>
            <a:off x="190763" y="357981"/>
            <a:ext cx="9496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b="1" dirty="0">
                <a:latin typeface="Chalkboard" panose="03050602040202020205" pitchFamily="66" charset="0"/>
              </a:rPr>
              <a:t>Something is different when considering CE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8065B83-75F5-449A-FA26-B2AB36937330}"/>
              </a:ext>
            </a:extLst>
          </p:cNvPr>
          <p:cNvSpPr txBox="1"/>
          <p:nvPr/>
        </p:nvSpPr>
        <p:spPr>
          <a:xfrm>
            <a:off x="9026768" y="0"/>
            <a:ext cx="19987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Credit: </a:t>
            </a:r>
            <a:r>
              <a:rPr lang="en" altLang="zh-CN" sz="1400" b="0" i="0" u="none" strike="noStrike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1205.2451</a:t>
            </a:r>
            <a:endParaRPr kumimoji="1"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9938211-00D1-D5F6-BAE1-33EE41B61AB1}"/>
              </a:ext>
            </a:extLst>
          </p:cNvPr>
          <p:cNvSpPr txBox="1"/>
          <p:nvPr/>
        </p:nvSpPr>
        <p:spPr>
          <a:xfrm>
            <a:off x="602133" y="1530111"/>
            <a:ext cx="10350156" cy="1698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rgbClr val="FF0000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Reducing</a:t>
            </a:r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 mean separation of bubbles; 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Growing strength of the FOPTs;</a:t>
            </a:r>
          </a:p>
          <a:p>
            <a:pPr marL="342900" indent="-342900">
              <a:lnSpc>
                <a:spcPct val="150000"/>
              </a:lnSpc>
              <a:buSzPct val="70000"/>
              <a:buFont typeface="Wingdings" pitchFamily="2" charset="2"/>
              <a:buChar char="l"/>
            </a:pPr>
            <a:r>
              <a:rPr lang="en-US" altLang="zh-CN" sz="2400" dirty="0">
                <a:solidFill>
                  <a:schemeClr val="bg2"/>
                </a:solidFill>
                <a:latin typeface="Chalkboard" panose="03050602040202020205" pitchFamily="66" charset="0"/>
                <a:ea typeface="Microsoft YaHei" panose="020B0503020204020204" pitchFamily="34" charset="-122"/>
              </a:rPr>
              <a:t>Different sound wave dynamics!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B1EE128-212D-056F-F581-867429A8456A}"/>
              </a:ext>
            </a:extLst>
          </p:cNvPr>
          <p:cNvSpPr txBox="1"/>
          <p:nvPr/>
        </p:nvSpPr>
        <p:spPr>
          <a:xfrm>
            <a:off x="880533" y="4436907"/>
            <a:ext cx="1727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Increasing physical volume </a:t>
            </a:r>
            <a:endParaRPr lang="zh-CN" altLang="en-US" sz="24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A7F8B1F-2D40-BCE7-67B0-7482CDF03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33" y="3762851"/>
            <a:ext cx="1395881" cy="5091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78A288C-7EAB-8988-E20A-36240E97AD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8133" y="3561298"/>
            <a:ext cx="5012267" cy="2455674"/>
          </a:xfrm>
          <a:prstGeom prst="rect">
            <a:avLst/>
          </a:prstGeom>
        </p:spPr>
      </p:pic>
      <p:cxnSp>
        <p:nvCxnSpPr>
          <p:cNvPr id="14" name="直线箭头连接符 13">
            <a:extLst>
              <a:ext uri="{FF2B5EF4-FFF2-40B4-BE49-F238E27FC236}">
                <a16:creationId xmlns:a16="http://schemas.microsoft.com/office/drawing/2014/main" id="{E2206118-5569-4A33-AC76-2EF7C913609A}"/>
              </a:ext>
            </a:extLst>
          </p:cNvPr>
          <p:cNvCxnSpPr/>
          <p:nvPr/>
        </p:nvCxnSpPr>
        <p:spPr>
          <a:xfrm>
            <a:off x="2607733" y="5090822"/>
            <a:ext cx="14816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C851C8D3-4E51-3004-CD22-ED85D8CB862D}"/>
              </a:ext>
            </a:extLst>
          </p:cNvPr>
          <p:cNvSpPr txBox="1"/>
          <p:nvPr/>
        </p:nvSpPr>
        <p:spPr>
          <a:xfrm>
            <a:off x="4334933" y="4450987"/>
            <a:ext cx="2133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halkboard" panose="03050602040202020205" pitchFamily="66" charset="0"/>
                <a:ea typeface="Microsoft YaHei" panose="020B0503020204020204" pitchFamily="34" charset="-122"/>
              </a:rPr>
              <a:t>Reducing mean-bubble separation </a:t>
            </a:r>
            <a:endParaRPr lang="zh-CN" altLang="en-US" sz="24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D7E14A4-EB72-D6DE-0DC8-DF2F521ABA9B}"/>
              </a:ext>
            </a:extLst>
          </p:cNvPr>
          <p:cNvSpPr txBox="1"/>
          <p:nvPr/>
        </p:nvSpPr>
        <p:spPr>
          <a:xfrm>
            <a:off x="7904289" y="30256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Chalkboard" panose="03050602040202020205" pitchFamily="66" charset="0"/>
                <a:ea typeface="Microsoft YaHei" panose="020B0503020204020204" pitchFamily="34" charset="-122"/>
              </a:rPr>
              <a:t>Simulating </a:t>
            </a:r>
            <a:r>
              <a:rPr lang="en-US" altLang="zh-CN" sz="1800" dirty="0" err="1">
                <a:latin typeface="Chalkboard" panose="03050602040202020205" pitchFamily="66" charset="0"/>
                <a:ea typeface="Microsoft YaHei" panose="020B0503020204020204" pitchFamily="34" charset="-122"/>
              </a:rPr>
              <a:t>Poissonian</a:t>
            </a:r>
            <a:r>
              <a:rPr lang="en-US" altLang="zh-CN" sz="1800" dirty="0">
                <a:latin typeface="Chalkboard" panose="03050602040202020205" pitchFamily="66" charset="0"/>
                <a:ea typeface="Microsoft YaHei" panose="020B0503020204020204" pitchFamily="34" charset="-122"/>
              </a:rPr>
              <a:t> process  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1501950-9508-DD82-3289-EF1F154AD3EB}"/>
              </a:ext>
            </a:extLst>
          </p:cNvPr>
          <p:cNvSpPr txBox="1"/>
          <p:nvPr/>
        </p:nvSpPr>
        <p:spPr>
          <a:xfrm>
            <a:off x="1779440" y="6016972"/>
            <a:ext cx="4136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800" dirty="0">
                <a:solidFill>
                  <a:srgbClr val="000000"/>
                </a:solidFill>
                <a:effectLst/>
                <a:latin typeface="Helvetica" pitchFamily="2" charset="0"/>
              </a:rPr>
              <a:t>Guo, et. al.  JCAP 2021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81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58303</TotalTime>
  <Words>637</Words>
  <Application>Microsoft Macintosh PowerPoint</Application>
  <PresentationFormat>宽屏</PresentationFormat>
  <Paragraphs>124</Paragraphs>
  <Slides>17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等线</vt:lpstr>
      <vt:lpstr>等线 Light</vt:lpstr>
      <vt:lpstr>Microsoft YaHei</vt:lpstr>
      <vt:lpstr>Microsoft YaHei</vt:lpstr>
      <vt:lpstr>Arial</vt:lpstr>
      <vt:lpstr>Cambria Math</vt:lpstr>
      <vt:lpstr>Chalkboard</vt:lpstr>
      <vt:lpstr>Helvetica</vt:lpstr>
      <vt:lpstr>Wingdings</vt:lpstr>
      <vt:lpstr>Office 主题​​</vt:lpstr>
      <vt:lpstr>  Cosmic Expansion Amplifies Gravitational Waves from First-Order Phase Transitions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Fully general relativistic oscillon preheating and gauge puzzles in GWs</dc:title>
  <dc:creator>c t</dc:creator>
  <cp:lastModifiedBy>a1917</cp:lastModifiedBy>
  <cp:revision>777</cp:revision>
  <dcterms:created xsi:type="dcterms:W3CDTF">2022-08-14T04:58:28Z</dcterms:created>
  <dcterms:modified xsi:type="dcterms:W3CDTF">2026-08-27T12:24:22Z</dcterms:modified>
</cp:coreProperties>
</file>