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268" r:id="rId3"/>
    <p:sldId id="2269" r:id="rId4"/>
    <p:sldId id="257" r:id="rId5"/>
    <p:sldId id="282" r:id="rId6"/>
    <p:sldId id="2270" r:id="rId7"/>
    <p:sldId id="284" r:id="rId8"/>
    <p:sldId id="258" r:id="rId9"/>
    <p:sldId id="285" r:id="rId10"/>
    <p:sldId id="2272" r:id="rId11"/>
    <p:sldId id="259" r:id="rId12"/>
    <p:sldId id="260" r:id="rId13"/>
    <p:sldId id="261" r:id="rId14"/>
    <p:sldId id="263" r:id="rId15"/>
    <p:sldId id="264" r:id="rId16"/>
    <p:sldId id="265" r:id="rId17"/>
    <p:sldId id="295" r:id="rId18"/>
    <p:sldId id="266" r:id="rId19"/>
    <p:sldId id="2273" r:id="rId20"/>
    <p:sldId id="2274" r:id="rId21"/>
    <p:sldId id="1833" r:id="rId22"/>
    <p:sldId id="301" r:id="rId23"/>
    <p:sldId id="273" r:id="rId24"/>
    <p:sldId id="2275" r:id="rId25"/>
    <p:sldId id="269" r:id="rId26"/>
    <p:sldId id="311" r:id="rId27"/>
    <p:sldId id="274" r:id="rId28"/>
    <p:sldId id="1720" r:id="rId29"/>
    <p:sldId id="2284" r:id="rId30"/>
    <p:sldId id="2285" r:id="rId31"/>
    <p:sldId id="1749" r:id="rId32"/>
    <p:sldId id="1797" r:id="rId33"/>
    <p:sldId id="1831" r:id="rId34"/>
    <p:sldId id="2267" r:id="rId35"/>
    <p:sldId id="1788" r:id="rId36"/>
    <p:sldId id="1789" r:id="rId37"/>
    <p:sldId id="1599" r:id="rId38"/>
    <p:sldId id="1604" r:id="rId39"/>
    <p:sldId id="1834" r:id="rId40"/>
    <p:sldId id="1835" r:id="rId41"/>
    <p:sldId id="1836" r:id="rId42"/>
    <p:sldId id="2276" r:id="rId43"/>
    <p:sldId id="1839" r:id="rId44"/>
    <p:sldId id="2278" r:id="rId45"/>
    <p:sldId id="1601" r:id="rId46"/>
    <p:sldId id="371" r:id="rId47"/>
    <p:sldId id="1837" r:id="rId48"/>
    <p:sldId id="298" r:id="rId49"/>
    <p:sldId id="2280" r:id="rId50"/>
    <p:sldId id="1838" r:id="rId51"/>
    <p:sldId id="320" r:id="rId52"/>
    <p:sldId id="321" r:id="rId53"/>
    <p:sldId id="322" r:id="rId54"/>
    <p:sldId id="2281" r:id="rId55"/>
    <p:sldId id="2282" r:id="rId56"/>
    <p:sldId id="2283" r:id="rId5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614"/>
    <p:restoredTop sz="94726"/>
  </p:normalViewPr>
  <p:slideViewPr>
    <p:cSldViewPr>
      <p:cViewPr varScale="1">
        <p:scale>
          <a:sx n="120" d="100"/>
          <a:sy n="120" d="100"/>
        </p:scale>
        <p:origin x="188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46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6T14:56:35.30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1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6T14:56:36.654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44981882-38B4-E191-0A50-62CCAA6A65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65858FC-BFCF-A7C1-4C2D-C3885DFAAB8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77874D0-536F-8540-B59F-AB0DC0AD85FF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6E4D95E3-F2F5-C4FC-2660-FF1D9E0EAEB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983A41B8-301E-45EE-B40F-7113FE82A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1EE34BF-9555-C148-262B-242632252AA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3FEF87-33BC-DB00-85DB-AA321F08CF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5E048EB-2A68-1942-83A2-F3447BC4D4B8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1">
            <a:extLst>
              <a:ext uri="{FF2B5EF4-FFF2-40B4-BE49-F238E27FC236}">
                <a16:creationId xmlns:a16="http://schemas.microsoft.com/office/drawing/2014/main" id="{73952A68-34D1-AD23-97CD-A51C8BECC3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备注占位符 2">
            <a:extLst>
              <a:ext uri="{FF2B5EF4-FFF2-40B4-BE49-F238E27FC236}">
                <a16:creationId xmlns:a16="http://schemas.microsoft.com/office/drawing/2014/main" id="{F16E4C07-F913-3FDB-0472-8F18BD6184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9156" name="灯片编号占位符 3">
            <a:extLst>
              <a:ext uri="{FF2B5EF4-FFF2-40B4-BE49-F238E27FC236}">
                <a16:creationId xmlns:a16="http://schemas.microsoft.com/office/drawing/2014/main" id="{C138A5AE-8321-92A2-1F4A-C19DEF09F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0A19F292-47B5-8B43-808B-9FFD8E105B2C}" type="slidenum">
              <a:rPr lang="zh-CN" altLang="en-US">
                <a:latin typeface="Calibri" panose="020F0502020204030204" pitchFamily="34" charset="0"/>
              </a:rPr>
              <a:pPr eaLnBrk="1" hangingPunct="1"/>
              <a:t>1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幻灯片图像占位符 1">
            <a:extLst>
              <a:ext uri="{FF2B5EF4-FFF2-40B4-BE49-F238E27FC236}">
                <a16:creationId xmlns:a16="http://schemas.microsoft.com/office/drawing/2014/main" id="{EBD39ED7-B6B4-E940-15D1-3F30FC925B8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备注占位符 2">
            <a:extLst>
              <a:ext uri="{FF2B5EF4-FFF2-40B4-BE49-F238E27FC236}">
                <a16:creationId xmlns:a16="http://schemas.microsoft.com/office/drawing/2014/main" id="{DBDBBAAC-288C-0F02-BA0F-11202BFB3A2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E8EB801-1F7E-9E6B-80E0-1F1E349303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7702FA7E-B7A7-E74E-BA04-4C8E2F2E3943}" type="slidenum">
              <a:rPr lang="zh-CN" altLang="en-US">
                <a:latin typeface="Calibri" panose="020F0502020204030204" pitchFamily="34" charset="0"/>
              </a:rPr>
              <a:pPr eaLnBrk="1" hangingPunct="1"/>
              <a:t>12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幻灯片图像占位符 1">
            <a:extLst>
              <a:ext uri="{FF2B5EF4-FFF2-40B4-BE49-F238E27FC236}">
                <a16:creationId xmlns:a16="http://schemas.microsoft.com/office/drawing/2014/main" id="{0B823FAB-24B7-24C7-38D9-5674C6FE0C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备注占位符 2">
            <a:extLst>
              <a:ext uri="{FF2B5EF4-FFF2-40B4-BE49-F238E27FC236}">
                <a16:creationId xmlns:a16="http://schemas.microsoft.com/office/drawing/2014/main" id="{50F74E10-6F4C-6715-93C5-1550C42C87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644AB28-2FEE-1119-3B33-A96B4C236A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FB961840-F1DE-C24F-A477-B1E967094E48}" type="slidenum">
              <a:rPr lang="zh-CN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幻灯片图像占位符 1">
            <a:extLst>
              <a:ext uri="{FF2B5EF4-FFF2-40B4-BE49-F238E27FC236}">
                <a16:creationId xmlns:a16="http://schemas.microsoft.com/office/drawing/2014/main" id="{F772FA83-A434-FFAF-9010-06AED207DCC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备注占位符 2">
            <a:extLst>
              <a:ext uri="{FF2B5EF4-FFF2-40B4-BE49-F238E27FC236}">
                <a16:creationId xmlns:a16="http://schemas.microsoft.com/office/drawing/2014/main" id="{C739AC23-8451-9059-272C-060620F68A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7CCBF90-27EA-7C4D-07F1-1E2CE88C1F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AB06CCF-1AC2-AD48-BCF6-D20FC7A92486}" type="slidenum">
              <a:rPr lang="zh-CN" altLang="en-US">
                <a:latin typeface="Calibri" panose="020F0502020204030204" pitchFamily="34" charset="0"/>
              </a:rPr>
              <a:pPr eaLnBrk="1" hangingPunct="1"/>
              <a:t>14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幻灯片图像占位符 1">
            <a:extLst>
              <a:ext uri="{FF2B5EF4-FFF2-40B4-BE49-F238E27FC236}">
                <a16:creationId xmlns:a16="http://schemas.microsoft.com/office/drawing/2014/main" id="{61D03614-B81C-422B-E349-A44DDBBCCB4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备注占位符 2">
            <a:extLst>
              <a:ext uri="{FF2B5EF4-FFF2-40B4-BE49-F238E27FC236}">
                <a16:creationId xmlns:a16="http://schemas.microsoft.com/office/drawing/2014/main" id="{E198555C-B3C3-74C8-67D5-C567C805E8F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BD68AD0-3D48-C7FE-D65A-3DF2316679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B4F76DD-34E6-DD4C-BF54-EDC5A9E95140}" type="slidenum">
              <a:rPr lang="zh-CN" altLang="en-US">
                <a:latin typeface="Calibri" panose="020F0502020204030204" pitchFamily="34" charset="0"/>
              </a:rPr>
              <a:pPr eaLnBrk="1" hangingPunct="1"/>
              <a:t>15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幻灯片图像占位符 1">
            <a:extLst>
              <a:ext uri="{FF2B5EF4-FFF2-40B4-BE49-F238E27FC236}">
                <a16:creationId xmlns:a16="http://schemas.microsoft.com/office/drawing/2014/main" id="{E463B06F-7E2E-FE1D-A687-4CF8E57823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备注占位符 2">
            <a:extLst>
              <a:ext uri="{FF2B5EF4-FFF2-40B4-BE49-F238E27FC236}">
                <a16:creationId xmlns:a16="http://schemas.microsoft.com/office/drawing/2014/main" id="{AF2A827B-83E1-7A5F-82D6-C0039B92ED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371256-9B16-F462-3E52-EEBB214C18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8D0E547-DB91-6442-8674-A5E01510CB6B}" type="slidenum">
              <a:rPr lang="zh-CN" altLang="en-US">
                <a:latin typeface="Calibri" panose="020F0502020204030204" pitchFamily="34" charset="0"/>
              </a:rPr>
              <a:pPr eaLnBrk="1" hangingPunct="1"/>
              <a:t>16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幻灯片图像占位符 1">
            <a:extLst>
              <a:ext uri="{FF2B5EF4-FFF2-40B4-BE49-F238E27FC236}">
                <a16:creationId xmlns:a16="http://schemas.microsoft.com/office/drawing/2014/main" id="{C0A762FA-2A30-0359-C8C7-3608DA7BB7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备注占位符 2">
            <a:extLst>
              <a:ext uri="{FF2B5EF4-FFF2-40B4-BE49-F238E27FC236}">
                <a16:creationId xmlns:a16="http://schemas.microsoft.com/office/drawing/2014/main" id="{092611AA-FCA0-AB49-5A66-0CB3CE0218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A544EC2-14CD-6B3C-9DC0-EE0560A3D4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27A62361-736A-8C46-85EF-3C87AB822ACC}" type="slidenum">
              <a:rPr lang="zh-CN" altLang="en-US">
                <a:latin typeface="Calibri" panose="020F0502020204030204" pitchFamily="34" charset="0"/>
              </a:rPr>
              <a:pPr eaLnBrk="1" hangingPunct="1"/>
              <a:t>17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幻灯片图像占位符 1">
            <a:extLst>
              <a:ext uri="{FF2B5EF4-FFF2-40B4-BE49-F238E27FC236}">
                <a16:creationId xmlns:a16="http://schemas.microsoft.com/office/drawing/2014/main" id="{FCEEB578-45A9-630F-5221-5F28DD92852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备注占位符 2">
            <a:extLst>
              <a:ext uri="{FF2B5EF4-FFF2-40B4-BE49-F238E27FC236}">
                <a16:creationId xmlns:a16="http://schemas.microsoft.com/office/drawing/2014/main" id="{77BB95D5-9E89-E26A-4D0B-15E5637AA9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76E43BF-5470-31EE-AA78-CACAED69DA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92686F4-3DD6-BB42-9B6E-B1ECABC45F0D}" type="slidenum">
              <a:rPr lang="zh-CN" altLang="en-US">
                <a:latin typeface="Calibri" panose="020F0502020204030204" pitchFamily="34" charset="0"/>
              </a:rPr>
              <a:pPr eaLnBrk="1" hangingPunct="1"/>
              <a:t>18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1">
            <a:extLst>
              <a:ext uri="{FF2B5EF4-FFF2-40B4-BE49-F238E27FC236}">
                <a16:creationId xmlns:a16="http://schemas.microsoft.com/office/drawing/2014/main" id="{30C96B65-A28A-7532-A166-BC210BA18A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备注占位符 2">
            <a:extLst>
              <a:ext uri="{FF2B5EF4-FFF2-40B4-BE49-F238E27FC236}">
                <a16:creationId xmlns:a16="http://schemas.microsoft.com/office/drawing/2014/main" id="{12335BFE-176D-95D5-E93C-A5B0875253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B857ECF-5204-1F81-D16C-38EA40261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0AC4388-855A-5841-829F-58A54D53C4DB}" type="slidenum">
              <a:rPr lang="zh-CN" altLang="en-US">
                <a:latin typeface="Calibri" panose="020F0502020204030204" pitchFamily="34" charset="0"/>
              </a:rPr>
              <a:pPr eaLnBrk="1" hangingPunct="1"/>
              <a:t>20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8910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zh-TW" altLang="en-US" dirty="0">
              <a:latin typeface="Calibri" charset="0"/>
              <a:ea typeface="宋体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幻灯片图像占位符 1">
            <a:extLst>
              <a:ext uri="{FF2B5EF4-FFF2-40B4-BE49-F238E27FC236}">
                <a16:creationId xmlns:a16="http://schemas.microsoft.com/office/drawing/2014/main" id="{931AD019-2C5B-2322-8E17-E5501DC42A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1379" name="备注占位符 2">
            <a:extLst>
              <a:ext uri="{FF2B5EF4-FFF2-40B4-BE49-F238E27FC236}">
                <a16:creationId xmlns:a16="http://schemas.microsoft.com/office/drawing/2014/main" id="{D2C82A8C-3B61-F926-B775-AD5EA33BBD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294CF2-E5FA-B0DD-9F73-05936DEB1D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1CB896C7-A97E-D94B-A951-537D308D080D}" type="slidenum">
              <a:rPr lang="zh-CN" altLang="en-US">
                <a:latin typeface="Calibri" panose="020F0502020204030204" pitchFamily="34" charset="0"/>
              </a:rPr>
              <a:pPr eaLnBrk="1" hangingPunct="1"/>
              <a:t>22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E048EB-2A68-1942-83A2-F3447BC4D4B8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81157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幻灯片图像占位符 1">
            <a:extLst>
              <a:ext uri="{FF2B5EF4-FFF2-40B4-BE49-F238E27FC236}">
                <a16:creationId xmlns:a16="http://schemas.microsoft.com/office/drawing/2014/main" id="{1C563A5C-9987-69C3-126B-A64AA432FB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备注占位符 2">
            <a:extLst>
              <a:ext uri="{FF2B5EF4-FFF2-40B4-BE49-F238E27FC236}">
                <a16:creationId xmlns:a16="http://schemas.microsoft.com/office/drawing/2014/main" id="{8A20E965-C4A3-75F2-CEF3-2D4884DCAE5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23FCC2-4E70-4963-A9A7-B8A60C8CC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6722F90F-E051-CD4C-89A2-B0670B370C79}" type="slidenum">
              <a:rPr lang="zh-CN" altLang="en-US">
                <a:latin typeface="Calibri" panose="020F0502020204030204" pitchFamily="34" charset="0"/>
              </a:rPr>
              <a:pPr eaLnBrk="1" hangingPunct="1"/>
              <a:t>23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2810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幻灯片图像占位符 1">
            <a:extLst>
              <a:ext uri="{FF2B5EF4-FFF2-40B4-BE49-F238E27FC236}">
                <a16:creationId xmlns:a16="http://schemas.microsoft.com/office/drawing/2014/main" id="{72019A45-C44A-A74B-349C-F7A82965642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备注占位符 2">
            <a:extLst>
              <a:ext uri="{FF2B5EF4-FFF2-40B4-BE49-F238E27FC236}">
                <a16:creationId xmlns:a16="http://schemas.microsoft.com/office/drawing/2014/main" id="{19EB8E04-EC01-342E-59DF-6C27D8897D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27ED183-2262-02AE-2670-AEFD5A9080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53407C1D-EA9B-3244-847E-FABD9A215166}" type="slidenum">
              <a:rPr lang="zh-CN" altLang="en-US">
                <a:latin typeface="Calibri" panose="020F0502020204030204" pitchFamily="34" charset="0"/>
              </a:rPr>
              <a:pPr eaLnBrk="1" hangingPunct="1"/>
              <a:t>25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7067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幻灯片图像占位符 1">
            <a:extLst>
              <a:ext uri="{FF2B5EF4-FFF2-40B4-BE49-F238E27FC236}">
                <a16:creationId xmlns:a16="http://schemas.microsoft.com/office/drawing/2014/main" id="{4FC8A186-92BD-42FB-D29C-BCE5D48961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备注占位符 2">
            <a:extLst>
              <a:ext uri="{FF2B5EF4-FFF2-40B4-BE49-F238E27FC236}">
                <a16:creationId xmlns:a16="http://schemas.microsoft.com/office/drawing/2014/main" id="{26A93290-CB05-F491-B5CE-C50CCA6DF6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762A814-7B3D-367E-F760-1F00FA8E0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7ECE3A2-C2D7-604F-BF85-911DDC722253}" type="slidenum">
              <a:rPr lang="zh-CN" altLang="en-US">
                <a:latin typeface="Calibri" panose="020F0502020204030204" pitchFamily="34" charset="0"/>
              </a:rPr>
              <a:pPr eaLnBrk="1" hangingPunct="1"/>
              <a:t>26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幻灯片图像占位符 1">
            <a:extLst>
              <a:ext uri="{FF2B5EF4-FFF2-40B4-BE49-F238E27FC236}">
                <a16:creationId xmlns:a16="http://schemas.microsoft.com/office/drawing/2014/main" id="{B303ADF2-0CC1-D9E4-8F68-D2B95F179F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备注占位符 2">
            <a:extLst>
              <a:ext uri="{FF2B5EF4-FFF2-40B4-BE49-F238E27FC236}">
                <a16:creationId xmlns:a16="http://schemas.microsoft.com/office/drawing/2014/main" id="{43B8E61E-0B6C-A14E-4762-7DC85C27D4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A43EB43-F017-F668-6C7E-5C54E536D2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E443D42C-6CB4-1141-96D0-9DF8DC9A828A}" type="slidenum">
              <a:rPr lang="zh-CN" altLang="en-US">
                <a:latin typeface="Calibri" panose="020F0502020204030204" pitchFamily="34" charset="0"/>
              </a:rPr>
              <a:pPr eaLnBrk="1" hangingPunct="1"/>
              <a:t>27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zh-TW" altLang="en-US">
              <a:latin typeface="Calibri" charset="0"/>
              <a:ea typeface="宋体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4B50CEB7-CC62-0932-E7C6-758BE1A429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1BAFA58-FEB6-FCF7-2275-07A21E35C0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3D6BD-8E45-487D-BC7C-FC7C88E6358C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7653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DFCE54-23EB-4351-AB4B-498428D72A22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58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幻灯片图像占位符 1">
            <a:extLst>
              <a:ext uri="{FF2B5EF4-FFF2-40B4-BE49-F238E27FC236}">
                <a16:creationId xmlns:a16="http://schemas.microsoft.com/office/drawing/2014/main" id="{9855E926-6A5C-DB6D-17FC-0A1BB06050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备注占位符 2">
            <a:extLst>
              <a:ext uri="{FF2B5EF4-FFF2-40B4-BE49-F238E27FC236}">
                <a16:creationId xmlns:a16="http://schemas.microsoft.com/office/drawing/2014/main" id="{713BE97E-2D77-15B9-ED4D-FC6A986512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93429A-7B06-0851-8194-689B223CD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6509D43C-227B-A245-B5FA-CAC9F790DF72}" type="slidenum">
              <a:rPr lang="zh-CN" altLang="en-US">
                <a:latin typeface="Calibri" panose="020F0502020204030204" pitchFamily="34" charset="0"/>
              </a:rPr>
              <a:pPr eaLnBrk="1" hangingPunct="1"/>
              <a:t>4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幻灯片图像占位符 1">
            <a:extLst>
              <a:ext uri="{FF2B5EF4-FFF2-40B4-BE49-F238E27FC236}">
                <a16:creationId xmlns:a16="http://schemas.microsoft.com/office/drawing/2014/main" id="{D624280D-3AC0-6FEE-F383-A5B8D27CED5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备注占位符 2">
            <a:extLst>
              <a:ext uri="{FF2B5EF4-FFF2-40B4-BE49-F238E27FC236}">
                <a16:creationId xmlns:a16="http://schemas.microsoft.com/office/drawing/2014/main" id="{538B5213-388D-6275-78EC-6619356D2A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13E130-6FBE-D985-E880-54E40CC989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1BA2782-92B7-804E-B083-444C0C092076}" type="slidenum">
              <a:rPr lang="zh-CN" altLang="en-US">
                <a:latin typeface="Calibri" panose="020F0502020204030204" pitchFamily="34" charset="0"/>
              </a:rPr>
              <a:pPr eaLnBrk="1" hangingPunct="1"/>
              <a:t>5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幻灯片图像占位符 1">
            <a:extLst>
              <a:ext uri="{FF2B5EF4-FFF2-40B4-BE49-F238E27FC236}">
                <a16:creationId xmlns:a16="http://schemas.microsoft.com/office/drawing/2014/main" id="{5C3DA65A-FD94-37E7-4664-063920019EF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备注占位符 2">
            <a:extLst>
              <a:ext uri="{FF2B5EF4-FFF2-40B4-BE49-F238E27FC236}">
                <a16:creationId xmlns:a16="http://schemas.microsoft.com/office/drawing/2014/main" id="{00176CBD-15BA-2C13-BB5A-9783C85B66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D42FED1-DD36-5013-D936-4B00C40031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09F95D84-753D-674C-AA02-5D9F03BCDC14}" type="slidenum">
              <a:rPr lang="zh-CN" altLang="en-US">
                <a:latin typeface="Calibri" panose="020F0502020204030204" pitchFamily="34" charset="0"/>
              </a:rPr>
              <a:pPr eaLnBrk="1" hangingPunct="1"/>
              <a:t>7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幻灯片图像占位符 1">
            <a:extLst>
              <a:ext uri="{FF2B5EF4-FFF2-40B4-BE49-F238E27FC236}">
                <a16:creationId xmlns:a16="http://schemas.microsoft.com/office/drawing/2014/main" id="{2C2238EA-DA1B-1E80-1A81-F928FD873A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备注占位符 2">
            <a:extLst>
              <a:ext uri="{FF2B5EF4-FFF2-40B4-BE49-F238E27FC236}">
                <a16:creationId xmlns:a16="http://schemas.microsoft.com/office/drawing/2014/main" id="{B8C031FA-B9CF-53A3-7DBB-A151C0043C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4CCDA64-9CBF-3F4D-2782-1AC639053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DDC4E4D2-12EB-3F4D-B7CA-FF4E05CA2549}" type="slidenum">
              <a:rPr lang="zh-CN" altLang="en-US">
                <a:latin typeface="Calibri" panose="020F0502020204030204" pitchFamily="34" charset="0"/>
              </a:rPr>
              <a:pPr eaLnBrk="1" hangingPunct="1"/>
              <a:t>8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>
            <a:extLst>
              <a:ext uri="{FF2B5EF4-FFF2-40B4-BE49-F238E27FC236}">
                <a16:creationId xmlns:a16="http://schemas.microsoft.com/office/drawing/2014/main" id="{6D408543-CCAF-85AF-00DF-884D121631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备注占位符 2">
            <a:extLst>
              <a:ext uri="{FF2B5EF4-FFF2-40B4-BE49-F238E27FC236}">
                <a16:creationId xmlns:a16="http://schemas.microsoft.com/office/drawing/2014/main" id="{9733F8F8-9CF6-02C8-A482-404D016BCE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0E92A7-7CBF-DFB4-6846-04C4E4B52D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53E7D65-0419-564A-8A05-44116D694D18}" type="slidenum">
              <a:rPr lang="zh-CN" altLang="en-US">
                <a:latin typeface="Calibri" panose="020F0502020204030204" pitchFamily="34" charset="0"/>
              </a:rPr>
              <a:pPr eaLnBrk="1" hangingPunct="1"/>
              <a:t>9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幻灯片图像占位符 1">
            <a:extLst>
              <a:ext uri="{FF2B5EF4-FFF2-40B4-BE49-F238E27FC236}">
                <a16:creationId xmlns:a16="http://schemas.microsoft.com/office/drawing/2014/main" id="{6D408543-CCAF-85AF-00DF-884D121631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备注占位符 2">
            <a:extLst>
              <a:ext uri="{FF2B5EF4-FFF2-40B4-BE49-F238E27FC236}">
                <a16:creationId xmlns:a16="http://schemas.microsoft.com/office/drawing/2014/main" id="{9733F8F8-9CF6-02C8-A482-404D016BCE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0E92A7-7CBF-DFB4-6846-04C4E4B52D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453E7D65-0419-564A-8A05-44116D694D18}" type="slidenum">
              <a:rPr lang="zh-CN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391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>
            <a:extLst>
              <a:ext uri="{FF2B5EF4-FFF2-40B4-BE49-F238E27FC236}">
                <a16:creationId xmlns:a16="http://schemas.microsoft.com/office/drawing/2014/main" id="{C641D041-C893-1984-A4DE-56CDB366F9F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备注占位符 2">
            <a:extLst>
              <a:ext uri="{FF2B5EF4-FFF2-40B4-BE49-F238E27FC236}">
                <a16:creationId xmlns:a16="http://schemas.microsoft.com/office/drawing/2014/main" id="{FD841633-AC6A-D1CA-A0AB-B7B1F4BF6D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CDAD564-98B7-C406-DA25-4C43E2262E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8B01003B-52F5-FD49-99D3-DC90D258CB5A}" type="slidenum">
              <a:rPr lang="zh-CN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D41D75-F18C-CF62-5151-66F94FE38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B03C9-174F-0B43-A5A4-1394F1ECD62E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49B131-229D-B3A9-E180-5ADB9C241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F8E13F2-C72C-C69A-2128-F7626CC3B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0F33B0-5A4F-1940-96CB-E6710F26DF5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121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FBACCB-DBF5-7E40-767F-61BBFD790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604A3-DEE9-1545-9149-526587F9413C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28A881-3B03-237B-5B12-731D6D07C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E6757EC-6549-5534-9A27-FC893AD4F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6CCC44-0595-9F4A-9F36-4233E078060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030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ACA7FD-B8E5-7FF6-1E9A-E8627D07B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21EBA-D015-E04A-A8FB-841062040665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8FA6AE-44A8-B671-5AEC-DCF61469A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BBF501-CEA6-AB76-36D5-84FA9FBF4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F48432-3784-B94E-A04D-457DC5B94FC2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185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36DC256-FA53-F5EA-84A9-8D480408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95DAD-16C2-2F4C-BF52-B27E740A98A2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8947374-243B-4F83-DC12-BF2229CFA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94E5295-CD85-3A6B-8491-D61178310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5DAB0F-DF0A-7245-B717-B40E6EF5E11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31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CB6490-2DA5-CA09-3527-FE766E298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6798D-791C-AA4F-89CC-A5D4C37B9BD0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A40FF5-916E-60BE-88AA-8D1337794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B36C64-B7E8-298E-520D-3E1ECAE2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DEDF0D-9A3B-6B4B-BE55-585FCF3B8639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4372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284EFEE5-DBDA-E3A1-342A-3C5A6AEC6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F0539-3F0A-F94F-8DBA-C3CA3745ECC3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85C7DC34-E76C-AD59-26F3-8C75D1F33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68596E8C-724D-089D-1425-A84063DEC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D97BB4-6911-FE47-A258-AADB54AC42C4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1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id="{D6FDE62A-4CA7-3B44-D2B8-46AD041FC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A986A-7AA8-E942-889E-FFBA54096D01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id="{3A03301C-AE41-1717-3FD7-84C86732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id="{C2E959CB-7306-8B55-7BF8-09C3131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ADD4DF-4E31-FB49-8BEF-7634A4D3546D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9965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61EA038C-CC5D-C813-0993-DCD6905E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DFE0F-B2B3-2A4D-9123-1C2E03013772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F45ACA10-7F7D-BBF8-298F-A3DCD8D22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B1D90308-F424-C3A3-55D1-465044B7D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F13C73-B7F6-9349-9251-F2A93D5AEBC6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635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40B9B8B3-3F01-579D-FA3C-E3DA3EB50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95D1B-6B68-1D4B-B79F-12C5C695DA67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C4F188D1-CAEB-2AA9-A950-60261AF34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E143FA1D-851B-0721-DCA8-55EEA0B9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EBC7C-B32C-2041-909A-08B957A63511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6359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A5DAF513-C580-A933-1026-1E5D8032A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0BD69-ABE2-5244-91CC-98812C4A6C96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4477FCE0-9928-E5F9-3BFA-18FC2084B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A289C1C6-9712-1B6F-08D8-95AD1BF5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69726-1521-094F-AFDA-6BE8A81058F5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94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id="{191B57FE-AC8C-9D73-E384-D71AE10C4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086B7-953E-BB4E-9F5A-2F2D4D01F120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id="{81577D15-84DD-5ED2-7779-AA9B5B60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id="{D8212084-4F08-F8C8-46FE-72ABEC7BF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1D2AD-0563-0545-A82B-F55E29466C1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468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id="{57C2736B-E9D5-7201-86BA-365143BF8D2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id="{0172D0E4-B46E-B9F6-1ADC-3A64D21713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E31818-9D44-1FF2-824C-85738D5759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1EB7EBD-1301-1746-80C6-A60C6778FDBD}" type="datetimeFigureOut">
              <a:rPr lang="zh-CN" altLang="en-US"/>
              <a:pPr>
                <a:defRPr/>
              </a:pPr>
              <a:t>2026/8/28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572D6C-8C92-89E8-476A-ACF29F31DB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C6B5B7-19C0-DECE-EF77-7D25FCC8D3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5A970CD-06D1-7540-920A-20F463E63CFC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image" Target="../media/image24.jpeg"/><Relationship Id="rId4" Type="http://schemas.openxmlformats.org/officeDocument/2006/relationships/image" Target="../media/image42.png"/><Relationship Id="rId9" Type="http://schemas.openxmlformats.org/officeDocument/2006/relationships/image" Target="../media/image1.tif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8.png"/><Relationship Id="rId7" Type="http://schemas.openxmlformats.org/officeDocument/2006/relationships/image" Target="../media/image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openxmlformats.org/officeDocument/2006/relationships/image" Target="../media/image51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0" Type="http://schemas.openxmlformats.org/officeDocument/2006/relationships/image" Target="../media/image57.png"/><Relationship Id="rId4" Type="http://schemas.openxmlformats.org/officeDocument/2006/relationships/image" Target="../media/image54.png"/><Relationship Id="rId9" Type="http://schemas.openxmlformats.org/officeDocument/2006/relationships/image" Target="../media/image1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f"/><Relationship Id="rId3" Type="http://schemas.openxmlformats.org/officeDocument/2006/relationships/image" Target="../media/image59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1.tiff"/><Relationship Id="rId9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Lihong/&#26700;&#38754;/0703072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1.tiff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11" Type="http://schemas.openxmlformats.org/officeDocument/2006/relationships/image" Target="../media/image82.png"/><Relationship Id="rId5" Type="http://schemas.openxmlformats.org/officeDocument/2006/relationships/image" Target="../media/image77.png"/><Relationship Id="rId15" Type="http://schemas.openxmlformats.org/officeDocument/2006/relationships/image" Target="../media/image85.jpeg"/><Relationship Id="rId10" Type="http://schemas.openxmlformats.org/officeDocument/2006/relationships/image" Target="../media/image81.png"/><Relationship Id="rId4" Type="http://schemas.openxmlformats.org/officeDocument/2006/relationships/image" Target="../media/image76.png"/><Relationship Id="rId9" Type="http://schemas.openxmlformats.org/officeDocument/2006/relationships/image" Target="../media/image80.png"/><Relationship Id="rId1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2.png"/><Relationship Id="rId18" Type="http://schemas.openxmlformats.org/officeDocument/2006/relationships/image" Target="../media/image96.png"/><Relationship Id="rId3" Type="http://schemas.openxmlformats.org/officeDocument/2006/relationships/image" Target="../media/image86.png"/><Relationship Id="rId21" Type="http://schemas.openxmlformats.org/officeDocument/2006/relationships/image" Target="../media/image203.png"/><Relationship Id="rId7" Type="http://schemas.openxmlformats.org/officeDocument/2006/relationships/image" Target="../media/image190.png"/><Relationship Id="rId12" Type="http://schemas.openxmlformats.org/officeDocument/2006/relationships/image" Target="../media/image91.png"/><Relationship Id="rId17" Type="http://schemas.openxmlformats.org/officeDocument/2006/relationships/image" Target="../media/image95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94.png"/><Relationship Id="rId20" Type="http://schemas.openxmlformats.org/officeDocument/2006/relationships/image" Target="../media/image2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194.png"/><Relationship Id="rId5" Type="http://schemas.openxmlformats.org/officeDocument/2006/relationships/image" Target="../media/image188.png"/><Relationship Id="rId15" Type="http://schemas.openxmlformats.org/officeDocument/2006/relationships/image" Target="../media/image198.png"/><Relationship Id="rId10" Type="http://schemas.openxmlformats.org/officeDocument/2006/relationships/image" Target="../media/image90.png"/><Relationship Id="rId19" Type="http://schemas.openxmlformats.org/officeDocument/2006/relationships/image" Target="../media/image1.tiff"/><Relationship Id="rId4" Type="http://schemas.openxmlformats.org/officeDocument/2006/relationships/image" Target="../media/image87.png"/><Relationship Id="rId9" Type="http://schemas.openxmlformats.org/officeDocument/2006/relationships/image" Target="../media/image192.png"/><Relationship Id="rId14" Type="http://schemas.openxmlformats.org/officeDocument/2006/relationships/image" Target="../media/image9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7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1.tiff"/><Relationship Id="rId10" Type="http://schemas.openxmlformats.org/officeDocument/2006/relationships/image" Target="../media/image103.png"/><Relationship Id="rId4" Type="http://schemas.openxmlformats.org/officeDocument/2006/relationships/image" Target="../media/image98.png"/><Relationship Id="rId9" Type="http://schemas.openxmlformats.org/officeDocument/2006/relationships/image" Target="../media/image10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tiff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.tiff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3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22.jpeg"/><Relationship Id="rId3" Type="http://schemas.openxmlformats.org/officeDocument/2006/relationships/image" Target="../media/image116.jpeg"/><Relationship Id="rId7" Type="http://schemas.openxmlformats.org/officeDocument/2006/relationships/image" Target="../media/image118.emf"/><Relationship Id="rId12" Type="http://schemas.openxmlformats.org/officeDocument/2006/relationships/image" Target="../media/image12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20.emf"/><Relationship Id="rId5" Type="http://schemas.openxmlformats.org/officeDocument/2006/relationships/image" Target="../media/image117.wmf"/><Relationship Id="rId15" Type="http://schemas.openxmlformats.org/officeDocument/2006/relationships/image" Target="../media/image319.png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9.emf"/><Relationship Id="rId14" Type="http://schemas.openxmlformats.org/officeDocument/2006/relationships/image" Target="../media/image1.tif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.tiff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Relationship Id="rId9" Type="http://schemas.openxmlformats.org/officeDocument/2006/relationships/image" Target="../media/image1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13" Type="http://schemas.openxmlformats.org/officeDocument/2006/relationships/image" Target="../media/image147.png"/><Relationship Id="rId18" Type="http://schemas.openxmlformats.org/officeDocument/2006/relationships/image" Target="../media/image362.png"/><Relationship Id="rId3" Type="http://schemas.openxmlformats.org/officeDocument/2006/relationships/image" Target="../media/image137.png"/><Relationship Id="rId7" Type="http://schemas.openxmlformats.org/officeDocument/2006/relationships/image" Target="../media/image141.png"/><Relationship Id="rId12" Type="http://schemas.openxmlformats.org/officeDocument/2006/relationships/image" Target="../media/image146.png"/><Relationship Id="rId17" Type="http://schemas.openxmlformats.org/officeDocument/2006/relationships/image" Target="../media/image361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0.png"/><Relationship Id="rId11" Type="http://schemas.openxmlformats.org/officeDocument/2006/relationships/image" Target="../media/image145.png"/><Relationship Id="rId5" Type="http://schemas.openxmlformats.org/officeDocument/2006/relationships/image" Target="../media/image139.png"/><Relationship Id="rId10" Type="http://schemas.openxmlformats.org/officeDocument/2006/relationships/image" Target="../media/image144.png"/><Relationship Id="rId4" Type="http://schemas.openxmlformats.org/officeDocument/2006/relationships/image" Target="../media/image138.png"/><Relationship Id="rId9" Type="http://schemas.openxmlformats.org/officeDocument/2006/relationships/image" Target="../media/image143.png"/><Relationship Id="rId14" Type="http://schemas.openxmlformats.org/officeDocument/2006/relationships/image" Target="../media/image1.tif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48.png"/><Relationship Id="rId7" Type="http://schemas.openxmlformats.org/officeDocument/2006/relationships/image" Target="../media/image36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image" Target="../media/image150.png"/><Relationship Id="rId10" Type="http://schemas.openxmlformats.org/officeDocument/2006/relationships/image" Target="../media/image368.png"/><Relationship Id="rId4" Type="http://schemas.openxmlformats.org/officeDocument/2006/relationships/image" Target="../media/image149.png"/><Relationship Id="rId9" Type="http://schemas.openxmlformats.org/officeDocument/2006/relationships/image" Target="../media/image1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3" Type="http://schemas.openxmlformats.org/officeDocument/2006/relationships/image" Target="../media/image156.png"/><Relationship Id="rId7" Type="http://schemas.openxmlformats.org/officeDocument/2006/relationships/image" Target="../media/image159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5" Type="http://schemas.openxmlformats.org/officeDocument/2006/relationships/image" Target="../media/image1.tiff"/><Relationship Id="rId4" Type="http://schemas.openxmlformats.org/officeDocument/2006/relationships/image" Target="../media/image1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tiff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0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8.png"/><Relationship Id="rId4" Type="http://schemas.openxmlformats.org/officeDocument/2006/relationships/image" Target="../media/image1.tif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0.png"/><Relationship Id="rId3" Type="http://schemas.openxmlformats.org/officeDocument/2006/relationships/image" Target="../media/image170.png"/><Relationship Id="rId7" Type="http://schemas.openxmlformats.org/officeDocument/2006/relationships/image" Target="../media/image174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3.png"/><Relationship Id="rId11" Type="http://schemas.openxmlformats.org/officeDocument/2006/relationships/image" Target="../media/image1.tiff"/><Relationship Id="rId5" Type="http://schemas.openxmlformats.org/officeDocument/2006/relationships/image" Target="../media/image172.png"/><Relationship Id="rId10" Type="http://schemas.openxmlformats.org/officeDocument/2006/relationships/image" Target="../media/image175.png"/><Relationship Id="rId4" Type="http://schemas.openxmlformats.org/officeDocument/2006/relationships/image" Target="../media/image171.png"/><Relationship Id="rId9" Type="http://schemas.openxmlformats.org/officeDocument/2006/relationships/image" Target="../media/image174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png"/><Relationship Id="rId3" Type="http://schemas.openxmlformats.org/officeDocument/2006/relationships/image" Target="../media/image178.png"/><Relationship Id="rId7" Type="http://schemas.openxmlformats.org/officeDocument/2006/relationships/image" Target="../media/image182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png"/><Relationship Id="rId5" Type="http://schemas.openxmlformats.org/officeDocument/2006/relationships/image" Target="../media/image180.png"/><Relationship Id="rId4" Type="http://schemas.openxmlformats.org/officeDocument/2006/relationships/image" Target="../media/image179.png"/><Relationship Id="rId9" Type="http://schemas.openxmlformats.org/officeDocument/2006/relationships/image" Target="../media/image1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90.wmf"/><Relationship Id="rId18" Type="http://schemas.openxmlformats.org/officeDocument/2006/relationships/image" Target="../media/image193.png"/><Relationship Id="rId3" Type="http://schemas.openxmlformats.org/officeDocument/2006/relationships/image" Target="../media/image185.jpeg"/><Relationship Id="rId7" Type="http://schemas.openxmlformats.org/officeDocument/2006/relationships/image" Target="../media/image187.w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92.jpe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89.wmf"/><Relationship Id="rId5" Type="http://schemas.openxmlformats.org/officeDocument/2006/relationships/image" Target="../media/image186.jpeg"/><Relationship Id="rId15" Type="http://schemas.openxmlformats.org/officeDocument/2006/relationships/image" Target="../media/image191.wmf"/><Relationship Id="rId10" Type="http://schemas.openxmlformats.org/officeDocument/2006/relationships/oleObject" Target="../embeddings/oleObject7.bin"/><Relationship Id="rId4" Type="http://schemas.openxmlformats.org/officeDocument/2006/relationships/hyperlink" Target="http://en.wikipedia.org/wiki/File:Roger_Penrose.jpg" TargetMode="External"/><Relationship Id="rId9" Type="http://schemas.openxmlformats.org/officeDocument/2006/relationships/image" Target="../media/image188.emf"/><Relationship Id="rId14" Type="http://schemas.openxmlformats.org/officeDocument/2006/relationships/oleObject" Target="../embeddings/oleObject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15.png"/><Relationship Id="rId3" Type="http://schemas.openxmlformats.org/officeDocument/2006/relationships/image" Target="../media/image12.jpg"/><Relationship Id="rId7" Type="http://schemas.openxmlformats.org/officeDocument/2006/relationships/hyperlink" Target="http://en.wikipedia.org/wiki/File:Adam_Riess_Agr_cover.jpg" TargetMode="External"/><Relationship Id="rId12" Type="http://schemas.openxmlformats.org/officeDocument/2006/relationships/customXml" Target="../ink/ink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1.tiff"/><Relationship Id="rId5" Type="http://schemas.openxmlformats.org/officeDocument/2006/relationships/image" Target="../media/image14.jpe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7.png"/><Relationship Id="rId14" Type="http://schemas.openxmlformats.org/officeDocument/2006/relationships/customXml" Target="../ink/ink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95.png"/><Relationship Id="rId7" Type="http://schemas.openxmlformats.org/officeDocument/2006/relationships/image" Target="../media/image19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97.png"/><Relationship Id="rId5" Type="http://schemas.openxmlformats.org/officeDocument/2006/relationships/image" Target="../media/image196.png"/><Relationship Id="rId4" Type="http://schemas.openxmlformats.org/officeDocument/2006/relationships/image" Target="../media/image1.tiff"/><Relationship Id="rId9" Type="http://schemas.openxmlformats.org/officeDocument/2006/relationships/image" Target="../media/image20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7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20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Relationship Id="rId11" Type="http://schemas.openxmlformats.org/officeDocument/2006/relationships/image" Target="../media/image211.png"/><Relationship Id="rId5" Type="http://schemas.openxmlformats.org/officeDocument/2006/relationships/image" Target="../media/image1.tiff"/><Relationship Id="rId10" Type="http://schemas.openxmlformats.org/officeDocument/2006/relationships/image" Target="../media/image210.png"/><Relationship Id="rId4" Type="http://schemas.openxmlformats.org/officeDocument/2006/relationships/image" Target="../media/image196.emf"/><Relationship Id="rId9" Type="http://schemas.openxmlformats.org/officeDocument/2006/relationships/image" Target="../media/image20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f"/><Relationship Id="rId13" Type="http://schemas.openxmlformats.org/officeDocument/2006/relationships/image" Target="../media/image221.png"/><Relationship Id="rId3" Type="http://schemas.openxmlformats.org/officeDocument/2006/relationships/image" Target="../media/image213.png"/><Relationship Id="rId7" Type="http://schemas.openxmlformats.org/officeDocument/2006/relationships/image" Target="../media/image217.png"/><Relationship Id="rId12" Type="http://schemas.openxmlformats.org/officeDocument/2006/relationships/image" Target="../media/image220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6.png"/><Relationship Id="rId11" Type="http://schemas.openxmlformats.org/officeDocument/2006/relationships/image" Target="../media/image218.png"/><Relationship Id="rId5" Type="http://schemas.openxmlformats.org/officeDocument/2006/relationships/image" Target="../media/image214.png"/><Relationship Id="rId10" Type="http://schemas.openxmlformats.org/officeDocument/2006/relationships/image" Target="../media/image215.wmf"/><Relationship Id="rId4" Type="http://schemas.openxmlformats.org/officeDocument/2006/relationships/image" Target="../media/image212.png"/><Relationship Id="rId9" Type="http://schemas.openxmlformats.org/officeDocument/2006/relationships/oleObject" Target="../embeddings/oleObject11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7" Type="http://schemas.openxmlformats.org/officeDocument/2006/relationships/image" Target="../media/image1.tiff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6.png"/><Relationship Id="rId5" Type="http://schemas.openxmlformats.org/officeDocument/2006/relationships/image" Target="../media/image225.png"/><Relationship Id="rId4" Type="http://schemas.openxmlformats.org/officeDocument/2006/relationships/image" Target="../media/image22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6.png"/><Relationship Id="rId3" Type="http://schemas.openxmlformats.org/officeDocument/2006/relationships/image" Target="../media/image230.png"/><Relationship Id="rId7" Type="http://schemas.openxmlformats.org/officeDocument/2006/relationships/image" Target="../media/image231.png"/><Relationship Id="rId12" Type="http://schemas.openxmlformats.org/officeDocument/2006/relationships/image" Target="../media/image1.tiff"/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50.png"/><Relationship Id="rId11" Type="http://schemas.openxmlformats.org/officeDocument/2006/relationships/image" Target="../media/image235.png"/><Relationship Id="rId10" Type="http://schemas.openxmlformats.org/officeDocument/2006/relationships/image" Target="../media/image234.png"/><Relationship Id="rId9" Type="http://schemas.openxmlformats.org/officeDocument/2006/relationships/image" Target="../media/image23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1.tiff"/><Relationship Id="rId4" Type="http://schemas.openxmlformats.org/officeDocument/2006/relationships/image" Target="../media/image23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png"/><Relationship Id="rId2" Type="http://schemas.openxmlformats.org/officeDocument/2006/relationships/image" Target="../media/image47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tiff"/><Relationship Id="rId5" Type="http://schemas.openxmlformats.org/officeDocument/2006/relationships/image" Target="../media/image5010.png"/><Relationship Id="rId4" Type="http://schemas.openxmlformats.org/officeDocument/2006/relationships/image" Target="../media/image49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tiff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image" Target="../media/image540.png"/><Relationship Id="rId4" Type="http://schemas.openxmlformats.org/officeDocument/2006/relationships/image" Target="../media/image2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7" Type="http://schemas.openxmlformats.org/officeDocument/2006/relationships/image" Target="../media/image248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image" Target="../media/image247.png"/><Relationship Id="rId4" Type="http://schemas.openxmlformats.org/officeDocument/2006/relationships/image" Target="../media/image24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7" Type="http://schemas.openxmlformats.org/officeDocument/2006/relationships/image" Target="../media/image248.png"/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image" Target="../media/image252.png"/><Relationship Id="rId4" Type="http://schemas.openxmlformats.org/officeDocument/2006/relationships/image" Target="../media/image24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7" Type="http://schemas.openxmlformats.org/officeDocument/2006/relationships/image" Target="../media/image248.pn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image" Target="../media/image256.png"/><Relationship Id="rId4" Type="http://schemas.openxmlformats.org/officeDocument/2006/relationships/image" Target="../media/image2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7" Type="http://schemas.openxmlformats.org/officeDocument/2006/relationships/image" Target="../media/image25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7.png"/><Relationship Id="rId5" Type="http://schemas.openxmlformats.org/officeDocument/2006/relationships/image" Target="../media/image254.jpeg"/><Relationship Id="rId4" Type="http://schemas.openxmlformats.org/officeDocument/2006/relationships/image" Target="../media/image25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1.jpeg"/><Relationship Id="rId4" Type="http://schemas.openxmlformats.org/officeDocument/2006/relationships/image" Target="../media/image26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pn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5.png"/><Relationship Id="rId5" Type="http://schemas.openxmlformats.org/officeDocument/2006/relationships/image" Target="../media/image1.tiff"/><Relationship Id="rId4" Type="http://schemas.openxmlformats.org/officeDocument/2006/relationships/image" Target="../media/image2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tif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tiff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1.tiff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">
            <a:extLst>
              <a:ext uri="{FF2B5EF4-FFF2-40B4-BE49-F238E27FC236}">
                <a16:creationId xmlns:a16="http://schemas.microsoft.com/office/drawing/2014/main" id="{3A6D7339-833F-6F0F-0975-4EA6A489C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335220"/>
            <a:ext cx="7772400" cy="1470025"/>
          </a:xfrm>
        </p:spPr>
        <p:txBody>
          <a:bodyPr/>
          <a:lstStyle/>
          <a:p>
            <a:r>
              <a:rPr kumimoji="1" lang="en-US" altLang="zh-CN" sz="3600" b="1" dirty="0">
                <a:solidFill>
                  <a:srgbClr val="00B0F0"/>
                </a:solidFill>
                <a:latin typeface="+mn-lt"/>
              </a:rPr>
              <a:t>Revelation from Cosmic Acceleration</a:t>
            </a:r>
            <a:br>
              <a:rPr kumimoji="1" lang="en-US" altLang="zh-CN" sz="3200" b="1" dirty="0">
                <a:latin typeface="+mn-lt"/>
              </a:rPr>
            </a:br>
            <a:br>
              <a:rPr kumimoji="1" lang="en-US" altLang="zh-CN" sz="2400" b="1" dirty="0">
                <a:latin typeface="+mn-lt"/>
              </a:rPr>
            </a:br>
            <a:r>
              <a:rPr kumimoji="1" lang="en-US" altLang="zh-CN" sz="2400" b="1" dirty="0">
                <a:solidFill>
                  <a:srgbClr val="00B0F0"/>
                </a:solidFill>
                <a:latin typeface="+mn-lt"/>
              </a:rPr>
              <a:t>——Model building, data fitting and cosmological applications of dark energy</a:t>
            </a:r>
            <a:endParaRPr kumimoji="1" lang="zh-CN" altLang="en-US" sz="2400" b="1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48EA5A4-2C3F-E8B9-8DAF-CAB51E77D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3753" y="1732"/>
            <a:ext cx="3920248" cy="1037344"/>
          </a:xfrm>
          <a:prstGeom prst="rect">
            <a:avLst/>
          </a:prstGeom>
        </p:spPr>
      </p:pic>
      <p:sp>
        <p:nvSpPr>
          <p:cNvPr id="5" name="副标题 2">
            <a:extLst>
              <a:ext uri="{FF2B5EF4-FFF2-40B4-BE49-F238E27FC236}">
                <a16:creationId xmlns:a16="http://schemas.microsoft.com/office/drawing/2014/main" id="{8438C6B6-0760-1A29-9A3E-47682062A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879" y="4005064"/>
            <a:ext cx="7653863" cy="1428893"/>
          </a:xfrm>
        </p:spPr>
        <p:txBody>
          <a:bodyPr>
            <a:normAutofit/>
          </a:bodyPr>
          <a:lstStyle/>
          <a:p>
            <a:r>
              <a:rPr kumimoji="1" lang="en-US" altLang="zh-CN" sz="2000" dirty="0" err="1">
                <a:solidFill>
                  <a:schemeClr val="tx1"/>
                </a:solidFill>
              </a:rPr>
              <a:t>Taotao</a:t>
            </a:r>
            <a:r>
              <a:rPr kumimoji="1" lang="en-US" altLang="zh-CN" sz="2000" dirty="0">
                <a:solidFill>
                  <a:schemeClr val="tx1"/>
                </a:solidFill>
              </a:rPr>
              <a:t> </a:t>
            </a:r>
            <a:r>
              <a:rPr kumimoji="1" lang="en-US" altLang="zh-CN" sz="2000" dirty="0" err="1">
                <a:solidFill>
                  <a:schemeClr val="tx1"/>
                </a:solidFill>
              </a:rPr>
              <a:t>Qiu</a:t>
            </a:r>
            <a:r>
              <a:rPr kumimoji="1" lang="en-US" altLang="zh-CN" sz="2000" dirty="0">
                <a:solidFill>
                  <a:schemeClr val="tx1"/>
                </a:solidFill>
              </a:rPr>
              <a:t> </a:t>
            </a:r>
          </a:p>
          <a:p>
            <a:r>
              <a:rPr kumimoji="1" lang="en-US" altLang="zh-CN" sz="2000" dirty="0">
                <a:solidFill>
                  <a:schemeClr val="tx1"/>
                </a:solidFill>
              </a:rPr>
              <a:t>Huazhong University of Science and Technology</a:t>
            </a:r>
          </a:p>
          <a:p>
            <a:r>
              <a:rPr kumimoji="1" lang="en-US" altLang="zh-CN" sz="2000" dirty="0">
                <a:solidFill>
                  <a:schemeClr val="tx1"/>
                </a:solidFill>
              </a:rPr>
              <a:t>2026.08.25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C887FE6-198A-DE51-CE17-6907A04A9CB9}"/>
              </a:ext>
            </a:extLst>
          </p:cNvPr>
          <p:cNvSpPr txBox="1"/>
          <p:nvPr/>
        </p:nvSpPr>
        <p:spPr>
          <a:xfrm>
            <a:off x="1115616" y="5108867"/>
            <a:ext cx="7444336" cy="1749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1" lang="en-US" altLang="zh-CN" sz="1800" dirty="0">
                <a:latin typeface="+mn-lt"/>
              </a:rPr>
              <a:t>Based on </a:t>
            </a:r>
            <a:r>
              <a:rPr kumimoji="1" lang="en-US" altLang="zh-CN" dirty="0">
                <a:latin typeface="+mn-lt"/>
              </a:rPr>
              <a:t>Reviews:</a:t>
            </a:r>
          </a:p>
          <a:p>
            <a:pPr algn="just">
              <a:lnSpc>
                <a:spcPct val="150000"/>
              </a:lnSpc>
            </a:pPr>
            <a:r>
              <a:rPr kumimoji="1" lang="en-US" altLang="zh-CN" dirty="0">
                <a:latin typeface="+mn-lt"/>
              </a:rPr>
              <a:t>	</a:t>
            </a:r>
            <a:r>
              <a:rPr lang="en-US" altLang="zh-CN" dirty="0">
                <a:latin typeface="+mn-lt"/>
              </a:rPr>
              <a:t>Y. Cai, X. Ren, </a:t>
            </a:r>
            <a:r>
              <a:rPr lang="en-US" altLang="zh-CN" b="1" dirty="0">
                <a:latin typeface="+mn-lt"/>
              </a:rPr>
              <a:t>TQ</a:t>
            </a:r>
            <a:r>
              <a:rPr lang="en-US" altLang="zh-CN" dirty="0">
                <a:latin typeface="+mn-lt"/>
              </a:rPr>
              <a:t>, M. Li, X. Zhang, Natl. Sci. Rev. 2026</a:t>
            </a:r>
          </a:p>
          <a:p>
            <a:pPr algn="just">
              <a:lnSpc>
                <a:spcPct val="150000"/>
              </a:lnSpc>
            </a:pPr>
            <a:r>
              <a:rPr kumimoji="1" lang="en-US" altLang="zh-CN" b="1" dirty="0">
                <a:latin typeface="+mn-lt"/>
              </a:rPr>
              <a:t>	TQ</a:t>
            </a:r>
            <a:r>
              <a:rPr kumimoji="1" lang="en-US" altLang="zh-CN" dirty="0">
                <a:latin typeface="+mn-lt"/>
              </a:rPr>
              <a:t>, Y. Cai, Y. Liu, S. Li, J. Evslin, X. Zhang, CPC 2026</a:t>
            </a:r>
            <a:r>
              <a:rPr lang="en-US" altLang="zh-CN" dirty="0">
                <a:latin typeface="+mn-lt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altLang="zh-CN" dirty="0">
                <a:latin typeface="+mn-lt"/>
              </a:rPr>
              <a:t>and references therein.</a:t>
            </a:r>
            <a:endParaRPr kumimoji="1" lang="en-US" altLang="zh-CN" sz="1800" dirty="0">
              <a:latin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79FF1A7-2198-86F4-FCA6-7E2750B17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115616" cy="1115616"/>
          </a:xfrm>
          <a:prstGeom prst="ellipse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FC2208CE-67DF-6F60-15D3-113C26A20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978" y="9559"/>
            <a:ext cx="1115616" cy="1106057"/>
          </a:xfrm>
          <a:prstGeom prst="ellipse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5CC3E140-CDAF-5CCE-D58F-924238BC03C7}"/>
              </a:ext>
            </a:extLst>
          </p:cNvPr>
          <p:cNvSpPr txBox="1"/>
          <p:nvPr/>
        </p:nvSpPr>
        <p:spPr>
          <a:xfrm>
            <a:off x="2325231" y="1320340"/>
            <a:ext cx="44935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>
                <a:latin typeface="SimHei" panose="02010609060101010101" pitchFamily="49" charset="-122"/>
                <a:ea typeface="SimHei" panose="02010609060101010101" pitchFamily="49" charset="-122"/>
              </a:rPr>
              <a:t>第十五届“新物理研讨会”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76E7C85-F4DA-41CA-3809-7544E4C18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3956" y="0"/>
            <a:ext cx="1121671" cy="1115616"/>
          </a:xfrm>
          <a:prstGeom prst="ellipse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>
            <a:extLst>
              <a:ext uri="{FF2B5EF4-FFF2-40B4-BE49-F238E27FC236}">
                <a16:creationId xmlns:a16="http://schemas.microsoft.com/office/drawing/2014/main" id="{89E58C16-FC0C-4172-BB0A-F623A6CE1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206" y="4270873"/>
            <a:ext cx="1717111" cy="633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75C56027-2C66-EF32-3D32-8EC198D01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906" y="3428469"/>
            <a:ext cx="1901995" cy="67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790F664E-90F5-6223-4695-FA6AE3221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84" t="35092" r="31215" b="39926"/>
          <a:stretch/>
        </p:blipFill>
        <p:spPr bwMode="auto">
          <a:xfrm>
            <a:off x="5159585" y="3995154"/>
            <a:ext cx="3973754" cy="2862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5" name="内容占位符 2">
            <a:extLst>
              <a:ext uri="{FF2B5EF4-FFF2-40B4-BE49-F238E27FC236}">
                <a16:creationId xmlns:a16="http://schemas.microsoft.com/office/drawing/2014/main" id="{AC733639-6311-CDDD-6A4B-6AB6D1BD7F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918" y="1022350"/>
            <a:ext cx="8229600" cy="44882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2400" b="1" dirty="0"/>
              <a:t>Problem II: </a:t>
            </a:r>
            <a:r>
              <a:rPr lang="en-US" altLang="zh-CN" sz="2400" dirty="0">
                <a:latin typeface="Calibri" panose="020F0502020204030204" pitchFamily="34" charset="0"/>
              </a:rPr>
              <a:t>Coincidence problem</a:t>
            </a:r>
            <a:endParaRPr lang="zh-CN" altLang="en-US" sz="2400" dirty="0"/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2403F674-EA85-D635-E297-CB7213E40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918" y="1589431"/>
            <a:ext cx="49254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One can calculate the evolution of each species in the universe from the continuity equation: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64B07770-0986-E4DB-6803-164829C92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" y="3128916"/>
            <a:ext cx="22677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For </a:t>
            </a:r>
            <a:r>
              <a:rPr lang="en-US" altLang="zh-CN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regular matter</a:t>
            </a:r>
            <a:r>
              <a:rPr lang="en-US" altLang="zh-CN" sz="2000" dirty="0">
                <a:latin typeface="Calibri" panose="020F0502020204030204" pitchFamily="34" charset="0"/>
              </a:rPr>
              <a:t>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18F8219-C39E-6CA1-6F21-B412965C3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93" y="3680444"/>
            <a:ext cx="909391" cy="281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1B6842A0-D678-1B23-ECFC-EFA57553E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12" y="3995488"/>
            <a:ext cx="3056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For </a:t>
            </a:r>
            <a:r>
              <a:rPr lang="en-US" altLang="zh-CN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cosmological constant</a:t>
            </a:r>
            <a:r>
              <a:rPr lang="en-US" altLang="zh-CN" sz="2000" dirty="0">
                <a:latin typeface="Calibri" panose="020F0502020204030204" pitchFamily="34" charset="0"/>
              </a:rPr>
              <a:t>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B515F0F7-953E-D091-B7C5-ECB332CC7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93" y="4439175"/>
            <a:ext cx="1047563" cy="301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20">
            <a:extLst>
              <a:ext uri="{FF2B5EF4-FFF2-40B4-BE49-F238E27FC236}">
                <a16:creationId xmlns:a16="http://schemas.microsoft.com/office/drawing/2014/main" id="{DF17F806-3B4A-0EAA-2EC0-3BF21A1FF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12" y="4946487"/>
            <a:ext cx="50781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However, the relative energy density of matter and dark energy are of the </a:t>
            </a:r>
            <a:r>
              <a:rPr lang="en-US" altLang="zh-CN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same order</a:t>
            </a:r>
            <a:endParaRPr lang="zh-CN" altLang="en-US" sz="20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CDC57E20-37EB-BD25-35D8-80A156948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93" y="5692079"/>
            <a:ext cx="2620224" cy="413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22">
            <a:extLst>
              <a:ext uri="{FF2B5EF4-FFF2-40B4-BE49-F238E27FC236}">
                <a16:creationId xmlns:a16="http://schemas.microsoft.com/office/drawing/2014/main" id="{34A555A1-B3F7-98AB-3F83-9B18A5A6B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918" y="6143716"/>
            <a:ext cx="35544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which causes big </a:t>
            </a:r>
            <a:r>
              <a:rPr lang="en-US" altLang="zh-CN" sz="2000" dirty="0" err="1">
                <a:latin typeface="Calibri" panose="020F0502020204030204" pitchFamily="34" charset="0"/>
              </a:rPr>
              <a:t>unnatrualness</a:t>
            </a:r>
            <a:r>
              <a:rPr lang="en-US" altLang="zh-CN" sz="2000" dirty="0">
                <a:latin typeface="Calibri" panose="020F0502020204030204" pitchFamily="34" charset="0"/>
              </a:rPr>
              <a:t>!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AF34CFF-908E-6255-6569-28B45003F59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18" name="直线连接符 17">
            <a:extLst>
              <a:ext uri="{FF2B5EF4-FFF2-40B4-BE49-F238E27FC236}">
                <a16:creationId xmlns:a16="http://schemas.microsoft.com/office/drawing/2014/main" id="{8179C05A-424E-E950-B8A4-B2BBD67ADA72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标题 1">
            <a:extLst>
              <a:ext uri="{FF2B5EF4-FFF2-40B4-BE49-F238E27FC236}">
                <a16:creationId xmlns:a16="http://schemas.microsoft.com/office/drawing/2014/main" id="{4B0A258F-AEFB-BBA7-FA64-A0FAA6A1FEE6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E595C312-9B94-B587-4DF9-AA86F6CCE2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r="13775"/>
          <a:stretch/>
        </p:blipFill>
        <p:spPr bwMode="auto">
          <a:xfrm>
            <a:off x="5774124" y="1628800"/>
            <a:ext cx="3175137" cy="240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A976A9DA-428E-6502-F440-C1173456B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93" y="2771558"/>
            <a:ext cx="2347163" cy="323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9620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B55F0DF-1127-6F6E-1729-54A617E06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32478"/>
            <a:ext cx="8892480" cy="465665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400" b="1" dirty="0"/>
              <a:t>DE might be dynamical!</a:t>
            </a:r>
          </a:p>
        </p:txBody>
      </p:sp>
      <p:pic>
        <p:nvPicPr>
          <p:cNvPr id="10244" name="Picture 1">
            <a:extLst>
              <a:ext uri="{FF2B5EF4-FFF2-40B4-BE49-F238E27FC236}">
                <a16:creationId xmlns:a16="http://schemas.microsoft.com/office/drawing/2014/main" id="{815E0A62-9381-053D-DB5F-B5157EB74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0324" y="2183491"/>
            <a:ext cx="3352438" cy="558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7AF98C7E-FC8E-DA37-21A3-A7B1448CC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367" y="4216492"/>
            <a:ext cx="2120902" cy="614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Box 9">
            <a:extLst>
              <a:ext uri="{FF2B5EF4-FFF2-40B4-BE49-F238E27FC236}">
                <a16:creationId xmlns:a16="http://schemas.microsoft.com/office/drawing/2014/main" id="{D380974E-762D-03B4-E0D1-0F274E87B9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802" y="2226764"/>
            <a:ext cx="9845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Action: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10249" name="TextBox 11">
            <a:extLst>
              <a:ext uri="{FF2B5EF4-FFF2-40B4-BE49-F238E27FC236}">
                <a16:creationId xmlns:a16="http://schemas.microsoft.com/office/drawing/2014/main" id="{7D4EA0C1-9086-D585-5A50-6875C64AC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769424"/>
            <a:ext cx="3189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Energy density and pressure: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10250" name="TextBox 12">
            <a:extLst>
              <a:ext uri="{FF2B5EF4-FFF2-40B4-BE49-F238E27FC236}">
                <a16:creationId xmlns:a16="http://schemas.microsoft.com/office/drawing/2014/main" id="{30E2C609-2168-8482-1E48-39E563862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762421"/>
            <a:ext cx="20813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Equation of state: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10252" name="Picture 8">
            <a:extLst>
              <a:ext uri="{FF2B5EF4-FFF2-40B4-BE49-F238E27FC236}">
                <a16:creationId xmlns:a16="http://schemas.microsoft.com/office/drawing/2014/main" id="{7D64DD4F-450D-DA32-BA20-63C285A60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367" y="3164890"/>
            <a:ext cx="3189591" cy="574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14">
            <a:extLst>
              <a:ext uri="{FF2B5EF4-FFF2-40B4-BE49-F238E27FC236}">
                <a16:creationId xmlns:a16="http://schemas.microsoft.com/office/drawing/2014/main" id="{7D2C7969-7521-93D8-14C5-398CA9DEA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068" y="1941691"/>
            <a:ext cx="1438052" cy="179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C37CF490-1D1C-6D52-6C16-30BBC5FF5A1B}"/>
              </a:ext>
            </a:extLst>
          </p:cNvPr>
          <p:cNvSpPr txBox="1"/>
          <p:nvPr/>
        </p:nvSpPr>
        <p:spPr>
          <a:xfrm>
            <a:off x="255853" y="4877738"/>
            <a:ext cx="49177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</a:rPr>
              <a:t>DE can be real matter/field</a:t>
            </a:r>
            <a:r>
              <a:rPr kumimoji="1" lang="zh-CN" altLang="en-US" sz="2000" dirty="0">
                <a:latin typeface="+mn-lt"/>
              </a:rPr>
              <a:t> </a:t>
            </a:r>
            <a:r>
              <a:rPr kumimoji="1" lang="en-US" altLang="zh-CN" sz="2000" dirty="0">
                <a:latin typeface="+mn-lt"/>
              </a:rPr>
              <a:t>with kinetic energy and potential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</a:rPr>
              <a:t>DE can be evolving, rather than static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</a:rPr>
              <a:t>The </a:t>
            </a:r>
            <a:r>
              <a:rPr kumimoji="1" lang="en-US" altLang="zh-CN" sz="2000" dirty="0" err="1">
                <a:latin typeface="+mn-lt"/>
              </a:rPr>
              <a:t>EoS</a:t>
            </a:r>
            <a:r>
              <a:rPr kumimoji="1" lang="en-US" altLang="zh-CN" sz="2000" dirty="0">
                <a:latin typeface="+mn-lt"/>
              </a:rPr>
              <a:t> will definitely larger than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latin typeface="+mn-lt"/>
              </a:rPr>
              <a:t>What other applications?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B94A626-17C4-9B30-AE87-CE24A9449F4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9E208593-D20C-7DE2-6DC1-79B7506003E1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2A27E850-6B00-1480-D107-24F5D0CDD0B2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F6F42EF-58E4-7101-8368-DFCF4FD9C2AC}"/>
              </a:ext>
            </a:extLst>
          </p:cNvPr>
          <p:cNvSpPr txBox="1"/>
          <p:nvPr/>
        </p:nvSpPr>
        <p:spPr>
          <a:xfrm>
            <a:off x="244979" y="1471368"/>
            <a:ext cx="889902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000" dirty="0">
                <a:latin typeface="+mn-lt"/>
              </a:rPr>
              <a:t>Dynamical DE models I: Quintessence (P. J. E. Peebles &amp; B. </a:t>
            </a:r>
            <a:r>
              <a:rPr lang="en-US" altLang="zh-CN" sz="2000" dirty="0" err="1">
                <a:latin typeface="+mn-lt"/>
              </a:rPr>
              <a:t>Ratra</a:t>
            </a:r>
            <a:r>
              <a:rPr lang="en-US" altLang="zh-CN" sz="2000" dirty="0">
                <a:latin typeface="+mn-lt"/>
              </a:rPr>
              <a:t> 1988, C. </a:t>
            </a:r>
            <a:r>
              <a:rPr lang="en-US" altLang="zh-CN" sz="2000" dirty="0" err="1">
                <a:latin typeface="+mn-lt"/>
              </a:rPr>
              <a:t>Wetterich</a:t>
            </a:r>
            <a:r>
              <a:rPr lang="en-US" altLang="zh-CN" sz="2000" dirty="0">
                <a:latin typeface="+mn-lt"/>
              </a:rPr>
              <a:t> 1994)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ED894EA-CBBA-74E3-CDD7-7CA7210E1D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34" y="1941690"/>
            <a:ext cx="1365382" cy="179756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FBA9554-47F3-75B1-E6B4-0078D873A9C1}"/>
              </a:ext>
            </a:extLst>
          </p:cNvPr>
          <p:cNvSpPr txBox="1"/>
          <p:nvPr/>
        </p:nvSpPr>
        <p:spPr>
          <a:xfrm>
            <a:off x="5399481" y="3775048"/>
            <a:ext cx="1514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lt"/>
              </a:rPr>
              <a:t>P. J. E. Peebles</a:t>
            </a:r>
            <a:endParaRPr kumimoji="1" lang="zh-CN" altLang="en-US" dirty="0">
              <a:latin typeface="+mn-lt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7733DCE-1FE7-5EF4-87EC-C71595AC67B9}"/>
              </a:ext>
            </a:extLst>
          </p:cNvPr>
          <p:cNvSpPr txBox="1"/>
          <p:nvPr/>
        </p:nvSpPr>
        <p:spPr>
          <a:xfrm>
            <a:off x="7320730" y="3775048"/>
            <a:ext cx="916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lt"/>
              </a:rPr>
              <a:t>B. </a:t>
            </a:r>
            <a:r>
              <a:rPr kumimoji="1" lang="en-US" altLang="zh-CN" dirty="0" err="1">
                <a:latin typeface="+mn-lt"/>
              </a:rPr>
              <a:t>Ratra</a:t>
            </a:r>
            <a:endParaRPr kumimoji="1" lang="zh-CN" altLang="en-US" dirty="0">
              <a:latin typeface="+mn-lt"/>
            </a:endParaRPr>
          </a:p>
        </p:txBody>
      </p:sp>
      <p:cxnSp>
        <p:nvCxnSpPr>
          <p:cNvPr id="4" name="直线箭头连接符 3">
            <a:extLst>
              <a:ext uri="{FF2B5EF4-FFF2-40B4-BE49-F238E27FC236}">
                <a16:creationId xmlns:a16="http://schemas.microsoft.com/office/drawing/2014/main" id="{C2D219AA-E63A-70BC-029B-A0D740A0368E}"/>
              </a:ext>
            </a:extLst>
          </p:cNvPr>
          <p:cNvCxnSpPr/>
          <p:nvPr/>
        </p:nvCxnSpPr>
        <p:spPr>
          <a:xfrm>
            <a:off x="5379068" y="6508954"/>
            <a:ext cx="308274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箭头连接符 9">
            <a:extLst>
              <a:ext uri="{FF2B5EF4-FFF2-40B4-BE49-F238E27FC236}">
                <a16:creationId xmlns:a16="http://schemas.microsoft.com/office/drawing/2014/main" id="{21D73D5A-08B3-A76A-A5A4-1F119DDF3F16}"/>
              </a:ext>
            </a:extLst>
          </p:cNvPr>
          <p:cNvCxnSpPr/>
          <p:nvPr/>
        </p:nvCxnSpPr>
        <p:spPr>
          <a:xfrm flipV="1">
            <a:off x="5379068" y="4216492"/>
            <a:ext cx="0" cy="229246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任意形状 17">
            <a:extLst>
              <a:ext uri="{FF2B5EF4-FFF2-40B4-BE49-F238E27FC236}">
                <a16:creationId xmlns:a16="http://schemas.microsoft.com/office/drawing/2014/main" id="{2EC12C17-DAF2-AE12-0CE6-03CAC14F9190}"/>
              </a:ext>
            </a:extLst>
          </p:cNvPr>
          <p:cNvSpPr/>
          <p:nvPr/>
        </p:nvSpPr>
        <p:spPr>
          <a:xfrm>
            <a:off x="5578675" y="4764628"/>
            <a:ext cx="2562578" cy="1659467"/>
          </a:xfrm>
          <a:custGeom>
            <a:avLst/>
            <a:gdLst>
              <a:gd name="csX0" fmla="*/ 0 w 2562578"/>
              <a:gd name="csY0" fmla="*/ 0 h 1659467"/>
              <a:gd name="csX1" fmla="*/ 451556 w 2562578"/>
              <a:gd name="csY1" fmla="*/ 1332089 h 1659467"/>
              <a:gd name="csX2" fmla="*/ 2562578 w 2562578"/>
              <a:gd name="csY2" fmla="*/ 1659467 h 1659467"/>
              <a:gd name="csX3" fmla="*/ 2562578 w 2562578"/>
              <a:gd name="csY3" fmla="*/ 1659467 h 16594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562578" h="1659467">
                <a:moveTo>
                  <a:pt x="0" y="0"/>
                </a:moveTo>
                <a:cubicBezTo>
                  <a:pt x="12230" y="527755"/>
                  <a:pt x="24460" y="1055511"/>
                  <a:pt x="451556" y="1332089"/>
                </a:cubicBezTo>
                <a:cubicBezTo>
                  <a:pt x="878652" y="1608667"/>
                  <a:pt x="2562578" y="1659467"/>
                  <a:pt x="2562578" y="1659467"/>
                </a:cubicBezTo>
                <a:lnTo>
                  <a:pt x="2562578" y="1659467"/>
                </a:lnTo>
              </a:path>
            </a:pathLst>
          </a:cu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5529F56B-5389-6FF0-3243-0B0A672D4B4B}"/>
              </a:ext>
            </a:extLst>
          </p:cNvPr>
          <p:cNvSpPr/>
          <p:nvPr/>
        </p:nvSpPr>
        <p:spPr>
          <a:xfrm>
            <a:off x="6184156" y="6021288"/>
            <a:ext cx="160421" cy="145545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50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直线箭头连接符 21">
            <a:extLst>
              <a:ext uri="{FF2B5EF4-FFF2-40B4-BE49-F238E27FC236}">
                <a16:creationId xmlns:a16="http://schemas.microsoft.com/office/drawing/2014/main" id="{35D39E17-93A8-0E43-1CC2-1F5DD589A878}"/>
              </a:ext>
            </a:extLst>
          </p:cNvPr>
          <p:cNvCxnSpPr>
            <a:cxnSpLocks/>
          </p:cNvCxnSpPr>
          <p:nvPr/>
        </p:nvCxnSpPr>
        <p:spPr>
          <a:xfrm>
            <a:off x="6344577" y="6125282"/>
            <a:ext cx="405875" cy="8047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81F016E-3A8C-5B2B-2E34-63D5B7AFF000}"/>
                  </a:ext>
                </a:extLst>
              </p:cNvPr>
              <p:cNvSpPr txBox="1"/>
              <p:nvPr/>
            </p:nvSpPr>
            <p:spPr>
              <a:xfrm>
                <a:off x="8170420" y="6097193"/>
                <a:ext cx="4108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i="1" smtClean="0">
                          <a:latin typeface="Cambria Math" panose="02040503050406030204" pitchFamily="18" charset="0"/>
                        </a:rPr>
                        <m:t>𝜙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81F016E-3A8C-5B2B-2E34-63D5B7AFF0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0420" y="6097193"/>
                <a:ext cx="410818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011B228-1217-4840-45F7-C273B3A97AA5}"/>
                  </a:ext>
                </a:extLst>
              </p:cNvPr>
              <p:cNvSpPr txBox="1"/>
              <p:nvPr/>
            </p:nvSpPr>
            <p:spPr>
              <a:xfrm>
                <a:off x="5498687" y="4216492"/>
                <a:ext cx="5700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C011B228-1217-4840-45F7-C273B3A97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8687" y="4216492"/>
                <a:ext cx="570092" cy="276999"/>
              </a:xfrm>
              <a:prstGeom prst="rect">
                <a:avLst/>
              </a:prstGeom>
              <a:blipFill>
                <a:blip r:embed="rId10"/>
                <a:stretch>
                  <a:fillRect l="-6383" r="-10638" b="-40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444E6B-E78C-1975-11F4-593C8CB9D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382" y="1409616"/>
            <a:ext cx="8787114" cy="731923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000" dirty="0"/>
              <a:t>Dynamical DE models II: Phantom (R. Caldwell, 1999, R. Caldwell, M. </a:t>
            </a:r>
            <a:r>
              <a:rPr lang="en-US" altLang="zh-CN" sz="2000" dirty="0" err="1"/>
              <a:t>Kamionkowski</a:t>
            </a:r>
            <a:r>
              <a:rPr lang="en-US" altLang="zh-CN" sz="2000" dirty="0"/>
              <a:t>, N. Weinberg, 2003) </a:t>
            </a:r>
            <a:endParaRPr lang="zh-CN" altLang="en-US" sz="2000" dirty="0"/>
          </a:p>
        </p:txBody>
      </p:sp>
      <p:pic>
        <p:nvPicPr>
          <p:cNvPr id="11269" name="Picture 3">
            <a:extLst>
              <a:ext uri="{FF2B5EF4-FFF2-40B4-BE49-F238E27FC236}">
                <a16:creationId xmlns:a16="http://schemas.microsoft.com/office/drawing/2014/main" id="{F1072926-4210-49B6-92DE-10854AD9D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997200"/>
            <a:ext cx="360362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Box 6">
            <a:extLst>
              <a:ext uri="{FF2B5EF4-FFF2-40B4-BE49-F238E27FC236}">
                <a16:creationId xmlns:a16="http://schemas.microsoft.com/office/drawing/2014/main" id="{5DBA7CFD-6380-4224-EE43-28AEEB560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14" y="3052939"/>
            <a:ext cx="9845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latin typeface="+mn-lt"/>
              </a:rPr>
              <a:t>Action: </a:t>
            </a:r>
            <a:endParaRPr lang="zh-CN" altLang="en-US" sz="2000">
              <a:latin typeface="+mn-lt"/>
            </a:endParaRPr>
          </a:p>
        </p:txBody>
      </p:sp>
      <p:sp>
        <p:nvSpPr>
          <p:cNvPr id="11272" name="TextBox 8">
            <a:extLst>
              <a:ext uri="{FF2B5EF4-FFF2-40B4-BE49-F238E27FC236}">
                <a16:creationId xmlns:a16="http://schemas.microsoft.com/office/drawing/2014/main" id="{1FF45C2E-3AAC-5E2C-FBCA-4E808A715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14" y="3668576"/>
            <a:ext cx="3189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latin typeface="+mn-lt"/>
              </a:rPr>
              <a:t>Energy density and pressure:</a:t>
            </a:r>
            <a:endParaRPr lang="zh-CN" altLang="en-US" sz="2000">
              <a:latin typeface="+mn-lt"/>
            </a:endParaRPr>
          </a:p>
        </p:txBody>
      </p:sp>
      <p:sp>
        <p:nvSpPr>
          <p:cNvPr id="11273" name="TextBox 9">
            <a:extLst>
              <a:ext uri="{FF2B5EF4-FFF2-40B4-BE49-F238E27FC236}">
                <a16:creationId xmlns:a16="http://schemas.microsoft.com/office/drawing/2014/main" id="{E5B4E709-2E3B-4E81-4295-D4AC6B9A2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814" y="4680800"/>
            <a:ext cx="20813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Equation of state: 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11275" name="Picture 5">
            <a:extLst>
              <a:ext uri="{FF2B5EF4-FFF2-40B4-BE49-F238E27FC236}">
                <a16:creationId xmlns:a16="http://schemas.microsoft.com/office/drawing/2014/main" id="{B2AE62EF-EE39-4CDA-CC4E-C9ECFC7FE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035077"/>
            <a:ext cx="2378075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6">
            <a:extLst>
              <a:ext uri="{FF2B5EF4-FFF2-40B4-BE49-F238E27FC236}">
                <a16:creationId xmlns:a16="http://schemas.microsoft.com/office/drawing/2014/main" id="{551F5A75-7CD5-E146-C7C0-132495701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054964"/>
            <a:ext cx="36036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7">
            <a:extLst>
              <a:ext uri="{FF2B5EF4-FFF2-40B4-BE49-F238E27FC236}">
                <a16:creationId xmlns:a16="http://schemas.microsoft.com/office/drawing/2014/main" id="{D55DF0D9-6F77-5DCF-D3AC-7CE4B7D1E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10" y="2594474"/>
            <a:ext cx="3183811" cy="200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278" name="TextBox 14">
                <a:extLst>
                  <a:ext uri="{FF2B5EF4-FFF2-40B4-BE49-F238E27FC236}">
                    <a16:creationId xmlns:a16="http://schemas.microsoft.com/office/drawing/2014/main" id="{BDA1FC8C-D479-549A-CAFE-44BC3D4C7F8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0814" y="2158835"/>
                <a:ext cx="8883186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000" dirty="0">
                    <a:latin typeface="+mn-lt"/>
                  </a:rPr>
                  <a:t>Motivation: Quintessence can only realize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&gt;−1</m:t>
                    </m:r>
                  </m:oMath>
                </a14:m>
                <a:r>
                  <a:rPr lang="en-US" altLang="zh-CN" sz="2000" dirty="0">
                    <a:latin typeface="+mn-lt"/>
                  </a:rPr>
                  <a:t>, but the region of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&lt;−1 </m:t>
                    </m:r>
                  </m:oMath>
                </a14:m>
                <a:r>
                  <a:rPr lang="en-US" altLang="zh-CN" sz="2000" dirty="0">
                    <a:latin typeface="+mn-lt"/>
                  </a:rPr>
                  <a:t>also accords with the observational data!</a:t>
                </a:r>
                <a:endParaRPr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1278" name="TextBox 14">
                <a:extLst>
                  <a:ext uri="{FF2B5EF4-FFF2-40B4-BE49-F238E27FC236}">
                    <a16:creationId xmlns:a16="http://schemas.microsoft.com/office/drawing/2014/main" id="{BDA1FC8C-D479-549A-CAFE-44BC3D4C7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0814" y="2158835"/>
                <a:ext cx="8883186" cy="707886"/>
              </a:xfrm>
              <a:prstGeom prst="rect">
                <a:avLst/>
              </a:prstGeom>
              <a:blipFill>
                <a:blip r:embed="rId8"/>
                <a:stretch>
                  <a:fillRect l="-714" t="-3509" b="-140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本框 1">
            <a:extLst>
              <a:ext uri="{FF2B5EF4-FFF2-40B4-BE49-F238E27FC236}">
                <a16:creationId xmlns:a16="http://schemas.microsoft.com/office/drawing/2014/main" id="{B77069D4-4439-4AFF-4C3F-5905F7725C50}"/>
              </a:ext>
            </a:extLst>
          </p:cNvPr>
          <p:cNvSpPr txBox="1"/>
          <p:nvPr/>
        </p:nvSpPr>
        <p:spPr>
          <a:xfrm>
            <a:off x="249382" y="6039865"/>
            <a:ext cx="8597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+mn-lt"/>
              </a:rPr>
              <a:t>Ghost problem</a:t>
            </a:r>
            <a:r>
              <a:rPr kumimoji="1" lang="en-US" altLang="zh-CN" sz="2000" dirty="0">
                <a:latin typeface="+mn-lt"/>
              </a:rPr>
              <a:t>: when there is a minus sign in front of the kinetic term, NEC will be violated and the model will experience ghost instability!(to be explained later) 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2565B204-E9C1-AA39-F3FF-E9EF0504967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90FCF42D-BDD6-B67B-A0B1-41752BE0BBDA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61BAAD4F-F7EF-B325-B999-BA4BE1ABE759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86D005C4-1390-639D-72E4-2CE71BA0306B}"/>
              </a:ext>
            </a:extLst>
          </p:cNvPr>
          <p:cNvSpPr txBox="1">
            <a:spLocks/>
          </p:cNvSpPr>
          <p:nvPr/>
        </p:nvSpPr>
        <p:spPr bwMode="auto">
          <a:xfrm>
            <a:off x="251520" y="932478"/>
            <a:ext cx="8892480" cy="46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/>
              <a:t>DE might be dynamical!</a:t>
            </a:r>
            <a:endParaRPr lang="en-US" altLang="zh-CN" sz="2400" b="1" dirty="0"/>
          </a:p>
        </p:txBody>
      </p:sp>
      <p:cxnSp>
        <p:nvCxnSpPr>
          <p:cNvPr id="15" name="直线箭头连接符 14">
            <a:extLst>
              <a:ext uri="{FF2B5EF4-FFF2-40B4-BE49-F238E27FC236}">
                <a16:creationId xmlns:a16="http://schemas.microsoft.com/office/drawing/2014/main" id="{E442D745-7BEE-EE66-A49A-85389CF330EE}"/>
              </a:ext>
            </a:extLst>
          </p:cNvPr>
          <p:cNvCxnSpPr>
            <a:cxnSpLocks/>
          </p:cNvCxnSpPr>
          <p:nvPr/>
        </p:nvCxnSpPr>
        <p:spPr>
          <a:xfrm>
            <a:off x="6063047" y="6000018"/>
            <a:ext cx="2783375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线箭头连接符 15">
            <a:extLst>
              <a:ext uri="{FF2B5EF4-FFF2-40B4-BE49-F238E27FC236}">
                <a16:creationId xmlns:a16="http://schemas.microsoft.com/office/drawing/2014/main" id="{C94EF953-EB96-1FD3-1A4B-77BAB1D3E388}"/>
              </a:ext>
            </a:extLst>
          </p:cNvPr>
          <p:cNvCxnSpPr>
            <a:cxnSpLocks/>
          </p:cNvCxnSpPr>
          <p:nvPr/>
        </p:nvCxnSpPr>
        <p:spPr>
          <a:xfrm flipH="1" flipV="1">
            <a:off x="6063047" y="4455289"/>
            <a:ext cx="5732" cy="157204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任意形状 16">
            <a:extLst>
              <a:ext uri="{FF2B5EF4-FFF2-40B4-BE49-F238E27FC236}">
                <a16:creationId xmlns:a16="http://schemas.microsoft.com/office/drawing/2014/main" id="{2F479DBD-7D19-1D04-2EED-C05212ACE147}"/>
              </a:ext>
            </a:extLst>
          </p:cNvPr>
          <p:cNvSpPr/>
          <p:nvPr/>
        </p:nvSpPr>
        <p:spPr>
          <a:xfrm>
            <a:off x="6295561" y="4541230"/>
            <a:ext cx="2282255" cy="1343185"/>
          </a:xfrm>
          <a:custGeom>
            <a:avLst/>
            <a:gdLst>
              <a:gd name="csX0" fmla="*/ 0 w 2562578"/>
              <a:gd name="csY0" fmla="*/ 0 h 1659467"/>
              <a:gd name="csX1" fmla="*/ 451556 w 2562578"/>
              <a:gd name="csY1" fmla="*/ 1332089 h 1659467"/>
              <a:gd name="csX2" fmla="*/ 2562578 w 2562578"/>
              <a:gd name="csY2" fmla="*/ 1659467 h 1659467"/>
              <a:gd name="csX3" fmla="*/ 2562578 w 2562578"/>
              <a:gd name="csY3" fmla="*/ 1659467 h 165946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562578" h="1659467">
                <a:moveTo>
                  <a:pt x="0" y="0"/>
                </a:moveTo>
                <a:cubicBezTo>
                  <a:pt x="12230" y="527755"/>
                  <a:pt x="24460" y="1055511"/>
                  <a:pt x="451556" y="1332089"/>
                </a:cubicBezTo>
                <a:cubicBezTo>
                  <a:pt x="878652" y="1608667"/>
                  <a:pt x="2562578" y="1659467"/>
                  <a:pt x="2562578" y="1659467"/>
                </a:cubicBezTo>
                <a:lnTo>
                  <a:pt x="2562578" y="1659467"/>
                </a:lnTo>
              </a:path>
            </a:pathLst>
          </a:custGeom>
          <a:noFill/>
          <a:ln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Oval 8">
            <a:extLst>
              <a:ext uri="{FF2B5EF4-FFF2-40B4-BE49-F238E27FC236}">
                <a16:creationId xmlns:a16="http://schemas.microsoft.com/office/drawing/2014/main" id="{F3E40871-9DF8-1DBC-416A-4CD3BBA5A1E9}"/>
              </a:ext>
            </a:extLst>
          </p:cNvPr>
          <p:cNvSpPr/>
          <p:nvPr/>
        </p:nvSpPr>
        <p:spPr>
          <a:xfrm>
            <a:off x="7210671" y="5610973"/>
            <a:ext cx="160421" cy="145545"/>
          </a:xfrm>
          <a:prstGeom prst="ellipse">
            <a:avLst/>
          </a:prstGeom>
          <a:gradFill flip="none" rotWithShape="1">
            <a:gsLst>
              <a:gs pos="100000">
                <a:schemeClr val="bg1">
                  <a:lumMod val="50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直线箭头连接符 18">
            <a:extLst>
              <a:ext uri="{FF2B5EF4-FFF2-40B4-BE49-F238E27FC236}">
                <a16:creationId xmlns:a16="http://schemas.microsoft.com/office/drawing/2014/main" id="{AB45CA39-1466-315D-3260-341FE5B86CEA}"/>
              </a:ext>
            </a:extLst>
          </p:cNvPr>
          <p:cNvCxnSpPr>
            <a:cxnSpLocks/>
          </p:cNvCxnSpPr>
          <p:nvPr/>
        </p:nvCxnSpPr>
        <p:spPr>
          <a:xfrm flipH="1" flipV="1">
            <a:off x="6755595" y="5480302"/>
            <a:ext cx="452632" cy="17072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5D4AE011-4C90-6920-4BB1-ADE6802B7799}"/>
                  </a:ext>
                </a:extLst>
              </p:cNvPr>
              <p:cNvSpPr txBox="1"/>
              <p:nvPr/>
            </p:nvSpPr>
            <p:spPr>
              <a:xfrm>
                <a:off x="8519470" y="5634892"/>
                <a:ext cx="4108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i="1" smtClean="0">
                          <a:latin typeface="Cambria Math" panose="02040503050406030204" pitchFamily="18" charset="0"/>
                        </a:rPr>
                        <m:t>𝜙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5D4AE011-4C90-6920-4BB1-ADE6802B77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470" y="5634892"/>
                <a:ext cx="410818" cy="369332"/>
              </a:xfrm>
              <a:prstGeom prst="rect">
                <a:avLst/>
              </a:prstGeom>
              <a:blipFill>
                <a:blip r:embed="rId10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28B7834-8D91-4770-11A7-328DAD0CCF46}"/>
                  </a:ext>
                </a:extLst>
              </p:cNvPr>
              <p:cNvSpPr txBox="1"/>
              <p:nvPr/>
            </p:nvSpPr>
            <p:spPr>
              <a:xfrm>
                <a:off x="5450207" y="4455289"/>
                <a:ext cx="5700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𝜙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28B7834-8D91-4770-11A7-328DAD0CC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0207" y="4455289"/>
                <a:ext cx="570092" cy="276999"/>
              </a:xfrm>
              <a:prstGeom prst="rect">
                <a:avLst/>
              </a:prstGeom>
              <a:blipFill>
                <a:blip r:embed="rId11"/>
                <a:stretch>
                  <a:fillRect l="-8696" r="-13043" b="-39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42CF9828-014C-06BA-8354-526A5AC36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043" y="2669929"/>
            <a:ext cx="4423365" cy="29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CD8986-4536-664F-0E9A-DF161CC87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19" y="1460302"/>
            <a:ext cx="8881819" cy="792162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000" dirty="0"/>
              <a:t>Dynamical DE models III: K-essence (Chiba, Okabe, Yamaguchi 2000, </a:t>
            </a:r>
            <a:r>
              <a:rPr lang="en-US" altLang="zh-CN" sz="2000" dirty="0" err="1"/>
              <a:t>Armendariz-Picon</a:t>
            </a:r>
            <a:r>
              <a:rPr lang="en-US" altLang="zh-CN" sz="2000" dirty="0"/>
              <a:t>, </a:t>
            </a:r>
            <a:r>
              <a:rPr lang="en-US" altLang="zh-CN" sz="2000" dirty="0" err="1"/>
              <a:t>Mukhanov</a:t>
            </a:r>
            <a:r>
              <a:rPr lang="en-US" altLang="zh-CN" sz="2000" dirty="0"/>
              <a:t>, Steinhardt 2000 &amp; 2001.)</a:t>
            </a:r>
            <a:endParaRPr lang="zh-CN" altLang="en-US" sz="2000" dirty="0"/>
          </a:p>
        </p:txBody>
      </p:sp>
      <p:pic>
        <p:nvPicPr>
          <p:cNvPr id="14340" name="Picture 1">
            <a:extLst>
              <a:ext uri="{FF2B5EF4-FFF2-40B4-BE49-F238E27FC236}">
                <a16:creationId xmlns:a16="http://schemas.microsoft.com/office/drawing/2014/main" id="{D13CD14F-D37E-67BC-4E5F-79C1574A7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2529424"/>
            <a:ext cx="2664296" cy="611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4">
            <a:extLst>
              <a:ext uri="{FF2B5EF4-FFF2-40B4-BE49-F238E27FC236}">
                <a16:creationId xmlns:a16="http://schemas.microsoft.com/office/drawing/2014/main" id="{363C06E4-99EA-EA88-CFF3-64571572C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944" y="2198499"/>
            <a:ext cx="9845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Action: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14343" name="TextBox 6">
            <a:extLst>
              <a:ext uri="{FF2B5EF4-FFF2-40B4-BE49-F238E27FC236}">
                <a16:creationId xmlns:a16="http://schemas.microsoft.com/office/drawing/2014/main" id="{BA5EB07B-B924-3DB5-A3CA-DB7F1BFD9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426" y="3810288"/>
            <a:ext cx="3189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Energy density and pressure: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14344" name="TextBox 7">
            <a:extLst>
              <a:ext uri="{FF2B5EF4-FFF2-40B4-BE49-F238E27FC236}">
                <a16:creationId xmlns:a16="http://schemas.microsoft.com/office/drawing/2014/main" id="{2281E358-5DA6-D26D-5503-D763A849B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359" y="4811152"/>
            <a:ext cx="20813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latin typeface="Calibri" panose="020F0502020204030204" pitchFamily="34" charset="0"/>
              </a:rPr>
              <a:t>Equation of state: </a:t>
            </a:r>
            <a:endParaRPr lang="zh-CN" altLang="en-US" sz="2000">
              <a:latin typeface="Calibri" panose="020F0502020204030204" pitchFamily="34" charset="0"/>
            </a:endParaRPr>
          </a:p>
        </p:txBody>
      </p:sp>
      <p:pic>
        <p:nvPicPr>
          <p:cNvPr id="14345" name="Picture 2">
            <a:extLst>
              <a:ext uri="{FF2B5EF4-FFF2-40B4-BE49-F238E27FC236}">
                <a16:creationId xmlns:a16="http://schemas.microsoft.com/office/drawing/2014/main" id="{4651D6EB-5B79-22E3-6D14-4A01012D0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10" y="4264204"/>
            <a:ext cx="3681133" cy="58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3">
            <a:extLst>
              <a:ext uri="{FF2B5EF4-FFF2-40B4-BE49-F238E27FC236}">
                <a16:creationId xmlns:a16="http://schemas.microsoft.com/office/drawing/2014/main" id="{FCE3EFF6-F055-76C3-4797-2E9808823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5307501"/>
            <a:ext cx="2232247" cy="570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extBox 10">
            <a:extLst>
              <a:ext uri="{FF2B5EF4-FFF2-40B4-BE49-F238E27FC236}">
                <a16:creationId xmlns:a16="http://schemas.microsoft.com/office/drawing/2014/main" id="{7D0A68C2-69F3-61F0-32DB-462A841C5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426" y="5953157"/>
            <a:ext cx="46085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which can be either &gt;-1 or &lt;-1, but cannot cross -1 (to be explained later.)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14350" name="Picture 5">
            <a:extLst>
              <a:ext uri="{FF2B5EF4-FFF2-40B4-BE49-F238E27FC236}">
                <a16:creationId xmlns:a16="http://schemas.microsoft.com/office/drawing/2014/main" id="{AE84F371-530C-560D-5148-293878366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277857"/>
            <a:ext cx="1542943" cy="55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033A9AB-FBE5-1DA0-AA8C-A64CC72E7A0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FA1FB494-C8B2-0CF6-30C4-E65122EE4A1E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06839234-13F4-6359-0E0A-5715AB05CECC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7EA940A5-BC34-6B0C-F233-8B807123B53A}"/>
              </a:ext>
            </a:extLst>
          </p:cNvPr>
          <p:cNvSpPr txBox="1">
            <a:spLocks/>
          </p:cNvSpPr>
          <p:nvPr/>
        </p:nvSpPr>
        <p:spPr bwMode="auto">
          <a:xfrm>
            <a:off x="251520" y="932478"/>
            <a:ext cx="8892480" cy="46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/>
              <a:t>DE might be dynamical!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8B93208-B472-73D9-BD1D-30EE86E7B0E1}"/>
              </a:ext>
            </a:extLst>
          </p:cNvPr>
          <p:cNvSpPr txBox="1"/>
          <p:nvPr/>
        </p:nvSpPr>
        <p:spPr>
          <a:xfrm>
            <a:off x="4855939" y="5707880"/>
            <a:ext cx="4233492" cy="70788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000" dirty="0">
                <a:latin typeface="+mn-lt"/>
              </a:rPr>
              <a:t>An example of K-</a:t>
            </a:r>
            <a:r>
              <a:rPr kumimoji="1" lang="en-US" altLang="zh-CN" sz="2000" dirty="0" err="1">
                <a:latin typeface="+mn-lt"/>
              </a:rPr>
              <a:t>essense</a:t>
            </a:r>
            <a:r>
              <a:rPr kumimoji="1" lang="en-US" altLang="zh-CN" sz="2000" dirty="0">
                <a:latin typeface="+mn-lt"/>
              </a:rPr>
              <a:t> model, which possesses the “tracking” behavior.</a:t>
            </a:r>
            <a:endParaRPr kumimoji="1" lang="zh-CN" alt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1" name="TextBox 11">
            <a:extLst>
              <a:ext uri="{FF2B5EF4-FFF2-40B4-BE49-F238E27FC236}">
                <a16:creationId xmlns:a16="http://schemas.microsoft.com/office/drawing/2014/main" id="{1E237780-2FCC-545B-CF41-6EC41E58E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443" y="952358"/>
            <a:ext cx="42091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Data I: </a:t>
            </a:r>
            <a:r>
              <a:rPr lang="en-US" altLang="zh-CN" sz="2000" dirty="0">
                <a:latin typeface="Calibri" panose="020F0502020204030204" pitchFamily="34" charset="0"/>
              </a:rPr>
              <a:t>”Gold” data from Sne Ia in 2004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20492" name="矩形 12">
            <a:extLst>
              <a:ext uri="{FF2B5EF4-FFF2-40B4-BE49-F238E27FC236}">
                <a16:creationId xmlns:a16="http://schemas.microsoft.com/office/drawing/2014/main" id="{FA782338-2207-F0F5-2304-9135A0336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443" y="3899052"/>
            <a:ext cx="7416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Data II: </a:t>
            </a:r>
            <a:r>
              <a:rPr lang="en-US" altLang="zh-CN" sz="2000" dirty="0">
                <a:latin typeface="Calibri" panose="020F0502020204030204" pitchFamily="34" charset="0"/>
              </a:rPr>
              <a:t>Cosmic Age, CMB and LSS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20493" name="Picture 6">
            <a:extLst>
              <a:ext uri="{FF2B5EF4-FFF2-40B4-BE49-F238E27FC236}">
                <a16:creationId xmlns:a16="http://schemas.microsoft.com/office/drawing/2014/main" id="{35EA872E-7859-DE54-5D99-7B7115D41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74" y="1352467"/>
            <a:ext cx="3043622" cy="2163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AC7EB66-3145-245E-B9E5-E0D1CF098F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C0D126FD-97FB-E7F2-7F7D-5BCE7E896F63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C5E11287-F9A3-D360-C77B-54DEA7B7D658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Hints from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A7169B8-603B-2DC6-B353-64C1EE2156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1371361"/>
            <a:ext cx="2952982" cy="215230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0DD853D-7C48-5371-84D9-B7C93378AB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568" y="1368815"/>
            <a:ext cx="2391707" cy="215230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8DEC8C8B-97BD-80EC-0B13-21346E7A6D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485" y="4293727"/>
            <a:ext cx="2547069" cy="208231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894B41A6-F454-973E-5D2C-004EDD29CE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943" y="4300172"/>
            <a:ext cx="2221415" cy="2075874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1DDC66CE-B0B0-0477-B0B0-3F1F42513CA3}"/>
              </a:ext>
            </a:extLst>
          </p:cNvPr>
          <p:cNvSpPr txBox="1"/>
          <p:nvPr/>
        </p:nvSpPr>
        <p:spPr>
          <a:xfrm>
            <a:off x="1086317" y="3507677"/>
            <a:ext cx="22606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A. Riess et al., 2004 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FCE58493-209F-F61E-8361-BE4B87F0CE0A}"/>
              </a:ext>
            </a:extLst>
          </p:cNvPr>
          <p:cNvSpPr txBox="1"/>
          <p:nvPr/>
        </p:nvSpPr>
        <p:spPr>
          <a:xfrm>
            <a:off x="3873286" y="3507677"/>
            <a:ext cx="2221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U. Alam et al., 2004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6AD54F4-9DDE-029F-9255-FF6FAE339B2A}"/>
              </a:ext>
            </a:extLst>
          </p:cNvPr>
          <p:cNvSpPr txBox="1"/>
          <p:nvPr/>
        </p:nvSpPr>
        <p:spPr>
          <a:xfrm>
            <a:off x="6627356" y="3498437"/>
            <a:ext cx="24858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D. Huterer et al., 2005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BB121BC-2B2B-25BD-F68A-D762B56115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04" y="4299162"/>
            <a:ext cx="2751708" cy="2096540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730B20A5-D1B7-BDBA-605D-3960A98EC531}"/>
              </a:ext>
            </a:extLst>
          </p:cNvPr>
          <p:cNvSpPr txBox="1"/>
          <p:nvPr/>
        </p:nvSpPr>
        <p:spPr>
          <a:xfrm>
            <a:off x="1117639" y="6411034"/>
            <a:ext cx="21608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B. Feng et al., 2004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27EA109A-6FD2-7C5E-3572-D6B5AC37D899}"/>
              </a:ext>
            </a:extLst>
          </p:cNvPr>
          <p:cNvSpPr txBox="1"/>
          <p:nvPr/>
        </p:nvSpPr>
        <p:spPr>
          <a:xfrm>
            <a:off x="3766795" y="6411034"/>
            <a:ext cx="2762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S. Hannestad et al., 2004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470B081-065E-AEE5-A9A1-7BCC72CA08D4}"/>
              </a:ext>
            </a:extLst>
          </p:cNvPr>
          <p:cNvSpPr txBox="1"/>
          <p:nvPr/>
        </p:nvSpPr>
        <p:spPr>
          <a:xfrm>
            <a:off x="6619149" y="6411034"/>
            <a:ext cx="2502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 err="1">
                <a:latin typeface="+mn-lt"/>
              </a:rPr>
              <a:t>E.Komatsu</a:t>
            </a:r>
            <a:r>
              <a:rPr kumimoji="1" lang="en-US" altLang="zh-CN" sz="2000" dirty="0">
                <a:latin typeface="+mn-lt"/>
              </a:rPr>
              <a:t> et al., 2009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F665C602-8DEC-FE23-F855-22B526DA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275" y="954208"/>
            <a:ext cx="2029801" cy="400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494" name="TextBox 14">
                <a:extLst>
                  <a:ext uri="{FF2B5EF4-FFF2-40B4-BE49-F238E27FC236}">
                    <a16:creationId xmlns:a16="http://schemas.microsoft.com/office/drawing/2014/main" id="{07D09C19-EEC2-09C7-E27F-1E9C60C70B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892572">
                <a:off x="586718" y="2888657"/>
                <a:ext cx="7474803" cy="923330"/>
              </a:xfrm>
              <a:prstGeom prst="rect">
                <a:avLst/>
              </a:prstGeom>
              <a:solidFill>
                <a:schemeClr val="bg1">
                  <a:alpha val="90000"/>
                </a:schemeClr>
              </a:solidFill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r>
                      <a:rPr lang="en-US" altLang="zh-CN" sz="5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en-US" altLang="zh-CN" sz="5400" b="1" dirty="0">
                    <a:solidFill>
                      <a:srgbClr val="FF0000"/>
                    </a:solidFill>
                    <a:latin typeface="+mn-lt"/>
                  </a:rPr>
                  <a:t> crossing </a:t>
                </a:r>
                <a14:m>
                  <m:oMath xmlns:m="http://schemas.openxmlformats.org/officeDocument/2006/math">
                    <m:r>
                      <a:rPr lang="en-US" altLang="zh-CN" sz="5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5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altLang="zh-CN" sz="5400" b="1" dirty="0">
                    <a:solidFill>
                      <a:srgbClr val="FF0000"/>
                    </a:solidFill>
                    <a:latin typeface="+mn-lt"/>
                  </a:rPr>
                  <a:t> is favored!</a:t>
                </a:r>
                <a:endParaRPr lang="zh-CN" altLang="en-US" sz="5400" b="1" dirty="0">
                  <a:solidFill>
                    <a:srgbClr val="FF000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0494" name="TextBox 14">
                <a:extLst>
                  <a:ext uri="{FF2B5EF4-FFF2-40B4-BE49-F238E27FC236}">
                    <a16:creationId xmlns:a16="http://schemas.microsoft.com/office/drawing/2014/main" id="{07D09C19-EEC2-09C7-E27F-1E9C60C70B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20892572">
                <a:off x="586718" y="2888657"/>
                <a:ext cx="7474803" cy="923330"/>
              </a:xfrm>
              <a:prstGeom prst="rect">
                <a:avLst/>
              </a:prstGeom>
              <a:blipFill>
                <a:blip r:embed="rId11"/>
                <a:stretch>
                  <a:fillRect t="-7653" r="-4034" b="-10204"/>
                </a:stretch>
              </a:blipFill>
              <a:ln w="3810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19CE70-D829-7F55-B458-5CAF95E74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861048"/>
            <a:ext cx="8229600" cy="717008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000" dirty="0"/>
              <a:t>(A. </a:t>
            </a:r>
            <a:r>
              <a:rPr lang="en-US" altLang="zh-CN" sz="2000" dirty="0" err="1"/>
              <a:t>Vikman</a:t>
            </a:r>
            <a:r>
              <a:rPr lang="en-US" altLang="zh-CN" sz="2000" dirty="0"/>
              <a:t> 2004, W. </a:t>
            </a:r>
            <a:r>
              <a:rPr lang="en-US" altLang="zh-CN" sz="2000" dirty="0" err="1"/>
              <a:t>Hu</a:t>
            </a:r>
            <a:r>
              <a:rPr lang="en-US" altLang="zh-CN" sz="2000" dirty="0"/>
              <a:t> 2004, R. Caldwell &amp; M. Doran 2005, Zhao, Xia, Li, </a:t>
            </a:r>
            <a:r>
              <a:rPr lang="en-US" altLang="zh-CN" sz="2000" dirty="0" err="1"/>
              <a:t>Feng</a:t>
            </a:r>
            <a:r>
              <a:rPr lang="en-US" altLang="zh-CN" sz="2000" dirty="0"/>
              <a:t> &amp; Zhang 2005, M. Kunz &amp; D. </a:t>
            </a:r>
            <a:r>
              <a:rPr lang="en-US" altLang="zh-CN" sz="2000" dirty="0" err="1"/>
              <a:t>Saphone</a:t>
            </a:r>
            <a:r>
              <a:rPr lang="en-US" altLang="zh-CN" sz="2000" dirty="0"/>
              <a:t> 2006, Xia, Cai, </a:t>
            </a:r>
            <a:r>
              <a:rPr lang="en-US" altLang="zh-CN" sz="2000" b="1" dirty="0"/>
              <a:t>TQ</a:t>
            </a:r>
            <a:r>
              <a:rPr lang="en-US" altLang="zh-CN" sz="2000" dirty="0"/>
              <a:t>, Zhao &amp; Zhang 2007) </a:t>
            </a:r>
            <a:endParaRPr lang="zh-CN" altLang="en-US" sz="20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45D54F0-ABE9-EFA2-696D-257B72B36FAA}"/>
              </a:ext>
            </a:extLst>
          </p:cNvPr>
          <p:cNvSpPr txBox="1">
            <a:spLocks noChangeArrowheads="1"/>
          </p:cNvSpPr>
          <p:nvPr/>
        </p:nvSpPr>
        <p:spPr>
          <a:xfrm>
            <a:off x="251520" y="1437615"/>
            <a:ext cx="5543550" cy="2232025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marL="411480" indent="-283464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zh-CN" sz="2000" dirty="0">
                <a:solidFill>
                  <a:schemeClr val="tx2">
                    <a:lumMod val="90000"/>
                  </a:schemeClr>
                </a:solidFill>
                <a:latin typeface="Comic Sans MS" pitchFamily="66" charset="0"/>
                <a:ea typeface="+mn-ea"/>
              </a:rPr>
              <a:t>	</a:t>
            </a:r>
            <a:r>
              <a:rPr lang="en-US" altLang="zh-CN" sz="2900" i="1" dirty="0">
                <a:latin typeface="Cambria" pitchFamily="18" charset="0"/>
                <a:ea typeface="+mn-ea"/>
              </a:rPr>
              <a:t> w crossing -1 can never be reached for matter which is </a:t>
            </a:r>
          </a:p>
          <a:p>
            <a:pPr marL="470916" indent="-342900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altLang="zh-CN" sz="2900" i="1" dirty="0">
                <a:latin typeface="Cambria" pitchFamily="18" charset="0"/>
                <a:ea typeface="+mn-ea"/>
              </a:rPr>
              <a:t>in 4D classical Einstein Gravity,</a:t>
            </a:r>
          </a:p>
          <a:p>
            <a:pPr marL="470916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AutoNum type="arabicParenBoth"/>
              <a:defRPr/>
            </a:pPr>
            <a:r>
              <a:rPr lang="en-US" altLang="zh-CN" sz="2900" i="1" dirty="0">
                <a:latin typeface="Cambria" pitchFamily="18" charset="0"/>
                <a:ea typeface="+mn-ea"/>
              </a:rPr>
              <a:t>described by single simple component:</a:t>
            </a:r>
          </a:p>
          <a:p>
            <a:pPr marL="470916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altLang="zh-CN" sz="2900" i="1" dirty="0">
                <a:latin typeface="Cambria" pitchFamily="18" charset="0"/>
                <a:ea typeface="+mn-ea"/>
              </a:rPr>
              <a:t>	----perfect fluid</a:t>
            </a:r>
          </a:p>
          <a:p>
            <a:pPr marL="470916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altLang="zh-CN" sz="2900" i="1" dirty="0">
                <a:latin typeface="Cambria" pitchFamily="18" charset="0"/>
                <a:ea typeface="+mn-ea"/>
              </a:rPr>
              <a:t>	---- single scalar field with </a:t>
            </a:r>
            <a:r>
              <a:rPr lang="en-US" altLang="zh-CN" sz="2900" i="1" dirty="0" err="1">
                <a:latin typeface="Cambria" pitchFamily="18" charset="0"/>
                <a:ea typeface="+mn-ea"/>
              </a:rPr>
              <a:t>lagrangian</a:t>
            </a:r>
            <a:r>
              <a:rPr lang="en-US" altLang="zh-CN" sz="2900" i="1" dirty="0">
                <a:latin typeface="Cambria" pitchFamily="18" charset="0"/>
                <a:ea typeface="+mn-ea"/>
              </a:rPr>
              <a:t> as</a:t>
            </a:r>
          </a:p>
          <a:p>
            <a:pPr marL="470916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en-US" altLang="zh-CN" sz="2900" i="1" dirty="0">
                <a:latin typeface="Cambria" pitchFamily="18" charset="0"/>
                <a:ea typeface="+mn-ea"/>
              </a:rPr>
              <a:t>(3) coupled minimally to Gravity or other matter.</a:t>
            </a:r>
            <a:endParaRPr lang="en-US" altLang="zh-CN" sz="2900" i="1" dirty="0">
              <a:latin typeface="Cambria" pitchFamily="18" charset="0"/>
              <a:ea typeface="MingLiU_HKSCS" pitchFamily="18" charset="-120"/>
            </a:endParaRPr>
          </a:p>
        </p:txBody>
      </p:sp>
      <p:pic>
        <p:nvPicPr>
          <p:cNvPr id="21509" name="Picture 5">
            <a:hlinkClick r:id="rId3" action="ppaction://hlinkfile"/>
            <a:extLst>
              <a:ext uri="{FF2B5EF4-FFF2-40B4-BE49-F238E27FC236}">
                <a16:creationId xmlns:a16="http://schemas.microsoft.com/office/drawing/2014/main" id="{1F3FAC55-C41A-2459-52C6-5B3CABBF0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403" y="2940598"/>
            <a:ext cx="1643063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21" descr="http://www.cepolina.com/photo/object/sign/road_sign/2/road_sign_stop.jpg">
            <a:extLst>
              <a:ext uri="{FF2B5EF4-FFF2-40B4-BE49-F238E27FC236}">
                <a16:creationId xmlns:a16="http://schemas.microsoft.com/office/drawing/2014/main" id="{8751645D-730A-278D-D9F4-9BF500CDB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529" y="1437614"/>
            <a:ext cx="29781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9ACA628-897E-64D2-7AB0-0AC2480C17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684401B4-FDB6-5875-7ED8-A25A5495908D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8E5FC2F5-1B75-C618-AECD-7F75478594C8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No-Go Theorem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309CFAC2-B74B-7560-535C-5B4F9FCC4756}"/>
              </a:ext>
            </a:extLst>
          </p:cNvPr>
          <p:cNvSpPr txBox="1">
            <a:spLocks/>
          </p:cNvSpPr>
          <p:nvPr/>
        </p:nvSpPr>
        <p:spPr bwMode="auto">
          <a:xfrm>
            <a:off x="251520" y="932478"/>
            <a:ext cx="8892480" cy="465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zh-CN" sz="2400" b="1" dirty="0"/>
              <a:t>No-Go Theorem</a:t>
            </a:r>
          </a:p>
        </p:txBody>
      </p:sp>
      <p:sp>
        <p:nvSpPr>
          <p:cNvPr id="10" name="矩形 8">
            <a:extLst>
              <a:ext uri="{FF2B5EF4-FFF2-40B4-BE49-F238E27FC236}">
                <a16:creationId xmlns:a16="http://schemas.microsoft.com/office/drawing/2014/main" id="{448ABFF9-F5D0-33B0-8F24-35815C341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4869029"/>
            <a:ext cx="889248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  <a:ea typeface="华文中宋" panose="02010600040101010101" pitchFamily="2" charset="-122"/>
              </a:rPr>
              <a:t>To realize crossing, one of these conditions should be violated!</a:t>
            </a:r>
            <a:endParaRPr lang="zh-CN" altLang="en-US" sz="2000" dirty="0">
              <a:latin typeface="+mn-lt"/>
              <a:ea typeface="华文中宋" panose="02010600040101010101" pitchFamily="2" charset="-122"/>
            </a:endParaRPr>
          </a:p>
        </p:txBody>
      </p:sp>
      <p:sp>
        <p:nvSpPr>
          <p:cNvPr id="12" name="矩形 16">
            <a:extLst>
              <a:ext uri="{FF2B5EF4-FFF2-40B4-BE49-F238E27FC236}">
                <a16:creationId xmlns:a16="http://schemas.microsoft.com/office/drawing/2014/main" id="{D0B74D0F-DAED-2398-1677-55FAC7F83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5297932"/>
            <a:ext cx="5651946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69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</a:rPr>
              <a:t>Beyond 4D or Modify Einstein Gravity; 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</a:rPr>
              <a:t>Invoke more degree(s) of freedom;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</a:rPr>
              <a:t>Introduce non-minimal coupling.</a:t>
            </a:r>
          </a:p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  <a:ea typeface="MingLiU_HKSCS" panose="02020500000000000000" pitchFamily="18" charset="-120"/>
              </a:rPr>
              <a:t>Maybe also more……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9">
            <a:extLst>
              <a:ext uri="{FF2B5EF4-FFF2-40B4-BE49-F238E27FC236}">
                <a16:creationId xmlns:a16="http://schemas.microsoft.com/office/drawing/2014/main" id="{20D22B82-FF6B-5FCC-82BC-17AAA488F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146" y="6136324"/>
            <a:ext cx="3246292" cy="56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Box 3">
            <a:extLst>
              <a:ext uri="{FF2B5EF4-FFF2-40B4-BE49-F238E27FC236}">
                <a16:creationId xmlns:a16="http://schemas.microsoft.com/office/drawing/2014/main" id="{CAC672B9-1A40-1098-8E27-DA7EDC887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59" y="1437026"/>
            <a:ext cx="9845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latin typeface="+mn-lt"/>
              </a:rPr>
              <a:t>Action: </a:t>
            </a:r>
            <a:endParaRPr lang="zh-CN" altLang="en-US" sz="2000">
              <a:latin typeface="+mn-lt"/>
            </a:endParaRPr>
          </a:p>
        </p:txBody>
      </p:sp>
      <p:pic>
        <p:nvPicPr>
          <p:cNvPr id="26630" name="Picture 2">
            <a:extLst>
              <a:ext uri="{FF2B5EF4-FFF2-40B4-BE49-F238E27FC236}">
                <a16:creationId xmlns:a16="http://schemas.microsoft.com/office/drawing/2014/main" id="{24031009-28FF-E39A-4E3A-C6A6FB151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2" y="1871663"/>
            <a:ext cx="5434013" cy="571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Box 13">
            <a:extLst>
              <a:ext uri="{FF2B5EF4-FFF2-40B4-BE49-F238E27FC236}">
                <a16:creationId xmlns:a16="http://schemas.microsoft.com/office/drawing/2014/main" id="{25F3B5F6-F860-B1E4-2356-0ACC5DC50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4347132"/>
            <a:ext cx="52570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For non-interacting double field Quintom model: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26634" name="Picture 8">
            <a:extLst>
              <a:ext uri="{FF2B5EF4-FFF2-40B4-BE49-F238E27FC236}">
                <a16:creationId xmlns:a16="http://schemas.microsoft.com/office/drawing/2014/main" id="{17523FBB-F551-E858-2D4C-655EAEA63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416" y="4425773"/>
            <a:ext cx="2528888" cy="25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635" name="TextBox 17">
                <a:extLst>
                  <a:ext uri="{FF2B5EF4-FFF2-40B4-BE49-F238E27FC236}">
                    <a16:creationId xmlns:a16="http://schemas.microsoft.com/office/drawing/2014/main" id="{B90C61E8-FDCF-21AE-239B-1D1FE915F2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9683" y="5301689"/>
                <a:ext cx="4848892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000" dirty="0">
                    <a:latin typeface="+mn-lt"/>
                  </a:rPr>
                  <a:t>The equation of state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altLang="zh-CN" sz="2000" dirty="0">
                    <a:latin typeface="+mn-lt"/>
                  </a:rPr>
                  <a:t> can be expressed as:</a:t>
                </a:r>
                <a:endParaRPr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26635" name="TextBox 17">
                <a:extLst>
                  <a:ext uri="{FF2B5EF4-FFF2-40B4-BE49-F238E27FC236}">
                    <a16:creationId xmlns:a16="http://schemas.microsoft.com/office/drawing/2014/main" id="{B90C61E8-FDCF-21AE-239B-1D1FE915F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683" y="5301689"/>
                <a:ext cx="4848892" cy="400110"/>
              </a:xfrm>
              <a:prstGeom prst="rect">
                <a:avLst/>
              </a:prstGeom>
              <a:blipFill>
                <a:blip r:embed="rId6"/>
                <a:stretch>
                  <a:fillRect l="-1309" t="-9375" r="-785" b="-2812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636" name="TextBox 18">
            <a:extLst>
              <a:ext uri="{FF2B5EF4-FFF2-40B4-BE49-F238E27FC236}">
                <a16:creationId xmlns:a16="http://schemas.microsoft.com/office/drawing/2014/main" id="{440A4CD5-9280-4946-1E7D-57494C3E86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8018" y="5733256"/>
            <a:ext cx="6479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latin typeface="Calibri" panose="020F0502020204030204" pitchFamily="34" charset="0"/>
              </a:rPr>
              <a:t>with</a:t>
            </a:r>
            <a:endParaRPr lang="zh-CN" altLang="en-US" sz="2000">
              <a:latin typeface="Calibri" panose="020F0502020204030204" pitchFamily="34" charset="0"/>
            </a:endParaRPr>
          </a:p>
        </p:txBody>
      </p:sp>
      <p:pic>
        <p:nvPicPr>
          <p:cNvPr id="26637" name="Picture 11">
            <a:extLst>
              <a:ext uri="{FF2B5EF4-FFF2-40B4-BE49-F238E27FC236}">
                <a16:creationId xmlns:a16="http://schemas.microsoft.com/office/drawing/2014/main" id="{DE13F691-64D7-1B95-2A3B-02AFB0C105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629" y="5542783"/>
            <a:ext cx="2483480" cy="590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8" name="TextBox 21">
            <a:extLst>
              <a:ext uri="{FF2B5EF4-FFF2-40B4-BE49-F238E27FC236}">
                <a16:creationId xmlns:a16="http://schemas.microsoft.com/office/drawing/2014/main" id="{EC26C5A9-2A2E-AE07-E4E1-6AE25D35D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892" y="6330097"/>
            <a:ext cx="20965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latin typeface="Calibri" panose="020F0502020204030204" pitchFamily="34" charset="0"/>
              </a:rPr>
              <a:t>and the condition:</a:t>
            </a:r>
            <a:endParaRPr lang="zh-CN" altLang="en-US" sz="2000">
              <a:latin typeface="Calibri" panose="020F0502020204030204" pitchFamily="34" charset="0"/>
            </a:endParaRPr>
          </a:p>
        </p:txBody>
      </p:sp>
      <p:pic>
        <p:nvPicPr>
          <p:cNvPr id="26639" name="Picture 13">
            <a:extLst>
              <a:ext uri="{FF2B5EF4-FFF2-40B4-BE49-F238E27FC236}">
                <a16:creationId xmlns:a16="http://schemas.microsoft.com/office/drawing/2014/main" id="{F6D85462-9A06-CBA5-81E8-D3A0ED27C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305" y="6349326"/>
            <a:ext cx="2033587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1" name="Picture 15">
            <a:extLst>
              <a:ext uri="{FF2B5EF4-FFF2-40B4-BE49-F238E27FC236}">
                <a16:creationId xmlns:a16="http://schemas.microsoft.com/office/drawing/2014/main" id="{9F2DB2FB-9E2A-4300-9A97-C6AF882A4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380" y="3707090"/>
            <a:ext cx="2159255" cy="49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2" name="Picture 16">
            <a:extLst>
              <a:ext uri="{FF2B5EF4-FFF2-40B4-BE49-F238E27FC236}">
                <a16:creationId xmlns:a16="http://schemas.microsoft.com/office/drawing/2014/main" id="{D23CE1CA-BFC3-8844-0AD9-F2AD9BF59F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104" y="3632478"/>
            <a:ext cx="2700337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3" name="Picture 17">
            <a:extLst>
              <a:ext uri="{FF2B5EF4-FFF2-40B4-BE49-F238E27FC236}">
                <a16:creationId xmlns:a16="http://schemas.microsoft.com/office/drawing/2014/main" id="{C6BE7397-363D-BDEF-7C4B-B4D2B466D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6" y="4917767"/>
            <a:ext cx="4405312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44" name="Picture 18">
            <a:extLst>
              <a:ext uri="{FF2B5EF4-FFF2-40B4-BE49-F238E27FC236}">
                <a16:creationId xmlns:a16="http://schemas.microsoft.com/office/drawing/2014/main" id="{A1077673-2B18-56FE-9330-552847CEB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368" y="5784195"/>
            <a:ext cx="2881313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46" name="TextBox 9">
            <a:extLst>
              <a:ext uri="{FF2B5EF4-FFF2-40B4-BE49-F238E27FC236}">
                <a16:creationId xmlns:a16="http://schemas.microsoft.com/office/drawing/2014/main" id="{CD8ECE18-44C3-9C5E-2362-D35A70F91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3206129"/>
            <a:ext cx="51342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Energy density, pressure, and equation of state: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6BEE0EC-9403-31C9-4CB1-F2021DD755A1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62732756-0129-DFAE-858B-E3E1DB778298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54A17BAF-06C8-C0BB-F5D2-61D0AF35386E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 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BDFD0EA6-3F63-AB84-E3E6-0B92A4DA55E9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400" dirty="0"/>
              <a:t>Double field (</a:t>
            </a:r>
            <a:r>
              <a:rPr lang="en-US" altLang="zh-CN" sz="2400" b="1" dirty="0">
                <a:solidFill>
                  <a:srgbClr val="FF0000"/>
                </a:solidFill>
              </a:rPr>
              <a:t>Quintom</a:t>
            </a:r>
            <a:r>
              <a:rPr lang="en-US" altLang="zh-CN" sz="2400" dirty="0"/>
              <a:t>) model (B. Feng, X. Wang, X. m. Zhang 2004)</a:t>
            </a:r>
            <a:endParaRPr lang="zh-CN" altLang="en-US" sz="24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113FF16-7FAE-CC8C-DBB9-484390C274FD}"/>
              </a:ext>
            </a:extLst>
          </p:cNvPr>
          <p:cNvSpPr txBox="1"/>
          <p:nvPr/>
        </p:nvSpPr>
        <p:spPr>
          <a:xfrm>
            <a:off x="209399" y="2692962"/>
            <a:ext cx="41542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 err="1">
                <a:latin typeface="+mn-lt"/>
              </a:rPr>
              <a:t>Teminology</a:t>
            </a:r>
            <a:r>
              <a:rPr kumimoji="1" lang="en-US" altLang="zh-CN" sz="2000" dirty="0">
                <a:latin typeface="+mn-lt"/>
              </a:rPr>
              <a:t>: </a:t>
            </a:r>
            <a:r>
              <a:rPr kumimoji="1" lang="en-US" altLang="zh-CN" sz="2000" b="1" dirty="0">
                <a:solidFill>
                  <a:srgbClr val="FF0000"/>
                </a:solidFill>
                <a:latin typeface="+mn-lt"/>
              </a:rPr>
              <a:t>Quin</a:t>
            </a:r>
            <a:r>
              <a:rPr kumimoji="1" lang="en-US" altLang="zh-CN" sz="2000" b="1" dirty="0">
                <a:latin typeface="+mn-lt"/>
              </a:rPr>
              <a:t>tessence + Phan</a:t>
            </a:r>
            <a:r>
              <a:rPr kumimoji="1" lang="en-US" altLang="zh-CN" sz="2000" b="1" dirty="0">
                <a:solidFill>
                  <a:srgbClr val="FF0000"/>
                </a:solidFill>
                <a:latin typeface="+mn-lt"/>
              </a:rPr>
              <a:t>tom</a:t>
            </a:r>
            <a:endParaRPr kumimoji="1" lang="zh-CN" altLang="en-US" sz="2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0B6E9EAD-E95D-A1BF-18BA-7DB96589E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2" y="3710544"/>
            <a:ext cx="210026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0DCED7C-461E-813A-2219-DD541AD67B6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478" y="1466918"/>
            <a:ext cx="2076993" cy="145826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6D7D15D-27A1-53E3-3184-0AE3A3E76B65}"/>
              </a:ext>
            </a:extLst>
          </p:cNvPr>
          <p:cNvSpPr txBox="1"/>
          <p:nvPr/>
        </p:nvSpPr>
        <p:spPr>
          <a:xfrm>
            <a:off x="7093942" y="2941460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latin typeface="+mn-lt"/>
              </a:rPr>
              <a:t>X. m. Zhang</a:t>
            </a:r>
            <a:endParaRPr kumimoji="1" lang="zh-CN" altLang="en-US" dirty="0">
              <a:latin typeface="+mn-l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>
            <a:extLst>
              <a:ext uri="{FF2B5EF4-FFF2-40B4-BE49-F238E27FC236}">
                <a16:creationId xmlns:a16="http://schemas.microsoft.com/office/drawing/2014/main" id="{4084BDC7-E966-9F76-BCF1-00DF5EE11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32" y="1789102"/>
            <a:ext cx="3922031" cy="59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5">
            <a:extLst>
              <a:ext uri="{FF2B5EF4-FFF2-40B4-BE49-F238E27FC236}">
                <a16:creationId xmlns:a16="http://schemas.microsoft.com/office/drawing/2014/main" id="{69FEEA9B-90C8-1E12-CB0E-9CD5E4D64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20" y="2383735"/>
            <a:ext cx="1569244" cy="37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652" name="TextBox 26">
                <a:extLst>
                  <a:ext uri="{FF2B5EF4-FFF2-40B4-BE49-F238E27FC236}">
                    <a16:creationId xmlns:a16="http://schemas.microsoft.com/office/drawing/2014/main" id="{C11EF6E5-446B-6384-F09F-27E3A7CDFD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8811" y="2474129"/>
                <a:ext cx="219508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</a:rPr>
                  <a:t>decreasing with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latin typeface="Calibri" panose="020F0502020204030204" pitchFamily="34" charset="0"/>
                  </a:rPr>
                  <a:t> </a:t>
                </a:r>
                <a:endParaRPr lang="zh-CN" altLang="en-US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652" name="TextBox 26">
                <a:extLst>
                  <a:ext uri="{FF2B5EF4-FFF2-40B4-BE49-F238E27FC236}">
                    <a16:creationId xmlns:a16="http://schemas.microsoft.com/office/drawing/2014/main" id="{C11EF6E5-446B-6384-F09F-27E3A7CDF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48811" y="2474129"/>
                <a:ext cx="2195088" cy="369332"/>
              </a:xfrm>
              <a:prstGeom prst="rect">
                <a:avLst/>
              </a:prstGeom>
              <a:blipFill>
                <a:blip r:embed="rId5"/>
                <a:stretch>
                  <a:fillRect l="-2299" t="-6667" b="-26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653" name="Picture 6">
            <a:extLst>
              <a:ext uri="{FF2B5EF4-FFF2-40B4-BE49-F238E27FC236}">
                <a16:creationId xmlns:a16="http://schemas.microsoft.com/office/drawing/2014/main" id="{D65B7EFA-0654-7C5C-CB04-55B2EBE93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68" y="2918571"/>
            <a:ext cx="1628908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654" name="TextBox 28">
                <a:extLst>
                  <a:ext uri="{FF2B5EF4-FFF2-40B4-BE49-F238E27FC236}">
                    <a16:creationId xmlns:a16="http://schemas.microsoft.com/office/drawing/2014/main" id="{3B8DC59D-BF8C-FD27-83EA-5E803D89B6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3187" y="3005019"/>
                <a:ext cx="213257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dirty="0">
                    <a:latin typeface="Calibri" panose="020F0502020204030204" pitchFamily="34" charset="0"/>
                  </a:rPr>
                  <a:t>increasing with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dirty="0">
                    <a:latin typeface="Calibri" panose="020F0502020204030204" pitchFamily="34" charset="0"/>
                  </a:rPr>
                  <a:t> </a:t>
                </a:r>
                <a:endParaRPr lang="zh-CN" altLang="en-US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654" name="TextBox 28">
                <a:extLst>
                  <a:ext uri="{FF2B5EF4-FFF2-40B4-BE49-F238E27FC236}">
                    <a16:creationId xmlns:a16="http://schemas.microsoft.com/office/drawing/2014/main" id="{3B8DC59D-BF8C-FD27-83EA-5E803D89B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43187" y="3005019"/>
                <a:ext cx="2132571" cy="369332"/>
              </a:xfrm>
              <a:prstGeom prst="rect">
                <a:avLst/>
              </a:prstGeom>
              <a:blipFill>
                <a:blip r:embed="rId7"/>
                <a:stretch>
                  <a:fillRect l="-2381" t="-6667" b="-26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657" name="TextBox 3">
            <a:extLst>
              <a:ext uri="{FF2B5EF4-FFF2-40B4-BE49-F238E27FC236}">
                <a16:creationId xmlns:a16="http://schemas.microsoft.com/office/drawing/2014/main" id="{17759996-EC16-D675-A4BD-08D88CDC6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126" y="1425576"/>
            <a:ext cx="10807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Sample: 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27658" name="Picture 2">
            <a:extLst>
              <a:ext uri="{FF2B5EF4-FFF2-40B4-BE49-F238E27FC236}">
                <a16:creationId xmlns:a16="http://schemas.microsoft.com/office/drawing/2014/main" id="{FB9A9DAA-D9C2-35A0-6B5A-08D137474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975" y="1690688"/>
            <a:ext cx="3754134" cy="461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661" name="TextBox 31">
                <a:extLst>
                  <a:ext uri="{FF2B5EF4-FFF2-40B4-BE49-F238E27FC236}">
                    <a16:creationId xmlns:a16="http://schemas.microsoft.com/office/drawing/2014/main" id="{8E6E6E0B-4C79-500F-9EF3-6BD2F39551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2126" y="3467548"/>
                <a:ext cx="1334020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342900" indent="-342900" eaLnBrk="1" hangingPunct="1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B0F0"/>
                    </a:solidFill>
                    <a:latin typeface="+mn-lt"/>
                  </a:rPr>
                  <a:t>High </a:t>
                </a:r>
                <a14:m>
                  <m:oMath xmlns:m="http://schemas.openxmlformats.org/officeDocument/2006/math">
                    <m:r>
                      <a:rPr lang="en-US" altLang="zh-CN" sz="2000" b="1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altLang="zh-CN" sz="2000" b="1" dirty="0">
                    <a:solidFill>
                      <a:srgbClr val="00B0F0"/>
                    </a:solidFill>
                    <a:latin typeface="+mn-lt"/>
                  </a:rPr>
                  <a:t>: </a:t>
                </a:r>
                <a:endParaRPr lang="zh-CN" altLang="en-US" sz="2000" b="1" dirty="0">
                  <a:solidFill>
                    <a:srgbClr val="00B0F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7661" name="TextBox 31">
                <a:extLst>
                  <a:ext uri="{FF2B5EF4-FFF2-40B4-BE49-F238E27FC236}">
                    <a16:creationId xmlns:a16="http://schemas.microsoft.com/office/drawing/2014/main" id="{8E6E6E0B-4C79-500F-9EF3-6BD2F39551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2126" y="3467548"/>
                <a:ext cx="1334020" cy="400110"/>
              </a:xfrm>
              <a:prstGeom prst="rect">
                <a:avLst/>
              </a:prstGeom>
              <a:blipFill>
                <a:blip r:embed="rId9"/>
                <a:stretch>
                  <a:fillRect l="-4717" t="-9375" r="-3774" b="-250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662" name="Picture 8">
            <a:extLst>
              <a:ext uri="{FF2B5EF4-FFF2-40B4-BE49-F238E27FC236}">
                <a16:creationId xmlns:a16="http://schemas.microsoft.com/office/drawing/2014/main" id="{188A6143-DE2F-5585-FC1A-3EE671AD0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54" y="3886243"/>
            <a:ext cx="37147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663" name="TextBox 33">
                <a:extLst>
                  <a:ext uri="{FF2B5EF4-FFF2-40B4-BE49-F238E27FC236}">
                    <a16:creationId xmlns:a16="http://schemas.microsoft.com/office/drawing/2014/main" id="{09EBF05C-9638-E7CC-9C39-FE372588DB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2126" y="4668426"/>
                <a:ext cx="2238305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342900" indent="-342900" eaLnBrk="1" hangingPunct="1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B0F0"/>
                    </a:solidFill>
                    <a:latin typeface="+mn-lt"/>
                  </a:rPr>
                  <a:t>Intermediate </a:t>
                </a:r>
                <a14:m>
                  <m:oMath xmlns:m="http://schemas.openxmlformats.org/officeDocument/2006/math">
                    <m:r>
                      <a:rPr lang="en-US" altLang="zh-CN" sz="2000" b="1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altLang="zh-CN" sz="2000" b="1" dirty="0">
                    <a:solidFill>
                      <a:srgbClr val="00B0F0"/>
                    </a:solidFill>
                    <a:latin typeface="+mn-lt"/>
                  </a:rPr>
                  <a:t>: </a:t>
                </a:r>
                <a:endParaRPr lang="zh-CN" altLang="en-US" sz="2000" b="1" dirty="0">
                  <a:solidFill>
                    <a:srgbClr val="00B0F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7663" name="TextBox 33">
                <a:extLst>
                  <a:ext uri="{FF2B5EF4-FFF2-40B4-BE49-F238E27FC236}">
                    <a16:creationId xmlns:a16="http://schemas.microsoft.com/office/drawing/2014/main" id="{09EBF05C-9638-E7CC-9C39-FE372588DB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2126" y="4668426"/>
                <a:ext cx="2238305" cy="400110"/>
              </a:xfrm>
              <a:prstGeom prst="rect">
                <a:avLst/>
              </a:prstGeom>
              <a:blipFill>
                <a:blip r:embed="rId11"/>
                <a:stretch>
                  <a:fillRect l="-2825" t="-9375" r="-1695" b="-2812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664" name="Picture 10">
            <a:extLst>
              <a:ext uri="{FF2B5EF4-FFF2-40B4-BE49-F238E27FC236}">
                <a16:creationId xmlns:a16="http://schemas.microsoft.com/office/drawing/2014/main" id="{8BFFDBC4-B040-4FC4-F2BD-5A97C82599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54" y="5115348"/>
            <a:ext cx="984655" cy="22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6" name="Picture 11">
            <a:extLst>
              <a:ext uri="{FF2B5EF4-FFF2-40B4-BE49-F238E27FC236}">
                <a16:creationId xmlns:a16="http://schemas.microsoft.com/office/drawing/2014/main" id="{C5CEC693-AB81-83A3-B24F-9F3974C6D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5101771"/>
            <a:ext cx="762702" cy="228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7" name="Picture 12">
            <a:extLst>
              <a:ext uri="{FF2B5EF4-FFF2-40B4-BE49-F238E27FC236}">
                <a16:creationId xmlns:a16="http://schemas.microsoft.com/office/drawing/2014/main" id="{F95B35F6-1000-4910-AAE7-E947A0FEB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69" y="6121200"/>
            <a:ext cx="1941512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668" name="TextBox 39">
                <a:extLst>
                  <a:ext uri="{FF2B5EF4-FFF2-40B4-BE49-F238E27FC236}">
                    <a16:creationId xmlns:a16="http://schemas.microsoft.com/office/drawing/2014/main" id="{CE2681C0-F1D5-F353-443B-3F30BF9BD7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9399" y="5726827"/>
                <a:ext cx="1229311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342900" indent="-342900" eaLnBrk="1" hangingPunct="1">
                  <a:buFont typeface="Arial" panose="020B0604020202020204" pitchFamily="34" charset="0"/>
                  <a:buChar char="•"/>
                </a:pPr>
                <a:r>
                  <a:rPr lang="en-US" altLang="zh-CN" sz="2000" b="1" dirty="0">
                    <a:solidFill>
                      <a:srgbClr val="00B0F0"/>
                    </a:solidFill>
                    <a:latin typeface="+mn-lt"/>
                  </a:rPr>
                  <a:t>Low </a:t>
                </a:r>
                <a14:m>
                  <m:oMath xmlns:m="http://schemas.openxmlformats.org/officeDocument/2006/math">
                    <m:r>
                      <a:rPr lang="en-US" altLang="zh-CN" sz="2000" b="1" i="1" dirty="0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en-US" altLang="zh-CN" sz="2000" b="1" dirty="0">
                    <a:solidFill>
                      <a:srgbClr val="00B0F0"/>
                    </a:solidFill>
                    <a:latin typeface="+mn-lt"/>
                  </a:rPr>
                  <a:t>:</a:t>
                </a:r>
                <a:endParaRPr lang="zh-CN" altLang="en-US" sz="2000" b="1" dirty="0">
                  <a:solidFill>
                    <a:srgbClr val="00B0F0"/>
                  </a:solidFill>
                  <a:latin typeface="+mn-lt"/>
                </a:endParaRPr>
              </a:p>
            </p:txBody>
          </p:sp>
        </mc:Choice>
        <mc:Fallback xmlns="">
          <p:sp>
            <p:nvSpPr>
              <p:cNvPr id="27668" name="TextBox 39">
                <a:extLst>
                  <a:ext uri="{FF2B5EF4-FFF2-40B4-BE49-F238E27FC236}">
                    <a16:creationId xmlns:a16="http://schemas.microsoft.com/office/drawing/2014/main" id="{CE2681C0-F1D5-F353-443B-3F30BF9BD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5726827"/>
                <a:ext cx="1229311" cy="400110"/>
              </a:xfrm>
              <a:prstGeom prst="rect">
                <a:avLst/>
              </a:prstGeom>
              <a:blipFill>
                <a:blip r:embed="rId15"/>
                <a:stretch>
                  <a:fillRect l="-4082" t="-6061" r="-4082" b="-2424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669" name="Picture 13">
            <a:extLst>
              <a:ext uri="{FF2B5EF4-FFF2-40B4-BE49-F238E27FC236}">
                <a16:creationId xmlns:a16="http://schemas.microsoft.com/office/drawing/2014/main" id="{1D32AA68-B865-4437-8BE5-31405EBEE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054" y="4359266"/>
            <a:ext cx="2382148" cy="29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70" name="TextBox 41">
            <a:extLst>
              <a:ext uri="{FF2B5EF4-FFF2-40B4-BE49-F238E27FC236}">
                <a16:creationId xmlns:a16="http://schemas.microsoft.com/office/drawing/2014/main" id="{CDC2D95D-9F81-1576-9227-FCEE3F481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202" y="4337707"/>
            <a:ext cx="17840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latin typeface="Calibri" panose="020F0502020204030204" pitchFamily="34" charset="0"/>
              </a:rPr>
              <a:t>matter dominant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pic>
        <p:nvPicPr>
          <p:cNvPr id="27671" name="Picture 14">
            <a:extLst>
              <a:ext uri="{FF2B5EF4-FFF2-40B4-BE49-F238E27FC236}">
                <a16:creationId xmlns:a16="http://schemas.microsoft.com/office/drawing/2014/main" id="{F5F4DEC1-9C0C-CB0A-DE23-4D66B7FB5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28" y="5459734"/>
            <a:ext cx="223202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74" name="Picture 16">
            <a:extLst>
              <a:ext uri="{FF2B5EF4-FFF2-40B4-BE49-F238E27FC236}">
                <a16:creationId xmlns:a16="http://schemas.microsoft.com/office/drawing/2014/main" id="{CD601A1E-04D7-0FCE-72C4-580D692D1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469" y="6471552"/>
            <a:ext cx="2232025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B857B7F-D6CA-8FA7-E3E4-636C26DE47E0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4D0D35A1-6725-BD22-B6B0-960901E9C0A3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C6EB1924-15FF-88FD-C4D5-E6B6A34CA780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 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18FE3F93-DEE6-03C9-453E-A4A75B1C2EDF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400" dirty="0"/>
              <a:t>Double field (</a:t>
            </a:r>
            <a:r>
              <a:rPr lang="en-US" altLang="zh-CN" sz="2400" b="1" dirty="0">
                <a:solidFill>
                  <a:srgbClr val="FF0000"/>
                </a:solidFill>
              </a:rPr>
              <a:t>Quintom</a:t>
            </a:r>
            <a:r>
              <a:rPr lang="en-US" altLang="zh-CN" sz="2400" dirty="0"/>
              <a:t>) model (B. Feng, X. Wang, X. m. Zhang 2004)</a:t>
            </a:r>
            <a:endParaRPr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41">
                <a:extLst>
                  <a:ext uri="{FF2B5EF4-FFF2-40B4-BE49-F238E27FC236}">
                    <a16:creationId xmlns:a16="http://schemas.microsoft.com/office/drawing/2014/main" id="{A3C7B084-997C-6741-3ACD-507601B36C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308" y="5391658"/>
                <a:ext cx="140666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</a:rPr>
                  <a:t> dominant</a:t>
                </a:r>
                <a:endParaRPr lang="zh-CN" altLang="en-US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41">
                <a:extLst>
                  <a:ext uri="{FF2B5EF4-FFF2-40B4-BE49-F238E27FC236}">
                    <a16:creationId xmlns:a16="http://schemas.microsoft.com/office/drawing/2014/main" id="{A3C7B084-997C-6741-3ACD-507601B36C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00308" y="5391658"/>
                <a:ext cx="1406667" cy="369332"/>
              </a:xfrm>
              <a:prstGeom prst="rect">
                <a:avLst/>
              </a:prstGeom>
              <a:blipFill>
                <a:blip r:embed="rId20"/>
                <a:stretch>
                  <a:fillRect l="-893" t="-6667" r="-2679" b="-26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41">
                <a:extLst>
                  <a:ext uri="{FF2B5EF4-FFF2-40B4-BE49-F238E27FC236}">
                    <a16:creationId xmlns:a16="http://schemas.microsoft.com/office/drawing/2014/main" id="{D22B0C30-1131-B17C-92B7-DF0FAB8DF3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00307" y="6380600"/>
                <a:ext cx="140666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dirty="0">
                    <a:latin typeface="Calibri" panose="020F0502020204030204" pitchFamily="34" charset="0"/>
                  </a:rPr>
                  <a:t> dominant</a:t>
                </a:r>
                <a:endParaRPr lang="zh-CN" altLang="en-US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TextBox 41">
                <a:extLst>
                  <a:ext uri="{FF2B5EF4-FFF2-40B4-BE49-F238E27FC236}">
                    <a16:creationId xmlns:a16="http://schemas.microsoft.com/office/drawing/2014/main" id="{D22B0C30-1131-B17C-92B7-DF0FAB8DF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00307" y="6380600"/>
                <a:ext cx="1406667" cy="369332"/>
              </a:xfrm>
              <a:prstGeom prst="rect">
                <a:avLst/>
              </a:prstGeom>
              <a:blipFill>
                <a:blip r:embed="rId21"/>
                <a:stretch>
                  <a:fillRect l="-893" t="-6667" r="-2679" b="-26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" name="TextBox 6">
            <a:extLst>
              <a:ext uri="{FF2B5EF4-FFF2-40B4-BE49-F238E27FC236}">
                <a16:creationId xmlns:a16="http://schemas.microsoft.com/office/drawing/2014/main" id="{D87E8CAA-7524-6896-D135-4F7A82043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945" y="2355916"/>
            <a:ext cx="877956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where the higher derivative operators could be derived from fundamental theories such as QFT or string theory! (e.g. J. Z. Simon, 1990)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38920" name="Picture 2">
            <a:extLst>
              <a:ext uri="{FF2B5EF4-FFF2-40B4-BE49-F238E27FC236}">
                <a16:creationId xmlns:a16="http://schemas.microsoft.com/office/drawing/2014/main" id="{E8D53A7E-A12A-696F-8FF8-D9CC8F148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94874"/>
            <a:ext cx="45339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4" name="Picture 4">
            <a:extLst>
              <a:ext uri="{FF2B5EF4-FFF2-40B4-BE49-F238E27FC236}">
                <a16:creationId xmlns:a16="http://schemas.microsoft.com/office/drawing/2014/main" id="{FEEC19B9-8A40-AC48-42A1-B962ECFFF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070" y="1908338"/>
            <a:ext cx="1291109" cy="35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07B4EB3-FEB0-6C34-8DED-350B893F6B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8CF839DD-6F3E-7036-376F-0809E9A79B53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868168FF-0F47-D365-D46C-3FE406CF73E9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 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778AE4CA-B9F7-B28F-72DE-C828546284DD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400" dirty="0"/>
              <a:t>Single field (</a:t>
            </a:r>
            <a:r>
              <a:rPr lang="en-US" altLang="zh-CN" sz="2400" b="1" dirty="0">
                <a:solidFill>
                  <a:srgbClr val="FF0000"/>
                </a:solidFill>
              </a:rPr>
              <a:t>Quintom</a:t>
            </a:r>
            <a:r>
              <a:rPr lang="en-US" altLang="zh-CN" sz="2400" dirty="0"/>
              <a:t>) model (M. Li, B. Feng, X. m. Zhang 2005)</a:t>
            </a:r>
            <a:endParaRPr lang="zh-CN" altLang="en-US" sz="2400" dirty="0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752694C3-F6B2-3543-99A8-97E10A9A9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59" y="1437026"/>
            <a:ext cx="9845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latin typeface="+mn-lt"/>
              </a:rPr>
              <a:t>Action: </a:t>
            </a:r>
            <a:endParaRPr lang="zh-CN" altLang="en-US" sz="2000">
              <a:latin typeface="+mn-lt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2DBEF846-3A1E-A239-A8A7-9240AB968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881" y="3984406"/>
            <a:ext cx="80645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The model can </a:t>
            </a:r>
            <a:r>
              <a:rPr lang="en-US" altLang="zh-CN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be equivalent to Double field model </a:t>
            </a:r>
            <a:r>
              <a:rPr lang="en-US" altLang="zh-CN" sz="2000" dirty="0">
                <a:latin typeface="Calibri" panose="020F0502020204030204" pitchFamily="34" charset="0"/>
              </a:rPr>
              <a:t>by defining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3B30AABE-79E4-E507-9D11-8D8F1E604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376" y="4391069"/>
            <a:ext cx="2961359" cy="529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7">
            <a:extLst>
              <a:ext uri="{FF2B5EF4-FFF2-40B4-BE49-F238E27FC236}">
                <a16:creationId xmlns:a16="http://schemas.microsoft.com/office/drawing/2014/main" id="{00BE4E96-65C6-2276-131C-9E9B82D88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67" y="4857113"/>
            <a:ext cx="3487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The Lagrangian transforms into: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cxnSp>
        <p:nvCxnSpPr>
          <p:cNvPr id="16" name="曲线连接符 15">
            <a:extLst>
              <a:ext uri="{FF2B5EF4-FFF2-40B4-BE49-F238E27FC236}">
                <a16:creationId xmlns:a16="http://schemas.microsoft.com/office/drawing/2014/main" id="{863A3F87-3814-4C73-9D6F-88195C35388F}"/>
              </a:ext>
            </a:extLst>
          </p:cNvPr>
          <p:cNvCxnSpPr>
            <a:cxnSpLocks/>
          </p:cNvCxnSpPr>
          <p:nvPr/>
        </p:nvCxnSpPr>
        <p:spPr>
          <a:xfrm flipV="1">
            <a:off x="6877737" y="4912560"/>
            <a:ext cx="533671" cy="356414"/>
          </a:xfrm>
          <a:prstGeom prst="curvedConnector3">
            <a:avLst>
              <a:gd name="adj1" fmla="val 50000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4">
            <a:extLst>
              <a:ext uri="{FF2B5EF4-FFF2-40B4-BE49-F238E27FC236}">
                <a16:creationId xmlns:a16="http://schemas.microsoft.com/office/drawing/2014/main" id="{08631B35-ADB9-3EB8-1F1A-D2B587CFB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776250"/>
            <a:ext cx="965205" cy="280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25">
            <a:extLst>
              <a:ext uri="{FF2B5EF4-FFF2-40B4-BE49-F238E27FC236}">
                <a16:creationId xmlns:a16="http://schemas.microsoft.com/office/drawing/2014/main" id="{0A64694D-5995-5842-883A-C76C06C65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5684375"/>
            <a:ext cx="3189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Energy density and pressure: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19" name="Picture 7">
            <a:extLst>
              <a:ext uri="{FF2B5EF4-FFF2-40B4-BE49-F238E27FC236}">
                <a16:creationId xmlns:a16="http://schemas.microsoft.com/office/drawing/2014/main" id="{2C51E35B-84B5-8BE3-1C0F-E58E1F0F6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6084485"/>
            <a:ext cx="3076185" cy="49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CDCE9728-DA98-DD39-2777-8D7C61AF3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932" y="6084485"/>
            <a:ext cx="2997514" cy="499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:a16="http://schemas.microsoft.com/office/drawing/2014/main" id="{CF64EA89-DA5F-5B03-E68D-423AF34E0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242" y="5223818"/>
            <a:ext cx="4959164" cy="52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圆角矩形 23">
            <a:extLst>
              <a:ext uri="{FF2B5EF4-FFF2-40B4-BE49-F238E27FC236}">
                <a16:creationId xmlns:a16="http://schemas.microsoft.com/office/drawing/2014/main" id="{4B0595F9-AAF6-3083-7AE4-155E9F21CDF6}"/>
              </a:ext>
            </a:extLst>
          </p:cNvPr>
          <p:cNvSpPr/>
          <p:nvPr/>
        </p:nvSpPr>
        <p:spPr>
          <a:xfrm>
            <a:off x="4871281" y="5200395"/>
            <a:ext cx="2016125" cy="576262"/>
          </a:xfrm>
          <a:prstGeom prst="round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023FC4F6-9CA9-1880-4386-1B9AC9FF3417}"/>
              </a:ext>
            </a:extLst>
          </p:cNvPr>
          <p:cNvSpPr txBox="1"/>
          <p:nvPr/>
        </p:nvSpPr>
        <p:spPr>
          <a:xfrm>
            <a:off x="207675" y="3053120"/>
            <a:ext cx="45479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The equation of motion is of fourth order: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27" name="Picture 3">
            <a:extLst>
              <a:ext uri="{FF2B5EF4-FFF2-40B4-BE49-F238E27FC236}">
                <a16:creationId xmlns:a16="http://schemas.microsoft.com/office/drawing/2014/main" id="{53B98D6F-A39D-DE8F-9C1B-8B987381A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447" y="3444854"/>
            <a:ext cx="267811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>
            <a:extLst>
              <a:ext uri="{FF2B5EF4-FFF2-40B4-BE49-F238E27FC236}">
                <a16:creationId xmlns:a16="http://schemas.microsoft.com/office/drawing/2014/main" id="{D69A54C6-51CE-4F65-B45B-49432387F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420888"/>
            <a:ext cx="5329784" cy="401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AF05037-0570-0E67-580A-70265A7B72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EF3259CB-C1A8-3D08-4426-4164C5431D55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E6915FD0-D860-EE8C-08A8-6AFBE5FD8642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 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D1CEB346-21C6-A9D5-A9CB-246F1CE5C375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altLang="zh-CN" sz="2400" dirty="0"/>
              <a:t>Single field (</a:t>
            </a:r>
            <a:r>
              <a:rPr lang="en-US" altLang="zh-CN" sz="2400" b="1" dirty="0">
                <a:solidFill>
                  <a:srgbClr val="FF0000"/>
                </a:solidFill>
              </a:rPr>
              <a:t>Quintom</a:t>
            </a:r>
            <a:r>
              <a:rPr lang="en-US" altLang="zh-CN" sz="2400" dirty="0"/>
              <a:t>) model (M. Li, B. Feng, X. m. Zhang 2005)</a:t>
            </a:r>
            <a:endParaRPr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30">
                <a:extLst>
                  <a:ext uri="{FF2B5EF4-FFF2-40B4-BE49-F238E27FC236}">
                    <a16:creationId xmlns:a16="http://schemas.microsoft.com/office/drawing/2014/main" id="{B69A6284-93CB-9E56-C410-7D4CB3FEFC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9399" y="1594706"/>
                <a:ext cx="885609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000" dirty="0">
                    <a:latin typeface="Calibri" panose="020F0502020204030204" pitchFamily="34" charset="0"/>
                  </a:rPr>
                  <a:t>For proper form of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dirty="0">
                    <a:latin typeface="Calibri" panose="020F0502020204030204" pitchFamily="34" charset="0"/>
                  </a:rPr>
                  <a:t> such as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𝜙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p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altLang="zh-CN" sz="2000" dirty="0">
                    <a:latin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altLang="zh-CN" sz="2000" dirty="0">
                    <a:latin typeface="Calibri" panose="020F0502020204030204" pitchFamily="3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altLang="zh-CN" sz="2000" dirty="0">
                    <a:latin typeface="Calibri" panose="020F0502020204030204" pitchFamily="34" charset="0"/>
                  </a:rPr>
                  <a:t> can even be normalized to give rise to non-interacting double-field Quintom! </a:t>
                </a:r>
                <a:endParaRPr lang="zh-CN" altLang="en-US" sz="2000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30">
                <a:extLst>
                  <a:ext uri="{FF2B5EF4-FFF2-40B4-BE49-F238E27FC236}">
                    <a16:creationId xmlns:a16="http://schemas.microsoft.com/office/drawing/2014/main" id="{B69A6284-93CB-9E56-C410-7D4CB3FEFC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1594706"/>
                <a:ext cx="8856095" cy="707886"/>
              </a:xfrm>
              <a:prstGeom prst="rect">
                <a:avLst/>
              </a:prstGeom>
              <a:blipFill>
                <a:blip r:embed="rId4"/>
                <a:stretch>
                  <a:fillRect l="-716" t="-5263" r="-1003" b="-140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90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1BFF53-BA69-52C2-CBDD-9B494240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10249"/>
            <a:ext cx="8229600" cy="449262"/>
          </a:xfrm>
        </p:spPr>
        <p:txBody>
          <a:bodyPr/>
          <a:lstStyle/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Particles to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692AAA2-0B0E-07E5-A821-E034A0984E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8" t="5827" r="14477" b="5595"/>
          <a:stretch/>
        </p:blipFill>
        <p:spPr>
          <a:xfrm>
            <a:off x="4572000" y="922520"/>
            <a:ext cx="4355822" cy="3916734"/>
          </a:xfrm>
          <a:prstGeom prst="rect">
            <a:avLst/>
          </a:prstGeom>
        </p:spPr>
      </p:pic>
      <p:pic>
        <p:nvPicPr>
          <p:cNvPr id="145410" name="Picture 2">
            <a:extLst>
              <a:ext uri="{FF2B5EF4-FFF2-40B4-BE49-F238E27FC236}">
                <a16:creationId xmlns:a16="http://schemas.microsoft.com/office/drawing/2014/main" id="{93654040-D506-242F-02E8-2578291E6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03" y="908720"/>
            <a:ext cx="4107047" cy="393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5" descr="A golden medallion with an embossed image of Alfred Nobel facing left in profile. To the left of the man is the text &quot;ALFR•&quot; then &quot;NOBEL&quot;, and on the right, the text (smaller) &quot;NAT•&quot; then &quot;MDCCCXXXIII&quot; above, followed by (smaller) &quot;OB•&quot; then &quot;MDCCCXCVI&quot; below.">
            <a:extLst>
              <a:ext uri="{FF2B5EF4-FFF2-40B4-BE49-F238E27FC236}">
                <a16:creationId xmlns:a16="http://schemas.microsoft.com/office/drawing/2014/main" id="{BC468BED-CFC8-E402-18DA-1F9148486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128" y="5456158"/>
            <a:ext cx="976861" cy="95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2">
            <a:extLst>
              <a:ext uri="{FF2B5EF4-FFF2-40B4-BE49-F238E27FC236}">
                <a16:creationId xmlns:a16="http://schemas.microsoft.com/office/drawing/2014/main" id="{DB540C9D-E65F-845A-5176-C1A9F26B2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7538" y="6432292"/>
            <a:ext cx="7040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2004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A7FB202-3F58-0674-9756-782B02B8ED8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5A4A9E7A-8185-6E1E-14A5-84D616E91C71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B00E7043-A010-E5C0-3E32-902D31B5DB1A}"/>
              </a:ext>
            </a:extLst>
          </p:cNvPr>
          <p:cNvSpPr txBox="1"/>
          <p:nvPr/>
        </p:nvSpPr>
        <p:spPr>
          <a:xfrm>
            <a:off x="214363" y="5078297"/>
            <a:ext cx="8929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2000" dirty="0">
                <a:latin typeface="+mn-lt"/>
              </a:rPr>
              <a:t>In 1970s, the “</a:t>
            </a:r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standard model</a:t>
            </a:r>
            <a:r>
              <a:rPr kumimoji="1" lang="en-US" altLang="zh-CN" sz="2000" dirty="0">
                <a:latin typeface="+mn-lt"/>
              </a:rPr>
              <a:t>” of the particle physics has been established, which is known as the cornerstone of our reality. 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C46600C-158B-6F45-D6D1-7276413CF2C9}"/>
              </a:ext>
            </a:extLst>
          </p:cNvPr>
          <p:cNvSpPr txBox="1"/>
          <p:nvPr/>
        </p:nvSpPr>
        <p:spPr>
          <a:xfrm>
            <a:off x="183633" y="5804317"/>
            <a:ext cx="65989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(S. L. Glashow, 1961; S. Weinberg, 1967; A. Salam, 1968; H. Fritzsch, M. Gell-Mann, H. Leutwyler, 1973; D. Politzer, 1973; D. Gross and F. Wilczek, 1973.)</a:t>
            </a:r>
            <a:endParaRPr lang="zh-CN" altLang="en-US" dirty="0">
              <a:latin typeface="+mn-lt"/>
            </a:endParaRPr>
          </a:p>
        </p:txBody>
      </p:sp>
      <p:pic>
        <p:nvPicPr>
          <p:cNvPr id="14" name="Picture 15" descr="A golden medallion with an embossed image of Alfred Nobel facing left in profile. To the left of the man is the text &quot;ALFR•&quot; then &quot;NOBEL&quot;, and on the right, the text (smaller) &quot;NAT•&quot; then &quot;MDCCCXXXIII&quot; above, followed by (smaller) &quot;OB•&quot; then &quot;MDCCCXCVI&quot; below.">
            <a:extLst>
              <a:ext uri="{FF2B5EF4-FFF2-40B4-BE49-F238E27FC236}">
                <a16:creationId xmlns:a16="http://schemas.microsoft.com/office/drawing/2014/main" id="{185BAFA2-9B85-8F72-C14D-8EDC02729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632" y="5456158"/>
            <a:ext cx="976861" cy="95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22">
            <a:extLst>
              <a:ext uri="{FF2B5EF4-FFF2-40B4-BE49-F238E27FC236}">
                <a16:creationId xmlns:a16="http://schemas.microsoft.com/office/drawing/2014/main" id="{75E5CE76-B9DE-70DA-62C3-6E7A3BDAF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5042" y="6414802"/>
            <a:ext cx="7040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1979</a:t>
            </a:r>
            <a:endParaRPr lang="zh-CN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4465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2">
            <a:extLst>
              <a:ext uri="{FF2B5EF4-FFF2-40B4-BE49-F238E27FC236}">
                <a16:creationId xmlns:a16="http://schemas.microsoft.com/office/drawing/2014/main" id="{9C30C6C1-A31A-9E53-9CE9-7E27D714E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407" y="3246717"/>
            <a:ext cx="1420622" cy="57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9">
            <a:extLst>
              <a:ext uri="{FF2B5EF4-FFF2-40B4-BE49-F238E27FC236}">
                <a16:creationId xmlns:a16="http://schemas.microsoft.com/office/drawing/2014/main" id="{60841046-6B7D-E3F4-1E22-FDAA9E231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723" y="1663013"/>
            <a:ext cx="2430463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Box 6">
            <a:extLst>
              <a:ext uri="{FF2B5EF4-FFF2-40B4-BE49-F238E27FC236}">
                <a16:creationId xmlns:a16="http://schemas.microsoft.com/office/drawing/2014/main" id="{DA3075A9-0A7A-5387-FB27-D32E35F8F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210" y="1439778"/>
            <a:ext cx="1442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Lagrangian: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12295" name="TextBox 14">
            <a:extLst>
              <a:ext uri="{FF2B5EF4-FFF2-40B4-BE49-F238E27FC236}">
                <a16:creationId xmlns:a16="http://schemas.microsoft.com/office/drawing/2014/main" id="{5EB35E29-58D1-7B39-4767-89D78A993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20" y="6479441"/>
            <a:ext cx="81375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(S. Carroll, M. Hoffman, M. Trodden 2003, J. Cline, S. Jeon, G. Moore, 2003)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12300" name="TextBox 12">
            <a:extLst>
              <a:ext uri="{FF2B5EF4-FFF2-40B4-BE49-F238E27FC236}">
                <a16:creationId xmlns:a16="http://schemas.microsoft.com/office/drawing/2014/main" id="{D026B97D-E22E-866A-B73D-7BCFDF8FD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899" y="2898117"/>
            <a:ext cx="53774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Hamiltonian (density) &amp; particle number (density)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12301" name="Picture 11">
            <a:extLst>
              <a:ext uri="{FF2B5EF4-FFF2-40B4-BE49-F238E27FC236}">
                <a16:creationId xmlns:a16="http://schemas.microsoft.com/office/drawing/2014/main" id="{117B0519-D130-72EC-2363-19597DE19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782" y="3282007"/>
            <a:ext cx="3805439" cy="572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2" name="Picture 13">
            <a:extLst>
              <a:ext uri="{FF2B5EF4-FFF2-40B4-BE49-F238E27FC236}">
                <a16:creationId xmlns:a16="http://schemas.microsoft.com/office/drawing/2014/main" id="{3A08E585-8DD8-95F3-8519-525F6984C5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64" y="3970412"/>
            <a:ext cx="2072096" cy="379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14">
            <a:extLst>
              <a:ext uri="{FF2B5EF4-FFF2-40B4-BE49-F238E27FC236}">
                <a16:creationId xmlns:a16="http://schemas.microsoft.com/office/drawing/2014/main" id="{8A41D537-2764-2CB9-6469-34653CD9C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964" y="5986963"/>
            <a:ext cx="2198326" cy="36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4" name="TextBox 17">
            <a:extLst>
              <a:ext uri="{FF2B5EF4-FFF2-40B4-BE49-F238E27FC236}">
                <a16:creationId xmlns:a16="http://schemas.microsoft.com/office/drawing/2014/main" id="{F490A177-37FB-A31B-27BE-039BC27A1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3980953"/>
            <a:ext cx="1150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00B0F0"/>
                </a:solidFill>
                <a:latin typeface="+mn-lt"/>
              </a:rPr>
              <a:t>Recipe 1:</a:t>
            </a:r>
            <a:endParaRPr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12305" name="Picture 15">
            <a:extLst>
              <a:ext uri="{FF2B5EF4-FFF2-40B4-BE49-F238E27FC236}">
                <a16:creationId xmlns:a16="http://schemas.microsoft.com/office/drawing/2014/main" id="{67A39BDD-7264-8BA1-3566-FB15FABFF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57" y="4031631"/>
            <a:ext cx="819822" cy="288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6" name="TextBox 20">
            <a:extLst>
              <a:ext uri="{FF2B5EF4-FFF2-40B4-BE49-F238E27FC236}">
                <a16:creationId xmlns:a16="http://schemas.microsoft.com/office/drawing/2014/main" id="{ACE7CBF0-C41B-4E56-8DD1-7ADC8ABD5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5982525"/>
            <a:ext cx="1150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00B0F0"/>
                </a:solidFill>
                <a:latin typeface="+mn-lt"/>
              </a:rPr>
              <a:t>Recipe 2:</a:t>
            </a:r>
            <a:endParaRPr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pic>
        <p:nvPicPr>
          <p:cNvPr id="12307" name="Picture 16">
            <a:extLst>
              <a:ext uri="{FF2B5EF4-FFF2-40B4-BE49-F238E27FC236}">
                <a16:creationId xmlns:a16="http://schemas.microsoft.com/office/drawing/2014/main" id="{476BD1B0-2E8A-4D81-1691-90DB595F7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757" y="6021288"/>
            <a:ext cx="857607" cy="286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8" name="TextBox 22">
            <a:extLst>
              <a:ext uri="{FF2B5EF4-FFF2-40B4-BE49-F238E27FC236}">
                <a16:creationId xmlns:a16="http://schemas.microsoft.com/office/drawing/2014/main" id="{18439A7A-891C-CFEE-CF74-2C3C7E534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4040" y="5968496"/>
            <a:ext cx="1705019" cy="40011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FF0000"/>
                </a:solidFill>
                <a:latin typeface="+mn-lt"/>
              </a:rPr>
              <a:t>Non-unitarity!</a:t>
            </a:r>
            <a:endParaRPr lang="zh-CN" altLang="en-US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2309" name="TextBox 23">
            <a:extLst>
              <a:ext uri="{FF2B5EF4-FFF2-40B4-BE49-F238E27FC236}">
                <a16:creationId xmlns:a16="http://schemas.microsoft.com/office/drawing/2014/main" id="{C889BCFF-1E31-1F5F-D3C7-E0CBC118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060" y="3933056"/>
            <a:ext cx="2287999" cy="400110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FF0000"/>
                </a:solidFill>
                <a:latin typeface="+mn-lt"/>
              </a:rPr>
              <a:t>unbounded energy!</a:t>
            </a:r>
            <a:endParaRPr lang="zh-CN" altLang="en-US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5" name="右箭头 24">
            <a:extLst>
              <a:ext uri="{FF2B5EF4-FFF2-40B4-BE49-F238E27FC236}">
                <a16:creationId xmlns:a16="http://schemas.microsoft.com/office/drawing/2014/main" id="{A1A16E15-A5B9-D272-8C42-BE24D9836579}"/>
              </a:ext>
            </a:extLst>
          </p:cNvPr>
          <p:cNvSpPr/>
          <p:nvPr/>
        </p:nvSpPr>
        <p:spPr>
          <a:xfrm>
            <a:off x="3891428" y="4014517"/>
            <a:ext cx="431800" cy="288925"/>
          </a:xfrm>
          <a:prstGeom prst="rightArrow">
            <a:avLst/>
          </a:prstGeom>
          <a:solidFill>
            <a:srgbClr val="043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6" name="右箭头 25">
            <a:extLst>
              <a:ext uri="{FF2B5EF4-FFF2-40B4-BE49-F238E27FC236}">
                <a16:creationId xmlns:a16="http://schemas.microsoft.com/office/drawing/2014/main" id="{B58EC9B0-1EBC-ECFF-370E-A60BB90033F2}"/>
              </a:ext>
            </a:extLst>
          </p:cNvPr>
          <p:cNvSpPr/>
          <p:nvPr/>
        </p:nvSpPr>
        <p:spPr>
          <a:xfrm>
            <a:off x="3972386" y="6021288"/>
            <a:ext cx="431800" cy="288925"/>
          </a:xfrm>
          <a:prstGeom prst="rightArrow">
            <a:avLst/>
          </a:prstGeom>
          <a:solidFill>
            <a:srgbClr val="043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12314" name="Picture 17">
            <a:extLst>
              <a:ext uri="{FF2B5EF4-FFF2-40B4-BE49-F238E27FC236}">
                <a16:creationId xmlns:a16="http://schemas.microsoft.com/office/drawing/2014/main" id="{8F567B2E-BC0A-ED39-13D9-62C4FB76F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183" y="5054735"/>
            <a:ext cx="1825657" cy="333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5" name="Picture 18">
            <a:extLst>
              <a:ext uri="{FF2B5EF4-FFF2-40B4-BE49-F238E27FC236}">
                <a16:creationId xmlns:a16="http://schemas.microsoft.com/office/drawing/2014/main" id="{4FE25098-607B-1EEC-21F9-508CC3485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393" y="4437112"/>
            <a:ext cx="1825657" cy="1334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17" name="TextBox 31">
            <a:extLst>
              <a:ext uri="{FF2B5EF4-FFF2-40B4-BE49-F238E27FC236}">
                <a16:creationId xmlns:a16="http://schemas.microsoft.com/office/drawing/2014/main" id="{06E44591-2CCA-7EAB-89B5-B2C4BD1D5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787" y="4650650"/>
            <a:ext cx="29334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latin typeface="+mn-lt"/>
              </a:rPr>
              <a:t>Phantom to graviton process:</a:t>
            </a:r>
            <a:endParaRPr lang="zh-CN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320" name="TextBox 34">
                <a:extLst>
                  <a:ext uri="{FF2B5EF4-FFF2-40B4-BE49-F238E27FC236}">
                    <a16:creationId xmlns:a16="http://schemas.microsoft.com/office/drawing/2014/main" id="{C5CA430F-5F87-CD7D-9C55-AA804F1162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67161" y="4681789"/>
                <a:ext cx="2696534" cy="646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dirty="0">
                    <a:latin typeface="+mn-lt"/>
                  </a:rPr>
                  <a:t>Cutoff for universe-age-scale decay: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altLang="zh-CN" dirty="0">
                    <a:latin typeface="+mn-lt"/>
                  </a:rPr>
                  <a:t>eV! </a:t>
                </a:r>
                <a:endParaRPr lang="zh-CN" altLang="en-US" dirty="0">
                  <a:latin typeface="+mn-lt"/>
                </a:endParaRPr>
              </a:p>
            </p:txBody>
          </p:sp>
        </mc:Choice>
        <mc:Fallback xmlns="">
          <p:sp>
            <p:nvSpPr>
              <p:cNvPr id="12320" name="TextBox 34">
                <a:extLst>
                  <a:ext uri="{FF2B5EF4-FFF2-40B4-BE49-F238E27FC236}">
                    <a16:creationId xmlns:a16="http://schemas.microsoft.com/office/drawing/2014/main" id="{C5CA430F-5F87-CD7D-9C55-AA804F1162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67161" y="4681789"/>
                <a:ext cx="2696534" cy="646331"/>
              </a:xfrm>
              <a:prstGeom prst="rect">
                <a:avLst/>
              </a:prstGeom>
              <a:blipFill>
                <a:blip r:embed="rId12"/>
                <a:stretch>
                  <a:fillRect l="-1869" t="-3846" b="-1538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53476ED6-2438-5193-9B3F-7D0B3BB20D8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2842A5B0-C4DB-B558-3602-7EC85446491D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EF2C499E-4783-0B8A-F79F-8028EFF7F791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Ghost Problem and its solution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06D913A7-207C-5E47-0388-6079E85AA75A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dirty="0">
                <a:latin typeface="+mn-lt"/>
                <a:cs typeface="Comic Sans MS"/>
              </a:rPr>
              <a:t>Revisiting the phantom dark energy model</a:t>
            </a:r>
            <a:endParaRPr lang="zh-CN" altLang="en-US" sz="2400" dirty="0">
              <a:latin typeface="+mn-lt"/>
              <a:cs typeface="Comic Sans MS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1707752C-0454-FD48-DF61-6884B05D3A2B}"/>
              </a:ext>
            </a:extLst>
          </p:cNvPr>
          <p:cNvGrpSpPr/>
          <p:nvPr/>
        </p:nvGrpSpPr>
        <p:grpSpPr>
          <a:xfrm>
            <a:off x="1815314" y="2205709"/>
            <a:ext cx="1566776" cy="624332"/>
            <a:chOff x="1084657" y="2372620"/>
            <a:chExt cx="1566776" cy="624332"/>
          </a:xfrm>
        </p:grpSpPr>
        <p:cxnSp>
          <p:nvCxnSpPr>
            <p:cNvPr id="10" name="直接箭头连接符 21">
              <a:extLst>
                <a:ext uri="{FF2B5EF4-FFF2-40B4-BE49-F238E27FC236}">
                  <a16:creationId xmlns:a16="http://schemas.microsoft.com/office/drawing/2014/main" id="{06D4A4DB-A204-40E5-6D20-0ABC4088E70C}"/>
                </a:ext>
              </a:extLst>
            </p:cNvPr>
            <p:cNvCxnSpPr/>
            <p:nvPr/>
          </p:nvCxnSpPr>
          <p:spPr>
            <a:xfrm flipV="1">
              <a:off x="1917777" y="2372620"/>
              <a:ext cx="1588" cy="217487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8">
              <a:extLst>
                <a:ext uri="{FF2B5EF4-FFF2-40B4-BE49-F238E27FC236}">
                  <a16:creationId xmlns:a16="http://schemas.microsoft.com/office/drawing/2014/main" id="{56177617-5EA9-B93C-73A8-5627496493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84657" y="2596842"/>
              <a:ext cx="1566776" cy="40011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6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2pPr>
              <a:lvl3pPr marL="1143000"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3pPr>
              <a:lvl4pPr marL="1600200"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4pPr>
              <a:lvl5pPr marL="2057400"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5pPr>
              <a:lvl6pPr marL="2514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6pPr>
              <a:lvl7pPr marL="29718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7pPr>
              <a:lvl8pPr marL="34290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8pPr>
              <a:lvl9pPr marL="38862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9pPr>
            </a:lstStyle>
            <a:p>
              <a:r>
                <a:rPr lang="en-US" altLang="zh-CN" sz="2000" b="1" dirty="0">
                  <a:solidFill>
                    <a:srgbClr val="FF0000"/>
                  </a:solidFill>
                  <a:latin typeface="+mn-lt"/>
                  <a:cs typeface="Times New Roman" charset="0"/>
                </a:rPr>
                <a:t>Ghost mode!</a:t>
              </a:r>
              <a:endParaRPr lang="zh-CN" altLang="en-US" sz="2000" b="1" dirty="0">
                <a:solidFill>
                  <a:srgbClr val="FF0000"/>
                </a:solidFill>
                <a:latin typeface="+mn-lt"/>
                <a:cs typeface="Times New Roman" charset="0"/>
              </a:endParaRP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id="{D060D12A-CCDA-999D-1CEC-E0AA920CB9AC}"/>
              </a:ext>
            </a:extLst>
          </p:cNvPr>
          <p:cNvSpPr/>
          <p:nvPr/>
        </p:nvSpPr>
        <p:spPr>
          <a:xfrm>
            <a:off x="899592" y="4437112"/>
            <a:ext cx="7356716" cy="138242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52578" name="Picture 2">
            <a:extLst>
              <a:ext uri="{FF2B5EF4-FFF2-40B4-BE49-F238E27FC236}">
                <a16:creationId xmlns:a16="http://schemas.microsoft.com/office/drawing/2014/main" id="{91A8705A-8759-D6BE-EF48-93BEEBE78E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66"/>
          <a:stretch/>
        </p:blipFill>
        <p:spPr bwMode="auto">
          <a:xfrm>
            <a:off x="5761912" y="1038459"/>
            <a:ext cx="2879206" cy="217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130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灯片编号占位符 3"/>
          <p:cNvSpPr>
            <a:spLocks noGrp="1"/>
          </p:cNvSpPr>
          <p:nvPr>
            <p:ph type="sldNum" sz="quarter" idx="12"/>
          </p:nvPr>
        </p:nvSpPr>
        <p:spPr bwMode="auto"/>
        <p:txBody>
          <a:bodyPr wrap="square" anchorCtr="0"/>
          <a:lstStyle/>
          <a:p>
            <a:fld id="{20C9B9B5-C66D-9E4A-AC4A-C5173E4899F4}" type="slidenum">
              <a:rPr lang="zh-CN" altLang="en-US" sz="1200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rPr>
              <a:pPr/>
              <a:t>21</a:t>
            </a:fld>
            <a:endParaRPr lang="zh-CN" altLang="en-US" sz="1200">
              <a:solidFill>
                <a:schemeClr val="bg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pic>
        <p:nvPicPr>
          <p:cNvPr id="15369" name="Picture 17" descr="http://upload.wikimedia.org/wikipedia/commons/thumb/d/d4/Justus_Sustermans_-_Portrait_of_Galileo_Galilei,_1636.jpg/220px-Justus_Sustermans_-_Portrait_of_Galileo_Galilei,_16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493735"/>
            <a:ext cx="1522661" cy="193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372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377741"/>
              </p:ext>
            </p:extLst>
          </p:nvPr>
        </p:nvGraphicFramePr>
        <p:xfrm>
          <a:off x="512205" y="1902836"/>
          <a:ext cx="1388369" cy="378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38200" imgH="228600" progId="Equation.DSMT4">
                  <p:embed/>
                </p:oleObj>
              </mc:Choice>
              <mc:Fallback>
                <p:oleObj name="Equation" r:id="rId4" imgW="838200" imgH="228600" progId="Equation.DSMT4">
                  <p:embed/>
                  <p:pic>
                    <p:nvPicPr>
                      <p:cNvPr id="15372" name="对象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05" y="1902836"/>
                        <a:ext cx="1388369" cy="37892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3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59193"/>
              </p:ext>
            </p:extLst>
          </p:nvPr>
        </p:nvGraphicFramePr>
        <p:xfrm>
          <a:off x="448569" y="2353324"/>
          <a:ext cx="2199437" cy="481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04900" imgH="241300" progId="Equation.3">
                  <p:embed/>
                </p:oleObj>
              </mc:Choice>
              <mc:Fallback>
                <p:oleObj name="Equation" r:id="rId6" imgW="1104900" imgH="241300" progId="Equation.3">
                  <p:embed/>
                  <p:pic>
                    <p:nvPicPr>
                      <p:cNvPr id="15373" name="对象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569" y="2353324"/>
                        <a:ext cx="2199437" cy="48129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9172786"/>
              </p:ext>
            </p:extLst>
          </p:nvPr>
        </p:nvGraphicFramePr>
        <p:xfrm>
          <a:off x="448569" y="2906179"/>
          <a:ext cx="4753148" cy="528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514600" imgH="279400" progId="Equation.3">
                  <p:embed/>
                </p:oleObj>
              </mc:Choice>
              <mc:Fallback>
                <p:oleObj name="Equation" r:id="rId8" imgW="2514600" imgH="279400" progId="Equation.3">
                  <p:embed/>
                  <p:pic>
                    <p:nvPicPr>
                      <p:cNvPr id="15374" name="对象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569" y="2906179"/>
                        <a:ext cx="4753148" cy="5283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5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679060"/>
              </p:ext>
            </p:extLst>
          </p:nvPr>
        </p:nvGraphicFramePr>
        <p:xfrm>
          <a:off x="448569" y="3450026"/>
          <a:ext cx="8015248" cy="528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4241800" imgH="279400" progId="Equation.3">
                  <p:embed/>
                </p:oleObj>
              </mc:Choice>
              <mc:Fallback>
                <p:oleObj name="Equation" r:id="rId10" imgW="4241800" imgH="279400" progId="Equation.3">
                  <p:embed/>
                  <p:pic>
                    <p:nvPicPr>
                      <p:cNvPr id="15375" name="对象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569" y="3450026"/>
                        <a:ext cx="8015248" cy="5283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2"/>
          <a:srcRect l="23778" t="46134" r="53245" b="14805"/>
          <a:stretch/>
        </p:blipFill>
        <p:spPr>
          <a:xfrm>
            <a:off x="7227178" y="1493734"/>
            <a:ext cx="1508439" cy="191423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7102773" y="4908067"/>
            <a:ext cx="1670050" cy="1755775"/>
            <a:chOff x="8061133" y="2758281"/>
            <a:chExt cx="1670050" cy="1755775"/>
          </a:xfrm>
        </p:grpSpPr>
        <p:pic>
          <p:nvPicPr>
            <p:cNvPr id="15366" name="Picture 15" descr="http://a2.ec-images.myspacecdn.com/images01/75/ae8b9850cd4969f01c82f7cfdd9a0758/l.jpg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1133" y="2758281"/>
              <a:ext cx="1670050" cy="138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7" name="TextBox 17"/>
            <p:cNvSpPr txBox="1">
              <a:spLocks noChangeArrowheads="1"/>
            </p:cNvSpPr>
            <p:nvPr/>
          </p:nvSpPr>
          <p:spPr bwMode="auto">
            <a:xfrm>
              <a:off x="8155717" y="4144168"/>
              <a:ext cx="148113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6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2pPr>
              <a:lvl3pPr marL="1143000"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3pPr>
              <a:lvl4pPr marL="1600200"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4pPr>
              <a:lvl5pPr marL="2057400"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5pPr>
              <a:lvl6pPr marL="2514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6pPr>
              <a:lvl7pPr marL="29718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7pPr>
              <a:lvl8pPr marL="34290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8pPr>
              <a:lvl9pPr marL="38862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A28E6A"/>
                </a:buClr>
                <a:buChar char="o"/>
                <a:defRPr sz="2000">
                  <a:solidFill>
                    <a:schemeClr val="tx1"/>
                  </a:solidFill>
                  <a:latin typeface="Perpetua" charset="0"/>
                  <a:ea typeface="宋体" charset="0"/>
                  <a:cs typeface="宋体" charset="0"/>
                </a:defRPr>
              </a:lvl9pPr>
            </a:lstStyle>
            <a:p>
              <a:r>
                <a:rPr lang="en-US" altLang="zh-CN" sz="1800" b="1">
                  <a:solidFill>
                    <a:srgbClr val="C00000"/>
                  </a:solidFill>
                  <a:latin typeface="Arial" charset="0"/>
                </a:rPr>
                <a:t>Ghost Free!</a:t>
              </a:r>
              <a:endParaRPr lang="zh-CN" altLang="en-US" sz="1800" b="1">
                <a:solidFill>
                  <a:srgbClr val="C00000"/>
                </a:solidFill>
                <a:latin typeface="Arial" charset="0"/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38D5D577-F157-B145-AAA2-5C51D31256E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F3FBC308-B3C3-3222-111D-B42530F0B077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85D9FC77-4F38-6D3E-3AD5-07620B2E3432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Ghost Problem and its solution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000A4776-4CF2-A6B3-58AD-9EC68FAB665D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latin typeface="+mn-lt"/>
                <a:cs typeface="Comic Sans MS"/>
              </a:rPr>
              <a:t>Solution: </a:t>
            </a:r>
            <a:r>
              <a:rPr lang="en-US" altLang="zh-CN" sz="2400" dirty="0" err="1">
                <a:latin typeface="+mn-lt"/>
                <a:cs typeface="Times New Roman" charset="0"/>
              </a:rPr>
              <a:t>Galileon</a:t>
            </a:r>
            <a:r>
              <a:rPr lang="en-US" altLang="zh-CN" sz="2400" dirty="0">
                <a:latin typeface="+mn-lt"/>
                <a:cs typeface="Times New Roman" charset="0"/>
              </a:rPr>
              <a:t>/</a:t>
            </a:r>
            <a:r>
              <a:rPr lang="en-US" altLang="zh-CN" sz="2400" dirty="0" err="1">
                <a:latin typeface="+mn-lt"/>
                <a:cs typeface="Times New Roman" charset="0"/>
              </a:rPr>
              <a:t>Horndeski</a:t>
            </a:r>
            <a:r>
              <a:rPr lang="en-US" altLang="zh-CN" sz="2400" dirty="0">
                <a:latin typeface="+mn-lt"/>
                <a:cs typeface="Times New Roman" charset="0"/>
              </a:rPr>
              <a:t> theories (2008/1974)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DA5D32B7-5930-E493-080F-5D43B08EB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210" y="1439778"/>
            <a:ext cx="1442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Lagrangian: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D28DA9F-28CD-2843-617D-1422B8D769A5}"/>
              </a:ext>
            </a:extLst>
          </p:cNvPr>
          <p:cNvSpPr txBox="1"/>
          <p:nvPr/>
        </p:nvSpPr>
        <p:spPr>
          <a:xfrm>
            <a:off x="209399" y="3986854"/>
            <a:ext cx="7444089" cy="14834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The Lagrangian is delicately designed such that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  <a:ea typeface="华文中宋" charset="0"/>
                <a:cs typeface="Times New Roman" charset="0"/>
              </a:rPr>
              <a:t>Higher derivative in </a:t>
            </a:r>
            <a:r>
              <a:rPr lang="en-US" altLang="zh-CN" sz="2000" dirty="0" err="1">
                <a:latin typeface="+mn-lt"/>
                <a:ea typeface="华文中宋" charset="0"/>
                <a:cs typeface="Times New Roman" charset="0"/>
              </a:rPr>
              <a:t>lagrangian</a:t>
            </a:r>
            <a:r>
              <a:rPr lang="en-US" altLang="zh-CN" sz="2000" dirty="0">
                <a:latin typeface="+mn-lt"/>
                <a:ea typeface="华文中宋" charset="0"/>
                <a:cs typeface="Times New Roman" charset="0"/>
              </a:rPr>
              <a:t> but 2</a:t>
            </a:r>
            <a:r>
              <a:rPr lang="en-US" altLang="zh-CN" sz="2000" baseline="30000" dirty="0">
                <a:latin typeface="+mn-lt"/>
                <a:ea typeface="华文中宋" charset="0"/>
                <a:cs typeface="Times New Roman" charset="0"/>
              </a:rPr>
              <a:t>nd</a:t>
            </a:r>
            <a:r>
              <a:rPr lang="en-US" altLang="zh-CN" sz="2000" dirty="0">
                <a:latin typeface="+mn-lt"/>
                <a:ea typeface="华文中宋" charset="0"/>
                <a:cs typeface="Times New Roman" charset="0"/>
              </a:rPr>
              <a:t> order in equation of motion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  <a:ea typeface="华文中宋" charset="0"/>
                <a:cs typeface="Times New Roman" charset="0"/>
              </a:rPr>
              <a:t>Multi-degrees of freedom but only one is dynamical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  <a:ea typeface="华文中宋" charset="0"/>
                <a:cs typeface="Times New Roman" charset="0"/>
              </a:rPr>
              <a:t>violating NEC free of ghosts.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1ED64B2-F65F-3669-2221-FC9D08D96432}"/>
                  </a:ext>
                </a:extLst>
              </p:cNvPr>
              <p:cNvSpPr txBox="1"/>
              <p:nvPr/>
            </p:nvSpPr>
            <p:spPr>
              <a:xfrm>
                <a:off x="218581" y="5512813"/>
                <a:ext cx="39536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Eg. Equation of Motion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CN" sz="2000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: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1ED64B2-F65F-3669-2221-FC9D08D96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81" y="5512813"/>
                <a:ext cx="3953646" cy="400110"/>
              </a:xfrm>
              <a:prstGeom prst="rect">
                <a:avLst/>
              </a:prstGeom>
              <a:blipFill>
                <a:blip r:embed="rId15"/>
                <a:stretch>
                  <a:fillRect l="-1603" t="-6061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>
            <a:extLst>
              <a:ext uri="{FF2B5EF4-FFF2-40B4-BE49-F238E27FC236}">
                <a16:creationId xmlns:a16="http://schemas.microsoft.com/office/drawing/2014/main" id="{4F7BC773-A277-73D8-A4A7-51486815E4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05" y="5968242"/>
            <a:ext cx="5904371" cy="6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686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8D672F8-B4C4-45A2-F210-E399DC0428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EDA08EB1-B934-6435-063A-DFF8A1B89839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73F4CA66-2614-9A37-6DDE-00EDFF24EE09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Ghost Problem and its solution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92A0309B-A3CF-8F1A-5770-7EFCDBC800AF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ea typeface="华文中宋" charset="0"/>
                <a:cs typeface="Times New Roman" charset="0"/>
              </a:rPr>
              <a:t>A concrete model of </a:t>
            </a:r>
            <a:r>
              <a:rPr lang="en-US" altLang="zh-CN" sz="2400" dirty="0" err="1">
                <a:ea typeface="华文中宋" charset="0"/>
                <a:cs typeface="Times New Roman" charset="0"/>
              </a:rPr>
              <a:t>Galileon</a:t>
            </a:r>
            <a:r>
              <a:rPr lang="en-US" altLang="zh-CN" sz="2400" dirty="0">
                <a:ea typeface="华文中宋" charset="0"/>
                <a:cs typeface="Times New Roman" charset="0"/>
              </a:rPr>
              <a:t> dark energy (Li, </a:t>
            </a:r>
            <a:r>
              <a:rPr lang="en-US" altLang="zh-CN" sz="2400" b="1" dirty="0">
                <a:ea typeface="华文中宋" charset="0"/>
                <a:cs typeface="Times New Roman" charset="0"/>
              </a:rPr>
              <a:t>TQ</a:t>
            </a:r>
            <a:r>
              <a:rPr lang="en-US" altLang="zh-CN" sz="2400" dirty="0">
                <a:ea typeface="华文中宋" charset="0"/>
                <a:cs typeface="Times New Roman" charset="0"/>
              </a:rPr>
              <a:t>, Cai &amp; Zhang 2011)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4CABB35A-1A75-D37C-9CE6-F709B4BAD8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662" y="1535848"/>
            <a:ext cx="14425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Lagrangian: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7871D1C-5812-841A-45A4-23D380B4B3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5729" y="1596893"/>
            <a:ext cx="2951748" cy="335828"/>
          </a:xfrm>
          <a:prstGeom prst="rect">
            <a:avLst/>
          </a:prstGeom>
        </p:spPr>
      </p:pic>
      <p:sp>
        <p:nvSpPr>
          <p:cNvPr id="12" name="TextBox 25">
            <a:extLst>
              <a:ext uri="{FF2B5EF4-FFF2-40B4-BE49-F238E27FC236}">
                <a16:creationId xmlns:a16="http://schemas.microsoft.com/office/drawing/2014/main" id="{55A76A79-AE30-D28F-F268-99AE28D8B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956" y="1993213"/>
            <a:ext cx="3189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Energy density and pressure: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5D4293B-7438-26CE-37EF-45AFB99B3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4550" y="2390607"/>
            <a:ext cx="2565045" cy="31842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AB2F6526-D233-E54B-8103-51D92CAF1C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4406" y="2390607"/>
            <a:ext cx="2509899" cy="31842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2E29E953-C0AC-C0FC-5709-E58FDBE5BC64}"/>
              </a:ext>
            </a:extLst>
          </p:cNvPr>
          <p:cNvSpPr txBox="1"/>
          <p:nvPr/>
        </p:nvSpPr>
        <p:spPr>
          <a:xfrm>
            <a:off x="204026" y="2709997"/>
            <a:ext cx="45838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+mn-lt"/>
              </a:rPr>
              <a:t>Equation of state:</a:t>
            </a:r>
            <a:endParaRPr lang="zh-CN" altLang="en-US" sz="2000" dirty="0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2FDF0B7-F88E-93C1-C7E8-C70C2775D0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1200" y="2923202"/>
            <a:ext cx="2447924" cy="55829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DFB2B76-1DE1-5B49-C3B9-7528B1F986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528" y="3591708"/>
            <a:ext cx="4140200" cy="31369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F464375-8F91-3930-D9EE-D05987C5592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8503" y="3591709"/>
            <a:ext cx="4076376" cy="313689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TextBox 3">
            <a:extLst>
              <a:ext uri="{FF2B5EF4-FFF2-40B4-BE49-F238E27FC236}">
                <a16:creationId xmlns:a16="http://schemas.microsoft.com/office/drawing/2014/main" id="{1F9085AB-D7B2-DC87-98D2-7B03DBDCC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1445404"/>
            <a:ext cx="358149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Revisiting the Einstein Equation: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47109" name="Picture 1">
            <a:extLst>
              <a:ext uri="{FF2B5EF4-FFF2-40B4-BE49-F238E27FC236}">
                <a16:creationId xmlns:a16="http://schemas.microsoft.com/office/drawing/2014/main" id="{14B1BB4E-EEC7-7FF4-F07E-53B2D5A69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746" y="1923595"/>
            <a:ext cx="2655181" cy="61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9">
            <a:extLst>
              <a:ext uri="{FF2B5EF4-FFF2-40B4-BE49-F238E27FC236}">
                <a16:creationId xmlns:a16="http://schemas.microsoft.com/office/drawing/2014/main" id="{CC17BDAE-F04B-EBE5-74FE-E230D2629423}"/>
              </a:ext>
            </a:extLst>
          </p:cNvPr>
          <p:cNvGrpSpPr>
            <a:grpSpLocks/>
          </p:cNvGrpSpPr>
          <p:nvPr/>
        </p:nvGrpSpPr>
        <p:grpSpPr bwMode="auto">
          <a:xfrm>
            <a:off x="2887273" y="2574797"/>
            <a:ext cx="1943003" cy="1286251"/>
            <a:chOff x="4572000" y="3645024"/>
            <a:chExt cx="2088232" cy="1512168"/>
          </a:xfrm>
        </p:grpSpPr>
        <p:sp>
          <p:nvSpPr>
            <p:cNvPr id="8" name="上箭头 7">
              <a:extLst>
                <a:ext uri="{FF2B5EF4-FFF2-40B4-BE49-F238E27FC236}">
                  <a16:creationId xmlns:a16="http://schemas.microsoft.com/office/drawing/2014/main" id="{FAF1E0B3-F9CA-652C-5FF6-A97E93E82254}"/>
                </a:ext>
              </a:extLst>
            </p:cNvPr>
            <p:cNvSpPr/>
            <p:nvPr/>
          </p:nvSpPr>
          <p:spPr>
            <a:xfrm>
              <a:off x="5435877" y="3645024"/>
              <a:ext cx="289018" cy="504585"/>
            </a:xfrm>
            <a:prstGeom prst="upArrow">
              <a:avLst/>
            </a:prstGeom>
            <a:solidFill>
              <a:srgbClr val="0432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B725A0AA-7086-B311-E1BC-A0BF5AD02BC6}"/>
                </a:ext>
              </a:extLst>
            </p:cNvPr>
            <p:cNvSpPr/>
            <p:nvPr/>
          </p:nvSpPr>
          <p:spPr>
            <a:xfrm>
              <a:off x="4572000" y="4149609"/>
              <a:ext cx="2088232" cy="1007583"/>
            </a:xfrm>
            <a:prstGeom prst="ellipse">
              <a:avLst/>
            </a:prstGeom>
            <a:solidFill>
              <a:srgbClr val="0432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rgbClr val="FFFF00"/>
                  </a:solidFill>
                </a:rPr>
                <a:t>Dark Energy</a:t>
              </a:r>
              <a:endParaRPr lang="zh-CN" altLang="en-US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" name="组合 10">
            <a:extLst>
              <a:ext uri="{FF2B5EF4-FFF2-40B4-BE49-F238E27FC236}">
                <a16:creationId xmlns:a16="http://schemas.microsoft.com/office/drawing/2014/main" id="{879B7217-A1EC-3E9D-190B-5F67DA9C684C}"/>
              </a:ext>
            </a:extLst>
          </p:cNvPr>
          <p:cNvGrpSpPr>
            <a:grpSpLocks/>
          </p:cNvGrpSpPr>
          <p:nvPr/>
        </p:nvGrpSpPr>
        <p:grpSpPr bwMode="auto">
          <a:xfrm>
            <a:off x="612773" y="2574797"/>
            <a:ext cx="1943003" cy="1286251"/>
            <a:chOff x="4572000" y="3645024"/>
            <a:chExt cx="2088232" cy="1512168"/>
          </a:xfrm>
        </p:grpSpPr>
        <p:sp>
          <p:nvSpPr>
            <p:cNvPr id="12" name="上箭头 11">
              <a:extLst>
                <a:ext uri="{FF2B5EF4-FFF2-40B4-BE49-F238E27FC236}">
                  <a16:creationId xmlns:a16="http://schemas.microsoft.com/office/drawing/2014/main" id="{B5D8B767-BDB7-EF8D-860C-E350E9412B70}"/>
                </a:ext>
              </a:extLst>
            </p:cNvPr>
            <p:cNvSpPr/>
            <p:nvPr/>
          </p:nvSpPr>
          <p:spPr>
            <a:xfrm>
              <a:off x="5435877" y="3645024"/>
              <a:ext cx="289018" cy="504585"/>
            </a:xfrm>
            <a:prstGeom prst="upArrow">
              <a:avLst/>
            </a:prstGeom>
            <a:solidFill>
              <a:srgbClr val="0432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4279A2D0-85F2-65AD-36A8-7DC3088C1B3C}"/>
                </a:ext>
              </a:extLst>
            </p:cNvPr>
            <p:cNvSpPr/>
            <p:nvPr/>
          </p:nvSpPr>
          <p:spPr>
            <a:xfrm>
              <a:off x="4572000" y="4149609"/>
              <a:ext cx="2088232" cy="1007583"/>
            </a:xfrm>
            <a:prstGeom prst="ellipse">
              <a:avLst/>
            </a:prstGeom>
            <a:solidFill>
              <a:srgbClr val="0432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2400" dirty="0">
                  <a:solidFill>
                    <a:srgbClr val="FFFF00"/>
                  </a:solidFill>
                </a:rPr>
                <a:t>Modified Gravity</a:t>
              </a:r>
              <a:endParaRPr lang="zh-CN" altLang="en-US" sz="24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565EEDA9-6A25-C606-52B8-69109EB8B3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518B64D2-2C67-78AA-C042-72C9E114803F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标题 1">
            <a:extLst>
              <a:ext uri="{FF2B5EF4-FFF2-40B4-BE49-F238E27FC236}">
                <a16:creationId xmlns:a16="http://schemas.microsoft.com/office/drawing/2014/main" id="{D4DD2EFD-4F82-5704-012E-30863D3B0006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Modified Gravity Theories of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id="{BFB7F647-2930-D29D-4B22-2388A4424A2C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latin typeface="+mn-lt"/>
                <a:cs typeface="Comic Sans MS"/>
              </a:rPr>
              <a:t>Modified Gravity theories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D238FBDE-F1DA-6664-49D8-E4EEDF823C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1" t="4733" r="26688" b="30906"/>
          <a:stretch/>
        </p:blipFill>
        <p:spPr bwMode="auto">
          <a:xfrm>
            <a:off x="5300027" y="1843836"/>
            <a:ext cx="1659619" cy="187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08791FE5-CB2F-C14F-BDFD-62959FAACC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3" t="10071" r="21199" b="23546"/>
          <a:stretch/>
        </p:blipFill>
        <p:spPr bwMode="auto">
          <a:xfrm>
            <a:off x="7268983" y="1843836"/>
            <a:ext cx="1659620" cy="187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CC417F1D-E109-EC3B-F835-9A80323721E1}"/>
              </a:ext>
            </a:extLst>
          </p:cNvPr>
          <p:cNvSpPr txBox="1"/>
          <p:nvPr/>
        </p:nvSpPr>
        <p:spPr>
          <a:xfrm>
            <a:off x="5902049" y="372343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GR</a:t>
            </a:r>
            <a:endParaRPr kumimoji="1"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4B9C22E-EC7A-4023-8DEB-C02A63416CD5}"/>
              </a:ext>
            </a:extLst>
          </p:cNvPr>
          <p:cNvSpPr txBox="1"/>
          <p:nvPr/>
        </p:nvSpPr>
        <p:spPr>
          <a:xfrm>
            <a:off x="7236296" y="3727074"/>
            <a:ext cx="1758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Modified</a:t>
            </a:r>
            <a:r>
              <a:rPr kumimoji="1" lang="zh-CN" altLang="en-US" dirty="0"/>
              <a:t> </a:t>
            </a:r>
            <a:r>
              <a:rPr kumimoji="1" lang="en-US" altLang="zh-CN" dirty="0"/>
              <a:t>Gravity</a:t>
            </a:r>
            <a:endParaRPr kumimoji="1"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5919D86C-D375-A3DD-1EE1-37B305008592}"/>
              </a:ext>
            </a:extLst>
          </p:cNvPr>
          <p:cNvSpPr txBox="1"/>
          <p:nvPr/>
        </p:nvSpPr>
        <p:spPr>
          <a:xfrm>
            <a:off x="199648" y="4193206"/>
            <a:ext cx="87447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latin typeface="+mn-lt"/>
              </a:rPr>
              <a:t>Why modify Gravity?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Theoretical dilemma</a:t>
            </a:r>
            <a:r>
              <a:rPr kumimoji="1" lang="en-US" altLang="zh-CN" sz="2000" dirty="0">
                <a:latin typeface="+mn-lt"/>
              </a:rPr>
              <a:t>: Singularity problem, gravity quantization……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Theoretical development</a:t>
            </a:r>
            <a:r>
              <a:rPr kumimoji="1" lang="en-US" altLang="zh-CN" sz="2000" dirty="0">
                <a:latin typeface="+mn-lt"/>
              </a:rPr>
              <a:t>: form low-energy effective theory to high-energy full theory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Observational dilemma</a:t>
            </a:r>
            <a:r>
              <a:rPr kumimoji="1" lang="en-US" altLang="zh-CN" sz="2000" dirty="0">
                <a:latin typeface="+mn-lt"/>
              </a:rPr>
              <a:t>: galactic rotational curve, cosmic accelerations, various tensions/anomalies……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Observational development</a:t>
            </a:r>
            <a:r>
              <a:rPr kumimoji="1" lang="en-US" altLang="zh-CN" sz="2000" dirty="0">
                <a:latin typeface="+mn-lt"/>
              </a:rPr>
              <a:t>: non-</a:t>
            </a:r>
            <a:r>
              <a:rPr kumimoji="1" lang="en-US" altLang="zh-CN" sz="2000" dirty="0" err="1">
                <a:latin typeface="+mn-lt"/>
              </a:rPr>
              <a:t>Gaussianities</a:t>
            </a:r>
            <a:r>
              <a:rPr kumimoji="1" lang="en-US" altLang="zh-CN" sz="2000" dirty="0">
                <a:latin typeface="+mn-lt"/>
              </a:rPr>
              <a:t>, galactic survey, BAO, gravitational waves…</a:t>
            </a:r>
            <a:endParaRPr kumimoji="1" lang="zh-CN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5992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09EAB8A-119A-4457-6E38-F6A25833BD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82EB336D-2750-C790-5F20-C647E50AF29A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C7CB561A-CE20-135C-F8A9-1F35BD9D594C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Modified Gravity Theories of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F2E14C35-654F-E8C1-E080-AFA62A6093FB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CN" sz="2400" dirty="0"/>
              <a:t>How many modified gravity theories are there in our market?</a:t>
            </a:r>
            <a:endParaRPr kumimoji="1" lang="zh-CN" altLang="en-US" sz="24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547AD4C-F9E6-B166-96A6-D32B2738D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7" y="1626626"/>
            <a:ext cx="4549336" cy="19119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8D203F3-3C3B-4C2C-8E50-6ECB7ED876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13" y="4297451"/>
            <a:ext cx="5022071" cy="17985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954404D-DB1D-1C87-A826-FBB43E34EC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784" y="4109194"/>
            <a:ext cx="3924765" cy="195404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7939696-0695-69C9-D812-63AFADAB0E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961" y="1349949"/>
            <a:ext cx="4391039" cy="261459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1E2A1CCC-D832-2370-71EC-AC1B4BC47929}"/>
              </a:ext>
            </a:extLst>
          </p:cNvPr>
          <p:cNvSpPr txBox="1"/>
          <p:nvPr/>
        </p:nvSpPr>
        <p:spPr>
          <a:xfrm>
            <a:off x="315686" y="6346371"/>
            <a:ext cx="4112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</a:t>
            </a:r>
            <a:r>
              <a:rPr lang="en-US" altLang="zh-CN" sz="2000" dirty="0">
                <a:latin typeface="+mn-lt"/>
                <a:cs typeface="Calibri" panose="020F0502020204030204" pitchFamily="34" charset="0"/>
              </a:rPr>
              <a:t>Emmanuel N. </a:t>
            </a:r>
            <a:r>
              <a:rPr lang="en-US" altLang="zh-CN" sz="2000" dirty="0" err="1">
                <a:latin typeface="+mn-lt"/>
                <a:cs typeface="Calibri" panose="020F0502020204030204" pitchFamily="34" charset="0"/>
              </a:rPr>
              <a:t>Saridakis</a:t>
            </a:r>
            <a:r>
              <a:rPr lang="en-US" altLang="zh-CN" sz="2000" dirty="0">
                <a:latin typeface="+mn-lt"/>
                <a:cs typeface="Calibri" panose="020F0502020204030204" pitchFamily="34" charset="0"/>
              </a:rPr>
              <a:t> et al., 2023</a:t>
            </a:r>
            <a:r>
              <a:rPr kumimoji="1" lang="en-US" altLang="zh-CN" sz="2000" dirty="0">
                <a:latin typeface="+mn-lt"/>
              </a:rPr>
              <a:t>)</a:t>
            </a:r>
            <a:endParaRPr kumimoji="1" lang="zh-CN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45852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57" name="Picture 24">
            <a:extLst>
              <a:ext uri="{FF2B5EF4-FFF2-40B4-BE49-F238E27FC236}">
                <a16:creationId xmlns:a16="http://schemas.microsoft.com/office/drawing/2014/main" id="{65B6DAA6-6C29-E6E8-A0EC-D8DE08205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993" y="5948479"/>
            <a:ext cx="3906151" cy="56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Box 4">
            <a:extLst>
              <a:ext uri="{FF2B5EF4-FFF2-40B4-BE49-F238E27FC236}">
                <a16:creationId xmlns:a16="http://schemas.microsoft.com/office/drawing/2014/main" id="{76A6C4A9-C018-0710-2021-C3814FD63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2225905"/>
            <a:ext cx="80898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However, several constraints must be satisfied in order not to spoil local GR!</a:t>
            </a:r>
            <a:endParaRPr lang="zh-CN" altLang="en-US" sz="2000" dirty="0">
              <a:latin typeface="+mn-lt"/>
            </a:endParaRPr>
          </a:p>
        </p:txBody>
      </p:sp>
      <p:sp>
        <p:nvSpPr>
          <p:cNvPr id="48134" name="TextBox 5">
            <a:extLst>
              <a:ext uri="{FF2B5EF4-FFF2-40B4-BE49-F238E27FC236}">
                <a16:creationId xmlns:a16="http://schemas.microsoft.com/office/drawing/2014/main" id="{BC0941DC-95BB-CF5F-37D9-2DC11E09E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2479752"/>
            <a:ext cx="4517134" cy="281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 b="1" dirty="0">
                <a:latin typeface="+mn-lt"/>
              </a:rPr>
              <a:t>constraints: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</a:rPr>
              <a:t>Ghost-free;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</a:rPr>
              <a:t>Tachyonic instability;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</a:rPr>
              <a:t>Consistency with the local gravity test;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</a:rPr>
              <a:t>Stability of an accelerating phase;</a:t>
            </a:r>
          </a:p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+mn-lt"/>
              </a:rPr>
              <a:t>… ...</a:t>
            </a:r>
            <a:endParaRPr lang="zh-CN" altLang="en-US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135" name="TextBox 6">
                <a:extLst>
                  <a:ext uri="{FF2B5EF4-FFF2-40B4-BE49-F238E27FC236}">
                    <a16:creationId xmlns:a16="http://schemas.microsoft.com/office/drawing/2014/main" id="{4C82BD9B-5FF8-36ED-17E2-FA9165DCB6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9399" y="5148106"/>
                <a:ext cx="2684646" cy="17758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40000"/>
                  </a:lnSpc>
                </a:pPr>
                <a:r>
                  <a:rPr lang="en-US" altLang="zh-CN" sz="2000" b="1" dirty="0">
                    <a:latin typeface="+mn-lt"/>
                  </a:rPr>
                  <a:t>Viable </a:t>
                </a:r>
                <a14:m>
                  <m:oMath xmlns:m="http://schemas.openxmlformats.org/officeDocument/2006/math">
                    <m:r>
                      <a:rPr lang="en-US" altLang="zh-CN" sz="2000" b="1" i="1" dirty="0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altLang="zh-CN" sz="2000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000" b="1" i="1" dirty="0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altLang="zh-CN" sz="2000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CN" sz="2000" b="1" dirty="0">
                    <a:latin typeface="+mn-lt"/>
                  </a:rPr>
                  <a:t> models:</a:t>
                </a:r>
              </a:p>
              <a:p>
                <a:pPr marL="342900" indent="-342900" eaLnBrk="1" hangingPunct="1">
                  <a:lnSpc>
                    <a:spcPct val="14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>
                    <a:latin typeface="+mn-lt"/>
                  </a:rPr>
                  <a:t>Hu-Sawicki’s model:</a:t>
                </a:r>
              </a:p>
              <a:p>
                <a:pPr marL="342900" indent="-342900" eaLnBrk="1" hangingPunct="1">
                  <a:lnSpc>
                    <a:spcPct val="14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 err="1">
                    <a:latin typeface="+mn-lt"/>
                  </a:rPr>
                  <a:t>Starobinsky’s</a:t>
                </a:r>
                <a:r>
                  <a:rPr lang="en-US" altLang="zh-CN" sz="2000" dirty="0">
                    <a:latin typeface="+mn-lt"/>
                  </a:rPr>
                  <a:t> model:</a:t>
                </a:r>
              </a:p>
              <a:p>
                <a:pPr marL="342900" indent="-342900" eaLnBrk="1" hangingPunct="1">
                  <a:lnSpc>
                    <a:spcPct val="14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CN" sz="2000" dirty="0" err="1">
                    <a:latin typeface="+mn-lt"/>
                  </a:rPr>
                  <a:t>Tsujikawa’s</a:t>
                </a:r>
                <a:r>
                  <a:rPr lang="en-US" altLang="zh-CN" sz="2000" dirty="0">
                    <a:latin typeface="+mn-lt"/>
                  </a:rPr>
                  <a:t> model:</a:t>
                </a:r>
                <a:endParaRPr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48135" name="TextBox 6">
                <a:extLst>
                  <a:ext uri="{FF2B5EF4-FFF2-40B4-BE49-F238E27FC236}">
                    <a16:creationId xmlns:a16="http://schemas.microsoft.com/office/drawing/2014/main" id="{4C82BD9B-5FF8-36ED-17E2-FA9165DCB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5148106"/>
                <a:ext cx="2684646" cy="1775871"/>
              </a:xfrm>
              <a:prstGeom prst="rect">
                <a:avLst/>
              </a:prstGeom>
              <a:blipFill>
                <a:blip r:embed="rId4"/>
                <a:stretch>
                  <a:fillRect l="-2347" r="-939" b="-425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137" name="Picture 6">
            <a:extLst>
              <a:ext uri="{FF2B5EF4-FFF2-40B4-BE49-F238E27FC236}">
                <a16:creationId xmlns:a16="http://schemas.microsoft.com/office/drawing/2014/main" id="{071EBB97-0F53-CF57-FE4D-4C99A6C4A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993" y="5583782"/>
            <a:ext cx="3108912" cy="42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8" name="Picture 8">
            <a:extLst>
              <a:ext uri="{FF2B5EF4-FFF2-40B4-BE49-F238E27FC236}">
                <a16:creationId xmlns:a16="http://schemas.microsoft.com/office/drawing/2014/main" id="{396D8B35-57BF-9263-8A2A-885813F7B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993" y="6540669"/>
            <a:ext cx="2808288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0" name="TextBox 15">
            <a:extLst>
              <a:ext uri="{FF2B5EF4-FFF2-40B4-BE49-F238E27FC236}">
                <a16:creationId xmlns:a16="http://schemas.microsoft.com/office/drawing/2014/main" id="{BA981C2C-4C25-D893-D7D6-B8CC5B50A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3645" y="5584051"/>
            <a:ext cx="22609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dirty="0">
                <a:latin typeface="+mn-lt"/>
              </a:rPr>
              <a:t>(W. Hu &amp; I. Sawicki 2007)</a:t>
            </a:r>
            <a:endParaRPr lang="zh-CN" altLang="en-US" sz="1600" dirty="0">
              <a:latin typeface="+mn-lt"/>
            </a:endParaRPr>
          </a:p>
        </p:txBody>
      </p:sp>
      <p:sp>
        <p:nvSpPr>
          <p:cNvPr id="48141" name="TextBox 16">
            <a:extLst>
              <a:ext uri="{FF2B5EF4-FFF2-40B4-BE49-F238E27FC236}">
                <a16:creationId xmlns:a16="http://schemas.microsoft.com/office/drawing/2014/main" id="{9D7F6E38-A08D-F09A-9B10-D08F619C3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0589" y="6060506"/>
            <a:ext cx="1954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dirty="0">
                <a:latin typeface="+mn-lt"/>
              </a:rPr>
              <a:t>(A. </a:t>
            </a:r>
            <a:r>
              <a:rPr lang="en-US" altLang="zh-CN" sz="1600" dirty="0" err="1">
                <a:latin typeface="+mn-lt"/>
              </a:rPr>
              <a:t>Starobinsky</a:t>
            </a:r>
            <a:r>
              <a:rPr lang="en-US" altLang="zh-CN" sz="1600" dirty="0">
                <a:latin typeface="+mn-lt"/>
              </a:rPr>
              <a:t> 2007)</a:t>
            </a:r>
            <a:endParaRPr lang="zh-CN" altLang="en-US" sz="1600" dirty="0">
              <a:latin typeface="+mn-lt"/>
            </a:endParaRPr>
          </a:p>
        </p:txBody>
      </p:sp>
      <p:sp>
        <p:nvSpPr>
          <p:cNvPr id="48142" name="TextBox 17">
            <a:extLst>
              <a:ext uri="{FF2B5EF4-FFF2-40B4-BE49-F238E27FC236}">
                <a16:creationId xmlns:a16="http://schemas.microsoft.com/office/drawing/2014/main" id="{CCE8624F-80ED-F8FA-CA9A-71406ADFC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4026" y="6451616"/>
            <a:ext cx="17618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dirty="0">
                <a:latin typeface="+mn-lt"/>
              </a:rPr>
              <a:t>(S. </a:t>
            </a:r>
            <a:r>
              <a:rPr lang="en-US" altLang="zh-CN" sz="1600" dirty="0" err="1">
                <a:latin typeface="+mn-lt"/>
              </a:rPr>
              <a:t>Tsujikawa</a:t>
            </a:r>
            <a:r>
              <a:rPr lang="en-US" altLang="zh-CN" sz="1600" dirty="0">
                <a:latin typeface="+mn-lt"/>
              </a:rPr>
              <a:t> 2007)</a:t>
            </a:r>
            <a:endParaRPr lang="zh-CN" altLang="en-US" sz="1600" dirty="0">
              <a:latin typeface="+mn-lt"/>
            </a:endParaRPr>
          </a:p>
        </p:txBody>
      </p:sp>
      <p:sp>
        <p:nvSpPr>
          <p:cNvPr id="48144" name="TextBox 58">
            <a:extLst>
              <a:ext uri="{FF2B5EF4-FFF2-40B4-BE49-F238E27FC236}">
                <a16:creationId xmlns:a16="http://schemas.microsoft.com/office/drawing/2014/main" id="{6A9D2616-6F71-28A3-9F19-879897670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77091" y="3047961"/>
            <a:ext cx="8449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where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48145" name="Picture 9">
            <a:extLst>
              <a:ext uri="{FF2B5EF4-FFF2-40B4-BE49-F238E27FC236}">
                <a16:creationId xmlns:a16="http://schemas.microsoft.com/office/drawing/2014/main" id="{CD74C704-A5EC-0A08-8829-867E1C959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969" y="3142935"/>
            <a:ext cx="1198415" cy="25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6" name="Picture 17">
            <a:extLst>
              <a:ext uri="{FF2B5EF4-FFF2-40B4-BE49-F238E27FC236}">
                <a16:creationId xmlns:a16="http://schemas.microsoft.com/office/drawing/2014/main" id="{706AA8AD-7AC0-9FFC-7E9F-C0AAF891E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721" y="3137961"/>
            <a:ext cx="1015948" cy="252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7" name="Picture 18">
            <a:extLst>
              <a:ext uri="{FF2B5EF4-FFF2-40B4-BE49-F238E27FC236}">
                <a16:creationId xmlns:a16="http://schemas.microsoft.com/office/drawing/2014/main" id="{835FAF97-36C7-E516-1E1F-2BD69B295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432" y="3573016"/>
            <a:ext cx="1610887" cy="255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8" name="Picture 20">
            <a:extLst>
              <a:ext uri="{FF2B5EF4-FFF2-40B4-BE49-F238E27FC236}">
                <a16:creationId xmlns:a16="http://schemas.microsoft.com/office/drawing/2014/main" id="{3AEF939B-5083-5EE5-9559-EE317F190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284" y="4048900"/>
            <a:ext cx="1529992" cy="25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9" name="TextBox 23">
            <a:extLst>
              <a:ext uri="{FF2B5EF4-FFF2-40B4-BE49-F238E27FC236}">
                <a16:creationId xmlns:a16="http://schemas.microsoft.com/office/drawing/2014/main" id="{AF237758-CBB9-0C39-21EE-8CC2843F1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547" y="3932926"/>
            <a:ext cx="3922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at</a:t>
            </a:r>
            <a:endParaRPr lang="zh-CN" altLang="en-US" sz="2000" dirty="0">
              <a:latin typeface="+mn-lt"/>
            </a:endParaRPr>
          </a:p>
        </p:txBody>
      </p:sp>
      <p:sp>
        <p:nvSpPr>
          <p:cNvPr id="48150" name="TextBox 24">
            <a:extLst>
              <a:ext uri="{FF2B5EF4-FFF2-40B4-BE49-F238E27FC236}">
                <a16:creationId xmlns:a16="http://schemas.microsoft.com/office/drawing/2014/main" id="{AB141B7F-ADCB-A050-3DAE-DCB6F8953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7883" y="4347195"/>
            <a:ext cx="3922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at</a:t>
            </a:r>
            <a:endParaRPr lang="zh-CN" altLang="en-US" sz="2000" dirty="0">
              <a:latin typeface="+mn-lt"/>
            </a:endParaRPr>
          </a:p>
        </p:txBody>
      </p:sp>
      <p:sp>
        <p:nvSpPr>
          <p:cNvPr id="48152" name="TextBox 14">
            <a:extLst>
              <a:ext uri="{FF2B5EF4-FFF2-40B4-BE49-F238E27FC236}">
                <a16:creationId xmlns:a16="http://schemas.microsoft.com/office/drawing/2014/main" id="{A471E310-7DB4-2A7D-636F-4B577884C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6721" y="4768243"/>
            <a:ext cx="42485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dirty="0">
                <a:latin typeface="+mn-lt"/>
              </a:rPr>
              <a:t>(Amendola, </a:t>
            </a:r>
            <a:r>
              <a:rPr lang="en-US" altLang="zh-CN" sz="1600" dirty="0" err="1">
                <a:latin typeface="+mn-lt"/>
              </a:rPr>
              <a:t>Gannouji</a:t>
            </a:r>
            <a:r>
              <a:rPr lang="en-US" altLang="zh-CN" sz="1600" dirty="0">
                <a:latin typeface="+mn-lt"/>
              </a:rPr>
              <a:t>, </a:t>
            </a:r>
            <a:r>
              <a:rPr lang="en-US" altLang="zh-CN" sz="1600" dirty="0" err="1">
                <a:latin typeface="+mn-lt"/>
              </a:rPr>
              <a:t>Polarski</a:t>
            </a:r>
            <a:r>
              <a:rPr lang="en-US" altLang="zh-CN" sz="1600" dirty="0">
                <a:latin typeface="+mn-lt"/>
              </a:rPr>
              <a:t> &amp; </a:t>
            </a:r>
            <a:r>
              <a:rPr lang="en-US" altLang="zh-CN" sz="1600" dirty="0" err="1">
                <a:latin typeface="+mn-lt"/>
              </a:rPr>
              <a:t>Tsujikawa</a:t>
            </a:r>
            <a:r>
              <a:rPr lang="en-US" altLang="zh-CN" sz="1600" dirty="0">
                <a:latin typeface="+mn-lt"/>
              </a:rPr>
              <a:t> 2006)</a:t>
            </a:r>
            <a:endParaRPr lang="zh-CN" altLang="en-US" sz="1600" dirty="0">
              <a:latin typeface="+mn-lt"/>
            </a:endParaRPr>
          </a:p>
        </p:txBody>
      </p:sp>
      <p:pic>
        <p:nvPicPr>
          <p:cNvPr id="48153" name="Picture 21">
            <a:extLst>
              <a:ext uri="{FF2B5EF4-FFF2-40B4-BE49-F238E27FC236}">
                <a16:creationId xmlns:a16="http://schemas.microsoft.com/office/drawing/2014/main" id="{667541C9-9027-00F4-7832-7249463D3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434" y="4048900"/>
            <a:ext cx="978102" cy="252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54" name="Picture 22">
            <a:extLst>
              <a:ext uri="{FF2B5EF4-FFF2-40B4-BE49-F238E27FC236}">
                <a16:creationId xmlns:a16="http://schemas.microsoft.com/office/drawing/2014/main" id="{D65A55E7-3675-F295-F18A-56755EA66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144" y="4441460"/>
            <a:ext cx="2441661" cy="235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55" name="Picture 23">
            <a:extLst>
              <a:ext uri="{FF2B5EF4-FFF2-40B4-BE49-F238E27FC236}">
                <a16:creationId xmlns:a16="http://schemas.microsoft.com/office/drawing/2014/main" id="{E3F7BFA9-97C8-F3CB-5EE5-E73E785AD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170" y="4446642"/>
            <a:ext cx="1650943" cy="23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56" name="TextBox 30">
            <a:extLst>
              <a:ext uri="{FF2B5EF4-FFF2-40B4-BE49-F238E27FC236}">
                <a16:creationId xmlns:a16="http://schemas.microsoft.com/office/drawing/2014/main" id="{D22C17D4-6B38-7098-B457-82BFC96C7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2485" y="3548506"/>
            <a:ext cx="28342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600" dirty="0">
                <a:latin typeface="+mn-lt"/>
              </a:rPr>
              <a:t>(A. </a:t>
            </a:r>
            <a:r>
              <a:rPr lang="en-US" altLang="zh-CN" sz="1600" dirty="0" err="1">
                <a:latin typeface="+mn-lt"/>
              </a:rPr>
              <a:t>Dolgov</a:t>
            </a:r>
            <a:r>
              <a:rPr lang="en-US" altLang="zh-CN" sz="1600" dirty="0">
                <a:latin typeface="+mn-lt"/>
              </a:rPr>
              <a:t> &amp; M. Kawasaki 2003)</a:t>
            </a:r>
            <a:endParaRPr lang="zh-CN" altLang="en-US" sz="1600" dirty="0">
              <a:latin typeface="+mn-lt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321213B-F987-7887-4892-3276C66D646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5EA0CE7C-576B-65D2-13E0-FA14AB705FC5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>
            <a:extLst>
              <a:ext uri="{FF2B5EF4-FFF2-40B4-BE49-F238E27FC236}">
                <a16:creationId xmlns:a16="http://schemas.microsoft.com/office/drawing/2014/main" id="{2E0B24EB-7B08-F653-20D3-E6E6E8BD03FE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Modified Gravity Theories of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内容占位符 2">
                <a:extLst>
                  <a:ext uri="{FF2B5EF4-FFF2-40B4-BE49-F238E27FC236}">
                    <a16:creationId xmlns:a16="http://schemas.microsoft.com/office/drawing/2014/main" id="{F145BB67-0041-E921-7DDA-C022749AEFB2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CN" sz="2400" dirty="0"/>
                  <a:t>The simplest example: </a:t>
                </a:r>
                <a14:m>
                  <m:oMath xmlns:m="http://schemas.openxmlformats.org/officeDocument/2006/math">
                    <m:r>
                      <a:rPr kumimoji="1" lang="en-US" altLang="zh-CN" sz="24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1" lang="en-US" altLang="zh-CN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kumimoji="1" lang="en-US" altLang="zh-CN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modified gravity</a:t>
                </a:r>
                <a:endParaRPr kumimoji="1" lang="zh-CN" altLang="en-US" sz="2400" dirty="0"/>
              </a:p>
            </p:txBody>
          </p:sp>
        </mc:Choice>
        <mc:Fallback xmlns="">
          <p:sp>
            <p:nvSpPr>
              <p:cNvPr id="6" name="内容占位符 2">
                <a:extLst>
                  <a:ext uri="{FF2B5EF4-FFF2-40B4-BE49-F238E27FC236}">
                    <a16:creationId xmlns:a16="http://schemas.microsoft.com/office/drawing/2014/main" id="{F145BB67-0041-E921-7DDA-C022749AEF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blipFill>
                <a:blip r:embed="rId16"/>
                <a:stretch>
                  <a:fillRect l="-1010" t="-8333" b="-361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4BAF839-E35E-3FB4-35FD-D7CAEA1C10D1}"/>
                  </a:ext>
                </a:extLst>
              </p:cNvPr>
              <p:cNvSpPr txBox="1"/>
              <p:nvPr/>
            </p:nvSpPr>
            <p:spPr>
              <a:xfrm>
                <a:off x="2749436" y="1442044"/>
                <a:ext cx="1290866" cy="726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kumimoji="1" lang="zh-CN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ad>
                            <m:radPr>
                              <m:degHide m:val="on"/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rad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nary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4BAF839-E35E-3FB4-35FD-D7CAEA1C1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436" y="1442044"/>
                <a:ext cx="1290866" cy="726481"/>
              </a:xfrm>
              <a:prstGeom prst="rect">
                <a:avLst/>
              </a:prstGeom>
              <a:blipFill>
                <a:blip r:embed="rId17"/>
                <a:stretch>
                  <a:fillRect l="-72816" t="-153448" r="-1942" b="-2189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右箭头 8">
            <a:extLst>
              <a:ext uri="{FF2B5EF4-FFF2-40B4-BE49-F238E27FC236}">
                <a16:creationId xmlns:a16="http://schemas.microsoft.com/office/drawing/2014/main" id="{71AB2969-649F-E874-D70F-713534AD1F5A}"/>
              </a:ext>
            </a:extLst>
          </p:cNvPr>
          <p:cNvSpPr/>
          <p:nvPr/>
        </p:nvSpPr>
        <p:spPr>
          <a:xfrm>
            <a:off x="4243162" y="1648718"/>
            <a:ext cx="648519" cy="288032"/>
          </a:xfrm>
          <a:prstGeom prst="rightArrow">
            <a:avLst/>
          </a:prstGeom>
          <a:solidFill>
            <a:srgbClr val="0432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718A315-8995-A02A-DFD1-859496A1D4C5}"/>
                  </a:ext>
                </a:extLst>
              </p:cNvPr>
              <p:cNvSpPr txBox="1"/>
              <p:nvPr/>
            </p:nvSpPr>
            <p:spPr>
              <a:xfrm>
                <a:off x="5075238" y="1453159"/>
                <a:ext cx="1616596" cy="7264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kumimoji="1" lang="zh-CN" alt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p>
                            <m:sSup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ad>
                            <m:radPr>
                              <m:degHide m:val="on"/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</m:rad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718A315-8995-A02A-DFD1-859496A1D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5238" y="1453159"/>
                <a:ext cx="1616596" cy="726481"/>
              </a:xfrm>
              <a:prstGeom prst="rect">
                <a:avLst/>
              </a:prstGeom>
              <a:blipFill>
                <a:blip r:embed="rId18"/>
                <a:stretch>
                  <a:fillRect l="-58140" t="-155172" r="-3876" b="-2189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07477E03-32D0-BDE6-8606-132F75FAA544}"/>
              </a:ext>
            </a:extLst>
          </p:cNvPr>
          <p:cNvSpPr/>
          <p:nvPr/>
        </p:nvSpPr>
        <p:spPr>
          <a:xfrm>
            <a:off x="2749436" y="1442044"/>
            <a:ext cx="3993470" cy="7264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60411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TextBox 3">
            <a:extLst>
              <a:ext uri="{FF2B5EF4-FFF2-40B4-BE49-F238E27FC236}">
                <a16:creationId xmlns:a16="http://schemas.microsoft.com/office/drawing/2014/main" id="{0C54CA77-CB1B-8821-971E-A94113109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1417104"/>
            <a:ext cx="92685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Action: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49157" name="Picture 2">
            <a:extLst>
              <a:ext uri="{FF2B5EF4-FFF2-40B4-BE49-F238E27FC236}">
                <a16:creationId xmlns:a16="http://schemas.microsoft.com/office/drawing/2014/main" id="{CA74C0A5-1822-B2E6-DE03-88938F2CC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530" y="1628285"/>
            <a:ext cx="2366937" cy="57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TextBox 5">
            <a:extLst>
              <a:ext uri="{FF2B5EF4-FFF2-40B4-BE49-F238E27FC236}">
                <a16:creationId xmlns:a16="http://schemas.microsoft.com/office/drawing/2014/main" id="{302D59CC-A673-6E58-ACD2-76D35B3D5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2223633"/>
            <a:ext cx="24745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Friedmann equations: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49159" name="Picture 3">
            <a:extLst>
              <a:ext uri="{FF2B5EF4-FFF2-40B4-BE49-F238E27FC236}">
                <a16:creationId xmlns:a16="http://schemas.microsoft.com/office/drawing/2014/main" id="{6A388CFC-1F94-4609-0F34-F4F373345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479" y="2564389"/>
            <a:ext cx="4619038" cy="57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Box 7">
            <a:extLst>
              <a:ext uri="{FF2B5EF4-FFF2-40B4-BE49-F238E27FC236}">
                <a16:creationId xmlns:a16="http://schemas.microsoft.com/office/drawing/2014/main" id="{D490EFD0-44F2-48F2-848C-B2B20F96F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416" y="3164355"/>
            <a:ext cx="261411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from which we can get: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49164" name="Picture 5">
            <a:extLst>
              <a:ext uri="{FF2B5EF4-FFF2-40B4-BE49-F238E27FC236}">
                <a16:creationId xmlns:a16="http://schemas.microsoft.com/office/drawing/2014/main" id="{67BC9FBC-759A-C19C-0789-6E4FFE14E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2" y="3548800"/>
            <a:ext cx="6300788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EDC78AA4-82F8-F0D3-DCE8-F2BD55AB7BB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350BA2E4-9A49-7C22-82F1-7F436A78C343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916EB756-EDAD-92A2-F323-AA169E8A41AB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Modified Gravity Theories of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E653B7F8-2B1A-AB13-E6CB-660FE678B6E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CN" sz="2400" dirty="0"/>
                  <a:t>The simplest example: </a:t>
                </a:r>
                <a14:m>
                  <m:oMath xmlns:m="http://schemas.openxmlformats.org/officeDocument/2006/math">
                    <m:r>
                      <a:rPr kumimoji="1" lang="en-US" altLang="zh-CN" sz="24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kumimoji="1" lang="en-US" altLang="zh-CN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kumimoji="1" lang="en-US" altLang="zh-CN" sz="2400" i="1" dirty="0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kumimoji="1" lang="en-US" altLang="zh-CN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CN" sz="2400" dirty="0"/>
                  <a:t> modified gravity</a:t>
                </a:r>
                <a:endParaRPr kumimoji="1" lang="zh-CN" altLang="en-US" sz="2400" dirty="0"/>
              </a:p>
            </p:txBody>
          </p:sp>
        </mc:Choice>
        <mc:Fallback xmlns="">
          <p:sp>
            <p:nvSpPr>
              <p:cNvPr id="7" name="内容占位符 2">
                <a:extLst>
                  <a:ext uri="{FF2B5EF4-FFF2-40B4-BE49-F238E27FC236}">
                    <a16:creationId xmlns:a16="http://schemas.microsoft.com/office/drawing/2014/main" id="{E653B7F8-2B1A-AB13-E6CB-660FE678B6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blipFill>
                <a:blip r:embed="rId7"/>
                <a:stretch>
                  <a:fillRect l="-1010" t="-8333" b="-361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6">
            <a:extLst>
              <a:ext uri="{FF2B5EF4-FFF2-40B4-BE49-F238E27FC236}">
                <a16:creationId xmlns:a16="http://schemas.microsoft.com/office/drawing/2014/main" id="{267CD7E3-B016-7F10-5D21-3BEE677BC6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567" y="4163573"/>
            <a:ext cx="3750231" cy="2648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4E30DC94-2BFC-63A6-D76B-787BA1EA3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23" y="4970037"/>
            <a:ext cx="3889911" cy="639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61714B9-ED33-A19C-7183-CE61F544802D}"/>
              </a:ext>
            </a:extLst>
          </p:cNvPr>
          <p:cNvSpPr txBox="1"/>
          <p:nvPr/>
        </p:nvSpPr>
        <p:spPr>
          <a:xfrm>
            <a:off x="215532" y="5981390"/>
            <a:ext cx="49325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+mn-lt"/>
              </a:rPr>
              <a:t>(</a:t>
            </a:r>
            <a:r>
              <a:rPr lang="en-US" altLang="zh-CN" sz="2000" dirty="0" err="1">
                <a:latin typeface="+mn-lt"/>
              </a:rPr>
              <a:t>Motohashi</a:t>
            </a:r>
            <a:r>
              <a:rPr lang="en-US" altLang="zh-CN" sz="2000" dirty="0">
                <a:latin typeface="+mn-lt"/>
              </a:rPr>
              <a:t>, </a:t>
            </a:r>
            <a:r>
              <a:rPr lang="en-US" altLang="zh-CN" sz="2000" dirty="0" err="1">
                <a:latin typeface="+mn-lt"/>
              </a:rPr>
              <a:t>Starobinsky</a:t>
            </a:r>
            <a:r>
              <a:rPr lang="en-US" altLang="zh-CN" sz="2000" dirty="0">
                <a:latin typeface="+mn-lt"/>
              </a:rPr>
              <a:t> &amp; Yokoyama 2010)</a:t>
            </a:r>
            <a:endParaRPr lang="zh-CN" altLang="en-US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F4B495D-EAF6-2930-B3F0-C91AE701882A}"/>
                  </a:ext>
                </a:extLst>
              </p:cNvPr>
              <p:cNvSpPr txBox="1"/>
              <p:nvPr/>
            </p:nvSpPr>
            <p:spPr>
              <a:xfrm>
                <a:off x="203957" y="4173567"/>
                <a:ext cx="40304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A specific model with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 crossing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: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7F4B495D-EAF6-2930-B3F0-C91AE70188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57" y="4173567"/>
                <a:ext cx="4030462" cy="400110"/>
              </a:xfrm>
              <a:prstGeom prst="rect">
                <a:avLst/>
              </a:prstGeom>
              <a:blipFill>
                <a:blip r:embed="rId10"/>
                <a:stretch>
                  <a:fillRect l="-1254" t="-9375" r="-627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F6458F-3C75-7161-6E61-026D6136A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421801"/>
            <a:ext cx="8496944" cy="45259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 err="1"/>
              <a:t>Chaplygin</a:t>
            </a:r>
            <a:r>
              <a:rPr lang="en-US" altLang="zh-CN" sz="2000" dirty="0"/>
              <a:t> Gas (</a:t>
            </a:r>
            <a:r>
              <a:rPr lang="en-US" altLang="zh-CN" sz="2000" dirty="0" err="1"/>
              <a:t>Kamenshchik</a:t>
            </a:r>
            <a:r>
              <a:rPr lang="en-US" altLang="zh-CN" sz="2000" dirty="0"/>
              <a:t>, Moschella, Pasquier 2001)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Vector field Dark Energy (Armendariz-Picon 2004)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Holographic/</a:t>
            </a:r>
            <a:r>
              <a:rPr lang="en-US" altLang="zh-CN" sz="2000" dirty="0" err="1"/>
              <a:t>Agegraphic</a:t>
            </a:r>
            <a:r>
              <a:rPr lang="en-US" altLang="zh-CN" sz="2000" dirty="0"/>
              <a:t>/Ricci Dark Energy (Li 2004, Cai, 2007, Gao, Wu, Chen, Shen 2007);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Interacting Dark Energy (Zhang, Li, Piao, Zhang, 2006);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Spinor field Dark Energy (Cai &amp; Wang 2008)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 err="1"/>
              <a:t>Horava</a:t>
            </a:r>
            <a:r>
              <a:rPr lang="en-US" altLang="zh-CN" sz="2000" dirty="0"/>
              <a:t>-Lifshitz Dark Energy (E. Saridakis 2009);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Ghost Dark Energy (Urban &amp; </a:t>
            </a:r>
            <a:r>
              <a:rPr lang="en-US" altLang="zh-CN" sz="2000" dirty="0" err="1"/>
              <a:t>Zhitnitsky</a:t>
            </a:r>
            <a:r>
              <a:rPr lang="en-US" altLang="zh-CN" sz="2000" dirty="0"/>
              <a:t> 2009, N. Ohta 2010);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Entropic Dark Energy (Gao 2010, Easson, Frampton, Smoot 2010, Cai, Liu, Li 2010);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Metric-affine Dark Energy (Bengochea &amp; Ferraro 2008, Linder 2010, Geng, Lee, Saridakis and Wu 2011);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Massive Gravity Dark Energy (S. </a:t>
            </a:r>
            <a:r>
              <a:rPr lang="en-US" altLang="zh-CN" sz="2000" dirty="0" err="1"/>
              <a:t>Mukohyama</a:t>
            </a:r>
            <a:r>
              <a:rPr lang="en-US" altLang="zh-CN" sz="2000" dirty="0"/>
              <a:t> 2011);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z="2000" dirty="0"/>
              <a:t>… … … … … …</a:t>
            </a:r>
            <a:endParaRPr lang="zh-CN" altLang="en-US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BC5D8EC-66DE-DF37-760D-475BC6E6FB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DFEFC1CF-D3E7-FA60-A4A7-66F72E1BAFEC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5545F792-EAF6-E06A-5D83-F057DEFE0D74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内容占位符 2">
            <a:extLst>
              <a:ext uri="{FF2B5EF4-FFF2-40B4-BE49-F238E27FC236}">
                <a16:creationId xmlns:a16="http://schemas.microsoft.com/office/drawing/2014/main" id="{1A0CC250-15D6-2574-E33F-52FEF7292D2A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CN" sz="2400" dirty="0"/>
              <a:t>Incomplete list:</a:t>
            </a:r>
            <a:endParaRPr kumimoji="1" lang="zh-CN" altLang="en-US" sz="2400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9111D46-C2AE-9E17-9714-C8DD221D5327}"/>
              </a:ext>
            </a:extLst>
          </p:cNvPr>
          <p:cNvSpPr txBox="1"/>
          <p:nvPr/>
        </p:nvSpPr>
        <p:spPr>
          <a:xfrm>
            <a:off x="323526" y="6393808"/>
            <a:ext cx="73448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+mn-lt"/>
              </a:rPr>
              <a:t>See review c.f. Y. Cai, X. Ren, </a:t>
            </a:r>
            <a:r>
              <a:rPr lang="en-US" altLang="zh-CN" sz="2000" b="1" dirty="0">
                <a:latin typeface="+mn-lt"/>
              </a:rPr>
              <a:t>TQ</a:t>
            </a:r>
            <a:r>
              <a:rPr lang="en-US" altLang="zh-CN" sz="2000" dirty="0">
                <a:latin typeface="+mn-lt"/>
              </a:rPr>
              <a:t>, M. Li, X. Zhang, Natl. Sci. Rev. 2026</a:t>
            </a:r>
            <a:endParaRPr lang="zh-CN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8B7E666-A190-3CE0-361E-AB4BBF1550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97D5BA2B-1F3D-46CE-D923-66A650C01C57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7F9935D0-B045-D70A-EFA3-80664A21831D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3FBA7A46-5DDD-81D7-CA40-F1810AB9A7F5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latin typeface="+mn-lt"/>
                <a:cs typeface="Comic Sans MS"/>
              </a:rPr>
              <a:t>Observation from DESI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03FD880-FD6A-722B-93F4-6A42B0109C70}"/>
              </a:ext>
            </a:extLst>
          </p:cNvPr>
          <p:cNvSpPr txBox="1"/>
          <p:nvPr/>
        </p:nvSpPr>
        <p:spPr>
          <a:xfrm>
            <a:off x="198815" y="4532654"/>
            <a:ext cx="873578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altLang="zh-CN" dirty="0">
                <a:latin typeface="+mn-lt"/>
                <a:ea typeface="微软雅黑" panose="020B0503020204020204" pitchFamily="34" charset="-122"/>
                <a:cs typeface="微软雅黑" panose="020B0503020204020204" pitchFamily="34" charset="-122"/>
              </a:rPr>
              <a:t>Supported by </a:t>
            </a:r>
            <a:r>
              <a:rPr lang="zh-CN" altLang="zh-CN" dirty="0">
                <a:latin typeface="+mn-lt"/>
              </a:rPr>
              <a:t>the Department of Energy Office of Science</a:t>
            </a:r>
            <a:r>
              <a:rPr lang="en-US" altLang="zh-CN" dirty="0">
                <a:latin typeface="+mn-lt"/>
              </a:rPr>
              <a:t> with more than 70 institutes all over the world.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altLang="zh-CN" dirty="0"/>
              <a:t>c</a:t>
            </a:r>
            <a:r>
              <a:rPr lang="zh-CN" altLang="zh-CN" dirty="0"/>
              <a:t>onducted on the Mayall 4-meter telescope at Kitt Peak National Observatory</a:t>
            </a:r>
            <a:r>
              <a:rPr lang="en-US" altLang="zh-CN" dirty="0"/>
              <a:t> with </a:t>
            </a:r>
            <a:r>
              <a:rPr lang="en-US" altLang="zh-CN" dirty="0">
                <a:ea typeface="微软雅黑" panose="020B0503020204020204" pitchFamily="34" charset="-122"/>
                <a:cs typeface="微软雅黑" panose="020B0503020204020204" pitchFamily="34" charset="-122"/>
              </a:rPr>
              <a:t>5,000 fibers to receive light from faraway galaxies.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zh-CN" altLang="zh-CN" dirty="0"/>
              <a:t>observed more than 47 million galaxies and quasars along with over 20 million stars. </a:t>
            </a:r>
            <a:endParaRPr lang="en-US" altLang="zh-CN" dirty="0"/>
          </a:p>
          <a:p>
            <a:pPr marL="285750" indent="-285750">
              <a:buFont typeface="Wingdings" pitchFamily="2" charset="2"/>
              <a:buChar char="ü"/>
            </a:pPr>
            <a:r>
              <a:rPr lang="zh-CN" altLang="zh-CN" dirty="0"/>
              <a:t>perform dark energy measurement using baryon acoustic oscillations and other techniques that rely on spectroscopic measurements.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C478F2E-38CB-58B6-4FD5-661371A29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75" y="1364918"/>
            <a:ext cx="8208911" cy="3128477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90106F2-F546-0A13-A4F2-56F66BB63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959" y="1350964"/>
            <a:ext cx="6100080" cy="48470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FDD936E-439A-1DAA-006A-9FEBF46C69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8929F8D3-4956-1C82-3493-3F1537EBAE3E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1">
            <a:extLst>
              <a:ext uri="{FF2B5EF4-FFF2-40B4-BE49-F238E27FC236}">
                <a16:creationId xmlns:a16="http://schemas.microsoft.com/office/drawing/2014/main" id="{9E4AAFB3-6E31-3A6B-CCE4-F7A40EACEE47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id="{A10C2A07-C906-AE74-CE8A-1F6656BBA134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latin typeface="+mn-lt"/>
                <a:cs typeface="Comic Sans MS"/>
              </a:rPr>
              <a:t>Observation from DESI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9378349-621D-60D0-0473-03A76F03D800}"/>
              </a:ext>
            </a:extLst>
          </p:cNvPr>
          <p:cNvSpPr txBox="1"/>
          <p:nvPr/>
        </p:nvSpPr>
        <p:spPr>
          <a:xfrm>
            <a:off x="323528" y="6346642"/>
            <a:ext cx="48239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(DESI Collaboration, M. A. Karim et al., 2005)</a:t>
            </a:r>
            <a:endParaRPr kumimoji="1" lang="zh-CN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348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qiutt\Desktop\Sejarah-kejadian-alam-.jpg">
            <a:extLst>
              <a:ext uri="{FF2B5EF4-FFF2-40B4-BE49-F238E27FC236}">
                <a16:creationId xmlns:a16="http://schemas.microsoft.com/office/drawing/2014/main" id="{EE707EEB-4087-81DD-96DD-BCDA4AC2B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10596"/>
            <a:ext cx="8664589" cy="3382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qiutt\appdata\roaming\360se6\USERDA~1\Temp\150PX-~3.JPG">
            <a:extLst>
              <a:ext uri="{FF2B5EF4-FFF2-40B4-BE49-F238E27FC236}">
                <a16:creationId xmlns:a16="http://schemas.microsoft.com/office/drawing/2014/main" id="{A9D11521-82D7-9F98-9B9C-E961CE8BA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058" y="4543744"/>
            <a:ext cx="1259930" cy="170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qiutt\appdata\roaming\360se6\USERDA~1\Temp\2237C0~1.JPG">
            <a:extLst>
              <a:ext uri="{FF2B5EF4-FFF2-40B4-BE49-F238E27FC236}">
                <a16:creationId xmlns:a16="http://schemas.microsoft.com/office/drawing/2014/main" id="{FB6C66A2-AB86-C5CE-499C-5836D8EAE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927" y="4543745"/>
            <a:ext cx="1262897" cy="1705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qiutt\appdata\roaming\360se6\USERDA~1\Temp\Z.jpg">
            <a:extLst>
              <a:ext uri="{FF2B5EF4-FFF2-40B4-BE49-F238E27FC236}">
                <a16:creationId xmlns:a16="http://schemas.microsoft.com/office/drawing/2014/main" id="{B23ECA48-0BF4-63C7-C9B4-C7DD1C2B7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705" y="4543746"/>
            <a:ext cx="1301263" cy="170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0A2121E7-56B8-1545-3FEC-258282BC9693}"/>
              </a:ext>
            </a:extLst>
          </p:cNvPr>
          <p:cNvSpPr txBox="1"/>
          <p:nvPr/>
        </p:nvSpPr>
        <p:spPr>
          <a:xfrm>
            <a:off x="4368651" y="6254237"/>
            <a:ext cx="1372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+mn-lt"/>
                <a:ea typeface="宋体"/>
                <a:cs typeface="Times New Roman"/>
              </a:rPr>
              <a:t>R. </a:t>
            </a:r>
            <a:r>
              <a:rPr lang="en-US" altLang="zh-CN" dirty="0" err="1">
                <a:latin typeface="+mn-lt"/>
                <a:ea typeface="宋体"/>
                <a:cs typeface="Times New Roman"/>
              </a:rPr>
              <a:t>Alpher</a:t>
            </a:r>
            <a:r>
              <a:rPr lang="en-US" altLang="zh-CN" dirty="0">
                <a:latin typeface="+mn-lt"/>
                <a:ea typeface="宋体"/>
                <a:cs typeface="Times New Roman"/>
              </a:rPr>
              <a:t> (α)</a:t>
            </a:r>
            <a:endParaRPr lang="zh-CN" altLang="en-US" dirty="0">
              <a:latin typeface="+mn-lt"/>
              <a:ea typeface="宋体"/>
              <a:cs typeface="Times New Roman"/>
            </a:endParaRP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025A5ECD-98C9-B22B-4D1A-DEBB496B7F6E}"/>
              </a:ext>
            </a:extLst>
          </p:cNvPr>
          <p:cNvSpPr txBox="1"/>
          <p:nvPr/>
        </p:nvSpPr>
        <p:spPr>
          <a:xfrm>
            <a:off x="6061202" y="6258070"/>
            <a:ext cx="1310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+mn-lt"/>
                <a:ea typeface="宋体"/>
                <a:cs typeface="Times New Roman"/>
              </a:rPr>
              <a:t>H. Bethe (β)</a:t>
            </a:r>
            <a:endParaRPr lang="zh-CN" altLang="en-US" dirty="0">
              <a:latin typeface="+mn-lt"/>
              <a:ea typeface="宋体"/>
              <a:cs typeface="Times New Roman"/>
            </a:endParaRP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0651ED56-4334-89F1-0875-8EA66D3FB25A}"/>
              </a:ext>
            </a:extLst>
          </p:cNvPr>
          <p:cNvSpPr txBox="1"/>
          <p:nvPr/>
        </p:nvSpPr>
        <p:spPr>
          <a:xfrm>
            <a:off x="7535971" y="6258070"/>
            <a:ext cx="1464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+mn-lt"/>
                <a:ea typeface="宋体"/>
                <a:cs typeface="Times New Roman"/>
              </a:rPr>
              <a:t>G. Gamow (γ)</a:t>
            </a:r>
            <a:endParaRPr lang="zh-CN" altLang="en-US" dirty="0">
              <a:latin typeface="+mn-lt"/>
              <a:ea typeface="宋体"/>
              <a:cs typeface="Times New Roman"/>
            </a:endParaRPr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id="{85F85207-E3D3-5A99-B335-8D33637B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10249"/>
            <a:ext cx="8229600" cy="449262"/>
          </a:xfrm>
        </p:spPr>
        <p:txBody>
          <a:bodyPr/>
          <a:lstStyle/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Particles to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540C3E6-6532-5464-4018-1500F7C8E8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15" name="直线连接符 14">
            <a:extLst>
              <a:ext uri="{FF2B5EF4-FFF2-40B4-BE49-F238E27FC236}">
                <a16:creationId xmlns:a16="http://schemas.microsoft.com/office/drawing/2014/main" id="{CD4C7B43-62D0-70C2-F35F-A3179A814E14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F08F256D-FE36-E10D-0552-01273311ECF5}"/>
              </a:ext>
            </a:extLst>
          </p:cNvPr>
          <p:cNvSpPr txBox="1"/>
          <p:nvPr/>
        </p:nvSpPr>
        <p:spPr>
          <a:xfrm>
            <a:off x="143461" y="4543744"/>
            <a:ext cx="40782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dirty="0">
                <a:latin typeface="+mn-lt"/>
              </a:rPr>
              <a:t>In 1948, </a:t>
            </a:r>
            <a:r>
              <a:rPr kumimoji="1" lang="en-US" altLang="zh-CN" dirty="0" err="1">
                <a:latin typeface="+mn-lt"/>
              </a:rPr>
              <a:t>Alpher</a:t>
            </a:r>
            <a:r>
              <a:rPr kumimoji="1" lang="en-US" altLang="zh-CN" dirty="0">
                <a:latin typeface="+mn-lt"/>
              </a:rPr>
              <a:t>, Bethe and Gamow established a theory of the evolution of the universe (</a:t>
            </a:r>
            <a:r>
              <a:rPr kumimoji="1" lang="en-US" altLang="zh-CN" b="1" dirty="0">
                <a:solidFill>
                  <a:srgbClr val="00B0F0"/>
                </a:solidFill>
                <a:latin typeface="+mn-lt"/>
              </a:rPr>
              <a:t>the Hot Big Bang Theory</a:t>
            </a:r>
            <a:r>
              <a:rPr kumimoji="1" lang="en-US" altLang="zh-CN" dirty="0">
                <a:latin typeface="+mn-lt"/>
              </a:rPr>
              <a:t>). In this theory, the universe comes from an extremely hot and dense stage, and is continuously  expanding and cooling till current era. </a:t>
            </a:r>
          </a:p>
        </p:txBody>
      </p:sp>
    </p:spTree>
    <p:extLst>
      <p:ext uri="{BB962C8B-B14F-4D97-AF65-F5344CB8AC3E}">
        <p14:creationId xmlns:p14="http://schemas.microsoft.com/office/powerpoint/2010/main" val="14227752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4CFD88A-51B7-FE23-73E5-A1023FAF8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484785"/>
            <a:ext cx="6048672" cy="251755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27D737B-58F2-873D-B522-D23823C16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2705" y="4063121"/>
            <a:ext cx="2874363" cy="240868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26C5EFB-7D0E-C2DC-1CA7-4805EABEC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4063121"/>
            <a:ext cx="2874363" cy="228352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199B8D8-213F-DA93-B7B7-CB836AD8CF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CA3CE983-FD5E-97A4-B1FD-2EF9A1648D87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1259D008-4282-8641-F11F-BFAFC42D171E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BE48569C-3B1D-0D9C-2D8B-C23598E1D802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latin typeface="+mn-lt"/>
                <a:cs typeface="Comic Sans MS"/>
              </a:rPr>
              <a:t>Observation from DESI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6701E3A-A608-72A3-21CA-22E31D4F5967}"/>
              </a:ext>
            </a:extLst>
          </p:cNvPr>
          <p:cNvSpPr txBox="1"/>
          <p:nvPr/>
        </p:nvSpPr>
        <p:spPr>
          <a:xfrm>
            <a:off x="323528" y="6346642"/>
            <a:ext cx="48239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(DESI Collaboration, M. A. Karim et al., 2005)</a:t>
            </a:r>
            <a:endParaRPr kumimoji="1" lang="zh-CN" altLang="en-US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599B321-A3B6-5F02-50A4-334FBB19967D}"/>
                  </a:ext>
                </a:extLst>
              </p:cNvPr>
              <p:cNvSpPr txBox="1"/>
              <p:nvPr/>
            </p:nvSpPr>
            <p:spPr>
              <a:xfrm>
                <a:off x="4524504" y="4221088"/>
                <a:ext cx="439159" cy="6463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900" i="1" dirty="0" smtClean="0">
                          <a:latin typeface="Cambria Math" panose="02040503050406030204" pitchFamily="18" charset="0"/>
                        </a:rPr>
                        <m:t>2.8</m:t>
                      </m:r>
                      <m:r>
                        <a:rPr kumimoji="1" lang="en-US" altLang="zh-CN" sz="9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/>
              </a:p>
              <a:p>
                <a:endParaRPr/>
              </a:p>
              <a:p>
                <a:endParaRPr/>
              </a:p>
              <a:p>
                <a:endParaRPr kumimoji="1" lang="zh-CN" altLang="en-US" sz="9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599B321-A3B6-5F02-50A4-334FBB1996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504" y="4221088"/>
                <a:ext cx="43915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E74625A-44AB-6A68-0CAD-AA6BA1148C5A}"/>
                  </a:ext>
                </a:extLst>
              </p:cNvPr>
              <p:cNvSpPr txBox="1"/>
              <p:nvPr/>
            </p:nvSpPr>
            <p:spPr>
              <a:xfrm>
                <a:off x="291774" y="1601254"/>
                <a:ext cx="100371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𝐶𝐷𝑀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:</a:t>
                </a: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7E74625A-44AB-6A68-0CAD-AA6BA1148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74" y="1601254"/>
                <a:ext cx="1003710" cy="400110"/>
              </a:xfrm>
              <a:prstGeom prst="rect">
                <a:avLst/>
              </a:prstGeom>
              <a:blipFill>
                <a:blip r:embed="rId7"/>
                <a:stretch>
                  <a:fillRect t="-9375" r="-1250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E2F2D04-FF15-6B32-A9B5-822E1F9D004A}"/>
                  </a:ext>
                </a:extLst>
              </p:cNvPr>
              <p:cNvSpPr txBox="1"/>
              <p:nvPr/>
            </p:nvSpPr>
            <p:spPr>
              <a:xfrm>
                <a:off x="291774" y="4027422"/>
                <a:ext cx="147853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𝐶𝐷𝑀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: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7E2F2D04-FF15-6B32-A9B5-822E1F9D00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74" y="4027422"/>
                <a:ext cx="1478538" cy="400110"/>
              </a:xfrm>
              <a:prstGeom prst="rect">
                <a:avLst/>
              </a:prstGeom>
              <a:blipFill>
                <a:blip r:embed="rId8"/>
                <a:stretch>
                  <a:fillRect t="-9375" b="-28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4733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1" y="1601254"/>
            <a:ext cx="9020851" cy="373421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09399" y="5805264"/>
            <a:ext cx="83632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+mn-lt"/>
              </a:rPr>
              <a:t>(A. G. Adame, J. Aguilar, S. Ahlen et al., JCAP 2025 [DESI DR1];</a:t>
            </a:r>
          </a:p>
          <a:p>
            <a:r>
              <a:rPr lang="en-US" altLang="zh-CN" sz="2000" dirty="0">
                <a:latin typeface="+mn-lt"/>
              </a:rPr>
              <a:t>M. Abdul, J. Aguilar, S. Ahlen et al., PRD 2025 [DESI DR2]; </a:t>
            </a:r>
          </a:p>
          <a:p>
            <a:r>
              <a:rPr lang="en-US" altLang="zh-CN" sz="2000" dirty="0">
                <a:latin typeface="+mn-lt"/>
              </a:rPr>
              <a:t>Y. Cai, X. Ren, TQ, M. Li, X. Zhang, Natl. Sci. Rev. 2026.)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F83FF4E-075D-A085-EDA0-0412E667AA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0044A0CF-7A1E-8889-4A35-99DF4ECD6AB7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>
            <a:extLst>
              <a:ext uri="{FF2B5EF4-FFF2-40B4-BE49-F238E27FC236}">
                <a16:creationId xmlns:a16="http://schemas.microsoft.com/office/drawing/2014/main" id="{A552E3DB-B0F6-66F4-CBEC-BEBBF3F6D646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2E476CAA-BAD1-C65F-FCDF-FE7FA03EE401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ea typeface="华文中宋" charset="0"/>
                <a:cs typeface="Times New Roman" charset="0"/>
              </a:rPr>
              <a:t>New released data: DESI DR1 &amp; DR2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B50E583-5642-4836-075D-AEA5845221A4}"/>
              </a:ext>
            </a:extLst>
          </p:cNvPr>
          <p:cNvSpPr txBox="1"/>
          <p:nvPr/>
        </p:nvSpPr>
        <p:spPr>
          <a:xfrm>
            <a:off x="209399" y="5419646"/>
            <a:ext cx="3882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latin typeface="+mn-lt"/>
              </a:rPr>
              <a:t>Methodology:</a:t>
            </a:r>
            <a:r>
              <a:rPr kumimoji="1" lang="en-US" altLang="zh-CN" sz="2000" dirty="0">
                <a:latin typeface="+mn-lt"/>
              </a:rPr>
              <a:t> CPL parametrization: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39E1D5D-CECD-C89C-59EB-6E1FFEAD40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5468794"/>
            <a:ext cx="2606575" cy="30181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90" y="1454873"/>
            <a:ext cx="7064617" cy="416740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09399" y="5977690"/>
            <a:ext cx="8291265" cy="44072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>
                <a:latin typeface="+mn-lt"/>
                <a:ea typeface="微软雅黑" panose="020B0503020204020204" pitchFamily="34" charset="-122"/>
                <a:cs typeface="微软雅黑" panose="020B0503020204020204" pitchFamily="34" charset="-122"/>
              </a:rPr>
              <a:t>(K. Lodha, et al. [DESI Collaborations], Phys. Rev. D. 2025.)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3D05E3D-828F-1CEA-DA6A-96DF79D661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62F18D44-9A18-5CB0-A5AD-EDAB5BE25B0B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0F3F6B94-1758-03C7-D30F-B5AB28ED6042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0B7D75A5-2A83-59C2-AD06-C1E90478E5B6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ea typeface="华文中宋" charset="0"/>
                <a:cs typeface="Times New Roman" charset="0"/>
              </a:rPr>
              <a:t>New released data: DESI DR1 &amp; DR2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E7FC23D-E694-F812-5137-4DCEC6F579FC}"/>
              </a:ext>
            </a:extLst>
          </p:cNvPr>
          <p:cNvSpPr txBox="1"/>
          <p:nvPr/>
        </p:nvSpPr>
        <p:spPr>
          <a:xfrm>
            <a:off x="209399" y="5348746"/>
            <a:ext cx="35387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latin typeface="+mn-lt"/>
              </a:rPr>
              <a:t>Methodology:</a:t>
            </a:r>
            <a:r>
              <a:rPr kumimoji="1" lang="en-US" altLang="zh-CN" sz="2000" dirty="0">
                <a:latin typeface="+mn-lt"/>
              </a:rPr>
              <a:t> Gaussian Process</a:t>
            </a:r>
            <a:endParaRPr kumimoji="1" lang="zh-CN" alt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/>
            </p:nvSpPr>
            <p:spPr>
              <a:xfrm>
                <a:off x="225923" y="5801590"/>
                <a:ext cx="853931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/>
                <a:r>
                  <a:rPr lang="en-US" altLang="zh-CN" sz="2000" dirty="0">
                    <a:solidFill>
                      <a:schemeClr val="tx1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(G. Zhao, R. Crittenden, L. Pogosian, X. Zhang, Phys. Rev. Lett.,  2012 (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2.5</a:t>
                </a:r>
                <a14:m>
                  <m:oMath xmlns:m="http://schemas.openxmlformats.org/officeDocument/2006/math">
                    <m:r>
                      <a:rPr lang="en-US" altLang="zh-CN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2000" dirty="0">
                    <a:solidFill>
                      <a:schemeClr val="tx1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),</a:t>
                </a:r>
              </a:p>
              <a:p>
                <a:pPr fontAlgn="auto"/>
                <a:r>
                  <a:rPr lang="en-US" altLang="zh-CN" sz="2000" dirty="0">
                    <a:solidFill>
                      <a:schemeClr val="tx1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G. Zhao et al., [BOSS Collaboration] Nature Astron., 2017 (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3.5</a:t>
                </a:r>
                <a14:m>
                  <m:oMath xmlns:m="http://schemas.openxmlformats.org/officeDocument/2006/math">
                    <m:r>
                      <a:rPr lang="en-US" altLang="zh-CN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2000" dirty="0">
                    <a:solidFill>
                      <a:schemeClr val="tx1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)</a:t>
                </a:r>
                <a:endParaRPr lang="en-US" altLang="zh-CN" sz="2000" dirty="0">
                  <a:solidFill>
                    <a:schemeClr val="tx1"/>
                  </a:solidFill>
                  <a:latin typeface="+mn-lt"/>
                  <a:ea typeface="微软雅黑" panose="020B0503020204020204" pitchFamily="34" charset="-122"/>
                  <a:cs typeface="MS PGothic" panose="020B0600070205080204" charset="-128"/>
                </a:endParaRPr>
              </a:p>
              <a:p>
                <a:pPr fontAlgn="auto"/>
                <a:r>
                  <a:rPr lang="en-US" altLang="zh-CN" sz="2000" dirty="0">
                    <a:solidFill>
                      <a:schemeClr val="tx1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</a:rPr>
                  <a:t>G. Gu et al., </a:t>
                </a:r>
                <a:r>
                  <a:rPr lang="en-US" altLang="zh-CN" sz="2000" dirty="0">
                    <a:solidFill>
                      <a:schemeClr val="tx1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  <a:sym typeface="+mn-ea"/>
                  </a:rPr>
                  <a:t>[DESI Collaboration] Nature Astron., 2025</a:t>
                </a:r>
                <a:r>
                  <a:rPr lang="en-US" altLang="zh-CN" sz="2000" dirty="0">
                    <a:solidFill>
                      <a:schemeClr val="tx1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</a:rPr>
                  <a:t> (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</a:rPr>
                  <a:t>4.3</a:t>
                </a:r>
                <a14:m>
                  <m:oMath xmlns:m="http://schemas.openxmlformats.org/officeDocument/2006/math">
                    <m:r>
                      <a:rPr lang="en-US" altLang="zh-CN" sz="20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Cambria Math" panose="02040503050406030204" pitchFamily="18" charset="0"/>
                        <a:sym typeface="+mn-ea"/>
                      </a:rPr>
                      <m:t>𝝈</m:t>
                    </m:r>
                  </m:oMath>
                </a14:m>
                <a:r>
                  <a:rPr lang="en-US" altLang="zh-CN" sz="2000" dirty="0">
                    <a:solidFill>
                      <a:schemeClr val="tx1"/>
                    </a:solidFill>
                    <a:latin typeface="+mn-lt"/>
                    <a:ea typeface="微软雅黑" panose="020B0503020204020204" pitchFamily="34" charset="-122"/>
                    <a:cs typeface="MS PGothic" panose="020B0600070205080204" charset="-128"/>
                  </a:rPr>
                  <a:t>).)</a:t>
                </a:r>
              </a:p>
            </p:txBody>
          </p:sp>
        </mc:Choice>
        <mc:Fallback xmlns="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923" y="5801590"/>
                <a:ext cx="8539314" cy="1015663"/>
              </a:xfrm>
              <a:prstGeom prst="rect">
                <a:avLst/>
              </a:prstGeom>
              <a:blipFill>
                <a:blip r:embed="rId2"/>
                <a:stretch>
                  <a:fillRect l="-742" t="-2469" b="-98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组合 1"/>
          <p:cNvGrpSpPr/>
          <p:nvPr/>
        </p:nvGrpSpPr>
        <p:grpSpPr>
          <a:xfrm>
            <a:off x="225923" y="1471527"/>
            <a:ext cx="6002261" cy="3933627"/>
            <a:chOff x="5562196" y="1207267"/>
            <a:chExt cx="4039162" cy="3110624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19327" y="1246352"/>
              <a:ext cx="3682031" cy="3071539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62196" y="1207267"/>
              <a:ext cx="400023" cy="2750933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1794" y="1601254"/>
            <a:ext cx="2461967" cy="334904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57A5A63-7806-633C-6615-A0F9E0FC970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10" name="直线连接符 9">
            <a:extLst>
              <a:ext uri="{FF2B5EF4-FFF2-40B4-BE49-F238E27FC236}">
                <a16:creationId xmlns:a16="http://schemas.microsoft.com/office/drawing/2014/main" id="{DDA58136-034F-2DDE-2B98-29CC0518F5CC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标题 1">
            <a:extLst>
              <a:ext uri="{FF2B5EF4-FFF2-40B4-BE49-F238E27FC236}">
                <a16:creationId xmlns:a16="http://schemas.microsoft.com/office/drawing/2014/main" id="{1DDC2C0F-E5B6-FB96-E9AF-687174D7C74C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内容占位符 2">
            <a:extLst>
              <a:ext uri="{FF2B5EF4-FFF2-40B4-BE49-F238E27FC236}">
                <a16:creationId xmlns:a16="http://schemas.microsoft.com/office/drawing/2014/main" id="{F8444486-6E28-29EB-6B70-01725286BE74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ea typeface="华文中宋" charset="0"/>
                <a:cs typeface="Times New Roman" charset="0"/>
              </a:rPr>
              <a:t>New released data: DESI DR1 &amp; DR2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3F8EE6D-52D6-775B-771D-CDEF5BF7D642}"/>
              </a:ext>
            </a:extLst>
          </p:cNvPr>
          <p:cNvSpPr txBox="1"/>
          <p:nvPr/>
        </p:nvSpPr>
        <p:spPr>
          <a:xfrm>
            <a:off x="225923" y="5405154"/>
            <a:ext cx="4834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latin typeface="+mn-lt"/>
              </a:rPr>
              <a:t>Methodology:</a:t>
            </a:r>
            <a:r>
              <a:rPr kumimoji="1" lang="en-US" altLang="zh-CN" sz="2000" dirty="0">
                <a:latin typeface="+mn-lt"/>
              </a:rPr>
              <a:t> Principal Component Analysis</a:t>
            </a:r>
            <a:endParaRPr kumimoji="1" lang="zh-CN" alt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C67E7-3395-4E90-873E-ACA0DB09116B}" type="slidenum">
              <a:rPr lang="zh-CN" altLang="en-US" smtClean="0"/>
              <a:t>34</a:t>
            </a:fld>
            <a:endParaRPr lang="zh-CN" altLang="en-US"/>
          </a:p>
        </p:txBody>
      </p:sp>
      <p:pic>
        <p:nvPicPr>
          <p:cNvPr id="3" name="图片 2" descr="desi_w0w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0978"/>
            <a:ext cx="6539973" cy="39542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/>
            </p:nvSpPr>
            <p:spPr>
              <a:xfrm>
                <a:off x="209399" y="5445224"/>
                <a:ext cx="81812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latin typeface="+mn-lt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Disfavoring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微软雅黑" panose="020B0503020204020204" pitchFamily="34" charset="-122"/>
                      </a:rPr>
                      <m:t>Λ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微软雅黑" panose="020B0503020204020204" pitchFamily="34" charset="-122"/>
                      </a:rPr>
                      <m:t>𝐶𝐷𝑀</m:t>
                    </m:r>
                  </m:oMath>
                </a14:m>
                <a:r>
                  <a:rPr lang="en-US" altLang="zh-CN" sz="2000" dirty="0">
                    <a:latin typeface="+mn-lt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微软雅黑" panose="020B0503020204020204" pitchFamily="34" charset="-122"/>
                      </a:rPr>
                      <m:t>4.2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微软雅黑" panose="020B0503020204020204" pitchFamily="34" charset="-122"/>
                      </a:rPr>
                      <m:t>𝜎</m:t>
                    </m:r>
                  </m:oMath>
                </a14:m>
                <a:r>
                  <a:rPr lang="zh-CN" altLang="en-US" sz="2000" dirty="0">
                    <a:latin typeface="+mn-lt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；</a:t>
                </a:r>
                <a:r>
                  <a:rPr lang="en-US" altLang="zh-CN" sz="2000" dirty="0">
                    <a:latin typeface="+mn-lt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Favoring Quintom-B: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微软雅黑" panose="020B0503020204020204" pitchFamily="34" charset="-122"/>
                        <a:cs typeface="微软雅黑" panose="020B0503020204020204" pitchFamily="34" charset="-122"/>
                      </a:rPr>
                      <m:t>4.05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微软雅黑" panose="020B0503020204020204" pitchFamily="34" charset="-122"/>
                      </a:rPr>
                      <m:t>𝜎</m:t>
                    </m:r>
                  </m:oMath>
                </a14:m>
                <a:endParaRPr lang="en-US" altLang="zh-CN" sz="2000" dirty="0">
                  <a:latin typeface="+mn-lt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99" y="5445224"/>
                <a:ext cx="8181296" cy="400110"/>
              </a:xfrm>
              <a:prstGeom prst="rect">
                <a:avLst/>
              </a:prstGeom>
              <a:blipFill>
                <a:blip r:embed="rId3"/>
                <a:stretch>
                  <a:fillRect l="-775" t="-6061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B26F2A07-AA49-635D-80D7-2AD53A814C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B7107D55-4E14-3F6D-DC49-286904C6EC60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6A05D8A0-F96C-5541-1ADA-7488301E7BB8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2EDBCA30-6501-57A8-C69D-2F2F230266EE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zh-CN" sz="2400" dirty="0">
                <a:ea typeface="华文中宋" charset="0"/>
                <a:cs typeface="Times New Roman" charset="0"/>
              </a:rPr>
              <a:t>New released data: DESI DR1 &amp; DR2</a:t>
            </a:r>
            <a:endParaRPr lang="en-US" altLang="zh-CN" sz="2400" dirty="0">
              <a:latin typeface="+mn-lt"/>
              <a:ea typeface="华文中宋" charset="0"/>
              <a:cs typeface="Times New Roman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AFF0DBF-CA3D-6823-2831-4BBF9C44A3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930" y="1579132"/>
            <a:ext cx="2511583" cy="3362036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077BB476-D713-C1F8-800F-9A89A312E3CD}"/>
              </a:ext>
            </a:extLst>
          </p:cNvPr>
          <p:cNvSpPr txBox="1"/>
          <p:nvPr/>
        </p:nvSpPr>
        <p:spPr>
          <a:xfrm>
            <a:off x="209399" y="5947764"/>
            <a:ext cx="7726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</a:t>
            </a:r>
            <a:r>
              <a:rPr kumimoji="1" lang="en-US" altLang="zh-CN" sz="2000" b="1" dirty="0">
                <a:latin typeface="+mn-lt"/>
              </a:rPr>
              <a:t>TQ</a:t>
            </a:r>
            <a:r>
              <a:rPr kumimoji="1" lang="en-US" altLang="zh-CN" sz="2000" dirty="0">
                <a:latin typeface="+mn-lt"/>
              </a:rPr>
              <a:t>, Y. Cai, Y. Liu, S. Li, J. Evslin, X. Zhang, CPC 2026) (</a:t>
            </a:r>
            <a:r>
              <a:rPr kumimoji="1" lang="en-US" altLang="zh-CN" sz="2000" b="1" dirty="0">
                <a:solidFill>
                  <a:srgbClr val="FF0000"/>
                </a:solidFill>
                <a:latin typeface="+mn-lt"/>
              </a:rPr>
              <a:t>Editors’ Suggestion</a:t>
            </a:r>
            <a:r>
              <a:rPr kumimoji="1" lang="en-US" altLang="zh-CN" sz="2000" dirty="0">
                <a:latin typeface="+mn-lt"/>
              </a:rPr>
              <a:t>)</a:t>
            </a:r>
            <a:endParaRPr kumimoji="1" lang="zh-CN" alt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6316" y="1988766"/>
            <a:ext cx="5223351" cy="335854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10" y="1979893"/>
            <a:ext cx="2666272" cy="353068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067" y="2759738"/>
            <a:ext cx="2652158" cy="35281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577" y="3108910"/>
            <a:ext cx="2506168" cy="35281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514" y="3762713"/>
            <a:ext cx="2627831" cy="67439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010" y="5307783"/>
            <a:ext cx="1184629" cy="246309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328436" y="1500650"/>
            <a:ext cx="18305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  <a:cs typeface="Wonder Arial" panose="00000500000000000000" charset="0"/>
              </a:rPr>
              <a:t>The </a:t>
            </a:r>
            <a:r>
              <a:rPr kumimoji="1" lang="en-US" altLang="zh-CN" sz="2000" dirty="0" err="1">
                <a:latin typeface="+mn-lt"/>
                <a:cs typeface="Wonder Arial" panose="00000500000000000000" charset="0"/>
              </a:rPr>
              <a:t>Lagrangian</a:t>
            </a:r>
            <a:r>
              <a:rPr kumimoji="1" lang="en-US" altLang="zh-CN" sz="2000" dirty="0">
                <a:latin typeface="+mn-lt"/>
                <a:cs typeface="Wonder Arial" panose="00000500000000000000" charset="0"/>
              </a:rPr>
              <a:t>:</a:t>
            </a:r>
            <a:endParaRPr kumimoji="1" lang="zh-CN" altLang="en-US" sz="2000" dirty="0">
              <a:latin typeface="+mn-lt"/>
              <a:cs typeface="Wonder Arial" panose="00000500000000000000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28436" y="2388611"/>
            <a:ext cx="2974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  <a:cs typeface="Wonder Arial" panose="00000500000000000000" charset="0"/>
              </a:rPr>
              <a:t>energy density &amp; pressure:</a:t>
            </a:r>
            <a:endParaRPr kumimoji="1" lang="zh-CN" altLang="en-US" sz="2000" dirty="0">
              <a:latin typeface="+mn-lt"/>
              <a:cs typeface="Wonder Arial" panose="00000500000000000000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28436" y="3467985"/>
            <a:ext cx="20306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  <a:cs typeface="Wonder Arial" panose="00000500000000000000" charset="0"/>
              </a:rPr>
              <a:t>equation of state:</a:t>
            </a:r>
            <a:endParaRPr kumimoji="1" lang="zh-CN" altLang="en-US" sz="2000" dirty="0">
              <a:latin typeface="+mn-lt"/>
              <a:cs typeface="Wonder Arial" panose="00000500000000000000" charset="0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598913" y="4826054"/>
            <a:ext cx="2533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  <a:cs typeface="Wonder Arial" panose="00000500000000000000" charset="0"/>
              </a:rPr>
              <a:t>Under ansatz solution:</a:t>
            </a:r>
            <a:endParaRPr kumimoji="1" lang="zh-CN" altLang="en-US" sz="2000" dirty="0">
              <a:latin typeface="+mn-lt"/>
              <a:cs typeface="Wonder Arial" panose="0000050000000000000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本框 31"/>
              <p:cNvSpPr txBox="1"/>
              <p:nvPr/>
            </p:nvSpPr>
            <p:spPr>
              <a:xfrm>
                <a:off x="1835696" y="5271548"/>
                <a:ext cx="234224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1600" dirty="0">
                    <a:latin typeface="+mn-lt"/>
                    <a:cs typeface="Wonder Arial" panose="00000500000000000000" charset="0"/>
                  </a:rPr>
                  <a:t>(prime: derivative </a:t>
                </a:r>
                <a:r>
                  <a:rPr kumimoji="1" lang="en-US" altLang="zh-CN" sz="1600" dirty="0" err="1">
                    <a:latin typeface="+mn-lt"/>
                    <a:cs typeface="Wonder Arial" panose="00000500000000000000" charset="0"/>
                  </a:rPr>
                  <a:t>w.r.t.</a:t>
                </a:r>
                <a:r>
                  <a:rPr kumimoji="1" lang="en-US" altLang="zh-CN" sz="1600" dirty="0">
                    <a:latin typeface="+mn-lt"/>
                    <a:cs typeface="Wonder Arial" panose="00000500000000000000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sz="1600" i="1" dirty="0" smtClean="0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kumimoji="1" lang="en-US" altLang="zh-CN" sz="1600" dirty="0">
                    <a:latin typeface="+mn-lt"/>
                    <a:cs typeface="Wonder Arial" panose="00000500000000000000" charset="0"/>
                  </a:rPr>
                  <a:t>)</a:t>
                </a:r>
                <a:endParaRPr kumimoji="1" lang="zh-CN" altLang="en-US" sz="1600" dirty="0">
                  <a:latin typeface="+mn-lt"/>
                  <a:cs typeface="Wonder Arial" panose="00000500000000000000" charset="0"/>
                </a:endParaRPr>
              </a:p>
            </p:txBody>
          </p:sp>
        </mc:Choice>
        <mc:Fallback xmlns="">
          <p:sp>
            <p:nvSpPr>
              <p:cNvPr id="32" name="文本框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5271548"/>
                <a:ext cx="2342244" cy="338554"/>
              </a:xfrm>
              <a:prstGeom prst="rect">
                <a:avLst/>
              </a:prstGeom>
              <a:blipFill>
                <a:blip r:embed="rId8"/>
                <a:stretch>
                  <a:fillRect l="-1081" t="-7407" r="-541" b="-22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文本框 32"/>
          <p:cNvSpPr txBox="1"/>
          <p:nvPr/>
        </p:nvSpPr>
        <p:spPr>
          <a:xfrm>
            <a:off x="328436" y="5590326"/>
            <a:ext cx="22620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  <a:cs typeface="Wonder Arial" panose="00000500000000000000" charset="0"/>
              </a:rPr>
              <a:t>one gets the </a:t>
            </a:r>
            <a:r>
              <a:rPr kumimoji="1" lang="en-US" altLang="zh-CN" sz="2000" dirty="0" err="1">
                <a:latin typeface="+mn-lt"/>
                <a:cs typeface="Wonder Arial" panose="00000500000000000000" charset="0"/>
              </a:rPr>
              <a:t>EoS</a:t>
            </a:r>
            <a:r>
              <a:rPr kumimoji="1" lang="en-US" altLang="zh-CN" sz="2000" dirty="0">
                <a:latin typeface="+mn-lt"/>
                <a:cs typeface="Wonder Arial" panose="00000500000000000000" charset="0"/>
              </a:rPr>
              <a:t> as:</a:t>
            </a:r>
            <a:endParaRPr kumimoji="1" lang="zh-CN" altLang="en-US" sz="2000" dirty="0">
              <a:latin typeface="+mn-lt"/>
              <a:cs typeface="Wonder Arial" panose="00000500000000000000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/>
              <p:cNvSpPr txBox="1"/>
              <p:nvPr/>
            </p:nvSpPr>
            <p:spPr>
              <a:xfrm>
                <a:off x="644011" y="6085109"/>
                <a:ext cx="339098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kumimoji="1" lang="en-US" altLang="zh-CN" sz="1600" i="1" dirty="0" err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 dirty="0" err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sz="1600" i="1" dirty="0" err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1" lang="en-US" altLang="zh-CN" sz="160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)(1−</m:t>
                      </m:r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1" lang="en-US" altLang="zh-CN" sz="16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 xmlns="">
          <p:sp>
            <p:nvSpPr>
              <p:cNvPr id="34" name="文本框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11" y="6085109"/>
                <a:ext cx="3390984" cy="338554"/>
              </a:xfrm>
              <a:prstGeom prst="rect">
                <a:avLst/>
              </a:prstGeom>
              <a:blipFill>
                <a:blip r:embed="rId9"/>
                <a:stretch>
                  <a:fillRect b="-185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文本框 34"/>
          <p:cNvSpPr txBox="1"/>
          <p:nvPr/>
        </p:nvSpPr>
        <p:spPr>
          <a:xfrm>
            <a:off x="3707904" y="1500650"/>
            <a:ext cx="30009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  <a:cs typeface="Wonder Arial" panose="00000500000000000000" charset="0"/>
              </a:rPr>
              <a:t>Constraints on parameters </a:t>
            </a:r>
            <a:endParaRPr kumimoji="1" lang="zh-CN" altLang="en-US" sz="2000" dirty="0">
              <a:latin typeface="+mn-lt"/>
              <a:cs typeface="Wonder Arial" panose="00000500000000000000" charset="0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86917" y="1539142"/>
            <a:ext cx="2153065" cy="305682"/>
          </a:xfrm>
          <a:prstGeom prst="rect">
            <a:avLst/>
          </a:prstGeom>
        </p:spPr>
      </p:pic>
      <p:sp>
        <p:nvSpPr>
          <p:cNvPr id="38" name="文本框 37"/>
          <p:cNvSpPr txBox="1"/>
          <p:nvPr/>
        </p:nvSpPr>
        <p:spPr>
          <a:xfrm>
            <a:off x="4034994" y="5292482"/>
            <a:ext cx="50546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b="1" dirty="0">
                <a:latin typeface="+mn-lt"/>
                <a:cs typeface="Wonder Arial" panose="00000500000000000000" charset="0"/>
              </a:rPr>
              <a:t>Left top: </a:t>
            </a:r>
            <a:r>
              <a:rPr kumimoji="1" lang="en-US" altLang="zh-CN" sz="1400" dirty="0">
                <a:latin typeface="+mn-lt"/>
                <a:cs typeface="Wonder Arial" panose="00000500000000000000" charset="0"/>
              </a:rPr>
              <a:t>DESI+CMB                         </a:t>
            </a:r>
            <a:r>
              <a:rPr kumimoji="1" lang="en-US" altLang="zh-CN" sz="1400" b="1" dirty="0">
                <a:latin typeface="+mn-lt"/>
                <a:cs typeface="Wonder Arial" panose="00000500000000000000" charset="0"/>
              </a:rPr>
              <a:t>Right top: </a:t>
            </a:r>
            <a:r>
              <a:rPr kumimoji="1" lang="en-US" altLang="zh-CN" sz="1400" dirty="0" err="1">
                <a:latin typeface="+mn-lt"/>
                <a:cs typeface="Wonder Arial" panose="00000500000000000000" charset="0"/>
              </a:rPr>
              <a:t>DESI+CMB+Pantheon</a:t>
            </a:r>
            <a:r>
              <a:rPr kumimoji="1" lang="en-US" altLang="zh-CN" sz="1400" dirty="0">
                <a:latin typeface="+mn-lt"/>
                <a:cs typeface="Wonder Arial" panose="00000500000000000000" charset="0"/>
              </a:rPr>
              <a:t>+</a:t>
            </a:r>
          </a:p>
          <a:p>
            <a:r>
              <a:rPr kumimoji="1" lang="en-US" altLang="zh-CN" sz="1400" b="1" dirty="0">
                <a:latin typeface="+mn-lt"/>
                <a:cs typeface="Wonder Arial" panose="00000500000000000000" charset="0"/>
              </a:rPr>
              <a:t>Left bottom: </a:t>
            </a:r>
            <a:r>
              <a:rPr kumimoji="1" lang="en-US" altLang="zh-CN" sz="1400" dirty="0">
                <a:latin typeface="+mn-lt"/>
                <a:cs typeface="Wonder Arial" panose="00000500000000000000" charset="0"/>
              </a:rPr>
              <a:t>DESI+CMB+Union3  </a:t>
            </a:r>
            <a:r>
              <a:rPr kumimoji="1" lang="en-US" altLang="zh-CN" sz="1400" b="1" dirty="0">
                <a:latin typeface="+mn-lt"/>
                <a:cs typeface="Wonder Arial" panose="00000500000000000000" charset="0"/>
              </a:rPr>
              <a:t>Right bottom: </a:t>
            </a:r>
            <a:r>
              <a:rPr kumimoji="1" lang="en-US" altLang="zh-CN" sz="1400" dirty="0">
                <a:latin typeface="+mn-lt"/>
                <a:cs typeface="Wonder Arial" panose="00000500000000000000" charset="0"/>
              </a:rPr>
              <a:t>DESI+CMB+DESY5 </a:t>
            </a:r>
            <a:endParaRPr kumimoji="1" lang="zh-CN" altLang="en-US" sz="1400" dirty="0">
              <a:latin typeface="+mn-lt"/>
              <a:cs typeface="Wonder Arial" panose="00000500000000000000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7003938-5B49-2537-97E5-3B2D01AAC3F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52B35542-1CA4-11AA-E376-9B42DA84C938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1">
            <a:extLst>
              <a:ext uri="{FF2B5EF4-FFF2-40B4-BE49-F238E27FC236}">
                <a16:creationId xmlns:a16="http://schemas.microsoft.com/office/drawing/2014/main" id="{3095107E-D500-898D-0BA5-C9212D5D0F94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044A1A82-B8A8-9BF8-BC3E-D11AA0529259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zh-CN" altLang="en-US" sz="2400" dirty="0">
                <a:ea typeface="微软雅黑" panose="020B0503020204020204" pitchFamily="34" charset="-122"/>
              </a:rPr>
              <a:t>Higher derivative Quintom model compared with DESI DR2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CD418E4-E952-0C90-7C95-7FCF34B81F8B}"/>
              </a:ext>
            </a:extLst>
          </p:cNvPr>
          <p:cNvSpPr txBox="1"/>
          <p:nvPr/>
        </p:nvSpPr>
        <p:spPr>
          <a:xfrm>
            <a:off x="4034994" y="6013299"/>
            <a:ext cx="3680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</a:t>
            </a:r>
            <a:r>
              <a:rPr kumimoji="1" lang="en-US" altLang="zh-CN" sz="2000" b="1" dirty="0">
                <a:latin typeface="+mn-lt"/>
              </a:rPr>
              <a:t>TQ</a:t>
            </a:r>
            <a:r>
              <a:rPr kumimoji="1" lang="en-US" altLang="zh-CN" sz="2000" dirty="0">
                <a:latin typeface="+mn-lt"/>
              </a:rPr>
              <a:t>, Y. Cai, Y. Liu, et al., CPC 2026)</a:t>
            </a:r>
            <a:endParaRPr kumimoji="1" lang="zh-CN" alt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292" y="1793106"/>
            <a:ext cx="3853195" cy="5351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555" y="2490291"/>
            <a:ext cx="2572134" cy="36933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766" y="2358149"/>
            <a:ext cx="3190600" cy="63812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209399" y="1403945"/>
            <a:ext cx="31945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The perturbative </a:t>
            </a:r>
            <a:r>
              <a:rPr kumimoji="1" lang="en-US" altLang="zh-CN" sz="2000" dirty="0" err="1">
                <a:latin typeface="+mn-lt"/>
              </a:rPr>
              <a:t>Lagrangian</a:t>
            </a:r>
            <a:r>
              <a:rPr kumimoji="1" lang="en-US" altLang="zh-CN" sz="2000" dirty="0">
                <a:latin typeface="+mn-lt"/>
              </a:rPr>
              <a:t>: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01020" y="2490291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with</a:t>
            </a:r>
            <a:endParaRPr kumimoji="1" lang="zh-CN" altLang="en-US" dirty="0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171" y="4158210"/>
            <a:ext cx="356141" cy="36933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9766" y="4139161"/>
            <a:ext cx="362488" cy="38838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1632" y="3021643"/>
            <a:ext cx="3088994" cy="286067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9362" y="3026147"/>
            <a:ext cx="3256443" cy="2856172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 rot="21098591">
            <a:off x="951422" y="4269364"/>
            <a:ext cx="7390934" cy="707886"/>
          </a:xfrm>
          <a:prstGeom prst="rect">
            <a:avLst/>
          </a:prstGeom>
          <a:solidFill>
            <a:schemeClr val="bg1">
              <a:alpha val="49954"/>
            </a:schemeClr>
          </a:solidFill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4000" b="1" dirty="0">
                <a:solidFill>
                  <a:srgbClr val="FF0000"/>
                </a:solidFill>
                <a:latin typeface="+mn-lt"/>
              </a:rPr>
              <a:t>All positive (indicating stability)!!!</a:t>
            </a:r>
            <a:endParaRPr kumimoji="1" lang="zh-CN" altLang="en-US" sz="4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3339" y="5920003"/>
            <a:ext cx="8997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1400" b="1" dirty="0">
                <a:latin typeface="+mn-lt"/>
                <a:cs typeface="Wonder Arial" panose="00000500000000000000" charset="0"/>
              </a:rPr>
              <a:t>Left top: </a:t>
            </a:r>
            <a:r>
              <a:rPr kumimoji="1" lang="en-US" altLang="zh-CN" sz="1400" dirty="0">
                <a:latin typeface="+mn-lt"/>
                <a:cs typeface="Wonder Arial" panose="00000500000000000000" charset="0"/>
              </a:rPr>
              <a:t>DESI+CMB  </a:t>
            </a:r>
            <a:r>
              <a:rPr kumimoji="1" lang="en-US" altLang="zh-CN" sz="1400" b="1" dirty="0">
                <a:latin typeface="+mn-lt"/>
                <a:cs typeface="Wonder Arial" panose="00000500000000000000" charset="0"/>
              </a:rPr>
              <a:t>Right top: </a:t>
            </a:r>
            <a:r>
              <a:rPr kumimoji="1" lang="en-US" altLang="zh-CN" sz="1400" dirty="0" err="1">
                <a:latin typeface="+mn-lt"/>
                <a:cs typeface="Wonder Arial" panose="00000500000000000000" charset="0"/>
              </a:rPr>
              <a:t>DESI+CMB+Pantheon</a:t>
            </a:r>
            <a:r>
              <a:rPr kumimoji="1" lang="en-US" altLang="zh-CN" sz="1400" dirty="0">
                <a:latin typeface="+mn-lt"/>
                <a:cs typeface="Wonder Arial" panose="00000500000000000000" charset="0"/>
              </a:rPr>
              <a:t>+  </a:t>
            </a:r>
            <a:r>
              <a:rPr kumimoji="1" lang="en-US" altLang="zh-CN" sz="1400" b="1" dirty="0">
                <a:latin typeface="+mn-lt"/>
                <a:cs typeface="Wonder Arial" panose="00000500000000000000" charset="0"/>
              </a:rPr>
              <a:t>Left bottom: </a:t>
            </a:r>
            <a:r>
              <a:rPr kumimoji="1" lang="en-US" altLang="zh-CN" sz="1400" dirty="0">
                <a:latin typeface="+mn-lt"/>
                <a:cs typeface="Wonder Arial" panose="00000500000000000000" charset="0"/>
              </a:rPr>
              <a:t>DESI+CMB+Union3  </a:t>
            </a:r>
            <a:r>
              <a:rPr kumimoji="1" lang="en-US" altLang="zh-CN" sz="1400" b="1" dirty="0">
                <a:latin typeface="+mn-lt"/>
                <a:cs typeface="Wonder Arial" panose="00000500000000000000" charset="0"/>
              </a:rPr>
              <a:t>Right bottom: </a:t>
            </a:r>
            <a:r>
              <a:rPr kumimoji="1" lang="en-US" altLang="zh-CN" sz="1400" dirty="0">
                <a:latin typeface="+mn-lt"/>
                <a:cs typeface="Wonder Arial" panose="00000500000000000000" charset="0"/>
              </a:rPr>
              <a:t>DESI+CMB+DESY5 </a:t>
            </a:r>
            <a:endParaRPr kumimoji="1" lang="zh-CN" altLang="en-US" sz="1400" dirty="0">
              <a:latin typeface="+mn-lt"/>
              <a:cs typeface="Wonder Arial" panose="00000500000000000000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B030192-F88A-5A99-3325-7534BAA385D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28C1236A-6DD7-5434-BC0B-E4B555AE002A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1">
            <a:extLst>
              <a:ext uri="{FF2B5EF4-FFF2-40B4-BE49-F238E27FC236}">
                <a16:creationId xmlns:a16="http://schemas.microsoft.com/office/drawing/2014/main" id="{1E91E8D6-6028-E1A7-3C48-873CD62FBA48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observational data on dark energy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20A0AC08-D84A-A07C-B618-B92CAEAB3D96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zh-CN" altLang="en-US" sz="2400" dirty="0">
                <a:ea typeface="微软雅黑" panose="020B0503020204020204" pitchFamily="34" charset="-122"/>
              </a:rPr>
              <a:t>Higher derivative Quintom model compared with DESI DR2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65D16FA-8BBD-37AB-446E-A06CEE73174A}"/>
              </a:ext>
            </a:extLst>
          </p:cNvPr>
          <p:cNvSpPr txBox="1"/>
          <p:nvPr/>
        </p:nvSpPr>
        <p:spPr>
          <a:xfrm>
            <a:off x="209399" y="6338691"/>
            <a:ext cx="3680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</a:t>
            </a:r>
            <a:r>
              <a:rPr kumimoji="1" lang="en-US" altLang="zh-CN" sz="2000" b="1" dirty="0">
                <a:latin typeface="+mn-lt"/>
              </a:rPr>
              <a:t>TQ</a:t>
            </a:r>
            <a:r>
              <a:rPr kumimoji="1" lang="en-US" altLang="zh-CN" sz="2000" dirty="0">
                <a:latin typeface="+mn-lt"/>
              </a:rPr>
              <a:t>, Y. Cai, Y. Liu, et al., CPC 2026)</a:t>
            </a:r>
            <a:endParaRPr kumimoji="1" lang="zh-CN" altLang="en-US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0CE3AB8F-ED85-3407-82AF-D21FB43C85D6}"/>
              </a:ext>
            </a:extLst>
          </p:cNvPr>
          <p:cNvSpPr txBox="1"/>
          <p:nvPr/>
        </p:nvSpPr>
        <p:spPr>
          <a:xfrm>
            <a:off x="107504" y="5044222"/>
            <a:ext cx="33009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</a:rPr>
              <a:t>(</a:t>
            </a:r>
            <a:r>
              <a:rPr lang="en-US" sz="2000" dirty="0" err="1">
                <a:latin typeface="+mn-lt"/>
              </a:rPr>
              <a:t>Alpher</a:t>
            </a:r>
            <a:r>
              <a:rPr lang="en-US" sz="2000" dirty="0">
                <a:latin typeface="+mn-lt"/>
              </a:rPr>
              <a:t>, Bethe, Gamow, 1948)</a:t>
            </a:r>
          </a:p>
        </p:txBody>
      </p:sp>
      <p:sp>
        <p:nvSpPr>
          <p:cNvPr id="6" name="矩形 20">
            <a:extLst>
              <a:ext uri="{FF2B5EF4-FFF2-40B4-BE49-F238E27FC236}">
                <a16:creationId xmlns:a16="http://schemas.microsoft.com/office/drawing/2014/main" id="{17FBF47A-FAE5-D956-5767-771E936CD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081" y="5444332"/>
            <a:ext cx="435394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</a:rPr>
              <a:t>The age of galaxies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</a:rPr>
              <a:t>The redshift of the galactic spectrum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</a:rPr>
              <a:t>The He abundance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</a:rPr>
              <a:t>The prediction of CMB temperature</a:t>
            </a:r>
            <a:endParaRPr lang="zh-CN" altLang="en-US" sz="2000" dirty="0">
              <a:solidFill>
                <a:srgbClr val="00B050"/>
              </a:solidFill>
              <a:latin typeface="+mn-lt"/>
              <a:ea typeface="华文中宋" charset="0"/>
              <a:cs typeface="华文中宋" charset="0"/>
            </a:endParaRPr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id="{3E0679B7-6C32-FED0-4665-9851D8A12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2955" y="5444332"/>
            <a:ext cx="332836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9pPr>
          </a:lstStyle>
          <a:p>
            <a:pPr marL="342900" indent="-342900">
              <a:buClr>
                <a:srgbClr val="FF0000"/>
              </a:buClr>
              <a:buFont typeface="系统字体常规体"/>
              <a:buChar char="?"/>
            </a:pPr>
            <a:r>
              <a:rPr lang="en-US" altLang="zh-CN" sz="2000" dirty="0">
                <a:solidFill>
                  <a:srgbClr val="FF0000"/>
                </a:solidFill>
                <a:latin typeface="+mn-lt"/>
                <a:ea typeface="华文中宋" charset="0"/>
                <a:cs typeface="Times New Roman" charset="0"/>
              </a:rPr>
              <a:t>Flatness problem</a:t>
            </a:r>
          </a:p>
          <a:p>
            <a:pPr marL="342900" indent="-342900">
              <a:buClr>
                <a:srgbClr val="FF0000"/>
              </a:buClr>
              <a:buFont typeface="系统字体常规体"/>
              <a:buChar char="?"/>
            </a:pPr>
            <a:r>
              <a:rPr lang="en-US" altLang="zh-CN" sz="2000" dirty="0">
                <a:solidFill>
                  <a:srgbClr val="FF0000"/>
                </a:solidFill>
                <a:latin typeface="+mn-lt"/>
                <a:ea typeface="华文中宋" charset="0"/>
                <a:cs typeface="Times New Roman" charset="0"/>
              </a:rPr>
              <a:t>Horizon problem</a:t>
            </a:r>
          </a:p>
          <a:p>
            <a:pPr marL="342900" indent="-342900">
              <a:buClr>
                <a:srgbClr val="FF0000"/>
              </a:buClr>
              <a:buFont typeface="系统字体常规体"/>
              <a:buChar char="?"/>
            </a:pPr>
            <a:r>
              <a:rPr lang="en-US" altLang="zh-CN" sz="2000" dirty="0">
                <a:solidFill>
                  <a:srgbClr val="FF0000"/>
                </a:solidFill>
                <a:latin typeface="+mn-lt"/>
                <a:ea typeface="Arial Unicode MS" charset="0"/>
                <a:cs typeface="Times New Roman" charset="0"/>
              </a:rPr>
              <a:t>Unwanted relics problem</a:t>
            </a:r>
          </a:p>
          <a:p>
            <a:pPr marL="342900" indent="-342900">
              <a:buClr>
                <a:srgbClr val="FF0000"/>
              </a:buClr>
              <a:buFont typeface="系统字体常规体"/>
              <a:buChar char="?"/>
            </a:pPr>
            <a:r>
              <a:rPr lang="en-US" altLang="zh-CN" sz="2000" dirty="0">
                <a:solidFill>
                  <a:srgbClr val="FF0000"/>
                </a:solidFill>
                <a:latin typeface="+mn-lt"/>
                <a:ea typeface="华文中宋" charset="0"/>
                <a:cs typeface="Times New Roman" charset="0"/>
              </a:rPr>
              <a:t>Singularity problem</a:t>
            </a:r>
            <a:endParaRPr lang="zh-CN" altLang="en-US" sz="2000" dirty="0">
              <a:solidFill>
                <a:srgbClr val="FF0000"/>
              </a:solidFill>
              <a:latin typeface="+mn-lt"/>
              <a:ea typeface="华文中宋" charset="0"/>
              <a:cs typeface="Times New Roman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EB7E04E-CA34-4C1E-74B4-578E373B75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CDF1C3C1-22DB-2C0C-BA8E-1E287C20F4BE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7CD0BEEC-59CA-6D5A-28C6-354C95113418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B7D60C6F-65B8-DC93-7397-80B628654F72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CN" sz="2400" b="1" dirty="0">
                <a:ea typeface="微软雅黑" panose="020B0503020204020204" pitchFamily="34" charset="-122"/>
              </a:rPr>
              <a:t>The Hot Big Bang Theory</a:t>
            </a:r>
            <a:endParaRPr kumimoji="1" lang="zh-CN" altLang="en-US" sz="2400" b="1" dirty="0">
              <a:ea typeface="微软雅黑" panose="020B0503020204020204" pitchFamily="34" charset="-122"/>
            </a:endParaRPr>
          </a:p>
        </p:txBody>
      </p:sp>
      <p:pic>
        <p:nvPicPr>
          <p:cNvPr id="11" name="Picture 2" descr="C:\Users\qiutt\Desktop\Sejarah-kejadian-alam-.jpg">
            <a:extLst>
              <a:ext uri="{FF2B5EF4-FFF2-40B4-BE49-F238E27FC236}">
                <a16:creationId xmlns:a16="http://schemas.microsoft.com/office/drawing/2014/main" id="{F3496237-BEF3-8B6D-6DEE-2BCA6C1BA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81" y="1534927"/>
            <a:ext cx="8664589" cy="3382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115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7">
            <a:extLst>
              <a:ext uri="{FF2B5EF4-FFF2-40B4-BE49-F238E27FC236}">
                <a16:creationId xmlns:a16="http://schemas.microsoft.com/office/drawing/2014/main" id="{4F1C2564-50D1-7F7C-BD40-847391E653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3" t="2110" b="1899"/>
          <a:stretch/>
        </p:blipFill>
        <p:spPr>
          <a:xfrm>
            <a:off x="208081" y="1561590"/>
            <a:ext cx="8787114" cy="34493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B6DD8E-3860-429A-269C-CD0221DA589A}"/>
              </a:ext>
            </a:extLst>
          </p:cNvPr>
          <p:cNvSpPr txBox="1"/>
          <p:nvPr/>
        </p:nvSpPr>
        <p:spPr>
          <a:xfrm>
            <a:off x="208081" y="5060101"/>
            <a:ext cx="2450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(Alan </a:t>
            </a:r>
            <a:r>
              <a:rPr lang="en-US" dirty="0" err="1"/>
              <a:t>Guth</a:t>
            </a:r>
            <a:r>
              <a:rPr lang="en-US" dirty="0"/>
              <a:t> et al., 1980s)</a:t>
            </a:r>
          </a:p>
        </p:txBody>
      </p:sp>
      <p:sp>
        <p:nvSpPr>
          <p:cNvPr id="7" name="TextBox 31">
            <a:extLst>
              <a:ext uri="{FF2B5EF4-FFF2-40B4-BE49-F238E27FC236}">
                <a16:creationId xmlns:a16="http://schemas.microsoft.com/office/drawing/2014/main" id="{EA906047-0DFD-BEA0-FDC0-63B93FE4FC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5540" y="5445306"/>
            <a:ext cx="332836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9pPr>
          </a:lstStyle>
          <a:p>
            <a:pPr marL="342900" indent="-342900">
              <a:buClr>
                <a:srgbClr val="00B050"/>
              </a:buClr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  <a:ea typeface="华文中宋" charset="0"/>
                <a:cs typeface="Times New Roman" charset="0"/>
              </a:rPr>
              <a:t>Flatness problem</a:t>
            </a:r>
          </a:p>
          <a:p>
            <a:pPr marL="342900" indent="-342900">
              <a:buClr>
                <a:srgbClr val="00B050"/>
              </a:buClr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  <a:ea typeface="华文中宋" charset="0"/>
                <a:cs typeface="Times New Roman" charset="0"/>
              </a:rPr>
              <a:t>Horizon problem</a:t>
            </a:r>
          </a:p>
          <a:p>
            <a:pPr marL="342900" indent="-342900">
              <a:buClr>
                <a:srgbClr val="00B050"/>
              </a:buClr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  <a:ea typeface="Arial Unicode MS" charset="0"/>
                <a:cs typeface="Times New Roman" charset="0"/>
              </a:rPr>
              <a:t>Unwanted relics problem</a:t>
            </a:r>
          </a:p>
          <a:p>
            <a:pPr marL="342900" indent="-342900">
              <a:buClr>
                <a:srgbClr val="FF0000"/>
              </a:buClr>
              <a:buFont typeface="系统字体常规体"/>
              <a:buChar char="?"/>
            </a:pPr>
            <a:r>
              <a:rPr lang="en-US" altLang="zh-CN" sz="2000" dirty="0">
                <a:solidFill>
                  <a:srgbClr val="FF0000"/>
                </a:solidFill>
                <a:latin typeface="+mn-lt"/>
                <a:ea typeface="华文中宋" charset="0"/>
                <a:cs typeface="Times New Roman" charset="0"/>
              </a:rPr>
              <a:t>Singularity problem</a:t>
            </a:r>
            <a:endParaRPr lang="zh-CN" altLang="en-US" sz="2000" dirty="0">
              <a:solidFill>
                <a:srgbClr val="FF0000"/>
              </a:solidFill>
              <a:latin typeface="+mn-lt"/>
              <a:ea typeface="华文中宋" charset="0"/>
              <a:cs typeface="Times New Roman" charset="0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712A7A2-0285-268D-EC4A-DDD929274C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410E3301-4E57-0162-587A-37B7646BC142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826DCBEA-055C-9138-CA7D-442FF9C62E3B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D99BDB64-E465-DFA7-23E2-16EC85A6D03B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CN" sz="2400" b="1" dirty="0">
                <a:ea typeface="微软雅黑" panose="020B0503020204020204" pitchFamily="34" charset="-122"/>
              </a:rPr>
              <a:t>The Inflationary Scenario</a:t>
            </a:r>
            <a:endParaRPr kumimoji="1" lang="zh-CN" altLang="en-US" sz="2400" b="1" dirty="0">
              <a:ea typeface="微软雅黑" panose="020B0503020204020204" pitchFamily="34" charset="-122"/>
            </a:endParaRPr>
          </a:p>
        </p:txBody>
      </p:sp>
      <p:sp>
        <p:nvSpPr>
          <p:cNvPr id="11" name="矩形 20">
            <a:extLst>
              <a:ext uri="{FF2B5EF4-FFF2-40B4-BE49-F238E27FC236}">
                <a16:creationId xmlns:a16="http://schemas.microsoft.com/office/drawing/2014/main" id="{D39E0D3A-EC59-C8E9-8565-51D5AB529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081" y="5444332"/>
            <a:ext cx="435394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</a:rPr>
              <a:t>The age of galaxies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</a:rPr>
              <a:t>The redshift of the galactic spectrum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</a:rPr>
              <a:t>The He abundance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zh-CN" sz="2000" dirty="0">
                <a:solidFill>
                  <a:srgbClr val="00B050"/>
                </a:solidFill>
                <a:latin typeface="+mn-lt"/>
              </a:rPr>
              <a:t>The prediction of CMB temperature</a:t>
            </a:r>
            <a:endParaRPr lang="zh-CN" altLang="en-US" sz="2000" dirty="0">
              <a:solidFill>
                <a:srgbClr val="00B050"/>
              </a:solidFill>
              <a:latin typeface="+mn-lt"/>
              <a:ea typeface="华文中宋" charset="0"/>
              <a:cs typeface="华文中宋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978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8"/>
          <p:cNvSpPr txBox="1">
            <a:spLocks noChangeArrowheads="1"/>
          </p:cNvSpPr>
          <p:nvPr/>
        </p:nvSpPr>
        <p:spPr bwMode="auto">
          <a:xfrm>
            <a:off x="494262" y="1520277"/>
            <a:ext cx="4797028" cy="378565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9pPr>
          </a:lstStyle>
          <a:p>
            <a:r>
              <a:rPr lang="en-US" altLang="zh-CN" sz="2000" dirty="0">
                <a:latin typeface="+mn-lt"/>
                <a:cs typeface="Times New Roman" charset="0"/>
              </a:rPr>
              <a:t>The universe will meet a singularity when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B0F0"/>
                </a:solidFill>
                <a:latin typeface="+mn-lt"/>
                <a:cs typeface="Times New Roman" charset="0"/>
              </a:rPr>
              <a:t>described by General Relativity</a:t>
            </a:r>
          </a:p>
          <a:p>
            <a:endParaRPr lang="en-US" altLang="zh-CN" sz="2000" dirty="0">
              <a:solidFill>
                <a:srgbClr val="FFFF00"/>
              </a:solidFill>
              <a:latin typeface="+mn-lt"/>
              <a:cs typeface="Times New Roman" charset="0"/>
            </a:endParaRPr>
          </a:p>
          <a:p>
            <a:endParaRPr lang="en-US" altLang="zh-CN" sz="2000" dirty="0">
              <a:solidFill>
                <a:srgbClr val="FFFF00"/>
              </a:solidFill>
              <a:latin typeface="+mn-lt"/>
              <a:cs typeface="Times New Roman" charset="0"/>
            </a:endParaRPr>
          </a:p>
          <a:p>
            <a:endParaRPr lang="en-US" altLang="zh-CN" sz="2000" dirty="0">
              <a:solidFill>
                <a:srgbClr val="FFFF00"/>
              </a:solidFill>
              <a:latin typeface="+mn-lt"/>
              <a:cs typeface="Times New Roman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B0F0"/>
                </a:solidFill>
                <a:latin typeface="+mn-lt"/>
                <a:cs typeface="Times New Roman" charset="0"/>
              </a:rPr>
              <a:t>satisfies Null Energy Condition (NEC)</a:t>
            </a:r>
          </a:p>
          <a:p>
            <a:endParaRPr lang="en-US" altLang="zh-CN" sz="2000" dirty="0">
              <a:solidFill>
                <a:srgbClr val="FFFF00"/>
              </a:solidFill>
              <a:latin typeface="+mn-lt"/>
              <a:cs typeface="Times New Roman" charset="0"/>
            </a:endParaRPr>
          </a:p>
          <a:p>
            <a:endParaRPr lang="en-US" altLang="zh-CN" sz="2000" dirty="0">
              <a:solidFill>
                <a:srgbClr val="FFFF00"/>
              </a:solidFill>
              <a:latin typeface="+mn-lt"/>
              <a:cs typeface="Times New Roman" charset="0"/>
            </a:endParaRPr>
          </a:p>
          <a:p>
            <a:r>
              <a:rPr lang="en-US" altLang="zh-CN" sz="2000" dirty="0">
                <a:latin typeface="+mn-lt"/>
                <a:cs typeface="Times New Roman" charset="0"/>
              </a:rPr>
              <a:t>where at finite time point </a:t>
            </a:r>
          </a:p>
          <a:p>
            <a:endParaRPr lang="en-US" altLang="zh-CN" sz="2000" dirty="0">
              <a:latin typeface="+mn-lt"/>
              <a:cs typeface="Times New Roman" charset="0"/>
            </a:endParaRPr>
          </a:p>
          <a:p>
            <a:endParaRPr lang="en-US" altLang="zh-CN" sz="2000" dirty="0">
              <a:latin typeface="+mn-lt"/>
              <a:cs typeface="Times New Roman" charset="0"/>
            </a:endParaRPr>
          </a:p>
          <a:p>
            <a:r>
              <a:rPr lang="en-US" altLang="zh-CN" sz="2000" dirty="0">
                <a:latin typeface="+mn-lt"/>
              </a:rPr>
              <a:t>for any null vector       :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13316" name="Picture 2" descr="http://images.zap2it.com/images/celeb-315047/stephen-hawking-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1568" y="1517090"/>
            <a:ext cx="1534750" cy="2047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http://upload.wikimedia.org/wikipedia/commons/thumb/e/e3/Roger_Penrose.jpg/230px-Roger_Penrose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607" y="1517090"/>
            <a:ext cx="1540272" cy="2047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矩形 14"/>
          <p:cNvSpPr>
            <a:spLocks noChangeArrowheads="1"/>
          </p:cNvSpPr>
          <p:nvPr/>
        </p:nvSpPr>
        <p:spPr bwMode="auto">
          <a:xfrm>
            <a:off x="5283987" y="3637509"/>
            <a:ext cx="174200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+mn-lt"/>
              </a:rPr>
              <a:t>S. Hawking </a:t>
            </a:r>
            <a:endParaRPr lang="zh-CN" altLang="en-US" sz="2000" dirty="0">
              <a:latin typeface="+mn-lt"/>
            </a:endParaRPr>
          </a:p>
        </p:txBody>
      </p:sp>
      <p:sp>
        <p:nvSpPr>
          <p:cNvPr id="13319" name="矩形 15"/>
          <p:cNvSpPr>
            <a:spLocks noChangeArrowheads="1"/>
          </p:cNvSpPr>
          <p:nvPr/>
        </p:nvSpPr>
        <p:spPr bwMode="auto">
          <a:xfrm>
            <a:off x="7184607" y="3637509"/>
            <a:ext cx="15817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+mn-lt"/>
              </a:rPr>
              <a:t>R. Penrose </a:t>
            </a:r>
            <a:endParaRPr lang="zh-CN" altLang="en-US" sz="2000" dirty="0">
              <a:latin typeface="+mn-lt"/>
            </a:endParaRPr>
          </a:p>
        </p:txBody>
      </p:sp>
      <p:sp>
        <p:nvSpPr>
          <p:cNvPr id="13320" name="矩形 14"/>
          <p:cNvSpPr>
            <a:spLocks noChangeArrowheads="1"/>
          </p:cNvSpPr>
          <p:nvPr/>
        </p:nvSpPr>
        <p:spPr bwMode="auto">
          <a:xfrm>
            <a:off x="209399" y="5398350"/>
            <a:ext cx="475016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14313" indent="-214313">
              <a:spcBef>
                <a:spcPts val="450"/>
              </a:spcBef>
              <a:buClr>
                <a:schemeClr val="accent1"/>
              </a:buClr>
              <a:buSzPct val="70000"/>
            </a:pPr>
            <a:r>
              <a:rPr lang="en-US" altLang="zh-CN" dirty="0"/>
              <a:t>(Hawking et al., 1973; </a:t>
            </a:r>
            <a:r>
              <a:rPr lang="en-US" altLang="zh-CN" dirty="0" err="1"/>
              <a:t>Borde</a:t>
            </a:r>
            <a:r>
              <a:rPr lang="en-US" altLang="zh-CN" dirty="0"/>
              <a:t> et al., 1994)</a:t>
            </a:r>
          </a:p>
        </p:txBody>
      </p:sp>
      <p:graphicFrame>
        <p:nvGraphicFramePr>
          <p:cNvPr id="13321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3865085"/>
              </p:ext>
            </p:extLst>
          </p:nvPr>
        </p:nvGraphicFramePr>
        <p:xfrm>
          <a:off x="1031617" y="2238398"/>
          <a:ext cx="2832804" cy="66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663700" imgH="393700" progId="Equation.DSMT4">
                  <p:embed/>
                </p:oleObj>
              </mc:Choice>
              <mc:Fallback>
                <p:oleObj name="Equation" r:id="rId6" imgW="1663700" imgH="393700" progId="Equation.DSMT4">
                  <p:embed/>
                  <p:pic>
                    <p:nvPicPr>
                      <p:cNvPr id="13321" name="对象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617" y="2238398"/>
                        <a:ext cx="2832804" cy="66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2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170229"/>
              </p:ext>
            </p:extLst>
          </p:nvPr>
        </p:nvGraphicFramePr>
        <p:xfrm>
          <a:off x="1035190" y="3507268"/>
          <a:ext cx="2528698" cy="5402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08100" imgH="279400" progId="Equation.3">
                  <p:embed/>
                </p:oleObj>
              </mc:Choice>
              <mc:Fallback>
                <p:oleObj name="Equation" r:id="rId8" imgW="1308100" imgH="279400" progId="Equation.3">
                  <p:embed/>
                  <p:pic>
                    <p:nvPicPr>
                      <p:cNvPr id="13322" name="对象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5190" y="3507268"/>
                        <a:ext cx="2528698" cy="5402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4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7151202"/>
              </p:ext>
            </p:extLst>
          </p:nvPr>
        </p:nvGraphicFramePr>
        <p:xfrm>
          <a:off x="2448019" y="4841892"/>
          <a:ext cx="373534" cy="400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90417" imgH="203112" progId="Equation.DSMT4">
                  <p:embed/>
                </p:oleObj>
              </mc:Choice>
              <mc:Fallback>
                <p:oleObj name="Equation" r:id="rId10" imgW="190417" imgH="203112" progId="Equation.DSMT4">
                  <p:embed/>
                  <p:pic>
                    <p:nvPicPr>
                      <p:cNvPr id="13324" name="对象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8019" y="4841892"/>
                        <a:ext cx="373534" cy="4001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5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9168840"/>
              </p:ext>
            </p:extLst>
          </p:nvPr>
        </p:nvGraphicFramePr>
        <p:xfrm>
          <a:off x="2951409" y="4870386"/>
          <a:ext cx="1008806" cy="447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71252" imgH="253890" progId="Equation.DSMT4">
                  <p:embed/>
                </p:oleObj>
              </mc:Choice>
              <mc:Fallback>
                <p:oleObj name="Equation" r:id="rId12" imgW="571252" imgH="253890" progId="Equation.DSMT4">
                  <p:embed/>
                  <p:pic>
                    <p:nvPicPr>
                      <p:cNvPr id="13325" name="对象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409" y="4870386"/>
                        <a:ext cx="1008806" cy="4475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7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807539"/>
              </p:ext>
            </p:extLst>
          </p:nvPr>
        </p:nvGraphicFramePr>
        <p:xfrm>
          <a:off x="1008546" y="4372597"/>
          <a:ext cx="2513792" cy="4053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422400" imgH="228600" progId="Equation.3">
                  <p:embed/>
                </p:oleObj>
              </mc:Choice>
              <mc:Fallback>
                <p:oleObj name="Equation" r:id="rId14" imgW="1422400" imgH="228600" progId="Equation.3">
                  <p:embed/>
                  <p:pic>
                    <p:nvPicPr>
                      <p:cNvPr id="13327" name="对象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8546" y="4372597"/>
                        <a:ext cx="2513792" cy="4053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B62EFE47-ED96-4B49-8F68-808F9CC5E72A}"/>
              </a:ext>
            </a:extLst>
          </p:cNvPr>
          <p:cNvSpPr txBox="1">
            <a:spLocks/>
          </p:cNvSpPr>
          <p:nvPr/>
        </p:nvSpPr>
        <p:spPr>
          <a:xfrm>
            <a:off x="1614488" y="1131096"/>
            <a:ext cx="5915025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000" dirty="0">
              <a:solidFill>
                <a:srgbClr val="0432FF"/>
              </a:solidFill>
              <a:latin typeface="Comic Sans MS" panose="030F0902030302020204" pitchFamily="66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2623BDE-C932-4073-7A86-E73F0F03468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6B5F481C-8C01-99FE-42DF-697E666D1365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>
            <a:extLst>
              <a:ext uri="{FF2B5EF4-FFF2-40B4-BE49-F238E27FC236}">
                <a16:creationId xmlns:a16="http://schemas.microsoft.com/office/drawing/2014/main" id="{FE162577-6B82-946E-F323-D8C8235A5B73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E3CFED08-81B7-E808-D860-BF93DAF1F6DB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CN" sz="2400" b="1" dirty="0">
                <a:ea typeface="微软雅黑" panose="020B0503020204020204" pitchFamily="34" charset="-122"/>
              </a:rPr>
              <a:t>The </a:t>
            </a:r>
            <a:r>
              <a:rPr lang="en-US" altLang="zh-CN" sz="2400" b="1" dirty="0">
                <a:cs typeface="Times New Roman" charset="0"/>
              </a:rPr>
              <a:t>Singularity Theorem</a:t>
            </a:r>
            <a:endParaRPr lang="zh-CN" altLang="en-US" sz="2400" b="1" dirty="0">
              <a:cs typeface="Times New Roman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1EDBDBD-ADBC-3DF1-6DE4-3B367F558AE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r="44087" b="17317"/>
          <a:stretch>
            <a:fillRect/>
          </a:stretch>
        </p:blipFill>
        <p:spPr>
          <a:xfrm>
            <a:off x="5411568" y="4047561"/>
            <a:ext cx="1634633" cy="204573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DBA295A-4058-51F2-6736-52D2759BE059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44756" b="9643"/>
          <a:stretch>
            <a:fillRect/>
          </a:stretch>
        </p:blipFill>
        <p:spPr>
          <a:xfrm>
            <a:off x="7166479" y="4048554"/>
            <a:ext cx="1558400" cy="203432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12EAFE4-34AD-F1FE-D6FA-A3451ED3C6C2}"/>
              </a:ext>
            </a:extLst>
          </p:cNvPr>
          <p:cNvSpPr txBox="1"/>
          <p:nvPr/>
        </p:nvSpPr>
        <p:spPr>
          <a:xfrm>
            <a:off x="5558887" y="6104787"/>
            <a:ext cx="1339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000" dirty="0">
                <a:latin typeface="+mn-lt"/>
              </a:rPr>
              <a:t>Big Bang Singularity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D0361639-64ED-A628-47D1-57CBEA5B031A}"/>
              </a:ext>
            </a:extLst>
          </p:cNvPr>
          <p:cNvSpPr txBox="1"/>
          <p:nvPr/>
        </p:nvSpPr>
        <p:spPr>
          <a:xfrm>
            <a:off x="7284746" y="6104787"/>
            <a:ext cx="13399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2000" dirty="0">
                <a:latin typeface="+mn-lt"/>
              </a:rPr>
              <a:t>Black Hole Singularity</a:t>
            </a:r>
            <a:endParaRPr kumimoji="1" lang="zh-CN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05201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80BAC596-D15B-77FE-8FC4-7148545E1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219" y="1296818"/>
            <a:ext cx="3911600" cy="2336800"/>
          </a:xfrm>
          <a:prstGeom prst="rect">
            <a:avLst/>
          </a:prstGeom>
        </p:spPr>
      </p:pic>
      <p:pic>
        <p:nvPicPr>
          <p:cNvPr id="3079" name="Picture 6">
            <a:extLst>
              <a:ext uri="{FF2B5EF4-FFF2-40B4-BE49-F238E27FC236}">
                <a16:creationId xmlns:a16="http://schemas.microsoft.com/office/drawing/2014/main" id="{4C9B04A5-D721-8043-A5DE-4CC442383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680" y="3668388"/>
            <a:ext cx="3822739" cy="305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http://news.sciencenet.cn/upload/news/images/2011/10/2011104184687782.jpg">
            <a:extLst>
              <a:ext uri="{FF2B5EF4-FFF2-40B4-BE49-F238E27FC236}">
                <a16:creationId xmlns:a16="http://schemas.microsoft.com/office/drawing/2014/main" id="{DFE48765-5203-1868-6DB9-DC89FDEE2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85" y="4614678"/>
            <a:ext cx="968375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0" descr="http://news.sciencenet.cn/upload/news/images/2011/10/2011104184687781.jpg">
            <a:extLst>
              <a:ext uri="{FF2B5EF4-FFF2-40B4-BE49-F238E27FC236}">
                <a16:creationId xmlns:a16="http://schemas.microsoft.com/office/drawing/2014/main" id="{85C77784-1A8F-213A-9B88-B12E0ACAE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291" y="4619320"/>
            <a:ext cx="968375" cy="1311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4" descr="http://upload.wikimedia.org/wikipedia/commons/thumb/a/a6/Adam_Riess_Agr_cover.jpg/230px-Adam_Riess_Agr_cover.jpg">
            <a:hlinkClick r:id="rId7"/>
            <a:extLst>
              <a:ext uri="{FF2B5EF4-FFF2-40B4-BE49-F238E27FC236}">
                <a16:creationId xmlns:a16="http://schemas.microsoft.com/office/drawing/2014/main" id="{20FCB157-1E28-0D6D-E5F9-CEC616418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608" y="4614678"/>
            <a:ext cx="1077846" cy="1296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TextBox 15">
            <a:extLst>
              <a:ext uri="{FF2B5EF4-FFF2-40B4-BE49-F238E27FC236}">
                <a16:creationId xmlns:a16="http://schemas.microsoft.com/office/drawing/2014/main" id="{624C1B16-81B7-AACC-91E2-CFB870EA4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1195" y="5949795"/>
            <a:ext cx="9025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latin typeface="Calibri" panose="020F0502020204030204" pitchFamily="34" charset="0"/>
              </a:rPr>
              <a:t>A. </a:t>
            </a:r>
            <a:r>
              <a:rPr lang="en-US" altLang="zh-CN" dirty="0" err="1">
                <a:latin typeface="Calibri" panose="020F0502020204030204" pitchFamily="34" charset="0"/>
              </a:rPr>
              <a:t>Riess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sp>
        <p:nvSpPr>
          <p:cNvPr id="3084" name="TextBox 16">
            <a:extLst>
              <a:ext uri="{FF2B5EF4-FFF2-40B4-BE49-F238E27FC236}">
                <a16:creationId xmlns:a16="http://schemas.microsoft.com/office/drawing/2014/main" id="{78A747D7-F983-5BEF-FA7F-B6EFA37FC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050" y="5949795"/>
            <a:ext cx="11817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latin typeface="Calibri" panose="020F0502020204030204" pitchFamily="34" charset="0"/>
              </a:rPr>
              <a:t>B. Schmidt</a:t>
            </a:r>
            <a:endParaRPr lang="zh-CN" altLang="en-US">
              <a:latin typeface="Calibri" panose="020F0502020204030204" pitchFamily="34" charset="0"/>
            </a:endParaRPr>
          </a:p>
        </p:txBody>
      </p:sp>
      <p:sp>
        <p:nvSpPr>
          <p:cNvPr id="3085" name="TextBox 17">
            <a:extLst>
              <a:ext uri="{FF2B5EF4-FFF2-40B4-BE49-F238E27FC236}">
                <a16:creationId xmlns:a16="http://schemas.microsoft.com/office/drawing/2014/main" id="{8D9A497E-38E9-8FE2-3C86-4253119AD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574" y="5949795"/>
            <a:ext cx="1413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latin typeface="Calibri" panose="020F0502020204030204" pitchFamily="34" charset="0"/>
              </a:rPr>
              <a:t>S. Perlmutter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pic>
        <p:nvPicPr>
          <p:cNvPr id="3086" name="Picture 15" descr="A golden medallion with an embossed image of Alfred Nobel facing left in profile. To the left of the man is the text &quot;ALFR•&quot; then &quot;NOBEL&quot;, and on the right, the text (smaller) &quot;NAT•&quot; then &quot;MDCCCXXXIII&quot; above, followed by (smaller) &quot;OB•&quot; then &quot;MDCCCXCVI&quot; below.">
            <a:extLst>
              <a:ext uri="{FF2B5EF4-FFF2-40B4-BE49-F238E27FC236}">
                <a16:creationId xmlns:a16="http://schemas.microsoft.com/office/drawing/2014/main" id="{FAF89566-0226-8325-D7C2-BEC695389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958" y="4741334"/>
            <a:ext cx="1140357" cy="1119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7" name="TextBox 22">
            <a:extLst>
              <a:ext uri="{FF2B5EF4-FFF2-40B4-BE49-F238E27FC236}">
                <a16:creationId xmlns:a16="http://schemas.microsoft.com/office/drawing/2014/main" id="{7FCA9682-AB84-5ACB-6DC2-7F2BC2ACF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1454" y="5937752"/>
            <a:ext cx="1277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dirty="0">
                <a:latin typeface="Calibri" panose="020F0502020204030204" pitchFamily="34" charset="0"/>
              </a:rPr>
              <a:t>2011 </a:t>
            </a: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3F48191C-44BE-63A4-5438-D1AC5249BAC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alphaModFix/>
          </a:blip>
          <a:srcRect b="6339"/>
          <a:stretch/>
        </p:blipFill>
        <p:spPr>
          <a:xfrm>
            <a:off x="397985" y="1775462"/>
            <a:ext cx="4462047" cy="252706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1CEB6B8-1AB3-7754-22F2-E36BE0CB999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64DE29FB-0085-A6E9-B3B4-988A50908925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0DC3C3DB-68DF-F198-CBD2-453F17F09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10249"/>
            <a:ext cx="8229600" cy="449262"/>
          </a:xfrm>
        </p:spPr>
        <p:txBody>
          <a:bodyPr/>
          <a:lstStyle/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Things changed from 1998……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C4CCDC1-FD23-C22C-EE1F-C8623FB11DEA}"/>
              </a:ext>
            </a:extLst>
          </p:cNvPr>
          <p:cNvSpPr txBox="1"/>
          <p:nvPr/>
        </p:nvSpPr>
        <p:spPr>
          <a:xfrm>
            <a:off x="324872" y="835153"/>
            <a:ext cx="58313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400" b="1" dirty="0">
                <a:latin typeface="+mn-lt"/>
              </a:rPr>
              <a:t>Accelerating expansion has been found!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11D8D7F-B45E-647F-A805-A159D9E0B616}"/>
              </a:ext>
            </a:extLst>
          </p:cNvPr>
          <p:cNvSpPr txBox="1"/>
          <p:nvPr/>
        </p:nvSpPr>
        <p:spPr>
          <a:xfrm>
            <a:off x="324872" y="1268760"/>
            <a:ext cx="41204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eaLnBrk="1" hangingPunct="1">
              <a:buFont typeface="Arial" panose="020B0604020202020204" pitchFamily="34" charset="0"/>
              <a:buNone/>
            </a:pPr>
            <a:r>
              <a:rPr lang="en-US" altLang="zh-CN" sz="2000" dirty="0">
                <a:latin typeface="+mn-lt"/>
              </a:rPr>
              <a:t>1. Supernovae Type </a:t>
            </a:r>
            <a:r>
              <a:rPr lang="en-US" altLang="zh-CN" sz="2000" dirty="0" err="1">
                <a:latin typeface="+mn-lt"/>
              </a:rPr>
              <a:t>Ia</a:t>
            </a:r>
            <a:endParaRPr lang="zh-CN" altLang="en-US" sz="2000" dirty="0">
              <a:latin typeface="+mn-lt"/>
            </a:endParaRPr>
          </a:p>
        </p:txBody>
      </p:sp>
      <p:sp>
        <p:nvSpPr>
          <p:cNvPr id="3077" name="TextBox 5">
            <a:extLst>
              <a:ext uri="{FF2B5EF4-FFF2-40B4-BE49-F238E27FC236}">
                <a16:creationId xmlns:a16="http://schemas.microsoft.com/office/drawing/2014/main" id="{632965CF-208D-EDDD-1868-7A7B6DCD3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104" y="1384984"/>
            <a:ext cx="2313876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600" dirty="0">
                <a:latin typeface="Calibri" panose="020F0502020204030204" pitchFamily="34" charset="0"/>
              </a:rPr>
              <a:t>High z Search Team </a:t>
            </a:r>
          </a:p>
          <a:p>
            <a:pPr algn="ctr" eaLnBrk="1" hangingPunct="1"/>
            <a:r>
              <a:rPr lang="en-US" altLang="zh-CN" sz="1600" dirty="0">
                <a:latin typeface="Calibri" panose="020F0502020204030204" pitchFamily="34" charset="0"/>
              </a:rPr>
              <a:t>(A. Riess, et al., 1998,</a:t>
            </a:r>
          </a:p>
          <a:p>
            <a:pPr algn="ctr" eaLnBrk="1" hangingPunct="1"/>
            <a:r>
              <a:rPr lang="en-US" altLang="zh-CN" sz="1600" dirty="0">
                <a:latin typeface="Calibri" panose="020F0502020204030204" pitchFamily="34" charset="0"/>
              </a:rPr>
              <a:t>B. Schmidt et al.,1998)</a:t>
            </a:r>
            <a:endParaRPr lang="zh-CN" altLang="en-US" sz="1600" dirty="0">
              <a:latin typeface="Calibri" panose="020F0502020204030204" pitchFamily="34" charset="0"/>
            </a:endParaRPr>
          </a:p>
        </p:txBody>
      </p:sp>
      <p:sp>
        <p:nvSpPr>
          <p:cNvPr id="3078" name="TextBox 6">
            <a:extLst>
              <a:ext uri="{FF2B5EF4-FFF2-40B4-BE49-F238E27FC236}">
                <a16:creationId xmlns:a16="http://schemas.microsoft.com/office/drawing/2014/main" id="{8BBC2D16-5A96-EB74-2DB3-BDF6E755E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8280" y="4746518"/>
            <a:ext cx="28209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600" dirty="0">
                <a:latin typeface="Calibri" panose="020F0502020204030204" pitchFamily="34" charset="0"/>
              </a:rPr>
              <a:t>Supernovae Cosmology Project </a:t>
            </a:r>
          </a:p>
          <a:p>
            <a:pPr algn="ctr" eaLnBrk="1" hangingPunct="1"/>
            <a:r>
              <a:rPr lang="en-US" altLang="zh-CN" sz="1600" dirty="0">
                <a:latin typeface="Calibri" panose="020F0502020204030204" pitchFamily="34" charset="0"/>
              </a:rPr>
              <a:t>(S. Perlmutter et al., 1998)</a:t>
            </a:r>
            <a:endParaRPr lang="zh-CN" altLang="en-US" sz="1600" dirty="0">
              <a:latin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0482DF26-7C82-8E49-35D7-DC05E79FA564}"/>
                  </a:ext>
                </a:extLst>
              </p14:cNvPr>
              <p14:cNvContentPartPr/>
              <p14:nvPr/>
            </p14:nvContentPartPr>
            <p14:xfrm>
              <a:off x="7042204" y="2625929"/>
              <a:ext cx="360" cy="360"/>
            </p14:xfrm>
          </p:contentPart>
        </mc:Choice>
        <mc:Fallback xmlns=""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0482DF26-7C82-8E49-35D7-DC05E79FA564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036084" y="2619809"/>
                <a:ext cx="12600" cy="1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556CACEB-E672-290D-0D5B-F24C1E58FE58}"/>
                  </a:ext>
                </a:extLst>
              </p14:cNvPr>
              <p14:cNvContentPartPr/>
              <p14:nvPr/>
            </p14:nvContentPartPr>
            <p14:xfrm>
              <a:off x="6757084" y="1661849"/>
              <a:ext cx="360" cy="360"/>
            </p14:xfrm>
          </p:contentPart>
        </mc:Choice>
        <mc:Fallback xmlns=""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556CACEB-E672-290D-0D5B-F24C1E58FE5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50964" y="1655729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69577" y="6067371"/>
            <a:ext cx="19207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  <a:cs typeface="Times New Roman"/>
              </a:rPr>
              <a:t>Bounce Scenario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47760" y="6067371"/>
            <a:ext cx="21499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  <a:cs typeface="Times New Roman"/>
              </a:rPr>
              <a:t>Emergent Scenario</a:t>
            </a:r>
          </a:p>
        </p:txBody>
      </p:sp>
      <p:sp>
        <p:nvSpPr>
          <p:cNvPr id="33" name="右大括号 7"/>
          <p:cNvSpPr/>
          <p:nvPr/>
        </p:nvSpPr>
        <p:spPr>
          <a:xfrm rot="16200000" flipH="1">
            <a:off x="4309551" y="1719210"/>
            <a:ext cx="3453367" cy="3272548"/>
          </a:xfrm>
          <a:prstGeom prst="rightBrace">
            <a:avLst>
              <a:gd name="adj1" fmla="val 25519"/>
              <a:gd name="adj2" fmla="val 50974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74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1350">
              <a:latin typeface="Calibri" charset="0"/>
              <a:ea typeface="宋体" charset="0"/>
              <a:cs typeface="宋体" charset="0"/>
            </a:endParaRPr>
          </a:p>
        </p:txBody>
      </p:sp>
      <p:sp>
        <p:nvSpPr>
          <p:cNvPr id="34" name="右大括号 7"/>
          <p:cNvSpPr/>
          <p:nvPr/>
        </p:nvSpPr>
        <p:spPr>
          <a:xfrm rot="16200000">
            <a:off x="3893569" y="3469130"/>
            <a:ext cx="4373139" cy="584123"/>
          </a:xfrm>
          <a:prstGeom prst="rightBrace">
            <a:avLst>
              <a:gd name="adj1" fmla="val 0"/>
              <a:gd name="adj2" fmla="val 46030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74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1350">
              <a:solidFill>
                <a:srgbClr val="FFFF00"/>
              </a:solidFill>
              <a:latin typeface="Calibri" charset="0"/>
              <a:ea typeface="宋体" charset="0"/>
              <a:cs typeface="宋体" charset="0"/>
            </a:endParaRPr>
          </a:p>
        </p:txBody>
      </p:sp>
      <p:sp>
        <p:nvSpPr>
          <p:cNvPr id="35" name="右大括号 7"/>
          <p:cNvSpPr/>
          <p:nvPr/>
        </p:nvSpPr>
        <p:spPr>
          <a:xfrm rot="16200000" flipH="1">
            <a:off x="582528" y="1386924"/>
            <a:ext cx="3295244" cy="3813243"/>
          </a:xfrm>
          <a:prstGeom prst="rightBrace">
            <a:avLst>
              <a:gd name="adj1" fmla="val 25154"/>
              <a:gd name="adj2" fmla="val 49464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74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1350">
              <a:latin typeface="Calibri" charset="0"/>
              <a:ea typeface="宋体" charset="0"/>
              <a:cs typeface="宋体" charset="0"/>
            </a:endParaRPr>
          </a:p>
        </p:txBody>
      </p:sp>
      <p:sp>
        <p:nvSpPr>
          <p:cNvPr id="36" name="右大括号 7"/>
          <p:cNvSpPr/>
          <p:nvPr/>
        </p:nvSpPr>
        <p:spPr>
          <a:xfrm rot="16200000">
            <a:off x="524343" y="2417354"/>
            <a:ext cx="3418575" cy="3676188"/>
          </a:xfrm>
          <a:prstGeom prst="rightBrace">
            <a:avLst>
              <a:gd name="adj1" fmla="val 30108"/>
              <a:gd name="adj2" fmla="val 49899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23350"/>
                </a:schemeClr>
              </a:gs>
              <a:gs pos="53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/>
            <a:endParaRPr lang="zh-CN" altLang="en-US" sz="1350">
              <a:latin typeface="Calibri" charset="0"/>
              <a:ea typeface="宋体" charset="0"/>
              <a:cs typeface="宋体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41564" y="4930449"/>
            <a:ext cx="13771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  <a:latin typeface="+mn-lt"/>
              </a:rPr>
              <a:t>contraction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576422" y="3746485"/>
            <a:ext cx="1307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432FF"/>
                </a:solidFill>
                <a:latin typeface="+mn-lt"/>
              </a:rPr>
              <a:t>bounce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59334" y="2220172"/>
            <a:ext cx="1241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  <a:latin typeface="+mn-lt"/>
              </a:rPr>
              <a:t>expansion</a:t>
            </a:r>
          </a:p>
        </p:txBody>
      </p:sp>
      <p:sp>
        <p:nvSpPr>
          <p:cNvPr id="40" name="虚尾箭头 22"/>
          <p:cNvSpPr/>
          <p:nvPr/>
        </p:nvSpPr>
        <p:spPr>
          <a:xfrm rot="16200000">
            <a:off x="6366479" y="3765165"/>
            <a:ext cx="4092640" cy="511769"/>
          </a:xfrm>
          <a:prstGeom prst="stripedRightArrow">
            <a:avLst/>
          </a:prstGeom>
          <a:gradFill flip="none" rotWithShape="1">
            <a:gsLst>
              <a:gs pos="0">
                <a:schemeClr val="bg1"/>
              </a:gs>
              <a:gs pos="40000">
                <a:srgbClr val="FFF200"/>
              </a:gs>
              <a:gs pos="60000">
                <a:srgbClr val="FF7A00"/>
              </a:gs>
              <a:gs pos="78000">
                <a:srgbClr val="FF0300"/>
              </a:gs>
              <a:gs pos="100000">
                <a:srgbClr val="4D080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702058" y="6067154"/>
            <a:ext cx="14214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</a:rPr>
              <a:t>infinite past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952745" y="1574621"/>
            <a:ext cx="7721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</a:rPr>
              <a:t>today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704208" y="4927413"/>
            <a:ext cx="7421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  <a:latin typeface="+mn-lt"/>
              </a:rPr>
              <a:t>static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59166" y="2217759"/>
            <a:ext cx="1241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  <a:latin typeface="+mn-lt"/>
              </a:rPr>
              <a:t>expansion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558635" y="3742155"/>
            <a:ext cx="9551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0432FF"/>
                </a:solidFill>
                <a:latin typeface="+mn-lt"/>
              </a:rPr>
              <a:t>genesis</a:t>
            </a:r>
          </a:p>
        </p:txBody>
      </p:sp>
      <p:cxnSp>
        <p:nvCxnSpPr>
          <p:cNvPr id="47" name="Straight Connector 46"/>
          <p:cNvCxnSpPr>
            <a:cxnSpLocks/>
          </p:cNvCxnSpPr>
          <p:nvPr/>
        </p:nvCxnSpPr>
        <p:spPr>
          <a:xfrm>
            <a:off x="830533" y="3762274"/>
            <a:ext cx="6149105" cy="0"/>
          </a:xfrm>
          <a:prstGeom prst="line">
            <a:avLst/>
          </a:prstGeom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979638" y="3531442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+mn-lt"/>
              </a:rPr>
              <a:t>big bang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98993D4-5ECA-F445-9A89-22AB310B3F16}"/>
              </a:ext>
            </a:extLst>
          </p:cNvPr>
          <p:cNvSpPr txBox="1">
            <a:spLocks/>
          </p:cNvSpPr>
          <p:nvPr/>
        </p:nvSpPr>
        <p:spPr>
          <a:xfrm>
            <a:off x="1614488" y="1131096"/>
            <a:ext cx="5915025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000" dirty="0">
              <a:solidFill>
                <a:srgbClr val="0432FF"/>
              </a:solidFill>
              <a:latin typeface="Comic Sans MS" panose="030F0902030302020204" pitchFamily="66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0BF426B-A0D0-59C7-C411-3EBFDEC813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CAD99541-64F8-FAA4-A816-CACDF918B875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>
            <a:extLst>
              <a:ext uri="{FF2B5EF4-FFF2-40B4-BE49-F238E27FC236}">
                <a16:creationId xmlns:a16="http://schemas.microsoft.com/office/drawing/2014/main" id="{38F550BD-62D9-C53C-4794-E23931DEDD4F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内容占位符 2">
            <a:extLst>
              <a:ext uri="{FF2B5EF4-FFF2-40B4-BE49-F238E27FC236}">
                <a16:creationId xmlns:a16="http://schemas.microsoft.com/office/drawing/2014/main" id="{EE388DD8-1B8A-3E21-9224-0D5CE27B72C5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b="1" dirty="0"/>
              <a:t>4D-based Non-singular scenarios</a:t>
            </a:r>
          </a:p>
        </p:txBody>
      </p:sp>
    </p:spTree>
    <p:extLst>
      <p:ext uri="{BB962C8B-B14F-4D97-AF65-F5344CB8AC3E}">
        <p14:creationId xmlns:p14="http://schemas.microsoft.com/office/powerpoint/2010/main" val="7843776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8"/>
          <p:cNvGrpSpPr/>
          <p:nvPr/>
        </p:nvGrpSpPr>
        <p:grpSpPr>
          <a:xfrm>
            <a:off x="111545" y="1475121"/>
            <a:ext cx="8824361" cy="3513078"/>
            <a:chOff x="587635" y="3625755"/>
            <a:chExt cx="3432696" cy="2874688"/>
          </a:xfrm>
        </p:grpSpPr>
        <p:pic>
          <p:nvPicPr>
            <p:cNvPr id="12" name="Picture 1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635" y="3625755"/>
              <a:ext cx="3432696" cy="2874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20"/>
            <p:cNvSpPr txBox="1">
              <a:spLocks noChangeArrowheads="1"/>
            </p:cNvSpPr>
            <p:nvPr/>
          </p:nvSpPr>
          <p:spPr bwMode="auto">
            <a:xfrm>
              <a:off x="2253709" y="4451790"/>
              <a:ext cx="1003814" cy="652996"/>
            </a:xfrm>
            <a:prstGeom prst="rect">
              <a:avLst/>
            </a:prstGeom>
            <a:solidFill>
              <a:schemeClr val="bg1">
                <a:lumMod val="50000"/>
                <a:alpha val="54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1500" dirty="0">
                  <a:latin typeface="楷体" panose="02010609060101010101" pitchFamily="49" charset="-122"/>
                  <a:ea typeface="楷体" panose="02010609060101010101" pitchFamily="49" charset="-122"/>
                </a:rPr>
                <a:t>Non-zero at the minimum</a:t>
              </a:r>
              <a:endParaRPr lang="zh-CN" altLang="en-US" sz="1500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" name="直接箭头连接符 5"/>
            <p:cNvCxnSpPr/>
            <p:nvPr/>
          </p:nvCxnSpPr>
          <p:spPr>
            <a:xfrm>
              <a:off x="2755616" y="5080942"/>
              <a:ext cx="0" cy="47942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35"/>
            <p:cNvCxnSpPr>
              <a:cxnSpLocks/>
            </p:cNvCxnSpPr>
            <p:nvPr/>
          </p:nvCxnSpPr>
          <p:spPr>
            <a:xfrm>
              <a:off x="1167408" y="5637039"/>
              <a:ext cx="2667962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90997" y="5729777"/>
            <a:ext cx="39496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+mn-lt"/>
                <a:cs typeface="Times New Roman"/>
              </a:rPr>
              <a:t>The Null Energy Condition violated!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390997" y="4850610"/>
            <a:ext cx="14709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  <a:ea typeface="隶书" charset="0"/>
                <a:cs typeface="Times New Roman"/>
              </a:rPr>
              <a:t>Contraction:</a:t>
            </a:r>
            <a:endParaRPr lang="zh-CN" altLang="en-US" sz="2000" dirty="0">
              <a:latin typeface="+mn-lt"/>
              <a:ea typeface="隶书" charset="0"/>
              <a:cs typeface="Times New Roman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2926861" y="4850610"/>
            <a:ext cx="13051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dirty="0">
                <a:latin typeface="+mn-lt"/>
                <a:ea typeface="+mj-ea"/>
                <a:cs typeface="Times New Roman"/>
              </a:rPr>
              <a:t>Expansion: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390997" y="5295848"/>
            <a:ext cx="237562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000" dirty="0">
                <a:latin typeface="+mn-lt"/>
                <a:ea typeface="+mj-ea"/>
                <a:cs typeface="Times New Roman"/>
              </a:rPr>
              <a:t>Bouncing Point:</a:t>
            </a:r>
          </a:p>
        </p:txBody>
      </p:sp>
      <p:sp>
        <p:nvSpPr>
          <p:cNvPr id="23" name="矩形 21">
            <a:extLst>
              <a:ext uri="{FF2B5EF4-FFF2-40B4-BE49-F238E27FC236}">
                <a16:creationId xmlns:a16="http://schemas.microsoft.com/office/drawing/2014/main" id="{4CA1D86A-851C-584D-B7AD-CAB625067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99" y="6291019"/>
            <a:ext cx="819868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+mn-lt"/>
                <a:cs typeface="Times New Roman"/>
              </a:rPr>
              <a:t>(Y. F. Cai, </a:t>
            </a:r>
            <a:r>
              <a:rPr lang="en-US" altLang="zh-CN" sz="2000" b="1" dirty="0">
                <a:latin typeface="+mn-lt"/>
                <a:cs typeface="Times New Roman"/>
              </a:rPr>
              <a:t>TQ</a:t>
            </a:r>
            <a:r>
              <a:rPr lang="en-US" altLang="zh-CN" sz="2000" dirty="0">
                <a:latin typeface="+mn-lt"/>
                <a:cs typeface="Times New Roman"/>
              </a:rPr>
              <a:t>, et al., JHEP 2004; </a:t>
            </a:r>
            <a:r>
              <a:rPr lang="en-US" altLang="zh-CN" sz="2000" b="1" dirty="0">
                <a:latin typeface="+mn-lt"/>
                <a:cs typeface="Times New Roman"/>
              </a:rPr>
              <a:t>TQ</a:t>
            </a:r>
            <a:r>
              <a:rPr lang="en-US" altLang="zh-CN" sz="2000" dirty="0">
                <a:latin typeface="+mn-lt"/>
                <a:cs typeface="Times New Roman"/>
              </a:rPr>
              <a:t>  et al., CPC 2026)</a:t>
            </a:r>
            <a:endParaRPr lang="zh-CN" altLang="en-US" sz="2000" dirty="0">
              <a:latin typeface="+mn-lt"/>
              <a:cs typeface="Times New Roman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41026AF-35F2-BA2F-09D6-EC11BDF779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1A82ACB8-EA48-CB95-7518-2571F9E21ACD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>
            <a:extLst>
              <a:ext uri="{FF2B5EF4-FFF2-40B4-BE49-F238E27FC236}">
                <a16:creationId xmlns:a16="http://schemas.microsoft.com/office/drawing/2014/main" id="{DD904EAF-01EF-15F7-71FE-F8682E63FFD2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内容占位符 2">
            <a:extLst>
              <a:ext uri="{FF2B5EF4-FFF2-40B4-BE49-F238E27FC236}">
                <a16:creationId xmlns:a16="http://schemas.microsoft.com/office/drawing/2014/main" id="{0233A37A-CCA1-B3EB-E90B-36183315AEC7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b="1" dirty="0"/>
              <a:t>Cosmic Bounce Scenario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2C03CCC-A286-4F62-FFD5-4EB737DDE90F}"/>
                  </a:ext>
                </a:extLst>
              </p:cNvPr>
              <p:cNvSpPr txBox="1"/>
              <p:nvPr/>
            </p:nvSpPr>
            <p:spPr>
              <a:xfrm>
                <a:off x="1814995" y="4912165"/>
                <a:ext cx="668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D2C03CCC-A286-4F62-FFD5-4EB737DDE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995" y="4912165"/>
                <a:ext cx="668773" cy="276999"/>
              </a:xfrm>
              <a:prstGeom prst="rect">
                <a:avLst/>
              </a:prstGeom>
              <a:blipFill>
                <a:blip r:embed="rId5"/>
                <a:stretch>
                  <a:fillRect l="-7547" r="-7547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41B7BD6-9E77-BF80-B4D6-233106B092BF}"/>
                  </a:ext>
                </a:extLst>
              </p:cNvPr>
              <p:cNvSpPr txBox="1"/>
              <p:nvPr/>
            </p:nvSpPr>
            <p:spPr>
              <a:xfrm>
                <a:off x="4243203" y="4908053"/>
                <a:ext cx="668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641B7BD6-9E77-BF80-B4D6-233106B09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3203" y="4908053"/>
                <a:ext cx="668773" cy="276999"/>
              </a:xfrm>
              <a:prstGeom prst="rect">
                <a:avLst/>
              </a:prstGeom>
              <a:blipFill>
                <a:blip r:embed="rId6"/>
                <a:stretch>
                  <a:fillRect l="-7547" r="-7547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8F7DEF0-81A0-C123-77D5-832B7327F6DB}"/>
                  </a:ext>
                </a:extLst>
              </p:cNvPr>
              <p:cNvSpPr txBox="1"/>
              <p:nvPr/>
            </p:nvSpPr>
            <p:spPr>
              <a:xfrm>
                <a:off x="2207246" y="5362441"/>
                <a:ext cx="668773" cy="285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acc>
                        <m:accPr>
                          <m:chr m:val="̇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</m:acc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C8F7DEF0-81A0-C123-77D5-832B7327F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46" y="5362441"/>
                <a:ext cx="668773" cy="285656"/>
              </a:xfrm>
              <a:prstGeom prst="rect">
                <a:avLst/>
              </a:prstGeom>
              <a:blipFill>
                <a:blip r:embed="rId7"/>
                <a:stretch>
                  <a:fillRect l="-5556" t="-13043" r="-5556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AA8A14DD-80E0-4508-E668-FE78E964646B}"/>
                  </a:ext>
                </a:extLst>
              </p:cNvPr>
              <p:cNvSpPr txBox="1"/>
              <p:nvPr/>
            </p:nvSpPr>
            <p:spPr>
              <a:xfrm>
                <a:off x="3365329" y="5351749"/>
                <a:ext cx="10331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zh-CN" altLang="en-US" i="1" smtClean="0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AA8A14DD-80E0-4508-E668-FE78E9646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5329" y="5351749"/>
                <a:ext cx="1033168" cy="276999"/>
              </a:xfrm>
              <a:prstGeom prst="rect">
                <a:avLst/>
              </a:prstGeom>
              <a:blipFill>
                <a:blip r:embed="rId8"/>
                <a:stretch>
                  <a:fillRect l="-3614" r="-3614" b="-304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32B4618-3ED6-7E46-3C57-B8F1679630ED}"/>
                  </a:ext>
                </a:extLst>
              </p:cNvPr>
              <p:cNvSpPr txBox="1"/>
              <p:nvPr/>
            </p:nvSpPr>
            <p:spPr>
              <a:xfrm>
                <a:off x="4808619" y="5348307"/>
                <a:ext cx="84350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&lt;−1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832B4618-3ED6-7E46-3C57-B8F1679630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619" y="5348307"/>
                <a:ext cx="843501" cy="276999"/>
              </a:xfrm>
              <a:prstGeom prst="rect">
                <a:avLst/>
              </a:prstGeom>
              <a:blipFill>
                <a:blip r:embed="rId9"/>
                <a:stretch>
                  <a:fillRect l="-1493" r="-5970" b="-8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54400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F1FA0D4-CEA0-43FC-2F83-9F96316970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22C459AE-BF68-EB91-9545-D5A304721A3D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CEBC6AC3-C1F5-E393-44E9-A8A04B7E2ADA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8157BAE0-E59B-4EF2-885B-97C5F744564C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b="1" dirty="0"/>
              <a:t>Cosmic Bounce Scenario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FC27222-85D7-EEC9-1E36-53DAC9849399}"/>
                  </a:ext>
                </a:extLst>
              </p:cNvPr>
              <p:cNvSpPr txBox="1"/>
              <p:nvPr/>
            </p:nvSpPr>
            <p:spPr>
              <a:xfrm>
                <a:off x="215634" y="1484784"/>
                <a:ext cx="8787114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After bounce, the universe reenters into radiation dominant era, matter dominant era, etc., which requires the </a:t>
                </a:r>
                <a:r>
                  <a:rPr kumimoji="1" lang="en-US" altLang="zh-CN" sz="2000" dirty="0" err="1">
                    <a:latin typeface="+mn-lt"/>
                  </a:rPr>
                  <a:t>EoS</a:t>
                </a:r>
                <a:r>
                  <a:rPr kumimoji="1" lang="en-US" altLang="zh-CN" sz="2000" dirty="0">
                    <a:latin typeface="+mn-lt"/>
                  </a:rPr>
                  <a:t> larger than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 again!</a:t>
                </a:r>
              </a:p>
              <a:p>
                <a:endParaRPr kumimoji="1" lang="en-US" altLang="zh-CN" sz="2000" dirty="0">
                  <a:latin typeface="+mn-lt"/>
                </a:endParaRPr>
              </a:p>
              <a:p>
                <a:r>
                  <a:rPr kumimoji="1" lang="en-US" altLang="zh-CN" sz="2000" dirty="0">
                    <a:latin typeface="+mn-lt"/>
                  </a:rPr>
                  <a:t>Therefore, in the whole period, the </a:t>
                </a:r>
                <a:r>
                  <a:rPr kumimoji="1" lang="en-US" altLang="zh-CN" sz="2000" dirty="0" err="1">
                    <a:latin typeface="+mn-lt"/>
                  </a:rPr>
                  <a:t>EoS</a:t>
                </a:r>
                <a:r>
                  <a:rPr kumimoji="1" lang="en-US" altLang="zh-CN" sz="2000" dirty="0">
                    <a:latin typeface="+mn-lt"/>
                  </a:rPr>
                  <a:t> of the universe requires to go across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, </a:t>
                </a:r>
                <a:r>
                  <a:rPr kumimoji="1" lang="en-US" altLang="zh-CN" sz="2000" b="1" dirty="0">
                    <a:solidFill>
                      <a:srgbClr val="00B0F0"/>
                    </a:solidFill>
                    <a:latin typeface="+mn-lt"/>
                  </a:rPr>
                  <a:t>presenting a quintom-like behavior</a:t>
                </a:r>
                <a:r>
                  <a:rPr kumimoji="1" lang="en-US" altLang="zh-CN" sz="2000" dirty="0">
                    <a:latin typeface="+mn-lt"/>
                  </a:rPr>
                  <a:t>!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FC27222-85D7-EEC9-1E36-53DAC98493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34" y="1484784"/>
                <a:ext cx="8787114" cy="1631216"/>
              </a:xfrm>
              <a:prstGeom prst="rect">
                <a:avLst/>
              </a:prstGeom>
              <a:blipFill>
                <a:blip r:embed="rId3"/>
                <a:stretch>
                  <a:fillRect l="-577" t="-2326" b="-54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70891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对象 3">
            <a:extLst>
              <a:ext uri="{FF2B5EF4-FFF2-40B4-BE49-F238E27FC236}">
                <a16:creationId xmlns:a16="http://schemas.microsoft.com/office/drawing/2014/main" id="{1EDE0B0E-9273-7A21-7223-BE1C421A94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29829"/>
              </p:ext>
            </p:extLst>
          </p:nvPr>
        </p:nvGraphicFramePr>
        <p:xfrm>
          <a:off x="1196616" y="1567191"/>
          <a:ext cx="6318968" cy="675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thType 6.0 Equation" r:id="rId3" imgW="84848700" imgH="9067800" progId="Equation.DSMT4">
                  <p:embed/>
                </p:oleObj>
              </mc:Choice>
              <mc:Fallback>
                <p:oleObj name="MathType 6.0 Equation" r:id="rId3" imgW="84848700" imgH="9067800" progId="Equation.DSMT4">
                  <p:embed/>
                  <p:pic>
                    <p:nvPicPr>
                      <p:cNvPr id="20482" name="对象 3">
                        <a:extLst>
                          <a:ext uri="{FF2B5EF4-FFF2-40B4-BE49-F238E27FC236}">
                            <a16:creationId xmlns:a16="http://schemas.microsoft.com/office/drawing/2014/main" id="{1EDE0B0E-9273-7A21-7223-BE1C421A94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6616" y="1567191"/>
                        <a:ext cx="6318968" cy="6754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TextBox 10">
            <a:extLst>
              <a:ext uri="{FF2B5EF4-FFF2-40B4-BE49-F238E27FC236}">
                <a16:creationId xmlns:a16="http://schemas.microsoft.com/office/drawing/2014/main" id="{B0CAEC25-2155-C18F-12ED-66CD9DB87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99" y="2292290"/>
            <a:ext cx="84491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+mn-lt"/>
                <a:cs typeface="Times New Roman" panose="02020603050405020304" pitchFamily="18" charset="0"/>
              </a:rPr>
              <a:t>where</a:t>
            </a:r>
            <a:endParaRPr lang="zh-CN" altLang="en-US" sz="2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CA14FB-B423-3C86-85FE-E2DD744B0931}"/>
              </a:ext>
            </a:extLst>
          </p:cNvPr>
          <p:cNvSpPr txBox="1"/>
          <p:nvPr/>
        </p:nvSpPr>
        <p:spPr>
          <a:xfrm>
            <a:off x="209399" y="5325522"/>
            <a:ext cx="8598829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b="1" dirty="0">
                <a:latin typeface="+mn-lt"/>
                <a:cs typeface="Times New Roman" panose="02020603050405020304" pitchFamily="18" charset="0"/>
              </a:rPr>
              <a:t>Behavior: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zh-CN" sz="2000" b="1" dirty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around bounce</a:t>
            </a:r>
            <a:r>
              <a:rPr lang="en-US" altLang="zh-CN" sz="2000" dirty="0">
                <a:latin typeface="+mn-lt"/>
                <a:cs typeface="Times New Roman" panose="02020603050405020304" pitchFamily="18" charset="0"/>
              </a:rPr>
              <a:t>: G-term is important (</a:t>
            </a:r>
            <a:r>
              <a:rPr lang="en-US" altLang="zh-CN" sz="2000" b="1" dirty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violating NEC while killing the ghost</a:t>
            </a:r>
            <a:r>
              <a:rPr lang="en-US" altLang="zh-CN" sz="2000" dirty="0">
                <a:latin typeface="+mn-lt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zh-CN" sz="2000" b="1" dirty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away from the bounce</a:t>
            </a:r>
            <a:r>
              <a:rPr lang="en-US" altLang="zh-CN" sz="2000" dirty="0">
                <a:latin typeface="+mn-lt"/>
                <a:cs typeface="Times New Roman" panose="02020603050405020304" pitchFamily="18" charset="0"/>
              </a:rPr>
              <a:t>: canonical field form (</a:t>
            </a:r>
            <a:r>
              <a:rPr lang="en-US" altLang="zh-CN" sz="2000" b="1" dirty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rPr>
              <a:t>simplest</a:t>
            </a:r>
            <a:r>
              <a:rPr lang="en-US" altLang="zh-CN" sz="2000" dirty="0">
                <a:latin typeface="+mn-lt"/>
                <a:cs typeface="Times New Roman" panose="02020603050405020304" pitchFamily="18" charset="0"/>
              </a:rPr>
              <a:t>).</a:t>
            </a:r>
            <a:endParaRPr lang="zh-CN" altLang="en-US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E42A676-9ACB-78CA-CD4E-652C8DC4B9AB}"/>
              </a:ext>
            </a:extLst>
          </p:cNvPr>
          <p:cNvGrpSpPr>
            <a:grpSpLocks/>
          </p:cNvGrpSpPr>
          <p:nvPr/>
        </p:nvGrpSpPr>
        <p:grpSpPr bwMode="auto">
          <a:xfrm>
            <a:off x="6116367" y="1656312"/>
            <a:ext cx="2496055" cy="479425"/>
            <a:chOff x="5636938" y="1869580"/>
            <a:chExt cx="2501138" cy="479731"/>
          </a:xfrm>
        </p:grpSpPr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C8717BFF-55CA-67CC-5C1B-9C073A043EEB}"/>
                </a:ext>
              </a:extLst>
            </p:cNvPr>
            <p:cNvSpPr/>
            <p:nvPr/>
          </p:nvSpPr>
          <p:spPr>
            <a:xfrm>
              <a:off x="5636938" y="1869580"/>
              <a:ext cx="1514378" cy="479731"/>
            </a:xfrm>
            <a:prstGeom prst="rect">
              <a:avLst/>
            </a:pr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495" name="TextBox 3">
              <a:extLst>
                <a:ext uri="{FF2B5EF4-FFF2-40B4-BE49-F238E27FC236}">
                  <a16:creationId xmlns:a16="http://schemas.microsoft.com/office/drawing/2014/main" id="{6F484878-5836-EB42-03F2-78E5E9E061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94811" y="1922793"/>
              <a:ext cx="943265" cy="400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ts val="600"/>
                </a:spcBef>
                <a:buClr>
                  <a:schemeClr val="accent1"/>
                </a:buClr>
                <a:buSzPct val="70000"/>
                <a:buFont typeface="Wingdings" pitchFamily="2" charset="2"/>
                <a:buChar char=""/>
                <a:defRPr sz="2400"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80000"/>
                <a:buFont typeface="Wingdings 2" pitchFamily="2" charset="2"/>
                <a:buChar char=""/>
                <a:defRPr sz="2100"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rgbClr val="E0752F"/>
                </a:buClr>
                <a:buSzPct val="60000"/>
                <a:buFont typeface="Wingdings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rgbClr val="FEC3AE"/>
                </a:buClr>
                <a:buSzPct val="60000"/>
                <a:buFont typeface="Wingdings" pitchFamily="2" charset="2"/>
                <a:buChar char=""/>
                <a:defRPr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rgbClr val="BDCAE9"/>
                </a:buClr>
                <a:buSzPct val="68000"/>
                <a:buFont typeface="Wingdings 2" pitchFamily="2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itchFamily="2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itchFamily="2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itchFamily="2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BDCAE9"/>
                </a:buClr>
                <a:buSzPct val="68000"/>
                <a:buFont typeface="Wingdings 2" pitchFamily="2" charset="2"/>
                <a:buChar char=""/>
                <a:defRPr sz="1600">
                  <a:solidFill>
                    <a:schemeClr val="tx1"/>
                  </a:solidFill>
                  <a:latin typeface="Century Schoolbook" panose="020406040505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 b="1" dirty="0">
                  <a:solidFill>
                    <a:srgbClr val="00B0F0"/>
                  </a:solidFill>
                  <a:latin typeface="+mn-lt"/>
                  <a:cs typeface="Times New Roman" panose="02020603050405020304" pitchFamily="18" charset="0"/>
                </a:rPr>
                <a:t>G-term</a:t>
              </a:r>
              <a:endParaRPr lang="zh-CN" altLang="en-US" sz="2000" b="1" dirty="0">
                <a:solidFill>
                  <a:srgbClr val="00B0F0"/>
                </a:solidFill>
                <a:latin typeface="+mn-lt"/>
                <a:cs typeface="Times New Roman" panose="02020603050405020304" pitchFamily="18" charset="0"/>
              </a:endParaRPr>
            </a:p>
          </p:txBody>
        </p:sp>
      </p:grpSp>
      <p:sp>
        <p:nvSpPr>
          <p:cNvPr id="20489" name="矩形 26">
            <a:extLst>
              <a:ext uri="{FF2B5EF4-FFF2-40B4-BE49-F238E27FC236}">
                <a16:creationId xmlns:a16="http://schemas.microsoft.com/office/drawing/2014/main" id="{5D4222C6-F564-3BDE-3508-99C171169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99" y="6347701"/>
            <a:ext cx="7991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2" charset="2"/>
              <a:buNone/>
            </a:pPr>
            <a:r>
              <a:rPr lang="en-US" altLang="zh-CN" sz="2000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(</a:t>
            </a:r>
            <a:r>
              <a:rPr lang="en-US" altLang="zh-CN" sz="2000" b="1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TQ</a:t>
            </a:r>
            <a:r>
              <a:rPr lang="en-US" altLang="zh-CN" sz="2000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, Y. –T. Wang, JHEP 2015)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734C189-F5CC-8A3D-0551-1325D4D9C6F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CDEED5F7-F9B1-8563-D0F6-40F92BCB0C44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BF62E0C1-DC00-A56B-2BF7-C3009DA8F69F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CF14E1FE-7732-6EAE-EF3C-696A0B0387FB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b="1" dirty="0"/>
              <a:t>A Concrete Example: </a:t>
            </a:r>
            <a:r>
              <a:rPr lang="en-US" altLang="zh-CN" sz="2400" b="1" dirty="0" err="1"/>
              <a:t>Galileon</a:t>
            </a:r>
            <a:r>
              <a:rPr lang="en-US" altLang="zh-CN" sz="2400" b="1" dirty="0"/>
              <a:t> Bounce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31AD9E5-FE73-A005-7433-EEBE458EF1D6}"/>
              </a:ext>
            </a:extLst>
          </p:cNvPr>
          <p:cNvSpPr txBox="1"/>
          <p:nvPr/>
        </p:nvSpPr>
        <p:spPr>
          <a:xfrm>
            <a:off x="209399" y="1346480"/>
            <a:ext cx="8579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+mn-lt"/>
                <a:cs typeface="Times New Roman" charset="0"/>
              </a:rPr>
              <a:t>Action</a:t>
            </a:r>
            <a:endParaRPr lang="zh-CN" altLang="en-US" sz="2000" dirty="0">
              <a:latin typeface="+mn-lt"/>
              <a:cs typeface="Times New Roman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48AD4BA-28B8-9364-7CC4-685C4AD001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78" y="3421223"/>
            <a:ext cx="3032097" cy="20063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193774E-D48A-D010-EEDF-0D677FA476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4345" y="3421223"/>
            <a:ext cx="2916094" cy="20063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05F919D-B939-EAE9-F789-916B3037D2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0439" y="3356992"/>
            <a:ext cx="2977349" cy="20705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55B029E-0062-DE35-EB1A-3158C405FCA8}"/>
                  </a:ext>
                </a:extLst>
              </p:cNvPr>
              <p:cNvSpPr txBox="1"/>
              <p:nvPr/>
            </p:nvSpPr>
            <p:spPr>
              <a:xfrm>
                <a:off x="658413" y="2596245"/>
                <a:ext cx="2817057" cy="6674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zh-CN" alt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d>
                        <m:dPr>
                          <m:ctrlPr>
                            <a:rPr lang="zh-CN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zh-CN" alt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=1−</m:t>
                      </m:r>
                      <m:f>
                        <m:fPr>
                          <m:ctrlP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(1+2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55B029E-0062-DE35-EB1A-3158C405F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13" y="2596245"/>
                <a:ext cx="2817057" cy="667427"/>
              </a:xfrm>
              <a:prstGeom prst="rect">
                <a:avLst/>
              </a:prstGeom>
              <a:blipFill>
                <a:blip r:embed="rId9"/>
                <a:stretch>
                  <a:fillRect b="-94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3B53DD9-C1CA-A5CA-C767-E97BB3BBB991}"/>
                  </a:ext>
                </a:extLst>
              </p:cNvPr>
              <p:cNvSpPr txBox="1"/>
              <p:nvPr/>
            </p:nvSpPr>
            <p:spPr>
              <a:xfrm>
                <a:off x="3501959" y="2613421"/>
                <a:ext cx="2538480" cy="6418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zh-CN" alt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zh-CN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</m:d>
                      <m:r>
                        <a:rPr lang="zh-CN" alt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(1+2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3B53DD9-C1CA-A5CA-C767-E97BB3BBB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1959" y="2613421"/>
                <a:ext cx="2538480" cy="641842"/>
              </a:xfrm>
              <a:prstGeom prst="rect">
                <a:avLst/>
              </a:prstGeom>
              <a:blipFill>
                <a:blip r:embed="rId10"/>
                <a:stretch>
                  <a:fillRect b="-96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0624165B-920C-7B5D-0F78-129458DC12F0}"/>
                  </a:ext>
                </a:extLst>
              </p:cNvPr>
              <p:cNvSpPr txBox="1"/>
              <p:nvPr/>
            </p:nvSpPr>
            <p:spPr>
              <a:xfrm>
                <a:off x="6009277" y="2563933"/>
                <a:ext cx="2644647" cy="6600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zh-CN" alt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d>
                        <m:dPr>
                          <m:ctrlPr>
                            <a:rPr lang="zh-CN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zh-CN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zh-CN" alt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num>
                        <m:den>
                          <m:r>
                            <a:rPr lang="zh-CN" altLang="en-US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(1+2</m:t>
                          </m:r>
                          <m:sSub>
                            <m:sSub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p>
                            <m:sSupPr>
                              <m:ctrlP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zh-CN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>
                  <a:latin typeface="+mn-lt"/>
                </a:endParaRPr>
              </a:p>
            </p:txBody>
          </p:sp>
        </mc:Choice>
        <mc:Fallback xmlns="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0624165B-920C-7B5D-0F78-129458DC1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9277" y="2563933"/>
                <a:ext cx="2644647" cy="660052"/>
              </a:xfrm>
              <a:prstGeom prst="rect">
                <a:avLst/>
              </a:prstGeom>
              <a:blipFill>
                <a:blip r:embed="rId11"/>
                <a:stretch>
                  <a:fillRect b="-96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092" y="2112142"/>
            <a:ext cx="3995602" cy="2518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209399" y="1557156"/>
            <a:ext cx="15184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9pPr>
          </a:lstStyle>
          <a:p>
            <a:r>
              <a:rPr lang="en-US" altLang="zh-CN" sz="2000" b="1" dirty="0">
                <a:solidFill>
                  <a:srgbClr val="00B0F0"/>
                </a:solidFill>
                <a:latin typeface="+mn-lt"/>
                <a:cs typeface="Times New Roman" charset="0"/>
              </a:rPr>
              <a:t>Background:</a:t>
            </a:r>
            <a:endParaRPr lang="zh-CN" altLang="en-US" sz="2000" b="1" dirty="0">
              <a:solidFill>
                <a:srgbClr val="00B0F0"/>
              </a:solidFill>
              <a:latin typeface="+mn-lt"/>
              <a:cs typeface="Times New Roman" charset="0"/>
            </a:endParaRPr>
          </a:p>
        </p:txBody>
      </p:sp>
      <p:cxnSp>
        <p:nvCxnSpPr>
          <p:cNvPr id="13" name="直接箭头连接符 12"/>
          <p:cNvCxnSpPr>
            <a:cxnSpLocks/>
          </p:cNvCxnSpPr>
          <p:nvPr/>
        </p:nvCxnSpPr>
        <p:spPr>
          <a:xfrm flipV="1">
            <a:off x="8382000" y="4212458"/>
            <a:ext cx="0" cy="2966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558" name="TextBox 13"/>
              <p:cNvSpPr txBox="1">
                <a:spLocks noChangeArrowheads="1"/>
              </p:cNvSpPr>
              <p:nvPr/>
            </p:nvSpPr>
            <p:spPr bwMode="auto">
              <a:xfrm>
                <a:off x="7567568" y="4480356"/>
                <a:ext cx="1524000" cy="708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1pPr>
                <a:lvl2pPr marL="742950" indent="-285750">
                  <a:defRPr sz="21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9pPr>
              </a:lstStyle>
              <a:p>
                <a:pPr algn="ctr"/>
                <a:r>
                  <a:rPr lang="en-US" altLang="zh-CN" sz="2000" dirty="0">
                    <a:latin typeface="+mn-lt"/>
                    <a:cs typeface="Times New Roman" charset="0"/>
                  </a:rPr>
                  <a:t>oscillating </a:t>
                </a:r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cs typeface="Times New Roman" charset="0"/>
                      </a:rPr>
                      <m:t>𝑤</m:t>
                    </m:r>
                  </m:oMath>
                </a14:m>
                <a:r>
                  <a:rPr lang="en-US" altLang="zh-CN" sz="2000" dirty="0">
                    <a:latin typeface="+mn-lt"/>
                    <a:cs typeface="Times New Roman" charset="0"/>
                  </a:rPr>
                  <a:t> (reheating)</a:t>
                </a:r>
                <a:endParaRPr lang="zh-CN" altLang="en-US" sz="2000" dirty="0">
                  <a:latin typeface="+mn-lt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3558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67568" y="4480356"/>
                <a:ext cx="1524000" cy="708025"/>
              </a:xfrm>
              <a:prstGeom prst="rect">
                <a:avLst/>
              </a:prstGeom>
              <a:blipFill>
                <a:blip r:embed="rId3"/>
                <a:stretch>
                  <a:fillRect l="-2479" t="-5263" b="-140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接箭头连接符 13"/>
          <p:cNvCxnSpPr/>
          <p:nvPr/>
        </p:nvCxnSpPr>
        <p:spPr>
          <a:xfrm flipH="1">
            <a:off x="4902213" y="3429000"/>
            <a:ext cx="604837" cy="4238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560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2112142"/>
            <a:ext cx="3514727" cy="2273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780" y="1999333"/>
            <a:ext cx="2789238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直接箭头连接符 7"/>
          <p:cNvCxnSpPr>
            <a:cxnSpLocks/>
          </p:cNvCxnSpPr>
          <p:nvPr/>
        </p:nvCxnSpPr>
        <p:spPr>
          <a:xfrm>
            <a:off x="5953794" y="2708920"/>
            <a:ext cx="1" cy="27716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563" name="TextBox 9"/>
              <p:cNvSpPr txBox="1">
                <a:spLocks noChangeArrowheads="1"/>
              </p:cNvSpPr>
              <p:nvPr/>
            </p:nvSpPr>
            <p:spPr bwMode="auto">
              <a:xfrm>
                <a:off x="5245546" y="2025022"/>
                <a:ext cx="1412875" cy="708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1pPr>
                <a:lvl2pPr marL="742950" indent="-285750">
                  <a:defRPr sz="21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r>
                      <a:rPr lang="en-US" altLang="zh-CN" sz="2000" i="1" dirty="0" smtClean="0">
                        <a:latin typeface="Cambria Math" panose="02040503050406030204" pitchFamily="18" charset="0"/>
                        <a:cs typeface="Times New Roman" charset="0"/>
                      </a:rPr>
                      <m:t>𝑤</m:t>
                    </m:r>
                    <m:r>
                      <a:rPr lang="en-US" altLang="zh-CN" sz="2000" i="1" dirty="0" smtClean="0">
                        <a:latin typeface="Cambria Math" panose="02040503050406030204" pitchFamily="18" charset="0"/>
                        <a:cs typeface="Times New Roman" charset="0"/>
                      </a:rPr>
                      <m:t>&gt;1</m:t>
                    </m:r>
                  </m:oMath>
                </a14:m>
                <a:r>
                  <a:rPr lang="en-US" altLang="zh-CN" sz="2000" dirty="0">
                    <a:latin typeface="Times New Roman" charset="0"/>
                    <a:cs typeface="Times New Roman" charset="0"/>
                  </a:rPr>
                  <a:t> (contraction)</a:t>
                </a:r>
                <a:endParaRPr lang="zh-CN" altLang="en-US" sz="2000" dirty="0">
                  <a:latin typeface="Times New Roman" charset="0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3563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45546" y="2025022"/>
                <a:ext cx="1412875" cy="708025"/>
              </a:xfrm>
              <a:prstGeom prst="rect">
                <a:avLst/>
              </a:prstGeom>
              <a:blipFill>
                <a:blip r:embed="rId6"/>
                <a:stretch>
                  <a:fillRect l="-6195" r="-7080" b="-140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直接箭头连接符 11"/>
          <p:cNvCxnSpPr>
            <a:cxnSpLocks/>
          </p:cNvCxnSpPr>
          <p:nvPr/>
        </p:nvCxnSpPr>
        <p:spPr>
          <a:xfrm>
            <a:off x="7620000" y="2986088"/>
            <a:ext cx="0" cy="29845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565" name="TextBox 10"/>
              <p:cNvSpPr txBox="1">
                <a:spLocks noChangeArrowheads="1"/>
              </p:cNvSpPr>
              <p:nvPr/>
            </p:nvSpPr>
            <p:spPr bwMode="auto">
              <a:xfrm>
                <a:off x="7108435" y="2298940"/>
                <a:ext cx="1184584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1pPr>
                <a:lvl2pPr marL="742950" indent="-285750">
                  <a:defRPr sz="21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Aft>
                    <a:spcPct val="0"/>
                  </a:spcAft>
                  <a:buClr>
                    <a:srgbClr val="BDCAE9"/>
                  </a:buClr>
                  <a:buSzPct val="68000"/>
                  <a:buFont typeface="Wingdings 2" charset="0"/>
                  <a:buChar char=""/>
                  <a:defRPr sz="1600">
                    <a:solidFill>
                      <a:schemeClr val="tx1"/>
                    </a:solidFill>
                    <a:latin typeface="Century Schoolbook" charset="0"/>
                    <a:ea typeface="宋体" charset="0"/>
                    <a:cs typeface="宋体" charset="0"/>
                  </a:defRPr>
                </a:lvl9pPr>
              </a:lstStyle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altLang="zh-CN" sz="2000" i="1" dirty="0" smtClean="0">
                          <a:latin typeface="Cambria Math" panose="02040503050406030204" pitchFamily="18" charset="0"/>
                          <a:cs typeface="Times New Roman" charset="0"/>
                        </a:rPr>
                        <m:t>𝑤</m:t>
                      </m:r>
                      <m:r>
                        <a:rPr lang="en-US" altLang="zh-CN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charset="0"/>
                        </a:rPr>
                        <m:t>≃</m:t>
                      </m:r>
                      <m:r>
                        <a:rPr lang="en-US" altLang="zh-CN" sz="2000" i="1" dirty="0" smtClean="0">
                          <a:latin typeface="Cambria Math" panose="02040503050406030204" pitchFamily="18" charset="0"/>
                          <a:cs typeface="Times New Roman" charset="0"/>
                        </a:rPr>
                        <m:t>−1 </m:t>
                      </m:r>
                    </m:oMath>
                  </m:oMathPara>
                </a14:m>
                <a:endParaRPr lang="en-US" altLang="zh-CN" sz="2000" dirty="0">
                  <a:latin typeface="+mn-lt"/>
                  <a:cs typeface="Times New Roman" charset="0"/>
                </a:endParaRPr>
              </a:p>
              <a:p>
                <a:pPr algn="ctr"/>
                <a:r>
                  <a:rPr lang="en-US" altLang="zh-CN" sz="2000" dirty="0">
                    <a:latin typeface="+mn-lt"/>
                    <a:cs typeface="Times New Roman" charset="0"/>
                  </a:rPr>
                  <a:t>(inflation)</a:t>
                </a:r>
                <a:endParaRPr lang="zh-CN" altLang="en-US" sz="2000" dirty="0">
                  <a:latin typeface="+mn-lt"/>
                  <a:cs typeface="Times New Roman" charset="0"/>
                </a:endParaRPr>
              </a:p>
            </p:txBody>
          </p:sp>
        </mc:Choice>
        <mc:Fallback xmlns="">
          <p:sp>
            <p:nvSpPr>
              <p:cNvPr id="23565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08435" y="2298940"/>
                <a:ext cx="1184584" cy="707886"/>
              </a:xfrm>
              <a:prstGeom prst="rect">
                <a:avLst/>
              </a:prstGeom>
              <a:blipFill>
                <a:blip r:embed="rId7"/>
                <a:stretch>
                  <a:fillRect l="-5319" r="-6383" b="-140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>
            <a:extLst>
              <a:ext uri="{FF2B5EF4-FFF2-40B4-BE49-F238E27FC236}">
                <a16:creationId xmlns:a16="http://schemas.microsoft.com/office/drawing/2014/main" id="{B383FF0C-D462-2749-8768-4B2418F58F5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AE5B6104-5F9B-02E7-0930-85F865A33872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24040F63-DE8C-C6D1-3113-1406040603F0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6C7CB084-3EA7-FC86-36F0-2A27D259E887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b="1" dirty="0"/>
              <a:t>A Concrete Example: </a:t>
            </a:r>
            <a:r>
              <a:rPr lang="en-US" altLang="zh-CN" sz="2400" b="1" dirty="0" err="1"/>
              <a:t>Galileon</a:t>
            </a:r>
            <a:r>
              <a:rPr lang="en-US" altLang="zh-CN" sz="2400" b="1" dirty="0"/>
              <a:t> Bounce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C0E05576-5180-AD3F-9B91-B8538AED9D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993" y="4746708"/>
            <a:ext cx="16144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BDCAE9"/>
              </a:buClr>
              <a:buSzPct val="68000"/>
              <a:buFont typeface="Wingdings 2" charset="0"/>
              <a:buChar char=""/>
              <a:defRPr sz="1600">
                <a:solidFill>
                  <a:schemeClr val="tx1"/>
                </a:solidFill>
                <a:latin typeface="Century Schoolbook" charset="0"/>
                <a:ea typeface="宋体" charset="0"/>
                <a:cs typeface="宋体" charset="0"/>
              </a:defRPr>
            </a:lvl9pPr>
          </a:lstStyle>
          <a:p>
            <a:r>
              <a:rPr lang="en-US" altLang="zh-CN" sz="2000" b="1" dirty="0">
                <a:solidFill>
                  <a:srgbClr val="00B0F0"/>
                </a:solidFill>
                <a:latin typeface="+mn-lt"/>
                <a:cs typeface="Times New Roman" charset="0"/>
              </a:rPr>
              <a:t>Perturbation:</a:t>
            </a:r>
            <a:endParaRPr lang="zh-CN" altLang="en-US" sz="2000" b="1" dirty="0">
              <a:solidFill>
                <a:srgbClr val="00B0F0"/>
              </a:solidFill>
              <a:latin typeface="+mn-lt"/>
              <a:cs typeface="Times New Roman" charset="0"/>
            </a:endParaRPr>
          </a:p>
        </p:txBody>
      </p:sp>
      <p:graphicFrame>
        <p:nvGraphicFramePr>
          <p:cNvPr id="10" name="对象 6">
            <a:extLst>
              <a:ext uri="{FF2B5EF4-FFF2-40B4-BE49-F238E27FC236}">
                <a16:creationId xmlns:a16="http://schemas.microsoft.com/office/drawing/2014/main" id="{6F21768D-555F-2D2C-4B73-6DF2AEF0B3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809897"/>
              </p:ext>
            </p:extLst>
          </p:nvPr>
        </p:nvGraphicFramePr>
        <p:xfrm>
          <a:off x="1186315" y="5382684"/>
          <a:ext cx="2958865" cy="574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2222500" imgH="431800" progId="Equation.DSMT4">
                  <p:embed/>
                </p:oleObj>
              </mc:Choice>
              <mc:Fallback>
                <p:oleObj name="Equation" r:id="rId9" imgW="2222500" imgH="431800" progId="Equation.DSMT4">
                  <p:embed/>
                  <p:pic>
                    <p:nvPicPr>
                      <p:cNvPr id="25604" name="对象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6315" y="5382684"/>
                        <a:ext cx="2958865" cy="5745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25">
            <a:extLst>
              <a:ext uri="{FF2B5EF4-FFF2-40B4-BE49-F238E27FC236}">
                <a16:creationId xmlns:a16="http://schemas.microsoft.com/office/drawing/2014/main" id="{1E558EC6-C8F2-8873-6A0D-3C9B4B463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265" y="4554386"/>
            <a:ext cx="2609435" cy="213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矩形 26">
            <a:extLst>
              <a:ext uri="{FF2B5EF4-FFF2-40B4-BE49-F238E27FC236}">
                <a16:creationId xmlns:a16="http://schemas.microsoft.com/office/drawing/2014/main" id="{5B97D94F-A3C4-FBD8-5760-C14F3238E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99" y="6347701"/>
            <a:ext cx="7991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2" charset="2"/>
              <a:buNone/>
            </a:pPr>
            <a:r>
              <a:rPr lang="en-US" altLang="zh-CN" sz="2000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(</a:t>
            </a:r>
            <a:r>
              <a:rPr lang="en-US" altLang="zh-CN" sz="2000" b="1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TQ</a:t>
            </a:r>
            <a:r>
              <a:rPr lang="en-US" altLang="zh-CN" sz="2000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, Y. –T. Wang, JHEP 2015)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1920AA85-B4BF-31D4-2CA9-9387BEAC3F57}"/>
              </a:ext>
            </a:extLst>
          </p:cNvPr>
          <p:cNvSpPr txBox="1"/>
          <p:nvPr/>
        </p:nvSpPr>
        <p:spPr>
          <a:xfrm>
            <a:off x="6399426" y="5642086"/>
            <a:ext cx="1418017" cy="40011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FF0000"/>
                </a:solidFill>
                <a:latin typeface="+mn-lt"/>
              </a:rPr>
              <a:t>Ghost Free!</a:t>
            </a:r>
            <a:endParaRPr kumimoji="1" lang="zh-CN" altLang="en-US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7969B83D-D215-6B42-CB15-B96495F411AB}"/>
              </a:ext>
            </a:extLst>
          </p:cNvPr>
          <p:cNvSpPr txBox="1"/>
          <p:nvPr/>
        </p:nvSpPr>
        <p:spPr>
          <a:xfrm>
            <a:off x="332337" y="5436580"/>
            <a:ext cx="926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Action:</a:t>
            </a:r>
            <a:endParaRPr kumimoji="1" lang="zh-CN" altLang="en-US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B9FB93F4-2D7C-A933-089B-6683598B50A5}"/>
                  </a:ext>
                </a:extLst>
              </p:cNvPr>
              <p:cNvSpPr txBox="1"/>
              <p:nvPr/>
            </p:nvSpPr>
            <p:spPr>
              <a:xfrm>
                <a:off x="1727828" y="4264663"/>
                <a:ext cx="7132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i="1" dirty="0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kumimoji="1" lang="en-US" altLang="zh-CN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CN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B9FB93F4-2D7C-A933-089B-6683598B50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828" y="4264663"/>
                <a:ext cx="713209" cy="369332"/>
              </a:xfrm>
              <a:prstGeom prst="rect">
                <a:avLst/>
              </a:prstGeom>
              <a:blipFill>
                <a:blip r:embed="rId12"/>
                <a:stretch>
                  <a:fillRect b="-20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B12B946-A75C-A081-3FD7-F78784EE1D2B}"/>
                  </a:ext>
                </a:extLst>
              </p:cNvPr>
              <p:cNvSpPr txBox="1"/>
              <p:nvPr/>
            </p:nvSpPr>
            <p:spPr>
              <a:xfrm>
                <a:off x="6803089" y="4200810"/>
                <a:ext cx="7132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dirty="0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kumimoji="1" lang="en-US" altLang="zh-CN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CN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CN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B12B946-A75C-A081-3FD7-F78784EE1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3089" y="4200810"/>
                <a:ext cx="713209" cy="369332"/>
              </a:xfrm>
              <a:prstGeom prst="rect">
                <a:avLst/>
              </a:prstGeom>
              <a:blipFill>
                <a:blip r:embed="rId1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36956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AB6D540A-DB7A-D7D4-9650-366D90647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191" y="2923187"/>
            <a:ext cx="7023788" cy="344177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5303250-8D44-6E0C-6ED8-4072AE304BCC}"/>
              </a:ext>
            </a:extLst>
          </p:cNvPr>
          <p:cNvSpPr txBox="1"/>
          <p:nvPr/>
        </p:nvSpPr>
        <p:spPr>
          <a:xfrm>
            <a:off x="1065481" y="5972441"/>
            <a:ext cx="1326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FF0000"/>
                </a:solidFill>
              </a:rPr>
              <a:t>suppression</a:t>
            </a:r>
            <a:endParaRPr kumimoji="1"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DB2FE5A-CE44-48E2-6379-533315D38212}"/>
              </a:ext>
            </a:extLst>
          </p:cNvPr>
          <p:cNvSpPr txBox="1"/>
          <p:nvPr/>
        </p:nvSpPr>
        <p:spPr>
          <a:xfrm>
            <a:off x="3894730" y="5045152"/>
            <a:ext cx="1158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00B0F0"/>
                </a:solidFill>
              </a:rPr>
              <a:t>oscillation</a:t>
            </a:r>
            <a:endParaRPr kumimoji="1" lang="zh-CN" altLang="en-US" b="1" dirty="0">
              <a:solidFill>
                <a:srgbClr val="00B0F0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CF0299D-E3B1-A0CC-9656-9F694822DD11}"/>
              </a:ext>
            </a:extLst>
          </p:cNvPr>
          <p:cNvSpPr txBox="1"/>
          <p:nvPr/>
        </p:nvSpPr>
        <p:spPr>
          <a:xfrm>
            <a:off x="7071946" y="5550808"/>
            <a:ext cx="1280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solidFill>
                  <a:srgbClr val="7030A0"/>
                </a:solidFill>
              </a:rPr>
              <a:t>Spectral tilt</a:t>
            </a:r>
            <a:endParaRPr kumimoji="1" lang="zh-CN" altLang="en-US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B0548E58-87E1-3F4E-1462-55CAC82C2C63}"/>
                  </a:ext>
                </a:extLst>
              </p:cNvPr>
              <p:cNvSpPr txBox="1"/>
              <p:nvPr/>
            </p:nvSpPr>
            <p:spPr>
              <a:xfrm>
                <a:off x="5159383" y="1703138"/>
                <a:ext cx="436331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with five parameters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𝜖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kumimoji="1" lang="en-US" altLang="zh-CN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)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B0548E58-87E1-3F4E-1462-55CAC82C2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383" y="1703138"/>
                <a:ext cx="4363310" cy="400110"/>
              </a:xfrm>
              <a:prstGeom prst="rect">
                <a:avLst/>
              </a:prstGeom>
              <a:blipFill>
                <a:blip r:embed="rId3"/>
                <a:stretch>
                  <a:fillRect l="-1453" t="-6061" r="-581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53B4E69-4D5D-F773-C5EC-B1B046C1451A}"/>
                  </a:ext>
                </a:extLst>
              </p:cNvPr>
              <p:cNvSpPr txBox="1"/>
              <p:nvPr/>
            </p:nvSpPr>
            <p:spPr>
              <a:xfrm>
                <a:off x="5159383" y="2349195"/>
                <a:ext cx="24309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with only two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kumimoji="1" lang="en-US" altLang="zh-CN" sz="20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kumimoji="1"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kumimoji="1" lang="en-US" altLang="zh-CN" sz="2000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)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53B4E69-4D5D-F773-C5EC-B1B046C145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383" y="2349195"/>
                <a:ext cx="2430922" cy="400110"/>
              </a:xfrm>
              <a:prstGeom prst="rect">
                <a:avLst/>
              </a:prstGeom>
              <a:blipFill>
                <a:blip r:embed="rId4"/>
                <a:stretch>
                  <a:fillRect l="-2604" t="-6061" r="-1562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06CA453-31E3-F68F-C4B7-40AB88A90790}"/>
                  </a:ext>
                </a:extLst>
              </p:cNvPr>
              <p:cNvSpPr txBox="1"/>
              <p:nvPr/>
            </p:nvSpPr>
            <p:spPr>
              <a:xfrm>
                <a:off x="2481736" y="1703138"/>
                <a:ext cx="2714461" cy="5192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𝜁</m:t>
                          </m:r>
                        </m:sub>
                      </m:sSub>
                      <m:r>
                        <a:rPr kumimoji="1" lang="en-US" altLang="zh-CN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  <m:sup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8</m:t>
                          </m:r>
                          <m:sSup>
                            <m:sSup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sSubSup>
                            <m:sSubSup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b>
                            <m:sSub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zh-CN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kumimoji="1" lang="en-US" altLang="zh-CN" sz="1400" i="1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3−2</m:t>
                          </m:r>
                          <m:sSub>
                            <m:sSub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sup>
                      </m:sSup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zh-CN" altLang="en-US" sz="14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206CA453-31E3-F68F-C4B7-40AB88A90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736" y="1703138"/>
                <a:ext cx="2714461" cy="519245"/>
              </a:xfrm>
              <a:prstGeom prst="rect">
                <a:avLst/>
              </a:prstGeom>
              <a:blipFill>
                <a:blip r:embed="rId5"/>
                <a:stretch>
                  <a:fillRect l="-935" b="-69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0C06604-6DE5-6CD1-AA45-C85BE1E9D38D}"/>
                  </a:ext>
                </a:extLst>
              </p:cNvPr>
              <p:cNvSpPr txBox="1"/>
              <p:nvPr/>
            </p:nvSpPr>
            <p:spPr>
              <a:xfrm>
                <a:off x="2481736" y="2317217"/>
                <a:ext cx="1515940" cy="578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𝜁</m:t>
                          </m:r>
                        </m:sub>
                      </m:sSub>
                      <m:r>
                        <a:rPr kumimoji="1" lang="en-US" altLang="zh-CN" sz="1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p>
                        <m:sSupPr>
                          <m:ctrlP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zh-CN" sz="1400" i="1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zh-CN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CN" sz="14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  <m:sub>
                                      <m:r>
                                        <a:rPr kumimoji="1" lang="en-US" altLang="zh-CN" sz="1400" i="1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kumimoji="1" lang="en-US" altLang="zh-CN" sz="14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kumimoji="1" lang="en-US" altLang="zh-CN" sz="14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zh-CN" altLang="en-US" sz="14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0C06604-6DE5-6CD1-AA45-C85BE1E9D3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736" y="2317217"/>
                <a:ext cx="1515940" cy="5786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10F1EFB7-CCBE-D250-87E2-20B9F47F6612}"/>
              </a:ext>
            </a:extLst>
          </p:cNvPr>
          <p:cNvSpPr txBox="1"/>
          <p:nvPr/>
        </p:nvSpPr>
        <p:spPr>
          <a:xfrm>
            <a:off x="6138153" y="3337433"/>
            <a:ext cx="26073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(Li, Zhang, </a:t>
            </a:r>
            <a:r>
              <a:rPr lang="en-US" altLang="zh-CN" b="1" dirty="0">
                <a:latin typeface="Calibri" panose="020F0502020204030204" pitchFamily="34" charset="0"/>
                <a:cs typeface="Calibri" panose="020F0502020204030204" pitchFamily="34" charset="0"/>
              </a:rPr>
              <a:t>TQ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, CSB</a:t>
            </a:r>
            <a:r>
              <a:rPr lang="zh-CN" alt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>
                <a:latin typeface="Calibri" panose="020F0502020204030204" pitchFamily="34" charset="0"/>
                <a:cs typeface="Calibri" panose="020F0502020204030204" pitchFamily="34" charset="0"/>
              </a:rPr>
              <a:t>2025)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4943AB2-ECEE-2FA1-B02A-9F08F8BBF78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C000325F-3665-8E47-7610-6BD63D3620D7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1">
            <a:extLst>
              <a:ext uri="{FF2B5EF4-FFF2-40B4-BE49-F238E27FC236}">
                <a16:creationId xmlns:a16="http://schemas.microsoft.com/office/drawing/2014/main" id="{00F6F2FF-7E44-52D9-935E-A4A3D77B6288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Quintom-like model in the early universe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内容占位符 2">
            <a:extLst>
              <a:ext uri="{FF2B5EF4-FFF2-40B4-BE49-F238E27FC236}">
                <a16:creationId xmlns:a16="http://schemas.microsoft.com/office/drawing/2014/main" id="{F0CFC939-7439-B849-77D6-42312FFADE00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b="1" dirty="0"/>
              <a:t>A Concrete Example: </a:t>
            </a:r>
            <a:r>
              <a:rPr lang="en-US" altLang="zh-CN" sz="2400" b="1" dirty="0" err="1"/>
              <a:t>Galileon</a:t>
            </a:r>
            <a:r>
              <a:rPr lang="en-US" altLang="zh-CN" sz="2400" b="1" dirty="0"/>
              <a:t> Bounce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E82AEE2-CECE-2291-EB16-BDF55212D9A0}"/>
              </a:ext>
            </a:extLst>
          </p:cNvPr>
          <p:cNvSpPr txBox="1"/>
          <p:nvPr/>
        </p:nvSpPr>
        <p:spPr>
          <a:xfrm>
            <a:off x="234646" y="1461681"/>
            <a:ext cx="22470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Power spectrum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solidFill>
                  <a:srgbClr val="00B0F0"/>
                </a:solidFill>
                <a:latin typeface="+mn-lt"/>
              </a:rPr>
              <a:t>Bounce inflation:</a:t>
            </a:r>
          </a:p>
          <a:p>
            <a:endParaRPr kumimoji="1" lang="zh-CN" altLang="en-US" sz="2000" dirty="0">
              <a:solidFill>
                <a:srgbClr val="00B0F0"/>
              </a:solidFill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000" dirty="0">
                <a:solidFill>
                  <a:srgbClr val="00B0F0"/>
                </a:solidFill>
                <a:latin typeface="+mn-lt"/>
              </a:rPr>
              <a:t>Normal inflation:</a:t>
            </a:r>
            <a:endParaRPr kumimoji="1" lang="zh-CN" altLang="en-US" sz="2000" dirty="0">
              <a:solidFill>
                <a:srgbClr val="00B0F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99642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>
            <a:extLst>
              <a:ext uri="{FF2B5EF4-FFF2-40B4-BE49-F238E27FC236}">
                <a16:creationId xmlns:a16="http://schemas.microsoft.com/office/drawing/2014/main" id="{4800EB0B-592B-18E2-EDCE-7CB090661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4" y="1682750"/>
            <a:ext cx="6686550" cy="461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58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A608B128-887F-F105-B4C6-4B9D3679E26D}"/>
              </a:ext>
            </a:extLst>
          </p:cNvPr>
          <p:cNvCxnSpPr/>
          <p:nvPr/>
        </p:nvCxnSpPr>
        <p:spPr>
          <a:xfrm flipV="1">
            <a:off x="2375694" y="3994262"/>
            <a:ext cx="1152525" cy="102393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E2337D65-4324-2A25-42A8-88A6F910F61C}"/>
              </a:ext>
            </a:extLst>
          </p:cNvPr>
          <p:cNvCxnSpPr/>
          <p:nvPr/>
        </p:nvCxnSpPr>
        <p:spPr>
          <a:xfrm flipH="1">
            <a:off x="1535510" y="5215451"/>
            <a:ext cx="792162" cy="50323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8F56B7D-6540-0EFB-5400-C7A4FD8E5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3359150"/>
            <a:ext cx="15843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pure power law inflation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F81147-85FF-95D7-5986-E4DBF2C17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278" y="5663640"/>
            <a:ext cx="1230313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model</a:t>
            </a:r>
            <a:endParaRPr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3EB6733-2107-A706-AE11-94776BE50930}"/>
              </a:ext>
            </a:extLst>
          </p:cNvPr>
          <p:cNvSpPr/>
          <p:nvPr/>
        </p:nvSpPr>
        <p:spPr>
          <a:xfrm>
            <a:off x="2124075" y="4868863"/>
            <a:ext cx="503238" cy="612775"/>
          </a:xfrm>
          <a:prstGeom prst="ellipse">
            <a:avLst/>
          </a:prstGeom>
          <a:noFill/>
          <a:ln w="50800">
            <a:solidFill>
              <a:srgbClr val="0432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F8D1A58-451E-E002-358F-8CA0BCAA5D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4" name="直线连接符 3">
            <a:extLst>
              <a:ext uri="{FF2B5EF4-FFF2-40B4-BE49-F238E27FC236}">
                <a16:creationId xmlns:a16="http://schemas.microsoft.com/office/drawing/2014/main" id="{31CDA747-EB1B-7A60-832A-2C95D079B5D1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标题 1">
            <a:extLst>
              <a:ext uri="{FF2B5EF4-FFF2-40B4-BE49-F238E27FC236}">
                <a16:creationId xmlns:a16="http://schemas.microsoft.com/office/drawing/2014/main" id="{18BCC1BE-A65D-8AA7-BADF-B33F0343E48B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to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EDFC445F-888B-2609-B01D-C507FBA0C38D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CN" sz="2400" b="1" dirty="0">
                    <a:cs typeface="Times New Roman" panose="02020603050405020304" pitchFamily="18" charset="0"/>
                  </a:rPr>
                  <a:t>Fitting with the CMB TT spectrum: </a:t>
                </a:r>
                <a:r>
                  <a:rPr lang="en-US" altLang="zh-CN" sz="2400" dirty="0">
                    <a:cs typeface="Times New Roman" panose="02020603050405020304" pitchFamily="18" charset="0"/>
                  </a:rPr>
                  <a:t>small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𝑙</m:t>
                    </m:r>
                  </m:oMath>
                </a14:m>
                <a:r>
                  <a:rPr lang="en-US" altLang="zh-CN" sz="2400" dirty="0">
                    <a:cs typeface="Times New Roman" panose="02020603050405020304" pitchFamily="18" charset="0"/>
                  </a:rPr>
                  <a:t> suppression</a:t>
                </a:r>
                <a:endParaRPr lang="en-US" altLang="zh-CN" sz="2400" dirty="0"/>
              </a:p>
            </p:txBody>
          </p:sp>
        </mc:Choice>
        <mc:Fallback xmlns="">
          <p:sp>
            <p:nvSpPr>
              <p:cNvPr id="11" name="内容占位符 2">
                <a:extLst>
                  <a:ext uri="{FF2B5EF4-FFF2-40B4-BE49-F238E27FC236}">
                    <a16:creationId xmlns:a16="http://schemas.microsoft.com/office/drawing/2014/main" id="{EDFC445F-888B-2609-B01D-C507FBA0C3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blipFill>
                <a:blip r:embed="rId4"/>
                <a:stretch>
                  <a:fillRect l="-1010" t="-8333" b="-361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矩形 26">
            <a:extLst>
              <a:ext uri="{FF2B5EF4-FFF2-40B4-BE49-F238E27FC236}">
                <a16:creationId xmlns:a16="http://schemas.microsoft.com/office/drawing/2014/main" id="{46D1C2D1-E3C1-DBA2-DC1A-86CF6C8DE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399" y="6347701"/>
            <a:ext cx="7991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2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2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2" charset="2"/>
              <a:buNone/>
            </a:pPr>
            <a:r>
              <a:rPr lang="en-US" altLang="zh-CN" sz="2000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(</a:t>
            </a:r>
            <a:r>
              <a:rPr lang="en-US" altLang="zh-CN" sz="2000" b="1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TQ</a:t>
            </a:r>
            <a:r>
              <a:rPr lang="en-US" altLang="zh-CN" sz="2000" dirty="0">
                <a:latin typeface="+mn-lt"/>
                <a:ea typeface="Cambria Math" panose="02040503050406030204" pitchFamily="18" charset="0"/>
                <a:cs typeface="Arial Unicode MS" panose="020B0604020202020204" pitchFamily="34" charset="-128"/>
              </a:rPr>
              <a:t>, Y. –T. Wang, JHEP 2015)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55BB9-9C5C-35D4-5991-BB2B6371C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Exploring the Hubble tension – CERN Courier">
            <a:extLst>
              <a:ext uri="{FF2B5EF4-FFF2-40B4-BE49-F238E27FC236}">
                <a16:creationId xmlns:a16="http://schemas.microsoft.com/office/drawing/2014/main" id="{B7CF2746-C883-2868-B448-1C41F11CE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322" y="1510788"/>
            <a:ext cx="3616587" cy="515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标题 1">
                <a:extLst>
                  <a:ext uri="{FF2B5EF4-FFF2-40B4-BE49-F238E27FC236}">
                    <a16:creationId xmlns:a16="http://schemas.microsoft.com/office/drawing/2014/main" id="{D3CC8C31-320A-8BE7-79E1-85E2781F04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3665" y="2007278"/>
                <a:ext cx="3959291" cy="726481"/>
              </a:xfrm>
              <a:prstGeom prst="rect">
                <a:avLst/>
              </a:prstGeom>
            </p:spPr>
            <p:txBody>
              <a:bodyPr/>
              <a:lstStyle>
                <a:lvl1pPr algn="l" defTabSz="342900" rtl="0" eaLnBrk="1" latinLnBrk="0" hangingPunct="1">
                  <a:spcBef>
                    <a:spcPct val="0"/>
                  </a:spcBef>
                  <a:buNone/>
                  <a:defRPr sz="2400" b="0" i="0" kern="120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r>
                  <a:rPr lang="en-US" altLang="zh-CN" sz="1800" dirty="0">
                    <a:solidFill>
                      <a:schemeClr val="tx1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</m:sub>
                    </m:sSub>
                    <m:r>
                      <a:rPr lang="en-US" altLang="zh-CN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s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80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M</m:t>
                            </m:r>
                          </m:sub>
                        </m:sSub>
                      </m:den>
                    </m:f>
                    <m:r>
                      <a:rPr lang="en-US" altLang="zh-CN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nary>
                          <m:naryPr>
                            <m:ctrlP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rec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∞</m:t>
                            </m:r>
                          </m:sup>
                          <m:e>
                            <m:f>
                              <m:fPr>
                                <m:ctrlP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CN" sz="18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s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  <m:d>
                                  <m:dPr>
                                    <m:ctrlP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</m:den>
                            </m:f>
                            <m: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𝑑𝑧</m:t>
                            </m:r>
                          </m:e>
                        </m:nary>
                      </m:num>
                      <m:den>
                        <m:nary>
                          <m:naryPr>
                            <m:ctrlP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</m:t>
                            </m:r>
                          </m:sub>
                          <m:sup>
                            <m:sSub>
                              <m:sSubPr>
                                <m:ctrlP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18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rec</m:t>
                                </m:r>
                              </m:sub>
                            </m:sSub>
                          </m:sup>
                          <m:e>
                            <m:f>
                              <m:fPr>
                                <m:ctrlP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altLang="zh-CN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𝐻</m:t>
                                </m:r>
                                <m:d>
                                  <m:dPr>
                                    <m:ctrlP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</m:den>
                            </m:f>
                            <m:r>
                              <a:rPr lang="en-US" altLang="zh-CN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𝑑𝑧</m:t>
                            </m:r>
                          </m:e>
                        </m:nary>
                      </m:den>
                    </m:f>
                  </m:oMath>
                </a14:m>
                <a:endParaRPr lang="zh-CN" altLang="en-US" sz="1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标题 1">
                <a:extLst>
                  <a:ext uri="{FF2B5EF4-FFF2-40B4-BE49-F238E27FC236}">
                    <a16:creationId xmlns:a16="http://schemas.microsoft.com/office/drawing/2014/main" id="{D3CC8C31-320A-8BE7-79E1-85E2781F0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65" y="2007278"/>
                <a:ext cx="3959291" cy="726481"/>
              </a:xfrm>
              <a:prstGeom prst="rect">
                <a:avLst/>
              </a:prstGeom>
              <a:blipFill>
                <a:blip r:embed="rId3"/>
                <a:stretch>
                  <a:fillRect t="-38983" b="-745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DED0E14-C5AF-9469-A032-DEA1C108CEED}"/>
                  </a:ext>
                </a:extLst>
              </p:cNvPr>
              <p:cNvSpPr txBox="1"/>
              <p:nvPr/>
            </p:nvSpPr>
            <p:spPr>
              <a:xfrm>
                <a:off x="7701618" y="1867957"/>
                <a:ext cx="73077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400" dirty="0">
                    <a:latin typeface="+mj-ea"/>
                    <a:ea typeface="+mj-ea"/>
                  </a:rPr>
                  <a:t>&gt;5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b="0" i="0" smtClean="0">
                        <a:latin typeface="Cambria Math" panose="02040503050406030204" pitchFamily="18" charset="0"/>
                        <a:ea typeface="+mj-ea"/>
                      </a:rPr>
                      <m:t>σ</m:t>
                    </m:r>
                  </m:oMath>
                </a14:m>
                <a:endParaRPr kumimoji="1" lang="zh-CN" altLang="en-US" sz="2400" dirty="0">
                  <a:latin typeface="Century Gothic" panose="020B0502020202020204" pitchFamily="34" charset="0"/>
                  <a:ea typeface="+mj-ea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9DED0E14-C5AF-9469-A032-DEA1C108C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618" y="1867957"/>
                <a:ext cx="730777" cy="461665"/>
              </a:xfrm>
              <a:prstGeom prst="rect">
                <a:avLst/>
              </a:prstGeom>
              <a:blipFill>
                <a:blip r:embed="rId6"/>
                <a:stretch>
                  <a:fillRect l="-12069" t="-5263" b="-28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F2C6B22-DCC3-A2AE-DC15-AC4ED8439310}"/>
                  </a:ext>
                </a:extLst>
              </p:cNvPr>
              <p:cNvSpPr txBox="1"/>
              <p:nvPr/>
            </p:nvSpPr>
            <p:spPr>
              <a:xfrm>
                <a:off x="438835" y="5809264"/>
                <a:ext cx="108164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𝑧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kumimoji="1" lang="en-US" altLang="zh-CN" b="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F2C6B22-DCC3-A2AE-DC15-AC4ED8439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5" y="5809264"/>
                <a:ext cx="1081642" cy="276999"/>
              </a:xfrm>
              <a:prstGeom prst="rect">
                <a:avLst/>
              </a:prstGeom>
              <a:blipFill>
                <a:blip r:embed="rId7"/>
                <a:stretch>
                  <a:fillRect l="-4651" r="-1163" b="-39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22F8743-275B-CE32-8D6C-1730D63F59DD}"/>
                  </a:ext>
                </a:extLst>
              </p:cNvPr>
              <p:cNvSpPr txBox="1"/>
              <p:nvPr/>
            </p:nvSpPr>
            <p:spPr>
              <a:xfrm>
                <a:off x="1892917" y="5780726"/>
                <a:ext cx="192123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for low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 (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)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222F8743-275B-CE32-8D6C-1730D63F59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917" y="5780726"/>
                <a:ext cx="1921232" cy="400110"/>
              </a:xfrm>
              <a:prstGeom prst="rect">
                <a:avLst/>
              </a:prstGeom>
              <a:blipFill>
                <a:blip r:embed="rId8"/>
                <a:stretch>
                  <a:fillRect l="-3289" t="-9375" r="-19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789A3FA-3109-CFF2-8CD4-50AE8AB78895}"/>
                  </a:ext>
                </a:extLst>
              </p:cNvPr>
              <p:cNvSpPr txBox="1"/>
              <p:nvPr/>
            </p:nvSpPr>
            <p:spPr>
              <a:xfrm>
                <a:off x="438835" y="5338930"/>
                <a:ext cx="2372573" cy="2884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−5+(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)/5</m:t>
                          </m:r>
                        </m:sup>
                      </m:sSup>
                      <m:r>
                        <m:rPr>
                          <m:sty m:val="p"/>
                        </m:rPr>
                        <a:rPr kumimoji="1" lang="en-US" altLang="zh-CN" b="0" i="0" smtClean="0">
                          <a:latin typeface="Cambria Math" panose="02040503050406030204" pitchFamily="18" charset="0"/>
                        </a:rPr>
                        <m:t>Mpc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789A3FA-3109-CFF2-8CD4-50AE8AB78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835" y="5338930"/>
                <a:ext cx="2372573" cy="288477"/>
              </a:xfrm>
              <a:prstGeom prst="rect">
                <a:avLst/>
              </a:prstGeom>
              <a:blipFill>
                <a:blip r:embed="rId9"/>
                <a:stretch>
                  <a:fillRect l="-2128" t="-8333" r="-2660" b="-291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>
            <a:extLst>
              <a:ext uri="{FF2B5EF4-FFF2-40B4-BE49-F238E27FC236}">
                <a16:creationId xmlns:a16="http://schemas.microsoft.com/office/drawing/2014/main" id="{682B7B52-D4A9-3E21-9710-7F28AA5DDC3F}"/>
              </a:ext>
            </a:extLst>
          </p:cNvPr>
          <p:cNvSpPr txBox="1"/>
          <p:nvPr/>
        </p:nvSpPr>
        <p:spPr>
          <a:xfrm>
            <a:off x="236275" y="1484356"/>
            <a:ext cx="1888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Early time: </a:t>
            </a:r>
            <a:r>
              <a:rPr kumimoji="1" lang="en-US" altLang="zh-CN" sz="2000" dirty="0">
                <a:latin typeface="+mn-lt"/>
              </a:rPr>
              <a:t>CMB</a:t>
            </a:r>
            <a:endParaRPr kumimoji="1" lang="zh-CN" altLang="en-US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23856B0-533C-689B-20AF-212CF6C5BE63}"/>
                  </a:ext>
                </a:extLst>
              </p:cNvPr>
              <p:cNvSpPr txBox="1"/>
              <p:nvPr/>
            </p:nvSpPr>
            <p:spPr>
              <a:xfrm>
                <a:off x="508508" y="2750411"/>
                <a:ext cx="4256293" cy="11548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kumimoji="1" lang="zh-CN" alt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𝑑𝑧</m:t>
                        </m:r>
                      </m:e>
                    </m:nary>
                  </m:oMath>
                </a14:m>
                <a:r>
                  <a:rPr kumimoji="1" lang="en-US" altLang="zh-CN" b="0" i="1" dirty="0">
                    <a:latin typeface="Cambria Math" panose="02040503050406030204" pitchFamily="18" charset="0"/>
                  </a:rPr>
                  <a:t>=</a:t>
                </a:r>
              </a:p>
              <a:p>
                <a:pPr/>
                <a14:m>
                  <m:oMathPara xmlns:m="http://schemas.openxmlformats.org/officeDocument/2006/math">
                    <m:oMath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>
                            <m:fPr>
                              <m:ctrlP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CN" b="0" i="1" smtClean="0">
                                  <a:latin typeface="Cambria Math" panose="02040503050406030204" pitchFamily="18" charset="0"/>
                                </a:rPr>
                                <m:t>𝑑𝑧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ad>
                                <m:radPr>
                                  <m:degHide m:val="on"/>
                                  <m:ctrlP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kumimoji="1" lang="el-GR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kumimoji="1" lang="el-GR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kumimoji="1" lang="el-GR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Λ</m:t>
                                      </m:r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kumimoji="1" lang="el-GR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kumimoji="1" lang="el-GR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(1+</m:t>
                                      </m:r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  <m:r>
                                    <a:rPr kumimoji="1" lang="en-US" altLang="zh-CN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kumimoji="1" lang="el-GR" altLang="zh-CN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kumimoji="1" lang="el-GR" altLang="zh-CN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Ω</m:t>
                                      </m:r>
                                    </m:e>
                                    <m:sub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(1+</m:t>
                                      </m:r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kumimoji="1"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nary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23856B0-533C-689B-20AF-212CF6C5B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08" y="2750411"/>
                <a:ext cx="4256293" cy="1154803"/>
              </a:xfrm>
              <a:prstGeom prst="rect">
                <a:avLst/>
              </a:prstGeom>
              <a:blipFill>
                <a:blip r:embed="rId10"/>
                <a:stretch>
                  <a:fillRect l="-18398" t="-60870" b="-1369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组合 27">
            <a:extLst>
              <a:ext uri="{FF2B5EF4-FFF2-40B4-BE49-F238E27FC236}">
                <a16:creationId xmlns:a16="http://schemas.microsoft.com/office/drawing/2014/main" id="{3B7AD230-87B7-9CFE-80DD-0283D10FF56F}"/>
              </a:ext>
            </a:extLst>
          </p:cNvPr>
          <p:cNvGrpSpPr/>
          <p:nvPr/>
        </p:nvGrpSpPr>
        <p:grpSpPr>
          <a:xfrm>
            <a:off x="972813" y="3913821"/>
            <a:ext cx="3599186" cy="675696"/>
            <a:chOff x="2046065" y="3821261"/>
            <a:chExt cx="3599186" cy="675696"/>
          </a:xfrm>
        </p:grpSpPr>
        <p:cxnSp>
          <p:nvCxnSpPr>
            <p:cNvPr id="24" name="直线连接符 23">
              <a:extLst>
                <a:ext uri="{FF2B5EF4-FFF2-40B4-BE49-F238E27FC236}">
                  <a16:creationId xmlns:a16="http://schemas.microsoft.com/office/drawing/2014/main" id="{C38D9E37-C9DC-365A-EF56-6F4E367F709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46065" y="3821261"/>
              <a:ext cx="3599186" cy="8834"/>
            </a:xfrm>
            <a:prstGeom prst="line">
              <a:avLst/>
            </a:prstGeom>
            <a:ln w="254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线箭头连接符 25">
              <a:extLst>
                <a:ext uri="{FF2B5EF4-FFF2-40B4-BE49-F238E27FC236}">
                  <a16:creationId xmlns:a16="http://schemas.microsoft.com/office/drawing/2014/main" id="{A3B419BB-8B5E-79AF-8F51-82F52F4B5CDC}"/>
                </a:ext>
              </a:extLst>
            </p:cNvPr>
            <p:cNvCxnSpPr/>
            <p:nvPr/>
          </p:nvCxnSpPr>
          <p:spPr>
            <a:xfrm>
              <a:off x="3937266" y="3830095"/>
              <a:ext cx="0" cy="249377"/>
            </a:xfrm>
            <a:prstGeom prst="straightConnector1">
              <a:avLst/>
            </a:prstGeom>
            <a:ln w="2540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EC5128BC-4FC5-D4D9-3138-B190ADFAECEB}"/>
                    </a:ext>
                  </a:extLst>
                </p:cNvPr>
                <p:cNvSpPr txBox="1"/>
                <p:nvPr/>
              </p:nvSpPr>
              <p:spPr>
                <a:xfrm>
                  <a:off x="3465822" y="4096847"/>
                  <a:ext cx="942887" cy="400110"/>
                </a:xfrm>
                <a:prstGeom prst="rect">
                  <a:avLst/>
                </a:prstGeom>
                <a:noFill/>
                <a:ln w="25400">
                  <a:solidFill>
                    <a:srgbClr val="00B0F0"/>
                  </a:solidFill>
                </a:ln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nor/>
                        </m:rPr>
                        <a:rPr kumimoji="1" lang="el-GR" altLang="zh-CN" sz="2000" b="0" i="0" smtClean="0">
                          <a:solidFill>
                            <a:srgbClr val="00B0F0"/>
                          </a:solidFill>
                          <a:ea typeface="Cambria Math" panose="02040503050406030204" pitchFamily="18" charset="0"/>
                        </a:rPr>
                        <m:t>Λ</m:t>
                      </m:r>
                      <m:r>
                        <m:rPr>
                          <m:nor/>
                        </m:rPr>
                        <a:rPr kumimoji="1" lang="en-US" altLang="zh-CN" sz="2000" b="0" i="0" smtClean="0">
                          <a:solidFill>
                            <a:srgbClr val="00B0F0"/>
                          </a:solidFill>
                          <a:ea typeface="Cambria Math" panose="02040503050406030204" pitchFamily="18" charset="0"/>
                        </a:rPr>
                        <m:t>CDM</m:t>
                      </m:r>
                    </m:oMath>
                  </a14:m>
                  <a:r>
                    <a:rPr kumimoji="1" lang="en-US" altLang="zh-CN" sz="2000" b="1" dirty="0">
                      <a:solidFill>
                        <a:srgbClr val="00B0F0"/>
                      </a:solidFill>
                    </a:rPr>
                    <a:t>!</a:t>
                  </a:r>
                  <a:endParaRPr kumimoji="1" lang="zh-CN" altLang="en-US" sz="2000" b="1" dirty="0">
                    <a:solidFill>
                      <a:srgbClr val="00B0F0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EC5128BC-4FC5-D4D9-3138-B190ADFAECE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5822" y="4096847"/>
                  <a:ext cx="942887" cy="400110"/>
                </a:xfrm>
                <a:prstGeom prst="rect">
                  <a:avLst/>
                </a:prstGeom>
                <a:blipFill>
                  <a:blip r:embed="rId11"/>
                  <a:stretch>
                    <a:fillRect t="-2857" r="-12987" b="-20000"/>
                  </a:stretch>
                </a:blipFill>
                <a:ln w="25400">
                  <a:solidFill>
                    <a:srgbClr val="00B0F0"/>
                  </a:solidFill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7772A7CA-3D02-E9FC-241A-D1822E82F10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E354D83B-A240-4975-61E7-000BB79873B1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1">
            <a:extLst>
              <a:ext uri="{FF2B5EF4-FFF2-40B4-BE49-F238E27FC236}">
                <a16:creationId xmlns:a16="http://schemas.microsoft.com/office/drawing/2014/main" id="{D0BC8366-0967-78B8-8F14-0E296972DCF5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to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491D6740-7277-CBAF-8A9D-E7E00A6564C7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CN" sz="2400" b="1" dirty="0">
                    <a:cs typeface="Times New Roman" panose="02020603050405020304" pitchFamily="18" charset="0"/>
                  </a:rPr>
                  <a:t>Cosmological tensions I: </a:t>
                </a:r>
                <a:r>
                  <a:rPr kumimoji="1" lang="en-US" altLang="zh-CN" sz="24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 dirty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sz="2400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 tension</a:t>
                </a:r>
                <a:endParaRPr kumimoji="1" lang="zh-CN" altLang="en-US" sz="2400" dirty="0"/>
              </a:p>
            </p:txBody>
          </p:sp>
        </mc:Choice>
        <mc:Fallback xmlns="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491D6740-7277-CBAF-8A9D-E7E00A6564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blipFill>
                <a:blip r:embed="rId13"/>
                <a:stretch>
                  <a:fillRect l="-1010" t="-8333" b="-361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9A36564D-AE77-A313-B081-A7352C9DC4C3}"/>
              </a:ext>
            </a:extLst>
          </p:cNvPr>
          <p:cNvSpPr txBox="1"/>
          <p:nvPr/>
        </p:nvSpPr>
        <p:spPr>
          <a:xfrm>
            <a:off x="236275" y="4731906"/>
            <a:ext cx="19648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Late time: </a:t>
            </a:r>
            <a:r>
              <a:rPr kumimoji="1" lang="en-US" altLang="zh-CN" sz="2000" dirty="0">
                <a:latin typeface="+mn-lt"/>
              </a:rPr>
              <a:t>SNe Ia</a:t>
            </a:r>
            <a:endParaRPr kumimoji="1" lang="zh-CN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95971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F9686-789D-360A-B23E-B77D6C15D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标题 1">
                <a:extLst>
                  <a:ext uri="{FF2B5EF4-FFF2-40B4-BE49-F238E27FC236}">
                    <a16:creationId xmlns:a16="http://schemas.microsoft.com/office/drawing/2014/main" id="{058A4F00-00A2-27A4-21D9-6899C8B049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2845" y="1839441"/>
                <a:ext cx="4781006" cy="1937262"/>
              </a:xfrm>
              <a:prstGeom prst="rect">
                <a:avLst/>
              </a:prstGeom>
            </p:spPr>
            <p:txBody>
              <a:bodyPr vert="horz" wrap="square" lIns="68580" tIns="34290" rIns="68580" bIns="34290" rtlCol="0" anchor="t" anchorCtr="0">
                <a:sp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Sup>
                        <m:sSubSupPr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sub>
                        <m:sup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15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15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nary>
                        <m:naryPr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𝑑𝑘</m:t>
                          </m:r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=0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𝑘𝑅</m:t>
                              </m:r>
                            </m:e>
                          </m:d>
                        </m:e>
                      </m:nary>
                      <m:r>
                        <a:rPr lang="en-US" altLang="zh-CN" sz="15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15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𝑅</m:t>
                      </m:r>
                      <m:r>
                        <a:rPr lang="en-US" altLang="zh-CN" sz="15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=8</m:t>
                      </m:r>
                      <m:sSup>
                        <m:sSupPr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ℎ</m:t>
                          </m:r>
                        </m:e>
                        <m:sup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−1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150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Mpc</m:t>
                      </m:r>
                    </m:oMath>
                  </m:oMathPara>
                </a14:m>
                <a:endParaRPr lang="en-US" altLang="zh-CN" sz="1500" i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US" altLang="zh-CN" sz="15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𝑊</m:t>
                      </m:r>
                      <m:d>
                        <m:dPr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𝑘𝑅</m:t>
                          </m:r>
                        </m:e>
                      </m:d>
                      <m:r>
                        <a:rPr lang="en-US" altLang="zh-CN" sz="15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CN" sz="15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5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𝑘𝑅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CN" sz="15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altLang="zh-CN" sz="15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15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CN" sz="15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5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𝑘𝑅</m:t>
                                  </m:r>
                                </m:e>
                              </m:d>
                            </m:e>
                          </m:func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𝑘𝑅</m:t>
                          </m:r>
                          <m:func>
                            <m:funcPr>
                              <m:ctrlPr>
                                <a:rPr lang="en-US" altLang="zh-CN" sz="15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15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CN" sz="15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1500" i="1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𝑘𝑅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altLang="zh-CN" sz="1500" i="1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sSubPr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altLang="zh-CN" sz="15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8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sSub>
                            <m:sSubPr>
                              <m:ctrlPr>
                                <a:rPr lang="en-US" altLang="zh-CN" sz="15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5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150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m</m:t>
                              </m:r>
                            </m:sub>
                          </m:sSub>
                          <m:r>
                            <a:rPr lang="en-US" altLang="zh-CN" sz="15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/0.3</m:t>
                          </m:r>
                        </m:e>
                      </m:rad>
                    </m:oMath>
                  </m:oMathPara>
                </a14:m>
                <a:endParaRPr lang="en-US" altLang="zh-CN" sz="1500" dirty="0">
                  <a:latin typeface="楷体" panose="02010609060101010101" pitchFamily="49" charset="-122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标题 1">
                <a:extLst>
                  <a:ext uri="{FF2B5EF4-FFF2-40B4-BE49-F238E27FC236}">
                    <a16:creationId xmlns:a16="http://schemas.microsoft.com/office/drawing/2014/main" id="{058A4F00-00A2-27A4-21D9-6899C8B049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845" y="1839441"/>
                <a:ext cx="4781006" cy="1937262"/>
              </a:xfrm>
              <a:prstGeom prst="rect">
                <a:avLst/>
              </a:prstGeom>
              <a:blipFill>
                <a:blip r:embed="rId2"/>
                <a:stretch>
                  <a:fillRect t="-37662" b="-84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图片 11">
            <a:extLst>
              <a:ext uri="{FF2B5EF4-FFF2-40B4-BE49-F238E27FC236}">
                <a16:creationId xmlns:a16="http://schemas.microsoft.com/office/drawing/2014/main" id="{F123EC7D-3392-FDFA-98F9-198DA78BE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278" y="1601254"/>
            <a:ext cx="3899141" cy="47080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F6FF471-C157-DCD0-A134-641A952D967A}"/>
                  </a:ext>
                </a:extLst>
              </p:cNvPr>
              <p:cNvSpPr txBox="1"/>
              <p:nvPr/>
            </p:nvSpPr>
            <p:spPr>
              <a:xfrm>
                <a:off x="611560" y="5150132"/>
                <a:ext cx="4572000" cy="10325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dirty="0" err="1">
                    <a:latin typeface="+mn-lt"/>
                    <a:ea typeface="楷体" panose="02010609060101010101" pitchFamily="49" charset="-122"/>
                    <a:cs typeface="Calibri" panose="020F0502020204030204" pitchFamily="34" charset="0"/>
                  </a:rPr>
                  <a:t>KiDS</a:t>
                </a:r>
                <a:r>
                  <a:rPr lang="en-US" altLang="zh-CN" sz="2000" dirty="0">
                    <a:latin typeface="+mn-lt"/>
                    <a:ea typeface="楷体" panose="02010609060101010101" pitchFamily="49" charset="-122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</m:e>
                      <m:sub>
                        <m:r>
                          <a:rPr lang="en-US" altLang="zh-CN" sz="2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b>
                    </m:sSub>
                    <m:r>
                      <a:rPr lang="en-US" altLang="zh-CN" sz="2000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sz="2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CN" sz="2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0.815</m:t>
                        </m:r>
                      </m:e>
                      <m:sub>
                        <m:r>
                          <a:rPr lang="en-US" altLang="zh-CN" sz="2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−0.021</m:t>
                        </m:r>
                      </m:sub>
                      <m:sup>
                        <m:r>
                          <a:rPr lang="en-US" altLang="zh-CN" sz="2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+0.016</m:t>
                        </m:r>
                      </m:sup>
                    </m:sSubSup>
                  </m:oMath>
                </a14:m>
                <a:r>
                  <a:rPr lang="zh-CN" altLang="en-US" sz="2000" dirty="0">
                    <a:latin typeface="+mn-lt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endParaRPr lang="en-US" altLang="zh-CN" sz="2000" dirty="0">
                  <a:latin typeface="+mn-lt"/>
                  <a:ea typeface="楷体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+mn-lt"/>
                    <a:ea typeface="楷体" panose="02010609060101010101" pitchFamily="49" charset="-122"/>
                    <a:cs typeface="Calibri Light" panose="020F0302020204030204" pitchFamily="34" charset="0"/>
                  </a:rPr>
                  <a:t>DESI: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0" i="0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libri Light" panose="020F030202020403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libri Light" panose="020F0302020204030204" pitchFamily="34" charset="0"/>
                          </a:rPr>
                          <m:t>S</m:t>
                        </m:r>
                      </m:e>
                      <m:sub>
                        <m:r>
                          <a:rPr lang="en-US" altLang="zh-CN" sz="2000" b="0" i="0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libri Light" panose="020F0302020204030204" pitchFamily="34" charset="0"/>
                          </a:rPr>
                          <m:t>8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  <a:ea typeface="楷体" panose="02010609060101010101" pitchFamily="49" charset="-122"/>
                            <a:cs typeface="Calibri Light" panose="020F0302020204030204" pitchFamily="34" charset="0"/>
                          </a:rPr>
                          <m:t>DESI</m:t>
                        </m:r>
                        <m:r>
                          <a:rPr lang="en-US" altLang="zh-CN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altLang="zh-CN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 Light" panose="020F0302020204030204" pitchFamily="34" charset="0"/>
                          </a:rPr>
                          <m:t>KiDS</m:t>
                        </m:r>
                      </m:sup>
                    </m:sSubSup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楷体" panose="02010609060101010101" pitchFamily="49" charset="-122"/>
                        <a:cs typeface="Calibri Light" panose="020F0302020204030204" pitchFamily="34" charset="0"/>
                      </a:rPr>
                      <m:t>=0.771</m:t>
                    </m:r>
                    <m:r>
                      <a:rPr lang="en-US" altLang="zh-CN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 Light" panose="020F0302020204030204" pitchFamily="34" charset="0"/>
                      </a:rPr>
                      <m:t>±0.017</m:t>
                    </m:r>
                  </m:oMath>
                </a14:m>
                <a:endParaRPr lang="en-US" altLang="zh-CN" sz="2000" dirty="0">
                  <a:latin typeface="+mn-lt"/>
                  <a:ea typeface="楷体" panose="02010609060101010101" pitchFamily="49" charset="-122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F6FF471-C157-DCD0-A134-641A952D9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5150132"/>
                <a:ext cx="4572000" cy="1032590"/>
              </a:xfrm>
              <a:prstGeom prst="rect">
                <a:avLst/>
              </a:prstGeom>
              <a:blipFill>
                <a:blip r:embed="rId4"/>
                <a:stretch>
                  <a:fillRect l="-1385" b="-97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4D83126F-5EE2-EF79-254D-E529B922D0A9}"/>
              </a:ext>
            </a:extLst>
          </p:cNvPr>
          <p:cNvSpPr txBox="1"/>
          <p:nvPr/>
        </p:nvSpPr>
        <p:spPr>
          <a:xfrm>
            <a:off x="208929" y="4841993"/>
            <a:ext cx="2231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Some new debates: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F7B720E-CEE2-2CBE-14A0-37B93F9C70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6B80E4CC-D666-CDC5-69B3-F3B496C225B2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1">
            <a:extLst>
              <a:ext uri="{FF2B5EF4-FFF2-40B4-BE49-F238E27FC236}">
                <a16:creationId xmlns:a16="http://schemas.microsoft.com/office/drawing/2014/main" id="{1C3AC894-A172-5788-365B-95ED9B32ACD5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to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D3959F97-51C9-D540-88B3-5AB45A84C524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CN" sz="2400" b="1" dirty="0">
                    <a:cs typeface="Times New Roman" panose="02020603050405020304" pitchFamily="18" charset="0"/>
                  </a:rPr>
                  <a:t>Cosmological tensions II: </a:t>
                </a:r>
                <a:r>
                  <a:rPr kumimoji="1" lang="en-US" altLang="zh-CN" sz="24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 dirty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400" i="1" dirty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</m:oMath>
                </a14:m>
                <a:r>
                  <a:rPr kumimoji="1" lang="en-US" altLang="zh-CN" sz="2400" dirty="0"/>
                  <a:t> tension</a:t>
                </a:r>
                <a:endParaRPr kumimoji="1" lang="zh-CN" altLang="en-US" sz="2400" dirty="0"/>
              </a:p>
              <a:p>
                <a:pPr marL="0" indent="0">
                  <a:buNone/>
                </a:pPr>
                <a:endParaRPr lang="en-US" altLang="zh-CN" sz="2400" dirty="0"/>
              </a:p>
            </p:txBody>
          </p:sp>
        </mc:Choice>
        <mc:Fallback xmlns="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D3959F97-51C9-D540-88B3-5AB45A84C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blipFill>
                <a:blip r:embed="rId6"/>
                <a:stretch>
                  <a:fillRect l="-1010" t="-8333" b="-361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18EA7AA0-BE1E-6838-0BB0-E5FAF9A96E77}"/>
              </a:ext>
            </a:extLst>
          </p:cNvPr>
          <p:cNvSpPr txBox="1"/>
          <p:nvPr/>
        </p:nvSpPr>
        <p:spPr>
          <a:xfrm>
            <a:off x="236275" y="1484356"/>
            <a:ext cx="18884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Early time: </a:t>
            </a:r>
            <a:r>
              <a:rPr kumimoji="1" lang="en-US" altLang="zh-CN" sz="2000" dirty="0">
                <a:latin typeface="+mn-lt"/>
              </a:rPr>
              <a:t>CMB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5E62221-50D7-0F5E-BF00-43C4EAE04FE9}"/>
              </a:ext>
            </a:extLst>
          </p:cNvPr>
          <p:cNvSpPr txBox="1"/>
          <p:nvPr/>
        </p:nvSpPr>
        <p:spPr>
          <a:xfrm>
            <a:off x="232845" y="4217286"/>
            <a:ext cx="3497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Late time: </a:t>
            </a:r>
            <a:r>
              <a:rPr kumimoji="1" lang="en-US" altLang="zh-CN" sz="2000" dirty="0">
                <a:latin typeface="+mn-lt"/>
              </a:rPr>
              <a:t>Large Scale Structure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E9037C86-CCEA-58AD-A662-78E33A942818}"/>
              </a:ext>
            </a:extLst>
          </p:cNvPr>
          <p:cNvSpPr txBox="1"/>
          <p:nvPr/>
        </p:nvSpPr>
        <p:spPr>
          <a:xfrm>
            <a:off x="208929" y="6283846"/>
            <a:ext cx="7670042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latin typeface="+mn-lt"/>
                <a:ea typeface="Cambria Math" panose="02040503050406030204" pitchFamily="18" charset="0"/>
                <a:cs typeface="Calibri Light" panose="020F0302020204030204" pitchFamily="34" charset="0"/>
              </a:rPr>
              <a:t>(</a:t>
            </a:r>
            <a:r>
              <a:rPr lang="en-US" altLang="zh-CN" sz="2000" dirty="0">
                <a:latin typeface="+mn-lt"/>
                <a:ea typeface="楷体" panose="02010609060101010101" pitchFamily="49" charset="-122"/>
                <a:cs typeface="Times New Roman" panose="02020603050405020304" pitchFamily="18" charset="0"/>
              </a:rPr>
              <a:t>Wright et al., </a:t>
            </a:r>
            <a:r>
              <a:rPr lang="en-US" altLang="zh-CN" sz="2000" dirty="0">
                <a:latin typeface="+mn-lt"/>
                <a:ea typeface="楷体" panose="02010609060101010101" pitchFamily="49" charset="-122"/>
                <a:cs typeface="Calibri Light" panose="020F0302020204030204" pitchFamily="34" charset="0"/>
              </a:rPr>
              <a:t>A. &amp; A. 2025; </a:t>
            </a:r>
            <a:r>
              <a:rPr lang="en-US" altLang="zh-CN" sz="2000" dirty="0" err="1">
                <a:latin typeface="+mn-lt"/>
                <a:ea typeface="楷体" panose="02010609060101010101" pitchFamily="49" charset="-122"/>
                <a:cs typeface="Calibri Light" panose="020F0302020204030204" pitchFamily="34" charset="0"/>
              </a:rPr>
              <a:t>Semenaite</a:t>
            </a:r>
            <a:r>
              <a:rPr lang="en-US" altLang="zh-CN" sz="2000" dirty="0">
                <a:latin typeface="+mn-lt"/>
                <a:ea typeface="楷体" panose="02010609060101010101" pitchFamily="49" charset="-122"/>
                <a:cs typeface="Calibri Light" panose="020F0302020204030204" pitchFamily="34" charset="0"/>
              </a:rPr>
              <a:t> et al., 2025).</a:t>
            </a:r>
          </a:p>
        </p:txBody>
      </p:sp>
    </p:spTree>
    <p:extLst>
      <p:ext uri="{BB962C8B-B14F-4D97-AF65-F5344CB8AC3E}">
        <p14:creationId xmlns:p14="http://schemas.microsoft.com/office/powerpoint/2010/main" val="9166428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99ACE-3FCB-D8C6-85C8-7D7A527F8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>
            <a:extLst>
              <a:ext uri="{FF2B5EF4-FFF2-40B4-BE49-F238E27FC236}">
                <a16:creationId xmlns:a16="http://schemas.microsoft.com/office/drawing/2014/main" id="{78C9DFAC-6D0F-D2EF-D5BA-9B08CA5B5A49}"/>
              </a:ext>
            </a:extLst>
          </p:cNvPr>
          <p:cNvGrpSpPr/>
          <p:nvPr/>
        </p:nvGrpSpPr>
        <p:grpSpPr>
          <a:xfrm>
            <a:off x="474504" y="5170385"/>
            <a:ext cx="8163772" cy="924704"/>
            <a:chOff x="223055" y="4937653"/>
            <a:chExt cx="11812539" cy="1643920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F5B12A56-6067-B60B-A188-9ACB8D1862E2}"/>
                </a:ext>
              </a:extLst>
            </p:cNvPr>
            <p:cNvCxnSpPr>
              <a:cxnSpLocks/>
            </p:cNvCxnSpPr>
            <p:nvPr/>
          </p:nvCxnSpPr>
          <p:spPr>
            <a:xfrm>
              <a:off x="940260" y="5733841"/>
              <a:ext cx="10582608" cy="0"/>
            </a:xfrm>
            <a:prstGeom prst="line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093A08F2-0D5F-C463-85C7-068BB45B3E5C}"/>
                </a:ext>
              </a:extLst>
            </p:cNvPr>
            <p:cNvSpPr txBox="1"/>
            <p:nvPr/>
          </p:nvSpPr>
          <p:spPr>
            <a:xfrm>
              <a:off x="10594962" y="5853158"/>
              <a:ext cx="1440632" cy="6565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solidFill>
                    <a:prstClr val="black"/>
                  </a:solidFill>
                  <a:latin typeface="Calibri" panose="020F0502020204030204" pitchFamily="34" charset="0"/>
                  <a:ea typeface="华文宋体" panose="02010600040101010101" pitchFamily="2" charset="-122"/>
                  <a:cs typeface="Calibri" panose="020F0502020204030204" pitchFamily="34" charset="0"/>
                </a:rPr>
                <a:t>redshift</a:t>
              </a:r>
              <a:endParaRPr lang="zh-CN" alt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77674020-A9D4-8482-968F-95C9331304A6}"/>
                    </a:ext>
                  </a:extLst>
                </p:cNvPr>
                <p:cNvSpPr txBox="1"/>
                <p:nvPr/>
              </p:nvSpPr>
              <p:spPr>
                <a:xfrm>
                  <a:off x="6332060" y="4967212"/>
                  <a:ext cx="2021445" cy="113774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𝑟𝑒𝑐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≈1100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1" name="文本框 20">
                  <a:extLst>
                    <a:ext uri="{FF2B5EF4-FFF2-40B4-BE49-F238E27FC236}">
                      <a16:creationId xmlns:a16="http://schemas.microsoft.com/office/drawing/2014/main" id="{77674020-A9D4-8482-968F-95C9331304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32060" y="4967212"/>
                  <a:ext cx="2021445" cy="113774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6AB8C133-C02C-C23B-B785-F92AFA2FFF97}"/>
                </a:ext>
              </a:extLst>
            </p:cNvPr>
            <p:cNvCxnSpPr/>
            <p:nvPr/>
          </p:nvCxnSpPr>
          <p:spPr>
            <a:xfrm>
              <a:off x="7342784" y="5544649"/>
              <a:ext cx="0" cy="35854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7DC2AFA4-AA14-4FEF-79D6-D6611F3EEAD3}"/>
                    </a:ext>
                  </a:extLst>
                </p:cNvPr>
                <p:cNvSpPr txBox="1"/>
                <p:nvPr/>
              </p:nvSpPr>
              <p:spPr>
                <a:xfrm>
                  <a:off x="3009079" y="4937653"/>
                  <a:ext cx="1928245" cy="118710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𝑒𝑞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≈3400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4" name="文本框 23">
                  <a:extLst>
                    <a:ext uri="{FF2B5EF4-FFF2-40B4-BE49-F238E27FC236}">
                      <a16:creationId xmlns:a16="http://schemas.microsoft.com/office/drawing/2014/main" id="{7DC2AFA4-AA14-4FEF-79D6-D6611F3EEA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9079" y="4937653"/>
                  <a:ext cx="1928245" cy="118710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237BCBDF-0FFB-AF94-AFD2-9024D6F19723}"/>
                    </a:ext>
                  </a:extLst>
                </p:cNvPr>
                <p:cNvSpPr txBox="1"/>
                <p:nvPr/>
              </p:nvSpPr>
              <p:spPr>
                <a:xfrm>
                  <a:off x="9772538" y="4974807"/>
                  <a:ext cx="1449589" cy="113774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=0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5" name="文本框 24">
                  <a:extLst>
                    <a:ext uri="{FF2B5EF4-FFF2-40B4-BE49-F238E27FC236}">
                      <a16:creationId xmlns:a16="http://schemas.microsoft.com/office/drawing/2014/main" id="{237BCBDF-0FFB-AF94-AFD2-9024D6F197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72538" y="4974807"/>
                  <a:ext cx="1449589" cy="113774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B5855E8D-BF27-D86E-5AA7-688C4CD55E1E}"/>
                </a:ext>
              </a:extLst>
            </p:cNvPr>
            <p:cNvCxnSpPr/>
            <p:nvPr/>
          </p:nvCxnSpPr>
          <p:spPr>
            <a:xfrm>
              <a:off x="10562685" y="5554567"/>
              <a:ext cx="0" cy="35854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23D20ECA-E621-0AA0-F958-4646CE0A673F}"/>
                    </a:ext>
                  </a:extLst>
                </p:cNvPr>
                <p:cNvSpPr txBox="1"/>
                <p:nvPr/>
              </p:nvSpPr>
              <p:spPr>
                <a:xfrm>
                  <a:off x="401762" y="4974809"/>
                  <a:ext cx="1449589" cy="65659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→∞</m:t>
                        </m:r>
                      </m:oMath>
                    </m:oMathPara>
                  </a14:m>
                  <a:endParaRPr lang="zh-CN" altLang="en-US" dirty="0"/>
                </a:p>
              </p:txBody>
            </p:sp>
          </mc:Choice>
          <mc:Fallback xmlns="">
            <p:sp>
              <p:nvSpPr>
                <p:cNvPr id="27" name="文本框 26">
                  <a:extLst>
                    <a:ext uri="{FF2B5EF4-FFF2-40B4-BE49-F238E27FC236}">
                      <a16:creationId xmlns:a16="http://schemas.microsoft.com/office/drawing/2014/main" id="{23D20ECA-E621-0AA0-F958-4646CE0A67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762" y="4974809"/>
                  <a:ext cx="1449589" cy="65659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9F5ED99C-4A31-D707-6C9D-9CF60987F682}"/>
                </a:ext>
              </a:extLst>
            </p:cNvPr>
            <p:cNvCxnSpPr/>
            <p:nvPr/>
          </p:nvCxnSpPr>
          <p:spPr>
            <a:xfrm>
              <a:off x="3950943" y="5554567"/>
              <a:ext cx="0" cy="358549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F01A532B-DC4A-342C-8B02-FC308EECFF11}"/>
                </a:ext>
              </a:extLst>
            </p:cNvPr>
            <p:cNvSpPr txBox="1"/>
            <p:nvPr/>
          </p:nvSpPr>
          <p:spPr>
            <a:xfrm>
              <a:off x="6917952" y="5920378"/>
              <a:ext cx="3300383" cy="6565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solidFill>
                    <a:srgbClr val="00B0F0"/>
                  </a:solidFill>
                  <a:latin typeface="Calibri" panose="020F0502020204030204" pitchFamily="34" charset="0"/>
                  <a:ea typeface="华文宋体" panose="02010600040101010101" pitchFamily="2" charset="-122"/>
                  <a:cs typeface="Calibri" panose="020F0502020204030204" pitchFamily="34" charset="0"/>
                </a:rPr>
                <a:t>Late-time approach</a:t>
              </a:r>
              <a:endParaRPr lang="zh-CN" altLang="en-US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2CE28182-4561-3B8E-55E3-18B70EFA13B8}"/>
                </a:ext>
              </a:extLst>
            </p:cNvPr>
            <p:cNvSpPr txBox="1"/>
            <p:nvPr/>
          </p:nvSpPr>
          <p:spPr>
            <a:xfrm>
              <a:off x="3440608" y="5924982"/>
              <a:ext cx="3300381" cy="6565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solidFill>
                    <a:schemeClr val="accent2"/>
                  </a:solidFill>
                  <a:latin typeface="Calibri" panose="020F0502020204030204" pitchFamily="34" charset="0"/>
                  <a:ea typeface="华文宋体" panose="02010600040101010101" pitchFamily="2" charset="-122"/>
                  <a:cs typeface="Calibri" panose="020F0502020204030204" pitchFamily="34" charset="0"/>
                </a:rPr>
                <a:t>Early-time approach</a:t>
              </a:r>
              <a:endParaRPr lang="zh-CN" altLang="en-US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7FC37FAE-7047-FBCD-E696-AAA1778E9590}"/>
                </a:ext>
              </a:extLst>
            </p:cNvPr>
            <p:cNvSpPr txBox="1"/>
            <p:nvPr/>
          </p:nvSpPr>
          <p:spPr>
            <a:xfrm>
              <a:off x="223055" y="5920378"/>
              <a:ext cx="3393860" cy="6565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  <a:latin typeface="Calibri" panose="020F0502020204030204" pitchFamily="34" charset="0"/>
                  <a:ea typeface="华文宋体" panose="02010600040101010101" pitchFamily="2" charset="-122"/>
                  <a:cs typeface="Calibri" panose="020F0502020204030204" pitchFamily="34" charset="0"/>
                </a:rPr>
                <a:t>Primordial approach</a:t>
              </a:r>
              <a:endParaRPr lang="zh-CN" alt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09522A5E-4BEF-D04D-EAFA-3579D2FF81D6}"/>
              </a:ext>
            </a:extLst>
          </p:cNvPr>
          <p:cNvSpPr txBox="1"/>
          <p:nvPr/>
        </p:nvSpPr>
        <p:spPr>
          <a:xfrm>
            <a:off x="2991568" y="1361022"/>
            <a:ext cx="2606436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Anharmonic oscillating potential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(Poulin et al., 2019),</a:t>
            </a:r>
          </a:p>
          <a:p>
            <a:r>
              <a:rPr lang="en-US" altLang="zh-CN" sz="1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Ultra-light axions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(Hill et al., 2020),</a:t>
            </a:r>
          </a:p>
          <a:p>
            <a:r>
              <a:rPr lang="en-US" altLang="zh-CN" sz="1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Power-law potential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Chudaykin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et al., 2020),</a:t>
            </a:r>
          </a:p>
          <a:p>
            <a:r>
              <a:rPr lang="en-US" altLang="zh-CN" sz="1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Rock’n’roll model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(Agrawal et al., 2019),</a:t>
            </a:r>
          </a:p>
          <a:p>
            <a:r>
              <a:rPr lang="en-US" altLang="zh-CN" sz="1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early dark energy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Niedermann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et al., 2020),</a:t>
            </a:r>
          </a:p>
          <a:p>
            <a:r>
              <a:rPr lang="en-US" altLang="zh-CN" sz="1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Anti-de Sitter phase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(Ye et al., 2020),</a:t>
            </a:r>
          </a:p>
          <a:p>
            <a:r>
              <a:rPr lang="en-US" altLang="zh-CN" sz="1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Acoustic dark energy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(Yin et al., 2020),</a:t>
            </a:r>
          </a:p>
          <a:p>
            <a:r>
              <a:rPr lang="en-US" altLang="zh-CN" sz="140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Modified gravity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(Nunes 2018), 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  <a:r>
              <a:rPr lang="zh-CN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67DF6E0-6DA0-4265-FDFD-0CAC6DBA2D5B}"/>
              </a:ext>
            </a:extLst>
          </p:cNvPr>
          <p:cNvSpPr txBox="1"/>
          <p:nvPr/>
        </p:nvSpPr>
        <p:spPr>
          <a:xfrm>
            <a:off x="5705421" y="1381005"/>
            <a:ext cx="257850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Metastable dark energy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(Yang et al., 2020),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Phantom crossing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(Di Valentino et al., 2020),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Running vacuum 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(Sola et al., 2017),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Bulk viscous models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(Yang et al., 2019),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Holographic dark energy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(Dai et al., 2020),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Emergent dark energy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(Yang et al., 2021),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Sterile neutrinos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Cameiro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et al., 2019),</a:t>
            </a:r>
          </a:p>
          <a:p>
            <a:r>
              <a:rPr lang="en-US" altLang="zh-CN" sz="14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Interacting Dark Sector,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(Di Valentino et al., 2020),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  <a:r>
              <a:rPr lang="zh-CN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D4926D9-192B-00B5-7C38-B0187C8D7A5E}"/>
              </a:ext>
            </a:extLst>
          </p:cNvPr>
          <p:cNvSpPr txBox="1">
            <a:spLocks/>
          </p:cNvSpPr>
          <p:nvPr/>
        </p:nvSpPr>
        <p:spPr>
          <a:xfrm>
            <a:off x="1614488" y="1131096"/>
            <a:ext cx="5915025" cy="994172"/>
          </a:xfrm>
          <a:prstGeom prst="rect">
            <a:avLst/>
          </a:prstGeom>
          <a:effectLst/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000" dirty="0">
              <a:solidFill>
                <a:srgbClr val="0432FF"/>
              </a:solidFill>
              <a:latin typeface="Comic Sans MS" panose="030F0902030302020204" pitchFamily="66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D02D88E9-92FE-E192-2DF4-C9629AFF11C9}"/>
              </a:ext>
            </a:extLst>
          </p:cNvPr>
          <p:cNvSpPr txBox="1"/>
          <p:nvPr/>
        </p:nvSpPr>
        <p:spPr>
          <a:xfrm>
            <a:off x="521565" y="1356057"/>
            <a:ext cx="253467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Exponential inflation</a:t>
            </a:r>
          </a:p>
          <a:p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(Tram et al., 2017),</a:t>
            </a:r>
          </a:p>
          <a:p>
            <a:r>
              <a:rPr kumimoji="1" lang="en-US" altLang="zh-CN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Quintessintal</a:t>
            </a:r>
            <a:r>
              <a:rPr kumimoji="1"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inflation</a:t>
            </a:r>
          </a:p>
          <a:p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1"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Areste</a:t>
            </a:r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Salo</a:t>
            </a:r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et al., 2021),</a:t>
            </a:r>
          </a:p>
          <a:p>
            <a:r>
              <a:rPr kumimoji="1"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Harrison-</a:t>
            </a:r>
            <a:r>
              <a:rPr kumimoji="1" lang="en-US" altLang="zh-CN" sz="14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Zeldovich</a:t>
            </a:r>
            <a:r>
              <a:rPr kumimoji="1"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spectrum</a:t>
            </a:r>
          </a:p>
          <a:p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(Di </a:t>
            </a:r>
            <a:r>
              <a:rPr kumimoji="1"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valentino</a:t>
            </a:r>
            <a:r>
              <a:rPr kumimoji="1"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et al., 2018),</a:t>
            </a:r>
          </a:p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Primordial black holes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Nesseris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et al., 2020),</a:t>
            </a:r>
          </a:p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Primordial magnetic fields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Jedamzik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et al., 2020),</a:t>
            </a:r>
          </a:p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Ultra-light dark photon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zh-CN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Flambaum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 et al., 2019),</a:t>
            </a:r>
          </a:p>
          <a:p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  <a:r>
              <a:rPr lang="zh-CN" altLang="en-US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</a:t>
            </a:r>
          </a:p>
          <a:p>
            <a:r>
              <a:rPr lang="en-US" altLang="zh-CN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Bounce inflation model</a:t>
            </a:r>
          </a:p>
          <a:p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(Li, Zhang, </a:t>
            </a:r>
            <a:r>
              <a:rPr lang="en-US" altLang="zh-CN" sz="1400" b="1" dirty="0">
                <a:latin typeface="Calibri" panose="020F0502020204030204" pitchFamily="34" charset="0"/>
                <a:cs typeface="Calibri" panose="020F0502020204030204" pitchFamily="34" charset="0"/>
              </a:rPr>
              <a:t>TQ</a:t>
            </a:r>
            <a:r>
              <a:rPr lang="en-US" altLang="zh-CN" sz="1400" dirty="0">
                <a:latin typeface="Calibri" panose="020F0502020204030204" pitchFamily="34" charset="0"/>
                <a:cs typeface="Calibri" panose="020F0502020204030204" pitchFamily="34" charset="0"/>
              </a:rPr>
              <a:t>, Sci. Bull. 2025)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3F815D01-B1D1-0D75-2923-DDEEC7D8878D}"/>
              </a:ext>
            </a:extLst>
          </p:cNvPr>
          <p:cNvSpPr txBox="1"/>
          <p:nvPr/>
        </p:nvSpPr>
        <p:spPr>
          <a:xfrm>
            <a:off x="521565" y="6320493"/>
            <a:ext cx="2949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Di Valentino et al., CQG 2021 </a:t>
            </a:r>
            <a:endParaRPr kumimoji="1" lang="zh-CN" alt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8183AF-2C4D-7271-4458-C57011F2E456}"/>
              </a:ext>
            </a:extLst>
          </p:cNvPr>
          <p:cNvSpPr txBox="1">
            <a:spLocks/>
          </p:cNvSpPr>
          <p:nvPr/>
        </p:nvSpPr>
        <p:spPr>
          <a:xfrm>
            <a:off x="272962" y="1359263"/>
            <a:ext cx="832831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zh-CN" sz="4000" dirty="0">
              <a:solidFill>
                <a:srgbClr val="0432FF"/>
              </a:solidFill>
              <a:latin typeface="Comic Sans MS" panose="030F0902030302020204" pitchFamily="66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5A2F4BF-948F-49E3-31F5-6039B48C2D6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7" name="直线连接符 6">
            <a:extLst>
              <a:ext uri="{FF2B5EF4-FFF2-40B4-BE49-F238E27FC236}">
                <a16:creationId xmlns:a16="http://schemas.microsoft.com/office/drawing/2014/main" id="{F51570E1-6F24-1C2E-9FBD-2459C48023EF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76311341-A49F-6C2E-385F-6F6C5E609218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to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DFE766BE-3EC5-6A40-31B3-B1263EC7B1C0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b="1" dirty="0"/>
              <a:t>Solutions to the Tensions</a:t>
            </a:r>
          </a:p>
        </p:txBody>
      </p:sp>
    </p:spTree>
    <p:extLst>
      <p:ext uri="{BB962C8B-B14F-4D97-AF65-F5344CB8AC3E}">
        <p14:creationId xmlns:p14="http://schemas.microsoft.com/office/powerpoint/2010/main" val="3816968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2">
            <a:extLst>
              <a:ext uri="{FF2B5EF4-FFF2-40B4-BE49-F238E27FC236}">
                <a16:creationId xmlns:a16="http://schemas.microsoft.com/office/drawing/2014/main" id="{F047014D-89AA-4CED-E578-A3A99D3B4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32" y="3983585"/>
            <a:ext cx="4672797" cy="215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TextBox 18">
            <a:extLst>
              <a:ext uri="{FF2B5EF4-FFF2-40B4-BE49-F238E27FC236}">
                <a16:creationId xmlns:a16="http://schemas.microsoft.com/office/drawing/2014/main" id="{0D78C61B-E302-123C-07A2-89C98AA66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191" y="6183739"/>
            <a:ext cx="4181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latin typeface="Calibri" panose="020F0502020204030204" pitchFamily="34" charset="0"/>
              </a:rPr>
              <a:t>Komatsu et al., WMAP Collaboration, 2008</a:t>
            </a:r>
            <a:endParaRPr lang="zh-CN" altLang="en-US" dirty="0">
              <a:latin typeface="Calibri" panose="020F0502020204030204" pitchFamily="34" charset="0"/>
            </a:endParaRPr>
          </a:p>
        </p:txBody>
      </p:sp>
      <p:pic>
        <p:nvPicPr>
          <p:cNvPr id="2" name="図 6">
            <a:extLst>
              <a:ext uri="{FF2B5EF4-FFF2-40B4-BE49-F238E27FC236}">
                <a16:creationId xmlns:a16="http://schemas.microsoft.com/office/drawing/2014/main" id="{BDE921A9-6273-0836-EA98-1EB18084F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790" y="1811754"/>
            <a:ext cx="4003703" cy="4326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7" descr="latex-image-1.pdf">
            <a:extLst>
              <a:ext uri="{FF2B5EF4-FFF2-40B4-BE49-F238E27FC236}">
                <a16:creationId xmlns:a16="http://schemas.microsoft.com/office/drawing/2014/main" id="{E94AAD38-CEBD-2B49-82BB-6A90A3CBBE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291" y="3118917"/>
            <a:ext cx="2743200" cy="268288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1F938BC0-DA63-A827-065D-633201B4A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4222" y="6183739"/>
            <a:ext cx="41235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latin typeface="+mn-lt"/>
              </a:rPr>
              <a:t>E. Copeland, M. Sami &amp; S. </a:t>
            </a:r>
            <a:r>
              <a:rPr lang="en-US" altLang="zh-CN" dirty="0" err="1">
                <a:latin typeface="+mn-lt"/>
              </a:rPr>
              <a:t>Tsujikawa</a:t>
            </a:r>
            <a:r>
              <a:rPr lang="en-US" altLang="zh-CN" dirty="0">
                <a:latin typeface="+mn-lt"/>
              </a:rPr>
              <a:t>, 2006</a:t>
            </a:r>
            <a:endParaRPr lang="zh-CN" altLang="en-US" dirty="0">
              <a:latin typeface="+mn-lt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818E6DB1-D063-4C42-570E-E82E47A708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3535" y="1616829"/>
            <a:ext cx="1973294" cy="1951437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A49F4D7A-7554-4765-B136-5C5204BAE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8" y="1616493"/>
            <a:ext cx="2642355" cy="195143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2AB953D1-CECC-F4A6-89C9-FF7EF1E9F537}"/>
              </a:ext>
            </a:extLst>
          </p:cNvPr>
          <p:cNvSpPr txBox="1"/>
          <p:nvPr/>
        </p:nvSpPr>
        <p:spPr>
          <a:xfrm>
            <a:off x="5078791" y="1267274"/>
            <a:ext cx="34891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+mn-lt"/>
              </a:rPr>
              <a:t>3. Age of the universe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18B16D7-ABE0-4504-E998-1174BD7352E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11" name="直线连接符 10">
            <a:extLst>
              <a:ext uri="{FF2B5EF4-FFF2-40B4-BE49-F238E27FC236}">
                <a16:creationId xmlns:a16="http://schemas.microsoft.com/office/drawing/2014/main" id="{4AB8B312-92BF-C628-6762-E6FAD4CE921D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标题 1">
            <a:extLst>
              <a:ext uri="{FF2B5EF4-FFF2-40B4-BE49-F238E27FC236}">
                <a16:creationId xmlns:a16="http://schemas.microsoft.com/office/drawing/2014/main" id="{E720AB63-04D3-C3F3-2E52-8A5FF4D9A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10249"/>
            <a:ext cx="8229600" cy="449262"/>
          </a:xfrm>
        </p:spPr>
        <p:txBody>
          <a:bodyPr/>
          <a:lstStyle/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Things changed from 1998……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22DD008-491C-D953-F426-CE90B6EE3693}"/>
              </a:ext>
            </a:extLst>
          </p:cNvPr>
          <p:cNvSpPr txBox="1"/>
          <p:nvPr/>
        </p:nvSpPr>
        <p:spPr>
          <a:xfrm>
            <a:off x="324872" y="835153"/>
            <a:ext cx="58313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400" b="1" dirty="0">
                <a:latin typeface="+mn-lt"/>
              </a:rPr>
              <a:t>Accelerating expansion has been found!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7E13C52-680C-ADFE-ED3B-A5D2E1D32D44}"/>
              </a:ext>
            </a:extLst>
          </p:cNvPr>
          <p:cNvSpPr txBox="1"/>
          <p:nvPr/>
        </p:nvSpPr>
        <p:spPr>
          <a:xfrm>
            <a:off x="324872" y="1268760"/>
            <a:ext cx="41204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eaLnBrk="1" hangingPunct="1">
              <a:buFont typeface="Arial" panose="020B0604020202020204" pitchFamily="34" charset="0"/>
              <a:buNone/>
            </a:pPr>
            <a:r>
              <a:rPr lang="en-US" altLang="zh-CN" sz="2000" dirty="0">
                <a:latin typeface="+mn-lt"/>
              </a:rPr>
              <a:t>2. CMB and LSS</a:t>
            </a:r>
            <a:endParaRPr lang="zh-CN" altLang="en-US" sz="2000" dirty="0">
              <a:latin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345F6F9-9008-B1F1-77FF-2C151947FE1C}"/>
              </a:ext>
            </a:extLst>
          </p:cNvPr>
          <p:cNvSpPr txBox="1"/>
          <p:nvPr/>
        </p:nvSpPr>
        <p:spPr>
          <a:xfrm>
            <a:off x="83890" y="3549723"/>
            <a:ext cx="2775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latin typeface="+mn-lt"/>
              </a:rPr>
              <a:t>Cosmic Microwave Background</a:t>
            </a:r>
            <a:endParaRPr kumimoji="1" lang="zh-CN" altLang="en-US" sz="1600" dirty="0">
              <a:latin typeface="+mn-lt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53A322B-84AC-8183-59A3-C429481BBB6A}"/>
              </a:ext>
            </a:extLst>
          </p:cNvPr>
          <p:cNvSpPr txBox="1"/>
          <p:nvPr/>
        </p:nvSpPr>
        <p:spPr>
          <a:xfrm>
            <a:off x="2954249" y="3549723"/>
            <a:ext cx="19325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latin typeface="+mn-lt"/>
              </a:rPr>
              <a:t>Large Scale Structure</a:t>
            </a:r>
            <a:endParaRPr kumimoji="1" lang="zh-CN" altLang="en-US" sz="1600" dirty="0">
              <a:latin typeface="+mn-lt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55C4C-6231-6972-356F-C968EB471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11E72E1-75C0-7D0E-7D94-BFE1672AC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833" y="2957473"/>
            <a:ext cx="3752723" cy="371356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BD8D19C8-A172-C086-00E2-A3F7F31B35FC}"/>
              </a:ext>
            </a:extLst>
          </p:cNvPr>
          <p:cNvSpPr txBox="1"/>
          <p:nvPr/>
        </p:nvSpPr>
        <p:spPr>
          <a:xfrm>
            <a:off x="209399" y="1526807"/>
            <a:ext cx="1467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Parameters: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44C7C545-ABCC-A463-D498-9E3DEF653C2E}"/>
              </a:ext>
            </a:extLst>
          </p:cNvPr>
          <p:cNvSpPr txBox="1"/>
          <p:nvPr/>
        </p:nvSpPr>
        <p:spPr>
          <a:xfrm>
            <a:off x="182381" y="2052211"/>
            <a:ext cx="11751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Datasets: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C9EBE12-9AC6-519D-23AA-1CDA8CBDC37A}"/>
              </a:ext>
            </a:extLst>
          </p:cNvPr>
          <p:cNvSpPr txBox="1"/>
          <p:nvPr/>
        </p:nvSpPr>
        <p:spPr>
          <a:xfrm>
            <a:off x="209399" y="2557363"/>
            <a:ext cx="1019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Results: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718E9D76-5538-034F-4DAB-7D466926B43D}"/>
              </a:ext>
            </a:extLst>
          </p:cNvPr>
          <p:cNvSpPr txBox="1"/>
          <p:nvPr/>
        </p:nvSpPr>
        <p:spPr>
          <a:xfrm>
            <a:off x="1791423" y="2052211"/>
            <a:ext cx="33983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Planck 2018, SPT-3G Y1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D22EDBAA-F8F6-6762-8253-B151023012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3057811"/>
            <a:ext cx="5175087" cy="2488790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09643546-07B4-3451-3EBB-BC76CD7DEC98}"/>
              </a:ext>
            </a:extLst>
          </p:cNvPr>
          <p:cNvSpPr txBox="1"/>
          <p:nvPr/>
        </p:nvSpPr>
        <p:spPr>
          <a:xfrm>
            <a:off x="3935104" y="6387088"/>
            <a:ext cx="33802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+mn-lt"/>
                <a:cs typeface="Calibri" panose="020F0502020204030204" pitchFamily="34" charset="0"/>
              </a:rPr>
              <a:t>(Li, Zhang, </a:t>
            </a:r>
            <a:r>
              <a:rPr lang="en-US" altLang="zh-CN" sz="2000" b="1" dirty="0">
                <a:latin typeface="+mn-lt"/>
                <a:cs typeface="Calibri" panose="020F0502020204030204" pitchFamily="34" charset="0"/>
              </a:rPr>
              <a:t>TQ</a:t>
            </a:r>
            <a:r>
              <a:rPr lang="en-US" altLang="zh-CN" sz="2000" dirty="0">
                <a:latin typeface="+mn-lt"/>
                <a:cs typeface="Calibri" panose="020F0502020204030204" pitchFamily="34" charset="0"/>
              </a:rPr>
              <a:t>, CSB</a:t>
            </a:r>
            <a:r>
              <a:rPr lang="zh-CN" altLang="en-US" sz="2000" dirty="0">
                <a:latin typeface="+mn-lt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latin typeface="+mn-lt"/>
                <a:cs typeface="Calibri" panose="020F0502020204030204" pitchFamily="34" charset="0"/>
              </a:rPr>
              <a:t>2025)</a:t>
            </a:r>
            <a:endParaRPr lang="zh-CN" altLang="en-US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8DF1B9D-B890-974A-EC67-EFAF7E4B9EB3}"/>
                  </a:ext>
                </a:extLst>
              </p:cNvPr>
              <p:cNvSpPr txBox="1"/>
              <p:nvPr/>
            </p:nvSpPr>
            <p:spPr>
              <a:xfrm>
                <a:off x="3939291" y="5553391"/>
                <a:ext cx="3966920" cy="805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buSzPct val="50000"/>
                  <a:buFont typeface="Wingdings" pitchFamily="2" charset="2"/>
                  <a:buChar char="l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 tension can be reduced to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!</a:t>
                </a:r>
              </a:p>
              <a:p>
                <a:pPr marL="285750" indent="-285750">
                  <a:lnSpc>
                    <a:spcPct val="120000"/>
                  </a:lnSpc>
                  <a:buSzPct val="50000"/>
                  <a:buFont typeface="Wingdings" pitchFamily="2" charset="2"/>
                  <a:buChar char="l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kumimoji="1" lang="en-US" altLang="zh-CN" sz="20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can be consistent within 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!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8DF1B9D-B890-974A-EC67-EFAF7E4B9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9291" y="5553391"/>
                <a:ext cx="3966920" cy="805605"/>
              </a:xfrm>
              <a:prstGeom prst="rect">
                <a:avLst/>
              </a:prstGeom>
              <a:blipFill>
                <a:blip r:embed="rId4"/>
                <a:stretch>
                  <a:fillRect r="-639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矩形 22">
            <a:extLst>
              <a:ext uri="{FF2B5EF4-FFF2-40B4-BE49-F238E27FC236}">
                <a16:creationId xmlns:a16="http://schemas.microsoft.com/office/drawing/2014/main" id="{464BE61B-9CC2-D05C-93A9-06A08FC3568A}"/>
              </a:ext>
            </a:extLst>
          </p:cNvPr>
          <p:cNvSpPr/>
          <p:nvPr/>
        </p:nvSpPr>
        <p:spPr>
          <a:xfrm>
            <a:off x="3905081" y="4653136"/>
            <a:ext cx="5175088" cy="4478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6EA2350-63CB-9D0C-D537-70A822D4B8AC}"/>
                  </a:ext>
                </a:extLst>
              </p:cNvPr>
              <p:cNvSpPr txBox="1"/>
              <p:nvPr/>
            </p:nvSpPr>
            <p:spPr>
              <a:xfrm>
                <a:off x="1791423" y="1591811"/>
                <a:ext cx="387958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𝑟𝑒𝑖𝑜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D6EA2350-63CB-9D0C-D537-70A822D4B8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423" y="1591811"/>
                <a:ext cx="3879587" cy="276999"/>
              </a:xfrm>
              <a:prstGeom prst="rect">
                <a:avLst/>
              </a:prstGeom>
              <a:blipFill>
                <a:blip r:embed="rId5"/>
                <a:stretch>
                  <a:fillRect l="-1961" t="-4348" r="-1634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B478DCFD-7A04-AAF5-0CF0-2080EC4ACDD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8B94C913-BFE0-34D6-A5B0-B217B82D9ABD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1">
            <a:extLst>
              <a:ext uri="{FF2B5EF4-FFF2-40B4-BE49-F238E27FC236}">
                <a16:creationId xmlns:a16="http://schemas.microsoft.com/office/drawing/2014/main" id="{6C823B55-80D6-5D0E-37E2-C36191E5B79B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to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内容占位符 2">
            <a:extLst>
              <a:ext uri="{FF2B5EF4-FFF2-40B4-BE49-F238E27FC236}">
                <a16:creationId xmlns:a16="http://schemas.microsoft.com/office/drawing/2014/main" id="{53EF8F0F-3DFF-C1EC-39BF-1E69CB6AF21F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400" b="1" dirty="0"/>
              <a:t>The </a:t>
            </a:r>
            <a:r>
              <a:rPr lang="en-US" altLang="zh-CN" sz="2400" b="1" dirty="0" err="1"/>
              <a:t>primodial</a:t>
            </a:r>
            <a:r>
              <a:rPr lang="en-US" altLang="zh-CN" sz="2400" b="1" dirty="0"/>
              <a:t> approach</a:t>
            </a:r>
          </a:p>
        </p:txBody>
      </p:sp>
    </p:spTree>
    <p:extLst>
      <p:ext uri="{BB962C8B-B14F-4D97-AF65-F5344CB8AC3E}">
        <p14:creationId xmlns:p14="http://schemas.microsoft.com/office/powerpoint/2010/main" val="28790125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8836D-635E-2840-4CE8-CDE14CACB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27B2F36-ADBB-F08B-595E-0153502D0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41" y="2987147"/>
            <a:ext cx="3729659" cy="37334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F948898-1D0B-4FF3-A1B2-4B4FFF7CB8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574" y="2877948"/>
            <a:ext cx="1131604" cy="797688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D04EC2D2-D22F-7F3F-4452-50D015225AD3}"/>
              </a:ext>
            </a:extLst>
          </p:cNvPr>
          <p:cNvSpPr txBox="1"/>
          <p:nvPr/>
        </p:nvSpPr>
        <p:spPr>
          <a:xfrm>
            <a:off x="1748127" y="1940657"/>
            <a:ext cx="5519057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Planck 2018, SPT-3G Y1, ACT DR4, </a:t>
            </a:r>
            <a:r>
              <a:rPr lang="en-US" altLang="zh-CN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 DR2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849C123E-008B-C033-0AA7-CBA4AB484AAC}"/>
              </a:ext>
            </a:extLst>
          </p:cNvPr>
          <p:cNvSpPr txBox="1"/>
          <p:nvPr/>
        </p:nvSpPr>
        <p:spPr>
          <a:xfrm>
            <a:off x="209399" y="1504629"/>
            <a:ext cx="14676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Parameters: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1B17EED-62AF-8418-95E4-8D318F60AC96}"/>
              </a:ext>
            </a:extLst>
          </p:cNvPr>
          <p:cNvSpPr txBox="1"/>
          <p:nvPr/>
        </p:nvSpPr>
        <p:spPr>
          <a:xfrm>
            <a:off x="209399" y="2012933"/>
            <a:ext cx="11751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Datasets: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5877499-2BEF-4492-6DC9-319371C8B6D4}"/>
              </a:ext>
            </a:extLst>
          </p:cNvPr>
          <p:cNvSpPr txBox="1"/>
          <p:nvPr/>
        </p:nvSpPr>
        <p:spPr>
          <a:xfrm>
            <a:off x="209399" y="2532438"/>
            <a:ext cx="1019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Results: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660A27FA-DAF1-A845-CC27-C7A8D25B2817}"/>
              </a:ext>
            </a:extLst>
          </p:cNvPr>
          <p:cNvSpPr txBox="1"/>
          <p:nvPr/>
        </p:nvSpPr>
        <p:spPr>
          <a:xfrm>
            <a:off x="4045728" y="6269450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(Zhang, Li, </a:t>
            </a:r>
            <a:r>
              <a:rPr kumimoji="1" lang="en-US" altLang="zh-CN" b="1" dirty="0"/>
              <a:t>TQ</a:t>
            </a:r>
            <a:r>
              <a:rPr kumimoji="1" lang="en-US" altLang="zh-CN" dirty="0"/>
              <a:t>, 2026)</a:t>
            </a:r>
            <a:endParaRPr kumimoji="1"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96226F4D-C071-6731-A9E4-BD3482B0AD09}"/>
              </a:ext>
            </a:extLst>
          </p:cNvPr>
          <p:cNvSpPr txBox="1"/>
          <p:nvPr/>
        </p:nvSpPr>
        <p:spPr>
          <a:xfrm>
            <a:off x="4049884" y="5747709"/>
            <a:ext cx="42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SzPct val="50000"/>
              <a:buFont typeface="Wingdings" pitchFamily="2" charset="2"/>
              <a:buChar char="l"/>
            </a:pPr>
            <a:r>
              <a:rPr kumimoji="1" lang="en-US" altLang="zh-CN" sz="2000" dirty="0">
                <a:latin typeface="+mn-lt"/>
              </a:rPr>
              <a:t>PSA constrains weakly on CPL form! 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959E59DE-9B09-25CE-1092-7AA8D573A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5728" y="3092695"/>
            <a:ext cx="5098270" cy="2624426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7C8CE08D-2FA6-4C97-485E-81D762C6228F}"/>
              </a:ext>
            </a:extLst>
          </p:cNvPr>
          <p:cNvSpPr txBox="1"/>
          <p:nvPr/>
        </p:nvSpPr>
        <p:spPr>
          <a:xfrm>
            <a:off x="4856788" y="2617815"/>
            <a:ext cx="3463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Bounce Inflation </a:t>
            </a:r>
            <a:r>
              <a:rPr kumimoji="1" lang="en-US" altLang="zh-CN" sz="2000" dirty="0" err="1">
                <a:latin typeface="+mn-lt"/>
              </a:rPr>
              <a:t>v.s</a:t>
            </a:r>
            <a:r>
              <a:rPr kumimoji="1" lang="en-US" altLang="zh-CN" sz="2000" dirty="0">
                <a:latin typeface="+mn-lt"/>
              </a:rPr>
              <a:t>. Power Law</a:t>
            </a:r>
            <a:endParaRPr kumimoji="1" lang="zh-CN" altLang="en-US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6C0588B-A53B-D32B-BD3F-1FDC71A7EC4D}"/>
                  </a:ext>
                </a:extLst>
              </p:cNvPr>
              <p:cNvSpPr txBox="1"/>
              <p:nvPr/>
            </p:nvSpPr>
            <p:spPr>
              <a:xfrm>
                <a:off x="1748127" y="1562829"/>
                <a:ext cx="4259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{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𝜏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𝑟𝑒𝑖𝑜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𝜖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ℋ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kumimoji="1" lang="en-US" altLang="zh-CN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sub>
                      </m:sSub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6C0588B-A53B-D32B-BD3F-1FDC71A7EC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127" y="1562829"/>
                <a:ext cx="4259115" cy="276999"/>
              </a:xfrm>
              <a:prstGeom prst="rect">
                <a:avLst/>
              </a:prstGeom>
              <a:blipFill>
                <a:blip r:embed="rId5"/>
                <a:stretch>
                  <a:fillRect l="-1488" r="-1786" b="-391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E2E51E06-D180-4EAE-9703-C167D425E74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B1163E04-51EE-BC4E-C3E8-33ED1CFDFF9F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1">
            <a:extLst>
              <a:ext uri="{FF2B5EF4-FFF2-40B4-BE49-F238E27FC236}">
                <a16:creationId xmlns:a16="http://schemas.microsoft.com/office/drawing/2014/main" id="{B3DCB23A-CCC1-A3C0-8078-D10382883E39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to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FC96A3EC-2157-E596-8286-B44B842D82E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CN" sz="2400" b="1" dirty="0">
                    <a:solidFill>
                      <a:schemeClr val="tx1"/>
                    </a:solidFill>
                  </a:rPr>
                  <a:t>Fitting with Bounce Inflation+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sSub>
                      <m:sSubPr>
                        <m:ctrlP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altLang="zh-CN" sz="2400" b="1" dirty="0" err="1">
                    <a:solidFill>
                      <a:schemeClr val="tx1"/>
                    </a:solidFill>
                  </a:rPr>
                  <a:t>CDM</a:t>
                </a:r>
                <a:endParaRPr lang="en-US" altLang="zh-CN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FC96A3EC-2157-E596-8286-B44B842D82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blipFill>
                <a:blip r:embed="rId7"/>
                <a:stretch>
                  <a:fillRect l="-1010" t="-8333" b="-361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32052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39611-FEFD-66A4-8A06-342962C2F5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385568B1-EE23-890E-B693-0A1C957AD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00" y="2460587"/>
            <a:ext cx="3985229" cy="398522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987943B-41D6-A05D-19C4-DD2BB474AA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250" t="243" r="42439" b="95152"/>
          <a:stretch>
            <a:fillRect/>
          </a:stretch>
        </p:blipFill>
        <p:spPr>
          <a:xfrm>
            <a:off x="1926045" y="2318132"/>
            <a:ext cx="1102905" cy="49255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2">
                <a:extLst>
                  <a:ext uri="{FF2B5EF4-FFF2-40B4-BE49-F238E27FC236}">
                    <a16:creationId xmlns:a16="http://schemas.microsoft.com/office/drawing/2014/main" id="{94FD8C56-BD3D-589B-D30D-3FEAF3AF32DE}"/>
                  </a:ext>
                </a:extLst>
              </p:cNvPr>
              <p:cNvSpPr txBox="1"/>
              <p:nvPr/>
            </p:nvSpPr>
            <p:spPr>
              <a:xfrm>
                <a:off x="209399" y="1469079"/>
                <a:ext cx="338246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Adding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l-GR" altLang="zh-CN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kumimoji="1"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: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3" name="TextBox 2">
                <a:extLst>
                  <a:ext uri="{FF2B5EF4-FFF2-40B4-BE49-F238E27FC236}">
                    <a16:creationId xmlns:a16="http://schemas.microsoft.com/office/drawing/2014/main" id="{94FD8C56-BD3D-589B-D30D-3FEAF3AF3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99" y="1469079"/>
                <a:ext cx="3382461" cy="400110"/>
              </a:xfrm>
              <a:prstGeom prst="rect">
                <a:avLst/>
              </a:prstGeom>
              <a:blipFill>
                <a:blip r:embed="rId3"/>
                <a:stretch>
                  <a:fillRect l="-1873" t="-9091" b="-242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>
            <a:extLst>
              <a:ext uri="{FF2B5EF4-FFF2-40B4-BE49-F238E27FC236}">
                <a16:creationId xmlns:a16="http://schemas.microsoft.com/office/drawing/2014/main" id="{38F9E484-7BB4-46BA-A3DD-AB6AA7E38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4459" y="2346656"/>
            <a:ext cx="5370030" cy="31936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50A3FA52-65AD-2BE3-A5CD-FF56BDD9840F}"/>
                  </a:ext>
                </a:extLst>
              </p:cNvPr>
              <p:cNvSpPr txBox="1"/>
              <p:nvPr/>
            </p:nvSpPr>
            <p:spPr>
              <a:xfrm>
                <a:off x="4208933" y="5566855"/>
                <a:ext cx="4853060" cy="8056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lnSpc>
                    <a:spcPct val="120000"/>
                  </a:lnSpc>
                  <a:buSzPct val="50000"/>
                  <a:buFont typeface="Wingdings" pitchFamily="2" charset="2"/>
                  <a:buChar char="l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 gets worsen, but BI still better than PL!</a:t>
                </a:r>
              </a:p>
              <a:p>
                <a:pPr marL="285750" indent="-285750">
                  <a:lnSpc>
                    <a:spcPct val="120000"/>
                  </a:lnSpc>
                  <a:buSzPct val="50000"/>
                  <a:buFont typeface="Wingdings" pitchFamily="2" charset="2"/>
                  <a:buChar char="l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l-GR" altLang="zh-CN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CN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kumimoji="1" lang="en-US" altLang="zh-CN" sz="2000" i="1" dirty="0" err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kumimoji="1" lang="en-US" altLang="zh-CN" sz="2000" dirty="0">
                    <a:latin typeface="+mn-lt"/>
                  </a:rPr>
                  <a:t> remain consistent!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50A3FA52-65AD-2BE3-A5CD-FF56BDD98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933" y="5566855"/>
                <a:ext cx="4853060" cy="805605"/>
              </a:xfrm>
              <a:prstGeom prst="rect">
                <a:avLst/>
              </a:prstGeom>
              <a:blipFill>
                <a:blip r:embed="rId5"/>
                <a:stretch>
                  <a:fillRect r="-261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矩形 21">
            <a:extLst>
              <a:ext uri="{FF2B5EF4-FFF2-40B4-BE49-F238E27FC236}">
                <a16:creationId xmlns:a16="http://schemas.microsoft.com/office/drawing/2014/main" id="{E228AA62-7B6B-B0B5-C8F6-3858E41636AD}"/>
              </a:ext>
            </a:extLst>
          </p:cNvPr>
          <p:cNvSpPr/>
          <p:nvPr/>
        </p:nvSpPr>
        <p:spPr>
          <a:xfrm>
            <a:off x="3773970" y="4131733"/>
            <a:ext cx="5291008" cy="72248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36B0AB54-8954-D204-4411-3974F4A7A4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92052353-0505-982A-CF1E-5BD7EFB3E2DB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1">
            <a:extLst>
              <a:ext uri="{FF2B5EF4-FFF2-40B4-BE49-F238E27FC236}">
                <a16:creationId xmlns:a16="http://schemas.microsoft.com/office/drawing/2014/main" id="{0F823658-6374-F619-BF65-52EB1A6A69E9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to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B62301AF-5D95-4FD3-9224-2871E4BFBFC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CN" sz="2400" b="1" dirty="0">
                    <a:solidFill>
                      <a:schemeClr val="tx1"/>
                    </a:solidFill>
                  </a:rPr>
                  <a:t>Fitting with Bounce Inflation+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sSub>
                      <m:sSubPr>
                        <m:ctrlP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altLang="zh-CN" sz="2400" b="1" dirty="0" err="1">
                    <a:solidFill>
                      <a:schemeClr val="tx1"/>
                    </a:solidFill>
                  </a:rPr>
                  <a:t>CDM</a:t>
                </a:r>
                <a:endParaRPr lang="en-US" altLang="zh-CN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B62301AF-5D95-4FD3-9224-2871E4BFB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blipFill>
                <a:blip r:embed="rId7"/>
                <a:stretch>
                  <a:fillRect l="-1010" t="-8333" b="-361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本框 6">
            <a:extLst>
              <a:ext uri="{FF2B5EF4-FFF2-40B4-BE49-F238E27FC236}">
                <a16:creationId xmlns:a16="http://schemas.microsoft.com/office/drawing/2014/main" id="{66B4CFEB-7796-9B04-6FB4-FD5E27C1A050}"/>
              </a:ext>
            </a:extLst>
          </p:cNvPr>
          <p:cNvSpPr txBox="1"/>
          <p:nvPr/>
        </p:nvSpPr>
        <p:spPr>
          <a:xfrm>
            <a:off x="209399" y="1946546"/>
            <a:ext cx="1019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Results: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2AE6F06-87B8-D277-0510-CFE0F1AED373}"/>
              </a:ext>
            </a:extLst>
          </p:cNvPr>
          <p:cNvSpPr txBox="1"/>
          <p:nvPr/>
        </p:nvSpPr>
        <p:spPr>
          <a:xfrm>
            <a:off x="4687942" y="1965438"/>
            <a:ext cx="3463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Bounce Inflation </a:t>
            </a:r>
            <a:r>
              <a:rPr kumimoji="1" lang="en-US" altLang="zh-CN" sz="2000" dirty="0" err="1">
                <a:latin typeface="+mn-lt"/>
              </a:rPr>
              <a:t>v.s</a:t>
            </a:r>
            <a:r>
              <a:rPr kumimoji="1" lang="en-US" altLang="zh-CN" sz="2000" dirty="0">
                <a:latin typeface="+mn-lt"/>
              </a:rPr>
              <a:t>. Power Law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80A610C-69A1-7F2F-54CC-AA7678E91BBD}"/>
              </a:ext>
            </a:extLst>
          </p:cNvPr>
          <p:cNvSpPr txBox="1"/>
          <p:nvPr/>
        </p:nvSpPr>
        <p:spPr>
          <a:xfrm>
            <a:off x="4208933" y="6301095"/>
            <a:ext cx="2325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(Zhang, Li, </a:t>
            </a:r>
            <a:r>
              <a:rPr kumimoji="1" lang="en-US" altLang="zh-CN" sz="2000" b="1" dirty="0">
                <a:latin typeface="+mn-lt"/>
              </a:rPr>
              <a:t>TQ</a:t>
            </a:r>
            <a:r>
              <a:rPr kumimoji="1" lang="en-US" altLang="zh-CN" sz="2000" dirty="0">
                <a:latin typeface="+mn-lt"/>
              </a:rPr>
              <a:t>, 2026)</a:t>
            </a:r>
            <a:endParaRPr kumimoji="1" lang="zh-CN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042329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291E6-1D17-98E6-A5BE-FC05084BE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>
            <a:extLst>
              <a:ext uri="{FF2B5EF4-FFF2-40B4-BE49-F238E27FC236}">
                <a16:creationId xmlns:a16="http://schemas.microsoft.com/office/drawing/2014/main" id="{FB7A8692-852D-8363-D294-15E791BC0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296" y="2424013"/>
            <a:ext cx="4896931" cy="292893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FFED155F-0CC2-95E3-634C-F4D63DD43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24013"/>
            <a:ext cx="4092301" cy="40923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D324473-E1A3-E15E-D376-9B7291A2BA37}"/>
                  </a:ext>
                </a:extLst>
              </p:cNvPr>
              <p:cNvSpPr txBox="1"/>
              <p:nvPr/>
            </p:nvSpPr>
            <p:spPr>
              <a:xfrm>
                <a:off x="3203848" y="3823254"/>
                <a:ext cx="830107" cy="967188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+mn-lt"/>
                    <a:ea typeface="楷体" panose="02010609060101010101" pitchFamily="49" charset="-122"/>
                    <a:cs typeface="Calibri" panose="020F0502020204030204" pitchFamily="34" charset="0"/>
                  </a:rPr>
                  <a:t>BI:2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endParaRPr lang="en-US" altLang="zh-CN" sz="2000" dirty="0">
                  <a:latin typeface="+mn-lt"/>
                  <a:ea typeface="楷体" panose="02010609060101010101" pitchFamily="49" charset="-122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sz="2000" dirty="0">
                    <a:latin typeface="+mn-lt"/>
                    <a:ea typeface="楷体" panose="02010609060101010101" pitchFamily="49" charset="-122"/>
                    <a:cs typeface="Calibri" panose="020F0502020204030204" pitchFamily="34" charset="0"/>
                  </a:rPr>
                  <a:t>PL:1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endParaRPr lang="zh-CN" altLang="en-US" sz="2000" dirty="0">
                  <a:latin typeface="+mn-lt"/>
                  <a:ea typeface="楷体" panose="02010609060101010101" pitchFamily="49" charset="-122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D324473-E1A3-E15E-D376-9B7291A2B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3823254"/>
                <a:ext cx="830107" cy="967188"/>
              </a:xfrm>
              <a:prstGeom prst="rect">
                <a:avLst/>
              </a:prstGeom>
              <a:blipFill>
                <a:blip r:embed="rId4"/>
                <a:stretch>
                  <a:fillRect l="-7463" b="-8974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C9DC90DC-8AEF-D00D-A4BA-ACFE26852275}"/>
              </a:ext>
            </a:extLst>
          </p:cNvPr>
          <p:cNvSpPr/>
          <p:nvPr/>
        </p:nvSpPr>
        <p:spPr>
          <a:xfrm>
            <a:off x="4208996" y="3509619"/>
            <a:ext cx="4902231" cy="4138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94CF49D2-201D-51CF-26E0-587AD26AAF4D}"/>
                  </a:ext>
                </a:extLst>
              </p:cNvPr>
              <p:cNvSpPr txBox="1"/>
              <p:nvPr/>
            </p:nvSpPr>
            <p:spPr>
              <a:xfrm>
                <a:off x="4222261" y="5391680"/>
                <a:ext cx="4440831" cy="806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 algn="dist">
                  <a:lnSpc>
                    <a:spcPct val="120000"/>
                  </a:lnSpc>
                  <a:buSzPct val="50000"/>
                  <a:buFont typeface="Wingdings" pitchFamily="2" charset="2"/>
                  <a:buChar char="l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kumimoji="1" lang="en-US" altLang="zh-CN" sz="200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can be raised to about 68! </a:t>
                </a:r>
              </a:p>
              <a:p>
                <a:pPr marL="285750" indent="-285750" algn="dist">
                  <a:lnSpc>
                    <a:spcPct val="120000"/>
                  </a:lnSpc>
                  <a:buSzPct val="50000"/>
                  <a:buFont typeface="Wingdings" pitchFamily="2" charset="2"/>
                  <a:buChar char="l"/>
                </a:pPr>
                <a:r>
                  <a:rPr kumimoji="1" lang="en-US" altLang="zh-CN" sz="2000" dirty="0">
                    <a:latin typeface="+mn-lt"/>
                  </a:rPr>
                  <a:t>More favoring dynamical dark energy!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94CF49D2-201D-51CF-26E0-587AD26AA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261" y="5391680"/>
                <a:ext cx="4440831" cy="806375"/>
              </a:xfrm>
              <a:prstGeom prst="rect">
                <a:avLst/>
              </a:prstGeom>
              <a:blipFill>
                <a:blip r:embed="rId5"/>
                <a:stretch>
                  <a:fillRect r="-285" b="-107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矩形 23">
            <a:extLst>
              <a:ext uri="{FF2B5EF4-FFF2-40B4-BE49-F238E27FC236}">
                <a16:creationId xmlns:a16="http://schemas.microsoft.com/office/drawing/2014/main" id="{F49EFD69-2E06-14FA-C03E-F63D0245122F}"/>
              </a:ext>
            </a:extLst>
          </p:cNvPr>
          <p:cNvSpPr/>
          <p:nvPr/>
        </p:nvSpPr>
        <p:spPr>
          <a:xfrm>
            <a:off x="4222261" y="4508064"/>
            <a:ext cx="4902231" cy="2587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8791476-A8A0-7A42-31D6-32A05834F50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AE092BF5-0B1E-0173-95AA-A114F2FF8492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标题 1">
            <a:extLst>
              <a:ext uri="{FF2B5EF4-FFF2-40B4-BE49-F238E27FC236}">
                <a16:creationId xmlns:a16="http://schemas.microsoft.com/office/drawing/2014/main" id="{4DBB161F-FFC6-20D8-48F5-E67ED8E9A64F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Connecting to observations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54A9A2F2-DDAD-28F2-74BC-D594BB2C35D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altLang="zh-CN" sz="2400" b="1" dirty="0">
                    <a:solidFill>
                      <a:schemeClr val="tx1"/>
                    </a:solidFill>
                  </a:rPr>
                  <a:t>Fitting with Bounce Inflation+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sSub>
                      <m:sSubPr>
                        <m:ctrlP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e>
                      <m:sub>
                        <m:r>
                          <a:rPr lang="en-US" altLang="zh-CN" sz="2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sub>
                    </m:sSub>
                  </m:oMath>
                </a14:m>
                <a:r>
                  <a:rPr lang="en-US" altLang="zh-CN" sz="2400" b="1" dirty="0" err="1">
                    <a:solidFill>
                      <a:schemeClr val="tx1"/>
                    </a:solidFill>
                  </a:rPr>
                  <a:t>CDM</a:t>
                </a:r>
                <a:endParaRPr lang="en-US" altLang="zh-CN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内容占位符 2">
                <a:extLst>
                  <a:ext uri="{FF2B5EF4-FFF2-40B4-BE49-F238E27FC236}">
                    <a16:creationId xmlns:a16="http://schemas.microsoft.com/office/drawing/2014/main" id="{54A9A2F2-DDAD-28F2-74BC-D594BB2C3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399" y="910236"/>
                <a:ext cx="8787114" cy="440728"/>
              </a:xfrm>
              <a:prstGeom prst="rect">
                <a:avLst/>
              </a:prstGeom>
              <a:blipFill>
                <a:blip r:embed="rId7"/>
                <a:stretch>
                  <a:fillRect l="-1010" t="-8333" b="-3611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2">
            <a:extLst>
              <a:ext uri="{FF2B5EF4-FFF2-40B4-BE49-F238E27FC236}">
                <a16:creationId xmlns:a16="http://schemas.microsoft.com/office/drawing/2014/main" id="{0AB9FF32-1E01-D839-67B6-A1607F48A881}"/>
              </a:ext>
            </a:extLst>
          </p:cNvPr>
          <p:cNvSpPr txBox="1"/>
          <p:nvPr/>
        </p:nvSpPr>
        <p:spPr>
          <a:xfrm>
            <a:off x="209399" y="1469079"/>
            <a:ext cx="33824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Adding SNe data: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2D39B3C-3AA2-C838-5C5E-489FDDD87BA9}"/>
              </a:ext>
            </a:extLst>
          </p:cNvPr>
          <p:cNvSpPr txBox="1"/>
          <p:nvPr/>
        </p:nvSpPr>
        <p:spPr>
          <a:xfrm>
            <a:off x="209399" y="1946546"/>
            <a:ext cx="1019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Results: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315ABA6-DA29-7242-254D-CB545FABEFE1}"/>
              </a:ext>
            </a:extLst>
          </p:cNvPr>
          <p:cNvSpPr txBox="1"/>
          <p:nvPr/>
        </p:nvSpPr>
        <p:spPr>
          <a:xfrm>
            <a:off x="4687942" y="1965438"/>
            <a:ext cx="34630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Bounce Inflation </a:t>
            </a:r>
            <a:r>
              <a:rPr kumimoji="1" lang="en-US" altLang="zh-CN" sz="2000" dirty="0" err="1">
                <a:latin typeface="+mn-lt"/>
              </a:rPr>
              <a:t>v.s</a:t>
            </a:r>
            <a:r>
              <a:rPr kumimoji="1" lang="en-US" altLang="zh-CN" sz="2000" dirty="0">
                <a:latin typeface="+mn-lt"/>
              </a:rPr>
              <a:t>. Power Law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46B4BD6-048E-9BF2-792F-CFFB3163FD29}"/>
              </a:ext>
            </a:extLst>
          </p:cNvPr>
          <p:cNvSpPr txBox="1"/>
          <p:nvPr/>
        </p:nvSpPr>
        <p:spPr>
          <a:xfrm>
            <a:off x="4208933" y="6301095"/>
            <a:ext cx="23255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(Zhang, Li, </a:t>
            </a:r>
            <a:r>
              <a:rPr kumimoji="1" lang="en-US" altLang="zh-CN" sz="2000" b="1" dirty="0">
                <a:latin typeface="+mn-lt"/>
              </a:rPr>
              <a:t>TQ</a:t>
            </a:r>
            <a:r>
              <a:rPr kumimoji="1" lang="en-US" altLang="zh-CN" sz="2000" dirty="0">
                <a:latin typeface="+mn-lt"/>
              </a:rPr>
              <a:t>, 2026)</a:t>
            </a:r>
            <a:endParaRPr kumimoji="1" lang="zh-CN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0581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2073524" y="1280603"/>
            <a:ext cx="5308760" cy="2376605"/>
          </a:xfrm>
          <a:prstGeom prst="rect">
            <a:avLst/>
          </a:prstGeom>
          <a:solidFill>
            <a:schemeClr val="accent5">
              <a:lumMod val="20000"/>
              <a:lumOff val="80000"/>
              <a:alpha val="3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 dirty="0">
              <a:solidFill>
                <a:prstClr val="white"/>
              </a:solidFill>
              <a:latin typeface="等线"/>
              <a:ea typeface="等线" panose="02010600030101010101" pitchFamily="2" charset="-122"/>
            </a:endParaRPr>
          </a:p>
        </p:txBody>
      </p:sp>
      <p:pic>
        <p:nvPicPr>
          <p:cNvPr id="9" name="Picture 5" descr="C:\Users\zhixin\Desktop\微信图片_202211100847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0110" y="4229076"/>
            <a:ext cx="1087165" cy="108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3490356" y="4189672"/>
            <a:ext cx="3581231" cy="1415891"/>
          </a:xfrm>
          <a:prstGeom prst="rect">
            <a:avLst/>
          </a:prstGeom>
          <a:noFill/>
        </p:spPr>
        <p:txBody>
          <a:bodyPr wrap="square" lIns="68580" tIns="34290" rIns="68580" bIns="34290">
            <a:no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altLang="zh-CN" sz="1100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   </a:t>
            </a:r>
            <a:r>
              <a:rPr lang="zh-CN" altLang="zh-CN" sz="1100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曾报道过许多重要成果，如</a:t>
            </a:r>
            <a:r>
              <a:rPr lang="zh-CN" altLang="zh-CN" sz="1100" b="1" kern="0" dirty="0">
                <a:solidFill>
                  <a:srgbClr val="4472C4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《结晶牛胰岛素的全合成》《水稻的雄性不孕性</a:t>
            </a:r>
            <a:r>
              <a:rPr lang="zh-CN" altLang="zh-CN" sz="1100" kern="0" dirty="0">
                <a:solidFill>
                  <a:srgbClr val="4472C4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》</a:t>
            </a:r>
            <a:r>
              <a:rPr lang="zh-CN" altLang="zh-CN" sz="1100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和有关哥德巴赫猜想的研究等。其中</a:t>
            </a:r>
            <a:r>
              <a:rPr lang="en-US" altLang="zh-CN" sz="1100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1977</a:t>
            </a:r>
            <a:r>
              <a:rPr lang="zh-CN" altLang="zh-CN" sz="1100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年发表的</a:t>
            </a:r>
            <a:r>
              <a:rPr lang="zh-CN" altLang="zh-CN" sz="1100" b="1" kern="0" dirty="0">
                <a:solidFill>
                  <a:srgbClr val="4472C4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《一种新型的倍半萜内酯——青蒿素》</a:t>
            </a:r>
            <a:r>
              <a:rPr lang="zh-CN" altLang="zh-CN" sz="1100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一文，是</a:t>
            </a:r>
            <a:r>
              <a:rPr lang="en-US" altLang="zh-CN" sz="1100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2015</a:t>
            </a:r>
            <a:r>
              <a:rPr lang="zh-CN" altLang="zh-CN" sz="1100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年诺贝尔生理学或医学奖获得者屠呦呦等人重要发现的首次记录。</a:t>
            </a:r>
          </a:p>
        </p:txBody>
      </p:sp>
      <p:grpSp>
        <p:nvGrpSpPr>
          <p:cNvPr id="63" name="组合 62"/>
          <p:cNvGrpSpPr/>
          <p:nvPr/>
        </p:nvGrpSpPr>
        <p:grpSpPr>
          <a:xfrm>
            <a:off x="220492" y="3970677"/>
            <a:ext cx="3117618" cy="1542574"/>
            <a:chOff x="10685" y="6989"/>
            <a:chExt cx="5552" cy="2747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4" cstate="print">
              <a:lum bright="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6" r="19395"/>
            <a:stretch>
              <a:fillRect/>
            </a:stretch>
          </p:blipFill>
          <p:spPr>
            <a:xfrm>
              <a:off x="10685" y="7440"/>
              <a:ext cx="2909" cy="229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13" name="组合 12"/>
            <p:cNvGrpSpPr/>
            <p:nvPr/>
          </p:nvGrpSpPr>
          <p:grpSpPr>
            <a:xfrm>
              <a:off x="14222" y="6989"/>
              <a:ext cx="2015" cy="2712"/>
              <a:chOff x="10100200" y="4181589"/>
              <a:chExt cx="1684337" cy="2061301"/>
            </a:xfrm>
          </p:grpSpPr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81633" y="4797518"/>
                <a:ext cx="1521472" cy="1445372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15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00200" y="4181589"/>
                <a:ext cx="1684337" cy="615929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51" name="矩形 50"/>
          <p:cNvSpPr/>
          <p:nvPr/>
        </p:nvSpPr>
        <p:spPr>
          <a:xfrm>
            <a:off x="175612" y="581441"/>
            <a:ext cx="8794607" cy="391001"/>
          </a:xfrm>
          <a:prstGeom prst="rect">
            <a:avLst/>
          </a:prstGeom>
          <a:gradFill>
            <a:gsLst>
              <a:gs pos="0">
                <a:schemeClr val="accent5">
                  <a:lumMod val="75000"/>
                </a:schemeClr>
              </a:gs>
              <a:gs pos="38000">
                <a:srgbClr val="0070C0"/>
              </a:gs>
              <a:gs pos="100000">
                <a:srgbClr val="002060"/>
              </a:gs>
            </a:gsLst>
            <a:lin ang="1074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134779">
              <a:defRPr/>
            </a:pPr>
            <a:r>
              <a:rPr lang="en-US" altLang="zh-CN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Verdana" panose="020B0604030504040204" pitchFamily="34" charset="0"/>
                <a:sym typeface="+mn-ea"/>
              </a:rPr>
              <a:t>《</a:t>
            </a:r>
            <a:r>
              <a:rPr lang="zh-CN" altLang="en-US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Verdana" panose="020B0604030504040204" pitchFamily="34" charset="0"/>
                <a:sym typeface="+mn-ea"/>
              </a:rPr>
              <a:t>科学通报</a:t>
            </a:r>
            <a:r>
              <a:rPr lang="en-US" altLang="zh-CN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Verdana" panose="020B0604030504040204" pitchFamily="34" charset="0"/>
                <a:sym typeface="+mn-ea"/>
              </a:rPr>
              <a:t>》——</a:t>
            </a:r>
            <a:r>
              <a:rPr lang="zh-CN" altLang="en-US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cs typeface="Verdana" panose="020B0604030504040204" pitchFamily="34" charset="0"/>
                <a:sym typeface="+mn-ea"/>
              </a:rPr>
              <a:t>聚合中文科学与科普的高端、综合类期刊</a:t>
            </a:r>
          </a:p>
        </p:txBody>
      </p:sp>
      <p:sp>
        <p:nvSpPr>
          <p:cNvPr id="19" name="矩形 18"/>
          <p:cNvSpPr/>
          <p:nvPr/>
        </p:nvSpPr>
        <p:spPr>
          <a:xfrm>
            <a:off x="-20955" y="580109"/>
            <a:ext cx="160496" cy="391001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002060"/>
              </a:gs>
            </a:gsLst>
            <a:lin ang="1074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latin typeface="等线"/>
              <a:ea typeface="等线" panose="02010600030101010101" pitchFamily="2" charset="-122"/>
            </a:endParaRPr>
          </a:p>
        </p:txBody>
      </p:sp>
      <p:cxnSp>
        <p:nvCxnSpPr>
          <p:cNvPr id="22" name="直接连接符 21"/>
          <p:cNvCxnSpPr>
            <a:cxnSpLocks/>
          </p:cNvCxnSpPr>
          <p:nvPr/>
        </p:nvCxnSpPr>
        <p:spPr>
          <a:xfrm>
            <a:off x="12261" y="6141914"/>
            <a:ext cx="3188018" cy="25443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TextBox 24"/>
          <p:cNvSpPr txBox="1"/>
          <p:nvPr/>
        </p:nvSpPr>
        <p:spPr>
          <a:xfrm>
            <a:off x="7683551" y="5411373"/>
            <a:ext cx="1345561" cy="23217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8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Arial Unicode MS" panose="020B0604020202020204" pitchFamily="34" charset="-122"/>
              </a:rPr>
              <a:t>http://csb.scichina.com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2178240" y="1383578"/>
            <a:ext cx="4572000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indent="-216218" algn="just" defTabSz="800100">
              <a:buFont typeface="Wingdings" panose="05000000000000000000" pitchFamily="2" charset="2"/>
              <a:buChar char="Ø"/>
              <a:defRPr/>
            </a:pPr>
            <a:r>
              <a:rPr lang="en-US" altLang="zh-CN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1950</a:t>
            </a: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年创刊，旬刊，每月出版</a:t>
            </a:r>
            <a:r>
              <a:rPr lang="en-US" altLang="zh-CN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期</a:t>
            </a:r>
            <a:endParaRPr lang="en-US" altLang="zh-CN" sz="11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178240" y="1674567"/>
            <a:ext cx="5175409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indent="-216218" algn="just" defTabSz="800100">
              <a:buFont typeface="Wingdings" panose="05000000000000000000" pitchFamily="2" charset="2"/>
              <a:buChar char="Ø"/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栏目：评述、论文、快讯、观点、</a:t>
            </a:r>
            <a:r>
              <a:rPr lang="en-US" altLang="zh-CN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亮点述评、悦读科学、科学访谈、科技前沿</a:t>
            </a:r>
            <a:endParaRPr lang="en-US" altLang="zh-CN" sz="11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178241" y="1976986"/>
            <a:ext cx="5298281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indent="-216218" algn="just" defTabSz="800100">
              <a:buFont typeface="Wingdings" panose="05000000000000000000" pitchFamily="2" charset="2"/>
              <a:buChar char="Ø"/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收录：</a:t>
            </a:r>
            <a:r>
              <a:rPr lang="en-US" altLang="zh-CN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ESCI</a:t>
            </a: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EI</a:t>
            </a: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en-US" altLang="zh-CN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Scopus</a:t>
            </a: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、中国科学引文数据库</a:t>
            </a:r>
            <a:endParaRPr lang="en-US" altLang="zh-CN" sz="11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173479" y="2307503"/>
            <a:ext cx="5298281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indent="-216218" algn="just" defTabSz="800100">
              <a:buFont typeface="Wingdings" panose="05000000000000000000" pitchFamily="2" charset="2"/>
              <a:buChar char="Ø"/>
              <a:defRPr/>
            </a:pPr>
            <a:r>
              <a:rPr lang="zh-CN" altLang="en-US" sz="1100" b="1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中国科技期刊卓越行动计划领军期刊</a:t>
            </a:r>
            <a:endParaRPr lang="en-US" altLang="zh-CN" sz="1100" b="1" dirty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2174431" y="2611827"/>
            <a:ext cx="5298281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indent="-216218" algn="just" defTabSz="800100">
              <a:buFont typeface="Wingdings" panose="05000000000000000000" pitchFamily="2" charset="2"/>
              <a:buChar char="Ø"/>
            </a:pPr>
            <a:r>
              <a:rPr lang="en-US" altLang="zh-CN" sz="1100" b="1" dirty="0">
                <a:latin typeface="微软雅黑" pitchFamily="34" charset="-122"/>
                <a:ea typeface="微软雅黑" pitchFamily="34" charset="-122"/>
              </a:rPr>
              <a:t>《</a:t>
            </a:r>
            <a:r>
              <a:rPr lang="zh-CN" altLang="en-US" sz="1100" b="1" dirty="0">
                <a:latin typeface="微软雅黑" pitchFamily="34" charset="-122"/>
                <a:ea typeface="微软雅黑" pitchFamily="34" charset="-122"/>
              </a:rPr>
              <a:t>中国科学院文献情报中心期刊分区表</a:t>
            </a:r>
            <a:r>
              <a:rPr lang="en-US" altLang="zh-CN" sz="1100" b="1" dirty="0">
                <a:latin typeface="微软雅黑" pitchFamily="34" charset="-122"/>
                <a:ea typeface="微软雅黑" pitchFamily="34" charset="-122"/>
              </a:rPr>
              <a:t>》1</a:t>
            </a:r>
            <a:r>
              <a:rPr lang="zh-CN" altLang="en-US" sz="1100" b="1" dirty="0">
                <a:latin typeface="微软雅黑" pitchFamily="34" charset="-122"/>
                <a:ea typeface="微软雅黑" pitchFamily="34" charset="-122"/>
              </a:rPr>
              <a:t>区</a:t>
            </a:r>
            <a:r>
              <a:rPr lang="en-US" altLang="zh-CN" sz="1100" b="1" dirty="0">
                <a:latin typeface="微软雅黑" pitchFamily="34" charset="-122"/>
                <a:ea typeface="微软雅黑" pitchFamily="34" charset="-122"/>
              </a:rPr>
              <a:t>TOP</a:t>
            </a:r>
            <a:r>
              <a:rPr lang="zh-CN" altLang="en-US" sz="1100" b="1" dirty="0">
                <a:latin typeface="微软雅黑" pitchFamily="34" charset="-122"/>
                <a:ea typeface="微软雅黑" pitchFamily="34" charset="-122"/>
              </a:rPr>
              <a:t>期刊</a:t>
            </a:r>
            <a:endParaRPr lang="en-US" altLang="zh-CN" sz="11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2440655" y="3123409"/>
            <a:ext cx="1613059" cy="22479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r>
              <a:rPr lang="zh-CN" altLang="en-US" sz="11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物理学与天文学</a:t>
            </a:r>
          </a:p>
        </p:txBody>
      </p:sp>
      <p:sp>
        <p:nvSpPr>
          <p:cNvPr id="48" name="矩形 47"/>
          <p:cNvSpPr/>
          <p:nvPr/>
        </p:nvSpPr>
        <p:spPr>
          <a:xfrm>
            <a:off x="4079501" y="3123406"/>
            <a:ext cx="1613059" cy="22479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r>
              <a:rPr lang="zh-CN" altLang="en-US" sz="11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化学与能源科学</a:t>
            </a:r>
          </a:p>
        </p:txBody>
      </p:sp>
      <p:sp>
        <p:nvSpPr>
          <p:cNvPr id="49" name="矩形 48"/>
          <p:cNvSpPr/>
          <p:nvPr/>
        </p:nvSpPr>
        <p:spPr>
          <a:xfrm>
            <a:off x="5729705" y="3123408"/>
            <a:ext cx="1613059" cy="22479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r>
              <a:rPr lang="zh-CN" altLang="en-US" sz="11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地球与环境科学</a:t>
            </a:r>
          </a:p>
        </p:txBody>
      </p:sp>
      <p:sp>
        <p:nvSpPr>
          <p:cNvPr id="55" name="矩形 54"/>
          <p:cNvSpPr/>
          <p:nvPr/>
        </p:nvSpPr>
        <p:spPr>
          <a:xfrm>
            <a:off x="2439702" y="3379155"/>
            <a:ext cx="1613059" cy="22479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r>
              <a:rPr lang="zh-CN" altLang="en-US" sz="11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生命科学</a:t>
            </a:r>
          </a:p>
        </p:txBody>
      </p:sp>
      <p:sp>
        <p:nvSpPr>
          <p:cNvPr id="56" name="矩形 55"/>
          <p:cNvSpPr/>
          <p:nvPr/>
        </p:nvSpPr>
        <p:spPr>
          <a:xfrm>
            <a:off x="4089432" y="3379155"/>
            <a:ext cx="1613059" cy="22479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r>
              <a:rPr lang="zh-CN" altLang="en-US" sz="11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医学科学</a:t>
            </a:r>
          </a:p>
        </p:txBody>
      </p:sp>
      <p:sp>
        <p:nvSpPr>
          <p:cNvPr id="57" name="矩形 56"/>
          <p:cNvSpPr/>
          <p:nvPr/>
        </p:nvSpPr>
        <p:spPr>
          <a:xfrm>
            <a:off x="5739639" y="3379155"/>
            <a:ext cx="1613059" cy="224790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>
              <a:defRPr/>
            </a:pPr>
            <a:r>
              <a:rPr lang="zh-CN" altLang="en-US" sz="1100" b="1" kern="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材料科学与工程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3246231" y="6015730"/>
            <a:ext cx="5696504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algn="ctr">
              <a:defRPr/>
            </a:pPr>
            <a:r>
              <a:rPr lang="zh-CN" altLang="en-US" sz="1100" b="1" kern="0" dirty="0">
                <a:solidFill>
                  <a:srgbClr val="4472C4">
                    <a:lumMod val="5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科学家交流的平台 │ 国际科学研究的展台 │ 向世界展示的窗口 │ 中文期刊的旗舰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7683551" y="1251930"/>
            <a:ext cx="1225392" cy="1359897"/>
            <a:chOff x="14476" y="6905"/>
            <a:chExt cx="4205" cy="1556"/>
          </a:xfrm>
        </p:grpSpPr>
        <p:sp>
          <p:nvSpPr>
            <p:cNvPr id="60" name="任意多边形: 形状 11"/>
            <p:cNvSpPr/>
            <p:nvPr/>
          </p:nvSpPr>
          <p:spPr>
            <a:xfrm>
              <a:off x="14476" y="6926"/>
              <a:ext cx="4205" cy="1501"/>
            </a:xfrm>
            <a:custGeom>
              <a:avLst/>
              <a:gdLst>
                <a:gd name="connsiteX0" fmla="*/ 2924554 w 3559954"/>
                <a:gd name="connsiteY0" fmla="*/ 0 h 1270800"/>
                <a:gd name="connsiteX1" fmla="*/ 3559954 w 3559954"/>
                <a:gd name="connsiteY1" fmla="*/ 635400 h 1270800"/>
                <a:gd name="connsiteX2" fmla="*/ 2924554 w 3559954"/>
                <a:gd name="connsiteY2" fmla="*/ 1270800 h 1270800"/>
                <a:gd name="connsiteX3" fmla="*/ 2912570 w 3559954"/>
                <a:gd name="connsiteY3" fmla="*/ 1269592 h 1270800"/>
                <a:gd name="connsiteX4" fmla="*/ 2908567 w 3559954"/>
                <a:gd name="connsiteY4" fmla="*/ 1270400 h 1270800"/>
                <a:gd name="connsiteX5" fmla="*/ 142608 w 3559954"/>
                <a:gd name="connsiteY5" fmla="*/ 1270400 h 1270800"/>
                <a:gd name="connsiteX6" fmla="*/ 0 w 3559954"/>
                <a:gd name="connsiteY6" fmla="*/ 1127792 h 1270800"/>
                <a:gd name="connsiteX7" fmla="*/ 0 w 3559954"/>
                <a:gd name="connsiteY7" fmla="*/ 143008 h 1270800"/>
                <a:gd name="connsiteX8" fmla="*/ 142608 w 3559954"/>
                <a:gd name="connsiteY8" fmla="*/ 400 h 1270800"/>
                <a:gd name="connsiteX9" fmla="*/ 2908567 w 3559954"/>
                <a:gd name="connsiteY9" fmla="*/ 400 h 1270800"/>
                <a:gd name="connsiteX10" fmla="*/ 2912570 w 3559954"/>
                <a:gd name="connsiteY10" fmla="*/ 1208 h 127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559954" h="1270800">
                  <a:moveTo>
                    <a:pt x="2924554" y="0"/>
                  </a:moveTo>
                  <a:cubicBezTo>
                    <a:pt x="3275476" y="0"/>
                    <a:pt x="3559954" y="284478"/>
                    <a:pt x="3559954" y="635400"/>
                  </a:cubicBezTo>
                  <a:cubicBezTo>
                    <a:pt x="3559954" y="986322"/>
                    <a:pt x="3275476" y="1270800"/>
                    <a:pt x="2924554" y="1270800"/>
                  </a:cubicBezTo>
                  <a:lnTo>
                    <a:pt x="2912570" y="1269592"/>
                  </a:lnTo>
                  <a:lnTo>
                    <a:pt x="2908567" y="1270400"/>
                  </a:lnTo>
                  <a:lnTo>
                    <a:pt x="142608" y="1270400"/>
                  </a:lnTo>
                  <a:cubicBezTo>
                    <a:pt x="63848" y="1270400"/>
                    <a:pt x="0" y="1206552"/>
                    <a:pt x="0" y="1127792"/>
                  </a:cubicBezTo>
                  <a:lnTo>
                    <a:pt x="0" y="143008"/>
                  </a:lnTo>
                  <a:cubicBezTo>
                    <a:pt x="0" y="64248"/>
                    <a:pt x="63848" y="400"/>
                    <a:pt x="142608" y="400"/>
                  </a:cubicBezTo>
                  <a:lnTo>
                    <a:pt x="2908567" y="400"/>
                  </a:lnTo>
                  <a:lnTo>
                    <a:pt x="2912570" y="1208"/>
                  </a:lnTo>
                  <a:close/>
                </a:path>
              </a:pathLst>
            </a:custGeom>
            <a:gradFill flip="none" rotWithShape="1">
              <a:gsLst>
                <a:gs pos="45000">
                  <a:srgbClr val="0070C0"/>
                </a:gs>
                <a:gs pos="0">
                  <a:srgbClr val="002060"/>
                </a:gs>
                <a:gs pos="100000">
                  <a:schemeClr val="accent5">
                    <a:lumMod val="75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127000" dist="76200" algn="l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defRPr/>
              </a:pPr>
              <a:endParaRPr lang="zh-CN" altLang="en-US" sz="1000" dirty="0">
                <a:solidFill>
                  <a:prstClr val="white"/>
                </a:solidFill>
                <a:latin typeface="等线"/>
                <a:ea typeface="OPPOSans L" panose="00020600040101010101" pitchFamily="18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5076" y="7009"/>
              <a:ext cx="3262" cy="1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defRPr/>
              </a:pPr>
              <a:r>
                <a:rPr lang="en-US" altLang="zh-CN" sz="800" b="1" kern="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Impact Factor </a:t>
              </a:r>
              <a:r>
                <a:rPr lang="en-US" altLang="zh-CN" sz="1500" b="1" kern="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1.2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en-US" altLang="zh-CN" sz="900" b="1" kern="0" dirty="0" err="1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CiteScore</a:t>
              </a:r>
              <a:r>
                <a:rPr lang="en-US" altLang="zh-CN" sz="1200" b="1" kern="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</a:p>
            <a:p>
              <a:pPr algn="ctr">
                <a:lnSpc>
                  <a:spcPct val="150000"/>
                </a:lnSpc>
                <a:defRPr/>
              </a:pPr>
              <a:r>
                <a:rPr lang="en-US" altLang="zh-CN" sz="1500" b="1" kern="0" dirty="0">
                  <a:solidFill>
                    <a:prstClr val="white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2.5</a:t>
              </a:r>
            </a:p>
          </p:txBody>
        </p:sp>
        <p:sp>
          <p:nvSpPr>
            <p:cNvPr id="62" name="矩形 61"/>
            <p:cNvSpPr/>
            <p:nvPr/>
          </p:nvSpPr>
          <p:spPr>
            <a:xfrm>
              <a:off x="14785" y="6905"/>
              <a:ext cx="85" cy="15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A99E97D8-22FC-8D57-EA60-B351D4DD108B}"/>
              </a:ext>
            </a:extLst>
          </p:cNvPr>
          <p:cNvSpPr txBox="1"/>
          <p:nvPr/>
        </p:nvSpPr>
        <p:spPr>
          <a:xfrm>
            <a:off x="2165501" y="2863035"/>
            <a:ext cx="5298281" cy="238527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indent="-216218" algn="just" defTabSz="800100">
              <a:buFont typeface="Wingdings" panose="05000000000000000000" pitchFamily="2" charset="2"/>
              <a:buChar char="Ø"/>
            </a:pPr>
            <a:r>
              <a:rPr lang="zh-CN" altLang="en-US" sz="11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报道范围</a:t>
            </a:r>
            <a:endParaRPr lang="en-US" altLang="zh-CN" sz="11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CEB4042E-836E-072D-5721-DE13B9032D3A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08" y="1280780"/>
            <a:ext cx="1633493" cy="1975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42">
            <a:extLst>
              <a:ext uri="{FF2B5EF4-FFF2-40B4-BE49-F238E27FC236}">
                <a16:creationId xmlns:a16="http://schemas.microsoft.com/office/drawing/2014/main" id="{F431285F-3584-499A-BB81-16406F7931FF}"/>
              </a:ext>
            </a:extLst>
          </p:cNvPr>
          <p:cNvSpPr txBox="1"/>
          <p:nvPr/>
        </p:nvSpPr>
        <p:spPr>
          <a:xfrm>
            <a:off x="3456811" y="1023526"/>
            <a:ext cx="1415767" cy="461662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历史沿革</a:t>
            </a: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8955E680-C436-4032-AFD2-7608B84EAD62}"/>
              </a:ext>
            </a:extLst>
          </p:cNvPr>
          <p:cNvSpPr/>
          <p:nvPr/>
        </p:nvSpPr>
        <p:spPr>
          <a:xfrm>
            <a:off x="565768" y="973245"/>
            <a:ext cx="5758909" cy="392405"/>
          </a:xfrm>
          <a:prstGeom prst="rect">
            <a:avLst/>
          </a:prstGeom>
        </p:spPr>
        <p:txBody>
          <a:bodyPr wrap="square" lIns="68571" tIns="34285" rIns="68571" bIns="34285">
            <a:spAutoFit/>
          </a:bodyPr>
          <a:lstStyle/>
          <a:p>
            <a:r>
              <a:rPr lang="zh-CN" altLang="en-US" sz="2100" b="1" dirty="0">
                <a:solidFill>
                  <a:prstClr val="white"/>
                </a:solidFill>
                <a:ea typeface="字魂105号-简雅黑"/>
                <a:cs typeface="+mn-ea"/>
                <a:sym typeface="+mn-lt"/>
              </a:rPr>
              <a:t>编委会充分发挥学术引领作用，指导编辑部工作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C016C9BD-25D5-45BD-8D86-7775B5294641}"/>
              </a:ext>
            </a:extLst>
          </p:cNvPr>
          <p:cNvSpPr/>
          <p:nvPr/>
        </p:nvSpPr>
        <p:spPr>
          <a:xfrm>
            <a:off x="0" y="527158"/>
            <a:ext cx="9144000" cy="555198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A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1" tIns="34285" rIns="68571" bIns="34285" rtlCol="0" anchor="ctr"/>
          <a:lstStyle/>
          <a:p>
            <a:pPr algn="ctr">
              <a:lnSpc>
                <a:spcPct val="150000"/>
              </a:lnSpc>
            </a:pPr>
            <a:r>
              <a:rPr lang="en-US" altLang="zh-CN" sz="2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 World-leading Multidisciplinary Academic Journal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39710" y="1461686"/>
            <a:ext cx="5520013" cy="2723812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全球</a:t>
            </a:r>
            <a:r>
              <a:rPr lang="en-US" altLang="zh-CN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135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种</a:t>
            </a: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综合类</a:t>
            </a:r>
            <a:r>
              <a:rPr lang="en-US" altLang="zh-CN" sz="1500" b="1" dirty="0">
                <a:latin typeface="微软雅黑" panose="020B0503020204020204" charset="-122"/>
                <a:ea typeface="微软雅黑" panose="020B0503020204020204" charset="-122"/>
              </a:rPr>
              <a:t>SCI</a:t>
            </a: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期刊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位</a:t>
            </a: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 （</a:t>
            </a:r>
            <a:r>
              <a:rPr lang="en-US" altLang="zh-CN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Q1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区</a:t>
            </a: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前</a:t>
            </a:r>
            <a:r>
              <a:rPr lang="en-US" altLang="zh-CN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5%</a:t>
            </a: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）</a:t>
            </a:r>
            <a:endParaRPr lang="en-US" altLang="zh-CN" sz="1500" b="1" dirty="0"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en-US" altLang="zh-CN" sz="1500" b="1" dirty="0">
                <a:latin typeface="微软雅黑" panose="020B0503020204020204" charset="-122"/>
                <a:ea typeface="微软雅黑" panose="020B0503020204020204" charset="-122"/>
              </a:rPr>
              <a:t>JCR</a:t>
            </a: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综合类期刊</a:t>
            </a:r>
            <a:r>
              <a:rPr lang="en-US" altLang="zh-CN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Q1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区，</a:t>
            </a: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影响因子</a:t>
            </a:r>
            <a:r>
              <a:rPr lang="en-US" altLang="zh-CN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21.1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中国科学院文献情报中心期刊分区表</a:t>
            </a:r>
            <a:r>
              <a:rPr lang="en-US" altLang="zh-CN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Q1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区</a:t>
            </a:r>
            <a:r>
              <a:rPr lang="en-US" altLang="zh-CN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TOP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期刊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zh-CN" altLang="en-US" sz="1500" b="1" dirty="0">
                <a:latin typeface="微软雅黑" panose="020B0503020204020204" charset="-122"/>
                <a:ea typeface="微软雅黑" panose="020B0503020204020204" charset="-122"/>
              </a:rPr>
              <a:t>中国科技期刊卓越行动计划</a:t>
            </a:r>
            <a:r>
              <a:rPr lang="zh-CN" altLang="en-US" sz="15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领军期刊</a:t>
            </a:r>
            <a:endParaRPr lang="en-US" altLang="zh-CN" sz="15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Ø"/>
            </a:pPr>
            <a:endParaRPr lang="en-US" altLang="zh-CN" sz="8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285750" indent="-285750" algn="just" defTabSz="800080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p"/>
            </a:pPr>
            <a:r>
              <a:rPr lang="en-US" altLang="zh-CN" sz="15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Article, Short Communication, Review, Perspective, News &amp; Views, Research Highlight, etc.</a:t>
            </a:r>
          </a:p>
          <a:p>
            <a:pPr marL="285750" indent="-285750" algn="just" defTabSz="800080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p"/>
            </a:pPr>
            <a:r>
              <a:rPr lang="en-US" altLang="zh-CN" sz="15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Indexed by SCI, Scopus, Medline, EI, etc.</a:t>
            </a:r>
          </a:p>
          <a:p>
            <a:pPr marL="285750" indent="-285750" algn="just" defTabSz="800080">
              <a:spcBef>
                <a:spcPct val="0"/>
              </a:spcBef>
              <a:spcAft>
                <a:spcPct val="35000"/>
              </a:spcAft>
              <a:buFont typeface="Wingdings" pitchFamily="2" charset="2"/>
              <a:buChar char="p"/>
            </a:pPr>
            <a:r>
              <a:rPr lang="zh-CN" altLang="en-US" sz="15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每月出版</a:t>
            </a:r>
            <a:r>
              <a:rPr lang="en-US" altLang="zh-CN" sz="15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2</a:t>
            </a:r>
            <a:r>
              <a:rPr lang="zh-CN" altLang="en-US" sz="15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期，年出版量</a:t>
            </a:r>
            <a:r>
              <a:rPr lang="en-US" altLang="zh-CN" sz="15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~650</a:t>
            </a:r>
            <a:r>
              <a:rPr lang="zh-CN" altLang="en-US" sz="1500" b="1" dirty="0">
                <a:solidFill>
                  <a:srgbClr val="0000FF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篇</a:t>
            </a:r>
            <a:endParaRPr lang="en-US" altLang="zh-CN" sz="1500" b="1" kern="0" dirty="0">
              <a:solidFill>
                <a:srgbClr val="0000FF"/>
              </a:solidFill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sp>
        <p:nvSpPr>
          <p:cNvPr id="17" name="任意多边形 16"/>
          <p:cNvSpPr/>
          <p:nvPr/>
        </p:nvSpPr>
        <p:spPr>
          <a:xfrm>
            <a:off x="3946035" y="5944720"/>
            <a:ext cx="6472793" cy="649707"/>
          </a:xfrm>
          <a:custGeom>
            <a:avLst/>
            <a:gdLst>
              <a:gd name="connsiteX0" fmla="*/ 0 w 6508705"/>
              <a:gd name="connsiteY0" fmla="*/ 0 h 624329"/>
              <a:gd name="connsiteX1" fmla="*/ 6508705 w 6508705"/>
              <a:gd name="connsiteY1" fmla="*/ 0 h 624329"/>
              <a:gd name="connsiteX2" fmla="*/ 6508705 w 6508705"/>
              <a:gd name="connsiteY2" fmla="*/ 624329 h 624329"/>
              <a:gd name="connsiteX3" fmla="*/ 0 w 6508705"/>
              <a:gd name="connsiteY3" fmla="*/ 624329 h 624329"/>
              <a:gd name="connsiteX4" fmla="*/ 0 w 6508705"/>
              <a:gd name="connsiteY4" fmla="*/ 0 h 62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8705" h="624329">
                <a:moveTo>
                  <a:pt x="0" y="0"/>
                </a:moveTo>
                <a:lnTo>
                  <a:pt x="6508705" y="0"/>
                </a:lnTo>
                <a:lnTo>
                  <a:pt x="6508705" y="624329"/>
                </a:lnTo>
                <a:lnTo>
                  <a:pt x="0" y="62432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1622" tIns="30476" rIns="30476" bIns="30476" numCol="1" spcCol="952" anchor="ctr" anchorCtr="0">
            <a:noAutofit/>
          </a:bodyPr>
          <a:lstStyle/>
          <a:p>
            <a:pPr defTabSz="71118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任意多边形 17"/>
          <p:cNvSpPr/>
          <p:nvPr/>
        </p:nvSpPr>
        <p:spPr>
          <a:xfrm>
            <a:off x="4430458" y="5276547"/>
            <a:ext cx="5724705" cy="649707"/>
          </a:xfrm>
          <a:custGeom>
            <a:avLst/>
            <a:gdLst>
              <a:gd name="connsiteX0" fmla="*/ 0 w 5756467"/>
              <a:gd name="connsiteY0" fmla="*/ 0 h 624329"/>
              <a:gd name="connsiteX1" fmla="*/ 5756467 w 5756467"/>
              <a:gd name="connsiteY1" fmla="*/ 0 h 624329"/>
              <a:gd name="connsiteX2" fmla="*/ 5756467 w 5756467"/>
              <a:gd name="connsiteY2" fmla="*/ 624329 h 624329"/>
              <a:gd name="connsiteX3" fmla="*/ 0 w 5756467"/>
              <a:gd name="connsiteY3" fmla="*/ 624329 h 624329"/>
              <a:gd name="connsiteX4" fmla="*/ 0 w 5756467"/>
              <a:gd name="connsiteY4" fmla="*/ 0 h 62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56467" h="624329">
                <a:moveTo>
                  <a:pt x="0" y="0"/>
                </a:moveTo>
                <a:lnTo>
                  <a:pt x="5756467" y="0"/>
                </a:lnTo>
                <a:lnTo>
                  <a:pt x="5756467" y="624329"/>
                </a:lnTo>
                <a:lnTo>
                  <a:pt x="0" y="62432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1622" tIns="34285" rIns="34285" bIns="34285" numCol="1" spcCol="952" anchor="ctr" anchorCtr="0">
            <a:noAutofit/>
          </a:bodyPr>
          <a:lstStyle/>
          <a:p>
            <a:pPr defTabSz="80008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829301" y="4886418"/>
            <a:ext cx="5503715" cy="7205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68571" tIns="34285" rIns="68571" bIns="34285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1500" b="1" kern="0" dirty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●物理学与天文学       ●化学与能源科学         ●生命科学                                         </a:t>
            </a:r>
            <a:endParaRPr lang="en-US" altLang="zh-CN" sz="1500" b="1" kern="0" dirty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1500" b="1" kern="0" dirty="0"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rPr>
              <a:t>●医学科学                  ●材料科学与工程         ●地球与环境科学 </a:t>
            </a:r>
            <a:endParaRPr lang="en-US" altLang="zh-CN" sz="1500" b="1" kern="0" dirty="0">
              <a:latin typeface="Arial" panose="020B0604020202020204" pitchFamily="34" charset="0"/>
              <a:ea typeface="微软雅黑" pitchFamily="34" charset="-122"/>
              <a:cs typeface="Arial" panose="020B0604020202020204" pitchFamily="34" charset="0"/>
            </a:endParaRP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736" y="4309614"/>
            <a:ext cx="1418703" cy="136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6120744"/>
            <a:ext cx="9144000" cy="297941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7A0000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21" tIns="25710" rIns="51421" bIns="25710" rtlCol="0" anchor="ctr"/>
          <a:lstStyle>
            <a:defPPr>
              <a:defRPr lang="zh-CN"/>
            </a:defPPr>
            <a:lvl1pPr>
              <a:defRPr sz="2400" b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zh-CN" altLang="en-US" sz="1500" dirty="0">
                <a:latin typeface="华文仿宋" pitchFamily="2" charset="-122"/>
                <a:ea typeface="华文仿宋" pitchFamily="2" charset="-122"/>
              </a:rPr>
              <a:t>主管：中国科学院│主办：中国科学院 </a:t>
            </a:r>
            <a:r>
              <a:rPr lang="en-US" altLang="zh-CN" sz="1500" dirty="0">
                <a:latin typeface="华文仿宋" pitchFamily="2" charset="-122"/>
                <a:ea typeface="华文仿宋" pitchFamily="2" charset="-122"/>
              </a:rPr>
              <a:t>&amp; </a:t>
            </a:r>
            <a:r>
              <a:rPr lang="zh-CN" altLang="en-US" sz="1500" dirty="0">
                <a:latin typeface="华文仿宋" pitchFamily="2" charset="-122"/>
                <a:ea typeface="华文仿宋" pitchFamily="2" charset="-122"/>
              </a:rPr>
              <a:t>国家自然科学基金委员会│出版：</a:t>
            </a:r>
            <a:r>
              <a:rPr lang="en-US" altLang="zh-CN" sz="1500" dirty="0">
                <a:latin typeface="华文仿宋" pitchFamily="2" charset="-122"/>
                <a:ea typeface="华文仿宋" pitchFamily="2" charset="-122"/>
              </a:rPr>
              <a:t>《</a:t>
            </a:r>
            <a:r>
              <a:rPr lang="zh-CN" altLang="en-US" sz="1500" dirty="0">
                <a:latin typeface="华文仿宋" pitchFamily="2" charset="-122"/>
                <a:ea typeface="华文仿宋" pitchFamily="2" charset="-122"/>
              </a:rPr>
              <a:t>中国科学</a:t>
            </a:r>
            <a:r>
              <a:rPr lang="en-US" altLang="zh-CN" sz="1500" dirty="0">
                <a:latin typeface="华文仿宋" pitchFamily="2" charset="-122"/>
                <a:ea typeface="华文仿宋" pitchFamily="2" charset="-122"/>
              </a:rPr>
              <a:t>》</a:t>
            </a:r>
            <a:r>
              <a:rPr lang="zh-CN" altLang="en-US" sz="1500" dirty="0">
                <a:latin typeface="华文仿宋" pitchFamily="2" charset="-122"/>
                <a:ea typeface="华文仿宋" pitchFamily="2" charset="-122"/>
              </a:rPr>
              <a:t>杂志社 </a:t>
            </a:r>
            <a:r>
              <a:rPr lang="en-US" altLang="zh-CN" sz="1500" dirty="0">
                <a:latin typeface="华文仿宋" pitchFamily="2" charset="-122"/>
                <a:ea typeface="华文仿宋" pitchFamily="2" charset="-122"/>
              </a:rPr>
              <a:t>&amp; Elsevier</a:t>
            </a:r>
          </a:p>
        </p:txBody>
      </p:sp>
      <p:sp>
        <p:nvSpPr>
          <p:cNvPr id="15" name="椭圆 14"/>
          <p:cNvSpPr/>
          <p:nvPr/>
        </p:nvSpPr>
        <p:spPr bwMode="auto">
          <a:xfrm>
            <a:off x="7678725" y="1526992"/>
            <a:ext cx="1080000" cy="1080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-342900" algn="ctr" defTabSz="914400"/>
            <a:endParaRPr lang="zh-CN" altLang="en-US" sz="900" kern="0" noProof="1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8725" y="1651133"/>
            <a:ext cx="1107997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342900" algn="ctr" defTabSz="914400">
              <a:spcAft>
                <a:spcPts val="600"/>
              </a:spcAft>
            </a:pPr>
            <a:r>
              <a:rPr lang="zh-CN" altLang="en-US" b="1" kern="0" noProof="1">
                <a:latin typeface="微软雅黑" pitchFamily="34" charset="-122"/>
                <a:ea typeface="微软雅黑" pitchFamily="34" charset="-122"/>
              </a:rPr>
              <a:t>影响因子</a:t>
            </a:r>
            <a:endParaRPr lang="en-US" altLang="zh-CN" b="1" kern="0" noProof="1">
              <a:latin typeface="微软雅黑" pitchFamily="34" charset="-122"/>
              <a:ea typeface="微软雅黑" pitchFamily="34" charset="-122"/>
            </a:endParaRPr>
          </a:p>
          <a:p>
            <a:pPr indent="-342900" algn="ctr" defTabSz="914400"/>
            <a:r>
              <a:rPr lang="en-US" altLang="zh-CN" sz="2400" b="1" kern="0" noProof="1">
                <a:latin typeface="微软雅黑" pitchFamily="34" charset="-122"/>
                <a:ea typeface="微软雅黑" pitchFamily="34" charset="-122"/>
              </a:rPr>
              <a:t>21.1</a:t>
            </a:r>
            <a:endParaRPr lang="zh-CN" altLang="en-US" sz="2400" b="1" kern="0" noProof="1"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7759723" y="2867856"/>
            <a:ext cx="1080000" cy="108000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-342900" algn="ctr" defTabSz="914400"/>
            <a:endParaRPr lang="zh-CN" altLang="en-US" sz="900" kern="0" noProof="1">
              <a:ln>
                <a:solidFill>
                  <a:schemeClr val="bg1"/>
                </a:solidFill>
              </a:ln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54343" y="3028936"/>
            <a:ext cx="8442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342900" algn="ctr" defTabSz="914400"/>
            <a:r>
              <a:rPr lang="en-US" altLang="zh-CN" sz="1000" b="1" kern="0" noProof="1">
                <a:latin typeface="微软雅黑" pitchFamily="34" charset="-122"/>
                <a:ea typeface="微软雅黑" pitchFamily="34" charset="-122"/>
              </a:rPr>
              <a:t>CiteScore</a:t>
            </a:r>
          </a:p>
          <a:p>
            <a:pPr indent="-342900" algn="ctr" defTabSz="914400"/>
            <a:endParaRPr lang="en-US" altLang="zh-CN" sz="800" b="1" kern="0" noProof="1">
              <a:latin typeface="微软雅黑" pitchFamily="34" charset="-122"/>
              <a:ea typeface="微软雅黑" pitchFamily="34" charset="-122"/>
            </a:endParaRPr>
          </a:p>
          <a:p>
            <a:pPr indent="-342900" algn="ctr" defTabSz="914400"/>
            <a:r>
              <a:rPr lang="en-US" altLang="zh-CN" sz="2400" b="1" kern="0" noProof="1">
                <a:latin typeface="微软雅黑" pitchFamily="34" charset="-122"/>
                <a:ea typeface="微软雅黑" pitchFamily="34" charset="-122"/>
              </a:rPr>
              <a:t>20.3</a:t>
            </a:r>
            <a:endParaRPr lang="zh-CN" altLang="en-US" sz="2400" b="1" kern="0" noProof="1">
              <a:latin typeface="微软雅黑" pitchFamily="34" charset="-122"/>
              <a:ea typeface="微软雅黑" pitchFamily="34" charset="-122"/>
            </a:endParaRPr>
          </a:p>
          <a:p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81" y="4400398"/>
            <a:ext cx="1368000" cy="136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525496"/>
            <a:ext cx="1942334" cy="2590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64962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内容占位符 2">
            <a:extLst>
              <a:ext uri="{FF2B5EF4-FFF2-40B4-BE49-F238E27FC236}">
                <a16:creationId xmlns:a16="http://schemas.microsoft.com/office/drawing/2014/main" id="{4421A98B-E3AE-C5AA-8203-C475768C6FAB}"/>
              </a:ext>
            </a:extLst>
          </p:cNvPr>
          <p:cNvSpPr txBox="1">
            <a:spLocks/>
          </p:cNvSpPr>
          <p:nvPr/>
        </p:nvSpPr>
        <p:spPr bwMode="auto">
          <a:xfrm>
            <a:off x="209399" y="910236"/>
            <a:ext cx="8787114" cy="440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CN" sz="2400" b="1" dirty="0"/>
              <a:t>Observational: </a:t>
            </a:r>
            <a:endParaRPr kumimoji="1" lang="zh-CN" altLang="en-US" sz="2400" b="1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7E6048F-C2A0-B679-254B-E701D648F52F}"/>
              </a:ext>
            </a:extLst>
          </p:cNvPr>
          <p:cNvSpPr txBox="1"/>
          <p:nvPr/>
        </p:nvSpPr>
        <p:spPr>
          <a:xfrm>
            <a:off x="1450077" y="1450170"/>
            <a:ext cx="2222468" cy="400110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Acceleration (1998)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0D91887-B114-F635-866B-3CB104FF6757}"/>
              </a:ext>
            </a:extLst>
          </p:cNvPr>
          <p:cNvSpPr txBox="1"/>
          <p:nvPr/>
        </p:nvSpPr>
        <p:spPr>
          <a:xfrm>
            <a:off x="4283968" y="1450170"/>
            <a:ext cx="3995517" cy="400110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Non-exponential acceleration (2026)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7092814-FBD3-3754-28C8-6313EFCCC2FF}"/>
              </a:ext>
            </a:extLst>
          </p:cNvPr>
          <p:cNvSpPr txBox="1"/>
          <p:nvPr/>
        </p:nvSpPr>
        <p:spPr>
          <a:xfrm>
            <a:off x="3099144" y="2372965"/>
            <a:ext cx="2562689" cy="400110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Dynamical dark energy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5D01E15-2725-D858-8DFE-18A7584373FF}"/>
              </a:ext>
            </a:extLst>
          </p:cNvPr>
          <p:cNvSpPr txBox="1"/>
          <p:nvPr/>
        </p:nvSpPr>
        <p:spPr>
          <a:xfrm>
            <a:off x="209399" y="1850280"/>
            <a:ext cx="17033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b="1" dirty="0">
                <a:latin typeface="+mn-lt"/>
              </a:rPr>
              <a:t>Theoretical:</a:t>
            </a:r>
            <a:endParaRPr kumimoji="1" lang="zh-CN" altLang="en-US" sz="24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1344C39-732B-1B5E-33E2-BE1072D9ACDF}"/>
                  </a:ext>
                </a:extLst>
              </p:cNvPr>
              <p:cNvSpPr txBox="1"/>
              <p:nvPr/>
            </p:nvSpPr>
            <p:spPr>
              <a:xfrm>
                <a:off x="1097051" y="2369827"/>
                <a:ext cx="950773" cy="400110"/>
              </a:xfrm>
              <a:prstGeom prst="rect">
                <a:avLst/>
              </a:prstGeom>
              <a:noFill/>
              <a:ln w="12700">
                <a:solidFill>
                  <a:srgbClr val="00B0F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kumimoji="1" lang="el-GR" altLang="zh-CN" sz="20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Λ</m:t>
                      </m:r>
                      <m:r>
                        <a:rPr kumimoji="1" lang="en-US" altLang="zh-CN" sz="2000" i="1" dirty="0" smtClean="0">
                          <a:latin typeface="Cambria Math" panose="02040503050406030204" pitchFamily="18" charset="0"/>
                        </a:rPr>
                        <m:t>𝐶𝐷𝑀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1344C39-732B-1B5E-33E2-BE1072D9A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051" y="2369827"/>
                <a:ext cx="950773" cy="400110"/>
              </a:xfrm>
              <a:prstGeom prst="rect">
                <a:avLst/>
              </a:prstGeom>
              <a:blipFill>
                <a:blip r:embed="rId2"/>
                <a:stretch>
                  <a:fillRect t="-9091" r="-7792" b="-24242"/>
                </a:stretch>
              </a:blipFill>
              <a:ln w="127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A515AA7-CA21-C46B-B231-7C831742CD44}"/>
                  </a:ext>
                </a:extLst>
              </p:cNvPr>
              <p:cNvSpPr txBox="1"/>
              <p:nvPr/>
            </p:nvSpPr>
            <p:spPr>
              <a:xfrm>
                <a:off x="6660232" y="2369827"/>
                <a:ext cx="2083134" cy="400110"/>
              </a:xfrm>
              <a:prstGeom prst="rect">
                <a:avLst/>
              </a:prstGeom>
              <a:noFill/>
              <a:ln w="12700">
                <a:solidFill>
                  <a:srgbClr val="00B0F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Quintom B (</a:t>
                </a:r>
                <a14:m>
                  <m:oMath xmlns:m="http://schemas.openxmlformats.org/officeDocument/2006/math">
                    <m:r>
                      <a:rPr kumimoji="1" lang="en-US" altLang="zh-CN" sz="2000" i="1" dirty="0" smtClean="0">
                        <a:latin typeface="Cambria Math" panose="02040503050406030204" pitchFamily="18" charset="0"/>
                      </a:rPr>
                      <m:t>&gt;4</m:t>
                    </m:r>
                    <m:r>
                      <a:rPr kumimoji="1" lang="en-US" altLang="zh-CN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)</a:t>
                </a:r>
                <a:endParaRPr kumimoji="1" lang="zh-CN" altLang="en-US" sz="2000" dirty="0">
                  <a:latin typeface="+mn-lt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1A515AA7-CA21-C46B-B231-7C831742CD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0232" y="2369827"/>
                <a:ext cx="2083134" cy="400110"/>
              </a:xfrm>
              <a:prstGeom prst="rect">
                <a:avLst/>
              </a:prstGeom>
              <a:blipFill>
                <a:blip r:embed="rId3"/>
                <a:stretch>
                  <a:fillRect l="-3030" t="-9091" r="-1818" b="-24242"/>
                </a:stretch>
              </a:blipFill>
              <a:ln w="127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本框 11">
            <a:extLst>
              <a:ext uri="{FF2B5EF4-FFF2-40B4-BE49-F238E27FC236}">
                <a16:creationId xmlns:a16="http://schemas.microsoft.com/office/drawing/2014/main" id="{46699A15-47A4-5174-AD79-B056EA296ACD}"/>
              </a:ext>
            </a:extLst>
          </p:cNvPr>
          <p:cNvSpPr txBox="1"/>
          <p:nvPr/>
        </p:nvSpPr>
        <p:spPr>
          <a:xfrm>
            <a:off x="209399" y="2717964"/>
            <a:ext cx="1483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b="1" dirty="0">
                <a:latin typeface="+mn-lt"/>
              </a:rPr>
              <a:t>Next step:</a:t>
            </a:r>
            <a:endParaRPr kumimoji="1" lang="zh-CN" altLang="en-US" sz="2400" b="1" dirty="0">
              <a:latin typeface="+mn-lt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11536F9-A597-CDF2-18F1-27F01D9A2228}"/>
              </a:ext>
            </a:extLst>
          </p:cNvPr>
          <p:cNvSpPr txBox="1"/>
          <p:nvPr/>
        </p:nvSpPr>
        <p:spPr>
          <a:xfrm>
            <a:off x="1097051" y="3684282"/>
            <a:ext cx="67654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+mn-lt"/>
              </a:rPr>
              <a:t>Double field model?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+mn-lt"/>
              </a:rPr>
              <a:t>Single field model?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+mn-lt"/>
              </a:rPr>
              <a:t>Modified gravity/nonminimal coupling model?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+mn-lt"/>
              </a:rPr>
              <a:t>Interacting dark energy model? </a:t>
            </a:r>
          </a:p>
          <a:p>
            <a:r>
              <a:rPr kumimoji="1" lang="en-US" altLang="zh-CN" sz="2000" dirty="0">
                <a:latin typeface="+mn-lt"/>
              </a:rPr>
              <a:t>…… 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1C53F38-27FF-4808-A519-5C511A22AAAE}"/>
              </a:ext>
            </a:extLst>
          </p:cNvPr>
          <p:cNvSpPr txBox="1"/>
          <p:nvPr/>
        </p:nvSpPr>
        <p:spPr>
          <a:xfrm>
            <a:off x="209399" y="5287905"/>
            <a:ext cx="22198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b="1" dirty="0">
                <a:latin typeface="+mn-lt"/>
              </a:rPr>
              <a:t>Other applications:</a:t>
            </a:r>
            <a:endParaRPr kumimoji="1" lang="zh-CN" altLang="en-US" sz="2000" b="1" dirty="0">
              <a:latin typeface="+mn-lt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51D7EBC-BAA5-2EBB-C652-12B969EF82F0}"/>
              </a:ext>
            </a:extLst>
          </p:cNvPr>
          <p:cNvSpPr txBox="1"/>
          <p:nvPr/>
        </p:nvSpPr>
        <p:spPr>
          <a:xfrm>
            <a:off x="1097051" y="5660422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+mn-lt"/>
              </a:rPr>
              <a:t>the early universe (nonsingular bounce)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kumimoji="1" lang="en-US" altLang="zh-CN" sz="2000" dirty="0">
                <a:latin typeface="+mn-lt"/>
              </a:rPr>
              <a:t>Cosmic tensions</a:t>
            </a:r>
          </a:p>
          <a:p>
            <a:r>
              <a:rPr kumimoji="1" lang="en-US" altLang="zh-CN" sz="2000" dirty="0">
                <a:latin typeface="+mn-lt"/>
              </a:rPr>
              <a:t>……</a:t>
            </a:r>
            <a:endParaRPr lang="zh-CN" altLang="en-US" sz="2000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6C7200C-3144-6F41-D542-6ED7B6AEB70C}"/>
                  </a:ext>
                </a:extLst>
              </p:cNvPr>
              <p:cNvSpPr txBox="1"/>
              <p:nvPr/>
            </p:nvSpPr>
            <p:spPr>
              <a:xfrm>
                <a:off x="2496101" y="3243863"/>
                <a:ext cx="4587153" cy="400110"/>
              </a:xfrm>
              <a:prstGeom prst="rect">
                <a:avLst/>
              </a:prstGeom>
              <a:noFill/>
              <a:ln w="12700">
                <a:solidFill>
                  <a:srgbClr val="00B0F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CN" sz="2000" dirty="0">
                    <a:latin typeface="+mn-lt"/>
                  </a:rPr>
                  <a:t>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l-GR" altLang="zh-CN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Λ</m:t>
                    </m:r>
                    <m:r>
                      <a:rPr kumimoji="1" lang="en-US" altLang="zh-CN" sz="2000" i="1" dirty="0">
                        <a:latin typeface="Cambria Math" panose="02040503050406030204" pitchFamily="18" charset="0"/>
                      </a:rPr>
                      <m:t>𝐶𝐷𝑀</m:t>
                    </m:r>
                  </m:oMath>
                </a14:m>
                <a:r>
                  <a:rPr kumimoji="1" lang="en-US" altLang="zh-CN" sz="2000" dirty="0">
                    <a:latin typeface="+mn-lt"/>
                  </a:rPr>
                  <a:t> really dead? If yes, what is next?</a:t>
                </a:r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6C7200C-3144-6F41-D542-6ED7B6AEB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101" y="3243863"/>
                <a:ext cx="4587153" cy="400110"/>
              </a:xfrm>
              <a:prstGeom prst="rect">
                <a:avLst/>
              </a:prstGeom>
              <a:blipFill>
                <a:blip r:embed="rId4"/>
                <a:stretch>
                  <a:fillRect l="-1099" t="-5882" b="-23529"/>
                </a:stretch>
              </a:blipFill>
              <a:ln w="1270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图片 17">
            <a:extLst>
              <a:ext uri="{FF2B5EF4-FFF2-40B4-BE49-F238E27FC236}">
                <a16:creationId xmlns:a16="http://schemas.microsoft.com/office/drawing/2014/main" id="{1CA4B94C-BA55-75D0-1629-5091465BCB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19" name="直线连接符 18">
            <a:extLst>
              <a:ext uri="{FF2B5EF4-FFF2-40B4-BE49-F238E27FC236}">
                <a16:creationId xmlns:a16="http://schemas.microsoft.com/office/drawing/2014/main" id="{FD9F1997-81A1-8B91-6C8E-CBAD619A3DF7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标题 1">
            <a:extLst>
              <a:ext uri="{FF2B5EF4-FFF2-40B4-BE49-F238E27FC236}">
                <a16:creationId xmlns:a16="http://schemas.microsoft.com/office/drawing/2014/main" id="{F8E8C058-BF99-A4BA-5664-6F87400FC58B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4FD27FA-04EE-D60D-0B65-D6FC9810073E}"/>
              </a:ext>
            </a:extLst>
          </p:cNvPr>
          <p:cNvSpPr txBox="1"/>
          <p:nvPr/>
        </p:nvSpPr>
        <p:spPr>
          <a:xfrm>
            <a:off x="6933170" y="5557165"/>
            <a:ext cx="1567801" cy="707886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THANKS!</a:t>
            </a:r>
          </a:p>
          <a:p>
            <a:pPr algn="ctr"/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STAY TUNED!</a:t>
            </a:r>
            <a:endParaRPr kumimoji="1" lang="zh-CN" altLang="en-US" sz="2000" b="1" dirty="0">
              <a:solidFill>
                <a:srgbClr val="00B0F0"/>
              </a:solidFill>
              <a:latin typeface="+mn-lt"/>
            </a:endParaRPr>
          </a:p>
        </p:txBody>
      </p:sp>
      <p:sp>
        <p:nvSpPr>
          <p:cNvPr id="23" name="右箭头 22">
            <a:extLst>
              <a:ext uri="{FF2B5EF4-FFF2-40B4-BE49-F238E27FC236}">
                <a16:creationId xmlns:a16="http://schemas.microsoft.com/office/drawing/2014/main" id="{0E654551-001B-FADA-04A5-5256EEDE2D5D}"/>
              </a:ext>
            </a:extLst>
          </p:cNvPr>
          <p:cNvSpPr/>
          <p:nvPr/>
        </p:nvSpPr>
        <p:spPr>
          <a:xfrm>
            <a:off x="3762356" y="1511382"/>
            <a:ext cx="431800" cy="288925"/>
          </a:xfrm>
          <a:prstGeom prst="rightArrow">
            <a:avLst/>
          </a:prstGeom>
          <a:solidFill>
            <a:srgbClr val="043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4" name="右箭头 23">
            <a:extLst>
              <a:ext uri="{FF2B5EF4-FFF2-40B4-BE49-F238E27FC236}">
                <a16:creationId xmlns:a16="http://schemas.microsoft.com/office/drawing/2014/main" id="{F8226DE8-F234-2F5E-7450-BEB5A8A8A036}"/>
              </a:ext>
            </a:extLst>
          </p:cNvPr>
          <p:cNvSpPr/>
          <p:nvPr/>
        </p:nvSpPr>
        <p:spPr>
          <a:xfrm>
            <a:off x="2127240" y="2419860"/>
            <a:ext cx="860584" cy="288925"/>
          </a:xfrm>
          <a:prstGeom prst="rightArrow">
            <a:avLst/>
          </a:prstGeom>
          <a:solidFill>
            <a:srgbClr val="043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5" name="右箭头 24">
            <a:extLst>
              <a:ext uri="{FF2B5EF4-FFF2-40B4-BE49-F238E27FC236}">
                <a16:creationId xmlns:a16="http://schemas.microsoft.com/office/drawing/2014/main" id="{6D83FF8E-1829-7D30-0A5A-605305137354}"/>
              </a:ext>
            </a:extLst>
          </p:cNvPr>
          <p:cNvSpPr/>
          <p:nvPr/>
        </p:nvSpPr>
        <p:spPr>
          <a:xfrm>
            <a:off x="5748497" y="2425709"/>
            <a:ext cx="860584" cy="288925"/>
          </a:xfrm>
          <a:prstGeom prst="rightArrow">
            <a:avLst/>
          </a:prstGeom>
          <a:solidFill>
            <a:srgbClr val="043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D46FB262-DAA2-A74A-9580-AB0CD6F530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2"/>
          <a:stretch>
            <a:fillRect/>
          </a:stretch>
        </p:blipFill>
        <p:spPr>
          <a:xfrm>
            <a:off x="6795225" y="3745434"/>
            <a:ext cx="1705745" cy="145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0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31C5981-A4F2-E0DD-4233-2A91E45B7D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603" y="908720"/>
            <a:ext cx="4050460" cy="352839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9115B9A3-6447-ADBC-E69D-12224E859E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r="13775"/>
          <a:stretch/>
        </p:blipFill>
        <p:spPr bwMode="auto">
          <a:xfrm>
            <a:off x="4449688" y="908720"/>
            <a:ext cx="450970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4FE36A3-95B9-875A-2D64-E8AF95C73C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62BDA9F9-E557-4337-C877-B2BEF5D5AADE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标题 1">
            <a:extLst>
              <a:ext uri="{FF2B5EF4-FFF2-40B4-BE49-F238E27FC236}">
                <a16:creationId xmlns:a16="http://schemas.microsoft.com/office/drawing/2014/main" id="{73E98855-D54E-2A0B-4DA9-E80902E32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10249"/>
            <a:ext cx="8229600" cy="449262"/>
          </a:xfrm>
        </p:spPr>
        <p:txBody>
          <a:bodyPr/>
          <a:lstStyle/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“Concordance” Cosmological Model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DE17B43-1E76-BEB5-C359-F191D3D77A4B}"/>
              </a:ext>
            </a:extLst>
          </p:cNvPr>
          <p:cNvSpPr txBox="1"/>
          <p:nvPr/>
        </p:nvSpPr>
        <p:spPr>
          <a:xfrm>
            <a:off x="202362" y="4685886"/>
            <a:ext cx="8757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latin typeface="+mn-lt"/>
              </a:rPr>
              <a:t>The universe not only consists of matter, but also some “</a:t>
            </a:r>
            <a:r>
              <a:rPr kumimoji="1" lang="en-US" altLang="zh-CN" b="1" dirty="0">
                <a:solidFill>
                  <a:srgbClr val="00B0F0"/>
                </a:solidFill>
                <a:latin typeface="+mn-lt"/>
              </a:rPr>
              <a:t>Dark</a:t>
            </a:r>
            <a:r>
              <a:rPr kumimoji="1" lang="en-US" altLang="zh-CN" dirty="0">
                <a:latin typeface="+mn-lt"/>
              </a:rPr>
              <a:t>” energy that drives the acceleration!</a:t>
            </a:r>
            <a:endParaRPr kumimoji="1" lang="zh-CN" altLang="en-US" dirty="0">
              <a:latin typeface="+mn-lt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F9A5A94-4D6C-2E24-C6F1-24F54A91A6B7}"/>
              </a:ext>
            </a:extLst>
          </p:cNvPr>
          <p:cNvSpPr txBox="1"/>
          <p:nvPr/>
        </p:nvSpPr>
        <p:spPr>
          <a:xfrm>
            <a:off x="202362" y="5350754"/>
            <a:ext cx="58606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b="1" dirty="0">
                <a:latin typeface="+mn-lt"/>
              </a:rPr>
              <a:t>Basic features of dark energy: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>
                <a:latin typeface="+mn-lt"/>
              </a:rPr>
              <a:t>possesses repulsive force;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>
                <a:latin typeface="+mn-lt"/>
              </a:rPr>
              <a:t>not clustering;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dirty="0">
                <a:latin typeface="+mn-lt"/>
              </a:rPr>
              <a:t>consist of nearly 70% of the total amount of the universe.</a:t>
            </a:r>
            <a:endParaRPr kumimoji="1" lang="zh-CN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2610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Box 3">
            <a:extLst>
              <a:ext uri="{FF2B5EF4-FFF2-40B4-BE49-F238E27FC236}">
                <a16:creationId xmlns:a16="http://schemas.microsoft.com/office/drawing/2014/main" id="{1BE3DF3E-6D29-2A16-7F42-F1D85C4DE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624845"/>
            <a:ext cx="52793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In Friedmann-</a:t>
            </a:r>
            <a:r>
              <a:rPr lang="en-US" altLang="zh-CN" sz="2000" dirty="0" err="1">
                <a:latin typeface="+mn-lt"/>
              </a:rPr>
              <a:t>Lametre</a:t>
            </a:r>
            <a:r>
              <a:rPr lang="en-US" altLang="zh-CN" sz="2000" dirty="0">
                <a:latin typeface="+mn-lt"/>
              </a:rPr>
              <a:t>-Robertson-Walker metric: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6148" name="Picture 1">
            <a:extLst>
              <a:ext uri="{FF2B5EF4-FFF2-40B4-BE49-F238E27FC236}">
                <a16:creationId xmlns:a16="http://schemas.microsoft.com/office/drawing/2014/main" id="{BD3551BA-0DC1-52E1-31D7-FD263C0C0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90" y="3061588"/>
            <a:ext cx="3433256" cy="67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Box 5">
            <a:extLst>
              <a:ext uri="{FF2B5EF4-FFF2-40B4-BE49-F238E27FC236}">
                <a16:creationId xmlns:a16="http://schemas.microsoft.com/office/drawing/2014/main" id="{479FCF4A-30A8-7BAE-38C2-EE557DB98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414522"/>
            <a:ext cx="21189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Einstein Equation: 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6150" name="Picture 2">
            <a:extLst>
              <a:ext uri="{FF2B5EF4-FFF2-40B4-BE49-F238E27FC236}">
                <a16:creationId xmlns:a16="http://schemas.microsoft.com/office/drawing/2014/main" id="{5934D4DA-6AE3-6369-B33C-0E4E3B4D6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90" y="2018588"/>
            <a:ext cx="1929967" cy="42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4">
            <a:extLst>
              <a:ext uri="{FF2B5EF4-FFF2-40B4-BE49-F238E27FC236}">
                <a16:creationId xmlns:a16="http://schemas.microsoft.com/office/drawing/2014/main" id="{14FD260A-C29F-B73F-55E7-76FF12516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90" y="5938413"/>
            <a:ext cx="21018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5">
            <a:extLst>
              <a:ext uri="{FF2B5EF4-FFF2-40B4-BE49-F238E27FC236}">
                <a16:creationId xmlns:a16="http://schemas.microsoft.com/office/drawing/2014/main" id="{5299FB2D-828D-E17A-46C4-22698D395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435" y="5870154"/>
            <a:ext cx="1401763" cy="658812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6">
            <a:extLst>
              <a:ext uri="{FF2B5EF4-FFF2-40B4-BE49-F238E27FC236}">
                <a16:creationId xmlns:a16="http://schemas.microsoft.com/office/drawing/2014/main" id="{9D853BB9-2E44-B075-F435-B7A686E6B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461" y="1934549"/>
            <a:ext cx="2789237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内容占位符 2">
            <a:extLst>
              <a:ext uri="{FF2B5EF4-FFF2-40B4-BE49-F238E27FC236}">
                <a16:creationId xmlns:a16="http://schemas.microsoft.com/office/drawing/2014/main" id="{D28AB9E5-56E8-DAA0-9C85-A81173C8B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908050"/>
            <a:ext cx="8229600" cy="47135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2400" b="1" dirty="0"/>
              <a:t>Introduction</a:t>
            </a:r>
            <a:r>
              <a:rPr lang="en-US" altLang="zh-CN" sz="2400" dirty="0"/>
              <a:t>: Basic equations</a:t>
            </a:r>
            <a:endParaRPr lang="zh-CN" alt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56" name="TextBox 11">
                <a:extLst>
                  <a:ext uri="{FF2B5EF4-FFF2-40B4-BE49-F238E27FC236}">
                    <a16:creationId xmlns:a16="http://schemas.microsoft.com/office/drawing/2014/main" id="{D265D472-0062-8293-488E-FFAE990CE8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54317" y="3212966"/>
                <a:ext cx="2988447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dirty="0">
                    <a:latin typeface="+mn-lt"/>
                  </a:rPr>
                  <a:t>where for flat universe: </a:t>
                </a:r>
                <a14:m>
                  <m:oMath xmlns:m="http://schemas.openxmlformats.org/officeDocument/2006/math"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CN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zh-CN" altLang="en-US" dirty="0">
                  <a:latin typeface="+mn-lt"/>
                </a:endParaRPr>
              </a:p>
            </p:txBody>
          </p:sp>
        </mc:Choice>
        <mc:Fallback xmlns="">
          <p:sp>
            <p:nvSpPr>
              <p:cNvPr id="6156" name="TextBox 11">
                <a:extLst>
                  <a:ext uri="{FF2B5EF4-FFF2-40B4-BE49-F238E27FC236}">
                    <a16:creationId xmlns:a16="http://schemas.microsoft.com/office/drawing/2014/main" id="{D265D472-0062-8293-488E-FFAE990CE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54317" y="3212966"/>
                <a:ext cx="2988447" cy="369332"/>
              </a:xfrm>
              <a:prstGeom prst="rect">
                <a:avLst/>
              </a:prstGeom>
              <a:blipFill>
                <a:blip r:embed="rId8"/>
                <a:stretch>
                  <a:fillRect l="-1695" t="-3226" b="-2258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57" name="TextBox 12">
            <a:extLst>
              <a:ext uri="{FF2B5EF4-FFF2-40B4-BE49-F238E27FC236}">
                <a16:creationId xmlns:a16="http://schemas.microsoft.com/office/drawing/2014/main" id="{5819BA8B-4366-50F0-81FE-5F213180A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8140" y="2395415"/>
            <a:ext cx="20906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dirty="0">
                <a:solidFill>
                  <a:srgbClr val="00B050"/>
                </a:solidFill>
                <a:latin typeface="+mn-lt"/>
              </a:rPr>
              <a:t>stress-energy tensor</a:t>
            </a:r>
            <a:endParaRPr lang="zh-CN" altLang="en-US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6158" name="TextBox 13">
            <a:extLst>
              <a:ext uri="{FF2B5EF4-FFF2-40B4-BE49-F238E27FC236}">
                <a16:creationId xmlns:a16="http://schemas.microsoft.com/office/drawing/2014/main" id="{CCB11693-45C6-3D3F-B76B-8659CBAA2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6042932"/>
            <a:ext cx="15315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>
                <a:latin typeface="+mn-lt"/>
              </a:rPr>
              <a:t>acceleration:</a:t>
            </a:r>
            <a:endParaRPr lang="zh-CN" altLang="en-US" sz="2000">
              <a:latin typeface="+mn-lt"/>
            </a:endParaRPr>
          </a:p>
        </p:txBody>
      </p:sp>
      <p:sp>
        <p:nvSpPr>
          <p:cNvPr id="15" name="右箭头 14">
            <a:extLst>
              <a:ext uri="{FF2B5EF4-FFF2-40B4-BE49-F238E27FC236}">
                <a16:creationId xmlns:a16="http://schemas.microsoft.com/office/drawing/2014/main" id="{611B0A32-4A6F-7EA7-3B3C-78EE0BC08855}"/>
              </a:ext>
            </a:extLst>
          </p:cNvPr>
          <p:cNvSpPr/>
          <p:nvPr/>
        </p:nvSpPr>
        <p:spPr>
          <a:xfrm>
            <a:off x="4258880" y="6099318"/>
            <a:ext cx="433387" cy="28733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161" name="TextBox 16">
            <a:extLst>
              <a:ext uri="{FF2B5EF4-FFF2-40B4-BE49-F238E27FC236}">
                <a16:creationId xmlns:a16="http://schemas.microsoft.com/office/drawing/2014/main" id="{B8322423-D3CC-9455-3237-E4B0D32D3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731107"/>
            <a:ext cx="62828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Einstein equations are reduced into Friedmann equations: 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6164" name="Picture 11">
            <a:extLst>
              <a:ext uri="{FF2B5EF4-FFF2-40B4-BE49-F238E27FC236}">
                <a16:creationId xmlns:a16="http://schemas.microsoft.com/office/drawing/2014/main" id="{4C9080AD-09AA-8E8C-AB6C-AB08B03D7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90" y="4149080"/>
            <a:ext cx="3223731" cy="53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线连接符 2">
            <a:extLst>
              <a:ext uri="{FF2B5EF4-FFF2-40B4-BE49-F238E27FC236}">
                <a16:creationId xmlns:a16="http://schemas.microsoft.com/office/drawing/2014/main" id="{84C4CBB8-8806-EB15-19AB-B674D8F01B3A}"/>
              </a:ext>
            </a:extLst>
          </p:cNvPr>
          <p:cNvCxnSpPr/>
          <p:nvPr/>
        </p:nvCxnSpPr>
        <p:spPr>
          <a:xfrm>
            <a:off x="5329461" y="2420888"/>
            <a:ext cx="291494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D9880E7-FB4A-3D8F-2125-BE27BB8CDF6B}"/>
                  </a:ext>
                </a:extLst>
              </p:cNvPr>
              <p:cNvSpPr txBox="1"/>
              <p:nvPr/>
            </p:nvSpPr>
            <p:spPr>
              <a:xfrm>
                <a:off x="7035880" y="4270079"/>
                <a:ext cx="1021755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acc>
                        <m:accPr>
                          <m:chr m:val="̇"/>
                          <m:ctrlPr>
                            <a:rPr kumimoji="1"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kumimoji="1" lang="en-US" altLang="zh-CN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kumimoji="1" lang="en-US" altLang="zh-CN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kumimoji="1" lang="zh-CN" altLang="en-US" sz="20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D9880E7-FB4A-3D8F-2125-BE27BB8CD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5880" y="4270079"/>
                <a:ext cx="1021755" cy="307777"/>
              </a:xfrm>
              <a:prstGeom prst="rect">
                <a:avLst/>
              </a:prstGeom>
              <a:blipFill>
                <a:blip r:embed="rId10"/>
                <a:stretch>
                  <a:fillRect l="-3659" r="-1220" b="-3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40E2E51D-396D-01F2-C79B-3EF2C32056B2}"/>
              </a:ext>
            </a:extLst>
          </p:cNvPr>
          <p:cNvSpPr txBox="1"/>
          <p:nvPr/>
        </p:nvSpPr>
        <p:spPr>
          <a:xfrm>
            <a:off x="6625206" y="4577352"/>
            <a:ext cx="1902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0B050"/>
                </a:solidFill>
                <a:latin typeface="+mn-lt"/>
              </a:rPr>
              <a:t>Hubble parameter</a:t>
            </a:r>
            <a:endParaRPr kumimoji="1" lang="zh-CN" altLang="en-US" dirty="0">
              <a:solidFill>
                <a:srgbClr val="00B050"/>
              </a:solidFill>
              <a:latin typeface="+mn-lt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F62D6627-FB60-8CFD-A461-8567A361EC6F}"/>
              </a:ext>
            </a:extLst>
          </p:cNvPr>
          <p:cNvGrpSpPr/>
          <p:nvPr/>
        </p:nvGrpSpPr>
        <p:grpSpPr>
          <a:xfrm>
            <a:off x="1757561" y="4699134"/>
            <a:ext cx="5204152" cy="1046477"/>
            <a:chOff x="2976811" y="4868781"/>
            <a:chExt cx="5204152" cy="1046477"/>
          </a:xfrm>
        </p:grpSpPr>
        <p:pic>
          <p:nvPicPr>
            <p:cNvPr id="6151" name="Picture 3">
              <a:extLst>
                <a:ext uri="{FF2B5EF4-FFF2-40B4-BE49-F238E27FC236}">
                  <a16:creationId xmlns:a16="http://schemas.microsoft.com/office/drawing/2014/main" id="{5705A19C-20A6-3EDF-A86E-F31FC75454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5994" y="5286608"/>
              <a:ext cx="2008188" cy="628650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0C7614DC-1F1A-A7C3-4B1A-68EB43A4A6E1}"/>
                </a:ext>
              </a:extLst>
            </p:cNvPr>
            <p:cNvSpPr txBox="1"/>
            <p:nvPr/>
          </p:nvSpPr>
          <p:spPr>
            <a:xfrm>
              <a:off x="5657900" y="5378011"/>
              <a:ext cx="25230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2000" dirty="0">
                  <a:latin typeface="+mn-lt"/>
                </a:rPr>
                <a:t>acceleration equation</a:t>
              </a:r>
              <a:endParaRPr kumimoji="1" lang="zh-CN" altLang="en-US" sz="2000" dirty="0">
                <a:latin typeface="+mn-lt"/>
              </a:endParaRPr>
            </a:p>
          </p:txBody>
        </p:sp>
        <p:cxnSp>
          <p:nvCxnSpPr>
            <p:cNvPr id="7" name="直线连接符 6">
              <a:extLst>
                <a:ext uri="{FF2B5EF4-FFF2-40B4-BE49-F238E27FC236}">
                  <a16:creationId xmlns:a16="http://schemas.microsoft.com/office/drawing/2014/main" id="{A5DDE71F-94E0-8E76-DFDE-707DD22A2B77}"/>
                </a:ext>
              </a:extLst>
            </p:cNvPr>
            <p:cNvCxnSpPr>
              <a:cxnSpLocks/>
            </p:cNvCxnSpPr>
            <p:nvPr/>
          </p:nvCxnSpPr>
          <p:spPr>
            <a:xfrm>
              <a:off x="2976811" y="4868781"/>
              <a:ext cx="337876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下箭头 7">
              <a:extLst>
                <a:ext uri="{FF2B5EF4-FFF2-40B4-BE49-F238E27FC236}">
                  <a16:creationId xmlns:a16="http://schemas.microsoft.com/office/drawing/2014/main" id="{6083F3E8-D4A5-D02D-0632-0D2442709205}"/>
                </a:ext>
              </a:extLst>
            </p:cNvPr>
            <p:cNvSpPr/>
            <p:nvPr/>
          </p:nvSpPr>
          <p:spPr>
            <a:xfrm>
              <a:off x="3556001" y="4868781"/>
              <a:ext cx="1756568" cy="360040"/>
            </a:xfrm>
            <a:prstGeom prst="downArrow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29BCA064-37C9-3B92-215C-991B382B911A}"/>
              </a:ext>
            </a:extLst>
          </p:cNvPr>
          <p:cNvSpPr txBox="1"/>
          <p:nvPr/>
        </p:nvSpPr>
        <p:spPr>
          <a:xfrm>
            <a:off x="6522248" y="5908140"/>
            <a:ext cx="2008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00B050"/>
                </a:solidFill>
                <a:latin typeface="+mn-lt"/>
              </a:rPr>
              <a:t>Equation of state parameter</a:t>
            </a:r>
            <a:endParaRPr kumimoji="1" lang="zh-CN" altLang="en-US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0BE5A81-E1C9-C2D7-72FB-1006387AF56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13" name="直线连接符 12">
            <a:extLst>
              <a:ext uri="{FF2B5EF4-FFF2-40B4-BE49-F238E27FC236}">
                <a16:creationId xmlns:a16="http://schemas.microsoft.com/office/drawing/2014/main" id="{D6C2182A-B21E-B2F0-6F9E-923A8FBF7476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标题 1">
            <a:extLst>
              <a:ext uri="{FF2B5EF4-FFF2-40B4-BE49-F238E27FC236}">
                <a16:creationId xmlns:a16="http://schemas.microsoft.com/office/drawing/2014/main" id="{57226E13-5CB2-D703-26CE-7404CD8188B8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内容占位符 2">
            <a:extLst>
              <a:ext uri="{FF2B5EF4-FFF2-40B4-BE49-F238E27FC236}">
                <a16:creationId xmlns:a16="http://schemas.microsoft.com/office/drawing/2014/main" id="{C90D8625-C89B-4D5A-2789-4B7F956B1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19603"/>
            <a:ext cx="8568952" cy="6048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2400" b="1" dirty="0"/>
              <a:t>The first dark energy model: </a:t>
            </a:r>
            <a:r>
              <a:rPr lang="en-US" altLang="zh-CN" sz="2400" dirty="0"/>
              <a:t>Cosmological Constant (CC) (Einstein, 1915) </a:t>
            </a:r>
            <a:endParaRPr lang="zh-CN" altLang="en-US" sz="2400" dirty="0"/>
          </a:p>
        </p:txBody>
      </p:sp>
      <p:pic>
        <p:nvPicPr>
          <p:cNvPr id="7172" name="Picture 3">
            <a:extLst>
              <a:ext uri="{FF2B5EF4-FFF2-40B4-BE49-F238E27FC236}">
                <a16:creationId xmlns:a16="http://schemas.microsoft.com/office/drawing/2014/main" id="{AB30A651-5A1E-F3B8-7536-A156C2F4B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00" y="3222821"/>
            <a:ext cx="3888432" cy="574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>
            <a:extLst>
              <a:ext uri="{FF2B5EF4-FFF2-40B4-BE49-F238E27FC236}">
                <a16:creationId xmlns:a16="http://schemas.microsoft.com/office/drawing/2014/main" id="{FFB112A5-AE9F-9496-06CE-80D3FCDE66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33" y="2665058"/>
            <a:ext cx="2988331" cy="39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5">
            <a:extLst>
              <a:ext uri="{FF2B5EF4-FFF2-40B4-BE49-F238E27FC236}">
                <a16:creationId xmlns:a16="http://schemas.microsoft.com/office/drawing/2014/main" id="{CE8917B7-ECB9-0E42-DDBC-2D1F7A01A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173248"/>
            <a:ext cx="421392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+mn-lt"/>
              </a:rPr>
              <a:t>The simplest model that can drive acceleration and serve as dark energy!</a:t>
            </a:r>
            <a:endParaRPr lang="zh-CN" altLang="en-US" sz="2000" dirty="0">
              <a:latin typeface="+mn-lt"/>
            </a:endParaRPr>
          </a:p>
        </p:txBody>
      </p:sp>
      <p:pic>
        <p:nvPicPr>
          <p:cNvPr id="7176" name="Picture 8" descr="图片">
            <a:extLst>
              <a:ext uri="{FF2B5EF4-FFF2-40B4-BE49-F238E27FC236}">
                <a16:creationId xmlns:a16="http://schemas.microsoft.com/office/drawing/2014/main" id="{DA319F0D-7A64-A970-1748-A947B3F05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282" y="1468391"/>
            <a:ext cx="3888432" cy="505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7A0292FE-0CF9-A868-8F68-CDCA8F436090}"/>
              </a:ext>
            </a:extLst>
          </p:cNvPr>
          <p:cNvSpPr txBox="1"/>
          <p:nvPr/>
        </p:nvSpPr>
        <p:spPr>
          <a:xfrm>
            <a:off x="280980" y="6063679"/>
            <a:ext cx="143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BUT……</a:t>
            </a:r>
            <a:endParaRPr kumimoji="1" lang="zh-CN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81E1391-59A8-9AC2-7F6E-5828AA66068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6" name="直线连接符 5">
            <a:extLst>
              <a:ext uri="{FF2B5EF4-FFF2-40B4-BE49-F238E27FC236}">
                <a16:creationId xmlns:a16="http://schemas.microsoft.com/office/drawing/2014/main" id="{609E9382-94D7-06CB-B3D6-84B1425BCC96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 1">
            <a:extLst>
              <a:ext uri="{FF2B5EF4-FFF2-40B4-BE49-F238E27FC236}">
                <a16:creationId xmlns:a16="http://schemas.microsoft.com/office/drawing/2014/main" id="{1935C8F8-02BE-AC9D-8FA5-EA7A635330E6}"/>
              </a:ext>
            </a:extLst>
          </p:cNvPr>
          <p:cNvSpPr txBox="1">
            <a:spLocks/>
          </p:cNvSpPr>
          <p:nvPr/>
        </p:nvSpPr>
        <p:spPr bwMode="auto">
          <a:xfrm>
            <a:off x="457199" y="110249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A95E3D0-1C99-BF7E-2A72-445793602503}"/>
              </a:ext>
            </a:extLst>
          </p:cNvPr>
          <p:cNvSpPr txBox="1"/>
          <p:nvPr/>
        </p:nvSpPr>
        <p:spPr>
          <a:xfrm>
            <a:off x="251520" y="1795959"/>
            <a:ext cx="4790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Just by adding a constant term to the Einstein Equation: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92AAF86-2EF2-1FA8-F264-6693CE948C44}"/>
              </a:ext>
            </a:extLst>
          </p:cNvPr>
          <p:cNvSpPr txBox="1"/>
          <p:nvPr/>
        </p:nvSpPr>
        <p:spPr>
          <a:xfrm>
            <a:off x="304802" y="4191108"/>
            <a:ext cx="4267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The constant used to be regarded by Einstein himself as </a:t>
            </a:r>
            <a:r>
              <a:rPr kumimoji="1" lang="en-US" altLang="zh-CN" sz="2000" b="1" dirty="0">
                <a:solidFill>
                  <a:srgbClr val="00B0F0"/>
                </a:solidFill>
                <a:latin typeface="+mn-lt"/>
              </a:rPr>
              <a:t>a biggest mistake </a:t>
            </a:r>
            <a:r>
              <a:rPr kumimoji="1" lang="en-US" altLang="zh-CN" sz="2000" dirty="0">
                <a:latin typeface="+mn-lt"/>
              </a:rPr>
              <a:t>in his life!</a:t>
            </a:r>
            <a:endParaRPr kumimoji="1" lang="zh-CN" altLang="en-US" sz="2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2">
            <a:extLst>
              <a:ext uri="{FF2B5EF4-FFF2-40B4-BE49-F238E27FC236}">
                <a16:creationId xmlns:a16="http://schemas.microsoft.com/office/drawing/2014/main" id="{7AB97B16-6418-991B-2151-F64D2A05C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110" y="4010808"/>
            <a:ext cx="1889762" cy="401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Box 8">
            <a:extLst>
              <a:ext uri="{FF2B5EF4-FFF2-40B4-BE49-F238E27FC236}">
                <a16:creationId xmlns:a16="http://schemas.microsoft.com/office/drawing/2014/main" id="{0FFBCA58-29E6-2737-F70B-82DC53A1B7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9" y="2059351"/>
            <a:ext cx="46787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Vacuum energy </a:t>
            </a:r>
            <a:r>
              <a:rPr lang="en-US" altLang="zh-CN" sz="2000" dirty="0">
                <a:latin typeface="Calibri" panose="020F0502020204030204" pitchFamily="34" charset="0"/>
              </a:rPr>
              <a:t>density can be calculated from quantum field theory as: 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pic>
        <p:nvPicPr>
          <p:cNvPr id="8199" name="Picture 3">
            <a:extLst>
              <a:ext uri="{FF2B5EF4-FFF2-40B4-BE49-F238E27FC236}">
                <a16:creationId xmlns:a16="http://schemas.microsoft.com/office/drawing/2014/main" id="{B7072CF6-EA39-E637-2310-B54CBF4F7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110" y="2750759"/>
            <a:ext cx="1889762" cy="43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Box 10">
            <a:extLst>
              <a:ext uri="{FF2B5EF4-FFF2-40B4-BE49-F238E27FC236}">
                <a16:creationId xmlns:a16="http://schemas.microsoft.com/office/drawing/2014/main" id="{CF58C606-0F94-0410-3118-2013CBC2B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198" y="4507084"/>
            <a:ext cx="85792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000" dirty="0">
                <a:latin typeface="Calibri" panose="020F0502020204030204" pitchFamily="34" charset="0"/>
              </a:rPr>
              <a:t>Different by </a:t>
            </a:r>
            <a:r>
              <a:rPr lang="en-US" altLang="zh-CN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120 orders of magnitude</a:t>
            </a:r>
            <a:r>
              <a:rPr lang="en-US" altLang="zh-CN" sz="2000" dirty="0">
                <a:latin typeface="Calibri" panose="020F0502020204030204" pitchFamily="34" charset="0"/>
              </a:rPr>
              <a:t>, so a constant with the same size is required to contribute, only with difference by 120 orders smaller!</a:t>
            </a:r>
            <a:endParaRPr lang="zh-CN" altLang="en-US" sz="2000" dirty="0">
              <a:latin typeface="Calibri" panose="020F050202020403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061EBAB-9A7F-36AC-6C3E-0AA1CCAFEF00}"/>
              </a:ext>
            </a:extLst>
          </p:cNvPr>
          <p:cNvSpPr txBox="1"/>
          <p:nvPr/>
        </p:nvSpPr>
        <p:spPr>
          <a:xfrm>
            <a:off x="457198" y="3289132"/>
            <a:ext cx="467878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latin typeface="Calibri" panose="020F0502020204030204" pitchFamily="34" charset="0"/>
              </a:rPr>
              <a:t>On the other hand, the </a:t>
            </a:r>
            <a:r>
              <a:rPr lang="en-US" altLang="zh-CN" sz="2000" b="1" dirty="0">
                <a:solidFill>
                  <a:srgbClr val="00B0F0"/>
                </a:solidFill>
                <a:latin typeface="Calibri" panose="020F0502020204030204" pitchFamily="34" charset="0"/>
              </a:rPr>
              <a:t>CC energy density </a:t>
            </a:r>
            <a:r>
              <a:rPr lang="en-US" altLang="zh-CN" sz="2000" dirty="0">
                <a:latin typeface="Calibri" panose="020F0502020204030204" pitchFamily="34" charset="0"/>
              </a:rPr>
              <a:t>required to drive cosmic acceleration is: </a:t>
            </a:r>
            <a:endParaRPr lang="zh-CN" altLang="en-US" sz="2000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E68986AE-254B-E841-3CFE-3E46482781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7" t="9787" r="65988" b="6928"/>
          <a:stretch/>
        </p:blipFill>
        <p:spPr>
          <a:xfrm>
            <a:off x="8316420" y="17022"/>
            <a:ext cx="816919" cy="603666"/>
          </a:xfrm>
          <a:prstGeom prst="rect">
            <a:avLst/>
          </a:prstGeom>
        </p:spPr>
      </p:pic>
      <p:cxnSp>
        <p:nvCxnSpPr>
          <p:cNvPr id="20" name="直线连接符 19">
            <a:extLst>
              <a:ext uri="{FF2B5EF4-FFF2-40B4-BE49-F238E27FC236}">
                <a16:creationId xmlns:a16="http://schemas.microsoft.com/office/drawing/2014/main" id="{C74F8098-6AF5-D5C2-CB84-4A491160E9B8}"/>
              </a:ext>
            </a:extLst>
          </p:cNvPr>
          <p:cNvCxnSpPr/>
          <p:nvPr/>
        </p:nvCxnSpPr>
        <p:spPr>
          <a:xfrm>
            <a:off x="0" y="659945"/>
            <a:ext cx="9144000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标题 1">
            <a:extLst>
              <a:ext uri="{FF2B5EF4-FFF2-40B4-BE49-F238E27FC236}">
                <a16:creationId xmlns:a16="http://schemas.microsoft.com/office/drawing/2014/main" id="{CBF5FC4B-55C5-0BB5-B5CD-B44BD45D156D}"/>
              </a:ext>
            </a:extLst>
          </p:cNvPr>
          <p:cNvSpPr txBox="1">
            <a:spLocks/>
          </p:cNvSpPr>
          <p:nvPr/>
        </p:nvSpPr>
        <p:spPr bwMode="auto">
          <a:xfrm>
            <a:off x="339424" y="132664"/>
            <a:ext cx="8229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kumimoji="1" lang="en-US" altLang="zh-CN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Energy Models</a:t>
            </a:r>
            <a:endParaRPr kumimoji="1" lang="zh-CN" altLang="en-US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内容占位符 2">
            <a:extLst>
              <a:ext uri="{FF2B5EF4-FFF2-40B4-BE49-F238E27FC236}">
                <a16:creationId xmlns:a16="http://schemas.microsoft.com/office/drawing/2014/main" id="{8C29BC67-0520-5969-F01E-03416C87D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918" y="1022350"/>
            <a:ext cx="8229600" cy="44882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zh-CN" sz="2400" b="1" dirty="0"/>
              <a:t>Problem I: </a:t>
            </a:r>
            <a:r>
              <a:rPr lang="en-US" altLang="zh-CN" sz="2400" dirty="0"/>
              <a:t>Fine-tuning problem</a:t>
            </a:r>
            <a:endParaRPr lang="zh-CN" altLang="en-US" sz="240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052AFAF-E7D5-700D-9872-1F8B3428D452}"/>
              </a:ext>
            </a:extLst>
          </p:cNvPr>
          <p:cNvSpPr txBox="1"/>
          <p:nvPr/>
        </p:nvSpPr>
        <p:spPr>
          <a:xfrm>
            <a:off x="429918" y="1613345"/>
            <a:ext cx="66291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People realized that vacuum has energy! (P. A. M. Dirac, 1929)</a:t>
            </a:r>
            <a:endParaRPr kumimoji="1" lang="zh-CN" altLang="en-US" sz="2000" dirty="0">
              <a:latin typeface="+mn-lt"/>
            </a:endParaRPr>
          </a:p>
        </p:txBody>
      </p:sp>
      <p:pic>
        <p:nvPicPr>
          <p:cNvPr id="25" name="Picture 105">
            <a:extLst>
              <a:ext uri="{FF2B5EF4-FFF2-40B4-BE49-F238E27FC236}">
                <a16:creationId xmlns:a16="http://schemas.microsoft.com/office/drawing/2014/main" id="{59B4D0FF-F4D5-76AE-D864-F16526251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979" y="2134316"/>
            <a:ext cx="3748766" cy="229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17">
            <a:extLst>
              <a:ext uri="{FF2B5EF4-FFF2-40B4-BE49-F238E27FC236}">
                <a16:creationId xmlns:a16="http://schemas.microsoft.com/office/drawing/2014/main" id="{5E2AA2B3-8FA0-107E-B5D8-3E32AD14DE17}"/>
              </a:ext>
            </a:extLst>
          </p:cNvPr>
          <p:cNvGrpSpPr/>
          <p:nvPr/>
        </p:nvGrpSpPr>
        <p:grpSpPr>
          <a:xfrm>
            <a:off x="8074561" y="2749839"/>
            <a:ext cx="483717" cy="495041"/>
            <a:chOff x="5003883" y="2652889"/>
            <a:chExt cx="843757" cy="957242"/>
          </a:xfrm>
        </p:grpSpPr>
        <p:sp>
          <p:nvSpPr>
            <p:cNvPr id="27" name="Oval 7">
              <a:extLst>
                <a:ext uri="{FF2B5EF4-FFF2-40B4-BE49-F238E27FC236}">
                  <a16:creationId xmlns:a16="http://schemas.microsoft.com/office/drawing/2014/main" id="{AC9AF539-4F9B-DB37-DE3B-DBA65005FA7A}"/>
                </a:ext>
              </a:extLst>
            </p:cNvPr>
            <p:cNvSpPr/>
            <p:nvPr/>
          </p:nvSpPr>
          <p:spPr>
            <a:xfrm>
              <a:off x="5003883" y="2652889"/>
              <a:ext cx="355515" cy="352778"/>
            </a:xfrm>
            <a:prstGeom prst="ellipse">
              <a:avLst/>
            </a:prstGeom>
            <a:solidFill>
              <a:srgbClr val="FF8AD8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＋</a:t>
              </a:r>
              <a:endParaRPr lang="en-US" dirty="0"/>
            </a:p>
          </p:txBody>
        </p:sp>
        <p:sp>
          <p:nvSpPr>
            <p:cNvPr id="28" name="Oval 8">
              <a:extLst>
                <a:ext uri="{FF2B5EF4-FFF2-40B4-BE49-F238E27FC236}">
                  <a16:creationId xmlns:a16="http://schemas.microsoft.com/office/drawing/2014/main" id="{8921E2E1-152D-9E45-FBB2-7BDEACEE8BB2}"/>
                </a:ext>
              </a:extLst>
            </p:cNvPr>
            <p:cNvSpPr/>
            <p:nvPr/>
          </p:nvSpPr>
          <p:spPr>
            <a:xfrm>
              <a:off x="5492125" y="2664179"/>
              <a:ext cx="355515" cy="352778"/>
            </a:xfrm>
            <a:prstGeom prst="ellipse">
              <a:avLst/>
            </a:prstGeom>
            <a:solidFill>
              <a:srgbClr val="0432F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/>
                <a:t>－</a:t>
              </a:r>
              <a:endParaRPr lang="en-US" dirty="0"/>
            </a:p>
          </p:txBody>
        </p:sp>
        <p:sp>
          <p:nvSpPr>
            <p:cNvPr id="29" name="Freeform 13">
              <a:extLst>
                <a:ext uri="{FF2B5EF4-FFF2-40B4-BE49-F238E27FC236}">
                  <a16:creationId xmlns:a16="http://schemas.microsoft.com/office/drawing/2014/main" id="{323D0D6C-A4B1-EC24-89E8-B5C228B16EC4}"/>
                </a:ext>
              </a:extLst>
            </p:cNvPr>
            <p:cNvSpPr/>
            <p:nvPr/>
          </p:nvSpPr>
          <p:spPr>
            <a:xfrm>
              <a:off x="5077177" y="3016957"/>
              <a:ext cx="211666" cy="593174"/>
            </a:xfrm>
            <a:custGeom>
              <a:avLst/>
              <a:gdLst>
                <a:gd name="connsiteX0" fmla="*/ 98777 w 211666"/>
                <a:gd name="connsiteY0" fmla="*/ 0 h 593174"/>
                <a:gd name="connsiteX1" fmla="*/ 56444 w 211666"/>
                <a:gd name="connsiteY1" fmla="*/ 98778 h 593174"/>
                <a:gd name="connsiteX2" fmla="*/ 42333 w 211666"/>
                <a:gd name="connsiteY2" fmla="*/ 141111 h 593174"/>
                <a:gd name="connsiteX3" fmla="*/ 56444 w 211666"/>
                <a:gd name="connsiteY3" fmla="*/ 197556 h 593174"/>
                <a:gd name="connsiteX4" fmla="*/ 141111 w 211666"/>
                <a:gd name="connsiteY4" fmla="*/ 183445 h 593174"/>
                <a:gd name="connsiteX5" fmla="*/ 169333 w 211666"/>
                <a:gd name="connsiteY5" fmla="*/ 155222 h 593174"/>
                <a:gd name="connsiteX6" fmla="*/ 127000 w 211666"/>
                <a:gd name="connsiteY6" fmla="*/ 127000 h 593174"/>
                <a:gd name="connsiteX7" fmla="*/ 84666 w 211666"/>
                <a:gd name="connsiteY7" fmla="*/ 141111 h 593174"/>
                <a:gd name="connsiteX8" fmla="*/ 56444 w 211666"/>
                <a:gd name="connsiteY8" fmla="*/ 169334 h 593174"/>
                <a:gd name="connsiteX9" fmla="*/ 14111 w 211666"/>
                <a:gd name="connsiteY9" fmla="*/ 254000 h 593174"/>
                <a:gd name="connsiteX10" fmla="*/ 28222 w 211666"/>
                <a:gd name="connsiteY10" fmla="*/ 310445 h 593174"/>
                <a:gd name="connsiteX11" fmla="*/ 169333 w 211666"/>
                <a:gd name="connsiteY11" fmla="*/ 310445 h 593174"/>
                <a:gd name="connsiteX12" fmla="*/ 155222 w 211666"/>
                <a:gd name="connsiteY12" fmla="*/ 268111 h 593174"/>
                <a:gd name="connsiteX13" fmla="*/ 0 w 211666"/>
                <a:gd name="connsiteY13" fmla="*/ 324556 h 593174"/>
                <a:gd name="connsiteX14" fmla="*/ 14111 w 211666"/>
                <a:gd name="connsiteY14" fmla="*/ 409222 h 593174"/>
                <a:gd name="connsiteX15" fmla="*/ 98777 w 211666"/>
                <a:gd name="connsiteY15" fmla="*/ 451556 h 593174"/>
                <a:gd name="connsiteX16" fmla="*/ 183444 w 211666"/>
                <a:gd name="connsiteY16" fmla="*/ 381000 h 593174"/>
                <a:gd name="connsiteX17" fmla="*/ 141111 w 211666"/>
                <a:gd name="connsiteY17" fmla="*/ 352778 h 593174"/>
                <a:gd name="connsiteX18" fmla="*/ 98777 w 211666"/>
                <a:gd name="connsiteY18" fmla="*/ 381000 h 593174"/>
                <a:gd name="connsiteX19" fmla="*/ 98777 w 211666"/>
                <a:gd name="connsiteY19" fmla="*/ 508000 h 593174"/>
                <a:gd name="connsiteX20" fmla="*/ 112889 w 211666"/>
                <a:gd name="connsiteY20" fmla="*/ 550334 h 593174"/>
                <a:gd name="connsiteX21" fmla="*/ 197555 w 211666"/>
                <a:gd name="connsiteY21" fmla="*/ 592667 h 593174"/>
                <a:gd name="connsiteX22" fmla="*/ 211666 w 211666"/>
                <a:gd name="connsiteY22" fmla="*/ 592667 h 5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1666" h="593174">
                  <a:moveTo>
                    <a:pt x="98777" y="0"/>
                  </a:moveTo>
                  <a:cubicBezTo>
                    <a:pt x="84666" y="32926"/>
                    <a:pt x="69748" y="65518"/>
                    <a:pt x="56444" y="98778"/>
                  </a:cubicBezTo>
                  <a:cubicBezTo>
                    <a:pt x="50920" y="112588"/>
                    <a:pt x="42333" y="126237"/>
                    <a:pt x="42333" y="141111"/>
                  </a:cubicBezTo>
                  <a:cubicBezTo>
                    <a:pt x="42333" y="160505"/>
                    <a:pt x="51740" y="178741"/>
                    <a:pt x="56444" y="197556"/>
                  </a:cubicBezTo>
                  <a:cubicBezTo>
                    <a:pt x="84666" y="192852"/>
                    <a:pt x="114321" y="193491"/>
                    <a:pt x="141111" y="183445"/>
                  </a:cubicBezTo>
                  <a:cubicBezTo>
                    <a:pt x="153568" y="178774"/>
                    <a:pt x="172560" y="168129"/>
                    <a:pt x="169333" y="155222"/>
                  </a:cubicBezTo>
                  <a:cubicBezTo>
                    <a:pt x="165220" y="138769"/>
                    <a:pt x="141111" y="136407"/>
                    <a:pt x="127000" y="127000"/>
                  </a:cubicBezTo>
                  <a:cubicBezTo>
                    <a:pt x="112889" y="131704"/>
                    <a:pt x="97421" y="133458"/>
                    <a:pt x="84666" y="141111"/>
                  </a:cubicBezTo>
                  <a:cubicBezTo>
                    <a:pt x="73258" y="147956"/>
                    <a:pt x="64755" y="158945"/>
                    <a:pt x="56444" y="169334"/>
                  </a:cubicBezTo>
                  <a:cubicBezTo>
                    <a:pt x="25181" y="208413"/>
                    <a:pt x="29015" y="209287"/>
                    <a:pt x="14111" y="254000"/>
                  </a:cubicBezTo>
                  <a:cubicBezTo>
                    <a:pt x="18815" y="272815"/>
                    <a:pt x="16107" y="295301"/>
                    <a:pt x="28222" y="310445"/>
                  </a:cubicBezTo>
                  <a:cubicBezTo>
                    <a:pt x="53482" y="342020"/>
                    <a:pt x="164563" y="311126"/>
                    <a:pt x="169333" y="310445"/>
                  </a:cubicBezTo>
                  <a:cubicBezTo>
                    <a:pt x="164629" y="296334"/>
                    <a:pt x="169857" y="270772"/>
                    <a:pt x="155222" y="268111"/>
                  </a:cubicBezTo>
                  <a:cubicBezTo>
                    <a:pt x="13119" y="242273"/>
                    <a:pt x="24714" y="250412"/>
                    <a:pt x="0" y="324556"/>
                  </a:cubicBezTo>
                  <a:cubicBezTo>
                    <a:pt x="4704" y="352778"/>
                    <a:pt x="1316" y="383631"/>
                    <a:pt x="14111" y="409222"/>
                  </a:cubicBezTo>
                  <a:cubicBezTo>
                    <a:pt x="25053" y="431107"/>
                    <a:pt x="78740" y="444877"/>
                    <a:pt x="98777" y="451556"/>
                  </a:cubicBezTo>
                  <a:cubicBezTo>
                    <a:pt x="134440" y="444424"/>
                    <a:pt x="207109" y="451995"/>
                    <a:pt x="183444" y="381000"/>
                  </a:cubicBezTo>
                  <a:cubicBezTo>
                    <a:pt x="178081" y="364911"/>
                    <a:pt x="155222" y="362185"/>
                    <a:pt x="141111" y="352778"/>
                  </a:cubicBezTo>
                  <a:cubicBezTo>
                    <a:pt x="127000" y="362185"/>
                    <a:pt x="109372" y="367757"/>
                    <a:pt x="98777" y="381000"/>
                  </a:cubicBezTo>
                  <a:cubicBezTo>
                    <a:pt x="70815" y="415952"/>
                    <a:pt x="91459" y="475071"/>
                    <a:pt x="98777" y="508000"/>
                  </a:cubicBezTo>
                  <a:cubicBezTo>
                    <a:pt x="102004" y="522520"/>
                    <a:pt x="103597" y="538719"/>
                    <a:pt x="112889" y="550334"/>
                  </a:cubicBezTo>
                  <a:cubicBezTo>
                    <a:pt x="130134" y="571890"/>
                    <a:pt x="171992" y="586276"/>
                    <a:pt x="197555" y="592667"/>
                  </a:cubicBezTo>
                  <a:cubicBezTo>
                    <a:pt x="202118" y="593808"/>
                    <a:pt x="206962" y="592667"/>
                    <a:pt x="211666" y="592667"/>
                  </a:cubicBezTo>
                </a:path>
              </a:pathLst>
            </a:cu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 14">
              <a:extLst>
                <a:ext uri="{FF2B5EF4-FFF2-40B4-BE49-F238E27FC236}">
                  <a16:creationId xmlns:a16="http://schemas.microsoft.com/office/drawing/2014/main" id="{1CAEB876-C3B5-DE53-C557-2D5EFA09E904}"/>
                </a:ext>
              </a:extLst>
            </p:cNvPr>
            <p:cNvSpPr/>
            <p:nvPr/>
          </p:nvSpPr>
          <p:spPr>
            <a:xfrm flipH="1">
              <a:off x="5585091" y="3016957"/>
              <a:ext cx="237150" cy="593174"/>
            </a:xfrm>
            <a:custGeom>
              <a:avLst/>
              <a:gdLst>
                <a:gd name="connsiteX0" fmla="*/ 98777 w 211666"/>
                <a:gd name="connsiteY0" fmla="*/ 0 h 593174"/>
                <a:gd name="connsiteX1" fmla="*/ 56444 w 211666"/>
                <a:gd name="connsiteY1" fmla="*/ 98778 h 593174"/>
                <a:gd name="connsiteX2" fmla="*/ 42333 w 211666"/>
                <a:gd name="connsiteY2" fmla="*/ 141111 h 593174"/>
                <a:gd name="connsiteX3" fmla="*/ 56444 w 211666"/>
                <a:gd name="connsiteY3" fmla="*/ 197556 h 593174"/>
                <a:gd name="connsiteX4" fmla="*/ 141111 w 211666"/>
                <a:gd name="connsiteY4" fmla="*/ 183445 h 593174"/>
                <a:gd name="connsiteX5" fmla="*/ 169333 w 211666"/>
                <a:gd name="connsiteY5" fmla="*/ 155222 h 593174"/>
                <a:gd name="connsiteX6" fmla="*/ 127000 w 211666"/>
                <a:gd name="connsiteY6" fmla="*/ 127000 h 593174"/>
                <a:gd name="connsiteX7" fmla="*/ 84666 w 211666"/>
                <a:gd name="connsiteY7" fmla="*/ 141111 h 593174"/>
                <a:gd name="connsiteX8" fmla="*/ 56444 w 211666"/>
                <a:gd name="connsiteY8" fmla="*/ 169334 h 593174"/>
                <a:gd name="connsiteX9" fmla="*/ 14111 w 211666"/>
                <a:gd name="connsiteY9" fmla="*/ 254000 h 593174"/>
                <a:gd name="connsiteX10" fmla="*/ 28222 w 211666"/>
                <a:gd name="connsiteY10" fmla="*/ 310445 h 593174"/>
                <a:gd name="connsiteX11" fmla="*/ 169333 w 211666"/>
                <a:gd name="connsiteY11" fmla="*/ 310445 h 593174"/>
                <a:gd name="connsiteX12" fmla="*/ 155222 w 211666"/>
                <a:gd name="connsiteY12" fmla="*/ 268111 h 593174"/>
                <a:gd name="connsiteX13" fmla="*/ 0 w 211666"/>
                <a:gd name="connsiteY13" fmla="*/ 324556 h 593174"/>
                <a:gd name="connsiteX14" fmla="*/ 14111 w 211666"/>
                <a:gd name="connsiteY14" fmla="*/ 409222 h 593174"/>
                <a:gd name="connsiteX15" fmla="*/ 98777 w 211666"/>
                <a:gd name="connsiteY15" fmla="*/ 451556 h 593174"/>
                <a:gd name="connsiteX16" fmla="*/ 183444 w 211666"/>
                <a:gd name="connsiteY16" fmla="*/ 381000 h 593174"/>
                <a:gd name="connsiteX17" fmla="*/ 141111 w 211666"/>
                <a:gd name="connsiteY17" fmla="*/ 352778 h 593174"/>
                <a:gd name="connsiteX18" fmla="*/ 98777 w 211666"/>
                <a:gd name="connsiteY18" fmla="*/ 381000 h 593174"/>
                <a:gd name="connsiteX19" fmla="*/ 98777 w 211666"/>
                <a:gd name="connsiteY19" fmla="*/ 508000 h 593174"/>
                <a:gd name="connsiteX20" fmla="*/ 112889 w 211666"/>
                <a:gd name="connsiteY20" fmla="*/ 550334 h 593174"/>
                <a:gd name="connsiteX21" fmla="*/ 197555 w 211666"/>
                <a:gd name="connsiteY21" fmla="*/ 592667 h 593174"/>
                <a:gd name="connsiteX22" fmla="*/ 211666 w 211666"/>
                <a:gd name="connsiteY22" fmla="*/ 592667 h 593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1666" h="593174">
                  <a:moveTo>
                    <a:pt x="98777" y="0"/>
                  </a:moveTo>
                  <a:cubicBezTo>
                    <a:pt x="84666" y="32926"/>
                    <a:pt x="69748" y="65518"/>
                    <a:pt x="56444" y="98778"/>
                  </a:cubicBezTo>
                  <a:cubicBezTo>
                    <a:pt x="50920" y="112588"/>
                    <a:pt x="42333" y="126237"/>
                    <a:pt x="42333" y="141111"/>
                  </a:cubicBezTo>
                  <a:cubicBezTo>
                    <a:pt x="42333" y="160505"/>
                    <a:pt x="51740" y="178741"/>
                    <a:pt x="56444" y="197556"/>
                  </a:cubicBezTo>
                  <a:cubicBezTo>
                    <a:pt x="84666" y="192852"/>
                    <a:pt x="114321" y="193491"/>
                    <a:pt x="141111" y="183445"/>
                  </a:cubicBezTo>
                  <a:cubicBezTo>
                    <a:pt x="153568" y="178774"/>
                    <a:pt x="172560" y="168129"/>
                    <a:pt x="169333" y="155222"/>
                  </a:cubicBezTo>
                  <a:cubicBezTo>
                    <a:pt x="165220" y="138769"/>
                    <a:pt x="141111" y="136407"/>
                    <a:pt x="127000" y="127000"/>
                  </a:cubicBezTo>
                  <a:cubicBezTo>
                    <a:pt x="112889" y="131704"/>
                    <a:pt x="97421" y="133458"/>
                    <a:pt x="84666" y="141111"/>
                  </a:cubicBezTo>
                  <a:cubicBezTo>
                    <a:pt x="73258" y="147956"/>
                    <a:pt x="64755" y="158945"/>
                    <a:pt x="56444" y="169334"/>
                  </a:cubicBezTo>
                  <a:cubicBezTo>
                    <a:pt x="25181" y="208413"/>
                    <a:pt x="29015" y="209287"/>
                    <a:pt x="14111" y="254000"/>
                  </a:cubicBezTo>
                  <a:cubicBezTo>
                    <a:pt x="18815" y="272815"/>
                    <a:pt x="16107" y="295301"/>
                    <a:pt x="28222" y="310445"/>
                  </a:cubicBezTo>
                  <a:cubicBezTo>
                    <a:pt x="53482" y="342020"/>
                    <a:pt x="164563" y="311126"/>
                    <a:pt x="169333" y="310445"/>
                  </a:cubicBezTo>
                  <a:cubicBezTo>
                    <a:pt x="164629" y="296334"/>
                    <a:pt x="169857" y="270772"/>
                    <a:pt x="155222" y="268111"/>
                  </a:cubicBezTo>
                  <a:cubicBezTo>
                    <a:pt x="13119" y="242273"/>
                    <a:pt x="24714" y="250412"/>
                    <a:pt x="0" y="324556"/>
                  </a:cubicBezTo>
                  <a:cubicBezTo>
                    <a:pt x="4704" y="352778"/>
                    <a:pt x="1316" y="383631"/>
                    <a:pt x="14111" y="409222"/>
                  </a:cubicBezTo>
                  <a:cubicBezTo>
                    <a:pt x="25053" y="431107"/>
                    <a:pt x="78740" y="444877"/>
                    <a:pt x="98777" y="451556"/>
                  </a:cubicBezTo>
                  <a:cubicBezTo>
                    <a:pt x="134440" y="444424"/>
                    <a:pt x="207109" y="451995"/>
                    <a:pt x="183444" y="381000"/>
                  </a:cubicBezTo>
                  <a:cubicBezTo>
                    <a:pt x="178081" y="364911"/>
                    <a:pt x="155222" y="362185"/>
                    <a:pt x="141111" y="352778"/>
                  </a:cubicBezTo>
                  <a:cubicBezTo>
                    <a:pt x="127000" y="362185"/>
                    <a:pt x="109372" y="367757"/>
                    <a:pt x="98777" y="381000"/>
                  </a:cubicBezTo>
                  <a:cubicBezTo>
                    <a:pt x="70815" y="415952"/>
                    <a:pt x="91459" y="475071"/>
                    <a:pt x="98777" y="508000"/>
                  </a:cubicBezTo>
                  <a:cubicBezTo>
                    <a:pt x="102004" y="522520"/>
                    <a:pt x="103597" y="538719"/>
                    <a:pt x="112889" y="550334"/>
                  </a:cubicBezTo>
                  <a:cubicBezTo>
                    <a:pt x="130134" y="571890"/>
                    <a:pt x="171992" y="586276"/>
                    <a:pt x="197555" y="592667"/>
                  </a:cubicBezTo>
                  <a:cubicBezTo>
                    <a:pt x="202118" y="593808"/>
                    <a:pt x="206962" y="592667"/>
                    <a:pt x="211666" y="592667"/>
                  </a:cubicBezTo>
                </a:path>
              </a:pathLst>
            </a:custGeom>
            <a:ln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文本框 30">
            <a:extLst>
              <a:ext uri="{FF2B5EF4-FFF2-40B4-BE49-F238E27FC236}">
                <a16:creationId xmlns:a16="http://schemas.microsoft.com/office/drawing/2014/main" id="{0CBA479F-1846-8ABF-94BD-34E75E5DF37D}"/>
              </a:ext>
            </a:extLst>
          </p:cNvPr>
          <p:cNvSpPr txBox="1"/>
          <p:nvPr/>
        </p:nvSpPr>
        <p:spPr>
          <a:xfrm>
            <a:off x="1402718" y="5534156"/>
            <a:ext cx="6029215" cy="40011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1,234,567,……,……,654,321-1,234,567,……,……,654,320=1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37FD5FD-20AF-9A62-7A1A-B863C98E65D0}"/>
              </a:ext>
            </a:extLst>
          </p:cNvPr>
          <p:cNvSpPr txBox="1"/>
          <p:nvPr/>
        </p:nvSpPr>
        <p:spPr>
          <a:xfrm>
            <a:off x="503356" y="5534156"/>
            <a:ext cx="478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+mn-lt"/>
              </a:rPr>
              <a:t>c.f.</a:t>
            </a:r>
            <a:endParaRPr kumimoji="1" lang="zh-CN" altLang="en-US" sz="2000" dirty="0">
              <a:latin typeface="+mn-lt"/>
            </a:endParaRPr>
          </a:p>
        </p:txBody>
      </p:sp>
      <p:sp>
        <p:nvSpPr>
          <p:cNvPr id="33" name="右大括号 32">
            <a:extLst>
              <a:ext uri="{FF2B5EF4-FFF2-40B4-BE49-F238E27FC236}">
                <a16:creationId xmlns:a16="http://schemas.microsoft.com/office/drawing/2014/main" id="{8C5A6A06-2D0D-D67E-D792-C4AA13452A9E}"/>
              </a:ext>
            </a:extLst>
          </p:cNvPr>
          <p:cNvSpPr/>
          <p:nvPr/>
        </p:nvSpPr>
        <p:spPr>
          <a:xfrm rot="5400000">
            <a:off x="2691015" y="4824194"/>
            <a:ext cx="342486" cy="2664296"/>
          </a:xfrm>
          <a:prstGeom prst="righ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A37F455-8A88-C1F3-8C28-3965BF58EDC8}"/>
              </a:ext>
            </a:extLst>
          </p:cNvPr>
          <p:cNvSpPr txBox="1"/>
          <p:nvPr/>
        </p:nvSpPr>
        <p:spPr>
          <a:xfrm>
            <a:off x="1530110" y="6378419"/>
            <a:ext cx="2503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0B050"/>
                </a:solidFill>
                <a:latin typeface="+mn-lt"/>
              </a:rPr>
              <a:t>120 orders of magnitude</a:t>
            </a:r>
            <a:endParaRPr kumimoji="1" lang="zh-CN" altLang="en-US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35" name="右大括号 34">
            <a:extLst>
              <a:ext uri="{FF2B5EF4-FFF2-40B4-BE49-F238E27FC236}">
                <a16:creationId xmlns:a16="http://schemas.microsoft.com/office/drawing/2014/main" id="{82ED7640-AC48-86FA-DB36-88B493E7ABBC}"/>
              </a:ext>
            </a:extLst>
          </p:cNvPr>
          <p:cNvSpPr/>
          <p:nvPr/>
        </p:nvSpPr>
        <p:spPr>
          <a:xfrm rot="5400000">
            <a:off x="5552290" y="4824194"/>
            <a:ext cx="342486" cy="2664296"/>
          </a:xfrm>
          <a:prstGeom prst="rightBrac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E445F251-E9DB-EB9B-2577-04CACD1DF96D}"/>
              </a:ext>
            </a:extLst>
          </p:cNvPr>
          <p:cNvSpPr txBox="1"/>
          <p:nvPr/>
        </p:nvSpPr>
        <p:spPr>
          <a:xfrm>
            <a:off x="4571999" y="6378419"/>
            <a:ext cx="2503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00B050"/>
                </a:solidFill>
                <a:latin typeface="+mn-lt"/>
              </a:rPr>
              <a:t>120 orders of magnitude</a:t>
            </a:r>
            <a:endParaRPr kumimoji="1" lang="zh-CN" altLang="en-US" dirty="0">
              <a:solidFill>
                <a:srgbClr val="00B050"/>
              </a:solidFill>
              <a:latin typeface="+mn-lt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AFFBD4F-5425-4635-520F-7DA9276903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4162" y="916439"/>
            <a:ext cx="4076317" cy="56466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8|34.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37596</TotalTime>
  <Words>4288</Words>
  <Application>Microsoft Macintosh PowerPoint</Application>
  <PresentationFormat>全屏显示(4:3)</PresentationFormat>
  <Paragraphs>633</Paragraphs>
  <Slides>56</Slides>
  <Notes>27</Notes>
  <HiddenSlides>0</HiddenSlides>
  <MMClips>0</MMClips>
  <ScaleCrop>false</ScaleCrop>
  <HeadingPairs>
    <vt:vector size="8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56</vt:i4>
      </vt:variant>
    </vt:vector>
  </HeadingPairs>
  <TitlesOfParts>
    <vt:vector size="78" baseType="lpstr">
      <vt:lpstr>等线</vt:lpstr>
      <vt:lpstr>SimHei</vt:lpstr>
      <vt:lpstr>华文仿宋</vt:lpstr>
      <vt:lpstr>华文中宋</vt:lpstr>
      <vt:lpstr>楷体</vt:lpstr>
      <vt:lpstr>宋体</vt:lpstr>
      <vt:lpstr>微软雅黑</vt:lpstr>
      <vt:lpstr>系统字体常规体</vt:lpstr>
      <vt:lpstr>字魂105号-简雅黑</vt:lpstr>
      <vt:lpstr>Arial</vt:lpstr>
      <vt:lpstr>Calibri</vt:lpstr>
      <vt:lpstr>Cambria</vt:lpstr>
      <vt:lpstr>Cambria Math</vt:lpstr>
      <vt:lpstr>Century Gothic</vt:lpstr>
      <vt:lpstr>Comic Sans MS</vt:lpstr>
      <vt:lpstr>Times New Roman</vt:lpstr>
      <vt:lpstr>Verdana</vt:lpstr>
      <vt:lpstr>Wingdings</vt:lpstr>
      <vt:lpstr>Wingdings 2</vt:lpstr>
      <vt:lpstr>Office 主题</vt:lpstr>
      <vt:lpstr>Equation</vt:lpstr>
      <vt:lpstr>MathType 6.0 Equation</vt:lpstr>
      <vt:lpstr>Revelation from Cosmic Acceleration  ——Model building, data fitting and cosmological applications of dark energy</vt:lpstr>
      <vt:lpstr>From Particles to Universe</vt:lpstr>
      <vt:lpstr>From Particles to Universe</vt:lpstr>
      <vt:lpstr>Things changed from 1998……</vt:lpstr>
      <vt:lpstr>Things changed from 1998……</vt:lpstr>
      <vt:lpstr>More “Concordance” Cosmological Model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Dark energy</dc:title>
  <dc:creator>taotao</dc:creator>
  <cp:lastModifiedBy>Taotao Qiu</cp:lastModifiedBy>
  <cp:revision>486</cp:revision>
  <dcterms:created xsi:type="dcterms:W3CDTF">2012-12-09T03:21:38Z</dcterms:created>
  <dcterms:modified xsi:type="dcterms:W3CDTF">2026-08-28T12:49:28Z</dcterms:modified>
</cp:coreProperties>
</file>