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97" r:id="rId3"/>
    <p:sldId id="260" r:id="rId4"/>
    <p:sldId id="259" r:id="rId5"/>
    <p:sldId id="281" r:id="rId6"/>
    <p:sldId id="294" r:id="rId7"/>
    <p:sldId id="282" r:id="rId8"/>
    <p:sldId id="293" r:id="rId9"/>
    <p:sldId id="286" r:id="rId10"/>
    <p:sldId id="285" r:id="rId11"/>
    <p:sldId id="257" r:id="rId12"/>
    <p:sldId id="261" r:id="rId13"/>
    <p:sldId id="283" r:id="rId14"/>
    <p:sldId id="295" r:id="rId15"/>
    <p:sldId id="296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5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5444F8-694D-47F1-912C-75F8C49E61F1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E376C7-65AF-4D3E-816E-F0E8E393BF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84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4F8CB7-B02E-4AF7-BEA5-DD9124A20B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A1BF527-4807-47FF-8471-F6F8F57035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altLang="zh-CN"/>
              <a:t>Образец подзаголовка</a:t>
            </a:r>
            <a:endParaRPr lang="zh-CN" alt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CFCD14-712C-4346-8C27-1AA5422C6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E957A-9370-456E-9C6A-67F9FF59DB9C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F25CF0-5858-47ED-B161-523E375E7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5C7EAF-B97F-481C-8166-28599C11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182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0AEF97-A252-4A9D-938F-196ED1270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0788518-1079-45E8-84B0-F3EA909C3F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F4AECB-08B1-4586-AB7B-4ABCEB4F2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959C1-FA46-4CC0-BF0B-0C23F7CCC473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4553C5-75E4-44C2-9296-CFCFC29F6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96C797-8C9F-4571-9A6F-8BDF38B99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928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67412A5-C0FB-43A8-B74F-1506E806A3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76BB1C-C87E-4FE0-B918-6D488373A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58AB9B-3A7C-4AD0-B8EE-485499DBE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BDD48-451D-4FAC-BFEF-48264ECD56B0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5119E8-8773-49BC-BD4F-63B1F14E9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6DDD22-2899-400B-9F91-E54F7C743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20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88AABB-E5E8-4F4B-980D-6215EF894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A19C0F-3E18-4057-8A41-9D8994E15F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78B6FC-1846-4C7C-9A31-0C7FB642A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68AC-FB94-44C9-881C-C39F3A39C36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7731AEB-DFD8-4B51-BB0D-16A069837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ADFCD-0B13-47DB-8172-57DA6DF22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035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089AA-F299-4CA8-BD71-5F38C7E31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85AE72-0DE5-44C0-87DE-F7EAFBB83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FD0E9F-473B-4DCF-BA75-CB32E38C9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BCD0A-B3DA-495B-A7E2-E02C560D753D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455E80-25EF-4E3D-9474-2E515BFAF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C232CD8-ECE7-4808-9CF1-E84A4D500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7926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1ECF04-AC1D-4D3D-8D09-246ED2436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873C6F-F249-4267-875D-D2E298539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807284-B9F3-4562-A013-0CF992795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9927F0-E1B6-4511-99C4-2570CA9D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13DD2-32D8-46DF-82B8-35E9F11513F4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3925B10-94E0-4380-BD16-CAE19AC03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9FF492-7F36-4DFF-8500-4858A4496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0240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869C9-2D27-4026-A146-946CD85F6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C0C42A-37FB-411C-8981-201D2E7B6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5B29CE-2E69-460B-971C-CC9E975A60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4C4171A-F2EC-48B4-A26E-E4AED268E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FC4F33F-942C-41AF-93DA-86360303B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EB2B5-8B46-478E-B25C-42C932153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E23C7-89A4-4AF8-B7D9-88447B02DC1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C135FA-EC4C-42FE-9A83-27A904459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27F9F1F-2908-4E59-809B-9FAD0A80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442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B541D3-7927-4BC2-B040-33CE50253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EF7B511-FDB7-43F0-86BD-C33BA5893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D76B2-F781-4C40-BCE9-3E19A7AC15D0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63CA003-37B6-4F09-A7C6-1B158B1E0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D8A96FE-CE0E-4A0A-BECA-1806DB793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88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8AD91CE-7314-4D34-9EE0-FBACD932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2F18B-135A-4FCD-9139-2C8D1FF34F42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08859C-72AE-4A29-B8E4-5139B51B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16D497-223F-4705-97B2-D1285D0B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630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832B7-AB18-4EC4-A81A-F5508FE38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D12751-31FE-484F-8D31-BAD4E7340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694A78-33DD-4ED4-A16A-A5B120BF6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943E89-DEFB-4016-8F67-1FFDFCC91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1145C-70F9-4B14-BDE8-40C8485C73AA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08191A-DE46-4651-8C23-AE967A9F4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3545D-ACD9-45C0-A95F-33897045B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998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058012-E516-4898-A5AE-141CFF4E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50C88BA-378A-49EB-90D7-F3FDCE0492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099B08-990C-41EE-91E5-0BB111DAD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zh-CN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874BD98-D62F-440A-83DF-188E886CF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7C7E4-68C5-4CD0-9BA9-33A0D6FBACAD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2208842-D373-4284-8A14-16A640B02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1AD150B-37D5-4490-A30C-E312B92E5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502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A39CA-7A8B-476E-BA07-59DC30B3A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zh-CN"/>
              <a:t>Образец заголовка</a:t>
            </a:r>
            <a:endParaRPr lang="zh-CN" alt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05DD96-175B-4C2C-86AC-687C49F68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zh-CN"/>
              <a:t>Образец текста</a:t>
            </a:r>
          </a:p>
          <a:p>
            <a:pPr lvl="1"/>
            <a:r>
              <a:rPr lang="ru-RU" altLang="zh-CN"/>
              <a:t>Второй уровень</a:t>
            </a:r>
          </a:p>
          <a:p>
            <a:pPr lvl="2"/>
            <a:r>
              <a:rPr lang="ru-RU" altLang="zh-CN"/>
              <a:t>Третий уровень</a:t>
            </a:r>
          </a:p>
          <a:p>
            <a:pPr lvl="3"/>
            <a:r>
              <a:rPr lang="ru-RU" altLang="zh-CN"/>
              <a:t>Четвертый уровень</a:t>
            </a:r>
          </a:p>
          <a:p>
            <a:pPr lvl="4"/>
            <a:r>
              <a:rPr lang="ru-RU" altLang="zh-CN"/>
              <a:t>Пятый уровень</a:t>
            </a:r>
            <a:endParaRPr lang="zh-CN" alt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F83259-8676-4A9C-9308-07EF52E1F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0313E-346B-4B11-9E41-F288F1B601DD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C018BA-8B61-42AB-87FA-E4858C070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4CC115-3E31-4BDE-BD5D-A756FD550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C45B1-6935-432E-B5AF-F325540F449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123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akintsov777@ntu.edu.cn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fi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10" Type="http://schemas.openxmlformats.org/officeDocument/2006/relationships/image" Target="../media/image3.png"/><Relationship Id="rId4" Type="http://schemas.openxmlformats.org/officeDocument/2006/relationships/image" Target="../media/image12.png"/><Relationship Id="rId9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12" Type="http://schemas.openxmlformats.org/officeDocument/2006/relationships/image" Target="../media/image28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emf"/><Relationship Id="rId11" Type="http://schemas.openxmlformats.org/officeDocument/2006/relationships/image" Target="../media/image27.emf"/><Relationship Id="rId5" Type="http://schemas.openxmlformats.org/officeDocument/2006/relationships/image" Target="../media/image21.emf"/><Relationship Id="rId10" Type="http://schemas.openxmlformats.org/officeDocument/2006/relationships/image" Target="../media/image26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wmf"/><Relationship Id="rId7" Type="http://schemas.openxmlformats.org/officeDocument/2006/relationships/image" Target="../media/image3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emf"/><Relationship Id="rId4" Type="http://schemas.openxmlformats.org/officeDocument/2006/relationships/image" Target="../media/image30.emf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A7E8F8-F299-448C-8EA9-2C4B404ECC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341" y="1631209"/>
            <a:ext cx="11254487" cy="2315283"/>
          </a:xfrm>
        </p:spPr>
        <p:txBody>
          <a:bodyPr>
            <a:normAutofit/>
          </a:bodyPr>
          <a:lstStyle/>
          <a:p>
            <a:r>
              <a:rPr lang="en-US" altLang="zh-CN" sz="6000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 </a:t>
            </a:r>
            <a:r>
              <a:rPr lang="en-US" altLang="zh-CN" sz="3100" dirty="0">
                <a:effectLst/>
                <a:latin typeface="Times New Roman" panose="02020603050405020304" pitchFamily="18" charset="0"/>
                <a:ea typeface="等线" panose="02010600030101010101" pitchFamily="2" charset="-122"/>
              </a:rPr>
              <a:t>Physics-Informed Neural-Network Modeling of Axion–Photon Conversion in Structured Electromagnetic Fields</a:t>
            </a:r>
            <a:endParaRPr lang="zh-CN" altLang="en-US" sz="31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B5AFBB8-436F-43C0-8C0E-FCB63CB4B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9069" y="4290771"/>
            <a:ext cx="10146518" cy="2227495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sz="24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N. S. Akintsov</a:t>
            </a:r>
            <a:r>
              <a:rPr lang="ru-RU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of Artificial Intelligence and Computer Science, Nantong University,</a:t>
            </a:r>
            <a:r>
              <a:rPr lang="en-US" altLang="zh-CN" sz="24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Nantong, China</a:t>
            </a:r>
            <a:r>
              <a:rPr lang="ru-RU" altLang="zh-CN" sz="24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ORCID: 0000-0002-1040-1292.</a:t>
            </a:r>
            <a:r>
              <a:rPr lang="ru-RU" altLang="zh-CN" sz="24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en-US" altLang="zh-CN" sz="24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-mail: 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hlinkClick r:id="rId2"/>
              </a:rPr>
              <a:t>akintsov777@ntu.edu.cn</a:t>
            </a:r>
            <a:r>
              <a:rPr lang="en-US" altLang="zh-CN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endParaRPr lang="en-US" altLang="zh-CN" sz="24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r>
              <a:rPr lang="zh-CN" altLang="en-US" dirty="0">
                <a:latin typeface="Arial Black" panose="020B0A04020102020204" pitchFamily="34" charset="0"/>
                <a:cs typeface="Times New Roman" panose="02020603050405020304" pitchFamily="18" charset="0"/>
              </a:rPr>
              <a:t>第五届国际轴子物理与实验会议（</a:t>
            </a:r>
            <a:r>
              <a:rPr lang="en-US" altLang="zh-CN" dirty="0">
                <a:latin typeface="Arial Black" panose="020B0A04020102020204" pitchFamily="34" charset="0"/>
                <a:cs typeface="Times New Roman" panose="02020603050405020304" pitchFamily="18" charset="0"/>
              </a:rPr>
              <a:t>Axion 2026</a:t>
            </a:r>
            <a:r>
              <a:rPr lang="zh-CN" altLang="en-US" dirty="0">
                <a:latin typeface="Arial Black" panose="020B0A04020102020204" pitchFamily="34" charset="0"/>
                <a:cs typeface="Times New Roman" panose="02020603050405020304" pitchFamily="18" charset="0"/>
              </a:rPr>
              <a:t>） </a:t>
            </a:r>
            <a:endParaRPr lang="en-US" altLang="zh-CN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5th International Conference on Axion Physics and Experiment (Axion 2026)</a:t>
            </a:r>
          </a:p>
          <a:p>
            <a:r>
              <a:rPr lang="en-US" altLang="zh-CN" sz="22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August 12, 2026</a:t>
            </a:r>
          </a:p>
          <a:p>
            <a:r>
              <a:rPr lang="en-US" altLang="zh-CN" sz="2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Qingdao, China</a:t>
            </a:r>
            <a:endParaRPr lang="ru-RU" altLang="zh-CN" sz="2200" dirty="0">
              <a:effectLst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0EFD4D-E3DC-478B-A8EC-04048F4F9E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722"/>
            <a:ext cx="7300831" cy="2733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325AA11-94AA-491B-9197-4FACE812D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840" y="92286"/>
            <a:ext cx="2740351" cy="273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101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3F7BC2-95B1-492A-AAC6-B38AC2E1E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Gaussian Laser Beam Geometry and Polarization States</a:t>
            </a:r>
            <a:endParaRPr lang="zh-CN" altLang="en-US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7CD59DE-C98C-43D0-9917-670C43D8D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altLang="zh-CN" dirty="0"/>
          </a:p>
          <a:p>
            <a:endParaRPr lang="ru-RU" altLang="zh-CN" dirty="0"/>
          </a:p>
          <a:p>
            <a:endParaRPr lang="ru-RU" altLang="zh-CN" dirty="0"/>
          </a:p>
          <a:p>
            <a:endParaRPr lang="ru-RU" altLang="zh-CN" dirty="0"/>
          </a:p>
          <a:p>
            <a:endParaRPr lang="ru-RU" altLang="zh-CN" dirty="0"/>
          </a:p>
          <a:p>
            <a:endParaRPr lang="ru-RU" altLang="zh-CN" dirty="0"/>
          </a:p>
          <a:p>
            <a:endParaRPr lang="ru-RU" altLang="zh-CN" dirty="0"/>
          </a:p>
          <a:p>
            <a:pPr algn="just"/>
            <a:r>
              <a:rPr lang="en-US" altLang="zh-CN" sz="1900" b="0" i="0" dirty="0">
                <a:solidFill>
                  <a:srgbClr val="27251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focused Gaussian laser beam propagates along the +</a:t>
            </a:r>
            <a:r>
              <a:rPr lang="en-US" altLang="zh-CN" sz="1900" b="0" i="1" dirty="0">
                <a:solidFill>
                  <a:srgbClr val="27251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zh-CN" sz="1900" b="0" i="0" dirty="0">
                <a:solidFill>
                  <a:srgbClr val="27251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axis and collides head-on with a counter-propagating electron (−z direction). The beam is characterized by its waist radius, Rayleigh length, and focal point, with the gyrovector triad defining the local field frame. The on-axis intensity follows a Gaussian envelope modulated by beam diffraction. Three polarization states — circular, linear, and elliptical — are illustrated in the transverse plane.</a:t>
            </a:r>
            <a:endParaRPr lang="zh-CN" altLang="en-U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ABF7D6-02BF-4750-9234-BA04A0211D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144" y="1371117"/>
            <a:ext cx="8002125" cy="3536754"/>
          </a:xfrm>
          <a:prstGeom prst="rect">
            <a:avLst/>
          </a:prstGeom>
        </p:spPr>
      </p:pic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3C71DA9-8537-4788-BD4F-DC0DDD193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B1DD48B-574B-4C1D-82F7-E53091F69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C6BB-770E-42C4-8D1C-1D24A76CAA90}" type="slidenum">
              <a:rPr lang="zh-CN" altLang="en-US" smtClean="0"/>
              <a:t>10</a:t>
            </a:fld>
            <a:endParaRPr lang="zh-CN" alt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6102B0-93F1-4AF7-9F9C-CF34EDFD5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259" y="4449"/>
            <a:ext cx="4682134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159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D1CE1-58D7-48E0-A043-6163FA66C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</a:t>
            </a:r>
            <a:r>
              <a:rPr lang="en-US" altLang="zh-CN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Lagrangian</a:t>
            </a:r>
            <a:r>
              <a:rPr lang="en-US" altLang="zh-CN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Axion-Photon Interaction</a:t>
            </a:r>
            <a:endParaRPr lang="zh-CN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BD508A-F0C9-4428-A443-2104BA56E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zh-CN" dirty="0"/>
          </a:p>
          <a:p>
            <a:endParaRPr lang="ru-RU" altLang="zh-CN" dirty="0"/>
          </a:p>
          <a:p>
            <a:endParaRPr lang="ru-RU" altLang="zh-CN" dirty="0"/>
          </a:p>
          <a:p>
            <a:r>
              <a:rPr lang="ru-R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</a:t>
            </a:r>
          </a:p>
          <a:p>
            <a:endParaRPr lang="ru-RU" altLang="zh-CN" dirty="0"/>
          </a:p>
          <a:p>
            <a:endParaRPr lang="zh-CN" alt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0208B8-1436-4B2E-A2A1-09DE441820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4137" y="4114007"/>
            <a:ext cx="5457825" cy="9906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D70303-3D60-49D6-8694-20AA57DD6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654" y="3078561"/>
            <a:ext cx="5295900" cy="9906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4803C37-D6A0-402B-983F-EC1B91473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779" y="1545829"/>
            <a:ext cx="5057775" cy="619125"/>
          </a:xfrm>
          <a:prstGeom prst="rect">
            <a:avLst/>
          </a:prstGeom>
        </p:spPr>
      </p:pic>
      <p:sp>
        <p:nvSpPr>
          <p:cNvPr id="13" name="Дата 12">
            <a:extLst>
              <a:ext uri="{FF2B5EF4-FFF2-40B4-BE49-F238E27FC236}">
                <a16:creationId xmlns:a16="http://schemas.microsoft.com/office/drawing/2014/main" id="{F43B1894-41D4-46E6-8515-3817931EE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A3B94-E73E-418D-9248-724DCF741EE8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14" name="Нижний колонтитул 13">
            <a:extLst>
              <a:ext uri="{FF2B5EF4-FFF2-40B4-BE49-F238E27FC236}">
                <a16:creationId xmlns:a16="http://schemas.microsoft.com/office/drawing/2014/main" id="{761D3AFB-0A30-4D9E-A4E5-902AB802C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Номер слайда 14">
            <a:extLst>
              <a:ext uri="{FF2B5EF4-FFF2-40B4-BE49-F238E27FC236}">
                <a16:creationId xmlns:a16="http://schemas.microsoft.com/office/drawing/2014/main" id="{8E4E37DA-2688-479B-817F-A8F5A1413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11</a:t>
            </a:fld>
            <a:endParaRPr lang="zh-CN" altLang="en-US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87904F8-48BD-4CA8-9646-1D8B022EA3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2700" y="5104607"/>
            <a:ext cx="5600700" cy="116205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C9F2135-E6FC-4853-A7A1-E4F00B77FA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1400" y="2166938"/>
            <a:ext cx="410527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452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84CB9C-1348-440F-9A6D-ED82FD793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Physics-Informed Neural Network Architecture for Axion–Maxwell Equations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FDCAE2-0933-4691-A2D4-C280A28EC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ccc</a:t>
            </a:r>
            <a:endParaRPr lang="zh-CN" alt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605D1E-2FDE-45A6-BA41-6E029A824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68AC-FB94-44C9-881C-C39F3A39C36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8512BB-F04A-40DC-AF4B-2EB6E131C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E82D4E-68A4-4180-B944-FCA096055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12</a:t>
            </a:fld>
            <a:endParaRPr lang="zh-CN" alt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A51FE7-7D47-4C18-9DD5-694681A86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97" y="1340047"/>
            <a:ext cx="8753764" cy="492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60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BFAF0C-0E23-4AD9-96E3-CC697DEFE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A02ADB4D-11CB-4732-A750-D5729DFB52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15512"/>
            <a:ext cx="9998196" cy="5626976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26F2CE6B-3F49-4D87-89AE-067A3A4AA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68AC-FB94-44C9-881C-C39F3A39C36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86FB71-5876-4B50-8EBF-B23575C44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DDDCE6-2B2F-4EC6-BEE4-B4436C3FA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7472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3295FB-B1B9-448C-87A5-67C16BE72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857" y="-151730"/>
            <a:ext cx="10515600" cy="1325563"/>
          </a:xfrm>
        </p:spPr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Simulation results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816A5FD-8E2D-49CF-820D-90AB68C1C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997" y="762135"/>
            <a:ext cx="3681683" cy="5416846"/>
          </a:xfr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1624E858-CE9C-411F-9466-3BEFA9AE5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68AC-FB94-44C9-881C-C39F3A39C36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702E51A-4A37-49DC-8DE9-F17444B15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A31897C-6FA0-4E2D-A993-B602805E5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14</a:t>
            </a:fld>
            <a:endParaRPr lang="zh-CN" altLang="en-US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281049-80D5-48BA-9979-6204FE022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645" y="528116"/>
            <a:ext cx="4348095" cy="561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61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BFA6A1-F96C-412F-A5CA-34A474B20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28600" marR="0" lvl="0" indent="-22860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Key Takeaways</a:t>
            </a:r>
            <a:b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</a:br>
            <a:endParaRPr lang="zh-CN" alt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554AC5-4CC1-46FF-A4F0-8DCBE8272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446"/>
            <a:ext cx="10446623" cy="4625517"/>
          </a:xfrm>
        </p:spPr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Coupled parameters (rapidity η, the invariant t^2-q^2) provide a compact,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relativistically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invariant description of particle motion in a strong laser field, consistent with the author's earlier results (Symmetry 2023, 2024; Phys. Plasmas 2025; Mod. Phys. Lett. A 2026).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gyrovector triad (n, k, s) replaces the Cartesian basis and allows the equations of motion to be written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covariantly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directly in the laser-field geometry.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Gaussian pulse model in the paraxial approximation accounts for the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Gouy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phase, wavefront curvature, and diffraction — necessary for a realistic description of axion–photon interaction under laboratory conditions.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extended PINN architecture jointly solves the axion–Maxwell equations and the relativistic electron dynamics through a shared loss function that includes the Lorentz-force residual.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Gradient-based optimization of the laser pulse shape increases the effective conversion yield compared with a Gaussian pulse of equal energy, especially for larger σ/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λL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 ratios.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inference of the axion mass m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 from noisy spectra shows that the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autodiff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-based method achieves bias and variance comparable to the classical least-squares method (Levenberg–Marquardt), even at noise levels up to 10%.</a:t>
            </a:r>
          </a:p>
          <a:p>
            <a:endParaRPr lang="zh-CN" alt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D1A356-8564-4DE8-9181-089385345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68AC-FB94-44C9-881C-C39F3A39C36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7A308E-044E-4149-93ED-F56F1A59E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8D35CC-8A14-4E5E-A2CD-DC4575503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7301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BB7B4C-CB9C-46C2-B853-859244A14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Structure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5375E2-73F2-487D-9D3D-E9B69BE42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physical problem?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Relativistic electron dynamics and axion–photon conversion in structured Gaussian laser fields, described via coupled parameters, the gyrovector triad, and the axion-Maxwell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Lagrangian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(KSVZ, DFSZ, ALP).</a:t>
            </a:r>
          </a:p>
          <a:p>
            <a:pPr algn="just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is it modeled?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An extended Physics-Informed Neural Network jointly solving the field equations (E, B, a) and the relativistic particle trajectory, with a loss function combining PDE, boundary, initial, and Lorentz-force residuals.</a:t>
            </a:r>
          </a:p>
          <a:p>
            <a:pPr algn="just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do the results show? 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Optimized pulse shaping increases conversion yield over a Gaussian pulse, and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autodiff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-based inverse inference recovers the axion mass with accuracy comparable to least-squares fitting, even under 10% noise.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3C1825-4484-4B3D-857B-9A62031D3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68AC-FB94-44C9-881C-C39F3A39C36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3F153B-D59F-4ACC-A416-4DD7E8803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EF898E0-7949-4221-A32F-0E89D922C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1508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2C814A-2B61-466D-967C-52B58BCA5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022" y="544513"/>
            <a:ext cx="11376551" cy="1496635"/>
          </a:xfrm>
        </p:spPr>
        <p:txBody>
          <a:bodyPr>
            <a:normAutofit/>
          </a:bodyPr>
          <a:lstStyle/>
          <a:p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Mass-Shell Hyperbola and the Relativistic Velocity–Rapidity Relation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7C443B-8D8A-4F3D-A7F8-10841BFF4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Mass-Shell Hyperbola                              Velocity vs. Rapidity</a:t>
            </a:r>
            <a:endParaRPr lang="zh-CN" alt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F5E348-99F9-4F04-8821-40756E638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68AC-FB94-44C9-881C-C39F3A39C36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71CC6D-0607-488A-89E7-CC5BAF86D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>
                <a:latin typeface="Arial Black" panose="020B0A04020102020204" pitchFamily="34" charset="0"/>
                <a:cs typeface="Times New Roman" panose="02020603050405020304" pitchFamily="18" charset="0"/>
              </a:rPr>
              <a:t>第五届国际轴子物理与实验会议（</a:t>
            </a:r>
            <a:r>
              <a:rPr lang="en-US" altLang="zh-CN" dirty="0">
                <a:latin typeface="Arial Black" panose="020B0A04020102020204" pitchFamily="34" charset="0"/>
                <a:cs typeface="Times New Roman" panose="02020603050405020304" pitchFamily="18" charset="0"/>
              </a:rPr>
              <a:t>Axion 2026</a:t>
            </a:r>
            <a:r>
              <a:rPr lang="zh-CN" altLang="en-US" dirty="0">
                <a:latin typeface="Arial Black" panose="020B0A04020102020204" pitchFamily="34" charset="0"/>
                <a:cs typeface="Times New Roman" panose="02020603050405020304" pitchFamily="18" charset="0"/>
              </a:rPr>
              <a:t>） </a:t>
            </a:r>
            <a:endParaRPr lang="en-US" altLang="zh-CN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3A9B1F-362E-4B6A-AD53-A071E1AF9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3</a:t>
            </a:fld>
            <a:endParaRPr lang="zh-CN" alt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263ED33-224B-4738-93B5-ADCDA76CC0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9866" y="0"/>
            <a:ext cx="4682134" cy="79864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407BD3-FD43-45BC-9EFA-C2EE8033B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394" y="2079757"/>
            <a:ext cx="3940085" cy="312794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FE7C6D-E310-4FCB-8ABD-89E4DD6B7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01" y="1515593"/>
            <a:ext cx="4327773" cy="388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5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A2FB29-47E7-4484-9256-304C9F692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Relativistic Intensity Parameter for Electron Dynamics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02301F2-2BFE-415A-A27E-327F554D5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539" y="1721618"/>
            <a:ext cx="5454260" cy="4669941"/>
          </a:xfrm>
        </p:spPr>
        <p:txBody>
          <a:bodyPr>
            <a:normAutofit fontScale="92500" lnSpcReduction="10000"/>
          </a:bodyPr>
          <a:lstStyle/>
          <a:p>
            <a:endParaRPr lang="en-US" altLang="zh-CN" sz="2400" dirty="0"/>
          </a:p>
          <a:p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Rapidity parameter η as a measure of the relativistic field strength:</a:t>
            </a:r>
          </a:p>
          <a:p>
            <a:endParaRPr lang="en-US" altLang="zh-CN" sz="2000" dirty="0"/>
          </a:p>
          <a:p>
            <a:endParaRPr lang="en-US" altLang="zh-CN" sz="2000" dirty="0"/>
          </a:p>
          <a:p>
            <a:pPr algn="just"/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dimensionless amplitude (relativistic field-strength parameter);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electron charge; </a:t>
            </a:r>
            <a:r>
              <a:rPr lang="en-US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zh-CN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 is the electron mass; c is the speed of light; E</a:t>
            </a:r>
            <a:r>
              <a:rPr lang="en-US" altLang="zh-C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  is the amplitude vector of the electric field of the incident electromagnetic wave;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𝐼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intensity of the incident linearly polarized electromagnetic wave (in W/cm²);</a:t>
            </a:r>
          </a:p>
          <a:p>
            <a:endParaRPr lang="en-US" altLang="zh-CN" sz="2000" dirty="0"/>
          </a:p>
          <a:p>
            <a:endParaRPr lang="en-US" altLang="zh-CN" sz="2000" dirty="0"/>
          </a:p>
          <a:p>
            <a:r>
              <a:rPr lang="da-DK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Akintsov et al., </a:t>
            </a:r>
            <a:r>
              <a:rPr lang="da-DK" altLang="zh-CN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Symmetry</a:t>
            </a:r>
            <a:r>
              <a:rPr lang="da-DK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2023, 15, 1691.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B56EFC-F483-4658-90FD-E61B7A7A3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580" y="2657301"/>
            <a:ext cx="4155158" cy="83385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8DF32E-8638-4F54-B8A0-51D8802E83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77" y="4996064"/>
            <a:ext cx="3304608" cy="7642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822423-4BBA-43EC-8640-BA57D0092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117" y="1601066"/>
            <a:ext cx="5297883" cy="466994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EC19ED1-2E49-441A-9069-2E26A1FDE4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817" y="9171"/>
            <a:ext cx="4681183" cy="800276"/>
          </a:xfrm>
          <a:prstGeom prst="rect">
            <a:avLst/>
          </a:prstGeom>
        </p:spPr>
      </p:pic>
      <p:sp>
        <p:nvSpPr>
          <p:cNvPr id="11" name="Дата 10">
            <a:extLst>
              <a:ext uri="{FF2B5EF4-FFF2-40B4-BE49-F238E27FC236}">
                <a16:creationId xmlns:a16="http://schemas.microsoft.com/office/drawing/2014/main" id="{7A50201A-40AF-4648-A58F-F01EFE297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12C25-A087-489F-B4E0-DBC71D883215}" type="datetime1">
              <a:rPr lang="en-US" altLang="zh-CN" smtClean="0"/>
              <a:t>8/12/2026</a:t>
            </a:fld>
            <a:endParaRPr lang="zh-CN" altLang="en-US" dirty="0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9D01C1B4-8D59-4676-9995-61CFF98E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 dirty="0">
                <a:latin typeface="Arial Black" panose="020B0A04020102020204" pitchFamily="34" charset="0"/>
                <a:cs typeface="Times New Roman" panose="02020603050405020304" pitchFamily="18" charset="0"/>
              </a:rPr>
              <a:t>第五届国际轴子物理与实验会议（</a:t>
            </a:r>
            <a:r>
              <a:rPr lang="en-US" altLang="zh-CN" dirty="0">
                <a:latin typeface="Arial Black" panose="020B0A04020102020204" pitchFamily="34" charset="0"/>
                <a:cs typeface="Times New Roman" panose="02020603050405020304" pitchFamily="18" charset="0"/>
              </a:rPr>
              <a:t>Axion 2026</a:t>
            </a:r>
            <a:r>
              <a:rPr lang="zh-CN" altLang="en-US" dirty="0">
                <a:latin typeface="Arial Black" panose="020B0A04020102020204" pitchFamily="34" charset="0"/>
                <a:cs typeface="Times New Roman" panose="02020603050405020304" pitchFamily="18" charset="0"/>
              </a:rPr>
              <a:t>） </a:t>
            </a:r>
            <a:endParaRPr lang="en-US" altLang="zh-CN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55E61D2B-DDDF-4359-B819-3FB014FD9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4186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64A427-EF1A-4027-AFE3-21F42A833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Coupled parameters</a:t>
            </a:r>
            <a:endParaRPr lang="zh-CN" alt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7B01FE-D6E3-421F-966A-1D4C44637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is proper time and                                is proper coordinate.</a:t>
            </a:r>
          </a:p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                           is an invariant.</a:t>
            </a:r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</a:t>
            </a:r>
          </a:p>
          <a:p>
            <a:pPr algn="just"/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</a:t>
            </a:r>
            <a:r>
              <a:rPr kumimoji="0" lang="da-DK" altLang="zh-CN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Akintsov et al., </a:t>
            </a:r>
            <a:r>
              <a:rPr kumimoji="0" lang="da-DK" altLang="zh-CN" sz="2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Symmetry</a:t>
            </a:r>
            <a:r>
              <a:rPr kumimoji="0" lang="da-DK" altLang="zh-CN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2023, 15, 1691.</a:t>
            </a:r>
            <a:endParaRPr kumimoji="0" lang="en-US" altLang="zh-CN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Velocities </a:t>
            </a:r>
            <a:r>
              <a:rPr lang="ru-RU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(labeled 1) and  </a:t>
            </a:r>
            <a:r>
              <a:rPr lang="ru-RU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(labeled 2) depend on dimensionless field amplitude </a:t>
            </a:r>
            <a:r>
              <a:rPr lang="ru-RU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402E81-A784-4515-B9C2-6D9950360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3979" y="1554788"/>
            <a:ext cx="2389917" cy="88138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1A323D2-0144-4B50-AEBE-3293BD991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98" y="1823692"/>
            <a:ext cx="1778805" cy="40388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0E10F4-5ACF-4DC6-BC6E-2DD4723B3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709" y="2957714"/>
            <a:ext cx="5453257" cy="280661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1A79CB-A402-4A34-A4F1-88325117B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0524" y="5626349"/>
            <a:ext cx="886071" cy="4160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B29D746-CA78-45F1-9DC3-95D44DF1A8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8103" y="5724693"/>
            <a:ext cx="404942" cy="3177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F5787DA-9709-4E43-BD9D-39A2730D5E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1495" y="2241752"/>
            <a:ext cx="1943100" cy="5810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1AE95C-EA19-417D-AA69-2235AD40B2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65159" y="2543684"/>
            <a:ext cx="3257550" cy="9906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A67193C-E02A-408E-B63E-F01F120BAB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0746" y="5688346"/>
            <a:ext cx="381000" cy="44767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5D599B2-339A-4A59-847F-D913EA5EE0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09866" y="0"/>
            <a:ext cx="4682134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185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AED2F-93BF-443A-931B-B70996B97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Kottler–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Møller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zh-CN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Rindler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Coordinates 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828686-67F3-4F54-94A8-A4D0E0D2A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is known, inertial coordinates    ,      and 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Riedler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coordinates      ,   have the following relationship: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,                                    ,                            </a:t>
            </a:r>
          </a:p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  <a:r>
              <a:rPr lang="en-US" altLang="zh-CN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proper acceleration,  is the proper time of the accelerating object. For space-like coordinates we have the following relations </a:t>
            </a:r>
          </a:p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,                                      ,                    </a:t>
            </a:r>
          </a:p>
          <a:p>
            <a:pPr algn="just"/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    is the normal gyrovector,      is the rapidity.                 </a:t>
            </a:r>
          </a:p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CDAB3B-5C8F-410C-BFEB-1AE2A179A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6797" y="1825625"/>
            <a:ext cx="381000" cy="4476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547F5EE-17BB-483F-9469-3AA5A771BB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797" y="1825625"/>
            <a:ext cx="485775" cy="44767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3C893D5-822E-4D1D-BB31-C3AE54E88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6925" y="1773237"/>
            <a:ext cx="342900" cy="5524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04B774A-DCF4-4A2E-B4FE-6FE53E2325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61490" y="1858962"/>
            <a:ext cx="342900" cy="381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83A655-1775-47CD-A90E-9A4524D054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5418" y="2613819"/>
            <a:ext cx="2514600" cy="68580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DB43EE20-0074-49CF-A6C2-18AA13D000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78370" y="2613819"/>
            <a:ext cx="2686050" cy="6858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4B8F661-69BE-4ECC-A892-91641F7DA1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8677" y="3299619"/>
            <a:ext cx="342900" cy="381000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EEE9647-EE96-432D-B50E-119143EBE4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63216" y="4316265"/>
            <a:ext cx="2752725" cy="105727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A6C4BC8-86E8-4C0B-A8E9-C6F05A7075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74743" y="4149074"/>
            <a:ext cx="3228975" cy="116205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6927AD2-284E-49F9-A446-2AB0F3A9D26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64918" y="5484478"/>
            <a:ext cx="381000" cy="514350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F4FA0E0-F1DA-4819-B2B3-77430027DC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6347" y="5513053"/>
            <a:ext cx="34290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59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B0607C-7241-44CA-B730-606115099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Axion Model </a:t>
            </a:r>
            <a:r>
              <a:rPr lang="en-US" altLang="zh-CN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Lagrangians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KSVZ, DFSZ, ALP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A1B23D-E4BD-429B-B4D1-DE0FB0366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284" y="1530603"/>
            <a:ext cx="10515600" cy="4430805"/>
          </a:xfrm>
        </p:spPr>
        <p:txBody>
          <a:bodyPr>
            <a:normAutofit fontScale="62500" lnSpcReduction="20000"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(KSVZ)                                                      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(DFSZ)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(ALP)</a:t>
            </a: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A.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Shifman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A. I.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Vainshtein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V. I.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Zakharov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Nucl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Phys. B 166, 493 (1980)</a:t>
            </a:r>
          </a:p>
          <a:p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M. Dine, W.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Fischler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M. </a:t>
            </a:r>
            <a:r>
              <a:rPr lang="en-US" altLang="zh-CN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Srednicki</a:t>
            </a:r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Phys. Lett. B 104, 199 (1981)  </a:t>
            </a:r>
          </a:p>
          <a:p>
            <a:r>
              <a:rPr lang="en-US" altLang="zh-CN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H. Georgi, D. B. Kaplan, L. Randall, Phys. Lett. B 169, 73 (1986)</a:t>
            </a:r>
            <a:endParaRPr lang="zh-CN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581D143-1F3E-46CF-A41B-86788CD6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768AC-FB94-44C9-881C-C39F3A39C36B}" type="datetime1">
              <a:rPr lang="en-US" altLang="zh-CN" smtClean="0"/>
              <a:t>8/12/2026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7B7A3F-796C-4F68-BF92-E8366D6EE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7524C4-B54A-4291-A79F-870D8A9E7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C45B1-6935-432E-B5AF-F325540F4497}" type="slidenum">
              <a:rPr lang="zh-CN" altLang="en-US" smtClean="0"/>
              <a:t>7</a:t>
            </a:fld>
            <a:endParaRPr lang="zh-CN" altLang="en-US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25732BE0-728A-4756-8E83-E4CD19F99F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1623579"/>
              </p:ext>
            </p:extLst>
          </p:nvPr>
        </p:nvGraphicFramePr>
        <p:xfrm>
          <a:off x="971350" y="1579351"/>
          <a:ext cx="5067784" cy="4452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35160" imgH="266400" progId="Equation.DSMT4">
                  <p:embed/>
                </p:oleObj>
              </mc:Choice>
              <mc:Fallback>
                <p:oleObj name="Equation" r:id="rId2" imgW="3035160" imgH="266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71350" y="1579351"/>
                        <a:ext cx="5067784" cy="4452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59E5B4F-0CB7-43EA-BCB8-07C527688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73" y="2266301"/>
            <a:ext cx="4842160" cy="3161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081E672-ADCD-42E5-8158-54F84760C5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773" y="2983953"/>
            <a:ext cx="4895406" cy="42948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D58FEEB-9F64-476E-8D4D-558900C120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2685" y="1306555"/>
            <a:ext cx="5763551" cy="2891999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20A97F1-3771-46D4-A110-6C1C6B8ED6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713" y="4275544"/>
            <a:ext cx="4046493" cy="21788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AA746B-529F-4715-8886-7F44E1B771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7259" y="4449"/>
            <a:ext cx="4682134" cy="79864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ABAA140-A3D7-42DE-9A1C-549EA09A77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50" y="3515184"/>
            <a:ext cx="2824198" cy="152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62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D4806B-10CD-49CF-910B-0A840BB0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i="1" dirty="0">
                <a:solidFill>
                  <a:srgbClr val="27251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Gyrovector Triad: Local Field Frame at the Laser Focal Point</a:t>
            </a:r>
            <a:endParaRPr lang="zh-CN" alt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B1123-011A-4B26-81DF-E5EA53C0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092" y="2913809"/>
            <a:ext cx="10515600" cy="4351338"/>
          </a:xfrm>
        </p:spPr>
        <p:txBody>
          <a:bodyPr>
            <a:normAutofit fontScale="70000" lnSpcReduction="20000"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algn="just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mutually orthogonal gyrovectors — n (laser propagation), k (polarization), and s = n × k — define a right-handed local coordinate frame at the focal point O′ of the Gaussian beam. This frame replaces the standard Cartesian basis and rotates with the field, enabling a compact, covariant description of relativistic electron dynamics directly in the laser field geometry. All equations of motion in the coupled-parameter framework are expressed in this basis.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398888-8513-41DD-9FEE-A87675F346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1878" y="1188493"/>
            <a:ext cx="6721522" cy="4481014"/>
          </a:xfrm>
          <a:prstGeom prst="rect">
            <a:avLst/>
          </a:prstGeo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4E9C3AA-671D-4350-BDBB-ABFA2A876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5FF9CB-12B0-41AF-922F-0270E7006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C6BB-770E-42C4-8D1C-1D24A76CAA90}" type="slidenum">
              <a:rPr lang="zh-CN" altLang="en-US" smtClean="0"/>
              <a:t>8</a:t>
            </a:fld>
            <a:endParaRPr lang="zh-CN" alt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FD1EAE-9E2B-451B-BF38-A306D62E1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259" y="4449"/>
            <a:ext cx="4682134" cy="79864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3DA08B-A795-4731-AEE2-BC18B6C55A47}"/>
              </a:ext>
            </a:extLst>
          </p:cNvPr>
          <p:cNvSpPr txBox="1"/>
          <p:nvPr/>
        </p:nvSpPr>
        <p:spPr>
          <a:xfrm>
            <a:off x="8747078" y="3179478"/>
            <a:ext cx="2946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Akintsov et al., Mod. Phys. Lett. A, 2026.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E5C2DC-4EA3-4154-A32C-1B9E84E63315}"/>
              </a:ext>
            </a:extLst>
          </p:cNvPr>
          <p:cNvSpPr txBox="1"/>
          <p:nvPr/>
        </p:nvSpPr>
        <p:spPr>
          <a:xfrm>
            <a:off x="8724331" y="2533147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Akintsov et al., Phys. Plasmas 32, 082105 (2025).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F7C020-A06E-491D-9A7A-4CB6A20CBF8A}"/>
              </a:ext>
            </a:extLst>
          </p:cNvPr>
          <p:cNvSpPr txBox="1"/>
          <p:nvPr/>
        </p:nvSpPr>
        <p:spPr>
          <a:xfrm>
            <a:off x="8724331" y="1911677"/>
            <a:ext cx="27782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Akintsov et al., Symmetry, 2024, 16(3), 357.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41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873C55-B288-40A5-9E02-8594C0317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altLang="zh-CN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Gaussian Laser Pulse Model in 3+1 Dimensions</a:t>
            </a:r>
            <a:endParaRPr lang="zh-CN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3B456E-DBC1-445D-B256-A9195B5842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CN" dirty="0"/>
              <a:t> </a:t>
            </a:r>
            <a:endParaRPr lang="zh-CN" altLang="en-US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5DEE7DD-DAE3-44D0-9967-A12B9B8C63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5502" y="1509024"/>
            <a:ext cx="8390334" cy="6500813"/>
          </a:xfrm>
          <a:prstGeom prst="rect">
            <a:avLst/>
          </a:prstGeom>
        </p:spPr>
      </p:pic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F3F6458-E03F-4045-A802-A6EA7CF7F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930EE40-BBB8-4DDA-8B10-483719740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0C6BB-770E-42C4-8D1C-1D24A76CAA90}" type="slidenum">
              <a:rPr lang="zh-CN" altLang="en-US" smtClean="0"/>
              <a:t>9</a:t>
            </a:fld>
            <a:endParaRPr lang="zh-CN" alt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3CC414-92ED-4DD1-BF48-BFA90685D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866" y="0"/>
            <a:ext cx="4682134" cy="79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2772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1050</Words>
  <Application>Microsoft Office PowerPoint</Application>
  <PresentationFormat>Широкоэкранный</PresentationFormat>
  <Paragraphs>133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等线</vt:lpstr>
      <vt:lpstr>等线 Light</vt:lpstr>
      <vt:lpstr>Arial</vt:lpstr>
      <vt:lpstr>Arial Black</vt:lpstr>
      <vt:lpstr>Times New Roman</vt:lpstr>
      <vt:lpstr>Тема Office</vt:lpstr>
      <vt:lpstr>Equation</vt:lpstr>
      <vt:lpstr> Physics-Informed Neural-Network Modeling of Axion–Photon Conversion in Structured Electromagnetic Fields</vt:lpstr>
      <vt:lpstr>Presentation Structure</vt:lpstr>
      <vt:lpstr>Mass-Shell Hyperbola and the Relativistic Velocity–Rapidity Relation</vt:lpstr>
      <vt:lpstr>Relativistic Intensity Parameter for Electron Dynamics</vt:lpstr>
      <vt:lpstr>Coupled parameters</vt:lpstr>
      <vt:lpstr>Kottler–Møller and Rindler Coordinates </vt:lpstr>
      <vt:lpstr>Axion Model Lagrangians: KSVZ, DFSZ, ALP</vt:lpstr>
      <vt:lpstr>The Gyrovector Triad: Local Field Frame at the Laser Focal Point</vt:lpstr>
      <vt:lpstr>Gaussian Laser Pulse Model in 3+1 Dimensions</vt:lpstr>
      <vt:lpstr>Gaussian Laser Beam Geometry and Polarization States</vt:lpstr>
      <vt:lpstr>Effective Lagrangian of Axion-Photon Interaction</vt:lpstr>
      <vt:lpstr>Physics-Informed Neural Network Architecture for Axion–Maxwell Equations</vt:lpstr>
      <vt:lpstr>Презентация PowerPoint</vt:lpstr>
      <vt:lpstr>Simulation results</vt:lpstr>
      <vt:lpstr>Key Takeaways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Physics-Informed Neural-Network Modeling of Axion–Photon Conversion in Structured Electromagnetic Fields</dc:title>
  <dc:creator>Akintsov</dc:creator>
  <cp:lastModifiedBy>Akintsov</cp:lastModifiedBy>
  <cp:revision>6</cp:revision>
  <dcterms:created xsi:type="dcterms:W3CDTF">2026-08-10T09:38:55Z</dcterms:created>
  <dcterms:modified xsi:type="dcterms:W3CDTF">2026-08-11T16:38:03Z</dcterms:modified>
</cp:coreProperties>
</file>