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70" r:id="rId3"/>
    <p:sldId id="280" r:id="rId4"/>
    <p:sldId id="275" r:id="rId5"/>
    <p:sldId id="281" r:id="rId6"/>
    <p:sldId id="279" r:id="rId7"/>
    <p:sldId id="271" r:id="rId8"/>
    <p:sldId id="277" r:id="rId9"/>
    <p:sldId id="258" r:id="rId10"/>
    <p:sldId id="285" r:id="rId11"/>
    <p:sldId id="282" r:id="rId12"/>
    <p:sldId id="259" r:id="rId13"/>
    <p:sldId id="283" r:id="rId14"/>
    <p:sldId id="261" r:id="rId15"/>
    <p:sldId id="284" r:id="rId16"/>
    <p:sldId id="262" r:id="rId17"/>
    <p:sldId id="274" r:id="rId18"/>
    <p:sldId id="272" r:id="rId19"/>
    <p:sldId id="273" r:id="rId20"/>
    <p:sldId id="269" r:id="rId21"/>
    <p:sldId id="286" r:id="rId22"/>
    <p:sldId id="266" r:id="rId23"/>
    <p:sldId id="267" r:id="rId2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FF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3" d="100"/>
          <a:sy n="73" d="100"/>
        </p:scale>
        <p:origin x="42" y="156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in the Universe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FFE-45E9-A935-05ED91DD85DD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FFE-45E9-A935-05ED91DD85DD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FFE-45E9-A935-05ED91DD85DD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Ordinary Matter</c:v>
                </c:pt>
                <c:pt idx="1">
                  <c:v>Dark Matter</c:v>
                </c:pt>
                <c:pt idx="2">
                  <c:v>Dark Energy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27</c:v>
                </c:pt>
                <c:pt idx="2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F9-4E4B-B8A1-822B3C384C05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255233912549249"/>
          <c:y val="0.2636857699818555"/>
          <c:w val="0.29763388627870524"/>
          <c:h val="0.24666843413715275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AD8A92-6338-4B91-86A9-917910EC6D4F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01B51-2204-4152-BF45-3CA9F87E40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5607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7680F-5F5D-4F7C-44B3-28D744326B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53E530-92DC-1520-0389-DBDE28F57C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Click to edit Master subtitle style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62DB0B-4EFE-EE03-3DEA-26DE85EF1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80524-97A4-4418-BEB5-936231195147}" type="datetime1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68A4FB-6B70-A457-DCB9-0C579D484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F6680-F0AC-9201-3F69-1127D11B0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5D39-839F-40E5-B544-2FF94183FC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53207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3D356-7FB4-7DF6-D0E9-AC89080D7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1A8020-2701-14C2-54BB-DAA9B8B348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D493A3-F8B5-35F0-B69E-D76E2A31F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8B5AC-F388-4F4A-9B85-43AB51CD2EDC}" type="datetime1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C30B45-EC65-8B47-FFA7-77DA090FC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5D9942-5989-1D51-1CBD-AAC3715B2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5D39-839F-40E5-B544-2FF94183FC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6172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D60308-4ACC-D21B-7B7D-7DA5225B2E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2446EB-B259-C0F9-202E-153917BD36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68034D-CD9B-DB82-D0C2-DB6F1DB51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5032E-E72C-4AD5-8B24-25539CE849AC}" type="datetime1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B6884-8227-E766-BA39-BC008ED2D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25A958-1232-A8CB-E224-DC588330C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5D39-839F-40E5-B544-2FF94183FC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6535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2177C-9593-FB16-112C-7872617F6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altLang="zh-CN"/>
              <a:t>Click to edit Master title style</a:t>
            </a:r>
            <a:endParaRPr lang="zh-CN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8FA82-37CA-6811-4D6C-FBF6F25484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6F87A7-77E5-EC10-9F6F-D709C86FB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B4FEB-54AB-42D6-973B-FC9F63E1F3FA}" type="datetime1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7E70EB-2DE9-4994-DB7C-D1AE1B69C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3F48F9-B6FF-6F08-3562-F26A763CE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5D39-839F-40E5-B544-2FF94183FC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29796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30F43-64E3-92E5-8C4B-D98E49729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8EEA0E-E42B-51BD-E2BC-EFF1E8BF1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D9C0BE-483C-B660-DA17-B3EABD3ED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7381-D743-4826-8A69-D4C0EF21AB70}" type="datetime1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A5908-D7AE-A74A-27CC-8343EDC8C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DDD72-F67F-4283-B208-C529571B9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5D39-839F-40E5-B544-2FF94183FC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9400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AD259-B1F0-2DC7-711B-1BE17C76C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179BDC-85CE-7257-A7E9-4714A7DD87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86C5EA-5F47-182C-4508-9367FC56B9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9BCBAF-D0C4-2825-D5C9-43BF06F57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BEEA6-BAB5-4F42-B9F7-DDF6263A0698}" type="datetime1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50F7-1230-AC73-1A25-1CA6636AA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7E29FF-0171-D0BE-100C-5A6FB208B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5D39-839F-40E5-B544-2FF94183FC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169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6DCEA-03A6-53C7-BF90-2483EE80D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56A2C3-45E5-25A4-9C7E-E01A7234DD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021EB-542C-41B1-E28D-90AA3C4745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7E07BA-3849-8C20-08EA-9061BB1215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7CA698-09E4-F02A-26B1-46F7F74A16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376C1C-CE5E-C83B-FDD0-DC7600B39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F0088-21DD-4B2F-A731-FF2F1DCB7BF7}" type="datetime1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A8544B-9CAB-8D19-0867-2F7F63384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CC258D-BBE6-C475-CD15-D8FDCD7AC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5D39-839F-40E5-B544-2FF94183FC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130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F5FFF-7982-BE75-4C4B-4FEEAFF09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A3FA37-10FB-FCA1-DD8F-25DF549C2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80573-F742-4EC5-83BE-12D070952DFD}" type="datetime1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34B1DC-4DA7-8628-1ED5-163F888A2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C7B715-1CE6-5B06-8438-FA4E088A5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5D39-839F-40E5-B544-2FF94183FC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8282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102A2B-C539-AB56-B3D2-737ED4E11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20FDC-05B4-4F66-820D-24B6459E7D58}" type="datetime1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A22F19-D977-F24E-AA47-45389A017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130479-5963-5A10-CFFB-CA1769A27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5D39-839F-40E5-B544-2FF94183FC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3501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77F97-CB81-1D41-630E-7C8FEF9ED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643F61-B333-3BC5-C27E-7A2B7202F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E10206-72DD-3057-BDCD-C9FCB086A0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F72C58-7129-1E1C-C0A3-E2480AE1F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CDB52-2FA5-4F53-A542-1D0B64EA487A}" type="datetime1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3FFAF6-004A-6FA3-BE62-94437AD96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87DED0-F8A4-596A-6D1E-CE4E44679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5D39-839F-40E5-B544-2FF94183FC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090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73152-3D6F-1C07-7120-678C56FF5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D7F3A5-FC2A-DB31-3373-5135A69149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E862E5-D2DF-2F64-5874-55ED6EDDEB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D30D66-2203-ACB9-51CF-2DC0BB489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B3A5-E997-4802-A151-91D32033027B}" type="datetime1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1D6647-49F4-B26F-E373-9A2B5A2F3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1A3166-08E1-10A6-CDFE-8F53AFED6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5D39-839F-40E5-B544-2FF94183FC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5908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1E8BEC-6915-450C-04FC-B1C07AAD1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zh-CN" alt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6D7637-A938-1BAE-64E9-E497809573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1A678E-E86F-6FF4-B70B-AD731EB154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31659B-3390-495F-B47A-51989B327967}" type="datetime1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4A3291-4F46-939E-0421-5058A955F9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D3F4ED-DFFE-FFCA-4553-26E63986C4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AC5D39-839F-40E5-B544-2FF94183FC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2556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zhengpan@iqasz.cn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67.png"/><Relationship Id="rId3" Type="http://schemas.openxmlformats.org/officeDocument/2006/relationships/image" Target="../media/image65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1.png"/><Relationship Id="rId10" Type="http://schemas.openxmlformats.org/officeDocument/2006/relationships/image" Target="../media/image74.png"/><Relationship Id="rId4" Type="http://schemas.openxmlformats.org/officeDocument/2006/relationships/image" Target="../media/image66.png"/><Relationship Id="rId9" Type="http://schemas.openxmlformats.org/officeDocument/2006/relationships/image" Target="../media/image7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7.png"/><Relationship Id="rId3" Type="http://schemas.openxmlformats.org/officeDocument/2006/relationships/image" Target="../media/image68.png"/><Relationship Id="rId7" Type="http://schemas.openxmlformats.org/officeDocument/2006/relationships/image" Target="../media/image69.png"/><Relationship Id="rId12" Type="http://schemas.openxmlformats.org/officeDocument/2006/relationships/image" Target="../media/image86.png"/><Relationship Id="rId17" Type="http://schemas.openxmlformats.org/officeDocument/2006/relationships/image" Target="../media/image8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78.png"/><Relationship Id="rId1" Type="http://schemas.openxmlformats.org/officeDocument/2006/relationships/tags" Target="../tags/tag12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5" Type="http://schemas.openxmlformats.org/officeDocument/2006/relationships/image" Target="../media/image79.png"/><Relationship Id="rId15" Type="http://schemas.openxmlformats.org/officeDocument/2006/relationships/image" Target="../media/image89.png"/><Relationship Id="rId10" Type="http://schemas.openxmlformats.org/officeDocument/2006/relationships/image" Target="../media/image84.png"/><Relationship Id="rId4" Type="http://schemas.openxmlformats.org/officeDocument/2006/relationships/image" Target="../media/image1.png"/><Relationship Id="rId9" Type="http://schemas.openxmlformats.org/officeDocument/2006/relationships/image" Target="../media/image83.png"/><Relationship Id="rId14" Type="http://schemas.openxmlformats.org/officeDocument/2006/relationships/image" Target="../media/image8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image" Target="../media/image68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95.png"/><Relationship Id="rId11" Type="http://schemas.openxmlformats.org/officeDocument/2006/relationships/image" Target="../media/image100.png"/><Relationship Id="rId5" Type="http://schemas.openxmlformats.org/officeDocument/2006/relationships/image" Target="../media/image90.png"/><Relationship Id="rId10" Type="http://schemas.openxmlformats.org/officeDocument/2006/relationships/image" Target="../media/image99.png"/><Relationship Id="rId4" Type="http://schemas.openxmlformats.org/officeDocument/2006/relationships/image" Target="../media/image82.png"/><Relationship Id="rId9" Type="http://schemas.openxmlformats.org/officeDocument/2006/relationships/image" Target="../media/image9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93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97.png"/><Relationship Id="rId5" Type="http://schemas.openxmlformats.org/officeDocument/2006/relationships/image" Target="../media/image103.png"/><Relationship Id="rId10" Type="http://schemas.openxmlformats.org/officeDocument/2006/relationships/image" Target="../media/image107.png"/><Relationship Id="rId4" Type="http://schemas.openxmlformats.org/officeDocument/2006/relationships/image" Target="../media/image94.png"/><Relationship Id="rId9" Type="http://schemas.openxmlformats.org/officeDocument/2006/relationships/image" Target="../media/image10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1.png"/><Relationship Id="rId7" Type="http://schemas.openxmlformats.org/officeDocument/2006/relationships/image" Target="../media/image1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13" Type="http://schemas.openxmlformats.org/officeDocument/2006/relationships/image" Target="../media/image123.png"/><Relationship Id="rId3" Type="http://schemas.openxmlformats.org/officeDocument/2006/relationships/image" Target="../media/image104.png"/><Relationship Id="rId7" Type="http://schemas.openxmlformats.org/officeDocument/2006/relationships/image" Target="../media/image117.png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116.png"/><Relationship Id="rId11" Type="http://schemas.openxmlformats.org/officeDocument/2006/relationships/image" Target="../media/image115.png"/><Relationship Id="rId5" Type="http://schemas.openxmlformats.org/officeDocument/2006/relationships/image" Target="../media/image112.png"/><Relationship Id="rId10" Type="http://schemas.openxmlformats.org/officeDocument/2006/relationships/image" Target="../media/image121.png"/><Relationship Id="rId4" Type="http://schemas.openxmlformats.org/officeDocument/2006/relationships/image" Target="../media/image108.png"/><Relationship Id="rId9" Type="http://schemas.openxmlformats.org/officeDocument/2006/relationships/image" Target="../media/image1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119.jpeg"/><Relationship Id="rId5" Type="http://schemas.openxmlformats.org/officeDocument/2006/relationships/image" Target="../media/image118.png"/><Relationship Id="rId4" Type="http://schemas.openxmlformats.org/officeDocument/2006/relationships/image" Target="../media/image1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4" Type="http://schemas.openxmlformats.org/officeDocument/2006/relationships/image" Target="../media/image1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4.jpg"/><Relationship Id="rId7" Type="http://schemas.openxmlformats.org/officeDocument/2006/relationships/chart" Target="../charts/chart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jpg"/><Relationship Id="rId9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120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1.png"/><Relationship Id="rId1" Type="http://schemas.openxmlformats.org/officeDocument/2006/relationships/tags" Target="../tags/tag4.xml"/><Relationship Id="rId6" Type="http://schemas.openxmlformats.org/officeDocument/2006/relationships/image" Target="../media/image15.png"/><Relationship Id="rId11" Type="http://schemas.openxmlformats.org/officeDocument/2006/relationships/image" Target="../media/image160.png"/><Relationship Id="rId5" Type="http://schemas.openxmlformats.org/officeDocument/2006/relationships/image" Target="../media/image14.png"/><Relationship Id="rId15" Type="http://schemas.openxmlformats.org/officeDocument/2006/relationships/image" Target="../media/image20.png"/><Relationship Id="rId10" Type="http://schemas.openxmlformats.org/officeDocument/2006/relationships/image" Target="../media/image150.png"/><Relationship Id="rId4" Type="http://schemas.openxmlformats.org/officeDocument/2006/relationships/image" Target="../media/image9.jpg"/><Relationship Id="rId9" Type="http://schemas.openxmlformats.org/officeDocument/2006/relationships/image" Target="../media/image16.png"/><Relationship Id="rId1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.png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.png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0.png"/><Relationship Id="rId13" Type="http://schemas.openxmlformats.org/officeDocument/2006/relationships/image" Target="../media/image40.png"/><Relationship Id="rId3" Type="http://schemas.openxmlformats.org/officeDocument/2006/relationships/image" Target="../media/image1.png"/><Relationship Id="rId7" Type="http://schemas.openxmlformats.org/officeDocument/2006/relationships/image" Target="../media/image38.png"/><Relationship Id="rId12" Type="http://schemas.openxmlformats.org/officeDocument/2006/relationships/image" Target="../media/image3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37.png"/><Relationship Id="rId11" Type="http://schemas.openxmlformats.org/officeDocument/2006/relationships/image" Target="../media/image370.png"/><Relationship Id="rId5" Type="http://schemas.openxmlformats.org/officeDocument/2006/relationships/image" Target="../media/image36.png"/><Relationship Id="rId15" Type="http://schemas.openxmlformats.org/officeDocument/2006/relationships/image" Target="../media/image42.png"/><Relationship Id="rId10" Type="http://schemas.openxmlformats.org/officeDocument/2006/relationships/image" Target="../media/image360.png"/><Relationship Id="rId4" Type="http://schemas.openxmlformats.org/officeDocument/2006/relationships/image" Target="../media/image35.png"/><Relationship Id="rId9" Type="http://schemas.openxmlformats.org/officeDocument/2006/relationships/image" Target="../media/image350.png"/><Relationship Id="rId1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0.png"/><Relationship Id="rId26" Type="http://schemas.openxmlformats.org/officeDocument/2006/relationships/image" Target="../media/image54.png"/><Relationship Id="rId3" Type="http://schemas.openxmlformats.org/officeDocument/2006/relationships/image" Target="../media/image1.png"/><Relationship Id="rId21" Type="http://schemas.openxmlformats.org/officeDocument/2006/relationships/image" Target="../media/image490.png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2.xml"/><Relationship Id="rId20" Type="http://schemas.openxmlformats.org/officeDocument/2006/relationships/image" Target="../media/image480.png"/><Relationship Id="rId29" Type="http://schemas.openxmlformats.org/officeDocument/2006/relationships/image" Target="../media/image56.png"/><Relationship Id="rId1" Type="http://schemas.openxmlformats.org/officeDocument/2006/relationships/tags" Target="../tags/tag8.xml"/><Relationship Id="rId6" Type="http://schemas.openxmlformats.org/officeDocument/2006/relationships/image" Target="../media/image45.png"/><Relationship Id="rId11" Type="http://schemas.openxmlformats.org/officeDocument/2006/relationships/image" Target="../media/image49.png"/><Relationship Id="rId24" Type="http://schemas.openxmlformats.org/officeDocument/2006/relationships/image" Target="../media/image52.png"/><Relationship Id="rId5" Type="http://schemas.openxmlformats.org/officeDocument/2006/relationships/image" Target="../media/image44.png"/><Relationship Id="rId23" Type="http://schemas.openxmlformats.org/officeDocument/2006/relationships/image" Target="../media/image51.png"/><Relationship Id="rId28" Type="http://schemas.openxmlformats.org/officeDocument/2006/relationships/image" Target="../media/image55.png"/><Relationship Id="rId10" Type="http://schemas.openxmlformats.org/officeDocument/2006/relationships/image" Target="../media/image48.png"/><Relationship Id="rId4" Type="http://schemas.openxmlformats.org/officeDocument/2006/relationships/image" Target="../media/image43.png"/><Relationship Id="rId9" Type="http://schemas.openxmlformats.org/officeDocument/2006/relationships/image" Target="../media/image47.png"/><Relationship Id="rId22" Type="http://schemas.openxmlformats.org/officeDocument/2006/relationships/image" Target="../media/image50.png"/><Relationship Id="rId27" Type="http://schemas.openxmlformats.org/officeDocument/2006/relationships/image" Target="../media/image5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54.jpeg"/><Relationship Id="rId7" Type="http://schemas.openxmlformats.org/officeDocument/2006/relationships/image" Target="../media/image5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58.JPEG"/><Relationship Id="rId5" Type="http://schemas.openxmlformats.org/officeDocument/2006/relationships/image" Target="../media/image57.png"/><Relationship Id="rId10" Type="http://schemas.openxmlformats.org/officeDocument/2006/relationships/image" Target="../media/image60.png"/><Relationship Id="rId4" Type="http://schemas.openxmlformats.org/officeDocument/2006/relationships/image" Target="../media/image58.png"/><Relationship Id="rId9" Type="http://schemas.openxmlformats.org/officeDocument/2006/relationships/image" Target="../media/image6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5135A8-10A1-05A7-A2F9-224CC6323E2E}"/>
              </a:ext>
            </a:extLst>
          </p:cNvPr>
          <p:cNvSpPr/>
          <p:nvPr/>
        </p:nvSpPr>
        <p:spPr>
          <a:xfrm>
            <a:off x="1" y="0"/>
            <a:ext cx="12192000" cy="7315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253147-D385-A5C5-7865-38661FAB5F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67638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altLang="zh-CN" b="1" dirty="0"/>
              <a:t>Quantum-enhanced</a:t>
            </a:r>
            <a:br>
              <a:rPr lang="en-US" altLang="zh-CN" b="1" dirty="0"/>
            </a:br>
            <a:r>
              <a:rPr lang="en-US" altLang="zh-CN" b="1" dirty="0"/>
              <a:t>dark matter searches</a:t>
            </a:r>
            <a:br>
              <a:rPr lang="en-US" altLang="zh-CN" b="1" dirty="0"/>
            </a:br>
            <a:r>
              <a:rPr lang="en-US" altLang="zh-CN" b="1" dirty="0"/>
              <a:t>using cat states</a:t>
            </a:r>
            <a:endParaRPr lang="zh-CN" alt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9A5395-0188-98C2-D532-CC296EBDC7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355208"/>
            <a:ext cx="9144000" cy="2160588"/>
          </a:xfrm>
        </p:spPr>
        <p:txBody>
          <a:bodyPr>
            <a:normAutofit/>
          </a:bodyPr>
          <a:lstStyle/>
          <a:p>
            <a:endParaRPr lang="en-US" altLang="zh-CN" dirty="0"/>
          </a:p>
          <a:p>
            <a:r>
              <a:rPr lang="en-US" altLang="zh-CN" dirty="0"/>
              <a:t>Pan Zheng</a:t>
            </a:r>
          </a:p>
          <a:p>
            <a:r>
              <a:rPr lang="en-US" altLang="zh-CN" dirty="0"/>
              <a:t>Shenzhen International Quantum Academy</a:t>
            </a:r>
          </a:p>
          <a:p>
            <a:r>
              <a:rPr lang="en-US" altLang="zh-CN" dirty="0">
                <a:hlinkClick r:id="rId3"/>
              </a:rPr>
              <a:t>zhengpan@iqasz.cn</a:t>
            </a:r>
            <a:endParaRPr lang="en-US" altLang="zh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30E324-25EE-C6AA-2615-4673AD293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5D39-839F-40E5-B544-2FF94183FCA9}" type="slidenum">
              <a:rPr lang="zh-CN" altLang="en-US" smtClean="0"/>
              <a:t>1</a:t>
            </a:fld>
            <a:endParaRPr lang="zh-CN" altLang="en-US"/>
          </a:p>
        </p:txBody>
      </p:sp>
      <p:pic>
        <p:nvPicPr>
          <p:cNvPr id="5" name="图片 1" descr="国量院logo">
            <a:extLst>
              <a:ext uri="{FF2B5EF4-FFF2-40B4-BE49-F238E27FC236}">
                <a16:creationId xmlns:a16="http://schemas.microsoft.com/office/drawing/2014/main" id="{31D9A75A-7E65-BEE7-9946-2D81026D73C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9105929" y="21080"/>
            <a:ext cx="2920819" cy="6878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65B2A4C-1678-AAAB-A786-06B3622784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712" y="3816934"/>
            <a:ext cx="2770648" cy="14621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C87B2-E5F0-4B51-79CF-6F36359B6429}"/>
              </a:ext>
            </a:extLst>
          </p:cNvPr>
          <p:cNvSpPr txBox="1"/>
          <p:nvPr/>
        </p:nvSpPr>
        <p:spPr>
          <a:xfrm>
            <a:off x="9517732" y="5806745"/>
            <a:ext cx="13516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/>
              <a:t>2026.08.11</a:t>
            </a:r>
            <a:endParaRPr lang="zh-CN" altLang="en-US" sz="20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9229E7F-AE7B-E8F2-B8D3-E3B01DE73C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8" t="4091" r="7345" b="3885"/>
          <a:stretch>
            <a:fillRect/>
          </a:stretch>
        </p:blipFill>
        <p:spPr>
          <a:xfrm>
            <a:off x="9105929" y="3692232"/>
            <a:ext cx="2175258" cy="17115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A84DC8A-F6B2-E6E7-A0A2-3E465AA7C250}"/>
              </a:ext>
            </a:extLst>
          </p:cNvPr>
          <p:cNvSpPr txBox="1"/>
          <p:nvPr/>
        </p:nvSpPr>
        <p:spPr>
          <a:xfrm>
            <a:off x="4453499" y="5577840"/>
            <a:ext cx="328500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000" dirty="0">
                <a:solidFill>
                  <a:schemeClr val="accent1"/>
                </a:solidFill>
              </a:rPr>
              <a:t>International Conference on </a:t>
            </a:r>
          </a:p>
          <a:p>
            <a:pPr algn="ctr"/>
            <a:r>
              <a:rPr lang="en-US" altLang="zh-CN" sz="2000" dirty="0">
                <a:solidFill>
                  <a:schemeClr val="accent1"/>
                </a:solidFill>
              </a:rPr>
              <a:t>Axion Physics and Experiment</a:t>
            </a:r>
          </a:p>
          <a:p>
            <a:pPr algn="ctr"/>
            <a:r>
              <a:rPr lang="en-US" altLang="zh-CN" sz="2000" dirty="0">
                <a:solidFill>
                  <a:schemeClr val="accent1"/>
                </a:solidFill>
              </a:rPr>
              <a:t>Axion - 2026</a:t>
            </a:r>
            <a:endParaRPr lang="zh-CN" altLang="en-US" sz="2000" dirty="0">
              <a:solidFill>
                <a:schemeClr val="accent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77BBA5-4B8E-DF9F-F1BB-5850FD6244C9}"/>
              </a:ext>
            </a:extLst>
          </p:cNvPr>
          <p:cNvSpPr txBox="1"/>
          <p:nvPr/>
        </p:nvSpPr>
        <p:spPr>
          <a:xfrm>
            <a:off x="707397" y="5810503"/>
            <a:ext cx="26404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PRL </a:t>
            </a:r>
            <a:r>
              <a:rPr lang="en-US" altLang="zh-CN" sz="2000" b="1" dirty="0"/>
              <a:t>136,</a:t>
            </a:r>
            <a:r>
              <a:rPr lang="en-US" altLang="zh-CN" sz="2000" dirty="0"/>
              <a:t> 171002 (2026)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86752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FE0029-B396-69DA-83F6-98C27CCED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5D39-839F-40E5-B544-2FF94183FCA9}" type="slidenum">
              <a:rPr lang="zh-CN" altLang="en-US" smtClean="0"/>
              <a:t>10</a:t>
            </a:fld>
            <a:endParaRPr lang="zh-CN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59CDEC-2059-1D44-5F0B-058F1A5B2B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2789" y="1161995"/>
            <a:ext cx="4907535" cy="511625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4DD24BA-B2CB-5EEF-6058-B489ECD0D641}"/>
              </a:ext>
            </a:extLst>
          </p:cNvPr>
          <p:cNvSpPr/>
          <p:nvPr/>
        </p:nvSpPr>
        <p:spPr>
          <a:xfrm>
            <a:off x="1" y="0"/>
            <a:ext cx="12192000" cy="7315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FF6C38-7200-3AF6-CD03-613CB73047C6}"/>
              </a:ext>
            </a:extLst>
          </p:cNvPr>
          <p:cNvSpPr txBox="1"/>
          <p:nvPr/>
        </p:nvSpPr>
        <p:spPr>
          <a:xfrm>
            <a:off x="184526" y="70710"/>
            <a:ext cx="4226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/>
              <a:t>Refrigerator and Circuits</a:t>
            </a:r>
            <a:endParaRPr lang="zh-CN" altLang="en-US" sz="3200" dirty="0"/>
          </a:p>
        </p:txBody>
      </p:sp>
      <p:pic>
        <p:nvPicPr>
          <p:cNvPr id="12" name="图片 1" descr="国量院logo">
            <a:extLst>
              <a:ext uri="{FF2B5EF4-FFF2-40B4-BE49-F238E27FC236}">
                <a16:creationId xmlns:a16="http://schemas.microsoft.com/office/drawing/2014/main" id="{7BE28F52-DD08-7B17-FBDA-636775578A7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9105929" y="21080"/>
            <a:ext cx="2920819" cy="68787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6B77123-7BA0-BF0D-2F81-76C05C150E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00" r="24112" b="1991"/>
          <a:stretch>
            <a:fillRect/>
          </a:stretch>
        </p:blipFill>
        <p:spPr>
          <a:xfrm>
            <a:off x="4029502" y="901336"/>
            <a:ext cx="2449810" cy="563757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81491F7-5968-3BA1-B538-6DACC3B826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9" t="19488"/>
          <a:stretch>
            <a:fillRect/>
          </a:stretch>
        </p:blipFill>
        <p:spPr>
          <a:xfrm>
            <a:off x="835750" y="3537981"/>
            <a:ext cx="2556200" cy="300093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7979554-30ED-8A08-24F5-FE7DBC9D56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6" y="916750"/>
            <a:ext cx="3224349" cy="241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99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97CB86-A93A-A93A-43CF-A3D777032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5D39-839F-40E5-B544-2FF94183FCA9}" type="slidenum">
              <a:rPr lang="zh-CN" altLang="en-US" smtClean="0"/>
              <a:t>11</a:t>
            </a:fld>
            <a:endParaRPr lang="zh-CN" alt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6C595D8-DD38-1809-914E-162B9FBE2D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868" y="940999"/>
            <a:ext cx="5288737" cy="13841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A66233-579C-0CA2-10CD-850034D04F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2947" y="3322609"/>
            <a:ext cx="3808725" cy="324341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1AA1335-D043-2595-7EB9-579CE49DEFEC}"/>
              </a:ext>
            </a:extLst>
          </p:cNvPr>
          <p:cNvSpPr/>
          <p:nvPr/>
        </p:nvSpPr>
        <p:spPr>
          <a:xfrm>
            <a:off x="1" y="0"/>
            <a:ext cx="12192000" cy="7315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C440E5-581E-67EC-233B-862983E346CE}"/>
              </a:ext>
            </a:extLst>
          </p:cNvPr>
          <p:cNvSpPr txBox="1"/>
          <p:nvPr/>
        </p:nvSpPr>
        <p:spPr>
          <a:xfrm>
            <a:off x="184526" y="70710"/>
            <a:ext cx="41373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/>
              <a:t>Probe state preparation</a:t>
            </a:r>
            <a:endParaRPr lang="zh-CN" altLang="en-US" sz="3200" dirty="0"/>
          </a:p>
        </p:txBody>
      </p:sp>
      <p:pic>
        <p:nvPicPr>
          <p:cNvPr id="11" name="图片 1" descr="国量院logo">
            <a:extLst>
              <a:ext uri="{FF2B5EF4-FFF2-40B4-BE49-F238E27FC236}">
                <a16:creationId xmlns:a16="http://schemas.microsoft.com/office/drawing/2014/main" id="{6EB48612-F98B-DDB7-AE48-03A3C39D760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105929" y="21080"/>
            <a:ext cx="2920819" cy="68787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32D36EF-257A-9536-1E0B-CEF88583F706}"/>
                  </a:ext>
                </a:extLst>
              </p:cNvPr>
              <p:cNvSpPr txBox="1"/>
              <p:nvPr/>
            </p:nvSpPr>
            <p:spPr>
              <a:xfrm>
                <a:off x="1917315" y="5751928"/>
                <a:ext cx="2625078" cy="7555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mtClean="0"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d>
                        </m:e>
                      </m:d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∝</m:t>
                      </m:r>
                      <m:nary>
                        <m:naryPr>
                          <m:chr m:val="∑"/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altLang="zh-CN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zh-CN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zh-CN" alt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i="1" smtClean="0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p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altLang="zh-CN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d>
                                    <m:dPr>
                                      <m:ctrlP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</m:d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!</m:t>
                                  </m:r>
                                </m:e>
                              </m:rad>
                            </m:den>
                          </m:f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d>
                            <m:dPr>
                              <m:begChr m:val=""/>
                              <m:endChr m:val="⟩"/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32D36EF-257A-9536-1E0B-CEF88583F7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7315" y="5751928"/>
                <a:ext cx="2625078" cy="75552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471596FA-B2C9-5EBA-3A4B-B560E6BFADEF}"/>
              </a:ext>
            </a:extLst>
          </p:cNvPr>
          <p:cNvSpPr txBox="1"/>
          <p:nvPr/>
        </p:nvSpPr>
        <p:spPr>
          <a:xfrm>
            <a:off x="1743881" y="248669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accent1"/>
                </a:solidFill>
              </a:rPr>
              <a:t>①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296BC36-9614-AA59-2A00-D48BF06D5256}"/>
              </a:ext>
            </a:extLst>
          </p:cNvPr>
          <p:cNvCxnSpPr>
            <a:cxnSpLocks/>
          </p:cNvCxnSpPr>
          <p:nvPr/>
        </p:nvCxnSpPr>
        <p:spPr>
          <a:xfrm>
            <a:off x="1770515" y="2325192"/>
            <a:ext cx="0" cy="346166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3E49B3A8-9934-A7D0-97C2-754D29BB6769}"/>
              </a:ext>
            </a:extLst>
          </p:cNvPr>
          <p:cNvSpPr txBox="1"/>
          <p:nvPr/>
        </p:nvSpPr>
        <p:spPr>
          <a:xfrm>
            <a:off x="2893862" y="2486566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accent1"/>
                </a:solidFill>
              </a:rPr>
              <a:t>②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1C7FD0D-76EF-832A-6465-4A0C53D61247}"/>
              </a:ext>
            </a:extLst>
          </p:cNvPr>
          <p:cNvCxnSpPr>
            <a:cxnSpLocks/>
          </p:cNvCxnSpPr>
          <p:nvPr/>
        </p:nvCxnSpPr>
        <p:spPr>
          <a:xfrm>
            <a:off x="2920496" y="2325066"/>
            <a:ext cx="0" cy="346166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6480A277-8DAA-DEFA-ED76-0561CD6674D5}"/>
              </a:ext>
            </a:extLst>
          </p:cNvPr>
          <p:cNvSpPr txBox="1"/>
          <p:nvPr/>
        </p:nvSpPr>
        <p:spPr>
          <a:xfrm>
            <a:off x="4070479" y="2486566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accent1"/>
                </a:solidFill>
              </a:rPr>
              <a:t>③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419E6FE-7181-D704-9731-C51B3F405250}"/>
              </a:ext>
            </a:extLst>
          </p:cNvPr>
          <p:cNvCxnSpPr>
            <a:cxnSpLocks/>
          </p:cNvCxnSpPr>
          <p:nvPr/>
        </p:nvCxnSpPr>
        <p:spPr>
          <a:xfrm>
            <a:off x="4097113" y="2325066"/>
            <a:ext cx="0" cy="346166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D31EA8D-6378-EE62-8F85-ED92D52C0620}"/>
                  </a:ext>
                </a:extLst>
              </p:cNvPr>
              <p:cNvSpPr txBox="1"/>
              <p:nvPr/>
            </p:nvSpPr>
            <p:spPr>
              <a:xfrm>
                <a:off x="1222061" y="3838505"/>
                <a:ext cx="83606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000" b="1" dirty="0">
                    <a:solidFill>
                      <a:schemeClr val="accent1"/>
                    </a:solidFill>
                  </a:rPr>
                  <a:t>①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|</m:t>
                    </m:r>
                    <m:d>
                      <m:dPr>
                        <m:begChr m:val=""/>
                        <m:endChr m:val="⟩"/>
                        <m:ctrlPr>
                          <a:rPr lang="zh-CN" alt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CN" alt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endParaRPr lang="zh-CN" altLang="en-US" sz="20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D31EA8D-6378-EE62-8F85-ED92D52C06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2061" y="3838505"/>
                <a:ext cx="836063" cy="400110"/>
              </a:xfrm>
              <a:prstGeom prst="rect">
                <a:avLst/>
              </a:prstGeom>
              <a:blipFill>
                <a:blip r:embed="rId7"/>
                <a:stretch>
                  <a:fillRect l="-7246" t="-123077" r="-61594" b="-187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DDDF080-84F7-3E05-9C3E-9EBF02AA922D}"/>
                  </a:ext>
                </a:extLst>
              </p:cNvPr>
              <p:cNvSpPr txBox="1"/>
              <p:nvPr/>
            </p:nvSpPr>
            <p:spPr>
              <a:xfrm>
                <a:off x="1222061" y="4299748"/>
                <a:ext cx="257051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000" b="1" dirty="0">
                    <a:solidFill>
                      <a:schemeClr val="accent1"/>
                    </a:solidFill>
                  </a:rPr>
                  <a:t>② 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pitchFamily="18" charset="0"/>
                      </a:rPr>
                      <m:t>|</m:t>
                    </m:r>
                    <m:d>
                      <m:dPr>
                        <m:begChr m:val=""/>
                        <m:endChr m:val="⟩"/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</m:sub>
                        </m:sSub>
                        <m:d>
                          <m:dPr>
                            <m:ctrlPr>
                              <a:rPr lang="zh-CN" alt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CN" altLang="en-US" sz="2000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d>
                      </m:e>
                    </m:d>
                  </m:oMath>
                </a14:m>
                <a:r>
                  <a:rPr lang="zh-CN" altLang="en-US" sz="2000" b="1" dirty="0">
                    <a:solidFill>
                      <a:schemeClr val="accent1"/>
                    </a:solidFill>
                  </a:rPr>
                  <a:t> </a:t>
                </a:r>
                <a:r>
                  <a:rPr lang="en-US" altLang="zh-CN" sz="2000" dirty="0"/>
                  <a:t>or</a:t>
                </a:r>
                <a:r>
                  <a:rPr lang="en-US" altLang="zh-CN" sz="2000" b="1" dirty="0">
                    <a:solidFill>
                      <a:schemeClr val="accent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pitchFamily="18" charset="0"/>
                      </a:rPr>
                      <m:t>|</m:t>
                    </m:r>
                    <m:d>
                      <m:dPr>
                        <m:begChr m:val=""/>
                        <m:endChr m:val="⟩"/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b>
                        </m:sSub>
                        <m:d>
                          <m:dPr>
                            <m:ctrlPr>
                              <a:rPr lang="zh-CN" alt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CN" altLang="en-US" sz="2000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d>
                      </m:e>
                    </m:d>
                  </m:oMath>
                </a14:m>
                <a:endParaRPr lang="zh-CN" altLang="en-US" sz="20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DDDF080-84F7-3E05-9C3E-9EBF02AA92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2061" y="4299748"/>
                <a:ext cx="2570512" cy="400110"/>
              </a:xfrm>
              <a:prstGeom prst="rect">
                <a:avLst/>
              </a:prstGeom>
              <a:blipFill>
                <a:blip r:embed="rId8"/>
                <a:stretch>
                  <a:fillRect l="-2370" t="-121212" r="-19668" b="-18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772612D-0B7B-6C29-278A-EF017946DDB3}"/>
                  </a:ext>
                </a:extLst>
              </p:cNvPr>
              <p:cNvSpPr txBox="1"/>
              <p:nvPr/>
            </p:nvSpPr>
            <p:spPr>
              <a:xfrm>
                <a:off x="1222061" y="4760880"/>
                <a:ext cx="446853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000" b="1" dirty="0">
                    <a:solidFill>
                      <a:schemeClr val="accent1"/>
                    </a:solidFill>
                  </a:rPr>
                  <a:t>③ </a:t>
                </a:r>
                <a14:m>
                  <m:oMath xmlns:m="http://schemas.openxmlformats.org/officeDocument/2006/math">
                    <m:r>
                      <a:rPr lang="en-US" altLang="zh-CN" sz="2000">
                        <a:latin typeface="Cambria Math" panose="02040503050406030204" pitchFamily="18" charset="0"/>
                      </a:rPr>
                      <m:t>|</m:t>
                    </m:r>
                    <m:d>
                      <m:dPr>
                        <m:begChr m:val=""/>
                        <m:endChr m:val="⟩"/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000" i="1"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d>
                          <m:dPr>
                            <m:ctrlPr>
                              <a:rPr lang="zh-CN" alt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CN" altLang="en-US" sz="2000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d>
                      </m:e>
                    </m:d>
                  </m:oMath>
                </a14:m>
                <a:r>
                  <a:rPr lang="en-US" altLang="zh-CN" sz="2000" dirty="0"/>
                  <a:t> or </a:t>
                </a:r>
                <a14:m>
                  <m:oMath xmlns:m="http://schemas.openxmlformats.org/officeDocument/2006/math">
                    <m:r>
                      <a:rPr lang="en-US" altLang="zh-CN" sz="2000">
                        <a:latin typeface="Cambria Math" panose="02040503050406030204" pitchFamily="18" charset="0"/>
                      </a:rPr>
                      <m:t>|</m:t>
                    </m:r>
                    <m:d>
                      <m:dPr>
                        <m:begChr m:val=""/>
                        <m:endChr m:val="⟩"/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000" i="1"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d>
                          <m:dPr>
                            <m:ctrlPr>
                              <a:rPr lang="zh-CN" alt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CN" altLang="en-US" sz="2000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d>
                      </m:e>
                    </m:d>
                  </m:oMath>
                </a14:m>
                <a:r>
                  <a:rPr lang="en-US" altLang="zh-CN" sz="2000" dirty="0"/>
                  <a:t> following </a:t>
                </a:r>
                <a14:m>
                  <m:oMath xmlns:m="http://schemas.openxmlformats.org/officeDocument/2006/math">
                    <m:r>
                      <a:rPr lang="en-US" altLang="zh-CN" sz="200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|</m:t>
                    </m:r>
                    <m:d>
                      <m:dPr>
                        <m:begChr m:val=""/>
                        <m:endChr m:val="⟩"/>
                        <m:ctrlPr>
                          <a:rPr lang="en-US" altLang="zh-CN" sz="20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0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n-US" altLang="zh-CN" sz="20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b>
                        </m:sSub>
                        <m:d>
                          <m:dPr>
                            <m:ctrlPr>
                              <a:rPr lang="zh-CN" altLang="en-US" sz="20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CN" altLang="en-US" sz="20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d>
                      </m:e>
                    </m:d>
                  </m:oMath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772612D-0B7B-6C29-278A-EF017946DD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2061" y="4760880"/>
                <a:ext cx="4468531" cy="400110"/>
              </a:xfrm>
              <a:prstGeom prst="rect">
                <a:avLst/>
              </a:prstGeom>
              <a:blipFill>
                <a:blip r:embed="rId9"/>
                <a:stretch>
                  <a:fillRect l="-1364" t="-121212" r="-10914" b="-18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694735C0-867E-77A7-CE98-09A5E325A09E}"/>
                  </a:ext>
                </a:extLst>
              </p:cNvPr>
              <p:cNvSpPr txBox="1"/>
              <p:nvPr/>
            </p:nvSpPr>
            <p:spPr>
              <a:xfrm>
                <a:off x="1222061" y="5222012"/>
                <a:ext cx="451027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000" b="1" dirty="0">
                    <a:solidFill>
                      <a:schemeClr val="accent1"/>
                    </a:solidFill>
                  </a:rPr>
                  <a:t>③ </a:t>
                </a:r>
                <a14:m>
                  <m:oMath xmlns:m="http://schemas.openxmlformats.org/officeDocument/2006/math">
                    <m:r>
                      <a:rPr lang="en-US" altLang="zh-CN" sz="2000">
                        <a:latin typeface="Cambria Math" panose="02040503050406030204" pitchFamily="18" charset="0"/>
                      </a:rPr>
                      <m:t>|</m:t>
                    </m:r>
                    <m:d>
                      <m:dPr>
                        <m:begChr m:val=""/>
                        <m:endChr m:val="⟩"/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000" i="1"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d>
                          <m:dPr>
                            <m:ctrlPr>
                              <a:rPr lang="zh-CN" alt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CN" altLang="en-US" sz="2000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d>
                      </m:e>
                    </m:d>
                  </m:oMath>
                </a14:m>
                <a:r>
                  <a:rPr lang="zh-CN" altLang="en-US" sz="2000" dirty="0"/>
                  <a:t> </a:t>
                </a:r>
                <a:r>
                  <a:rPr lang="en-US" altLang="zh-CN" sz="2000" dirty="0"/>
                  <a:t>or </a:t>
                </a:r>
                <a14:m>
                  <m:oMath xmlns:m="http://schemas.openxmlformats.org/officeDocument/2006/math">
                    <m:r>
                      <a:rPr lang="en-US" altLang="zh-CN" sz="2000">
                        <a:latin typeface="Cambria Math" panose="02040503050406030204" pitchFamily="18" charset="0"/>
                      </a:rPr>
                      <m:t>|</m:t>
                    </m:r>
                    <m:d>
                      <m:dPr>
                        <m:begChr m:val=""/>
                        <m:endChr m:val="⟩"/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000" i="1"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d>
                          <m:dPr>
                            <m:ctrlPr>
                              <a:rPr lang="zh-CN" alt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CN" altLang="en-US" sz="2000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d>
                      </m:e>
                    </m:d>
                  </m:oMath>
                </a14:m>
                <a:r>
                  <a:rPr lang="en-US" altLang="zh-CN" sz="2000" dirty="0"/>
                  <a:t> following </a:t>
                </a:r>
                <a14:m>
                  <m:oMath xmlns:m="http://schemas.openxmlformats.org/officeDocument/2006/math">
                    <m:r>
                      <a:rPr lang="en-US" altLang="zh-CN" sz="200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|</m:t>
                    </m:r>
                    <m:d>
                      <m:dPr>
                        <m:begChr m:val=""/>
                        <m:endChr m:val="⟩"/>
                        <m:ctrlPr>
                          <a:rPr lang="en-US" altLang="zh-CN" sz="20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0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n-US" altLang="zh-CN" sz="20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</m:sub>
                        </m:sSub>
                        <m:d>
                          <m:dPr>
                            <m:ctrlPr>
                              <a:rPr lang="zh-CN" altLang="en-US" sz="20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CN" altLang="en-US" sz="20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d>
                      </m:e>
                    </m:d>
                  </m:oMath>
                </a14:m>
                <a:r>
                  <a:rPr lang="en-US" altLang="zh-CN" sz="2000" dirty="0"/>
                  <a:t> </a:t>
                </a:r>
                <a:endParaRPr lang="zh-CN" altLang="en-US" sz="20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694735C0-867E-77A7-CE98-09A5E325A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2061" y="5222012"/>
                <a:ext cx="4510274" cy="400110"/>
              </a:xfrm>
              <a:prstGeom prst="rect">
                <a:avLst/>
              </a:prstGeom>
              <a:blipFill>
                <a:blip r:embed="rId10"/>
                <a:stretch>
                  <a:fillRect l="-1351" t="-123077" r="-9459" b="-187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679B99C-242C-FC66-0C4B-E6FC0C077A2C}"/>
                  </a:ext>
                </a:extLst>
              </p:cNvPr>
              <p:cNvSpPr txBox="1"/>
              <p:nvPr/>
            </p:nvSpPr>
            <p:spPr>
              <a:xfrm>
                <a:off x="1081792" y="2916130"/>
                <a:ext cx="4546886" cy="3314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ℏ</m:t>
                      </m:r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zh-CN" alt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000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sSup>
                        <m:sSup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zh-CN" alt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000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d>
                        <m:dPr>
                          <m:begChr m:val="|"/>
                          <m:endChr m:val="|"/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</m:d>
                          <m:d>
                            <m:dPr>
                              <m:begChr m:val="⟨"/>
                              <m:endChr m:val=""/>
                              <m:ctrlP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</m:d>
                        </m:e>
                      </m:d>
                      <m:r>
                        <a:rPr lang="en-US" altLang="zh-CN" sz="20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zh-CN" alt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000" i="1"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b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𝑞𝑐</m:t>
                          </m:r>
                        </m:sub>
                      </m:sSub>
                      <m:sSup>
                        <m:sSupPr>
                          <m:ctrlPr>
                            <a:rPr lang="en-US" altLang="zh-CN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sz="20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d>
                      <m:d>
                        <m:dPr>
                          <m:begChr m:val="⟨"/>
                          <m:endChr m:val=""/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679B99C-242C-FC66-0C4B-E6FC0C077A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1792" y="2916130"/>
                <a:ext cx="4546886" cy="331437"/>
              </a:xfrm>
              <a:prstGeom prst="rect">
                <a:avLst/>
              </a:prstGeom>
              <a:blipFill>
                <a:blip r:embed="rId11"/>
                <a:stretch>
                  <a:fillRect l="-804" t="-158182" r="-7909" b="-2272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F5D7E3B4-8566-887B-ED8E-EB8807B35E12}"/>
                  </a:ext>
                </a:extLst>
              </p:cNvPr>
              <p:cNvSpPr txBox="1"/>
              <p:nvPr/>
            </p:nvSpPr>
            <p:spPr>
              <a:xfrm>
                <a:off x="1277727" y="3360958"/>
                <a:ext cx="3434017" cy="3478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zh-CN" altLang="en-US" sz="200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sub>
                      </m:sSub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  <m:d>
                        <m:dPr>
                          <m:begChr m:val="|"/>
                          <m:endChr m:val="|"/>
                          <m:ctrlPr>
                            <a:rPr lang="en-US" altLang="zh-CN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</m:d>
                          <m:d>
                            <m:dPr>
                              <m:begChr m:val="⟨"/>
                              <m:endChr m:val=""/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</m:d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zh-CN" altLang="en-US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sSup>
                            <m:sSupPr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p>
                      <m:d>
                        <m:dPr>
                          <m:begChr m:val="|"/>
                          <m:endChr m:val="|"/>
                          <m:ctrlPr>
                            <a:rPr lang="en-US" altLang="zh-CN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</m:d>
                          <m:d>
                            <m:dPr>
                              <m:begChr m:val="⟨"/>
                              <m:endChr m:val=""/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F5D7E3B4-8566-887B-ED8E-EB8807B35E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7727" y="3360958"/>
                <a:ext cx="3434017" cy="347852"/>
              </a:xfrm>
              <a:prstGeom prst="rect">
                <a:avLst/>
              </a:prstGeom>
              <a:blipFill>
                <a:blip r:embed="rId12"/>
                <a:stretch>
                  <a:fillRect l="-1421" t="-142105" r="-10657" b="-2263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2" name="Picture 41">
            <a:extLst>
              <a:ext uri="{FF2B5EF4-FFF2-40B4-BE49-F238E27FC236}">
                <a16:creationId xmlns:a16="http://schemas.microsoft.com/office/drawing/2014/main" id="{A8A0D75B-FFD0-37DD-B757-377CF7677C4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47959" y="922472"/>
            <a:ext cx="3792010" cy="220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148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7" grpId="0"/>
      <p:bldP spid="29" grpId="0"/>
      <p:bldP spid="31" grpId="0"/>
      <p:bldP spid="38" grpId="0"/>
      <p:bldP spid="39" grpId="0"/>
      <p:bldP spid="4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58E3E1-96AD-02F1-0CE7-4C252B5A4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5D39-839F-40E5-B544-2FF94183FCA9}" type="slidenum">
              <a:rPr lang="zh-CN" altLang="en-US" smtClean="0"/>
              <a:t>12</a:t>
            </a:fld>
            <a:endParaRPr lang="zh-CN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2AC1DDE-C33C-F50D-D596-AE034D0017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756" y="1039744"/>
            <a:ext cx="4363625" cy="108533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D85F2CF-5D6B-F60F-3F3D-72B2A7D2A5DA}"/>
              </a:ext>
            </a:extLst>
          </p:cNvPr>
          <p:cNvSpPr/>
          <p:nvPr/>
        </p:nvSpPr>
        <p:spPr>
          <a:xfrm>
            <a:off x="1" y="0"/>
            <a:ext cx="12192000" cy="7315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47D6CF-3623-0D65-0FA1-8ABCA90DFEEF}"/>
              </a:ext>
            </a:extLst>
          </p:cNvPr>
          <p:cNvSpPr txBox="1"/>
          <p:nvPr/>
        </p:nvSpPr>
        <p:spPr>
          <a:xfrm>
            <a:off x="184526" y="70710"/>
            <a:ext cx="90877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/>
              <a:t>Calibration of the detector and hidden Markov model</a:t>
            </a:r>
            <a:endParaRPr lang="zh-CN" altLang="en-US" sz="3200" dirty="0"/>
          </a:p>
        </p:txBody>
      </p:sp>
      <p:pic>
        <p:nvPicPr>
          <p:cNvPr id="14" name="图片 1" descr="国量院logo">
            <a:extLst>
              <a:ext uri="{FF2B5EF4-FFF2-40B4-BE49-F238E27FC236}">
                <a16:creationId xmlns:a16="http://schemas.microsoft.com/office/drawing/2014/main" id="{0EAD6D01-D4BE-19DF-CA67-A4E446DDCBF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9105929" y="21080"/>
            <a:ext cx="2920819" cy="687874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601A49AD-F542-D6E5-260B-5F0A0FA4F752}"/>
              </a:ext>
            </a:extLst>
          </p:cNvPr>
          <p:cNvGrpSpPr/>
          <p:nvPr/>
        </p:nvGrpSpPr>
        <p:grpSpPr>
          <a:xfrm>
            <a:off x="5490598" y="1024204"/>
            <a:ext cx="6136931" cy="782044"/>
            <a:chOff x="5490598" y="1024204"/>
            <a:chExt cx="6136931" cy="78204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DC9D450A-8C90-4E38-2B1F-7E476026D000}"/>
                    </a:ext>
                  </a:extLst>
                </p:cNvPr>
                <p:cNvSpPr txBox="1"/>
                <p:nvPr/>
              </p:nvSpPr>
              <p:spPr>
                <a:xfrm>
                  <a:off x="5490598" y="1024204"/>
                  <a:ext cx="473392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285750" indent="-285750">
                    <a:buFont typeface="Wingdings" panose="05000000000000000000" pitchFamily="2" charset="2"/>
                    <a:buChar char="Ø"/>
                  </a:pPr>
                  <a:r>
                    <a:rPr lang="en-US" altLang="zh-CN" dirty="0"/>
                    <a:t>Joint cavity-qubit hidden states: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a14:m>
                  <a:r>
                    <a:rPr lang="en-US" altLang="zh-CN" dirty="0"/>
                    <a:t>, </a:t>
                  </a:r>
                  <a14:m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e>
                      </m:d>
                    </m:oMath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DC9D450A-8C90-4E38-2B1F-7E476026D00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90598" y="1024204"/>
                  <a:ext cx="4733925" cy="369332"/>
                </a:xfrm>
                <a:prstGeom prst="rect">
                  <a:avLst/>
                </a:prstGeom>
                <a:blipFill>
                  <a:blip r:embed="rId5"/>
                  <a:stretch>
                    <a:fillRect l="-902" t="-8197" b="-2459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80EC07F0-7A8A-CD8D-FA26-2489DED33355}"/>
                    </a:ext>
                  </a:extLst>
                </p:cNvPr>
                <p:cNvSpPr txBox="1"/>
                <p:nvPr/>
              </p:nvSpPr>
              <p:spPr>
                <a:xfrm>
                  <a:off x="5732261" y="1436916"/>
                  <a:ext cx="589526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zh-CN" altLang="en-US" i="1" smtClean="0">
                            <a:latin typeface="Cambria Math" panose="02040503050406030204" pitchFamily="18" charset="0"/>
                          </a:rPr>
                          <m:t>∈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|</m:t>
                            </m:r>
                            <m:d>
                              <m:dPr>
                                <m:begChr m:val=""/>
                                <m:endChr m:val="⟩"/>
                                <m:ctrlPr>
                                  <a:rPr lang="zh-CN" alt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zh-CN" alt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b="0" i="1" smtClean="0">
                                        <a:latin typeface="Cambria Math" panose="02040503050406030204" pitchFamily="18" charset="0"/>
                                      </a:rPr>
                                      <m:t>𝜙</m:t>
                                    </m:r>
                                  </m:e>
                                  <m:sub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d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d>
                              <m:dPr>
                                <m:begChr m:val=""/>
                                <m:endChr m:val="⟩"/>
                                <m:ctrlP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𝜙</m:t>
                                    </m:r>
                                  </m:e>
                                  <m:sub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</m:d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d>
                              <m:dPr>
                                <m:begChr m:val=""/>
                                <m:endChr m:val="⟩"/>
                                <m:ctrlP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𝜙</m:t>
                                    </m:r>
                                  </m:e>
                                  <m:sub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d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d>
                              <m:dPr>
                                <m:begChr m:val=""/>
                                <m:endChr m:val="⟩"/>
                                <m:ctrlP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𝜙</m:t>
                                    </m:r>
                                  </m:e>
                                  <m:sub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</m:d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d>
                              <m:dPr>
                                <m:begChr m:val=""/>
                                <m:endChr m:val="⟩"/>
                                <m:ctrlP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𝜙</m:t>
                                    </m:r>
                                  </m:e>
                                  <m:sub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d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d>
                              <m:dPr>
                                <m:begChr m:val=""/>
                                <m:endChr m:val="⟩"/>
                                <m:ctrlP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𝜙</m:t>
                                    </m:r>
                                  </m:e>
                                  <m:sub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</m:d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d>
                              <m:dPr>
                                <m:begChr m:val=""/>
                                <m:endChr m:val="⟩"/>
                                <m:ctrlP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𝜙</m:t>
                                    </m:r>
                                  </m:e>
                                  <m:sub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d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d>
                              <m:dPr>
                                <m:begChr m:val=""/>
                                <m:endChr m:val="⟩"/>
                                <m:ctrlP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𝜙</m:t>
                                    </m:r>
                                  </m:e>
                                  <m:sub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</m:d>
                          </m:e>
                        </m:d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80EC07F0-7A8A-CD8D-FA26-2489DED3335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32261" y="1436916"/>
                  <a:ext cx="5895268" cy="369332"/>
                </a:xfrm>
                <a:prstGeom prst="rect">
                  <a:avLst/>
                </a:prstGeom>
                <a:blipFill>
                  <a:blip r:embed="rId6"/>
                  <a:stretch>
                    <a:fillRect t="-121667" r="-6205" b="-188333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521E43AA-26A0-B7F1-98BB-7685BFC292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75579" y="4746843"/>
            <a:ext cx="5010026" cy="170834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CCDF2C2-9076-9784-F182-B39626E676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40850" y="4786826"/>
            <a:ext cx="1634729" cy="1668365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1F158B5B-2197-69A7-C790-B39B71A6DEF1}"/>
              </a:ext>
            </a:extLst>
          </p:cNvPr>
          <p:cNvGrpSpPr/>
          <p:nvPr/>
        </p:nvGrpSpPr>
        <p:grpSpPr>
          <a:xfrm>
            <a:off x="5494088" y="3305000"/>
            <a:ext cx="6196865" cy="1238349"/>
            <a:chOff x="5490598" y="1968895"/>
            <a:chExt cx="6196865" cy="123834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6E64162-E986-E6D9-B5E4-9DC6B2EB696E}"/>
                </a:ext>
              </a:extLst>
            </p:cNvPr>
            <p:cNvSpPr txBox="1"/>
            <p:nvPr/>
          </p:nvSpPr>
          <p:spPr>
            <a:xfrm>
              <a:off x="5490598" y="1968895"/>
              <a:ext cx="58544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US" altLang="zh-CN" dirty="0"/>
                <a:t>Probability for all hidden states before </a:t>
              </a:r>
              <a:r>
                <a:rPr lang="en-US" altLang="zh-CN" dirty="0" err="1"/>
                <a:t>i-th</a:t>
              </a:r>
              <a:r>
                <a:rPr lang="en-US" altLang="zh-CN" dirty="0"/>
                <a:t> measurement:</a:t>
              </a:r>
              <a:endParaRPr lang="zh-CN" alt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E04FAEF0-36CD-8ED8-7C64-8C1E7971DBC2}"/>
                    </a:ext>
                  </a:extLst>
                </p:cNvPr>
                <p:cNvSpPr txBox="1"/>
                <p:nvPr/>
              </p:nvSpPr>
              <p:spPr>
                <a:xfrm>
                  <a:off x="5625547" y="2383772"/>
                  <a:ext cx="606191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d>
                                  <m:dPr>
                                    <m:begChr m:val=""/>
                                    <m:endChr m:val="⟩"/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  <m:t>𝜙</m:t>
                                        </m:r>
                                      </m:e>
                                      <m:sub>
                                        <m:r>
                                          <a:rPr lang="en-US" altLang="zh-CN" i="1">
                                            <a:latin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e>
                                </m:d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,|</m:t>
                                </m:r>
                                <m:d>
                                  <m:dPr>
                                    <m:begChr m:val=""/>
                                    <m:endChr m:val="⟩"/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  <m:t>𝜙</m:t>
                                        </m:r>
                                      </m:e>
                                      <m:sub>
                                        <m:r>
                                          <a:rPr lang="en-US" altLang="zh-CN" i="1">
                                            <a:latin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</m:d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,|</m:t>
                                </m:r>
                                <m:d>
                                  <m:dPr>
                                    <m:begChr m:val=""/>
                                    <m:endChr m:val="⟩"/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  <m:t>𝜙</m:t>
                                        </m:r>
                                      </m:e>
                                      <m:sub>
                                        <m:r>
                                          <a:rPr lang="en-US" altLang="zh-CN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e>
                                </m:d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,|</m:t>
                                </m:r>
                                <m:d>
                                  <m:dPr>
                                    <m:begChr m:val=""/>
                                    <m:endChr m:val="⟩"/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  <m:t>𝜙</m:t>
                                        </m:r>
                                      </m:e>
                                      <m:sub>
                                        <m:r>
                                          <a:rPr lang="en-US" altLang="zh-CN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</m:d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,|</m:t>
                                </m:r>
                                <m:d>
                                  <m:dPr>
                                    <m:begChr m:val=""/>
                                    <m:endChr m:val="⟩"/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  <m:t>𝜙</m:t>
                                        </m:r>
                                      </m:e>
                                      <m:sub>
                                        <m:r>
                                          <a:rPr lang="en-US" altLang="zh-CN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e>
                                </m:d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,|</m:t>
                                </m:r>
                                <m:d>
                                  <m:dPr>
                                    <m:begChr m:val=""/>
                                    <m:endChr m:val="⟩"/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  <m:t>𝜙</m:t>
                                        </m:r>
                                      </m:e>
                                      <m:sub>
                                        <m:r>
                                          <a:rPr lang="en-US" altLang="zh-CN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</m:d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,|</m:t>
                                </m:r>
                                <m:d>
                                  <m:dPr>
                                    <m:begChr m:val=""/>
                                    <m:endChr m:val="⟩"/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  <m:t>𝜙</m:t>
                                        </m:r>
                                      </m:e>
                                      <m:sub>
                                        <m:r>
                                          <a:rPr lang="en-US" altLang="zh-CN" i="1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e>
                                </m:d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,|</m:t>
                                </m:r>
                                <m:d>
                                  <m:dPr>
                                    <m:begChr m:val=""/>
                                    <m:endChr m:val="⟩"/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  <m:t>𝜙</m:t>
                                        </m:r>
                                      </m:e>
                                      <m:sub>
                                        <m:r>
                                          <a:rPr lang="en-US" altLang="zh-CN" i="1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</m:d>
                              </m:e>
                            </m:d>
                          </m:e>
                          <m: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E04FAEF0-36CD-8ED8-7C64-8C1E7971DBC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25547" y="2383772"/>
                  <a:ext cx="6061916" cy="369332"/>
                </a:xfrm>
                <a:prstGeom prst="rect">
                  <a:avLst/>
                </a:prstGeom>
                <a:blipFill>
                  <a:blip r:embed="rId9"/>
                  <a:stretch>
                    <a:fillRect t="-119672" r="-3920" b="-18360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90524130-DD33-4A19-67C2-7C02331F4BAE}"/>
                    </a:ext>
                  </a:extLst>
                </p:cNvPr>
                <p:cNvSpPr txBox="1"/>
                <p:nvPr/>
              </p:nvSpPr>
              <p:spPr>
                <a:xfrm>
                  <a:off x="5625547" y="2837912"/>
                  <a:ext cx="128644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CN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90524130-DD33-4A19-67C2-7C02331F4BA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25547" y="2837912"/>
                  <a:ext cx="1286442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33A1CA02-397D-55BD-1ACC-570C78EBED0A}"/>
                    </a:ext>
                  </a:extLst>
                </p:cNvPr>
                <p:cNvSpPr txBox="1"/>
                <p:nvPr/>
              </p:nvSpPr>
              <p:spPr>
                <a:xfrm>
                  <a:off x="8223814" y="2837912"/>
                  <a:ext cx="199907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a14:m>
                  <a:r>
                    <a:rPr lang="en-US" altLang="zh-CN" dirty="0">
                      <a:solidFill>
                        <a:schemeClr val="accent1"/>
                      </a:solidFill>
                    </a:rPr>
                    <a:t>: transition matrix</a:t>
                  </a:r>
                  <a:endParaRPr lang="zh-CN" altLang="en-US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33A1CA02-397D-55BD-1ACC-570C78EBED0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23814" y="2837912"/>
                  <a:ext cx="1999073" cy="369332"/>
                </a:xfrm>
                <a:prstGeom prst="rect">
                  <a:avLst/>
                </a:prstGeom>
                <a:blipFill>
                  <a:blip r:embed="rId11"/>
                  <a:stretch>
                    <a:fillRect t="-10000" r="-1829" b="-2666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BAA2FD0-BB1B-A2CF-3AF9-52F3114DA20C}"/>
              </a:ext>
            </a:extLst>
          </p:cNvPr>
          <p:cNvGrpSpPr/>
          <p:nvPr/>
        </p:nvGrpSpPr>
        <p:grpSpPr>
          <a:xfrm>
            <a:off x="5485379" y="1960166"/>
            <a:ext cx="4698534" cy="1139752"/>
            <a:chOff x="5508374" y="3464220"/>
            <a:chExt cx="4698534" cy="113975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BB9B546A-3BDE-99FF-B7C9-BAF4C5E57A6C}"/>
                    </a:ext>
                  </a:extLst>
                </p:cNvPr>
                <p:cNvSpPr txBox="1"/>
                <p:nvPr/>
              </p:nvSpPr>
              <p:spPr>
                <a:xfrm>
                  <a:off x="5508374" y="3464220"/>
                  <a:ext cx="320542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285750" indent="-285750">
                    <a:buFont typeface="Wingdings" panose="05000000000000000000" pitchFamily="2" charset="2"/>
                    <a:buChar char="Ø"/>
                  </a:pPr>
                  <a:r>
                    <a:rPr lang="en-US" altLang="zh-CN" dirty="0"/>
                    <a:t>Readout signal: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e>
                      </m:d>
                    </m:oMath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BB9B546A-3BDE-99FF-B7C9-BAF4C5E57A6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08374" y="3464220"/>
                  <a:ext cx="3205429" cy="369332"/>
                </a:xfrm>
                <a:prstGeom prst="rect">
                  <a:avLst/>
                </a:prstGeom>
                <a:blipFill>
                  <a:blip r:embed="rId12"/>
                  <a:stretch>
                    <a:fillRect l="-1331" t="-10000" b="-2666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2E83EC9F-7893-CBBB-9D49-955D0257F83A}"/>
                    </a:ext>
                  </a:extLst>
                </p:cNvPr>
                <p:cNvSpPr txBox="1"/>
                <p:nvPr/>
              </p:nvSpPr>
              <p:spPr>
                <a:xfrm>
                  <a:off x="5732261" y="3847913"/>
                  <a:ext cx="127381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zh-CN" altLang="en-US" i="1" smtClean="0">
                            <a:latin typeface="Cambria Math" panose="02040503050406030204" pitchFamily="18" charset="0"/>
                          </a:rPr>
                          <m:t>∈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𝒢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ℰ</m:t>
                            </m:r>
                          </m:e>
                        </m:d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2E83EC9F-7893-CBBB-9D49-955D0257F83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32261" y="3847913"/>
                  <a:ext cx="1273810" cy="369332"/>
                </a:xfrm>
                <a:prstGeom prst="rect">
                  <a:avLst/>
                </a:prstGeom>
                <a:blipFill>
                  <a:blip r:embed="rId13"/>
                  <a:stretch>
                    <a:fillRect b="-11475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B7C64B55-3ED8-95FA-5EEC-3CEDBC47E54E}"/>
                    </a:ext>
                  </a:extLst>
                </p:cNvPr>
                <p:cNvSpPr txBox="1"/>
                <p:nvPr/>
              </p:nvSpPr>
              <p:spPr>
                <a:xfrm>
                  <a:off x="5732261" y="4229781"/>
                  <a:ext cx="110286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CN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B7C64B55-3ED8-95FA-5EEC-3CEDBC47E54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32261" y="4229781"/>
                  <a:ext cx="1102866" cy="369332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D100FF0D-2804-1AB8-80BC-F2CF373013FB}"/>
                    </a:ext>
                  </a:extLst>
                </p:cNvPr>
                <p:cNvSpPr txBox="1"/>
                <p:nvPr/>
              </p:nvSpPr>
              <p:spPr>
                <a:xfrm>
                  <a:off x="8269646" y="4234640"/>
                  <a:ext cx="193726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</m:oMath>
                  </a14:m>
                  <a:r>
                    <a:rPr lang="en-US" altLang="zh-CN" dirty="0">
                      <a:solidFill>
                        <a:schemeClr val="accent1"/>
                      </a:solidFill>
                    </a:rPr>
                    <a:t>: emission matrix</a:t>
                  </a:r>
                  <a:endParaRPr lang="zh-CN" altLang="en-US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D100FF0D-2804-1AB8-80BC-F2CF373013F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69646" y="4234640"/>
                  <a:ext cx="1937262" cy="369332"/>
                </a:xfrm>
                <a:prstGeom prst="rect">
                  <a:avLst/>
                </a:prstGeom>
                <a:blipFill>
                  <a:blip r:embed="rId15"/>
                  <a:stretch>
                    <a:fillRect t="-9836" r="-1887" b="-2459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EFC4AC30-D051-C4B0-7D8A-0421A4C46A0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27977" y="2367209"/>
            <a:ext cx="3863137" cy="18790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FA87530-56C6-3CE5-80BF-0E96F89CC5F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2761" y="2665458"/>
            <a:ext cx="4205637" cy="364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711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41230E-F3A4-4CE3-A549-6687B6A02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5D39-839F-40E5-B544-2FF94183FCA9}" type="slidenum">
              <a:rPr lang="zh-CN" altLang="en-US" smtClean="0"/>
              <a:t>13</a:t>
            </a:fld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9FCBA8D-45D0-F30B-96E7-3C59DDF73CEF}"/>
                  </a:ext>
                </a:extLst>
              </p:cNvPr>
              <p:cNvSpPr txBox="1"/>
              <p:nvPr/>
            </p:nvSpPr>
            <p:spPr>
              <a:xfrm>
                <a:off x="8469634" y="4107132"/>
                <a:ext cx="2497735" cy="3048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𝑚𝑒𝑎𝑠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zh-CN" alt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zh-CN" alt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  <m:sSup>
                        <m:sSupPr>
                          <m:ctrlP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zh-CN" alt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d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𝑖𝑛𝑗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zh-CN" alt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zh-CN" alt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9FCBA8D-45D0-F30B-96E7-3C59DDF73C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9634" y="4107132"/>
                <a:ext cx="2497735" cy="304827"/>
              </a:xfrm>
              <a:prstGeom prst="rect">
                <a:avLst/>
              </a:prstGeom>
              <a:blipFill>
                <a:blip r:embed="rId3"/>
                <a:stretch>
                  <a:fillRect l="-976" b="-24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DB803769-09DC-304A-8955-7A807AEF7E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988" y="2224151"/>
            <a:ext cx="4028049" cy="23940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B33DDFC-B2A9-532B-2F94-2321E7DDB1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5500" y="1059046"/>
            <a:ext cx="2778446" cy="54798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111EC36-1614-BD99-F4D3-A8B8A32E141C}"/>
                  </a:ext>
                </a:extLst>
              </p:cNvPr>
              <p:cNvSpPr txBox="1"/>
              <p:nvPr/>
            </p:nvSpPr>
            <p:spPr>
              <a:xfrm>
                <a:off x="8621117" y="4646062"/>
                <a:ext cx="1149354" cy="3048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𝑖𝑛𝑗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zh-CN" alt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</m:d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111EC36-1614-BD99-F4D3-A8B8A32E14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1117" y="4646062"/>
                <a:ext cx="1149354" cy="304827"/>
              </a:xfrm>
              <a:prstGeom prst="rect">
                <a:avLst/>
              </a:prstGeom>
              <a:blipFill>
                <a:blip r:embed="rId6"/>
                <a:stretch>
                  <a:fillRect l="-2646" r="-1058" b="-26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8975780-1E31-9139-44E1-86F210F303D6}"/>
                  </a:ext>
                </a:extLst>
              </p:cNvPr>
              <p:cNvSpPr txBox="1"/>
              <p:nvPr/>
            </p:nvSpPr>
            <p:spPr>
              <a:xfrm>
                <a:off x="1341915" y="6014132"/>
                <a:ext cx="2134751" cy="51950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𝑚𝑒𝑎𝑠</m:t>
                          </m:r>
                        </m:sub>
                      </m:sSub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d>
                            <m:dPr>
                              <m:ctrlPr>
                                <a:rPr lang="zh-CN" alt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sz="1600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</m:t>
                              </m:r>
                              <m:sSub>
                                <m:sSubPr>
                                  <m:ctrlPr>
                                    <a:rPr lang="zh-CN" alt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𝑡ℎ𝑟𝑒𝑠ℎ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𝑡𝑟𝑖𝑎𝑙𝑠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8975780-1E31-9139-44E1-86F210F303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1915" y="6014132"/>
                <a:ext cx="2134751" cy="51950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>
            <a:extLst>
              <a:ext uri="{FF2B5EF4-FFF2-40B4-BE49-F238E27FC236}">
                <a16:creationId xmlns:a16="http://schemas.microsoft.com/office/drawing/2014/main" id="{8B29B852-06D0-5414-84FD-4F155DB46F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49435" y="1130226"/>
            <a:ext cx="3354824" cy="26789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7E5026E-1E64-8AA6-59EC-1471EA395F8C}"/>
                  </a:ext>
                </a:extLst>
              </p:cNvPr>
              <p:cNvSpPr txBox="1"/>
              <p:nvPr/>
            </p:nvSpPr>
            <p:spPr>
              <a:xfrm>
                <a:off x="8573572" y="5184992"/>
                <a:ext cx="23937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zh-CN" altLang="en-US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en-US" altLang="zh-CN" dirty="0"/>
                  <a:t>: detection efficiency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7E5026E-1E64-8AA6-59EC-1471EA395F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3572" y="5184992"/>
                <a:ext cx="2393797" cy="369332"/>
              </a:xfrm>
              <a:prstGeom prst="rect">
                <a:avLst/>
              </a:prstGeom>
              <a:blipFill>
                <a:blip r:embed="rId9"/>
                <a:stretch>
                  <a:fillRect t="-10000" r="-1781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6604813-CFE0-69F0-52FD-4948812A206D}"/>
                  </a:ext>
                </a:extLst>
              </p:cNvPr>
              <p:cNvSpPr txBox="1"/>
              <p:nvPr/>
            </p:nvSpPr>
            <p:spPr>
              <a:xfrm>
                <a:off x="8573572" y="5788427"/>
                <a:ext cx="28318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zh-CN" altLang="en-US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en-US" altLang="zh-CN" dirty="0"/>
                  <a:t>: false positive probability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6604813-CFE0-69F0-52FD-4948812A20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3572" y="5788427"/>
                <a:ext cx="2831865" cy="369332"/>
              </a:xfrm>
              <a:prstGeom prst="rect">
                <a:avLst/>
              </a:prstGeom>
              <a:blipFill>
                <a:blip r:embed="rId10"/>
                <a:stretch>
                  <a:fillRect t="-10000" r="-1505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B957DB5-5840-C295-D0AD-AE7BFEC95630}"/>
                  </a:ext>
                </a:extLst>
              </p:cNvPr>
              <p:cNvSpPr txBox="1"/>
              <p:nvPr/>
            </p:nvSpPr>
            <p:spPr>
              <a:xfrm>
                <a:off x="1386117" y="4944367"/>
                <a:ext cx="2727413" cy="5196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sz="160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d>
                            <m:dPr>
                              <m:ctrlP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  <m:sub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d>
                            <m:dPr>
                              <m:ctrlP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  <m:sub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d>
                            <m:dPr>
                              <m:ctrlP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  <m:sub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d>
                            <m:dPr>
                              <m:ctrlP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  <m:sub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B957DB5-5840-C295-D0AD-AE7BFEC956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6117" y="4944367"/>
                <a:ext cx="2727413" cy="51969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C39A6D80-43B6-163B-06EF-782913DC2440}"/>
              </a:ext>
            </a:extLst>
          </p:cNvPr>
          <p:cNvSpPr txBox="1"/>
          <p:nvPr/>
        </p:nvSpPr>
        <p:spPr>
          <a:xfrm>
            <a:off x="802420" y="4585498"/>
            <a:ext cx="1980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dirty="0"/>
              <a:t>Likelihood ratio:</a:t>
            </a:r>
            <a:endParaRPr lang="zh-CN" alt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F164121-5A9C-EF9A-DCDF-21C3D1E6E7A9}"/>
              </a:ext>
            </a:extLst>
          </p:cNvPr>
          <p:cNvSpPr/>
          <p:nvPr/>
        </p:nvSpPr>
        <p:spPr>
          <a:xfrm>
            <a:off x="1" y="0"/>
            <a:ext cx="12192000" cy="7315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E814DF0-A40D-D046-1312-A20A36808226}"/>
              </a:ext>
            </a:extLst>
          </p:cNvPr>
          <p:cNvSpPr txBox="1"/>
          <p:nvPr/>
        </p:nvSpPr>
        <p:spPr>
          <a:xfrm>
            <a:off x="184526" y="70710"/>
            <a:ext cx="45989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/>
              <a:t>Calibration of the detector</a:t>
            </a:r>
            <a:endParaRPr lang="zh-CN" altLang="en-US" sz="3200" dirty="0"/>
          </a:p>
        </p:txBody>
      </p:sp>
      <p:pic>
        <p:nvPicPr>
          <p:cNvPr id="20" name="图片 1" descr="国量院logo">
            <a:extLst>
              <a:ext uri="{FF2B5EF4-FFF2-40B4-BE49-F238E27FC236}">
                <a16:creationId xmlns:a16="http://schemas.microsoft.com/office/drawing/2014/main" id="{E3FADEF7-10F7-A72C-22B4-E1F8B303CD8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9105929" y="21080"/>
            <a:ext cx="2920819" cy="68787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0A721F4-51AD-FEC4-0F41-BB471A12076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9756" y="1039744"/>
            <a:ext cx="4363625" cy="108533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6C2A55C-72D9-798D-54E1-AF752B2EC63C}"/>
              </a:ext>
            </a:extLst>
          </p:cNvPr>
          <p:cNvSpPr txBox="1"/>
          <p:nvPr/>
        </p:nvSpPr>
        <p:spPr>
          <a:xfrm>
            <a:off x="802420" y="5605606"/>
            <a:ext cx="3805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dirty="0"/>
              <a:t>Measured average photon number: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28516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7" grpId="0"/>
      <p:bldP spid="9" grpId="0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6D5C39-9D0F-64D4-CC6D-F6788BE83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5D39-839F-40E5-B544-2FF94183FCA9}" type="slidenum">
              <a:rPr lang="zh-CN" altLang="en-US" smtClean="0"/>
              <a:t>14</a:t>
            </a:fld>
            <a:endParaRPr lang="zh-CN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483962-AA77-3CF9-5FB1-A0A3E33F51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7859" y="830259"/>
            <a:ext cx="4713929" cy="1368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937B680-DFF0-FFBA-8475-53181CD0F6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8092" y="2432162"/>
            <a:ext cx="8812190" cy="172576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46B902F-48EB-6094-4413-867EC1997571}"/>
                  </a:ext>
                </a:extLst>
              </p:cNvPr>
              <p:cNvSpPr txBox="1"/>
              <p:nvPr/>
            </p:nvSpPr>
            <p:spPr>
              <a:xfrm>
                <a:off x="1882345" y="5772638"/>
                <a:ext cx="317849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𝑚𝑒𝑎𝑠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  <m:sSup>
                        <m:sSupPr>
                          <m:ctrlP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zh-CN" alt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d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  <m:r>
                        <a:rPr lang="zh-CN" altLang="en-US" b="0" i="1" smtClean="0">
                          <a:latin typeface="Cambria Math" panose="02040503050406030204" pitchFamily="18" charset="0"/>
                        </a:rPr>
                        <m:t>𝜏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46B902F-48EB-6094-4413-867EC19975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2345" y="5772638"/>
                <a:ext cx="3178498" cy="276999"/>
              </a:xfrm>
              <a:prstGeom prst="rect">
                <a:avLst/>
              </a:prstGeom>
              <a:blipFill>
                <a:blip r:embed="rId5"/>
                <a:stretch>
                  <a:fillRect l="-576" t="-2222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>
            <a:extLst>
              <a:ext uri="{FF2B5EF4-FFF2-40B4-BE49-F238E27FC236}">
                <a16:creationId xmlns:a16="http://schemas.microsoft.com/office/drawing/2014/main" id="{A6B20D5A-7D94-A97C-9B04-138832B1F8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1905" y="4304185"/>
            <a:ext cx="3707674" cy="231274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5BE26AF-1D22-D702-85BA-A15C8B7EB8BD}"/>
              </a:ext>
            </a:extLst>
          </p:cNvPr>
          <p:cNvSpPr/>
          <p:nvPr/>
        </p:nvSpPr>
        <p:spPr>
          <a:xfrm>
            <a:off x="1" y="0"/>
            <a:ext cx="12192000" cy="7315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1F0294-D2FB-4517-33BA-C993A0F04705}"/>
              </a:ext>
            </a:extLst>
          </p:cNvPr>
          <p:cNvSpPr txBox="1"/>
          <p:nvPr/>
        </p:nvSpPr>
        <p:spPr>
          <a:xfrm>
            <a:off x="184526" y="70710"/>
            <a:ext cx="57702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/>
              <a:t>Search attempts for dark photons</a:t>
            </a:r>
            <a:endParaRPr lang="zh-CN" altLang="en-US" sz="3200" dirty="0"/>
          </a:p>
        </p:txBody>
      </p:sp>
      <p:pic>
        <p:nvPicPr>
          <p:cNvPr id="12" name="图片 1" descr="国量院logo">
            <a:extLst>
              <a:ext uri="{FF2B5EF4-FFF2-40B4-BE49-F238E27FC236}">
                <a16:creationId xmlns:a16="http://schemas.microsoft.com/office/drawing/2014/main" id="{2CE66CD0-5AE0-363D-22AE-0DFAD43FB21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105929" y="21080"/>
            <a:ext cx="2920819" cy="68787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53D5AE2-810C-CCFC-5B9F-1459670B2166}"/>
                  </a:ext>
                </a:extLst>
              </p:cNvPr>
              <p:cNvSpPr txBox="1"/>
              <p:nvPr/>
            </p:nvSpPr>
            <p:spPr>
              <a:xfrm>
                <a:off x="1882345" y="4343855"/>
                <a:ext cx="350076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𝑚𝑒𝑎𝑠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  <m:sSup>
                        <m:sSupPr>
                          <m:ctrlP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zh-CN" alt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d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  <m:r>
                        <a:rPr lang="zh-CN" altLang="en-US" b="0" i="1" smtClean="0">
                          <a:latin typeface="Cambria Math" panose="02040503050406030204" pitchFamily="18" charset="0"/>
                        </a:rPr>
                        <m:t>𝜏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53D5AE2-810C-CCFC-5B9F-1459670B21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2345" y="4343855"/>
                <a:ext cx="3500767" cy="276999"/>
              </a:xfrm>
              <a:prstGeom prst="rect">
                <a:avLst/>
              </a:prstGeom>
              <a:blipFill>
                <a:blip r:embed="rId8"/>
                <a:stretch>
                  <a:fillRect t="-2222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9494DE2-419E-8635-6EFF-48A56971764E}"/>
                  </a:ext>
                </a:extLst>
              </p:cNvPr>
              <p:cNvSpPr txBox="1"/>
              <p:nvPr/>
            </p:nvSpPr>
            <p:spPr>
              <a:xfrm>
                <a:off x="2472864" y="4842698"/>
                <a:ext cx="2839431" cy="6178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US" altLang="zh-CN" i="1" smtClean="0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zh-CN" altLang="en-US" i="1">
                          <a:latin typeface="Cambria Math" panose="02040503050406030204" pitchFamily="18" charset="0"/>
                        </a:rPr>
                        <m:t>≃</m:t>
                      </m:r>
                      <m:d>
                        <m:dPr>
                          <m:begChr m:val="{"/>
                          <m:endChr m:val=""/>
                          <m:ctrlP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zh-CN" alt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,  0&lt;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𝜏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𝐷𝑀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sSub>
                                <m:sSubPr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𝜏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𝐷𝑀</m:t>
                                  </m:r>
                                </m:sub>
                              </m:s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,  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&gt;</m:t>
                              </m:r>
                              <m:sSub>
                                <m:sSubPr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𝜏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𝐷𝑀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9494DE2-419E-8635-6EFF-48A5697176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2864" y="4842698"/>
                <a:ext cx="2839431" cy="61786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01D3B88-AE8E-F789-E74E-08EFA63B8C51}"/>
                  </a:ext>
                </a:extLst>
              </p:cNvPr>
              <p:cNvSpPr txBox="1"/>
              <p:nvPr/>
            </p:nvSpPr>
            <p:spPr>
              <a:xfrm>
                <a:off x="2709580" y="6177050"/>
                <a:ext cx="227992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/>
                  <a:t>For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zh-CN" alt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𝐷𝑀</m:t>
                        </m:r>
                      </m:sub>
                    </m:sSub>
                    <m:r>
                      <a:rPr lang="en-US" altLang="zh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152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µs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01D3B88-AE8E-F789-E74E-08EFA63B8C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9580" y="6177050"/>
                <a:ext cx="2279920" cy="369332"/>
              </a:xfrm>
              <a:prstGeom prst="rect">
                <a:avLst/>
              </a:prstGeom>
              <a:blipFill>
                <a:blip r:embed="rId10"/>
                <a:stretch>
                  <a:fillRect l="-2139" t="-8197" r="-1872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5837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17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230F78-0912-102B-2FF4-BCFBB5D2B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5D39-839F-40E5-B544-2FF94183FCA9}" type="slidenum">
              <a:rPr lang="zh-CN" altLang="en-US" smtClean="0"/>
              <a:t>15</a:t>
            </a:fld>
            <a:endParaRPr lang="zh-CN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43B017-A112-D1E4-A65C-5F978DCD2F3C}"/>
              </a:ext>
            </a:extLst>
          </p:cNvPr>
          <p:cNvSpPr/>
          <p:nvPr/>
        </p:nvSpPr>
        <p:spPr>
          <a:xfrm>
            <a:off x="1" y="0"/>
            <a:ext cx="12192000" cy="7315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95AD89-5AF6-01C2-C3B5-72C4FB7532D4}"/>
              </a:ext>
            </a:extLst>
          </p:cNvPr>
          <p:cNvSpPr txBox="1"/>
          <p:nvPr/>
        </p:nvSpPr>
        <p:spPr>
          <a:xfrm>
            <a:off x="184526" y="70710"/>
            <a:ext cx="58701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/>
              <a:t>Constraint for kinetic mixing angle</a:t>
            </a:r>
            <a:endParaRPr lang="zh-CN" altLang="en-US" sz="3200" dirty="0"/>
          </a:p>
        </p:txBody>
      </p:sp>
      <p:pic>
        <p:nvPicPr>
          <p:cNvPr id="10" name="图片 1" descr="国量院logo">
            <a:extLst>
              <a:ext uri="{FF2B5EF4-FFF2-40B4-BE49-F238E27FC236}">
                <a16:creationId xmlns:a16="http://schemas.microsoft.com/office/drawing/2014/main" id="{BBD9DD23-48C7-4EC4-FFC9-822071AFAD5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9105929" y="21080"/>
            <a:ext cx="2920819" cy="6878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7EB949A-D2C2-DD51-E166-C93F054CE0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8123" y="857098"/>
            <a:ext cx="8882743" cy="394600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4934893-40AE-122E-FB13-4130A0C640A2}"/>
                  </a:ext>
                </a:extLst>
              </p:cNvPr>
              <p:cNvSpPr txBox="1"/>
              <p:nvPr/>
            </p:nvSpPr>
            <p:spPr>
              <a:xfrm>
                <a:off x="4063330" y="3274143"/>
                <a:ext cx="3154646" cy="3078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𝜖</m:t>
                      </m:r>
                      <m:r>
                        <a:rPr lang="en-US" altLang="zh-CN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sSub>
                        <m:sSubPr>
                          <m:ctrlPr>
                            <a:rPr lang="zh-CN" alt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+1.28</m:t>
                      </m:r>
                      <m:sSub>
                        <m:sSubPr>
                          <m:ctrlPr>
                            <a:rPr lang="zh-CN" altLang="en-US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b>
                            <m:sSubPr>
                              <m:ctrlPr>
                                <a:rPr lang="zh-CN" altLang="en-US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𝜖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sub>
                      </m:sSub>
                      <m:r>
                        <a:rPr lang="en-US" altLang="zh-CN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CN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7.3</m:t>
                      </m:r>
                      <m:r>
                        <a:rPr lang="en-US" altLang="zh-CN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−16</m:t>
                          </m:r>
                        </m:sup>
                      </m:sSup>
                    </m:oMath>
                  </m:oMathPara>
                </a14:m>
                <a:endParaRPr lang="zh-CN" altLang="en-US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4934893-40AE-122E-FB13-4130A0C640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3330" y="3274143"/>
                <a:ext cx="3154646" cy="307841"/>
              </a:xfrm>
              <a:prstGeom prst="rect">
                <a:avLst/>
              </a:prstGeom>
              <a:blipFill>
                <a:blip r:embed="rId5"/>
                <a:stretch>
                  <a:fillRect l="-580" r="-387" b="-137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EF62260-BEB9-2795-D181-79D22DB796D4}"/>
                  </a:ext>
                </a:extLst>
              </p:cNvPr>
              <p:cNvSpPr txBox="1"/>
              <p:nvPr/>
            </p:nvSpPr>
            <p:spPr>
              <a:xfrm>
                <a:off x="2021978" y="5016965"/>
                <a:ext cx="3631059" cy="8183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zh-CN" alt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b="0" i="1" smtClean="0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𝐷𝑀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𝐷𝑀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𝑒𝑓𝑓</m:t>
                                  </m:r>
                                </m:sub>
                              </m:sSub>
                            </m:den>
                          </m:f>
                        </m:e>
                      </m:ra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=5.6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−16</m:t>
                          </m:r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EF62260-BEB9-2795-D181-79D22DB796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1978" y="5016965"/>
                <a:ext cx="3631059" cy="818366"/>
              </a:xfrm>
              <a:prstGeom prst="rect">
                <a:avLst/>
              </a:prstGeom>
              <a:blipFill>
                <a:blip r:embed="rId6"/>
                <a:stretch>
                  <a:fillRect b="-7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E9D0945-EBD9-B351-786B-EAC7AF4FAFC9}"/>
                  </a:ext>
                </a:extLst>
              </p:cNvPr>
              <p:cNvSpPr txBox="1"/>
              <p:nvPr/>
            </p:nvSpPr>
            <p:spPr>
              <a:xfrm>
                <a:off x="2418144" y="5913571"/>
                <a:ext cx="2838726" cy="52142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zh-CN" alt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b>
                            <m:sSubPr>
                              <m:ctrlPr>
                                <a:rPr lang="zh-CN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i="1" smtClean="0">
                                  <a:latin typeface="Cambria Math" panose="02040503050406030204" pitchFamily="18" charset="0"/>
                                </a:rPr>
                                <m:t>𝜖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𝜖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=1.4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−16</m:t>
                          </m:r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E9D0945-EBD9-B351-786B-EAC7AF4FAF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8144" y="5913571"/>
                <a:ext cx="2838726" cy="52142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CCF3F17E-AA18-145C-AA85-0DE50AFEF3AE}"/>
              </a:ext>
            </a:extLst>
          </p:cNvPr>
          <p:cNvSpPr txBox="1"/>
          <p:nvPr/>
        </p:nvSpPr>
        <p:spPr>
          <a:xfrm>
            <a:off x="4381430" y="3641731"/>
            <a:ext cx="2518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accent1"/>
                </a:solidFill>
              </a:rPr>
              <a:t>for 90% confidence level</a:t>
            </a:r>
            <a:endParaRPr lang="zh-CN" altLang="en-US" dirty="0">
              <a:solidFill>
                <a:schemeClr val="accent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2A72406-9128-BAF4-5479-88044EF8C9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5631" y="5016965"/>
            <a:ext cx="3858125" cy="167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908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B72F4-479F-C922-367D-69CE9861D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5D39-839F-40E5-B544-2FF94183FCA9}" type="slidenum">
              <a:rPr lang="zh-CN" altLang="en-US" smtClean="0"/>
              <a:t>16</a:t>
            </a:fld>
            <a:endParaRPr lang="zh-CN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2AFC1A-B8BA-5851-364C-DBFC043CD7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114" y="948341"/>
            <a:ext cx="3002067" cy="14965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F0B9FFD-1261-2640-663D-A4198363B8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600" y="4535852"/>
            <a:ext cx="4103841" cy="20130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BD37A80-F5E7-2634-F1E9-6607C01B20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5357" y="2233901"/>
            <a:ext cx="3002068" cy="207971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2B59EB7-FEF7-212E-D207-7AC93BF2293F}"/>
                  </a:ext>
                </a:extLst>
              </p:cNvPr>
              <p:cNvSpPr txBox="1"/>
              <p:nvPr/>
            </p:nvSpPr>
            <p:spPr>
              <a:xfrm>
                <a:off x="1205555" y="2556005"/>
                <a:ext cx="2667589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Ω</m:t>
                          </m:r>
                        </m:num>
                        <m:den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d>
                        <m:dPr>
                          <m:begChr m:val="|"/>
                          <m:endChr m:val="|"/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</m:d>
                          <m:d>
                            <m:dPr>
                              <m:begChr m:val="⟨"/>
                              <m:endChr m:val=""/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</m:d>
                        </m:e>
                      </m:d>
                      <m:sSup>
                        <m:s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m:rPr>
                              <m:sty m:val="p"/>
                            </m:rPr>
                            <a:rPr lang="el-GR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altLang="zh-CN" b="0" i="0" smtClean="0">
                          <a:latin typeface="Cambria Math" panose="02040503050406030204" pitchFamily="18" charset="0"/>
                        </a:rPr>
                        <m:t>h.c.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2B59EB7-FEF7-212E-D207-7AC93BF229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5555" y="2556005"/>
                <a:ext cx="2667589" cy="5186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3A95F49-62FC-0FDB-0A2A-CE921E76100A}"/>
                  </a:ext>
                </a:extLst>
              </p:cNvPr>
              <p:cNvSpPr txBox="1"/>
              <p:nvPr/>
            </p:nvSpPr>
            <p:spPr>
              <a:xfrm>
                <a:off x="1205555" y="3152001"/>
                <a:ext cx="154042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𝑒𝑓𝑓</m:t>
                          </m:r>
                        </m:sup>
                      </m:sSub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l-GR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l-GR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Ω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m:rPr>
                              <m:sty m:val="p"/>
                            </m:rPr>
                            <a:rPr lang="el-GR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</m:den>
                      </m:f>
                      <m:sSup>
                        <m:s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3A95F49-62FC-0FDB-0A2A-CE921E7610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5555" y="3152001"/>
                <a:ext cx="1540422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>
            <a:extLst>
              <a:ext uri="{FF2B5EF4-FFF2-40B4-BE49-F238E27FC236}">
                <a16:creationId xmlns:a16="http://schemas.microsoft.com/office/drawing/2014/main" id="{2E1FE91B-851A-9C5B-6C34-DECEF73B1F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1446" y="777622"/>
            <a:ext cx="4774924" cy="13807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B35EC3-22EA-464F-47EC-6E782D7F4CF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24555" y="4389150"/>
            <a:ext cx="3226733" cy="221586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A3559D6-A710-16C7-7442-CF5F954FE8FC}"/>
                  </a:ext>
                </a:extLst>
              </p:cNvPr>
              <p:cNvSpPr txBox="1"/>
              <p:nvPr/>
            </p:nvSpPr>
            <p:spPr>
              <a:xfrm>
                <a:off x="1205555" y="3876253"/>
                <a:ext cx="2795637" cy="2995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l-GR" altLang="zh-CN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zh-CN" alt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−(</m:t>
                      </m:r>
                      <m:sSub>
                        <m:sSubPr>
                          <m:ctrlPr>
                            <a:rPr lang="zh-CN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𝑔𝑒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zh-CN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𝑒𝑓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zh-CN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A3559D6-A710-16C7-7442-CF5F954FE8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5555" y="3876253"/>
                <a:ext cx="2795637" cy="299569"/>
              </a:xfrm>
              <a:prstGeom prst="rect">
                <a:avLst/>
              </a:prstGeom>
              <a:blipFill>
                <a:blip r:embed="rId10"/>
                <a:stretch>
                  <a:fillRect l="-1528" r="-2838" b="-265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F9DCB16C-A233-37FC-9F72-C26C6A53762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37922" y="2284475"/>
            <a:ext cx="2785244" cy="206798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94BC55F-7581-2082-CF8A-339A2DFABD89}"/>
              </a:ext>
            </a:extLst>
          </p:cNvPr>
          <p:cNvSpPr/>
          <p:nvPr/>
        </p:nvSpPr>
        <p:spPr>
          <a:xfrm>
            <a:off x="1" y="0"/>
            <a:ext cx="12192000" cy="7315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8FAB35-5127-046E-6307-7B66B7217384}"/>
              </a:ext>
            </a:extLst>
          </p:cNvPr>
          <p:cNvSpPr txBox="1"/>
          <p:nvPr/>
        </p:nvSpPr>
        <p:spPr>
          <a:xfrm>
            <a:off x="184526" y="70710"/>
            <a:ext cx="68160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/>
              <a:t>Frequency scan search for dark photons</a:t>
            </a:r>
            <a:endParaRPr lang="zh-CN" altLang="en-US" sz="3200" dirty="0"/>
          </a:p>
        </p:txBody>
      </p:sp>
      <p:pic>
        <p:nvPicPr>
          <p:cNvPr id="16" name="图片 1" descr="国量院logo">
            <a:extLst>
              <a:ext uri="{FF2B5EF4-FFF2-40B4-BE49-F238E27FC236}">
                <a16:creationId xmlns:a16="http://schemas.microsoft.com/office/drawing/2014/main" id="{1ADE9753-84E0-4592-1FB3-85814F229BE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9105929" y="21080"/>
            <a:ext cx="2920819" cy="68787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7B286A8-936B-5E5D-F8C9-D0DFF3F54D90}"/>
                  </a:ext>
                </a:extLst>
              </p:cNvPr>
              <p:cNvSpPr txBox="1"/>
              <p:nvPr/>
            </p:nvSpPr>
            <p:spPr>
              <a:xfrm>
                <a:off x="3007285" y="3292342"/>
                <a:ext cx="117057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/>
                  <a:t>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lang="el-GR" altLang="zh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≫</m:t>
                    </m:r>
                    <m:r>
                      <m:rPr>
                        <m:sty m:val="p"/>
                      </m:rPr>
                      <a:rPr lang="el-GR" altLang="zh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7B286A8-936B-5E5D-F8C9-D0DFF3F54D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7285" y="3292342"/>
                <a:ext cx="1170577" cy="369332"/>
              </a:xfrm>
              <a:prstGeom prst="rect">
                <a:avLst/>
              </a:prstGeom>
              <a:blipFill>
                <a:blip r:embed="rId13"/>
                <a:stretch>
                  <a:fillRect l="-4167" t="-8197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1667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B9BC00-2C03-A974-559C-7339707FF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5D39-839F-40E5-B544-2FF94183FCA9}" type="slidenum">
              <a:rPr lang="zh-CN" altLang="en-US" smtClean="0"/>
              <a:t>17</a:t>
            </a:fld>
            <a:endParaRPr lang="zh-CN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25A61F-201E-1956-1FEA-3645CDD22DEF}"/>
              </a:ext>
            </a:extLst>
          </p:cNvPr>
          <p:cNvSpPr/>
          <p:nvPr/>
        </p:nvSpPr>
        <p:spPr>
          <a:xfrm>
            <a:off x="1" y="0"/>
            <a:ext cx="12192000" cy="7315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9F7584-E277-DC4B-A0C3-32F5F197B981}"/>
              </a:ext>
            </a:extLst>
          </p:cNvPr>
          <p:cNvSpPr txBox="1"/>
          <p:nvPr/>
        </p:nvSpPr>
        <p:spPr>
          <a:xfrm>
            <a:off x="184526" y="70710"/>
            <a:ext cx="40316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/>
              <a:t>Summary and outlooks</a:t>
            </a:r>
            <a:endParaRPr lang="zh-CN" altLang="en-US" sz="3200" dirty="0"/>
          </a:p>
        </p:txBody>
      </p:sp>
      <p:pic>
        <p:nvPicPr>
          <p:cNvPr id="7" name="图片 1" descr="国量院logo">
            <a:extLst>
              <a:ext uri="{FF2B5EF4-FFF2-40B4-BE49-F238E27FC236}">
                <a16:creationId xmlns:a16="http://schemas.microsoft.com/office/drawing/2014/main" id="{FF575BBC-9356-97AE-C8E5-83BC9B6D2F5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9105929" y="21080"/>
            <a:ext cx="2920819" cy="68787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8A0A3CEC-9833-4383-7165-F46F0ACDAC8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75360" y="870737"/>
                <a:ext cx="9840685" cy="5051215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sz="2400" dirty="0"/>
                  <a:t>Developed dark photon detectors near </a:t>
                </a:r>
                <a:r>
                  <a:rPr lang="en-US" altLang="zh-CN" sz="24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6.44</a:t>
                </a:r>
                <a:r>
                  <a:rPr lang="en-US" altLang="zh-CN" sz="2400" b="1" dirty="0"/>
                  <a:t> GHz (26.6 µeV)</a:t>
                </a:r>
                <a:r>
                  <a:rPr lang="en-US" altLang="zh-CN" sz="2400" dirty="0"/>
                  <a:t> based on superconducting cavities;</a:t>
                </a:r>
              </a:p>
              <a:p>
                <a:r>
                  <a:rPr lang="en-US" altLang="zh-CN" sz="2400" dirty="0"/>
                  <a:t>Demonstrated an </a:t>
                </a:r>
                <a:r>
                  <a:rPr lang="en-US" altLang="zh-CN" sz="24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8.1</a:t>
                </a:r>
                <a:r>
                  <a:rPr lang="en-US" altLang="zh-CN" sz="2400" b="1" dirty="0"/>
                  <a:t>-fold</a:t>
                </a:r>
                <a:r>
                  <a:rPr lang="en-US" altLang="zh-CN" sz="2400" dirty="0"/>
                  <a:t> enhancement in </a:t>
                </a:r>
                <a:r>
                  <a:rPr lang="en-US" altLang="zh-CN" sz="2400"/>
                  <a:t>the measured photon number </a:t>
                </a:r>
                <a:r>
                  <a:rPr lang="en-US" altLang="zh-CN" sz="2400" dirty="0"/>
                  <a:t>using four-component cat states;</a:t>
                </a:r>
              </a:p>
              <a:p>
                <a:r>
                  <a:rPr lang="en-US" altLang="zh-CN" sz="2400" dirty="0"/>
                  <a:t>Constrained the dark photon kinetic mixing angle to less than </a:t>
                </a:r>
                <a14:m>
                  <m:oMath xmlns:m="http://schemas.openxmlformats.org/officeDocument/2006/math"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altLang="zh-CN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zh-CN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altLang="zh-CN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𝟏𝟔</m:t>
                        </m:r>
                      </m:sup>
                    </m:sSup>
                  </m:oMath>
                </a14:m>
                <a:r>
                  <a:rPr lang="en-US" altLang="zh-CN" sz="2400" dirty="0"/>
                  <a:t>;</a:t>
                </a:r>
              </a:p>
              <a:p>
                <a:r>
                  <a:rPr lang="en-US" altLang="zh-CN" sz="2400" dirty="0"/>
                  <a:t>Demonstrated a frequency scan search for dark photons within a </a:t>
                </a:r>
                <a:r>
                  <a:rPr lang="en-US" altLang="zh-CN" sz="24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100</a:t>
                </a:r>
                <a:r>
                  <a:rPr lang="en-US" altLang="zh-CN" sz="2400" b="1" dirty="0"/>
                  <a:t> kHz </a:t>
                </a:r>
                <a:r>
                  <a:rPr lang="en-US" altLang="zh-CN" sz="2400" dirty="0"/>
                  <a:t>bandwidth, yielding a sensitivity at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𝟏𝟔</m:t>
                        </m:r>
                      </m:sup>
                    </m:sSup>
                  </m:oMath>
                </a14:m>
                <a:r>
                  <a:rPr lang="zh-CN" altLang="en-US" sz="2400" dirty="0"/>
                  <a:t> </a:t>
                </a:r>
                <a:r>
                  <a:rPr lang="en-US" altLang="zh-CN" sz="2400" dirty="0"/>
                  <a:t>level;</a:t>
                </a:r>
              </a:p>
              <a:p>
                <a:r>
                  <a:rPr lang="en-US" altLang="zh-CN" sz="2400" dirty="0"/>
                  <a:t>Studying frequency-tunable superconducting cavities for scan search;</a:t>
                </a:r>
              </a:p>
              <a:p>
                <a:r>
                  <a:rPr lang="en-US" altLang="zh-CN" sz="2400" dirty="0"/>
                  <a:t>Will develop detector array for correlated measurements.</a:t>
                </a:r>
              </a:p>
              <a:p>
                <a:endParaRPr lang="zh-CN" altLang="en-US" sz="240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8A0A3CEC-9833-4383-7165-F46F0ACDAC8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75360" y="870737"/>
                <a:ext cx="9840685" cy="5051215"/>
              </a:xfrm>
              <a:blipFill>
                <a:blip r:embed="rId4"/>
                <a:stretch>
                  <a:fillRect l="-805" t="-1932" r="-1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27598593-85C3-2935-B063-0499AC565F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1879" y="4553032"/>
            <a:ext cx="4339044" cy="21684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217B83A-A253-D4B2-041F-3DD16D8AC9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9" t="24874" r="1048" b="23316"/>
          <a:stretch>
            <a:fillRect/>
          </a:stretch>
        </p:blipFill>
        <p:spPr>
          <a:xfrm>
            <a:off x="5976258" y="4718383"/>
            <a:ext cx="4460966" cy="182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707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D80827-DCA3-57DF-20A6-13CF253B98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0603" y="1331149"/>
            <a:ext cx="5020491" cy="4717226"/>
          </a:xfrm>
        </p:spPr>
        <p:txBody>
          <a:bodyPr>
            <a:normAutofit fontScale="92500" lnSpcReduction="10000"/>
          </a:bodyPr>
          <a:lstStyle/>
          <a:p>
            <a:r>
              <a:rPr lang="en-US" altLang="zh-CN" dirty="0"/>
              <a:t>Director of SZIQA: </a:t>
            </a:r>
            <a:r>
              <a:rPr lang="en-US" altLang="zh-CN" b="1" dirty="0" err="1">
                <a:solidFill>
                  <a:schemeClr val="accent1"/>
                </a:solidFill>
              </a:rPr>
              <a:t>Dapeng</a:t>
            </a:r>
            <a:r>
              <a:rPr lang="en-US" altLang="zh-CN" b="1" dirty="0">
                <a:solidFill>
                  <a:schemeClr val="accent1"/>
                </a:solidFill>
              </a:rPr>
              <a:t> Yu</a:t>
            </a:r>
            <a:r>
              <a:rPr lang="en-US" altLang="zh-CN" dirty="0">
                <a:solidFill>
                  <a:schemeClr val="accent1"/>
                </a:solidFill>
              </a:rPr>
              <a:t>*</a:t>
            </a:r>
            <a:r>
              <a:rPr lang="en-US" altLang="zh-CN" dirty="0"/>
              <a:t>;</a:t>
            </a:r>
          </a:p>
          <a:p>
            <a:r>
              <a:rPr lang="en-US" altLang="zh-CN" dirty="0"/>
              <a:t>Yuan</a:t>
            </a:r>
            <a:r>
              <a:rPr lang="zh-CN" altLang="en-US" dirty="0"/>
              <a:t> </a:t>
            </a:r>
            <a:r>
              <a:rPr lang="en-US" altLang="zh-CN" dirty="0"/>
              <a:t>Xu</a:t>
            </a:r>
            <a:r>
              <a:rPr lang="zh-CN" altLang="en-US" dirty="0"/>
              <a:t> </a:t>
            </a:r>
            <a:r>
              <a:rPr lang="en-US" altLang="zh-CN" dirty="0"/>
              <a:t>Group @ SZIQA</a:t>
            </a:r>
          </a:p>
          <a:p>
            <a:pPr lvl="1"/>
            <a:r>
              <a:rPr lang="en-US" altLang="zh-CN" b="1" dirty="0">
                <a:solidFill>
                  <a:schemeClr val="accent1"/>
                </a:solidFill>
              </a:rPr>
              <a:t>Yuan Xu</a:t>
            </a:r>
            <a:r>
              <a:rPr lang="en-US" altLang="zh-CN" dirty="0">
                <a:solidFill>
                  <a:schemeClr val="accent1"/>
                </a:solidFill>
              </a:rPr>
              <a:t>*</a:t>
            </a:r>
            <a:r>
              <a:rPr lang="en-US" altLang="zh-CN" dirty="0"/>
              <a:t>, Xiaowei Deng, Ling Hu, </a:t>
            </a:r>
            <a:r>
              <a:rPr lang="en-US" altLang="zh-CN" dirty="0" err="1"/>
              <a:t>Zhongchu</a:t>
            </a:r>
            <a:r>
              <a:rPr lang="en-US" altLang="zh-CN" dirty="0"/>
              <a:t> Ni;</a:t>
            </a:r>
          </a:p>
          <a:p>
            <a:pPr lvl="1"/>
            <a:r>
              <a:rPr lang="en-US" altLang="zh-CN" dirty="0"/>
              <a:t>Yanyan Cai, </a:t>
            </a:r>
            <a:r>
              <a:rPr lang="en-US" altLang="zh-CN" dirty="0" err="1"/>
              <a:t>Shengcheng</a:t>
            </a:r>
            <a:r>
              <a:rPr lang="en-US" altLang="zh-CN" dirty="0"/>
              <a:t> Wen, </a:t>
            </a:r>
            <a:r>
              <a:rPr lang="en-US" altLang="zh-CN" dirty="0" err="1"/>
              <a:t>Jiasheng</a:t>
            </a:r>
            <a:r>
              <a:rPr lang="en-US" altLang="zh-CN" dirty="0"/>
              <a:t> Mai;</a:t>
            </a:r>
            <a:r>
              <a:rPr lang="zh-CN" altLang="en-US" dirty="0"/>
              <a:t> </a:t>
            </a:r>
            <a:endParaRPr lang="en-US" altLang="zh-CN" dirty="0"/>
          </a:p>
          <a:p>
            <a:r>
              <a:rPr lang="en-US" altLang="zh-CN" dirty="0"/>
              <a:t>Center for Quantum Devices and Chips @ SZIQA</a:t>
            </a:r>
          </a:p>
          <a:p>
            <a:pPr lvl="1"/>
            <a:r>
              <a:rPr lang="en-US" altLang="zh-CN" b="1" dirty="0">
                <a:solidFill>
                  <a:schemeClr val="accent1"/>
                </a:solidFill>
              </a:rPr>
              <a:t>Song Liu</a:t>
            </a:r>
            <a:r>
              <a:rPr lang="en-US" altLang="zh-CN" dirty="0">
                <a:solidFill>
                  <a:schemeClr val="accent1"/>
                </a:solidFill>
              </a:rPr>
              <a:t>*</a:t>
            </a:r>
            <a:r>
              <a:rPr lang="en-US" altLang="zh-CN" dirty="0"/>
              <a:t>, Libo Zhang;</a:t>
            </a:r>
          </a:p>
          <a:p>
            <a:r>
              <a:rPr lang="en-US" altLang="zh-CN" dirty="0"/>
              <a:t>Jing Shu Group @ Peking U.</a:t>
            </a:r>
          </a:p>
          <a:p>
            <a:pPr lvl="1"/>
            <a:r>
              <a:rPr lang="en-US" altLang="zh-CN" b="1" dirty="0">
                <a:solidFill>
                  <a:schemeClr val="accent1"/>
                </a:solidFill>
              </a:rPr>
              <a:t>Jing Shu</a:t>
            </a:r>
            <a:r>
              <a:rPr lang="en-US" altLang="zh-CN" dirty="0">
                <a:solidFill>
                  <a:schemeClr val="accent1"/>
                </a:solidFill>
              </a:rPr>
              <a:t>*</a:t>
            </a:r>
            <a:r>
              <a:rPr lang="en-US" altLang="zh-CN" dirty="0"/>
              <a:t>, Bin Xu;</a:t>
            </a:r>
          </a:p>
          <a:p>
            <a:pPr lvl="1"/>
            <a:r>
              <a:rPr lang="en-US" altLang="zh-CN" dirty="0"/>
              <a:t>Yanjie Zeng;</a:t>
            </a:r>
          </a:p>
          <a:p>
            <a:r>
              <a:rPr lang="en-US" altLang="zh-CN" dirty="0"/>
              <a:t>Peking</a:t>
            </a:r>
            <a:r>
              <a:rPr lang="zh-CN" altLang="en-US" dirty="0"/>
              <a:t> </a:t>
            </a:r>
            <a:r>
              <a:rPr lang="en-US" altLang="zh-CN" dirty="0"/>
              <a:t>U.:</a:t>
            </a:r>
            <a:r>
              <a:rPr lang="zh-CN" altLang="en-US" dirty="0"/>
              <a:t> </a:t>
            </a:r>
            <a:r>
              <a:rPr lang="en-US" altLang="zh-CN" dirty="0"/>
              <a:t>Lin</a:t>
            </a:r>
            <a:r>
              <a:rPr lang="zh-CN" altLang="en-US" dirty="0"/>
              <a:t> </a:t>
            </a:r>
            <a:r>
              <a:rPr lang="en-US" altLang="zh-CN" dirty="0"/>
              <a:t>Lin.</a:t>
            </a:r>
            <a:endParaRPr lang="zh-CN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66BE08-8BE0-D40F-ADFF-E24C4CAB0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5D39-839F-40E5-B544-2FF94183FCA9}" type="slidenum">
              <a:rPr lang="zh-CN" altLang="en-US" smtClean="0"/>
              <a:t>18</a:t>
            </a:fld>
            <a:endParaRPr lang="zh-CN" alt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92EE213-90C9-9316-48CA-96F49EF8EF20}"/>
              </a:ext>
            </a:extLst>
          </p:cNvPr>
          <p:cNvGrpSpPr/>
          <p:nvPr/>
        </p:nvGrpSpPr>
        <p:grpSpPr>
          <a:xfrm>
            <a:off x="1" y="0"/>
            <a:ext cx="12192000" cy="731520"/>
            <a:chOff x="1" y="0"/>
            <a:chExt cx="12192000" cy="73152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0436317-50D8-BDC0-8779-504BD08CADC2}"/>
                </a:ext>
              </a:extLst>
            </p:cNvPr>
            <p:cNvSpPr/>
            <p:nvPr/>
          </p:nvSpPr>
          <p:spPr>
            <a:xfrm>
              <a:off x="1" y="0"/>
              <a:ext cx="12192000" cy="73152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D02780A-C379-7F2F-379B-EDACCC073B78}"/>
                </a:ext>
              </a:extLst>
            </p:cNvPr>
            <p:cNvSpPr txBox="1"/>
            <p:nvPr/>
          </p:nvSpPr>
          <p:spPr>
            <a:xfrm>
              <a:off x="184526" y="70710"/>
              <a:ext cx="345722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/>
                <a:t>Acknowledgements</a:t>
              </a:r>
              <a:endParaRPr lang="zh-CN" altLang="en-US" sz="3200" dirty="0"/>
            </a:p>
          </p:txBody>
        </p:sp>
        <p:pic>
          <p:nvPicPr>
            <p:cNvPr id="7" name="图片 1" descr="国量院logo">
              <a:extLst>
                <a:ext uri="{FF2B5EF4-FFF2-40B4-BE49-F238E27FC236}">
                  <a16:creationId xmlns:a16="http://schemas.microsoft.com/office/drawing/2014/main" id="{2F4D8931-7468-B64E-B77F-B8680F36AB56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9105929" y="21080"/>
              <a:ext cx="2920819" cy="687874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DE6555EA-3D86-9BFF-F15B-E7A5B5DA6C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9" t="4914" r="7057"/>
          <a:stretch>
            <a:fillRect/>
          </a:stretch>
        </p:blipFill>
        <p:spPr>
          <a:xfrm>
            <a:off x="600890" y="1512124"/>
            <a:ext cx="5586549" cy="398157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7AB91B0-B37C-6C5A-9014-E2509A0BD2F2}"/>
              </a:ext>
            </a:extLst>
          </p:cNvPr>
          <p:cNvSpPr txBox="1"/>
          <p:nvPr/>
        </p:nvSpPr>
        <p:spPr>
          <a:xfrm>
            <a:off x="2048988" y="5566487"/>
            <a:ext cx="2690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/>
              <a:t>Yuan Xu Group @ SZIQA</a:t>
            </a:r>
            <a:endParaRPr lang="zh-CN" alt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924F2B-C7B1-89DC-FD9E-4B0A0227300D}"/>
              </a:ext>
            </a:extLst>
          </p:cNvPr>
          <p:cNvSpPr txBox="1"/>
          <p:nvPr/>
        </p:nvSpPr>
        <p:spPr>
          <a:xfrm>
            <a:off x="6858169" y="6048375"/>
            <a:ext cx="4970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accent1"/>
                </a:solidFill>
              </a:rPr>
              <a:t>*Corresponding authors of PRL </a:t>
            </a:r>
            <a:r>
              <a:rPr lang="en-US" altLang="zh-CN" b="1" dirty="0">
                <a:solidFill>
                  <a:schemeClr val="accent1"/>
                </a:solidFill>
              </a:rPr>
              <a:t>136,</a:t>
            </a:r>
            <a:r>
              <a:rPr lang="en-US" altLang="zh-CN" dirty="0">
                <a:solidFill>
                  <a:schemeClr val="accent1"/>
                </a:solidFill>
              </a:rPr>
              <a:t> 171002 (2026)</a:t>
            </a:r>
            <a:endParaRPr lang="zh-CN" alt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3731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0F9431-7076-9642-F0C3-8B7C8DB2E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5D39-839F-40E5-B544-2FF94183FCA9}" type="slidenum">
              <a:rPr lang="zh-CN" altLang="en-US" smtClean="0"/>
              <a:t>19</a:t>
            </a:fld>
            <a:endParaRPr lang="zh-CN" alt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BC918A4-CEB4-518E-B8CC-C7BBCF529075}"/>
              </a:ext>
            </a:extLst>
          </p:cNvPr>
          <p:cNvGrpSpPr/>
          <p:nvPr/>
        </p:nvGrpSpPr>
        <p:grpSpPr>
          <a:xfrm>
            <a:off x="1" y="0"/>
            <a:ext cx="12192000" cy="731520"/>
            <a:chOff x="1" y="0"/>
            <a:chExt cx="12192000" cy="73152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EC36959-A55A-5BA2-8C32-0620E2FC8925}"/>
                </a:ext>
              </a:extLst>
            </p:cNvPr>
            <p:cNvSpPr/>
            <p:nvPr/>
          </p:nvSpPr>
          <p:spPr>
            <a:xfrm>
              <a:off x="1" y="0"/>
              <a:ext cx="12192000" cy="73152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D35E089-5215-1EB0-7E68-02B2E0F2A5B3}"/>
                </a:ext>
              </a:extLst>
            </p:cNvPr>
            <p:cNvSpPr txBox="1"/>
            <p:nvPr/>
          </p:nvSpPr>
          <p:spPr>
            <a:xfrm>
              <a:off x="184526" y="70710"/>
              <a:ext cx="18473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3200" dirty="0"/>
            </a:p>
          </p:txBody>
        </p:sp>
        <p:pic>
          <p:nvPicPr>
            <p:cNvPr id="8" name="图片 1" descr="国量院logo">
              <a:extLst>
                <a:ext uri="{FF2B5EF4-FFF2-40B4-BE49-F238E27FC236}">
                  <a16:creationId xmlns:a16="http://schemas.microsoft.com/office/drawing/2014/main" id="{2785237C-9F80-BBAF-8263-348B185C9480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9105929" y="21080"/>
              <a:ext cx="2920819" cy="687874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99CE976-9761-C890-5F6C-AC96FC30A4A7}"/>
              </a:ext>
            </a:extLst>
          </p:cNvPr>
          <p:cNvSpPr txBox="1"/>
          <p:nvPr/>
        </p:nvSpPr>
        <p:spPr>
          <a:xfrm>
            <a:off x="4625405" y="2651383"/>
            <a:ext cx="2941191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600" b="1" dirty="0"/>
              <a:t>Thanks!</a:t>
            </a:r>
          </a:p>
          <a:p>
            <a:pPr algn="ctr"/>
            <a:r>
              <a:rPr lang="en-US" altLang="zh-CN" sz="4400" b="1" dirty="0"/>
              <a:t>Questions?</a:t>
            </a:r>
            <a:endParaRPr lang="zh-CN" alt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4161797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80D4FF1-FBCC-D5CF-080E-8E6DAF6F4B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364" y="3787965"/>
            <a:ext cx="2961947" cy="214047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6D9222-9AB5-DAA2-6B6B-61B28AC10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5D39-839F-40E5-B544-2FF94183FCA9}" type="slidenum">
              <a:rPr lang="zh-CN" altLang="en-US" smtClean="0"/>
              <a:t>2</a:t>
            </a:fld>
            <a:endParaRPr lang="zh-CN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9E6CCFD-08CD-B0A1-9978-B7F9DB35DB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3"/>
          <a:stretch>
            <a:fillRect/>
          </a:stretch>
        </p:blipFill>
        <p:spPr>
          <a:xfrm>
            <a:off x="772492" y="1255840"/>
            <a:ext cx="2951819" cy="20651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27E7748-CC78-F262-8DB6-9495025DFB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4" r="12532"/>
          <a:stretch>
            <a:fillRect/>
          </a:stretch>
        </p:blipFill>
        <p:spPr>
          <a:xfrm>
            <a:off x="4157733" y="1249772"/>
            <a:ext cx="2685824" cy="207476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5B93E99-35A5-4C2E-1007-BA277B354D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881" y="1179684"/>
            <a:ext cx="3467395" cy="1733698"/>
          </a:xfrm>
          <a:prstGeom prst="rect">
            <a:avLst/>
          </a:prstGeom>
        </p:spPr>
      </p:pic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657E2755-DB32-82E5-5AFB-199C381BD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1507432"/>
              </p:ext>
            </p:extLst>
          </p:nvPr>
        </p:nvGraphicFramePr>
        <p:xfrm>
          <a:off x="7582937" y="3417393"/>
          <a:ext cx="3791282" cy="2830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1EA9D40B-4CA7-6DDF-7F05-E4451E9ACB73}"/>
              </a:ext>
            </a:extLst>
          </p:cNvPr>
          <p:cNvSpPr txBox="1"/>
          <p:nvPr/>
        </p:nvSpPr>
        <p:spPr>
          <a:xfrm>
            <a:off x="5094155" y="6413811"/>
            <a:ext cx="20036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Images from nasa.gov</a:t>
            </a:r>
            <a:endParaRPr lang="zh-CN" altLang="en-US" sz="16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55C8517-C2C4-2C7B-8800-752694BCDDC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0" b="6711"/>
          <a:stretch>
            <a:fillRect/>
          </a:stretch>
        </p:blipFill>
        <p:spPr>
          <a:xfrm>
            <a:off x="4157733" y="3768363"/>
            <a:ext cx="2685824" cy="215925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8B4CDF2-8B53-1685-F180-99D4D921A333}"/>
              </a:ext>
            </a:extLst>
          </p:cNvPr>
          <p:cNvSpPr txBox="1"/>
          <p:nvPr/>
        </p:nvSpPr>
        <p:spPr>
          <a:xfrm>
            <a:off x="1177896" y="3320965"/>
            <a:ext cx="2185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Galaxy rotation curve</a:t>
            </a:r>
            <a:endParaRPr lang="zh-CN" alt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5AC4886-99E1-6646-00AB-587080CE70F1}"/>
              </a:ext>
            </a:extLst>
          </p:cNvPr>
          <p:cNvSpPr txBox="1"/>
          <p:nvPr/>
        </p:nvSpPr>
        <p:spPr>
          <a:xfrm>
            <a:off x="1542855" y="5961277"/>
            <a:ext cx="1411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Bullet cluster</a:t>
            </a:r>
            <a:endParaRPr lang="zh-CN" alt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A8A3AFC-12D2-D55D-1B78-28D4E203029D}"/>
              </a:ext>
            </a:extLst>
          </p:cNvPr>
          <p:cNvSpPr txBox="1"/>
          <p:nvPr/>
        </p:nvSpPr>
        <p:spPr>
          <a:xfrm>
            <a:off x="4469614" y="3331836"/>
            <a:ext cx="2105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Gravitational lensing</a:t>
            </a:r>
            <a:endParaRPr lang="zh-CN" alt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6B4EC1E-9FDD-2019-9DF4-E5E70EBAA51F}"/>
              </a:ext>
            </a:extLst>
          </p:cNvPr>
          <p:cNvSpPr txBox="1"/>
          <p:nvPr/>
        </p:nvSpPr>
        <p:spPr>
          <a:xfrm>
            <a:off x="4499910" y="5964452"/>
            <a:ext cx="2045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Structure formation</a:t>
            </a:r>
            <a:endParaRPr lang="zh-CN" alt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2E46977-5DB5-CFE6-ABF7-EDA1DE05CCCB}"/>
              </a:ext>
            </a:extLst>
          </p:cNvPr>
          <p:cNvSpPr txBox="1"/>
          <p:nvPr/>
        </p:nvSpPr>
        <p:spPr>
          <a:xfrm>
            <a:off x="7935207" y="2939938"/>
            <a:ext cx="3086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Cosmic microwave background</a:t>
            </a:r>
            <a:endParaRPr lang="zh-CN" alt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CBEC62A-FA53-5C3B-C262-252E4C29D26A}"/>
              </a:ext>
            </a:extLst>
          </p:cNvPr>
          <p:cNvGrpSpPr/>
          <p:nvPr/>
        </p:nvGrpSpPr>
        <p:grpSpPr>
          <a:xfrm>
            <a:off x="1" y="0"/>
            <a:ext cx="12192000" cy="731520"/>
            <a:chOff x="1" y="0"/>
            <a:chExt cx="12192000" cy="73152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18A17C8-8154-1891-DD15-29C175517EA7}"/>
                </a:ext>
              </a:extLst>
            </p:cNvPr>
            <p:cNvSpPr/>
            <p:nvPr/>
          </p:nvSpPr>
          <p:spPr>
            <a:xfrm>
              <a:off x="1" y="0"/>
              <a:ext cx="12192000" cy="73152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50BD419-75CD-26E2-9C19-B14CC4074F8E}"/>
                </a:ext>
              </a:extLst>
            </p:cNvPr>
            <p:cNvSpPr txBox="1"/>
            <p:nvPr/>
          </p:nvSpPr>
          <p:spPr>
            <a:xfrm>
              <a:off x="184526" y="70710"/>
              <a:ext cx="583364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/>
                <a:t>Motivation for dark matter search</a:t>
              </a:r>
              <a:endParaRPr lang="zh-CN" altLang="en-US" sz="3200" dirty="0"/>
            </a:p>
          </p:txBody>
        </p:sp>
        <p:pic>
          <p:nvPicPr>
            <p:cNvPr id="9" name="图片 1" descr="国量院logo">
              <a:extLst>
                <a:ext uri="{FF2B5EF4-FFF2-40B4-BE49-F238E27FC236}">
                  <a16:creationId xmlns:a16="http://schemas.microsoft.com/office/drawing/2014/main" id="{EA7E7068-3825-5E5B-C454-2EBF9E3E489B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9105929" y="21080"/>
              <a:ext cx="2920819" cy="6878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8451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D15EA2-7D73-816B-43BF-E7C35DDCB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5D39-839F-40E5-B544-2FF94183FCA9}" type="slidenum">
              <a:rPr lang="zh-CN" altLang="en-US" smtClean="0"/>
              <a:t>20</a:t>
            </a:fld>
            <a:endParaRPr lang="zh-CN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D9C680-F6D5-C52C-9A7C-4441A5D400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429" y="1532825"/>
            <a:ext cx="9654175" cy="3169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1409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4636FE-122D-E8C6-D1F5-C5F4EE9A7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5D39-839F-40E5-B544-2FF94183FCA9}" type="slidenum">
              <a:rPr lang="zh-CN" altLang="en-US" smtClean="0"/>
              <a:t>21</a:t>
            </a:fld>
            <a:endParaRPr lang="zh-CN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6EC6A2-A066-D878-1419-2AF2A1E0A1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4996" y="2565530"/>
            <a:ext cx="3559450" cy="24100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ABA35E2-A8E2-0D08-97C1-F97F7A4D29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6257" y="2592342"/>
            <a:ext cx="3864199" cy="235638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8876E4C-7899-CD61-7754-0CA0F854F3EC}"/>
              </a:ext>
            </a:extLst>
          </p:cNvPr>
          <p:cNvSpPr txBox="1"/>
          <p:nvPr/>
        </p:nvSpPr>
        <p:spPr>
          <a:xfrm>
            <a:off x="5042263" y="5460274"/>
            <a:ext cx="2033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with vacuum states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620102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F87A5B-FCED-2977-3378-7F9F2DC4D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5D39-839F-40E5-B544-2FF94183FCA9}" type="slidenum">
              <a:rPr lang="zh-CN" altLang="en-US" smtClean="0"/>
              <a:t>22</a:t>
            </a:fld>
            <a:endParaRPr lang="zh-CN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40BC9D-E4CF-9C66-B505-31C325BE06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6118" y="1199134"/>
            <a:ext cx="3340905" cy="173727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B1D1C8A-73A1-404E-5A98-BA012F0CC5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076" y="3360948"/>
            <a:ext cx="10630990" cy="224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2104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4DEAA-6059-5150-E7B1-AAF06573A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7DFA0-216D-A6DF-3BBC-DF97B9E878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3D7BAD-D094-14F8-E9AA-0B807585C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5D39-839F-40E5-B544-2FF94183FCA9}" type="slidenum">
              <a:rPr lang="zh-CN" altLang="en-US" smtClean="0"/>
              <a:t>23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91781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FC874D-B9C3-5063-ED77-17671A84B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5D39-839F-40E5-B544-2FF94183FCA9}" type="slidenum">
              <a:rPr lang="zh-CN" altLang="en-US" smtClean="0"/>
              <a:t>3</a:t>
            </a:fld>
            <a:endParaRPr lang="zh-CN" alt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AD00531-2478-4763-F83B-4B3CF4A8DE50}"/>
              </a:ext>
            </a:extLst>
          </p:cNvPr>
          <p:cNvGrpSpPr/>
          <p:nvPr/>
        </p:nvGrpSpPr>
        <p:grpSpPr>
          <a:xfrm>
            <a:off x="1" y="0"/>
            <a:ext cx="12192000" cy="731520"/>
            <a:chOff x="1" y="0"/>
            <a:chExt cx="12192000" cy="73152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FBBC6C7-A775-35C2-A9CA-4F485577DD78}"/>
                </a:ext>
              </a:extLst>
            </p:cNvPr>
            <p:cNvSpPr/>
            <p:nvPr/>
          </p:nvSpPr>
          <p:spPr>
            <a:xfrm>
              <a:off x="1" y="0"/>
              <a:ext cx="12192000" cy="73152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CF1C09D-1AC8-9CFE-EECA-70A10935FDEB}"/>
                </a:ext>
              </a:extLst>
            </p:cNvPr>
            <p:cNvSpPr txBox="1"/>
            <p:nvPr/>
          </p:nvSpPr>
          <p:spPr>
            <a:xfrm>
              <a:off x="184526" y="70710"/>
              <a:ext cx="551304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/>
                <a:t>Some candidates of dark matter</a:t>
              </a:r>
              <a:endParaRPr lang="zh-CN" altLang="en-US" sz="3200" dirty="0"/>
            </a:p>
          </p:txBody>
        </p:sp>
        <p:pic>
          <p:nvPicPr>
            <p:cNvPr id="8" name="图片 1" descr="国量院logo">
              <a:extLst>
                <a:ext uri="{FF2B5EF4-FFF2-40B4-BE49-F238E27FC236}">
                  <a16:creationId xmlns:a16="http://schemas.microsoft.com/office/drawing/2014/main" id="{055F037C-72CC-F3BB-6A71-CFB3172C55CD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9105929" y="21080"/>
              <a:ext cx="2920819" cy="687874"/>
            </a:xfrm>
            <a:prstGeom prst="rect">
              <a:avLst/>
            </a:prstGeom>
          </p:spPr>
        </p:pic>
      </p:grpSp>
      <p:sp>
        <p:nvSpPr>
          <p:cNvPr id="9" name="Arrow: Right 8">
            <a:extLst>
              <a:ext uri="{FF2B5EF4-FFF2-40B4-BE49-F238E27FC236}">
                <a16:creationId xmlns:a16="http://schemas.microsoft.com/office/drawing/2014/main" id="{DD4CF620-6092-1FBB-0F10-E5A7F502FDD0}"/>
              </a:ext>
            </a:extLst>
          </p:cNvPr>
          <p:cNvSpPr/>
          <p:nvPr/>
        </p:nvSpPr>
        <p:spPr>
          <a:xfrm>
            <a:off x="527303" y="1898915"/>
            <a:ext cx="10753725" cy="365125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09D6C37-861A-FE0F-AF89-1BFFFBFA0779}"/>
              </a:ext>
            </a:extLst>
          </p:cNvPr>
          <p:cNvSpPr/>
          <p:nvPr/>
        </p:nvSpPr>
        <p:spPr>
          <a:xfrm>
            <a:off x="1089278" y="1813190"/>
            <a:ext cx="57150" cy="533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90675DF-0036-DCDD-7DE2-77996BECF66F}"/>
              </a:ext>
            </a:extLst>
          </p:cNvPr>
          <p:cNvSpPr/>
          <p:nvPr/>
        </p:nvSpPr>
        <p:spPr>
          <a:xfrm>
            <a:off x="3118103" y="1813190"/>
            <a:ext cx="57150" cy="533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639EFD2-33D1-678E-40C0-37CF5A1FA442}"/>
              </a:ext>
            </a:extLst>
          </p:cNvPr>
          <p:cNvSpPr/>
          <p:nvPr/>
        </p:nvSpPr>
        <p:spPr>
          <a:xfrm>
            <a:off x="4861178" y="1813190"/>
            <a:ext cx="57150" cy="533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C0429D2-320D-F044-AB40-6977FE0CE360}"/>
              </a:ext>
            </a:extLst>
          </p:cNvPr>
          <p:cNvSpPr/>
          <p:nvPr/>
        </p:nvSpPr>
        <p:spPr>
          <a:xfrm>
            <a:off x="5832728" y="1813190"/>
            <a:ext cx="57150" cy="533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94F2501-F8BA-DE5B-AF46-9CEC0397A942}"/>
              </a:ext>
            </a:extLst>
          </p:cNvPr>
          <p:cNvSpPr/>
          <p:nvPr/>
        </p:nvSpPr>
        <p:spPr>
          <a:xfrm>
            <a:off x="6804278" y="1813190"/>
            <a:ext cx="57150" cy="533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95723CE-C9D9-302B-0266-B7C95BF79032}"/>
              </a:ext>
            </a:extLst>
          </p:cNvPr>
          <p:cNvSpPr/>
          <p:nvPr/>
        </p:nvSpPr>
        <p:spPr>
          <a:xfrm>
            <a:off x="7775828" y="1813190"/>
            <a:ext cx="57150" cy="533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C533E3B-6683-115B-ECB0-6DA6D296E2BC}"/>
                  </a:ext>
                </a:extLst>
              </p:cNvPr>
              <p:cNvSpPr txBox="1"/>
              <p:nvPr/>
            </p:nvSpPr>
            <p:spPr>
              <a:xfrm>
                <a:off x="563342" y="1370218"/>
                <a:ext cx="110902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−22</m:t>
                        </m:r>
                      </m:sup>
                    </m:sSup>
                  </m:oMath>
                </a14:m>
                <a:r>
                  <a:rPr lang="en-US" altLang="zh-CN" sz="2000" dirty="0"/>
                  <a:t>eV</a:t>
                </a:r>
                <a:endParaRPr lang="zh-CN" altLang="en-US" sz="2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C533E3B-6683-115B-ECB0-6DA6D296E2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342" y="1370218"/>
                <a:ext cx="1109022" cy="400110"/>
              </a:xfrm>
              <a:prstGeom prst="rect">
                <a:avLst/>
              </a:prstGeom>
              <a:blipFill>
                <a:blip r:embed="rId4"/>
                <a:stretch>
                  <a:fillRect t="-9231" r="-5495" b="-27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F80DA27-FC58-411C-1339-AF2C421F02AC}"/>
                  </a:ext>
                </a:extLst>
              </p:cNvPr>
              <p:cNvSpPr txBox="1"/>
              <p:nvPr/>
            </p:nvSpPr>
            <p:spPr>
              <a:xfrm>
                <a:off x="2646669" y="1370218"/>
                <a:ext cx="100001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en-US" altLang="zh-CN" sz="2000" dirty="0"/>
                  <a:t>eV</a:t>
                </a:r>
                <a:endParaRPr lang="zh-CN" altLang="en-US" sz="2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F80DA27-FC58-411C-1339-AF2C421F02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6669" y="1370218"/>
                <a:ext cx="1000017" cy="400110"/>
              </a:xfrm>
              <a:prstGeom prst="rect">
                <a:avLst/>
              </a:prstGeom>
              <a:blipFill>
                <a:blip r:embed="rId5"/>
                <a:stretch>
                  <a:fillRect t="-9231" r="-6098" b="-27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3CBB880E-A32B-68AA-407B-1429969C77CC}"/>
              </a:ext>
            </a:extLst>
          </p:cNvPr>
          <p:cNvSpPr txBox="1"/>
          <p:nvPr/>
        </p:nvSpPr>
        <p:spPr>
          <a:xfrm>
            <a:off x="4605989" y="1370218"/>
            <a:ext cx="5675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/>
              <a:t>keV</a:t>
            </a:r>
            <a:endParaRPr lang="zh-CN" altLang="en-US" sz="2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FA463E-2157-1255-BF9A-4CD7D6529092}"/>
              </a:ext>
            </a:extLst>
          </p:cNvPr>
          <p:cNvSpPr txBox="1"/>
          <p:nvPr/>
        </p:nvSpPr>
        <p:spPr>
          <a:xfrm>
            <a:off x="5508818" y="1370218"/>
            <a:ext cx="6783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/>
              <a:t>MeV</a:t>
            </a:r>
            <a:endParaRPr lang="zh-CN" altLang="en-US" sz="2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4A83AE3-DE52-26A1-FD04-EF31110A37F1}"/>
              </a:ext>
            </a:extLst>
          </p:cNvPr>
          <p:cNvSpPr txBox="1"/>
          <p:nvPr/>
        </p:nvSpPr>
        <p:spPr>
          <a:xfrm>
            <a:off x="6522511" y="1370218"/>
            <a:ext cx="6206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/>
              <a:t>GeV</a:t>
            </a:r>
            <a:endParaRPr lang="zh-CN" altLang="en-US" sz="2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2FBB01-EFA6-CD81-76CA-455D3065E2EE}"/>
              </a:ext>
            </a:extLst>
          </p:cNvPr>
          <p:cNvSpPr txBox="1"/>
          <p:nvPr/>
        </p:nvSpPr>
        <p:spPr>
          <a:xfrm>
            <a:off x="7520639" y="1370218"/>
            <a:ext cx="5675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/>
              <a:t>TeV</a:t>
            </a:r>
            <a:endParaRPr lang="zh-CN" altLang="en-US" sz="20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A7A46A4-32BD-8DFF-D981-CAD10939CCBB}"/>
              </a:ext>
            </a:extLst>
          </p:cNvPr>
          <p:cNvSpPr/>
          <p:nvPr/>
        </p:nvSpPr>
        <p:spPr>
          <a:xfrm>
            <a:off x="10274491" y="1803665"/>
            <a:ext cx="57150" cy="533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69535BC-9EF1-3428-A393-BE09E262815A}"/>
                  </a:ext>
                </a:extLst>
              </p:cNvPr>
              <p:cNvSpPr txBox="1"/>
              <p:nvPr/>
            </p:nvSpPr>
            <p:spPr>
              <a:xfrm>
                <a:off x="9644360" y="1368454"/>
                <a:ext cx="1317412" cy="4036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57</m:t>
                        </m:r>
                      </m:sup>
                    </m:sSup>
                  </m:oMath>
                </a14:m>
                <a:r>
                  <a:rPr lang="en-US" altLang="zh-CN" sz="2000" dirty="0"/>
                  <a:t>GeV</a:t>
                </a:r>
                <a:endParaRPr lang="zh-CN" altLang="en-US" sz="20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69535BC-9EF1-3428-A393-BE09E26281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4360" y="1368454"/>
                <a:ext cx="1317412" cy="403637"/>
              </a:xfrm>
              <a:prstGeom prst="rect">
                <a:avLst/>
              </a:prstGeom>
              <a:blipFill>
                <a:blip r:embed="rId6"/>
                <a:stretch>
                  <a:fillRect t="-5970" r="-4630" b="-253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10C5BB05-D083-CBC7-2236-32FC2ABF10DF}"/>
              </a:ext>
            </a:extLst>
          </p:cNvPr>
          <p:cNvSpPr txBox="1"/>
          <p:nvPr/>
        </p:nvSpPr>
        <p:spPr>
          <a:xfrm>
            <a:off x="10706939" y="2264040"/>
            <a:ext cx="10531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Energy</a:t>
            </a:r>
            <a:endParaRPr lang="zh-CN" altLang="en-US" sz="24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ABEDC39-9C22-D00E-3B83-8A95EE9DEE91}"/>
                  </a:ext>
                </a:extLst>
              </p:cNvPr>
              <p:cNvSpPr txBox="1"/>
              <p:nvPr/>
            </p:nvSpPr>
            <p:spPr>
              <a:xfrm>
                <a:off x="10114209" y="1054265"/>
                <a:ext cx="434863" cy="3141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zh-CN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⨀</m:t>
                          </m:r>
                        </m:sub>
                      </m:sSub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ABEDC39-9C22-D00E-3B83-8A95EE9DEE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4209" y="1054265"/>
                <a:ext cx="434863" cy="314189"/>
              </a:xfrm>
              <a:prstGeom prst="rect">
                <a:avLst/>
              </a:prstGeom>
              <a:blipFill>
                <a:blip r:embed="rId7"/>
                <a:stretch>
                  <a:fillRect l="-12676" r="-8451" b="-254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2A619F8F-C021-8905-4809-0CA2CA36F274}"/>
              </a:ext>
            </a:extLst>
          </p:cNvPr>
          <p:cNvSpPr/>
          <p:nvPr/>
        </p:nvSpPr>
        <p:spPr>
          <a:xfrm>
            <a:off x="4399845" y="1813190"/>
            <a:ext cx="975683" cy="533400"/>
          </a:xfrm>
          <a:prstGeom prst="round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F1A49872-BA73-EA0C-42F7-E93A3558F4B9}"/>
              </a:ext>
            </a:extLst>
          </p:cNvPr>
          <p:cNvSpPr/>
          <p:nvPr/>
        </p:nvSpPr>
        <p:spPr>
          <a:xfrm>
            <a:off x="6604728" y="1803665"/>
            <a:ext cx="1435211" cy="533400"/>
          </a:xfrm>
          <a:prstGeom prst="roundRect">
            <a:avLst/>
          </a:prstGeom>
          <a:solidFill>
            <a:schemeClr val="accent6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ED2536B-2FB5-E494-142E-951141F74ECB}"/>
              </a:ext>
            </a:extLst>
          </p:cNvPr>
          <p:cNvSpPr/>
          <p:nvPr/>
        </p:nvSpPr>
        <p:spPr>
          <a:xfrm>
            <a:off x="9759019" y="1803665"/>
            <a:ext cx="1101867" cy="53340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61E828A-1A91-062A-FAA4-9B605942FD45}"/>
              </a:ext>
            </a:extLst>
          </p:cNvPr>
          <p:cNvSpPr/>
          <p:nvPr/>
        </p:nvSpPr>
        <p:spPr>
          <a:xfrm rot="2234100">
            <a:off x="1947656" y="1897326"/>
            <a:ext cx="57150" cy="3651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9D5DD0A-1D77-5CBC-269B-33CD772DCD05}"/>
              </a:ext>
            </a:extLst>
          </p:cNvPr>
          <p:cNvSpPr/>
          <p:nvPr/>
        </p:nvSpPr>
        <p:spPr>
          <a:xfrm rot="2234100">
            <a:off x="2142383" y="1897326"/>
            <a:ext cx="57150" cy="3651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6AD21E4-F32E-7DE7-733C-5EADBE9B8E27}"/>
              </a:ext>
            </a:extLst>
          </p:cNvPr>
          <p:cNvSpPr/>
          <p:nvPr/>
        </p:nvSpPr>
        <p:spPr>
          <a:xfrm rot="2234100">
            <a:off x="9027203" y="1897327"/>
            <a:ext cx="57150" cy="3651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6D19F72-BD2A-6587-CB2A-223D70EA46CA}"/>
              </a:ext>
            </a:extLst>
          </p:cNvPr>
          <p:cNvSpPr/>
          <p:nvPr/>
        </p:nvSpPr>
        <p:spPr>
          <a:xfrm rot="2234100">
            <a:off x="9221930" y="1897327"/>
            <a:ext cx="57150" cy="3651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A4B82EE3-2521-B69D-9DFB-4AA4618B491F}"/>
              </a:ext>
            </a:extLst>
          </p:cNvPr>
          <p:cNvSpPr/>
          <p:nvPr/>
        </p:nvSpPr>
        <p:spPr>
          <a:xfrm>
            <a:off x="1146428" y="1813190"/>
            <a:ext cx="1971675" cy="533400"/>
          </a:xfrm>
          <a:prstGeom prst="roundRect">
            <a:avLst/>
          </a:prstGeom>
          <a:solidFill>
            <a:srgbClr val="FF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Arrow: Down 33">
            <a:extLst>
              <a:ext uri="{FF2B5EF4-FFF2-40B4-BE49-F238E27FC236}">
                <a16:creationId xmlns:a16="http://schemas.microsoft.com/office/drawing/2014/main" id="{27EFA75F-7482-FF10-16DC-F4CEF5DFB8A4}"/>
              </a:ext>
            </a:extLst>
          </p:cNvPr>
          <p:cNvSpPr/>
          <p:nvPr/>
        </p:nvSpPr>
        <p:spPr>
          <a:xfrm>
            <a:off x="2037741" y="2346591"/>
            <a:ext cx="117342" cy="1461238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64AD4691-5DE1-05A7-4F4B-7B293938E847}"/>
              </a:ext>
            </a:extLst>
          </p:cNvPr>
          <p:cNvSpPr/>
          <p:nvPr/>
        </p:nvSpPr>
        <p:spPr>
          <a:xfrm>
            <a:off x="724989" y="3812572"/>
            <a:ext cx="2749731" cy="120032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8F678E3-02FF-99E3-3853-14B5397FAC8F}"/>
              </a:ext>
            </a:extLst>
          </p:cNvPr>
          <p:cNvSpPr txBox="1"/>
          <p:nvPr/>
        </p:nvSpPr>
        <p:spPr>
          <a:xfrm>
            <a:off x="724990" y="3927477"/>
            <a:ext cx="27497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/>
              <a:t>Ultralight dark matter</a:t>
            </a:r>
          </a:p>
          <a:p>
            <a:pPr algn="ctr"/>
            <a:r>
              <a:rPr lang="en-US" altLang="zh-CN" sz="2000" dirty="0"/>
              <a:t>(axions, axion-like particles, dark photons)</a:t>
            </a:r>
            <a:endParaRPr lang="zh-CN" altLang="en-US" sz="2000" dirty="0"/>
          </a:p>
        </p:txBody>
      </p:sp>
      <p:sp>
        <p:nvSpPr>
          <p:cNvPr id="38" name="Arrow: Down 37">
            <a:extLst>
              <a:ext uri="{FF2B5EF4-FFF2-40B4-BE49-F238E27FC236}">
                <a16:creationId xmlns:a16="http://schemas.microsoft.com/office/drawing/2014/main" id="{357A7D7C-5F53-B19E-FFCA-4D7D17CFAD18}"/>
              </a:ext>
            </a:extLst>
          </p:cNvPr>
          <p:cNvSpPr/>
          <p:nvPr/>
        </p:nvSpPr>
        <p:spPr>
          <a:xfrm>
            <a:off x="4832417" y="2346592"/>
            <a:ext cx="117342" cy="528523"/>
          </a:xfrm>
          <a:prstGeom prst="down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BEC4C5FA-E6B1-C809-76F3-233FCC9A453E}"/>
              </a:ext>
            </a:extLst>
          </p:cNvPr>
          <p:cNvSpPr/>
          <p:nvPr/>
        </p:nvSpPr>
        <p:spPr>
          <a:xfrm>
            <a:off x="3922795" y="2889036"/>
            <a:ext cx="1937003" cy="747816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Arrow: Down 39">
            <a:extLst>
              <a:ext uri="{FF2B5EF4-FFF2-40B4-BE49-F238E27FC236}">
                <a16:creationId xmlns:a16="http://schemas.microsoft.com/office/drawing/2014/main" id="{BA45F526-1783-A1C2-83AC-CCE76F356B3D}"/>
              </a:ext>
            </a:extLst>
          </p:cNvPr>
          <p:cNvSpPr/>
          <p:nvPr/>
        </p:nvSpPr>
        <p:spPr>
          <a:xfrm>
            <a:off x="7278131" y="2346591"/>
            <a:ext cx="117342" cy="1461238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3FE11557-45AC-B749-1878-62DEFB3D0ED4}"/>
              </a:ext>
            </a:extLst>
          </p:cNvPr>
          <p:cNvSpPr/>
          <p:nvPr/>
        </p:nvSpPr>
        <p:spPr>
          <a:xfrm>
            <a:off x="6131890" y="3812572"/>
            <a:ext cx="2409824" cy="1200329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Arrow: Down 41">
            <a:extLst>
              <a:ext uri="{FF2B5EF4-FFF2-40B4-BE49-F238E27FC236}">
                <a16:creationId xmlns:a16="http://schemas.microsoft.com/office/drawing/2014/main" id="{12BC8CB1-7C26-6F3F-1B54-371500296105}"/>
              </a:ext>
            </a:extLst>
          </p:cNvPr>
          <p:cNvSpPr/>
          <p:nvPr/>
        </p:nvSpPr>
        <p:spPr>
          <a:xfrm>
            <a:off x="10242697" y="2340903"/>
            <a:ext cx="117342" cy="533401"/>
          </a:xfrm>
          <a:prstGeom prst="down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89DB761-48DD-7D02-6BB2-C54C42FFA785}"/>
              </a:ext>
            </a:extLst>
          </p:cNvPr>
          <p:cNvSpPr txBox="1"/>
          <p:nvPr/>
        </p:nvSpPr>
        <p:spPr>
          <a:xfrm>
            <a:off x="3934861" y="3065224"/>
            <a:ext cx="19131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/>
              <a:t>Sterile neutrinos</a:t>
            </a:r>
            <a:endParaRPr lang="zh-CN" altLang="en-US" sz="20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BE2B52E-19C0-BCFE-BF1B-D8FBCC2925AD}"/>
              </a:ext>
            </a:extLst>
          </p:cNvPr>
          <p:cNvSpPr txBox="1"/>
          <p:nvPr/>
        </p:nvSpPr>
        <p:spPr>
          <a:xfrm>
            <a:off x="6209531" y="3927477"/>
            <a:ext cx="22669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/>
              <a:t>WIMPs</a:t>
            </a:r>
          </a:p>
          <a:p>
            <a:pPr algn="ctr"/>
            <a:r>
              <a:rPr lang="en-US" altLang="zh-CN" sz="2000" dirty="0"/>
              <a:t>(Weakly interacting massive particles)</a:t>
            </a:r>
            <a:endParaRPr lang="zh-CN" altLang="en-US" sz="20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12905D1-EB95-7EE3-A217-6437D49E81DB}"/>
              </a:ext>
            </a:extLst>
          </p:cNvPr>
          <p:cNvSpPr txBox="1"/>
          <p:nvPr/>
        </p:nvSpPr>
        <p:spPr>
          <a:xfrm>
            <a:off x="9750471" y="3064147"/>
            <a:ext cx="11189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/>
              <a:t>MACHOs</a:t>
            </a:r>
            <a:endParaRPr lang="zh-CN" altLang="en-US" sz="2000" dirty="0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9D52D0C3-897C-2638-E740-CF1AB585E7D7}"/>
              </a:ext>
            </a:extLst>
          </p:cNvPr>
          <p:cNvSpPr/>
          <p:nvPr/>
        </p:nvSpPr>
        <p:spPr>
          <a:xfrm>
            <a:off x="9542420" y="2889036"/>
            <a:ext cx="1515291" cy="747816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A584A30-3739-E8F6-C07E-9628D2DD59C8}"/>
              </a:ext>
            </a:extLst>
          </p:cNvPr>
          <p:cNvSpPr txBox="1"/>
          <p:nvPr/>
        </p:nvSpPr>
        <p:spPr>
          <a:xfrm>
            <a:off x="8762131" y="5803735"/>
            <a:ext cx="21996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PRD </a:t>
            </a:r>
            <a:r>
              <a:rPr lang="en-US" altLang="zh-CN" sz="1600" b="1" dirty="0"/>
              <a:t>98</a:t>
            </a:r>
            <a:r>
              <a:rPr lang="en-US" altLang="zh-CN" sz="1600" dirty="0"/>
              <a:t>, 030001 (2018)</a:t>
            </a:r>
          </a:p>
          <a:p>
            <a:r>
              <a:rPr lang="en-US" altLang="zh-CN" sz="1600" dirty="0"/>
              <a:t>PRD </a:t>
            </a:r>
            <a:r>
              <a:rPr lang="en-US" altLang="zh-CN" sz="1600" b="1" dirty="0"/>
              <a:t>110</a:t>
            </a:r>
            <a:r>
              <a:rPr lang="en-US" altLang="zh-CN" sz="1600" dirty="0"/>
              <a:t>, 030001 (2024)</a:t>
            </a:r>
            <a:endParaRPr lang="zh-CN" altLang="en-US" sz="1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955540A-BB13-2A7A-0484-B4EC99737B31}"/>
              </a:ext>
            </a:extLst>
          </p:cNvPr>
          <p:cNvSpPr txBox="1"/>
          <p:nvPr/>
        </p:nvSpPr>
        <p:spPr>
          <a:xfrm>
            <a:off x="805296" y="5329258"/>
            <a:ext cx="586090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/>
              <a:t>Dark photons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000" dirty="0"/>
              <a:t>Strong theoretical motivation,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000" dirty="0"/>
              <a:t>Compatible with superconducting quantum circuits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570615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E19792-E2A1-C3FF-2365-DCF38BEA8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5D39-839F-40E5-B544-2FF94183FCA9}" type="slidenum">
              <a:rPr lang="zh-CN" altLang="en-US" smtClean="0"/>
              <a:t>4</a:t>
            </a:fld>
            <a:endParaRPr lang="zh-CN" alt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B2BB879-1F4B-CDAF-4162-7C70B0F3D660}"/>
              </a:ext>
            </a:extLst>
          </p:cNvPr>
          <p:cNvGrpSpPr/>
          <p:nvPr/>
        </p:nvGrpSpPr>
        <p:grpSpPr>
          <a:xfrm>
            <a:off x="1" y="0"/>
            <a:ext cx="12192000" cy="731520"/>
            <a:chOff x="1" y="0"/>
            <a:chExt cx="12192000" cy="73152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CC933FB-4B23-D2FA-4B37-76BE06D8F40A}"/>
                </a:ext>
              </a:extLst>
            </p:cNvPr>
            <p:cNvSpPr/>
            <p:nvPr/>
          </p:nvSpPr>
          <p:spPr>
            <a:xfrm>
              <a:off x="1" y="0"/>
              <a:ext cx="12192000" cy="73152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5291292-3294-BAD6-DBC8-8816AAFA0F61}"/>
                </a:ext>
              </a:extLst>
            </p:cNvPr>
            <p:cNvSpPr txBox="1"/>
            <p:nvPr/>
          </p:nvSpPr>
          <p:spPr>
            <a:xfrm>
              <a:off x="184526" y="70710"/>
              <a:ext cx="761843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err="1"/>
                <a:t>Haloscopes</a:t>
              </a:r>
              <a:r>
                <a:rPr lang="en-US" altLang="zh-CN" sz="3200" dirty="0"/>
                <a:t> for ultra-light dark matter search</a:t>
              </a:r>
              <a:endParaRPr lang="zh-CN" altLang="en-US" sz="3200" dirty="0"/>
            </a:p>
          </p:txBody>
        </p:sp>
        <p:pic>
          <p:nvPicPr>
            <p:cNvPr id="8" name="图片 1" descr="国量院logo">
              <a:extLst>
                <a:ext uri="{FF2B5EF4-FFF2-40B4-BE49-F238E27FC236}">
                  <a16:creationId xmlns:a16="http://schemas.microsoft.com/office/drawing/2014/main" id="{1CBD06F7-3A9F-1D3D-3C09-425B52BA84BA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9105929" y="21080"/>
              <a:ext cx="2920819" cy="687874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D6FCF6F3-6694-C707-679E-CA73B20E2C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78" t="16053" r="21835" b="10986"/>
          <a:stretch>
            <a:fillRect/>
          </a:stretch>
        </p:blipFill>
        <p:spPr>
          <a:xfrm>
            <a:off x="972881" y="1561507"/>
            <a:ext cx="5096052" cy="375254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1F8E7B3-5A95-2861-82D2-060F16E75902}"/>
                  </a:ext>
                </a:extLst>
              </p:cNvPr>
              <p:cNvSpPr txBox="1"/>
              <p:nvPr/>
            </p:nvSpPr>
            <p:spPr>
              <a:xfrm>
                <a:off x="2418490" y="5597988"/>
                <a:ext cx="2204834" cy="3006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zh-CN" alt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00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000" i="1">
                              <a:latin typeface="Cambria Math" panose="02040503050406030204" pitchFamily="18" charset="0"/>
                            </a:rPr>
                            <m:t>DM</m:t>
                          </m:r>
                        </m:sub>
                      </m:sSub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=0.4 </m:t>
                      </m:r>
                      <m:r>
                        <m:rPr>
                          <m:nor/>
                        </m:rPr>
                        <a:rPr lang="en-US" altLang="zh-CN" sz="2000" b="0" i="0" smtClean="0">
                          <a:latin typeface="Cambria Math" panose="02040503050406030204" pitchFamily="18" charset="0"/>
                        </a:rPr>
                        <m:t>GeV/cm</m:t>
                      </m:r>
                      <m:r>
                        <m:rPr>
                          <m:nor/>
                        </m:rPr>
                        <a:rPr lang="en-US" altLang="zh-CN" sz="2000" b="0" i="0" baseline="30000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zh-CN" altLang="en-US" sz="2000" baseline="300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1F8E7B3-5A95-2861-82D2-060F16E759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8490" y="5597988"/>
                <a:ext cx="2204834" cy="300660"/>
              </a:xfrm>
              <a:prstGeom prst="rect">
                <a:avLst/>
              </a:prstGeom>
              <a:blipFill>
                <a:blip r:embed="rId5"/>
                <a:stretch>
                  <a:fillRect l="-2770" r="-1939" b="-38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D4CD8CA-296B-3DF7-ACA9-6371C8422853}"/>
                  </a:ext>
                </a:extLst>
              </p:cNvPr>
              <p:cNvSpPr txBox="1"/>
              <p:nvPr/>
            </p:nvSpPr>
            <p:spPr>
              <a:xfrm>
                <a:off x="7849415" y="2350543"/>
                <a:ext cx="1735923" cy="3443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ℒ</m:t>
                      </m:r>
                      <m:r>
                        <a:rPr lang="en-US" altLang="zh-CN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⊃</m:t>
                      </m:r>
                      <m:r>
                        <a:rPr lang="zh-CN" altLang="en-US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sSubSup>
                        <m:sSubSup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b>
                        <m:sup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sSup>
                        <m:sSup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e>
                        <m:sup>
                          <m:r>
                            <a:rPr lang="zh-CN" alt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sup>
                      </m:sSup>
                      <m:sSub>
                        <m:sSub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zh-CN" alt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sub>
                      </m:sSub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D4CD8CA-296B-3DF7-ACA9-6371C84228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9415" y="2350543"/>
                <a:ext cx="1735923" cy="344390"/>
              </a:xfrm>
              <a:prstGeom prst="rect">
                <a:avLst/>
              </a:prstGeom>
              <a:blipFill>
                <a:blip r:embed="rId6"/>
                <a:stretch>
                  <a:fillRect l="-3169" r="-1056" b="-214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4" name="Group 63">
            <a:extLst>
              <a:ext uri="{FF2B5EF4-FFF2-40B4-BE49-F238E27FC236}">
                <a16:creationId xmlns:a16="http://schemas.microsoft.com/office/drawing/2014/main" id="{59E1FB09-2A19-4D41-59E5-CC71AE0F9060}"/>
              </a:ext>
            </a:extLst>
          </p:cNvPr>
          <p:cNvGrpSpPr/>
          <p:nvPr/>
        </p:nvGrpSpPr>
        <p:grpSpPr>
          <a:xfrm>
            <a:off x="7071917" y="4037114"/>
            <a:ext cx="3378890" cy="1306650"/>
            <a:chOff x="6525849" y="629612"/>
            <a:chExt cx="3846567" cy="149416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56937AB-3657-F999-3164-52AC22F1BDD0}"/>
                </a:ext>
              </a:extLst>
            </p:cNvPr>
            <p:cNvSpPr/>
            <p:nvPr/>
          </p:nvSpPr>
          <p:spPr>
            <a:xfrm>
              <a:off x="8392885" y="629612"/>
              <a:ext cx="1979531" cy="1494169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60000"/>
                    <a:lumOff val="40000"/>
                  </a:schemeClr>
                </a:gs>
                <a:gs pos="65000">
                  <a:schemeClr val="accent2">
                    <a:lumMod val="20000"/>
                    <a:lumOff val="80000"/>
                  </a:schemeClr>
                </a:gs>
                <a:gs pos="38000">
                  <a:schemeClr val="accent2">
                    <a:lumMod val="20000"/>
                    <a:lumOff val="80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DF03B8EF-F3F1-583C-7246-697622CF6268}"/>
                </a:ext>
              </a:extLst>
            </p:cNvPr>
            <p:cNvGrpSpPr/>
            <p:nvPr/>
          </p:nvGrpSpPr>
          <p:grpSpPr>
            <a:xfrm>
              <a:off x="6525849" y="780928"/>
              <a:ext cx="2494345" cy="1127543"/>
              <a:chOff x="6247343" y="1330540"/>
              <a:chExt cx="2494345" cy="1127543"/>
            </a:xfrm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A785A393-E8B5-5F90-0AA6-AF2BC443D7CD}"/>
                  </a:ext>
                </a:extLst>
              </p:cNvPr>
              <p:cNvSpPr/>
              <p:nvPr/>
            </p:nvSpPr>
            <p:spPr>
              <a:xfrm>
                <a:off x="6247343" y="1330540"/>
                <a:ext cx="2494345" cy="420564"/>
              </a:xfrm>
              <a:custGeom>
                <a:avLst/>
                <a:gdLst>
                  <a:gd name="csX0" fmla="*/ 0 w 2991394"/>
                  <a:gd name="csY0" fmla="*/ 415943 h 801297"/>
                  <a:gd name="csX1" fmla="*/ 195943 w 2991394"/>
                  <a:gd name="csY1" fmla="*/ 161217 h 801297"/>
                  <a:gd name="csX2" fmla="*/ 450668 w 2991394"/>
                  <a:gd name="csY2" fmla="*/ 4463 h 801297"/>
                  <a:gd name="csX3" fmla="*/ 738051 w 2991394"/>
                  <a:gd name="csY3" fmla="*/ 63246 h 801297"/>
                  <a:gd name="csX4" fmla="*/ 927463 w 2991394"/>
                  <a:gd name="csY4" fmla="*/ 272251 h 801297"/>
                  <a:gd name="csX5" fmla="*/ 1031966 w 2991394"/>
                  <a:gd name="csY5" fmla="*/ 435537 h 801297"/>
                  <a:gd name="csX6" fmla="*/ 1162594 w 2991394"/>
                  <a:gd name="csY6" fmla="*/ 598823 h 801297"/>
                  <a:gd name="csX7" fmla="*/ 1365068 w 2991394"/>
                  <a:gd name="csY7" fmla="*/ 749046 h 801297"/>
                  <a:gd name="csX8" fmla="*/ 1561011 w 2991394"/>
                  <a:gd name="csY8" fmla="*/ 801297 h 801297"/>
                  <a:gd name="csX9" fmla="*/ 1802674 w 2991394"/>
                  <a:gd name="csY9" fmla="*/ 749046 h 801297"/>
                  <a:gd name="csX10" fmla="*/ 1959428 w 2991394"/>
                  <a:gd name="csY10" fmla="*/ 611886 h 801297"/>
                  <a:gd name="csX11" fmla="*/ 2063931 w 2991394"/>
                  <a:gd name="csY11" fmla="*/ 422474 h 801297"/>
                  <a:gd name="csX12" fmla="*/ 2168434 w 2991394"/>
                  <a:gd name="csY12" fmla="*/ 278783 h 801297"/>
                  <a:gd name="csX13" fmla="*/ 2318657 w 2991394"/>
                  <a:gd name="csY13" fmla="*/ 141623 h 801297"/>
                  <a:gd name="csX14" fmla="*/ 2455817 w 2991394"/>
                  <a:gd name="csY14" fmla="*/ 95903 h 801297"/>
                  <a:gd name="csX15" fmla="*/ 2599508 w 2991394"/>
                  <a:gd name="csY15" fmla="*/ 102434 h 801297"/>
                  <a:gd name="csX16" fmla="*/ 2847703 w 2991394"/>
                  <a:gd name="csY16" fmla="*/ 291846 h 801297"/>
                  <a:gd name="csX17" fmla="*/ 2991394 w 2991394"/>
                  <a:gd name="csY17" fmla="*/ 474726 h 80129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2991394" h="801297">
                    <a:moveTo>
                      <a:pt x="0" y="415943"/>
                    </a:moveTo>
                    <a:cubicBezTo>
                      <a:pt x="60416" y="322870"/>
                      <a:pt x="120832" y="229797"/>
                      <a:pt x="195943" y="161217"/>
                    </a:cubicBezTo>
                    <a:cubicBezTo>
                      <a:pt x="271054" y="92637"/>
                      <a:pt x="360317" y="20791"/>
                      <a:pt x="450668" y="4463"/>
                    </a:cubicBezTo>
                    <a:cubicBezTo>
                      <a:pt x="541019" y="-11865"/>
                      <a:pt x="658585" y="18615"/>
                      <a:pt x="738051" y="63246"/>
                    </a:cubicBezTo>
                    <a:cubicBezTo>
                      <a:pt x="817517" y="107877"/>
                      <a:pt x="878477" y="210203"/>
                      <a:pt x="927463" y="272251"/>
                    </a:cubicBezTo>
                    <a:cubicBezTo>
                      <a:pt x="976449" y="334299"/>
                      <a:pt x="992778" y="381108"/>
                      <a:pt x="1031966" y="435537"/>
                    </a:cubicBezTo>
                    <a:cubicBezTo>
                      <a:pt x="1071154" y="489966"/>
                      <a:pt x="1107077" y="546572"/>
                      <a:pt x="1162594" y="598823"/>
                    </a:cubicBezTo>
                    <a:cubicBezTo>
                      <a:pt x="1218111" y="651074"/>
                      <a:pt x="1298665" y="715300"/>
                      <a:pt x="1365068" y="749046"/>
                    </a:cubicBezTo>
                    <a:cubicBezTo>
                      <a:pt x="1431471" y="782792"/>
                      <a:pt x="1488077" y="801297"/>
                      <a:pt x="1561011" y="801297"/>
                    </a:cubicBezTo>
                    <a:cubicBezTo>
                      <a:pt x="1633945" y="801297"/>
                      <a:pt x="1736271" y="780614"/>
                      <a:pt x="1802674" y="749046"/>
                    </a:cubicBezTo>
                    <a:cubicBezTo>
                      <a:pt x="1869077" y="717478"/>
                      <a:pt x="1915885" y="666315"/>
                      <a:pt x="1959428" y="611886"/>
                    </a:cubicBezTo>
                    <a:cubicBezTo>
                      <a:pt x="2002971" y="557457"/>
                      <a:pt x="2029097" y="477991"/>
                      <a:pt x="2063931" y="422474"/>
                    </a:cubicBezTo>
                    <a:cubicBezTo>
                      <a:pt x="2098765" y="366957"/>
                      <a:pt x="2125980" y="325591"/>
                      <a:pt x="2168434" y="278783"/>
                    </a:cubicBezTo>
                    <a:cubicBezTo>
                      <a:pt x="2210888" y="231975"/>
                      <a:pt x="2270760" y="172103"/>
                      <a:pt x="2318657" y="141623"/>
                    </a:cubicBezTo>
                    <a:cubicBezTo>
                      <a:pt x="2366554" y="111143"/>
                      <a:pt x="2409008" y="102435"/>
                      <a:pt x="2455817" y="95903"/>
                    </a:cubicBezTo>
                    <a:cubicBezTo>
                      <a:pt x="2502626" y="89371"/>
                      <a:pt x="2534194" y="69777"/>
                      <a:pt x="2599508" y="102434"/>
                    </a:cubicBezTo>
                    <a:cubicBezTo>
                      <a:pt x="2664822" y="135091"/>
                      <a:pt x="2782389" y="229797"/>
                      <a:pt x="2847703" y="291846"/>
                    </a:cubicBezTo>
                    <a:cubicBezTo>
                      <a:pt x="2913017" y="353895"/>
                      <a:pt x="2963091" y="429006"/>
                      <a:pt x="2991394" y="474726"/>
                    </a:cubicBezTo>
                  </a:path>
                </a:pathLst>
              </a:custGeom>
              <a:noFill/>
              <a:ln w="31750">
                <a:solidFill>
                  <a:schemeClr val="accent1"/>
                </a:solidFill>
                <a:tailEnd type="stealth" w="med" len="lg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DD7A869C-1B3D-A6BA-C7E3-D9CCD6AE2F35}"/>
                  </a:ext>
                </a:extLst>
              </p:cNvPr>
              <p:cNvSpPr/>
              <p:nvPr/>
            </p:nvSpPr>
            <p:spPr>
              <a:xfrm>
                <a:off x="6247343" y="1661931"/>
                <a:ext cx="2494345" cy="464762"/>
              </a:xfrm>
              <a:custGeom>
                <a:avLst/>
                <a:gdLst>
                  <a:gd name="csX0" fmla="*/ 0 w 2991394"/>
                  <a:gd name="csY0" fmla="*/ 415943 h 801297"/>
                  <a:gd name="csX1" fmla="*/ 195943 w 2991394"/>
                  <a:gd name="csY1" fmla="*/ 161217 h 801297"/>
                  <a:gd name="csX2" fmla="*/ 450668 w 2991394"/>
                  <a:gd name="csY2" fmla="*/ 4463 h 801297"/>
                  <a:gd name="csX3" fmla="*/ 738051 w 2991394"/>
                  <a:gd name="csY3" fmla="*/ 63246 h 801297"/>
                  <a:gd name="csX4" fmla="*/ 927463 w 2991394"/>
                  <a:gd name="csY4" fmla="*/ 272251 h 801297"/>
                  <a:gd name="csX5" fmla="*/ 1031966 w 2991394"/>
                  <a:gd name="csY5" fmla="*/ 435537 h 801297"/>
                  <a:gd name="csX6" fmla="*/ 1162594 w 2991394"/>
                  <a:gd name="csY6" fmla="*/ 598823 h 801297"/>
                  <a:gd name="csX7" fmla="*/ 1365068 w 2991394"/>
                  <a:gd name="csY7" fmla="*/ 749046 h 801297"/>
                  <a:gd name="csX8" fmla="*/ 1561011 w 2991394"/>
                  <a:gd name="csY8" fmla="*/ 801297 h 801297"/>
                  <a:gd name="csX9" fmla="*/ 1802674 w 2991394"/>
                  <a:gd name="csY9" fmla="*/ 749046 h 801297"/>
                  <a:gd name="csX10" fmla="*/ 1959428 w 2991394"/>
                  <a:gd name="csY10" fmla="*/ 611886 h 801297"/>
                  <a:gd name="csX11" fmla="*/ 2063931 w 2991394"/>
                  <a:gd name="csY11" fmla="*/ 422474 h 801297"/>
                  <a:gd name="csX12" fmla="*/ 2168434 w 2991394"/>
                  <a:gd name="csY12" fmla="*/ 278783 h 801297"/>
                  <a:gd name="csX13" fmla="*/ 2318657 w 2991394"/>
                  <a:gd name="csY13" fmla="*/ 141623 h 801297"/>
                  <a:gd name="csX14" fmla="*/ 2455817 w 2991394"/>
                  <a:gd name="csY14" fmla="*/ 95903 h 801297"/>
                  <a:gd name="csX15" fmla="*/ 2599508 w 2991394"/>
                  <a:gd name="csY15" fmla="*/ 102434 h 801297"/>
                  <a:gd name="csX16" fmla="*/ 2847703 w 2991394"/>
                  <a:gd name="csY16" fmla="*/ 291846 h 801297"/>
                  <a:gd name="csX17" fmla="*/ 2991394 w 2991394"/>
                  <a:gd name="csY17" fmla="*/ 474726 h 80129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2991394" h="801297">
                    <a:moveTo>
                      <a:pt x="0" y="415943"/>
                    </a:moveTo>
                    <a:cubicBezTo>
                      <a:pt x="60416" y="322870"/>
                      <a:pt x="120832" y="229797"/>
                      <a:pt x="195943" y="161217"/>
                    </a:cubicBezTo>
                    <a:cubicBezTo>
                      <a:pt x="271054" y="92637"/>
                      <a:pt x="360317" y="20791"/>
                      <a:pt x="450668" y="4463"/>
                    </a:cubicBezTo>
                    <a:cubicBezTo>
                      <a:pt x="541019" y="-11865"/>
                      <a:pt x="658585" y="18615"/>
                      <a:pt x="738051" y="63246"/>
                    </a:cubicBezTo>
                    <a:cubicBezTo>
                      <a:pt x="817517" y="107877"/>
                      <a:pt x="878477" y="210203"/>
                      <a:pt x="927463" y="272251"/>
                    </a:cubicBezTo>
                    <a:cubicBezTo>
                      <a:pt x="976449" y="334299"/>
                      <a:pt x="992778" y="381108"/>
                      <a:pt x="1031966" y="435537"/>
                    </a:cubicBezTo>
                    <a:cubicBezTo>
                      <a:pt x="1071154" y="489966"/>
                      <a:pt x="1107077" y="546572"/>
                      <a:pt x="1162594" y="598823"/>
                    </a:cubicBezTo>
                    <a:cubicBezTo>
                      <a:pt x="1218111" y="651074"/>
                      <a:pt x="1298665" y="715300"/>
                      <a:pt x="1365068" y="749046"/>
                    </a:cubicBezTo>
                    <a:cubicBezTo>
                      <a:pt x="1431471" y="782792"/>
                      <a:pt x="1488077" y="801297"/>
                      <a:pt x="1561011" y="801297"/>
                    </a:cubicBezTo>
                    <a:cubicBezTo>
                      <a:pt x="1633945" y="801297"/>
                      <a:pt x="1736271" y="780614"/>
                      <a:pt x="1802674" y="749046"/>
                    </a:cubicBezTo>
                    <a:cubicBezTo>
                      <a:pt x="1869077" y="717478"/>
                      <a:pt x="1915885" y="666315"/>
                      <a:pt x="1959428" y="611886"/>
                    </a:cubicBezTo>
                    <a:cubicBezTo>
                      <a:pt x="2002971" y="557457"/>
                      <a:pt x="2029097" y="477991"/>
                      <a:pt x="2063931" y="422474"/>
                    </a:cubicBezTo>
                    <a:cubicBezTo>
                      <a:pt x="2098765" y="366957"/>
                      <a:pt x="2125980" y="325591"/>
                      <a:pt x="2168434" y="278783"/>
                    </a:cubicBezTo>
                    <a:cubicBezTo>
                      <a:pt x="2210888" y="231975"/>
                      <a:pt x="2270760" y="172103"/>
                      <a:pt x="2318657" y="141623"/>
                    </a:cubicBezTo>
                    <a:cubicBezTo>
                      <a:pt x="2366554" y="111143"/>
                      <a:pt x="2409008" y="102435"/>
                      <a:pt x="2455817" y="95903"/>
                    </a:cubicBezTo>
                    <a:cubicBezTo>
                      <a:pt x="2502626" y="89371"/>
                      <a:pt x="2534194" y="69777"/>
                      <a:pt x="2599508" y="102434"/>
                    </a:cubicBezTo>
                    <a:cubicBezTo>
                      <a:pt x="2664822" y="135091"/>
                      <a:pt x="2782389" y="229797"/>
                      <a:pt x="2847703" y="291846"/>
                    </a:cubicBezTo>
                    <a:cubicBezTo>
                      <a:pt x="2913017" y="353895"/>
                      <a:pt x="2963091" y="429006"/>
                      <a:pt x="2991394" y="474726"/>
                    </a:cubicBezTo>
                  </a:path>
                </a:pathLst>
              </a:custGeom>
              <a:noFill/>
              <a:ln w="31750">
                <a:solidFill>
                  <a:schemeClr val="accent1"/>
                </a:solidFill>
                <a:tailEnd type="stealth" w="med" len="lg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3AAEEF48-4C20-377D-CEE4-B1295ABB4F0E}"/>
                  </a:ext>
                </a:extLst>
              </p:cNvPr>
              <p:cNvSpPr/>
              <p:nvPr/>
            </p:nvSpPr>
            <p:spPr>
              <a:xfrm>
                <a:off x="6247343" y="1982541"/>
                <a:ext cx="2494345" cy="475542"/>
              </a:xfrm>
              <a:custGeom>
                <a:avLst/>
                <a:gdLst>
                  <a:gd name="csX0" fmla="*/ 0 w 2991394"/>
                  <a:gd name="csY0" fmla="*/ 415943 h 801297"/>
                  <a:gd name="csX1" fmla="*/ 195943 w 2991394"/>
                  <a:gd name="csY1" fmla="*/ 161217 h 801297"/>
                  <a:gd name="csX2" fmla="*/ 450668 w 2991394"/>
                  <a:gd name="csY2" fmla="*/ 4463 h 801297"/>
                  <a:gd name="csX3" fmla="*/ 738051 w 2991394"/>
                  <a:gd name="csY3" fmla="*/ 63246 h 801297"/>
                  <a:gd name="csX4" fmla="*/ 927463 w 2991394"/>
                  <a:gd name="csY4" fmla="*/ 272251 h 801297"/>
                  <a:gd name="csX5" fmla="*/ 1031966 w 2991394"/>
                  <a:gd name="csY5" fmla="*/ 435537 h 801297"/>
                  <a:gd name="csX6" fmla="*/ 1162594 w 2991394"/>
                  <a:gd name="csY6" fmla="*/ 598823 h 801297"/>
                  <a:gd name="csX7" fmla="*/ 1365068 w 2991394"/>
                  <a:gd name="csY7" fmla="*/ 749046 h 801297"/>
                  <a:gd name="csX8" fmla="*/ 1561011 w 2991394"/>
                  <a:gd name="csY8" fmla="*/ 801297 h 801297"/>
                  <a:gd name="csX9" fmla="*/ 1802674 w 2991394"/>
                  <a:gd name="csY9" fmla="*/ 749046 h 801297"/>
                  <a:gd name="csX10" fmla="*/ 1959428 w 2991394"/>
                  <a:gd name="csY10" fmla="*/ 611886 h 801297"/>
                  <a:gd name="csX11" fmla="*/ 2063931 w 2991394"/>
                  <a:gd name="csY11" fmla="*/ 422474 h 801297"/>
                  <a:gd name="csX12" fmla="*/ 2168434 w 2991394"/>
                  <a:gd name="csY12" fmla="*/ 278783 h 801297"/>
                  <a:gd name="csX13" fmla="*/ 2318657 w 2991394"/>
                  <a:gd name="csY13" fmla="*/ 141623 h 801297"/>
                  <a:gd name="csX14" fmla="*/ 2455817 w 2991394"/>
                  <a:gd name="csY14" fmla="*/ 95903 h 801297"/>
                  <a:gd name="csX15" fmla="*/ 2599508 w 2991394"/>
                  <a:gd name="csY15" fmla="*/ 102434 h 801297"/>
                  <a:gd name="csX16" fmla="*/ 2847703 w 2991394"/>
                  <a:gd name="csY16" fmla="*/ 291846 h 801297"/>
                  <a:gd name="csX17" fmla="*/ 2991394 w 2991394"/>
                  <a:gd name="csY17" fmla="*/ 474726 h 80129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2991394" h="801297">
                    <a:moveTo>
                      <a:pt x="0" y="415943"/>
                    </a:moveTo>
                    <a:cubicBezTo>
                      <a:pt x="60416" y="322870"/>
                      <a:pt x="120832" y="229797"/>
                      <a:pt x="195943" y="161217"/>
                    </a:cubicBezTo>
                    <a:cubicBezTo>
                      <a:pt x="271054" y="92637"/>
                      <a:pt x="360317" y="20791"/>
                      <a:pt x="450668" y="4463"/>
                    </a:cubicBezTo>
                    <a:cubicBezTo>
                      <a:pt x="541019" y="-11865"/>
                      <a:pt x="658585" y="18615"/>
                      <a:pt x="738051" y="63246"/>
                    </a:cubicBezTo>
                    <a:cubicBezTo>
                      <a:pt x="817517" y="107877"/>
                      <a:pt x="878477" y="210203"/>
                      <a:pt x="927463" y="272251"/>
                    </a:cubicBezTo>
                    <a:cubicBezTo>
                      <a:pt x="976449" y="334299"/>
                      <a:pt x="992778" y="381108"/>
                      <a:pt x="1031966" y="435537"/>
                    </a:cubicBezTo>
                    <a:cubicBezTo>
                      <a:pt x="1071154" y="489966"/>
                      <a:pt x="1107077" y="546572"/>
                      <a:pt x="1162594" y="598823"/>
                    </a:cubicBezTo>
                    <a:cubicBezTo>
                      <a:pt x="1218111" y="651074"/>
                      <a:pt x="1298665" y="715300"/>
                      <a:pt x="1365068" y="749046"/>
                    </a:cubicBezTo>
                    <a:cubicBezTo>
                      <a:pt x="1431471" y="782792"/>
                      <a:pt x="1488077" y="801297"/>
                      <a:pt x="1561011" y="801297"/>
                    </a:cubicBezTo>
                    <a:cubicBezTo>
                      <a:pt x="1633945" y="801297"/>
                      <a:pt x="1736271" y="780614"/>
                      <a:pt x="1802674" y="749046"/>
                    </a:cubicBezTo>
                    <a:cubicBezTo>
                      <a:pt x="1869077" y="717478"/>
                      <a:pt x="1915885" y="666315"/>
                      <a:pt x="1959428" y="611886"/>
                    </a:cubicBezTo>
                    <a:cubicBezTo>
                      <a:pt x="2002971" y="557457"/>
                      <a:pt x="2029097" y="477991"/>
                      <a:pt x="2063931" y="422474"/>
                    </a:cubicBezTo>
                    <a:cubicBezTo>
                      <a:pt x="2098765" y="366957"/>
                      <a:pt x="2125980" y="325591"/>
                      <a:pt x="2168434" y="278783"/>
                    </a:cubicBezTo>
                    <a:cubicBezTo>
                      <a:pt x="2210888" y="231975"/>
                      <a:pt x="2270760" y="172103"/>
                      <a:pt x="2318657" y="141623"/>
                    </a:cubicBezTo>
                    <a:cubicBezTo>
                      <a:pt x="2366554" y="111143"/>
                      <a:pt x="2409008" y="102435"/>
                      <a:pt x="2455817" y="95903"/>
                    </a:cubicBezTo>
                    <a:cubicBezTo>
                      <a:pt x="2502626" y="89371"/>
                      <a:pt x="2534194" y="69777"/>
                      <a:pt x="2599508" y="102434"/>
                    </a:cubicBezTo>
                    <a:cubicBezTo>
                      <a:pt x="2664822" y="135091"/>
                      <a:pt x="2782389" y="229797"/>
                      <a:pt x="2847703" y="291846"/>
                    </a:cubicBezTo>
                    <a:cubicBezTo>
                      <a:pt x="2913017" y="353895"/>
                      <a:pt x="2963091" y="429006"/>
                      <a:pt x="2991394" y="474726"/>
                    </a:cubicBezTo>
                  </a:path>
                </a:pathLst>
              </a:custGeom>
              <a:noFill/>
              <a:ln w="31750">
                <a:solidFill>
                  <a:schemeClr val="accent1"/>
                </a:solidFill>
                <a:tailEnd type="stealth" w="med" len="lg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A5E01DF1-E09E-4260-FF3C-872F2342A776}"/>
                    </a:ext>
                  </a:extLst>
                </p:cNvPr>
                <p:cNvSpPr txBox="1"/>
                <p:nvPr/>
              </p:nvSpPr>
              <p:spPr>
                <a:xfrm>
                  <a:off x="7486867" y="687602"/>
                  <a:ext cx="475444" cy="3190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zh-CN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altLang="zh-CN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b>
                        </m:sSub>
                      </m:oMath>
                    </m:oMathPara>
                  </a14:m>
                  <a:endParaRPr lang="zh-CN" altLang="en-US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A5E01DF1-E09E-4260-FF3C-872F2342A77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86867" y="687602"/>
                  <a:ext cx="475444" cy="319077"/>
                </a:xfrm>
                <a:prstGeom prst="rect">
                  <a:avLst/>
                </a:prstGeom>
                <a:blipFill>
                  <a:blip r:embed="rId7"/>
                  <a:stretch>
                    <a:fillRect l="-7246" r="-4348" b="-13043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42B53234-6852-5FA9-3CFA-39156550BE70}"/>
                    </a:ext>
                  </a:extLst>
                </p:cNvPr>
                <p:cNvSpPr txBox="1"/>
                <p:nvPr/>
              </p:nvSpPr>
              <p:spPr>
                <a:xfrm>
                  <a:off x="9924745" y="1702696"/>
                  <a:ext cx="354367" cy="3190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zh-CN" alt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i="1" smtClean="0"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42B53234-6852-5FA9-3CFA-39156550BE7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24745" y="1702696"/>
                  <a:ext cx="354367" cy="319077"/>
                </a:xfrm>
                <a:prstGeom prst="rect">
                  <a:avLst/>
                </a:prstGeom>
                <a:blipFill>
                  <a:blip r:embed="rId8"/>
                  <a:stretch>
                    <a:fillRect l="-9804" r="-1961" b="-11111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DAA9361-4056-D12F-5200-CD79F3A16D0E}"/>
                  </a:ext>
                </a:extLst>
              </p:cNvPr>
              <p:cNvSpPr txBox="1"/>
              <p:nvPr/>
            </p:nvSpPr>
            <p:spPr>
              <a:xfrm>
                <a:off x="7071917" y="5602542"/>
                <a:ext cx="133600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b>
                      </m:sSub>
                      <m:sSup>
                        <m:s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ℏ</m:t>
                      </m:r>
                      <m:sSub>
                        <m:sSubPr>
                          <m:ctrlPr>
                            <a:rPr lang="zh-CN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DAA9361-4056-D12F-5200-CD79F3A16D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1917" y="5602542"/>
                <a:ext cx="1336007" cy="276999"/>
              </a:xfrm>
              <a:prstGeom prst="rect">
                <a:avLst/>
              </a:prstGeom>
              <a:blipFill>
                <a:blip r:embed="rId9"/>
                <a:stretch>
                  <a:fillRect l="-2283" t="-2222" b="-1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3" name="Group 62">
            <a:extLst>
              <a:ext uri="{FF2B5EF4-FFF2-40B4-BE49-F238E27FC236}">
                <a16:creationId xmlns:a16="http://schemas.microsoft.com/office/drawing/2014/main" id="{FDAE7D71-0327-9AA9-C206-1A631E2022EF}"/>
              </a:ext>
            </a:extLst>
          </p:cNvPr>
          <p:cNvGrpSpPr/>
          <p:nvPr/>
        </p:nvGrpSpPr>
        <p:grpSpPr>
          <a:xfrm>
            <a:off x="6876270" y="1192175"/>
            <a:ext cx="4004455" cy="1013227"/>
            <a:chOff x="863768" y="778431"/>
            <a:chExt cx="4706584" cy="1163980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CBC31A7-C04D-6E88-E55F-515F88124779}"/>
                </a:ext>
              </a:extLst>
            </p:cNvPr>
            <p:cNvSpPr/>
            <p:nvPr/>
          </p:nvSpPr>
          <p:spPr>
            <a:xfrm>
              <a:off x="3415748" y="1303482"/>
              <a:ext cx="1649306" cy="476460"/>
            </a:xfrm>
            <a:custGeom>
              <a:avLst/>
              <a:gdLst>
                <a:gd name="csX0" fmla="*/ 0 w 2991394"/>
                <a:gd name="csY0" fmla="*/ 415943 h 801297"/>
                <a:gd name="csX1" fmla="*/ 195943 w 2991394"/>
                <a:gd name="csY1" fmla="*/ 161217 h 801297"/>
                <a:gd name="csX2" fmla="*/ 450668 w 2991394"/>
                <a:gd name="csY2" fmla="*/ 4463 h 801297"/>
                <a:gd name="csX3" fmla="*/ 738051 w 2991394"/>
                <a:gd name="csY3" fmla="*/ 63246 h 801297"/>
                <a:gd name="csX4" fmla="*/ 927463 w 2991394"/>
                <a:gd name="csY4" fmla="*/ 272251 h 801297"/>
                <a:gd name="csX5" fmla="*/ 1031966 w 2991394"/>
                <a:gd name="csY5" fmla="*/ 435537 h 801297"/>
                <a:gd name="csX6" fmla="*/ 1162594 w 2991394"/>
                <a:gd name="csY6" fmla="*/ 598823 h 801297"/>
                <a:gd name="csX7" fmla="*/ 1365068 w 2991394"/>
                <a:gd name="csY7" fmla="*/ 749046 h 801297"/>
                <a:gd name="csX8" fmla="*/ 1561011 w 2991394"/>
                <a:gd name="csY8" fmla="*/ 801297 h 801297"/>
                <a:gd name="csX9" fmla="*/ 1802674 w 2991394"/>
                <a:gd name="csY9" fmla="*/ 749046 h 801297"/>
                <a:gd name="csX10" fmla="*/ 1959428 w 2991394"/>
                <a:gd name="csY10" fmla="*/ 611886 h 801297"/>
                <a:gd name="csX11" fmla="*/ 2063931 w 2991394"/>
                <a:gd name="csY11" fmla="*/ 422474 h 801297"/>
                <a:gd name="csX12" fmla="*/ 2168434 w 2991394"/>
                <a:gd name="csY12" fmla="*/ 278783 h 801297"/>
                <a:gd name="csX13" fmla="*/ 2318657 w 2991394"/>
                <a:gd name="csY13" fmla="*/ 141623 h 801297"/>
                <a:gd name="csX14" fmla="*/ 2455817 w 2991394"/>
                <a:gd name="csY14" fmla="*/ 95903 h 801297"/>
                <a:gd name="csX15" fmla="*/ 2599508 w 2991394"/>
                <a:gd name="csY15" fmla="*/ 102434 h 801297"/>
                <a:gd name="csX16" fmla="*/ 2847703 w 2991394"/>
                <a:gd name="csY16" fmla="*/ 291846 h 801297"/>
                <a:gd name="csX17" fmla="*/ 2991394 w 2991394"/>
                <a:gd name="csY17" fmla="*/ 474726 h 8012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</a:cxnLst>
              <a:rect l="l" t="t" r="r" b="b"/>
              <a:pathLst>
                <a:path w="2991394" h="801297">
                  <a:moveTo>
                    <a:pt x="0" y="415943"/>
                  </a:moveTo>
                  <a:cubicBezTo>
                    <a:pt x="60416" y="322870"/>
                    <a:pt x="120832" y="229797"/>
                    <a:pt x="195943" y="161217"/>
                  </a:cubicBezTo>
                  <a:cubicBezTo>
                    <a:pt x="271054" y="92637"/>
                    <a:pt x="360317" y="20791"/>
                    <a:pt x="450668" y="4463"/>
                  </a:cubicBezTo>
                  <a:cubicBezTo>
                    <a:pt x="541019" y="-11865"/>
                    <a:pt x="658585" y="18615"/>
                    <a:pt x="738051" y="63246"/>
                  </a:cubicBezTo>
                  <a:cubicBezTo>
                    <a:pt x="817517" y="107877"/>
                    <a:pt x="878477" y="210203"/>
                    <a:pt x="927463" y="272251"/>
                  </a:cubicBezTo>
                  <a:cubicBezTo>
                    <a:pt x="976449" y="334299"/>
                    <a:pt x="992778" y="381108"/>
                    <a:pt x="1031966" y="435537"/>
                  </a:cubicBezTo>
                  <a:cubicBezTo>
                    <a:pt x="1071154" y="489966"/>
                    <a:pt x="1107077" y="546572"/>
                    <a:pt x="1162594" y="598823"/>
                  </a:cubicBezTo>
                  <a:cubicBezTo>
                    <a:pt x="1218111" y="651074"/>
                    <a:pt x="1298665" y="715300"/>
                    <a:pt x="1365068" y="749046"/>
                  </a:cubicBezTo>
                  <a:cubicBezTo>
                    <a:pt x="1431471" y="782792"/>
                    <a:pt x="1488077" y="801297"/>
                    <a:pt x="1561011" y="801297"/>
                  </a:cubicBezTo>
                  <a:cubicBezTo>
                    <a:pt x="1633945" y="801297"/>
                    <a:pt x="1736271" y="780614"/>
                    <a:pt x="1802674" y="749046"/>
                  </a:cubicBezTo>
                  <a:cubicBezTo>
                    <a:pt x="1869077" y="717478"/>
                    <a:pt x="1915885" y="666315"/>
                    <a:pt x="1959428" y="611886"/>
                  </a:cubicBezTo>
                  <a:cubicBezTo>
                    <a:pt x="2002971" y="557457"/>
                    <a:pt x="2029097" y="477991"/>
                    <a:pt x="2063931" y="422474"/>
                  </a:cubicBezTo>
                  <a:cubicBezTo>
                    <a:pt x="2098765" y="366957"/>
                    <a:pt x="2125980" y="325591"/>
                    <a:pt x="2168434" y="278783"/>
                  </a:cubicBezTo>
                  <a:cubicBezTo>
                    <a:pt x="2210888" y="231975"/>
                    <a:pt x="2270760" y="172103"/>
                    <a:pt x="2318657" y="141623"/>
                  </a:cubicBezTo>
                  <a:cubicBezTo>
                    <a:pt x="2366554" y="111143"/>
                    <a:pt x="2409008" y="102435"/>
                    <a:pt x="2455817" y="95903"/>
                  </a:cubicBezTo>
                  <a:cubicBezTo>
                    <a:pt x="2502626" y="89371"/>
                    <a:pt x="2534194" y="69777"/>
                    <a:pt x="2599508" y="102434"/>
                  </a:cubicBezTo>
                  <a:cubicBezTo>
                    <a:pt x="2664822" y="135091"/>
                    <a:pt x="2782389" y="229797"/>
                    <a:pt x="2847703" y="291846"/>
                  </a:cubicBezTo>
                  <a:cubicBezTo>
                    <a:pt x="2913017" y="353895"/>
                    <a:pt x="2963091" y="429006"/>
                    <a:pt x="2991394" y="474726"/>
                  </a:cubicBezTo>
                </a:path>
              </a:pathLst>
            </a:custGeom>
            <a:noFill/>
            <a:ln w="31750">
              <a:solidFill>
                <a:schemeClr val="accent2"/>
              </a:solidFill>
              <a:tailEnd type="stealth" w="med" len="lg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1AE3A5C-5F88-7261-21BB-A08C42A01B94}"/>
                </a:ext>
              </a:extLst>
            </p:cNvPr>
            <p:cNvSpPr/>
            <p:nvPr/>
          </p:nvSpPr>
          <p:spPr>
            <a:xfrm>
              <a:off x="909157" y="1271092"/>
              <a:ext cx="1649306" cy="476460"/>
            </a:xfrm>
            <a:custGeom>
              <a:avLst/>
              <a:gdLst>
                <a:gd name="csX0" fmla="*/ 0 w 2991394"/>
                <a:gd name="csY0" fmla="*/ 415943 h 801297"/>
                <a:gd name="csX1" fmla="*/ 195943 w 2991394"/>
                <a:gd name="csY1" fmla="*/ 161217 h 801297"/>
                <a:gd name="csX2" fmla="*/ 450668 w 2991394"/>
                <a:gd name="csY2" fmla="*/ 4463 h 801297"/>
                <a:gd name="csX3" fmla="*/ 738051 w 2991394"/>
                <a:gd name="csY3" fmla="*/ 63246 h 801297"/>
                <a:gd name="csX4" fmla="*/ 927463 w 2991394"/>
                <a:gd name="csY4" fmla="*/ 272251 h 801297"/>
                <a:gd name="csX5" fmla="*/ 1031966 w 2991394"/>
                <a:gd name="csY5" fmla="*/ 435537 h 801297"/>
                <a:gd name="csX6" fmla="*/ 1162594 w 2991394"/>
                <a:gd name="csY6" fmla="*/ 598823 h 801297"/>
                <a:gd name="csX7" fmla="*/ 1365068 w 2991394"/>
                <a:gd name="csY7" fmla="*/ 749046 h 801297"/>
                <a:gd name="csX8" fmla="*/ 1561011 w 2991394"/>
                <a:gd name="csY8" fmla="*/ 801297 h 801297"/>
                <a:gd name="csX9" fmla="*/ 1802674 w 2991394"/>
                <a:gd name="csY9" fmla="*/ 749046 h 801297"/>
                <a:gd name="csX10" fmla="*/ 1959428 w 2991394"/>
                <a:gd name="csY10" fmla="*/ 611886 h 801297"/>
                <a:gd name="csX11" fmla="*/ 2063931 w 2991394"/>
                <a:gd name="csY11" fmla="*/ 422474 h 801297"/>
                <a:gd name="csX12" fmla="*/ 2168434 w 2991394"/>
                <a:gd name="csY12" fmla="*/ 278783 h 801297"/>
                <a:gd name="csX13" fmla="*/ 2318657 w 2991394"/>
                <a:gd name="csY13" fmla="*/ 141623 h 801297"/>
                <a:gd name="csX14" fmla="*/ 2455817 w 2991394"/>
                <a:gd name="csY14" fmla="*/ 95903 h 801297"/>
                <a:gd name="csX15" fmla="*/ 2599508 w 2991394"/>
                <a:gd name="csY15" fmla="*/ 102434 h 801297"/>
                <a:gd name="csX16" fmla="*/ 2847703 w 2991394"/>
                <a:gd name="csY16" fmla="*/ 291846 h 801297"/>
                <a:gd name="csX17" fmla="*/ 2991394 w 2991394"/>
                <a:gd name="csY17" fmla="*/ 474726 h 8012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</a:cxnLst>
              <a:rect l="l" t="t" r="r" b="b"/>
              <a:pathLst>
                <a:path w="2991394" h="801297">
                  <a:moveTo>
                    <a:pt x="0" y="415943"/>
                  </a:moveTo>
                  <a:cubicBezTo>
                    <a:pt x="60416" y="322870"/>
                    <a:pt x="120832" y="229797"/>
                    <a:pt x="195943" y="161217"/>
                  </a:cubicBezTo>
                  <a:cubicBezTo>
                    <a:pt x="271054" y="92637"/>
                    <a:pt x="360317" y="20791"/>
                    <a:pt x="450668" y="4463"/>
                  </a:cubicBezTo>
                  <a:cubicBezTo>
                    <a:pt x="541019" y="-11865"/>
                    <a:pt x="658585" y="18615"/>
                    <a:pt x="738051" y="63246"/>
                  </a:cubicBezTo>
                  <a:cubicBezTo>
                    <a:pt x="817517" y="107877"/>
                    <a:pt x="878477" y="210203"/>
                    <a:pt x="927463" y="272251"/>
                  </a:cubicBezTo>
                  <a:cubicBezTo>
                    <a:pt x="976449" y="334299"/>
                    <a:pt x="992778" y="381108"/>
                    <a:pt x="1031966" y="435537"/>
                  </a:cubicBezTo>
                  <a:cubicBezTo>
                    <a:pt x="1071154" y="489966"/>
                    <a:pt x="1107077" y="546572"/>
                    <a:pt x="1162594" y="598823"/>
                  </a:cubicBezTo>
                  <a:cubicBezTo>
                    <a:pt x="1218111" y="651074"/>
                    <a:pt x="1298665" y="715300"/>
                    <a:pt x="1365068" y="749046"/>
                  </a:cubicBezTo>
                  <a:cubicBezTo>
                    <a:pt x="1431471" y="782792"/>
                    <a:pt x="1488077" y="801297"/>
                    <a:pt x="1561011" y="801297"/>
                  </a:cubicBezTo>
                  <a:cubicBezTo>
                    <a:pt x="1633945" y="801297"/>
                    <a:pt x="1736271" y="780614"/>
                    <a:pt x="1802674" y="749046"/>
                  </a:cubicBezTo>
                  <a:cubicBezTo>
                    <a:pt x="1869077" y="717478"/>
                    <a:pt x="1915885" y="666315"/>
                    <a:pt x="1959428" y="611886"/>
                  </a:cubicBezTo>
                  <a:cubicBezTo>
                    <a:pt x="2002971" y="557457"/>
                    <a:pt x="2029097" y="477991"/>
                    <a:pt x="2063931" y="422474"/>
                  </a:cubicBezTo>
                  <a:cubicBezTo>
                    <a:pt x="2098765" y="366957"/>
                    <a:pt x="2125980" y="325591"/>
                    <a:pt x="2168434" y="278783"/>
                  </a:cubicBezTo>
                  <a:cubicBezTo>
                    <a:pt x="2210888" y="231975"/>
                    <a:pt x="2270760" y="172103"/>
                    <a:pt x="2318657" y="141623"/>
                  </a:cubicBezTo>
                  <a:cubicBezTo>
                    <a:pt x="2366554" y="111143"/>
                    <a:pt x="2409008" y="102435"/>
                    <a:pt x="2455817" y="95903"/>
                  </a:cubicBezTo>
                  <a:cubicBezTo>
                    <a:pt x="2502626" y="89371"/>
                    <a:pt x="2534194" y="69777"/>
                    <a:pt x="2599508" y="102434"/>
                  </a:cubicBezTo>
                  <a:cubicBezTo>
                    <a:pt x="2664822" y="135091"/>
                    <a:pt x="2782389" y="229797"/>
                    <a:pt x="2847703" y="291846"/>
                  </a:cubicBezTo>
                  <a:cubicBezTo>
                    <a:pt x="2913017" y="353895"/>
                    <a:pt x="2963091" y="429006"/>
                    <a:pt x="2991394" y="474726"/>
                  </a:cubicBezTo>
                </a:path>
              </a:pathLst>
            </a:custGeom>
            <a:noFill/>
            <a:ln w="31750">
              <a:solidFill>
                <a:schemeClr val="accent1"/>
              </a:solidFill>
              <a:tailEnd type="stealth" w="med" len="lg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E02CEA40-441F-C0B8-EDB5-A8FA0DCBAAB9}"/>
                </a:ext>
              </a:extLst>
            </p:cNvPr>
            <p:cNvSpPr/>
            <p:nvPr/>
          </p:nvSpPr>
          <p:spPr>
            <a:xfrm>
              <a:off x="2574294" y="1116788"/>
              <a:ext cx="825623" cy="825623"/>
            </a:xfrm>
            <a:prstGeom prst="ellipse">
              <a:avLst/>
            </a:prstGeom>
            <a:gradFill>
              <a:gsLst>
                <a:gs pos="0">
                  <a:schemeClr val="accent2">
                    <a:lumMod val="60000"/>
                    <a:lumOff val="40000"/>
                  </a:schemeClr>
                </a:gs>
                <a:gs pos="21000">
                  <a:schemeClr val="accent2">
                    <a:lumMod val="40000"/>
                    <a:lumOff val="60000"/>
                  </a:schemeClr>
                </a:gs>
                <a:gs pos="44000">
                  <a:schemeClr val="accent2">
                    <a:lumMod val="20000"/>
                    <a:lumOff val="80000"/>
                  </a:schemeClr>
                </a:gs>
                <a:gs pos="84000">
                  <a:schemeClr val="accent1">
                    <a:lumMod val="40000"/>
                    <a:lumOff val="60000"/>
                  </a:schemeClr>
                </a:gs>
                <a:gs pos="6600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E516DBBA-37B7-F1C8-9021-9DE75DB17854}"/>
                    </a:ext>
                  </a:extLst>
                </p:cNvPr>
                <p:cNvSpPr txBox="1"/>
                <p:nvPr/>
              </p:nvSpPr>
              <p:spPr>
                <a:xfrm>
                  <a:off x="2818119" y="1142411"/>
                  <a:ext cx="392188" cy="63642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zh-CN" altLang="en-US" sz="36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𝜖</m:t>
                        </m:r>
                      </m:oMath>
                    </m:oMathPara>
                  </a14:m>
                  <a:endParaRPr lang="zh-CN" altLang="en-US" sz="3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E516DBBA-37B7-F1C8-9021-9DE75DB1785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18119" y="1142411"/>
                  <a:ext cx="392188" cy="636425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70821646-F4AA-A9F8-3C4C-794786E55BFB}"/>
                    </a:ext>
                  </a:extLst>
                </p:cNvPr>
                <p:cNvSpPr txBox="1"/>
                <p:nvPr/>
              </p:nvSpPr>
              <p:spPr>
                <a:xfrm>
                  <a:off x="863768" y="778431"/>
                  <a:ext cx="2041502" cy="42428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dirty="0">
                      <a:solidFill>
                        <a:schemeClr val="accent1"/>
                      </a:solidFill>
                    </a:rPr>
                    <a:t>Dark Photon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altLang="zh-CN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altLang="zh-CN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  <m:sup>
                          <m:r>
                            <a:rPr lang="zh-CN" altLang="en-US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sup>
                      </m:sSup>
                    </m:oMath>
                  </a14:m>
                  <a:endParaRPr lang="zh-CN" altLang="en-US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70821646-F4AA-A9F8-3C4C-794786E55BF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3768" y="778431"/>
                  <a:ext cx="2041502" cy="424283"/>
                </a:xfrm>
                <a:prstGeom prst="rect">
                  <a:avLst/>
                </a:prstGeom>
                <a:blipFill>
                  <a:blip r:embed="rId11"/>
                  <a:stretch>
                    <a:fillRect l="-2807" t="-10000" b="-2666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80581B42-1418-8AF6-29C0-68443A1BDF37}"/>
                    </a:ext>
                  </a:extLst>
                </p:cNvPr>
                <p:cNvSpPr txBox="1"/>
                <p:nvPr/>
              </p:nvSpPr>
              <p:spPr>
                <a:xfrm>
                  <a:off x="3288820" y="781218"/>
                  <a:ext cx="2281532" cy="42428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dirty="0">
                      <a:solidFill>
                        <a:schemeClr val="accent2"/>
                      </a:solidFill>
                    </a:rPr>
                    <a:t>Normal Photon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zh-CN" altLang="en-US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sup>
                      </m:sSup>
                    </m:oMath>
                  </a14:m>
                  <a:endParaRPr lang="zh-CN" altLang="en-US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80581B42-1418-8AF6-29C0-68443A1BDF3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88820" y="781218"/>
                  <a:ext cx="2281532" cy="424283"/>
                </a:xfrm>
                <a:prstGeom prst="rect">
                  <a:avLst/>
                </a:prstGeom>
                <a:blipFill>
                  <a:blip r:embed="rId12"/>
                  <a:stretch>
                    <a:fillRect l="-2830" t="-8197" b="-2459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D194D437-856B-3AB8-6C39-E3AF10F5FC27}"/>
                  </a:ext>
                </a:extLst>
              </p:cNvPr>
              <p:cNvSpPr txBox="1"/>
              <p:nvPr/>
            </p:nvSpPr>
            <p:spPr>
              <a:xfrm>
                <a:off x="9316067" y="5614211"/>
                <a:ext cx="1106905" cy="2844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̂"/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</a:rPr>
                            <m:t>D</m:t>
                          </m:r>
                        </m:e>
                      </m:acc>
                      <m:d>
                        <m:dPr>
                          <m:ctrlPr>
                            <a:rPr lang="zh-CN" alt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</m:d>
                      <m:r>
                        <m:rPr>
                          <m:nor/>
                        </m:rPr>
                        <a:rPr lang="en-US" altLang="zh-CN" b="0" i="0" smtClean="0">
                          <a:latin typeface="Cambria Math" panose="02040503050406030204" pitchFamily="18" charset="0"/>
                        </a:rPr>
                        <m:t> @ </m:t>
                      </m:r>
                      <m:sSub>
                        <m:sSubPr>
                          <m:ctrlP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D194D437-856B-3AB8-6C39-E3AF10F5FC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6067" y="5614211"/>
                <a:ext cx="1106905" cy="284437"/>
              </a:xfrm>
              <a:prstGeom prst="rect">
                <a:avLst/>
              </a:prstGeom>
              <a:blipFill>
                <a:blip r:embed="rId13"/>
                <a:stretch>
                  <a:fillRect l="-4396" t="-19149" b="-340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Arrow: Right 50">
            <a:extLst>
              <a:ext uri="{FF2B5EF4-FFF2-40B4-BE49-F238E27FC236}">
                <a16:creationId xmlns:a16="http://schemas.microsoft.com/office/drawing/2014/main" id="{F9AF4258-AB80-597F-3D33-EBA9929B854E}"/>
              </a:ext>
            </a:extLst>
          </p:cNvPr>
          <p:cNvSpPr/>
          <p:nvPr/>
        </p:nvSpPr>
        <p:spPr>
          <a:xfrm>
            <a:off x="8706521" y="5638697"/>
            <a:ext cx="378823" cy="235465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D33C912-3249-78DC-BABD-BC06914CDFDD}"/>
                  </a:ext>
                </a:extLst>
              </p:cNvPr>
              <p:cNvSpPr txBox="1"/>
              <p:nvPr/>
            </p:nvSpPr>
            <p:spPr>
              <a:xfrm>
                <a:off x="7654397" y="2821179"/>
                <a:ext cx="22714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CN" alt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altLang="zh-CN" dirty="0"/>
                  <a:t>: kinetic mixing angle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D33C912-3249-78DC-BABD-BC06914CDF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4397" y="2821179"/>
                <a:ext cx="2271456" cy="369332"/>
              </a:xfrm>
              <a:prstGeom prst="rect">
                <a:avLst/>
              </a:prstGeom>
              <a:blipFill>
                <a:blip r:embed="rId14"/>
                <a:stretch>
                  <a:fillRect t="-10000" r="-1882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6AE4B7F-3EAA-351E-A99E-94766EB23D1E}"/>
                  </a:ext>
                </a:extLst>
              </p:cNvPr>
              <p:cNvSpPr txBox="1"/>
              <p:nvPr/>
            </p:nvSpPr>
            <p:spPr>
              <a:xfrm>
                <a:off x="7577846" y="3150827"/>
                <a:ext cx="25898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</m:oMath>
                </a14:m>
                <a:r>
                  <a:rPr lang="en-US" altLang="zh-CN" dirty="0"/>
                  <a:t>: mass of dark photon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6AE4B7F-3EAA-351E-A99E-94766EB23D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7846" y="3150827"/>
                <a:ext cx="2589812" cy="369332"/>
              </a:xfrm>
              <a:prstGeom prst="rect">
                <a:avLst/>
              </a:prstGeom>
              <a:blipFill>
                <a:blip r:embed="rId15"/>
                <a:stretch>
                  <a:fillRect t="-10000" r="-1647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BFDCA58-2637-92BF-C7E5-C8700EBFFAC1}"/>
                  </a:ext>
                </a:extLst>
              </p:cNvPr>
              <p:cNvSpPr txBox="1"/>
              <p:nvPr/>
            </p:nvSpPr>
            <p:spPr>
              <a:xfrm>
                <a:off x="9383681" y="6079351"/>
                <a:ext cx="97167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zh-CN" alt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</m:d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sSup>
                        <m:sSupPr>
                          <m:ctrlPr>
                            <a:rPr lang="zh-CN" alt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𝜖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BFDCA58-2637-92BF-C7E5-C8700EBFFA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3681" y="6079351"/>
                <a:ext cx="971676" cy="276999"/>
              </a:xfrm>
              <a:prstGeom prst="rect">
                <a:avLst/>
              </a:prstGeom>
              <a:blipFill>
                <a:blip r:embed="rId16"/>
                <a:stretch>
                  <a:fillRect l="-625" t="-2174" r="-1250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3449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3" grpId="0"/>
      <p:bldP spid="50" grpId="0"/>
      <p:bldP spid="51" grpId="0" animBg="1"/>
      <p:bldP spid="9" grpId="0"/>
      <p:bldP spid="11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5538DB-E6A6-F1A6-F08E-9CADDFD16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5D39-839F-40E5-B544-2FF94183FCA9}" type="slidenum">
              <a:rPr lang="zh-CN" altLang="en-US" smtClean="0"/>
              <a:t>5</a:t>
            </a:fld>
            <a:endParaRPr lang="zh-CN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9908A3-B3BD-E314-F36C-55EC7551D800}"/>
              </a:ext>
            </a:extLst>
          </p:cNvPr>
          <p:cNvSpPr txBox="1"/>
          <p:nvPr/>
        </p:nvSpPr>
        <p:spPr>
          <a:xfrm>
            <a:off x="1565920" y="6248928"/>
            <a:ext cx="21996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PRD </a:t>
            </a:r>
            <a:r>
              <a:rPr lang="en-US" altLang="zh-CN" sz="1600" b="1" dirty="0"/>
              <a:t>110</a:t>
            </a:r>
            <a:r>
              <a:rPr lang="en-US" altLang="zh-CN" sz="1600" dirty="0"/>
              <a:t>, 043022 (2024)</a:t>
            </a:r>
            <a:endParaRPr lang="zh-CN" altLang="en-US" sz="16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EBBC615-C593-22BB-AC5B-0808A4FB3E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178" y="4099850"/>
            <a:ext cx="4663545" cy="164111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85B233-A73B-6A83-DAAE-5541856CC147}"/>
              </a:ext>
            </a:extLst>
          </p:cNvPr>
          <p:cNvSpPr txBox="1"/>
          <p:nvPr/>
        </p:nvSpPr>
        <p:spPr>
          <a:xfrm>
            <a:off x="1308991" y="5945374"/>
            <a:ext cx="2687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High Q SRF cavity at 33 mK</a:t>
            </a:r>
            <a:endParaRPr lang="zh-CN" alt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F5E4C99-EAB5-8088-D53C-2AA1B9DA49E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7299"/>
          <a:stretch>
            <a:fillRect/>
          </a:stretch>
        </p:blipFill>
        <p:spPr>
          <a:xfrm>
            <a:off x="9361079" y="961552"/>
            <a:ext cx="1765494" cy="202045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290D0A6-86BE-F630-D47E-2D67BE1C485E}"/>
              </a:ext>
            </a:extLst>
          </p:cNvPr>
          <p:cNvSpPr txBox="1"/>
          <p:nvPr/>
        </p:nvSpPr>
        <p:spPr>
          <a:xfrm>
            <a:off x="9210050" y="3352059"/>
            <a:ext cx="21595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PRL </a:t>
            </a:r>
            <a:r>
              <a:rPr lang="en-US" altLang="zh-CN" sz="1600" b="1" dirty="0"/>
              <a:t>133</a:t>
            </a:r>
            <a:r>
              <a:rPr lang="en-US" altLang="zh-CN" sz="1600" dirty="0"/>
              <a:t>, 021005 (2024)</a:t>
            </a:r>
            <a:endParaRPr lang="zh-CN" altLang="en-US" sz="16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77ED1CC-29D4-51CE-523E-5C07594A0AA1}"/>
              </a:ext>
            </a:extLst>
          </p:cNvPr>
          <p:cNvSpPr txBox="1"/>
          <p:nvPr/>
        </p:nvSpPr>
        <p:spPr>
          <a:xfrm>
            <a:off x="9092352" y="3019183"/>
            <a:ext cx="2438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Tunable SRF cavity at 2K</a:t>
            </a:r>
            <a:endParaRPr lang="zh-CN" alt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E6DD9DD-DAEC-16AB-6F79-0631A98F92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0238" y="3942851"/>
            <a:ext cx="2336501" cy="195510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4B29A39-87D0-50C3-D940-F785E9CB39D8}"/>
              </a:ext>
            </a:extLst>
          </p:cNvPr>
          <p:cNvSpPr txBox="1"/>
          <p:nvPr/>
        </p:nvSpPr>
        <p:spPr>
          <a:xfrm>
            <a:off x="5773772" y="6281992"/>
            <a:ext cx="21996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PRD </a:t>
            </a:r>
            <a:r>
              <a:rPr lang="en-US" altLang="zh-CN" sz="1600" b="1" dirty="0"/>
              <a:t>109</a:t>
            </a:r>
            <a:r>
              <a:rPr lang="en-US" altLang="zh-CN" sz="1600" dirty="0"/>
              <a:t>, 095037 (2024)</a:t>
            </a:r>
            <a:endParaRPr lang="zh-CN" altLang="en-US" sz="16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B2714EA-A818-8FE2-9C21-B2EA5ADBA061}"/>
              </a:ext>
            </a:extLst>
          </p:cNvPr>
          <p:cNvSpPr txBox="1"/>
          <p:nvPr/>
        </p:nvSpPr>
        <p:spPr>
          <a:xfrm>
            <a:off x="5773772" y="5939032"/>
            <a:ext cx="2172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JPA for near-QL noise</a:t>
            </a:r>
            <a:endParaRPr lang="zh-CN" alt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8B3753E-ACC5-FAC3-1582-ACFAE81B4426}"/>
              </a:ext>
            </a:extLst>
          </p:cNvPr>
          <p:cNvGrpSpPr/>
          <p:nvPr/>
        </p:nvGrpSpPr>
        <p:grpSpPr>
          <a:xfrm>
            <a:off x="1" y="0"/>
            <a:ext cx="12192000" cy="731520"/>
            <a:chOff x="1" y="0"/>
            <a:chExt cx="12192000" cy="73152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F74DFAB-F759-97B9-B551-C28C356C97EB}"/>
                </a:ext>
              </a:extLst>
            </p:cNvPr>
            <p:cNvSpPr/>
            <p:nvPr/>
          </p:nvSpPr>
          <p:spPr>
            <a:xfrm>
              <a:off x="1" y="0"/>
              <a:ext cx="12192000" cy="73152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14073B9-66C4-7444-52E8-4818E7046413}"/>
                </a:ext>
              </a:extLst>
            </p:cNvPr>
            <p:cNvSpPr txBox="1"/>
            <p:nvPr/>
          </p:nvSpPr>
          <p:spPr>
            <a:xfrm>
              <a:off x="184526" y="70710"/>
              <a:ext cx="761843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err="1"/>
                <a:t>Haloscopes</a:t>
              </a:r>
              <a:r>
                <a:rPr lang="en-US" altLang="zh-CN" sz="3200" dirty="0"/>
                <a:t> for ultra-light dark matter search</a:t>
              </a:r>
              <a:endParaRPr lang="zh-CN" altLang="en-US" sz="3200" dirty="0"/>
            </a:p>
          </p:txBody>
        </p:sp>
        <p:pic>
          <p:nvPicPr>
            <p:cNvPr id="8" name="图片 1" descr="国量院logo">
              <a:extLst>
                <a:ext uri="{FF2B5EF4-FFF2-40B4-BE49-F238E27FC236}">
                  <a16:creationId xmlns:a16="http://schemas.microsoft.com/office/drawing/2014/main" id="{92E4382A-C8EA-08B5-C0DF-4F201D46E73B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9105929" y="21080"/>
              <a:ext cx="2920819" cy="687874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F5158AA3-0343-AB93-2BF2-6CCB6736B4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10591" y="960042"/>
            <a:ext cx="1913050" cy="1992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C27534C-09C5-D4D6-AF7A-BA63725E61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60283" y="1249978"/>
            <a:ext cx="3246403" cy="133496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3D534A0-7090-8B6D-DED5-ECA2ED6CA462}"/>
              </a:ext>
            </a:extLst>
          </p:cNvPr>
          <p:cNvSpPr txBox="1"/>
          <p:nvPr/>
        </p:nvSpPr>
        <p:spPr>
          <a:xfrm>
            <a:off x="5389507" y="3490242"/>
            <a:ext cx="21595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PRL </a:t>
            </a:r>
            <a:r>
              <a:rPr lang="en-US" altLang="zh-CN" sz="1600" b="1" dirty="0"/>
              <a:t>129</a:t>
            </a:r>
            <a:r>
              <a:rPr lang="en-US" altLang="zh-CN" sz="1600" dirty="0"/>
              <a:t>, 201301 (2022)</a:t>
            </a:r>
            <a:endParaRPr lang="zh-CN" altLang="en-US" sz="16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0AB579-1DCA-6ABD-779A-057AFB4926D7}"/>
              </a:ext>
            </a:extLst>
          </p:cNvPr>
          <p:cNvSpPr txBox="1"/>
          <p:nvPr/>
        </p:nvSpPr>
        <p:spPr>
          <a:xfrm>
            <a:off x="5343886" y="2907658"/>
            <a:ext cx="23392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Dielectrically loaded</a:t>
            </a:r>
          </a:p>
          <a:p>
            <a:r>
              <a:rPr lang="en-US" altLang="zh-CN" dirty="0"/>
              <a:t>multimode cavity at 5K</a:t>
            </a:r>
            <a:endParaRPr lang="zh-CN" alt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267B93E-82D9-ED53-7AB4-5178559CA79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33314" y="915673"/>
            <a:ext cx="1951725" cy="193927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8117145-88C4-E5F7-5D08-481B2A64E6CA}"/>
              </a:ext>
            </a:extLst>
          </p:cNvPr>
          <p:cNvSpPr txBox="1"/>
          <p:nvPr/>
        </p:nvSpPr>
        <p:spPr>
          <a:xfrm>
            <a:off x="1203806" y="3230824"/>
            <a:ext cx="22060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PRL </a:t>
            </a:r>
            <a:r>
              <a:rPr lang="en-US" altLang="zh-CN" sz="1600" b="1" dirty="0"/>
              <a:t>124</a:t>
            </a:r>
            <a:r>
              <a:rPr lang="en-US" altLang="zh-CN" sz="1600" dirty="0"/>
              <a:t>, 101303 (2020) </a:t>
            </a:r>
          </a:p>
          <a:p>
            <a:r>
              <a:rPr lang="en-US" altLang="zh-CN" sz="1600" dirty="0"/>
              <a:t>PRD </a:t>
            </a:r>
            <a:r>
              <a:rPr lang="en-US" altLang="zh-CN" sz="1600" b="1" dirty="0"/>
              <a:t>104</a:t>
            </a:r>
            <a:r>
              <a:rPr lang="en-US" altLang="zh-CN" sz="1600" dirty="0"/>
              <a:t>,092016 (2021)</a:t>
            </a:r>
            <a:endParaRPr lang="zh-CN" altLang="en-US" sz="16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076B329-8EBA-BC7E-33CF-112C27E20AC6}"/>
              </a:ext>
            </a:extLst>
          </p:cNvPr>
          <p:cNvSpPr txBox="1"/>
          <p:nvPr/>
        </p:nvSpPr>
        <p:spPr>
          <a:xfrm>
            <a:off x="947743" y="2907813"/>
            <a:ext cx="2718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Axion </a:t>
            </a:r>
            <a:r>
              <a:rPr lang="en-US" altLang="zh-CN" dirty="0" err="1"/>
              <a:t>haloscope</a:t>
            </a:r>
            <a:r>
              <a:rPr lang="en-US" altLang="zh-CN" dirty="0"/>
              <a:t> at 100 mK</a:t>
            </a:r>
            <a:endParaRPr lang="zh-CN" alt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B91ACA7-66AC-84E1-DFBE-92528E35F020}"/>
              </a:ext>
            </a:extLst>
          </p:cNvPr>
          <p:cNvSpPr txBox="1"/>
          <p:nvPr/>
        </p:nvSpPr>
        <p:spPr>
          <a:xfrm>
            <a:off x="9092352" y="6281992"/>
            <a:ext cx="21595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PRL </a:t>
            </a:r>
            <a:r>
              <a:rPr lang="en-US" altLang="zh-CN" sz="1600" b="1" dirty="0"/>
              <a:t>136</a:t>
            </a:r>
            <a:r>
              <a:rPr lang="en-US" altLang="zh-CN" sz="1600" dirty="0"/>
              <a:t>, 071001 (2026)</a:t>
            </a:r>
            <a:endParaRPr lang="zh-CN" altLang="en-US" sz="16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FFFE114-592B-C4DB-3662-E6D308F21A43}"/>
              </a:ext>
            </a:extLst>
          </p:cNvPr>
          <p:cNvSpPr txBox="1"/>
          <p:nvPr/>
        </p:nvSpPr>
        <p:spPr>
          <a:xfrm>
            <a:off x="8989472" y="5939032"/>
            <a:ext cx="2554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mm-wave dielectric stack</a:t>
            </a:r>
            <a:endParaRPr lang="zh-CN" altLang="en-US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FD394090-F383-A6A2-A136-52ED5D947CB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39769" y="3839128"/>
            <a:ext cx="2598368" cy="206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313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0A26CE-7D80-D863-1610-E0CA91B1E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5D39-839F-40E5-B544-2FF94183FCA9}" type="slidenum">
              <a:rPr lang="zh-CN" altLang="en-US" smtClean="0"/>
              <a:t>6</a:t>
            </a:fld>
            <a:endParaRPr lang="zh-CN" alt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9D88B6B-CB8A-CE7F-3ABB-76000D6BBA08}"/>
              </a:ext>
            </a:extLst>
          </p:cNvPr>
          <p:cNvGrpSpPr/>
          <p:nvPr/>
        </p:nvGrpSpPr>
        <p:grpSpPr>
          <a:xfrm>
            <a:off x="1" y="0"/>
            <a:ext cx="12192000" cy="731520"/>
            <a:chOff x="1" y="0"/>
            <a:chExt cx="12192000" cy="73152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3FD053F-62A6-2C7D-79D7-A87E2576AD7A}"/>
                </a:ext>
              </a:extLst>
            </p:cNvPr>
            <p:cNvSpPr/>
            <p:nvPr/>
          </p:nvSpPr>
          <p:spPr>
            <a:xfrm>
              <a:off x="1" y="0"/>
              <a:ext cx="12192000" cy="73152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03B5E3B-F384-5E2C-B22F-0A01748567AE}"/>
                </a:ext>
              </a:extLst>
            </p:cNvPr>
            <p:cNvSpPr txBox="1"/>
            <p:nvPr/>
          </p:nvSpPr>
          <p:spPr>
            <a:xfrm>
              <a:off x="184526" y="70710"/>
              <a:ext cx="798231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/>
                <a:t>Quantum enhancement for dark matter search</a:t>
              </a:r>
              <a:endParaRPr lang="zh-CN" altLang="en-US" sz="3200" dirty="0"/>
            </a:p>
          </p:txBody>
        </p:sp>
        <p:pic>
          <p:nvPicPr>
            <p:cNvPr id="8" name="图片 1" descr="国量院logo">
              <a:extLst>
                <a:ext uri="{FF2B5EF4-FFF2-40B4-BE49-F238E27FC236}">
                  <a16:creationId xmlns:a16="http://schemas.microsoft.com/office/drawing/2014/main" id="{7F1BC52C-A74A-6790-9E91-99A30D86BD31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9105929" y="21080"/>
              <a:ext cx="2920819" cy="687874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ABD6A7B0-5964-339A-83FF-6A3420CFFB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193" y="1111631"/>
            <a:ext cx="3429293" cy="144116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E1E649C-F745-E04E-22D0-0100E7044E54}"/>
              </a:ext>
            </a:extLst>
          </p:cNvPr>
          <p:cNvSpPr txBox="1"/>
          <p:nvPr/>
        </p:nvSpPr>
        <p:spPr>
          <a:xfrm>
            <a:off x="1004833" y="2953227"/>
            <a:ext cx="2119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Nature </a:t>
            </a:r>
            <a:r>
              <a:rPr lang="en-US" altLang="zh-CN" sz="1600" b="1" dirty="0"/>
              <a:t>590</a:t>
            </a:r>
            <a:r>
              <a:rPr lang="en-US" altLang="zh-CN" sz="1600" dirty="0"/>
              <a:t>, 238 (2021)</a:t>
            </a:r>
            <a:endParaRPr lang="zh-CN" altLang="en-US" sz="1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DBA1F0-36F9-9FB8-780C-52827E89566D}"/>
              </a:ext>
            </a:extLst>
          </p:cNvPr>
          <p:cNvSpPr txBox="1"/>
          <p:nvPr/>
        </p:nvSpPr>
        <p:spPr>
          <a:xfrm>
            <a:off x="1105908" y="2592166"/>
            <a:ext cx="1929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Vacuum squeezing</a:t>
            </a:r>
            <a:endParaRPr lang="zh-CN" alt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2E823A7-C251-F305-6661-91DC5C7BA5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0529" y="1091069"/>
            <a:ext cx="4163485" cy="127151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447ECDD-C4F2-34CA-29B7-C92D378D5B7C}"/>
              </a:ext>
            </a:extLst>
          </p:cNvPr>
          <p:cNvSpPr txBox="1"/>
          <p:nvPr/>
        </p:nvSpPr>
        <p:spPr>
          <a:xfrm>
            <a:off x="4716688" y="2959164"/>
            <a:ext cx="28052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PRX Quantum </a:t>
            </a:r>
            <a:r>
              <a:rPr lang="en-US" altLang="zh-CN" sz="1600" b="1" dirty="0"/>
              <a:t>4</a:t>
            </a:r>
            <a:r>
              <a:rPr lang="en-US" altLang="zh-CN" sz="1600" dirty="0"/>
              <a:t>, 020302 (2023)</a:t>
            </a:r>
            <a:endParaRPr lang="zh-CN" altLang="en-US" sz="16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31AD2B4-117E-22E2-37AA-B50DFC713FDE}"/>
              </a:ext>
            </a:extLst>
          </p:cNvPr>
          <p:cNvSpPr txBox="1"/>
          <p:nvPr/>
        </p:nvSpPr>
        <p:spPr>
          <a:xfrm>
            <a:off x="4108788" y="2592613"/>
            <a:ext cx="3773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Mode entanglement &amp; state swapping</a:t>
            </a:r>
            <a:endParaRPr lang="zh-CN" alt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D55B570-A920-39F0-097B-2F533BAD66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41920" y="870765"/>
            <a:ext cx="3058603" cy="178211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65EC04A-A900-E97B-E241-C672B6098A88}"/>
              </a:ext>
            </a:extLst>
          </p:cNvPr>
          <p:cNvSpPr txBox="1"/>
          <p:nvPr/>
        </p:nvSpPr>
        <p:spPr>
          <a:xfrm>
            <a:off x="9032944" y="2953227"/>
            <a:ext cx="21595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PRL </a:t>
            </a:r>
            <a:r>
              <a:rPr lang="en-US" altLang="zh-CN" sz="1600" b="1" dirty="0"/>
              <a:t>135</a:t>
            </a:r>
            <a:r>
              <a:rPr lang="en-US" altLang="zh-CN" sz="1600" dirty="0"/>
              <a:t>, 181004 (2025)</a:t>
            </a:r>
            <a:endParaRPr lang="zh-CN" altLang="en-US" sz="1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690868E-642C-7F25-BE88-33D44FDBAEAE}"/>
              </a:ext>
            </a:extLst>
          </p:cNvPr>
          <p:cNvSpPr txBox="1"/>
          <p:nvPr/>
        </p:nvSpPr>
        <p:spPr>
          <a:xfrm>
            <a:off x="8831255" y="2609495"/>
            <a:ext cx="2548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Qubit array &amp; </a:t>
            </a:r>
            <a:r>
              <a:rPr lang="en-US" altLang="zh-CN" dirty="0" err="1"/>
              <a:t>freq</a:t>
            </a:r>
            <a:r>
              <a:rPr lang="en-US" altLang="zh-CN" dirty="0"/>
              <a:t> tuning</a:t>
            </a:r>
            <a:endParaRPr lang="zh-CN" alt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1818F8A-6286-4F98-B933-369ACACE44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898" y="3497342"/>
            <a:ext cx="3335341" cy="214818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16E2D13-E634-8572-89E1-7F44525AAE69}"/>
              </a:ext>
            </a:extLst>
          </p:cNvPr>
          <p:cNvSpPr txBox="1"/>
          <p:nvPr/>
        </p:nvSpPr>
        <p:spPr>
          <a:xfrm>
            <a:off x="1144957" y="5981237"/>
            <a:ext cx="21595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PRL </a:t>
            </a:r>
            <a:r>
              <a:rPr lang="en-US" altLang="zh-CN" sz="1600" b="1" dirty="0"/>
              <a:t>126</a:t>
            </a:r>
            <a:r>
              <a:rPr lang="en-US" altLang="zh-CN" sz="1600" dirty="0"/>
              <a:t>, 141302 (2021)</a:t>
            </a:r>
            <a:endParaRPr lang="zh-CN" altLang="en-US" sz="16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B6AF7D6-16B6-56A7-6C21-CB71FAFF591E}"/>
              </a:ext>
            </a:extLst>
          </p:cNvPr>
          <p:cNvSpPr txBox="1"/>
          <p:nvPr/>
        </p:nvSpPr>
        <p:spPr>
          <a:xfrm>
            <a:off x="594955" y="5651401"/>
            <a:ext cx="3497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QND measurement and </a:t>
            </a:r>
            <a:r>
              <a:rPr lang="en-US" altLang="zh-CN" dirty="0" err="1"/>
              <a:t>freq</a:t>
            </a:r>
            <a:r>
              <a:rPr lang="en-US" altLang="zh-CN" dirty="0"/>
              <a:t> tuning</a:t>
            </a:r>
            <a:endParaRPr lang="zh-CN" altLang="en-US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9236825-3DB0-5EB1-E152-6610BA9E3D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23228" y="3585912"/>
            <a:ext cx="2218307" cy="2160739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33AE221A-E66C-ACB4-159F-AE8EA362D9B9}"/>
              </a:ext>
            </a:extLst>
          </p:cNvPr>
          <p:cNvSpPr txBox="1"/>
          <p:nvPr/>
        </p:nvSpPr>
        <p:spPr>
          <a:xfrm>
            <a:off x="5029970" y="6200718"/>
            <a:ext cx="21595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PRL </a:t>
            </a:r>
            <a:r>
              <a:rPr lang="en-US" altLang="zh-CN" sz="1600" b="1" dirty="0"/>
              <a:t>132</a:t>
            </a:r>
            <a:r>
              <a:rPr lang="en-US" altLang="zh-CN" sz="1600" dirty="0"/>
              <a:t>, 140801 (2024)</a:t>
            </a:r>
            <a:endParaRPr lang="zh-CN" altLang="en-US" sz="16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524443B-6B12-CDA6-26F1-D07560FED641}"/>
              </a:ext>
            </a:extLst>
          </p:cNvPr>
          <p:cNvSpPr txBox="1"/>
          <p:nvPr/>
        </p:nvSpPr>
        <p:spPr>
          <a:xfrm>
            <a:off x="4541182" y="5807272"/>
            <a:ext cx="3054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Fock state stimulated emission</a:t>
            </a:r>
            <a:endParaRPr lang="zh-CN" alt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3B0F0A4-0549-2E33-9564-01E208F4CCC5}"/>
              </a:ext>
            </a:extLst>
          </p:cNvPr>
          <p:cNvSpPr txBox="1"/>
          <p:nvPr/>
        </p:nvSpPr>
        <p:spPr>
          <a:xfrm>
            <a:off x="1144957" y="6290134"/>
            <a:ext cx="21595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PRL </a:t>
            </a:r>
            <a:r>
              <a:rPr lang="en-US" altLang="zh-CN" sz="1600" b="1" dirty="0"/>
              <a:t>135</a:t>
            </a:r>
            <a:r>
              <a:rPr lang="en-US" altLang="zh-CN" sz="1600" dirty="0"/>
              <a:t>, 201002 (2025)</a:t>
            </a:r>
            <a:endParaRPr lang="zh-CN" altLang="en-US" sz="1600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4F552F08-D211-8F9C-AE5D-FA1C363D20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21740" y="3573542"/>
            <a:ext cx="2289159" cy="2184003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EDD5ECE8-02E2-DE5D-60E7-BDDED3119F87}"/>
              </a:ext>
            </a:extLst>
          </p:cNvPr>
          <p:cNvSpPr txBox="1"/>
          <p:nvPr/>
        </p:nvSpPr>
        <p:spPr>
          <a:xfrm>
            <a:off x="8803845" y="6207382"/>
            <a:ext cx="20746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PRX </a:t>
            </a:r>
            <a:r>
              <a:rPr lang="en-US" altLang="zh-CN" sz="1600" b="1" dirty="0"/>
              <a:t>15</a:t>
            </a:r>
            <a:r>
              <a:rPr lang="en-US" altLang="zh-CN" sz="1600" dirty="0"/>
              <a:t>, 021031 (2025)</a:t>
            </a:r>
            <a:endParaRPr lang="zh-CN" altLang="en-US" sz="16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DBA4790-BF3D-EDB0-68F1-C4E99FB8F555}"/>
              </a:ext>
            </a:extLst>
          </p:cNvPr>
          <p:cNvSpPr txBox="1"/>
          <p:nvPr/>
        </p:nvSpPr>
        <p:spPr>
          <a:xfrm>
            <a:off x="8350900" y="5813819"/>
            <a:ext cx="29143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Itinerant SMPD &amp; </a:t>
            </a:r>
            <a:r>
              <a:rPr lang="en-US" altLang="zh-CN" dirty="0" err="1"/>
              <a:t>freq</a:t>
            </a:r>
            <a:r>
              <a:rPr lang="en-US" altLang="zh-CN" dirty="0"/>
              <a:t> tuning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98910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DD5E40-B8AD-B1E4-29CB-195DBA514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5D39-839F-40E5-B544-2FF94183FCA9}" type="slidenum">
              <a:rPr lang="zh-CN" altLang="en-US" smtClean="0"/>
              <a:t>7</a:t>
            </a:fld>
            <a:endParaRPr lang="zh-CN" altLang="en-US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35EAF4E-25A2-9154-7EBF-0B738DDF6016}"/>
              </a:ext>
            </a:extLst>
          </p:cNvPr>
          <p:cNvSpPr txBox="1"/>
          <p:nvPr/>
        </p:nvSpPr>
        <p:spPr>
          <a:xfrm>
            <a:off x="7534275" y="3198084"/>
            <a:ext cx="28052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PRX Quantum </a:t>
            </a:r>
            <a:r>
              <a:rPr lang="en-US" altLang="zh-CN" sz="1600" b="1" dirty="0"/>
              <a:t>6</a:t>
            </a:r>
            <a:r>
              <a:rPr lang="en-US" altLang="zh-CN" sz="1600" dirty="0"/>
              <a:t>, 010304 (2025)</a:t>
            </a:r>
            <a:endParaRPr lang="zh-CN" altLang="en-US" sz="160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50A21C0-8E58-91D2-E717-71AEB7F5751A}"/>
              </a:ext>
            </a:extLst>
          </p:cNvPr>
          <p:cNvGrpSpPr/>
          <p:nvPr/>
        </p:nvGrpSpPr>
        <p:grpSpPr>
          <a:xfrm>
            <a:off x="1" y="0"/>
            <a:ext cx="12192000" cy="731520"/>
            <a:chOff x="1" y="0"/>
            <a:chExt cx="12192000" cy="731520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0CF2E63D-DD42-61F3-B346-08E38B7DE98D}"/>
                </a:ext>
              </a:extLst>
            </p:cNvPr>
            <p:cNvSpPr/>
            <p:nvPr/>
          </p:nvSpPr>
          <p:spPr>
            <a:xfrm>
              <a:off x="1" y="0"/>
              <a:ext cx="12192000" cy="73152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8D602EB-3BD6-DA6C-EDBC-2EFBDC45FFEE}"/>
                </a:ext>
              </a:extLst>
            </p:cNvPr>
            <p:cNvSpPr txBox="1"/>
            <p:nvPr/>
          </p:nvSpPr>
          <p:spPr>
            <a:xfrm>
              <a:off x="184526" y="70710"/>
              <a:ext cx="639700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/>
                <a:t>Cat states for quantum enhancement</a:t>
              </a:r>
              <a:endParaRPr lang="zh-CN" altLang="en-US" sz="3200" dirty="0"/>
            </a:p>
          </p:txBody>
        </p:sp>
        <p:pic>
          <p:nvPicPr>
            <p:cNvPr id="2" name="图片 1" descr="国量院logo">
              <a:extLst>
                <a:ext uri="{FF2B5EF4-FFF2-40B4-BE49-F238E27FC236}">
                  <a16:creationId xmlns:a16="http://schemas.microsoft.com/office/drawing/2014/main" id="{96B95CB7-FB1C-3B31-3D74-4BA825EA26E6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9105929" y="21080"/>
              <a:ext cx="2920819" cy="687874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8C1E685-6568-52EF-DC47-5A06CDA8A3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0507" y="941993"/>
            <a:ext cx="2909023" cy="22337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5925C81-CF5D-1EAE-06BD-32D2EF95BF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8119" y="910440"/>
            <a:ext cx="4967906" cy="21824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FCE5A87-E0C3-15DE-8B94-E22DA7F5E54A}"/>
                  </a:ext>
                </a:extLst>
              </p:cNvPr>
              <p:cNvSpPr txBox="1"/>
              <p:nvPr/>
            </p:nvSpPr>
            <p:spPr>
              <a:xfrm>
                <a:off x="5198507" y="1258509"/>
                <a:ext cx="778931" cy="3096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</m:ra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FCE5A87-E0C3-15DE-8B94-E22DA7F5E5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8507" y="1258509"/>
                <a:ext cx="778931" cy="309637"/>
              </a:xfrm>
              <a:prstGeom prst="rect">
                <a:avLst/>
              </a:prstGeom>
              <a:blipFill>
                <a:blip r:embed="rId6"/>
                <a:stretch>
                  <a:fillRect l="-3906" r="-6250" b="-78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971A6AC2-897E-7F0F-E10C-5FF7772F419E}"/>
              </a:ext>
            </a:extLst>
          </p:cNvPr>
          <p:cNvSpPr txBox="1"/>
          <p:nvPr/>
        </p:nvSpPr>
        <p:spPr>
          <a:xfrm>
            <a:off x="4152900" y="848403"/>
            <a:ext cx="18245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b="1" dirty="0"/>
              <a:t>Photon number distribution</a:t>
            </a:r>
            <a:endParaRPr lang="zh-CN" altLang="en-US" sz="1100" b="1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83DD9DB-E08F-0C6D-7092-C96E02FD37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5744" y="3801813"/>
            <a:ext cx="4967906" cy="21268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29CFF99-13EB-018A-88EF-2677F3D9608A}"/>
                  </a:ext>
                </a:extLst>
              </p:cNvPr>
              <p:cNvSpPr txBox="1"/>
              <p:nvPr/>
            </p:nvSpPr>
            <p:spPr>
              <a:xfrm>
                <a:off x="1744586" y="3221256"/>
                <a:ext cx="1938351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en-US" altLang="zh-CN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b>
                          </m:sSub>
                          <m:d>
                            <m:dPr>
                              <m:ctrlP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d>
                        </m:e>
                      </m:d>
                      <m:r>
                        <a:rPr lang="zh-CN" altLang="en-US" sz="1600" i="1">
                          <a:latin typeface="Cambria Math" panose="02040503050406030204" pitchFamily="18" charset="0"/>
                        </a:rPr>
                        <m:t>∝</m:t>
                      </m:r>
                      <m:r>
                        <a:rPr lang="en-US" altLang="zh-CN" sz="1600" i="1"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zh-CN" altLang="en-US" sz="16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sz="160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CN" sz="1600" i="1"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zh-CN" altLang="en-US" sz="16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29CFF99-13EB-018A-88EF-2677F3D960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586" y="3221256"/>
                <a:ext cx="1938351" cy="246221"/>
              </a:xfrm>
              <a:prstGeom prst="rect">
                <a:avLst/>
              </a:prstGeom>
              <a:blipFill>
                <a:blip r:embed="rId8"/>
                <a:stretch>
                  <a:fillRect l="-3145" t="-165854" r="-23899" b="-2487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7C43D08-2DD4-52B8-FB1B-CD8738F7444C}"/>
                  </a:ext>
                </a:extLst>
              </p:cNvPr>
              <p:cNvSpPr txBox="1"/>
              <p:nvPr/>
            </p:nvSpPr>
            <p:spPr>
              <a:xfrm>
                <a:off x="3690951" y="2998137"/>
                <a:ext cx="2162175" cy="6715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sz="1600" i="1" smtClean="0">
                          <a:latin typeface="Cambria Math" panose="02040503050406030204" pitchFamily="18" charset="0"/>
                        </a:rPr>
                        <m:t>∝</m:t>
                      </m:r>
                      <m:nary>
                        <m:naryPr>
                          <m:chr m:val="∑"/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altLang="zh-CN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zh-CN" altLang="en-US" sz="16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zh-CN" altLang="en-US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1600" i="1" smtClean="0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p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altLang="zh-CN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d>
                                    <m:dPr>
                                      <m:ctrlP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</m:d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!</m:t>
                                  </m:r>
                                </m:e>
                              </m:rad>
                            </m:den>
                          </m:f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d>
                            <m:dPr>
                              <m:begChr m:val=""/>
                              <m:endChr m:val="⟩"/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7C43D08-2DD4-52B8-FB1B-CD8738F744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0951" y="2998137"/>
                <a:ext cx="2162175" cy="67159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894A872-F42B-E6BF-A57E-B534A1EE9C8B}"/>
                  </a:ext>
                </a:extLst>
              </p:cNvPr>
              <p:cNvSpPr txBox="1"/>
              <p:nvPr/>
            </p:nvSpPr>
            <p:spPr>
              <a:xfrm>
                <a:off x="1781175" y="6057118"/>
                <a:ext cx="1930337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en-US" altLang="zh-CN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b>
                          </m:sSub>
                          <m:d>
                            <m:dPr>
                              <m:ctrlP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d>
                        </m:e>
                      </m:d>
                      <m:r>
                        <a:rPr lang="zh-CN" altLang="en-US" sz="1600" i="1">
                          <a:latin typeface="Cambria Math" panose="02040503050406030204" pitchFamily="18" charset="0"/>
                        </a:rPr>
                        <m:t>∝</m:t>
                      </m:r>
                      <m:r>
                        <a:rPr lang="en-US" altLang="zh-CN" sz="1600" i="1"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zh-CN" altLang="en-US" sz="16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sz="160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CN" sz="1600" i="1"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zh-CN" altLang="en-US" sz="16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894A872-F42B-E6BF-A57E-B534A1EE9C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1175" y="6057118"/>
                <a:ext cx="1930337" cy="246221"/>
              </a:xfrm>
              <a:prstGeom prst="rect">
                <a:avLst/>
              </a:prstGeom>
              <a:blipFill>
                <a:blip r:embed="rId10"/>
                <a:stretch>
                  <a:fillRect l="-3155" t="-172500" r="-23659" b="-25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3564E94-BB24-DB4D-054E-9375B4D63BA9}"/>
                  </a:ext>
                </a:extLst>
              </p:cNvPr>
              <p:cNvSpPr txBox="1"/>
              <p:nvPr/>
            </p:nvSpPr>
            <p:spPr>
              <a:xfrm>
                <a:off x="3588600" y="5849856"/>
                <a:ext cx="2776037" cy="6715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sz="1600" i="1" smtClean="0">
                          <a:latin typeface="Cambria Math" panose="02040503050406030204" pitchFamily="18" charset="0"/>
                        </a:rPr>
                        <m:t>∝</m:t>
                      </m:r>
                      <m:nary>
                        <m:naryPr>
                          <m:chr m:val="∑"/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altLang="zh-CN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zh-CN" altLang="en-US" sz="16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zh-CN" altLang="en-US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1600" i="1" smtClean="0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p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sup>
                              </m:sSup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altLang="zh-CN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d>
                                    <m:dPr>
                                      <m:ctrlP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  <m:t>+1</m:t>
                                      </m:r>
                                    </m:e>
                                  </m:d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!</m:t>
                                  </m:r>
                                </m:e>
                              </m:rad>
                            </m:den>
                          </m:f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d>
                            <m:dPr>
                              <m:begChr m:val=""/>
                              <m:endChr m:val="⟩"/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3564E94-BB24-DB4D-054E-9375B4D63B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8600" y="5849856"/>
                <a:ext cx="2776037" cy="67159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DA57D652-AC8D-7E37-2690-E9FE47547A29}"/>
              </a:ext>
            </a:extLst>
          </p:cNvPr>
          <p:cNvSpPr txBox="1"/>
          <p:nvPr/>
        </p:nvSpPr>
        <p:spPr>
          <a:xfrm>
            <a:off x="4191000" y="3680486"/>
            <a:ext cx="18245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b="1" dirty="0"/>
              <a:t>Photon number distribution</a:t>
            </a:r>
            <a:endParaRPr lang="zh-CN" altLang="en-US" sz="11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47A2452-C822-9A09-B2E3-2765A75E692E}"/>
                  </a:ext>
                </a:extLst>
              </p:cNvPr>
              <p:cNvSpPr txBox="1"/>
              <p:nvPr/>
            </p:nvSpPr>
            <p:spPr>
              <a:xfrm>
                <a:off x="7908744" y="4951261"/>
                <a:ext cx="1835631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̂"/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zh-CN" alt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600" b="0" i="1" smtClean="0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b>
                          </m:sSub>
                          <m:d>
                            <m:dPr>
                              <m:ctrlPr>
                                <a:rPr lang="zh-CN" alt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sz="1600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d>
                        </m:e>
                      </m:d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altLang="zh-CN" sz="160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zh-CN" altLang="en-US" sz="16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en-US" sz="16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6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altLang="zh-CN" sz="16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b>
                          </m:sSub>
                          <m:d>
                            <m:dPr>
                              <m:ctrlPr>
                                <a:rPr lang="zh-CN" altLang="en-US" sz="16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sz="16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47A2452-C822-9A09-B2E3-2765A75E69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8744" y="4951261"/>
                <a:ext cx="1835631" cy="246221"/>
              </a:xfrm>
              <a:prstGeom prst="rect">
                <a:avLst/>
              </a:prstGeom>
              <a:blipFill>
                <a:blip r:embed="rId12"/>
                <a:stretch>
                  <a:fillRect l="-997" t="-165854" r="-25249" b="-2487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BE41C41-7920-1832-34EE-EF25A9912507}"/>
                  </a:ext>
                </a:extLst>
              </p:cNvPr>
              <p:cNvSpPr txBox="1"/>
              <p:nvPr/>
            </p:nvSpPr>
            <p:spPr>
              <a:xfrm>
                <a:off x="8266962" y="4165645"/>
                <a:ext cx="123610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̂"/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zh-CN" alt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zh-CN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BE41C41-7920-1832-34EE-EF25A99125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6962" y="4165645"/>
                <a:ext cx="1236108" cy="276999"/>
              </a:xfrm>
              <a:prstGeom prst="rect">
                <a:avLst/>
              </a:prstGeom>
              <a:blipFill>
                <a:blip r:embed="rId13"/>
                <a:stretch>
                  <a:fillRect l="-3448" t="-173913" r="-45320" b="-2608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9F18D00-F5D1-1CDD-3B11-B7C738FFB26E}"/>
                  </a:ext>
                </a:extLst>
              </p:cNvPr>
              <p:cNvSpPr txBox="1"/>
              <p:nvPr/>
            </p:nvSpPr>
            <p:spPr>
              <a:xfrm>
                <a:off x="6685961" y="5747400"/>
                <a:ext cx="4951677" cy="6715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p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zh-CN" alt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600" b="0" i="1" smtClean="0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b>
                          </m:sSub>
                          <m:d>
                            <m:dPr>
                              <m:ctrlPr>
                                <a:rPr lang="zh-CN" alt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sz="1600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d>
                        </m:e>
                      </m:d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nary>
                        <m:naryPr>
                          <m:chr m:val="∑"/>
                          <m:ctrlPr>
                            <a:rPr lang="en-US" altLang="zh-CN" sz="16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CN" sz="16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CN" sz="1600" i="1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altLang="zh-CN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num>
                            <m:den>
                              <m:r>
                                <a:rPr lang="zh-CN" altLang="en-US" sz="16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den>
                          </m:f>
                          <m:f>
                            <m:fPr>
                              <m:ctrlP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p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sup>
                              </m:sSup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d>
                                    <m:dPr>
                                      <m:ctrlP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+1</m:t>
                                      </m:r>
                                    </m:e>
                                  </m:d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  <m:t>!</m:t>
                                  </m:r>
                                </m:e>
                              </m:rad>
                            </m:den>
                          </m:f>
                          <m:r>
                            <a:rPr lang="en-US" altLang="zh-CN" sz="1600" i="1">
                              <a:latin typeface="Cambria Math" panose="02040503050406030204" pitchFamily="18" charset="0"/>
                            </a:rPr>
                            <m:t>|</m:t>
                          </m:r>
                          <m:d>
                            <m:dPr>
                              <m:begChr m:val=""/>
                              <m:endChr m:val="⟩"/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</m:nary>
                      <m:r>
                        <a:rPr lang="en-US" altLang="zh-CN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r>
                        <a:rPr lang="en-US" altLang="zh-CN" sz="160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zh-CN" altLang="en-US" sz="16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en-US" sz="16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6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altLang="zh-CN" sz="16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b>
                          </m:sSub>
                          <m:d>
                            <m:dPr>
                              <m:ctrlPr>
                                <a:rPr lang="zh-CN" altLang="en-US" sz="16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sz="16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9F18D00-F5D1-1CDD-3B11-B7C738FFB2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5961" y="5747400"/>
                <a:ext cx="4951677" cy="67159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0C161441-FBC9-EDC2-0676-B931B9E41FE0}"/>
              </a:ext>
            </a:extLst>
          </p:cNvPr>
          <p:cNvSpPr txBox="1"/>
          <p:nvPr/>
        </p:nvSpPr>
        <p:spPr>
          <a:xfrm>
            <a:off x="6549817" y="4496897"/>
            <a:ext cx="16235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dirty="0"/>
              <a:t>Photon loss:</a:t>
            </a:r>
            <a:endParaRPr lang="zh-CN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4998D1-F9C9-CC99-D5F5-1C1B29422A2B}"/>
              </a:ext>
            </a:extLst>
          </p:cNvPr>
          <p:cNvSpPr txBox="1"/>
          <p:nvPr/>
        </p:nvSpPr>
        <p:spPr>
          <a:xfrm>
            <a:off x="6549817" y="5287775"/>
            <a:ext cx="2049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dirty="0"/>
              <a:t>Photon addition:</a:t>
            </a:r>
            <a:endParaRPr lang="zh-CN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BB0F52-10A2-CB77-0746-079BBD95F691}"/>
              </a:ext>
            </a:extLst>
          </p:cNvPr>
          <p:cNvSpPr txBox="1"/>
          <p:nvPr/>
        </p:nvSpPr>
        <p:spPr>
          <a:xfrm>
            <a:off x="586300" y="1687288"/>
            <a:ext cx="7312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accent1"/>
                </a:solidFill>
              </a:rPr>
              <a:t>even</a:t>
            </a:r>
          </a:p>
          <a:p>
            <a:pPr algn="ctr"/>
            <a:r>
              <a:rPr lang="en-US" altLang="zh-CN" dirty="0">
                <a:solidFill>
                  <a:schemeClr val="accent1"/>
                </a:solidFill>
              </a:rPr>
              <a:t>parity</a:t>
            </a:r>
            <a:endParaRPr lang="zh-CN" altLang="en-US" dirty="0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AE19FA-970E-AF12-F955-5A134ECAA6BE}"/>
              </a:ext>
            </a:extLst>
          </p:cNvPr>
          <p:cNvSpPr txBox="1"/>
          <p:nvPr/>
        </p:nvSpPr>
        <p:spPr>
          <a:xfrm>
            <a:off x="586300" y="4570926"/>
            <a:ext cx="7312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accent1"/>
                </a:solidFill>
              </a:rPr>
              <a:t>odd</a:t>
            </a:r>
          </a:p>
          <a:p>
            <a:pPr algn="ctr"/>
            <a:r>
              <a:rPr lang="en-US" altLang="zh-CN" dirty="0">
                <a:solidFill>
                  <a:schemeClr val="accent1"/>
                </a:solidFill>
              </a:rPr>
              <a:t>parity</a:t>
            </a:r>
            <a:endParaRPr lang="zh-CN" altLang="en-US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02A2957-55A9-B9C7-757D-A940F54751A2}"/>
                  </a:ext>
                </a:extLst>
              </p:cNvPr>
              <p:cNvSpPr txBox="1"/>
              <p:nvPr/>
            </p:nvSpPr>
            <p:spPr>
              <a:xfrm>
                <a:off x="6552091" y="3706020"/>
                <a:ext cx="227446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en-US" altLang="zh-CN" dirty="0"/>
                  <a:t>Coherent state: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|</m:t>
                    </m:r>
                    <m:d>
                      <m:dPr>
                        <m:begChr m:val=""/>
                        <m:endChr m:val="⟩"/>
                        <m:ctrlPr>
                          <a:rPr lang="zh-CN" alt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02A2957-55A9-B9C7-757D-A940F54751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2091" y="3706020"/>
                <a:ext cx="2274469" cy="369332"/>
              </a:xfrm>
              <a:prstGeom prst="rect">
                <a:avLst/>
              </a:prstGeom>
              <a:blipFill>
                <a:blip r:embed="rId15"/>
                <a:stretch>
                  <a:fillRect l="-1877" t="-119672" r="-21180" b="-1836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4633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23" grpId="0"/>
      <p:bldP spid="24" grpId="0"/>
      <p:bldP spid="25" grpId="0"/>
      <p:bldP spid="3" grpId="0"/>
      <p:bldP spid="6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29916A-030A-C72B-EAC8-068E58ED9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5D39-839F-40E5-B544-2FF94183FCA9}" type="slidenum">
              <a:rPr lang="zh-CN" altLang="en-US" smtClean="0"/>
              <a:t>8</a:t>
            </a:fld>
            <a:endParaRPr lang="zh-CN" alt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6D01A8B-1A6F-D0BF-92EB-33A48B067CAD}"/>
              </a:ext>
            </a:extLst>
          </p:cNvPr>
          <p:cNvGrpSpPr/>
          <p:nvPr/>
        </p:nvGrpSpPr>
        <p:grpSpPr>
          <a:xfrm>
            <a:off x="1" y="0"/>
            <a:ext cx="12192000" cy="731520"/>
            <a:chOff x="1" y="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A56B569-FBAD-5DBB-077B-6FC4A11D741D}"/>
                </a:ext>
              </a:extLst>
            </p:cNvPr>
            <p:cNvSpPr/>
            <p:nvPr/>
          </p:nvSpPr>
          <p:spPr>
            <a:xfrm>
              <a:off x="1" y="0"/>
              <a:ext cx="12192000" cy="73152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63A9385-4742-4819-8B6D-D91C598BAA37}"/>
                </a:ext>
              </a:extLst>
            </p:cNvPr>
            <p:cNvSpPr txBox="1"/>
            <p:nvPr/>
          </p:nvSpPr>
          <p:spPr>
            <a:xfrm>
              <a:off x="184526" y="70710"/>
              <a:ext cx="756380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/>
                <a:t>The probe state: four-component cat states</a:t>
              </a:r>
              <a:endParaRPr lang="zh-CN" altLang="en-US" sz="3200" dirty="0"/>
            </a:p>
          </p:txBody>
        </p:sp>
        <p:pic>
          <p:nvPicPr>
            <p:cNvPr id="11" name="图片 1" descr="国量院logo">
              <a:extLst>
                <a:ext uri="{FF2B5EF4-FFF2-40B4-BE49-F238E27FC236}">
                  <a16:creationId xmlns:a16="http://schemas.microsoft.com/office/drawing/2014/main" id="{03E9015A-C230-1F9E-42A4-C09F82E3E134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9105929" y="21080"/>
              <a:ext cx="2920819" cy="687874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941B9357-D2C5-6909-F16E-3F20348F113F}"/>
                  </a:ext>
                </a:extLst>
              </p:cNvPr>
              <p:cNvSpPr txBox="1"/>
              <p:nvPr/>
            </p:nvSpPr>
            <p:spPr>
              <a:xfrm>
                <a:off x="6147946" y="3040544"/>
                <a:ext cx="5890972" cy="3673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⟨"/>
                                  <m:endChr m:val="⟩"/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  <m:t>𝛼</m:t>
                                      </m:r>
                                    </m:e>
                                  </m:d>
                                </m:e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</m:e>
                                  </m:acc>
                                  <m:d>
                                    <m:dPr>
                                      <m:ctrlPr>
                                        <a:rPr lang="zh-CN" altLang="en-US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zh-CN" altLang="en-US" i="1" smtClean="0">
                                          <a:latin typeface="Cambria Math" panose="02040503050406030204" pitchFamily="18" charset="0"/>
                                        </a:rPr>
                                        <m:t>𝛽</m:t>
                                      </m:r>
                                    </m:e>
                                  </m:d>
                                </m:e>
                                <m:e>
                                  <m:sSub>
                                    <m:sSubPr>
                                      <m:ctrlP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  <m:t>𝛼</m:t>
                                      </m:r>
                                    </m:e>
                                  </m:d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⟨"/>
                                  <m:endChr m:val="⟩"/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  <m:t>𝛼</m:t>
                                      </m:r>
                                    </m:e>
                                  </m:d>
                                </m:e>
                                <m:e>
                                  <m:r>
                                    <a:rPr lang="zh-CN" altLang="en-US" i="1" smtClean="0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  <m:sSup>
                                    <m:sSupPr>
                                      <m:ctrlP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</m:sup>
                                  </m:sSup>
                                </m:e>
                                <m:e>
                                  <m:sSub>
                                    <m:sSubPr>
                                      <m:ctrlP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  <m:t>𝛼</m:t>
                                      </m:r>
                                    </m:e>
                                  </m:d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zh-CN" alt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</m:d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zh-CN" alt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zh-CN" altLang="en-US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d>
                        </m:e>
                        <m:sup>
                          <m:r>
                            <a:rPr lang="en-US" altLang="zh-CN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941B9357-D2C5-6909-F16E-3F20348F11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7946" y="3040544"/>
                <a:ext cx="5890972" cy="367345"/>
              </a:xfrm>
              <a:prstGeom prst="rect">
                <a:avLst/>
              </a:prstGeom>
              <a:blipFill>
                <a:blip r:embed="rId4"/>
                <a:stretch>
                  <a:fillRect b="-2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EF47212B-42C4-1240-F16B-A99F726C2446}"/>
                  </a:ext>
                </a:extLst>
              </p:cNvPr>
              <p:cNvSpPr txBox="1"/>
              <p:nvPr/>
            </p:nvSpPr>
            <p:spPr>
              <a:xfrm>
                <a:off x="384862" y="5048451"/>
                <a:ext cx="2625078" cy="7555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zh-CN" altLang="en-US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en-US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d>
                            <m:dPr>
                              <m:ctrlPr>
                                <a:rPr lang="zh-CN" altLang="en-US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d>
                        </m:e>
                      </m:d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∝</m:t>
                      </m:r>
                      <m:nary>
                        <m:naryPr>
                          <m:chr m:val="∑"/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altLang="zh-CN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zh-CN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zh-CN" alt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i="1" smtClean="0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p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altLang="zh-CN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d>
                                    <m:dPr>
                                      <m:ctrlP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</m:d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!</m:t>
                                  </m:r>
                                </m:e>
                              </m:rad>
                            </m:den>
                          </m:f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d>
                            <m:dPr>
                              <m:begChr m:val=""/>
                              <m:endChr m:val="⟩"/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EF47212B-42C4-1240-F16B-A99F726C24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862" y="5048451"/>
                <a:ext cx="2625078" cy="75552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83532376-6206-053A-A475-66EC70F0CC2D}"/>
                  </a:ext>
                </a:extLst>
              </p:cNvPr>
              <p:cNvSpPr txBox="1"/>
              <p:nvPr/>
            </p:nvSpPr>
            <p:spPr>
              <a:xfrm>
                <a:off x="4155550" y="4663041"/>
                <a:ext cx="3592778" cy="7555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r>
                        <a:rPr lang="en-US" altLang="zh-CN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zh-CN" altLang="en-US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en-US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zh-CN" altLang="en-US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d>
                        </m:e>
                      </m:d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∝</m:t>
                      </m:r>
                      <m:nary>
                        <m:naryPr>
                          <m:chr m:val="∑"/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altLang="zh-CN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zh-CN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zh-CN" alt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i="1" smtClean="0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p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sup>
                              </m:sSup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altLang="zh-CN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d>
                                    <m:dPr>
                                      <m:ctrlP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+1</m:t>
                                      </m:r>
                                    </m:e>
                                  </m:d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!</m:t>
                                  </m:r>
                                </m:e>
                              </m:rad>
                            </m:den>
                          </m:f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d>
                            <m:dPr>
                              <m:begChr m:val=""/>
                              <m:endChr m:val="⟩"/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83532376-6206-053A-A475-66EC70F0CC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5550" y="4663041"/>
                <a:ext cx="3592778" cy="75552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02AAE03-F0AD-127A-2A05-7C6BC622AF5C}"/>
                  </a:ext>
                </a:extLst>
              </p:cNvPr>
              <p:cNvSpPr txBox="1"/>
              <p:nvPr/>
            </p:nvSpPr>
            <p:spPr>
              <a:xfrm>
                <a:off x="4329199" y="5537133"/>
                <a:ext cx="3432991" cy="7555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zh-CN" altLang="en-US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en-US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d>
                            <m:dPr>
                              <m:ctrlPr>
                                <a:rPr lang="zh-CN" altLang="en-US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d>
                        </m:e>
                      </m:d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∝</m:t>
                      </m:r>
                      <m:nary>
                        <m:naryPr>
                          <m:chr m:val="∑"/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altLang="zh-CN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zh-CN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zh-CN" alt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i="1" smtClean="0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p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+3</m:t>
                                  </m:r>
                                </m:sup>
                              </m:sSup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altLang="zh-CN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d>
                                    <m:dPr>
                                      <m:ctrlP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+3</m:t>
                                      </m:r>
                                    </m:e>
                                  </m:d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!</m:t>
                                  </m:r>
                                </m:e>
                              </m:rad>
                            </m:den>
                          </m:f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d>
                            <m:dPr>
                              <m:begChr m:val=""/>
                              <m:endChr m:val="⟩"/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02AAE03-F0AD-127A-2A05-7C6BC622AF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9199" y="5537133"/>
                <a:ext cx="3432991" cy="75552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D2DA80DD-E93B-9C50-A271-703726248C80}"/>
                  </a:ext>
                </a:extLst>
              </p:cNvPr>
              <p:cNvSpPr txBox="1"/>
              <p:nvPr/>
            </p:nvSpPr>
            <p:spPr>
              <a:xfrm>
                <a:off x="2669102" y="837384"/>
                <a:ext cx="3625543" cy="7555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mtClean="0"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d>
                        </m:e>
                      </m:d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∝</m:t>
                      </m:r>
                      <m:nary>
                        <m:naryPr>
                          <m:chr m:val="∑"/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altLang="zh-CN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zh-CN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zh-CN" alt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i="1" smtClean="0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p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p>
                              </m:sSup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altLang="zh-CN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d>
                                    <m:dPr>
                                      <m:ctrlP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e>
                                  </m:d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!</m:t>
                                  </m:r>
                                </m:e>
                              </m:rad>
                            </m:den>
                          </m:f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d>
                            <m:dPr>
                              <m:begChr m:val=""/>
                              <m:endChr m:val="⟩"/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D2DA80DD-E93B-9C50-A271-703726248C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9102" y="837384"/>
                <a:ext cx="3625543" cy="75552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TextBox 58">
            <a:extLst>
              <a:ext uri="{FF2B5EF4-FFF2-40B4-BE49-F238E27FC236}">
                <a16:creationId xmlns:a16="http://schemas.microsoft.com/office/drawing/2014/main" id="{3A7B2088-E3CD-6FF2-8495-5CA3FC73FD04}"/>
              </a:ext>
            </a:extLst>
          </p:cNvPr>
          <p:cNvSpPr txBox="1"/>
          <p:nvPr/>
        </p:nvSpPr>
        <p:spPr>
          <a:xfrm>
            <a:off x="642433" y="854204"/>
            <a:ext cx="19855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solidFill>
                  <a:schemeClr val="accent1"/>
                </a:solidFill>
              </a:rPr>
              <a:t>Four-component cat states</a:t>
            </a:r>
            <a:endParaRPr lang="zh-CN" altLang="en-US" sz="2000" dirty="0">
              <a:solidFill>
                <a:schemeClr val="accent1"/>
              </a:solidFill>
            </a:endParaRP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50A58E3E-77B2-B433-ECEA-8213E2EDC31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68063" y="4030702"/>
            <a:ext cx="3253516" cy="2626640"/>
          </a:xfrm>
          <a:prstGeom prst="rect">
            <a:avLst/>
          </a:prstGeom>
        </p:spPr>
      </p:pic>
      <p:grpSp>
        <p:nvGrpSpPr>
          <p:cNvPr id="65" name="Group 64">
            <a:extLst>
              <a:ext uri="{FF2B5EF4-FFF2-40B4-BE49-F238E27FC236}">
                <a16:creationId xmlns:a16="http://schemas.microsoft.com/office/drawing/2014/main" id="{B14F550F-4355-0F60-0E0D-B9E5F83F0886}"/>
              </a:ext>
            </a:extLst>
          </p:cNvPr>
          <p:cNvGrpSpPr/>
          <p:nvPr/>
        </p:nvGrpSpPr>
        <p:grpSpPr>
          <a:xfrm>
            <a:off x="3161677" y="5708214"/>
            <a:ext cx="970361" cy="401861"/>
            <a:chOff x="3375744" y="5198374"/>
            <a:chExt cx="970361" cy="401861"/>
          </a:xfrm>
        </p:grpSpPr>
        <p:sp>
          <p:nvSpPr>
            <p:cNvPr id="57" name="Arrow: Right 56">
              <a:extLst>
                <a:ext uri="{FF2B5EF4-FFF2-40B4-BE49-F238E27FC236}">
                  <a16:creationId xmlns:a16="http://schemas.microsoft.com/office/drawing/2014/main" id="{559A0C39-C685-9380-F268-3048B0786240}"/>
                </a:ext>
              </a:extLst>
            </p:cNvPr>
            <p:cNvSpPr/>
            <p:nvPr/>
          </p:nvSpPr>
          <p:spPr>
            <a:xfrm rot="848910">
              <a:off x="3375744" y="5198374"/>
              <a:ext cx="970361" cy="171159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381C553B-AE7E-A3AF-7877-F1BB4D4F9B71}"/>
                    </a:ext>
                  </a:extLst>
                </p:cNvPr>
                <p:cNvSpPr txBox="1"/>
                <p:nvPr/>
              </p:nvSpPr>
              <p:spPr>
                <a:xfrm rot="1047920">
                  <a:off x="3683630" y="5292458"/>
                  <a:ext cx="219354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acc>
                          <m:accPr>
                            <m:chr m:val="̂"/>
                            <m:ctrlPr>
                              <a:rPr lang="zh-CN" altLang="en-US" sz="20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zh-CN" altLang="en-US" sz="20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acc>
                      </m:oMath>
                    </m:oMathPara>
                  </a14:m>
                  <a:endParaRPr lang="zh-CN" altLang="en-US" sz="20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381C553B-AE7E-A3AF-7877-F1BB4D4F9B7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047920">
                  <a:off x="3683630" y="5292458"/>
                  <a:ext cx="219354" cy="307777"/>
                </a:xfrm>
                <a:prstGeom prst="rect">
                  <a:avLst/>
                </a:prstGeom>
                <a:blipFill>
                  <a:blip r:embed="rId10"/>
                  <a:stretch>
                    <a:fillRect l="-8000" t="-18333" r="-62000" b="-666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51B79C3-8CD2-3048-3A9E-94D4921664CD}"/>
              </a:ext>
            </a:extLst>
          </p:cNvPr>
          <p:cNvGrpSpPr/>
          <p:nvPr/>
        </p:nvGrpSpPr>
        <p:grpSpPr>
          <a:xfrm>
            <a:off x="2886970" y="4791589"/>
            <a:ext cx="1311706" cy="492484"/>
            <a:chOff x="3110562" y="4205549"/>
            <a:chExt cx="1311706" cy="492484"/>
          </a:xfrm>
        </p:grpSpPr>
        <p:sp>
          <p:nvSpPr>
            <p:cNvPr id="56" name="Arrow: Right 55">
              <a:extLst>
                <a:ext uri="{FF2B5EF4-FFF2-40B4-BE49-F238E27FC236}">
                  <a16:creationId xmlns:a16="http://schemas.microsoft.com/office/drawing/2014/main" id="{96B57C5E-0C94-5D3F-A3B0-C58C3115E29D}"/>
                </a:ext>
              </a:extLst>
            </p:cNvPr>
            <p:cNvSpPr/>
            <p:nvPr/>
          </p:nvSpPr>
          <p:spPr>
            <a:xfrm rot="20543765">
              <a:off x="3374460" y="4526874"/>
              <a:ext cx="970361" cy="171159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DD8A5AD-691F-EC32-12F8-39E63DDE1138}"/>
                </a:ext>
              </a:extLst>
            </p:cNvPr>
            <p:cNvSpPr txBox="1"/>
            <p:nvPr/>
          </p:nvSpPr>
          <p:spPr>
            <a:xfrm rot="20565287">
              <a:off x="3110562" y="4205549"/>
              <a:ext cx="13117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solidFill>
                    <a:schemeClr val="accent1"/>
                  </a:solidFill>
                </a:rPr>
                <a:t>Dark matter</a:t>
              </a:r>
              <a:endParaRPr lang="zh-CN" altLang="en-US" dirty="0">
                <a:solidFill>
                  <a:schemeClr val="accent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867FA63-FE1D-6C56-AA2C-E78ED22125E9}"/>
                  </a:ext>
                </a:extLst>
              </p:cNvPr>
              <p:cNvSpPr txBox="1"/>
              <p:nvPr/>
            </p:nvSpPr>
            <p:spPr>
              <a:xfrm>
                <a:off x="7018370" y="3500524"/>
                <a:ext cx="4279633" cy="3673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⟨"/>
                                  <m:endChr m:val="⟩"/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</m:e>
                                  </m:acc>
                                  <m:d>
                                    <m:dPr>
                                      <m:ctrlPr>
                                        <a:rPr lang="zh-CN" altLang="en-US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zh-CN" altLang="en-US" i="1" smtClean="0">
                                          <a:latin typeface="Cambria Math" panose="02040503050406030204" pitchFamily="18" charset="0"/>
                                        </a:rPr>
                                        <m:t>𝛽</m:t>
                                      </m:r>
                                    </m:e>
                                  </m:d>
                                </m:e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⟨"/>
                                  <m:endChr m:val="⟩"/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e>
                                  <m:r>
                                    <a:rPr lang="zh-CN" altLang="en-US" i="1" smtClean="0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  <m:sSup>
                                    <m:sSupPr>
                                      <m:ctrlP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</m:sup>
                                  </m:sSup>
                                </m:e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zh-CN" alt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</m:d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sSup>
                        <m:sSupPr>
                          <m:ctrlPr>
                            <a:rPr lang="zh-CN" alt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𝜖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867FA63-FE1D-6C56-AA2C-E78ED22125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8370" y="3500524"/>
                <a:ext cx="4279633" cy="367345"/>
              </a:xfrm>
              <a:prstGeom prst="rect">
                <a:avLst/>
              </a:prstGeom>
              <a:blipFill>
                <a:blip r:embed="rId11"/>
                <a:stretch>
                  <a:fillRect b="-2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13EAE69E-567E-2921-CC21-BA37366A8027}"/>
              </a:ext>
            </a:extLst>
          </p:cNvPr>
          <p:cNvGrpSpPr/>
          <p:nvPr/>
        </p:nvGrpSpPr>
        <p:grpSpPr>
          <a:xfrm>
            <a:off x="7073636" y="861507"/>
            <a:ext cx="4080139" cy="1745568"/>
            <a:chOff x="6525849" y="629612"/>
            <a:chExt cx="3846567" cy="149416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6407744-E4D0-28B6-0F5A-B3E976E9DD80}"/>
                </a:ext>
              </a:extLst>
            </p:cNvPr>
            <p:cNvSpPr/>
            <p:nvPr/>
          </p:nvSpPr>
          <p:spPr>
            <a:xfrm>
              <a:off x="8392885" y="629612"/>
              <a:ext cx="1979531" cy="1494169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60000"/>
                    <a:lumOff val="40000"/>
                  </a:schemeClr>
                </a:gs>
                <a:gs pos="65000">
                  <a:schemeClr val="accent2">
                    <a:lumMod val="20000"/>
                    <a:lumOff val="80000"/>
                  </a:schemeClr>
                </a:gs>
                <a:gs pos="38000">
                  <a:schemeClr val="accent2">
                    <a:lumMod val="20000"/>
                    <a:lumOff val="80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5B60EF5-DB41-A0FA-2B5F-085576581625}"/>
                </a:ext>
              </a:extLst>
            </p:cNvPr>
            <p:cNvGrpSpPr/>
            <p:nvPr/>
          </p:nvGrpSpPr>
          <p:grpSpPr>
            <a:xfrm>
              <a:off x="6525849" y="780928"/>
              <a:ext cx="2158449" cy="1160157"/>
              <a:chOff x="6247343" y="1330540"/>
              <a:chExt cx="2158449" cy="1160157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1D164C3E-7E10-8166-8D2D-32D4C99B4E58}"/>
                  </a:ext>
                </a:extLst>
              </p:cNvPr>
              <p:cNvSpPr/>
              <p:nvPr/>
            </p:nvSpPr>
            <p:spPr>
              <a:xfrm>
                <a:off x="6247343" y="1330540"/>
                <a:ext cx="2158449" cy="420564"/>
              </a:xfrm>
              <a:custGeom>
                <a:avLst/>
                <a:gdLst>
                  <a:gd name="csX0" fmla="*/ 0 w 2991394"/>
                  <a:gd name="csY0" fmla="*/ 415943 h 801297"/>
                  <a:gd name="csX1" fmla="*/ 195943 w 2991394"/>
                  <a:gd name="csY1" fmla="*/ 161217 h 801297"/>
                  <a:gd name="csX2" fmla="*/ 450668 w 2991394"/>
                  <a:gd name="csY2" fmla="*/ 4463 h 801297"/>
                  <a:gd name="csX3" fmla="*/ 738051 w 2991394"/>
                  <a:gd name="csY3" fmla="*/ 63246 h 801297"/>
                  <a:gd name="csX4" fmla="*/ 927463 w 2991394"/>
                  <a:gd name="csY4" fmla="*/ 272251 h 801297"/>
                  <a:gd name="csX5" fmla="*/ 1031966 w 2991394"/>
                  <a:gd name="csY5" fmla="*/ 435537 h 801297"/>
                  <a:gd name="csX6" fmla="*/ 1162594 w 2991394"/>
                  <a:gd name="csY6" fmla="*/ 598823 h 801297"/>
                  <a:gd name="csX7" fmla="*/ 1365068 w 2991394"/>
                  <a:gd name="csY7" fmla="*/ 749046 h 801297"/>
                  <a:gd name="csX8" fmla="*/ 1561011 w 2991394"/>
                  <a:gd name="csY8" fmla="*/ 801297 h 801297"/>
                  <a:gd name="csX9" fmla="*/ 1802674 w 2991394"/>
                  <a:gd name="csY9" fmla="*/ 749046 h 801297"/>
                  <a:gd name="csX10" fmla="*/ 1959428 w 2991394"/>
                  <a:gd name="csY10" fmla="*/ 611886 h 801297"/>
                  <a:gd name="csX11" fmla="*/ 2063931 w 2991394"/>
                  <a:gd name="csY11" fmla="*/ 422474 h 801297"/>
                  <a:gd name="csX12" fmla="*/ 2168434 w 2991394"/>
                  <a:gd name="csY12" fmla="*/ 278783 h 801297"/>
                  <a:gd name="csX13" fmla="*/ 2318657 w 2991394"/>
                  <a:gd name="csY13" fmla="*/ 141623 h 801297"/>
                  <a:gd name="csX14" fmla="*/ 2455817 w 2991394"/>
                  <a:gd name="csY14" fmla="*/ 95903 h 801297"/>
                  <a:gd name="csX15" fmla="*/ 2599508 w 2991394"/>
                  <a:gd name="csY15" fmla="*/ 102434 h 801297"/>
                  <a:gd name="csX16" fmla="*/ 2847703 w 2991394"/>
                  <a:gd name="csY16" fmla="*/ 291846 h 801297"/>
                  <a:gd name="csX17" fmla="*/ 2991394 w 2991394"/>
                  <a:gd name="csY17" fmla="*/ 474726 h 80129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2991394" h="801297">
                    <a:moveTo>
                      <a:pt x="0" y="415943"/>
                    </a:moveTo>
                    <a:cubicBezTo>
                      <a:pt x="60416" y="322870"/>
                      <a:pt x="120832" y="229797"/>
                      <a:pt x="195943" y="161217"/>
                    </a:cubicBezTo>
                    <a:cubicBezTo>
                      <a:pt x="271054" y="92637"/>
                      <a:pt x="360317" y="20791"/>
                      <a:pt x="450668" y="4463"/>
                    </a:cubicBezTo>
                    <a:cubicBezTo>
                      <a:pt x="541019" y="-11865"/>
                      <a:pt x="658585" y="18615"/>
                      <a:pt x="738051" y="63246"/>
                    </a:cubicBezTo>
                    <a:cubicBezTo>
                      <a:pt x="817517" y="107877"/>
                      <a:pt x="878477" y="210203"/>
                      <a:pt x="927463" y="272251"/>
                    </a:cubicBezTo>
                    <a:cubicBezTo>
                      <a:pt x="976449" y="334299"/>
                      <a:pt x="992778" y="381108"/>
                      <a:pt x="1031966" y="435537"/>
                    </a:cubicBezTo>
                    <a:cubicBezTo>
                      <a:pt x="1071154" y="489966"/>
                      <a:pt x="1107077" y="546572"/>
                      <a:pt x="1162594" y="598823"/>
                    </a:cubicBezTo>
                    <a:cubicBezTo>
                      <a:pt x="1218111" y="651074"/>
                      <a:pt x="1298665" y="715300"/>
                      <a:pt x="1365068" y="749046"/>
                    </a:cubicBezTo>
                    <a:cubicBezTo>
                      <a:pt x="1431471" y="782792"/>
                      <a:pt x="1488077" y="801297"/>
                      <a:pt x="1561011" y="801297"/>
                    </a:cubicBezTo>
                    <a:cubicBezTo>
                      <a:pt x="1633945" y="801297"/>
                      <a:pt x="1736271" y="780614"/>
                      <a:pt x="1802674" y="749046"/>
                    </a:cubicBezTo>
                    <a:cubicBezTo>
                      <a:pt x="1869077" y="717478"/>
                      <a:pt x="1915885" y="666315"/>
                      <a:pt x="1959428" y="611886"/>
                    </a:cubicBezTo>
                    <a:cubicBezTo>
                      <a:pt x="2002971" y="557457"/>
                      <a:pt x="2029097" y="477991"/>
                      <a:pt x="2063931" y="422474"/>
                    </a:cubicBezTo>
                    <a:cubicBezTo>
                      <a:pt x="2098765" y="366957"/>
                      <a:pt x="2125980" y="325591"/>
                      <a:pt x="2168434" y="278783"/>
                    </a:cubicBezTo>
                    <a:cubicBezTo>
                      <a:pt x="2210888" y="231975"/>
                      <a:pt x="2270760" y="172103"/>
                      <a:pt x="2318657" y="141623"/>
                    </a:cubicBezTo>
                    <a:cubicBezTo>
                      <a:pt x="2366554" y="111143"/>
                      <a:pt x="2409008" y="102435"/>
                      <a:pt x="2455817" y="95903"/>
                    </a:cubicBezTo>
                    <a:cubicBezTo>
                      <a:pt x="2502626" y="89371"/>
                      <a:pt x="2534194" y="69777"/>
                      <a:pt x="2599508" y="102434"/>
                    </a:cubicBezTo>
                    <a:cubicBezTo>
                      <a:pt x="2664822" y="135091"/>
                      <a:pt x="2782389" y="229797"/>
                      <a:pt x="2847703" y="291846"/>
                    </a:cubicBezTo>
                    <a:cubicBezTo>
                      <a:pt x="2913017" y="353895"/>
                      <a:pt x="2963091" y="429006"/>
                      <a:pt x="2991394" y="474726"/>
                    </a:cubicBezTo>
                  </a:path>
                </a:pathLst>
              </a:custGeom>
              <a:noFill/>
              <a:ln w="31750">
                <a:solidFill>
                  <a:schemeClr val="accent1"/>
                </a:solidFill>
                <a:tailEnd type="stealth" w="med" len="lg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A00DE004-B698-6E5E-4F1F-6A26BDC35A76}"/>
                  </a:ext>
                </a:extLst>
              </p:cNvPr>
              <p:cNvSpPr/>
              <p:nvPr/>
            </p:nvSpPr>
            <p:spPr>
              <a:xfrm>
                <a:off x="6247343" y="1661931"/>
                <a:ext cx="2158449" cy="464762"/>
              </a:xfrm>
              <a:custGeom>
                <a:avLst/>
                <a:gdLst>
                  <a:gd name="csX0" fmla="*/ 0 w 2991394"/>
                  <a:gd name="csY0" fmla="*/ 415943 h 801297"/>
                  <a:gd name="csX1" fmla="*/ 195943 w 2991394"/>
                  <a:gd name="csY1" fmla="*/ 161217 h 801297"/>
                  <a:gd name="csX2" fmla="*/ 450668 w 2991394"/>
                  <a:gd name="csY2" fmla="*/ 4463 h 801297"/>
                  <a:gd name="csX3" fmla="*/ 738051 w 2991394"/>
                  <a:gd name="csY3" fmla="*/ 63246 h 801297"/>
                  <a:gd name="csX4" fmla="*/ 927463 w 2991394"/>
                  <a:gd name="csY4" fmla="*/ 272251 h 801297"/>
                  <a:gd name="csX5" fmla="*/ 1031966 w 2991394"/>
                  <a:gd name="csY5" fmla="*/ 435537 h 801297"/>
                  <a:gd name="csX6" fmla="*/ 1162594 w 2991394"/>
                  <a:gd name="csY6" fmla="*/ 598823 h 801297"/>
                  <a:gd name="csX7" fmla="*/ 1365068 w 2991394"/>
                  <a:gd name="csY7" fmla="*/ 749046 h 801297"/>
                  <a:gd name="csX8" fmla="*/ 1561011 w 2991394"/>
                  <a:gd name="csY8" fmla="*/ 801297 h 801297"/>
                  <a:gd name="csX9" fmla="*/ 1802674 w 2991394"/>
                  <a:gd name="csY9" fmla="*/ 749046 h 801297"/>
                  <a:gd name="csX10" fmla="*/ 1959428 w 2991394"/>
                  <a:gd name="csY10" fmla="*/ 611886 h 801297"/>
                  <a:gd name="csX11" fmla="*/ 2063931 w 2991394"/>
                  <a:gd name="csY11" fmla="*/ 422474 h 801297"/>
                  <a:gd name="csX12" fmla="*/ 2168434 w 2991394"/>
                  <a:gd name="csY12" fmla="*/ 278783 h 801297"/>
                  <a:gd name="csX13" fmla="*/ 2318657 w 2991394"/>
                  <a:gd name="csY13" fmla="*/ 141623 h 801297"/>
                  <a:gd name="csX14" fmla="*/ 2455817 w 2991394"/>
                  <a:gd name="csY14" fmla="*/ 95903 h 801297"/>
                  <a:gd name="csX15" fmla="*/ 2599508 w 2991394"/>
                  <a:gd name="csY15" fmla="*/ 102434 h 801297"/>
                  <a:gd name="csX16" fmla="*/ 2847703 w 2991394"/>
                  <a:gd name="csY16" fmla="*/ 291846 h 801297"/>
                  <a:gd name="csX17" fmla="*/ 2991394 w 2991394"/>
                  <a:gd name="csY17" fmla="*/ 474726 h 80129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2991394" h="801297">
                    <a:moveTo>
                      <a:pt x="0" y="415943"/>
                    </a:moveTo>
                    <a:cubicBezTo>
                      <a:pt x="60416" y="322870"/>
                      <a:pt x="120832" y="229797"/>
                      <a:pt x="195943" y="161217"/>
                    </a:cubicBezTo>
                    <a:cubicBezTo>
                      <a:pt x="271054" y="92637"/>
                      <a:pt x="360317" y="20791"/>
                      <a:pt x="450668" y="4463"/>
                    </a:cubicBezTo>
                    <a:cubicBezTo>
                      <a:pt x="541019" y="-11865"/>
                      <a:pt x="658585" y="18615"/>
                      <a:pt x="738051" y="63246"/>
                    </a:cubicBezTo>
                    <a:cubicBezTo>
                      <a:pt x="817517" y="107877"/>
                      <a:pt x="878477" y="210203"/>
                      <a:pt x="927463" y="272251"/>
                    </a:cubicBezTo>
                    <a:cubicBezTo>
                      <a:pt x="976449" y="334299"/>
                      <a:pt x="992778" y="381108"/>
                      <a:pt x="1031966" y="435537"/>
                    </a:cubicBezTo>
                    <a:cubicBezTo>
                      <a:pt x="1071154" y="489966"/>
                      <a:pt x="1107077" y="546572"/>
                      <a:pt x="1162594" y="598823"/>
                    </a:cubicBezTo>
                    <a:cubicBezTo>
                      <a:pt x="1218111" y="651074"/>
                      <a:pt x="1298665" y="715300"/>
                      <a:pt x="1365068" y="749046"/>
                    </a:cubicBezTo>
                    <a:cubicBezTo>
                      <a:pt x="1431471" y="782792"/>
                      <a:pt x="1488077" y="801297"/>
                      <a:pt x="1561011" y="801297"/>
                    </a:cubicBezTo>
                    <a:cubicBezTo>
                      <a:pt x="1633945" y="801297"/>
                      <a:pt x="1736271" y="780614"/>
                      <a:pt x="1802674" y="749046"/>
                    </a:cubicBezTo>
                    <a:cubicBezTo>
                      <a:pt x="1869077" y="717478"/>
                      <a:pt x="1915885" y="666315"/>
                      <a:pt x="1959428" y="611886"/>
                    </a:cubicBezTo>
                    <a:cubicBezTo>
                      <a:pt x="2002971" y="557457"/>
                      <a:pt x="2029097" y="477991"/>
                      <a:pt x="2063931" y="422474"/>
                    </a:cubicBezTo>
                    <a:cubicBezTo>
                      <a:pt x="2098765" y="366957"/>
                      <a:pt x="2125980" y="325591"/>
                      <a:pt x="2168434" y="278783"/>
                    </a:cubicBezTo>
                    <a:cubicBezTo>
                      <a:pt x="2210888" y="231975"/>
                      <a:pt x="2270760" y="172103"/>
                      <a:pt x="2318657" y="141623"/>
                    </a:cubicBezTo>
                    <a:cubicBezTo>
                      <a:pt x="2366554" y="111143"/>
                      <a:pt x="2409008" y="102435"/>
                      <a:pt x="2455817" y="95903"/>
                    </a:cubicBezTo>
                    <a:cubicBezTo>
                      <a:pt x="2502626" y="89371"/>
                      <a:pt x="2534194" y="69777"/>
                      <a:pt x="2599508" y="102434"/>
                    </a:cubicBezTo>
                    <a:cubicBezTo>
                      <a:pt x="2664822" y="135091"/>
                      <a:pt x="2782389" y="229797"/>
                      <a:pt x="2847703" y="291846"/>
                    </a:cubicBezTo>
                    <a:cubicBezTo>
                      <a:pt x="2913017" y="353895"/>
                      <a:pt x="2963091" y="429006"/>
                      <a:pt x="2991394" y="474726"/>
                    </a:cubicBezTo>
                  </a:path>
                </a:pathLst>
              </a:custGeom>
              <a:noFill/>
              <a:ln w="31750">
                <a:solidFill>
                  <a:schemeClr val="accent1"/>
                </a:solidFill>
                <a:tailEnd type="stealth" w="med" len="lg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734666B4-F5B6-EB6A-C1CF-9597D379AA6F}"/>
                  </a:ext>
                </a:extLst>
              </p:cNvPr>
              <p:cNvSpPr/>
              <p:nvPr/>
            </p:nvSpPr>
            <p:spPr>
              <a:xfrm>
                <a:off x="6247343" y="2015155"/>
                <a:ext cx="2158449" cy="475542"/>
              </a:xfrm>
              <a:custGeom>
                <a:avLst/>
                <a:gdLst>
                  <a:gd name="csX0" fmla="*/ 0 w 2991394"/>
                  <a:gd name="csY0" fmla="*/ 415943 h 801297"/>
                  <a:gd name="csX1" fmla="*/ 195943 w 2991394"/>
                  <a:gd name="csY1" fmla="*/ 161217 h 801297"/>
                  <a:gd name="csX2" fmla="*/ 450668 w 2991394"/>
                  <a:gd name="csY2" fmla="*/ 4463 h 801297"/>
                  <a:gd name="csX3" fmla="*/ 738051 w 2991394"/>
                  <a:gd name="csY3" fmla="*/ 63246 h 801297"/>
                  <a:gd name="csX4" fmla="*/ 927463 w 2991394"/>
                  <a:gd name="csY4" fmla="*/ 272251 h 801297"/>
                  <a:gd name="csX5" fmla="*/ 1031966 w 2991394"/>
                  <a:gd name="csY5" fmla="*/ 435537 h 801297"/>
                  <a:gd name="csX6" fmla="*/ 1162594 w 2991394"/>
                  <a:gd name="csY6" fmla="*/ 598823 h 801297"/>
                  <a:gd name="csX7" fmla="*/ 1365068 w 2991394"/>
                  <a:gd name="csY7" fmla="*/ 749046 h 801297"/>
                  <a:gd name="csX8" fmla="*/ 1561011 w 2991394"/>
                  <a:gd name="csY8" fmla="*/ 801297 h 801297"/>
                  <a:gd name="csX9" fmla="*/ 1802674 w 2991394"/>
                  <a:gd name="csY9" fmla="*/ 749046 h 801297"/>
                  <a:gd name="csX10" fmla="*/ 1959428 w 2991394"/>
                  <a:gd name="csY10" fmla="*/ 611886 h 801297"/>
                  <a:gd name="csX11" fmla="*/ 2063931 w 2991394"/>
                  <a:gd name="csY11" fmla="*/ 422474 h 801297"/>
                  <a:gd name="csX12" fmla="*/ 2168434 w 2991394"/>
                  <a:gd name="csY12" fmla="*/ 278783 h 801297"/>
                  <a:gd name="csX13" fmla="*/ 2318657 w 2991394"/>
                  <a:gd name="csY13" fmla="*/ 141623 h 801297"/>
                  <a:gd name="csX14" fmla="*/ 2455817 w 2991394"/>
                  <a:gd name="csY14" fmla="*/ 95903 h 801297"/>
                  <a:gd name="csX15" fmla="*/ 2599508 w 2991394"/>
                  <a:gd name="csY15" fmla="*/ 102434 h 801297"/>
                  <a:gd name="csX16" fmla="*/ 2847703 w 2991394"/>
                  <a:gd name="csY16" fmla="*/ 291846 h 801297"/>
                  <a:gd name="csX17" fmla="*/ 2991394 w 2991394"/>
                  <a:gd name="csY17" fmla="*/ 474726 h 80129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2991394" h="801297">
                    <a:moveTo>
                      <a:pt x="0" y="415943"/>
                    </a:moveTo>
                    <a:cubicBezTo>
                      <a:pt x="60416" y="322870"/>
                      <a:pt x="120832" y="229797"/>
                      <a:pt x="195943" y="161217"/>
                    </a:cubicBezTo>
                    <a:cubicBezTo>
                      <a:pt x="271054" y="92637"/>
                      <a:pt x="360317" y="20791"/>
                      <a:pt x="450668" y="4463"/>
                    </a:cubicBezTo>
                    <a:cubicBezTo>
                      <a:pt x="541019" y="-11865"/>
                      <a:pt x="658585" y="18615"/>
                      <a:pt x="738051" y="63246"/>
                    </a:cubicBezTo>
                    <a:cubicBezTo>
                      <a:pt x="817517" y="107877"/>
                      <a:pt x="878477" y="210203"/>
                      <a:pt x="927463" y="272251"/>
                    </a:cubicBezTo>
                    <a:cubicBezTo>
                      <a:pt x="976449" y="334299"/>
                      <a:pt x="992778" y="381108"/>
                      <a:pt x="1031966" y="435537"/>
                    </a:cubicBezTo>
                    <a:cubicBezTo>
                      <a:pt x="1071154" y="489966"/>
                      <a:pt x="1107077" y="546572"/>
                      <a:pt x="1162594" y="598823"/>
                    </a:cubicBezTo>
                    <a:cubicBezTo>
                      <a:pt x="1218111" y="651074"/>
                      <a:pt x="1298665" y="715300"/>
                      <a:pt x="1365068" y="749046"/>
                    </a:cubicBezTo>
                    <a:cubicBezTo>
                      <a:pt x="1431471" y="782792"/>
                      <a:pt x="1488077" y="801297"/>
                      <a:pt x="1561011" y="801297"/>
                    </a:cubicBezTo>
                    <a:cubicBezTo>
                      <a:pt x="1633945" y="801297"/>
                      <a:pt x="1736271" y="780614"/>
                      <a:pt x="1802674" y="749046"/>
                    </a:cubicBezTo>
                    <a:cubicBezTo>
                      <a:pt x="1869077" y="717478"/>
                      <a:pt x="1915885" y="666315"/>
                      <a:pt x="1959428" y="611886"/>
                    </a:cubicBezTo>
                    <a:cubicBezTo>
                      <a:pt x="2002971" y="557457"/>
                      <a:pt x="2029097" y="477991"/>
                      <a:pt x="2063931" y="422474"/>
                    </a:cubicBezTo>
                    <a:cubicBezTo>
                      <a:pt x="2098765" y="366957"/>
                      <a:pt x="2125980" y="325591"/>
                      <a:pt x="2168434" y="278783"/>
                    </a:cubicBezTo>
                    <a:cubicBezTo>
                      <a:pt x="2210888" y="231975"/>
                      <a:pt x="2270760" y="172103"/>
                      <a:pt x="2318657" y="141623"/>
                    </a:cubicBezTo>
                    <a:cubicBezTo>
                      <a:pt x="2366554" y="111143"/>
                      <a:pt x="2409008" y="102435"/>
                      <a:pt x="2455817" y="95903"/>
                    </a:cubicBezTo>
                    <a:cubicBezTo>
                      <a:pt x="2502626" y="89371"/>
                      <a:pt x="2534194" y="69777"/>
                      <a:pt x="2599508" y="102434"/>
                    </a:cubicBezTo>
                    <a:cubicBezTo>
                      <a:pt x="2664822" y="135091"/>
                      <a:pt x="2782389" y="229797"/>
                      <a:pt x="2847703" y="291846"/>
                    </a:cubicBezTo>
                    <a:cubicBezTo>
                      <a:pt x="2913017" y="353895"/>
                      <a:pt x="2963091" y="429006"/>
                      <a:pt x="2991394" y="474726"/>
                    </a:cubicBezTo>
                  </a:path>
                </a:pathLst>
              </a:custGeom>
              <a:noFill/>
              <a:ln w="31750">
                <a:solidFill>
                  <a:schemeClr val="accent1"/>
                </a:solidFill>
                <a:tailEnd type="stealth" w="med" len="lg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FB043218-3C2A-8212-5627-C1C3F4F61B59}"/>
                    </a:ext>
                  </a:extLst>
                </p:cNvPr>
                <p:cNvSpPr txBox="1"/>
                <p:nvPr/>
              </p:nvSpPr>
              <p:spPr>
                <a:xfrm>
                  <a:off x="7415894" y="694574"/>
                  <a:ext cx="475444" cy="3190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zh-CN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altLang="zh-CN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b>
                        </m:sSub>
                      </m:oMath>
                    </m:oMathPara>
                  </a14:m>
                  <a:endParaRPr lang="zh-CN" altLang="en-US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FB043218-3C2A-8212-5627-C1C3F4F61B5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15894" y="694574"/>
                  <a:ext cx="475444" cy="319077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3BA0FD8-40D7-C5C0-EF3D-A7D2ED987775}"/>
                  </a:ext>
                </a:extLst>
              </p:cNvPr>
              <p:cNvSpPr txBox="1"/>
              <p:nvPr/>
            </p:nvSpPr>
            <p:spPr>
              <a:xfrm>
                <a:off x="7563324" y="2676110"/>
                <a:ext cx="133600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b>
                      </m:sSub>
                      <m:sSup>
                        <m:s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ℏ</m:t>
                      </m:r>
                      <m:sSub>
                        <m:sSubPr>
                          <m:ctrlPr>
                            <a:rPr lang="zh-CN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3BA0FD8-40D7-C5C0-EF3D-A7D2ED9877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3324" y="2676110"/>
                <a:ext cx="1336007" cy="276999"/>
              </a:xfrm>
              <a:prstGeom prst="rect">
                <a:avLst/>
              </a:prstGeom>
              <a:blipFill>
                <a:blip r:embed="rId21"/>
                <a:stretch>
                  <a:fillRect l="-2283" t="-2222" b="-1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EB5A992-D587-A51D-614D-76CAE51F122A}"/>
                  </a:ext>
                </a:extLst>
              </p:cNvPr>
              <p:cNvSpPr txBox="1"/>
              <p:nvPr/>
            </p:nvSpPr>
            <p:spPr>
              <a:xfrm>
                <a:off x="9807474" y="2687779"/>
                <a:ext cx="1106905" cy="2844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̂"/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</a:rPr>
                            <m:t>D</m:t>
                          </m:r>
                        </m:e>
                      </m:acc>
                      <m:d>
                        <m:dPr>
                          <m:ctrlPr>
                            <a:rPr lang="zh-CN" alt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</m:d>
                      <m:r>
                        <m:rPr>
                          <m:nor/>
                        </m:rPr>
                        <a:rPr lang="en-US" altLang="zh-CN" b="0" i="0" smtClean="0">
                          <a:latin typeface="Cambria Math" panose="02040503050406030204" pitchFamily="18" charset="0"/>
                        </a:rPr>
                        <m:t> @ </m:t>
                      </m:r>
                      <m:sSub>
                        <m:sSubPr>
                          <m:ctrlP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EB5A992-D587-A51D-614D-76CAE51F12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7474" y="2687779"/>
                <a:ext cx="1106905" cy="284437"/>
              </a:xfrm>
              <a:prstGeom prst="rect">
                <a:avLst/>
              </a:prstGeom>
              <a:blipFill>
                <a:blip r:embed="rId22"/>
                <a:stretch>
                  <a:fillRect l="-4972" t="-19149" r="-552" b="-340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Arrow: Right 19">
            <a:extLst>
              <a:ext uri="{FF2B5EF4-FFF2-40B4-BE49-F238E27FC236}">
                <a16:creationId xmlns:a16="http://schemas.microsoft.com/office/drawing/2014/main" id="{ED2F8AC2-E01E-060D-2951-9746A814A3E6}"/>
              </a:ext>
            </a:extLst>
          </p:cNvPr>
          <p:cNvSpPr/>
          <p:nvPr/>
        </p:nvSpPr>
        <p:spPr>
          <a:xfrm>
            <a:off x="9197928" y="2712265"/>
            <a:ext cx="378823" cy="235465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CAEFD1C-0CA4-0441-D427-0BAEAE00ABB3}"/>
                  </a:ext>
                </a:extLst>
              </p:cNvPr>
              <p:cNvSpPr txBox="1"/>
              <p:nvPr/>
            </p:nvSpPr>
            <p:spPr>
              <a:xfrm>
                <a:off x="1890534" y="4097572"/>
                <a:ext cx="373031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d>
                        </m:e>
                      </m:d>
                      <m:r>
                        <a:rPr lang="zh-CN" altLang="en-US" i="1">
                          <a:latin typeface="Cambria Math" panose="02040503050406030204" pitchFamily="18" charset="0"/>
                        </a:rPr>
                        <m:t>∝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zh-CN" alt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"/>
                          <m:endChr m:val="⟩"/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altLang="zh-CN" i="1">
                          <a:latin typeface="Cambria Math" panose="02040503050406030204" pitchFamily="18" charset="0"/>
                        </a:rPr>
                        <m:t>+|</m:t>
                      </m:r>
                      <m:d>
                        <m:dPr>
                          <m:begChr m:val=""/>
                          <m:endChr m:val="⟩"/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CAEFD1C-0CA4-0441-D427-0BAEAE00AB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0534" y="4097572"/>
                <a:ext cx="3730317" cy="276999"/>
              </a:xfrm>
              <a:prstGeom prst="rect">
                <a:avLst/>
              </a:prstGeom>
              <a:blipFill>
                <a:blip r:embed="rId23"/>
                <a:stretch>
                  <a:fillRect l="-1797" t="-173913" r="-14869" b="-2608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Picture 26">
            <a:extLst>
              <a:ext uri="{FF2B5EF4-FFF2-40B4-BE49-F238E27FC236}">
                <a16:creationId xmlns:a16="http://schemas.microsoft.com/office/drawing/2014/main" id="{336E9ED2-20B2-BB27-D403-100B4C1A0272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406210" y="999074"/>
            <a:ext cx="1508169" cy="14344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7410835-B944-5495-3C11-066CF335EC44}"/>
                  </a:ext>
                </a:extLst>
              </p:cNvPr>
              <p:cNvSpPr txBox="1"/>
              <p:nvPr/>
            </p:nvSpPr>
            <p:spPr>
              <a:xfrm>
                <a:off x="10727021" y="2232415"/>
                <a:ext cx="5014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7410835-B944-5495-3C11-066CF335EC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7021" y="2232415"/>
                <a:ext cx="501462" cy="369332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24">
            <a:extLst>
              <a:ext uri="{FF2B5EF4-FFF2-40B4-BE49-F238E27FC236}">
                <a16:creationId xmlns:a16="http://schemas.microsoft.com/office/drawing/2014/main" id="{8BAA71F1-B6DB-BF5C-CA00-9E52E9E0BEFF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09555" y="1775184"/>
            <a:ext cx="5153155" cy="22508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F7AEA42-6093-740F-8E88-B2BA7B61EEF6}"/>
                  </a:ext>
                </a:extLst>
              </p:cNvPr>
              <p:cNvSpPr txBox="1"/>
              <p:nvPr/>
            </p:nvSpPr>
            <p:spPr>
              <a:xfrm>
                <a:off x="4946336" y="2107157"/>
                <a:ext cx="62735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F7AEA42-6093-740F-8E88-B2BA7B61EE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6336" y="2107157"/>
                <a:ext cx="627351" cy="276999"/>
              </a:xfrm>
              <a:prstGeom prst="rect">
                <a:avLst/>
              </a:prstGeom>
              <a:blipFill>
                <a:blip r:embed="rId28"/>
                <a:stretch>
                  <a:fillRect l="-4854" r="-8738" b="-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091AAC49-0C29-7396-995D-3F75E48D9ED1}"/>
              </a:ext>
            </a:extLst>
          </p:cNvPr>
          <p:cNvSpPr txBox="1"/>
          <p:nvPr/>
        </p:nvSpPr>
        <p:spPr>
          <a:xfrm>
            <a:off x="663797" y="4058998"/>
            <a:ext cx="1093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accent1"/>
                </a:solidFill>
              </a:rPr>
              <a:t>0 (mod 4)</a:t>
            </a:r>
            <a:endParaRPr lang="zh-CN" altLang="en-US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ABB3FB4-2577-5312-93A5-6AF6998C58DD}"/>
                  </a:ext>
                </a:extLst>
              </p:cNvPr>
              <p:cNvSpPr txBox="1"/>
              <p:nvPr/>
            </p:nvSpPr>
            <p:spPr>
              <a:xfrm>
                <a:off x="10160294" y="4175928"/>
                <a:ext cx="79387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mtClean="0"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ABB3FB4-2577-5312-93A5-6AF6998C58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0294" y="4175928"/>
                <a:ext cx="793872" cy="276999"/>
              </a:xfrm>
              <a:prstGeom prst="rect">
                <a:avLst/>
              </a:prstGeom>
              <a:blipFill>
                <a:blip r:embed="rId29"/>
                <a:stretch>
                  <a:fillRect l="-10000" t="-177778" r="-71538" b="-2688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0594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49" grpId="0"/>
      <p:bldP spid="52" grpId="0"/>
      <p:bldP spid="53" grpId="0"/>
      <p:bldP spid="59" grpId="0"/>
      <p:bldP spid="3" grpId="0"/>
      <p:bldP spid="18" grpId="0"/>
      <p:bldP spid="19" grpId="0"/>
      <p:bldP spid="20" grpId="0" animBg="1"/>
      <p:bldP spid="24" grpId="0"/>
      <p:bldP spid="28" grpId="0"/>
      <p:bldP spid="14" grpId="0"/>
      <p:bldP spid="26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B21ADAE7-B0BB-AB15-10D9-A0324FD28D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510" y="930550"/>
            <a:ext cx="3044116" cy="228308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1B149A-6DAB-49D7-7437-5C2549FC2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5D39-839F-40E5-B544-2FF94183FCA9}" type="slidenum">
              <a:rPr lang="zh-CN" altLang="en-US" smtClean="0"/>
              <a:t>9</a:t>
            </a:fld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B64ECF4-C8DC-1AB0-97B5-4F7B5D706D24}"/>
                  </a:ext>
                </a:extLst>
              </p:cNvPr>
              <p:cNvSpPr txBox="1"/>
              <p:nvPr/>
            </p:nvSpPr>
            <p:spPr>
              <a:xfrm>
                <a:off x="1469429" y="3644362"/>
                <a:ext cx="4546886" cy="3314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ℏ</m:t>
                      </m:r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zh-CN" alt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000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sSup>
                        <m:sSup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zh-CN" alt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000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d>
                        <m:dPr>
                          <m:begChr m:val="|"/>
                          <m:endChr m:val="|"/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</m:d>
                          <m:d>
                            <m:dPr>
                              <m:begChr m:val="⟨"/>
                              <m:endChr m:val=""/>
                              <m:ctrlP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</m:d>
                        </m:e>
                      </m:d>
                      <m:r>
                        <a:rPr lang="en-US" altLang="zh-CN" sz="20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zh-CN" alt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000" i="1"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b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𝑞𝑐</m:t>
                          </m:r>
                        </m:sub>
                      </m:sSub>
                      <m:sSup>
                        <m:sSupPr>
                          <m:ctrlPr>
                            <a:rPr lang="en-US" altLang="zh-CN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sz="20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d>
                      <m:d>
                        <m:dPr>
                          <m:begChr m:val="⟨"/>
                          <m:endChr m:val=""/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B64ECF4-C8DC-1AB0-97B5-4F7B5D706D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9429" y="3644362"/>
                <a:ext cx="4546886" cy="331437"/>
              </a:xfrm>
              <a:prstGeom prst="rect">
                <a:avLst/>
              </a:prstGeom>
              <a:blipFill>
                <a:blip r:embed="rId4"/>
                <a:stretch>
                  <a:fillRect l="-804" t="-162963" r="-7909" b="-2314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F32BA753-4F01-214D-DEB7-32F260CFD7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0717" y="4404391"/>
            <a:ext cx="5670217" cy="1791886"/>
          </a:xfrm>
          <a:prstGeom prst="rect">
            <a:avLst/>
          </a:prstGeom>
        </p:spPr>
      </p:pic>
      <p:pic>
        <p:nvPicPr>
          <p:cNvPr id="11" name="Content Placeholder 5">
            <a:extLst>
              <a:ext uri="{FF2B5EF4-FFF2-40B4-BE49-F238E27FC236}">
                <a16:creationId xmlns:a16="http://schemas.microsoft.com/office/drawing/2014/main" id="{2CCB551A-7406-9F08-374C-55A419C799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" t="4567" r="4320" b="5075"/>
          <a:stretch>
            <a:fillRect/>
          </a:stretch>
        </p:blipFill>
        <p:spPr>
          <a:xfrm>
            <a:off x="567249" y="930551"/>
            <a:ext cx="3044117" cy="22830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58F3B3C-173B-B7C0-5E93-57779AE47F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32508" y="884337"/>
            <a:ext cx="3296070" cy="212812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6E83DF3-86F1-0DA0-39BF-8326F0DC721B}"/>
              </a:ext>
            </a:extLst>
          </p:cNvPr>
          <p:cNvSpPr/>
          <p:nvPr/>
        </p:nvSpPr>
        <p:spPr>
          <a:xfrm>
            <a:off x="1" y="0"/>
            <a:ext cx="12192000" cy="7315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9058C8-617D-79F6-26E8-D7FB154F9393}"/>
              </a:ext>
            </a:extLst>
          </p:cNvPr>
          <p:cNvSpPr txBox="1"/>
          <p:nvPr/>
        </p:nvSpPr>
        <p:spPr>
          <a:xfrm>
            <a:off x="184526" y="70710"/>
            <a:ext cx="48184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/>
              <a:t>Hardware and Hamiltonian</a:t>
            </a:r>
            <a:endParaRPr lang="zh-CN" altLang="en-US" sz="3200" dirty="0"/>
          </a:p>
        </p:txBody>
      </p:sp>
      <p:pic>
        <p:nvPicPr>
          <p:cNvPr id="12" name="图片 1" descr="国量院logo">
            <a:extLst>
              <a:ext uri="{FF2B5EF4-FFF2-40B4-BE49-F238E27FC236}">
                <a16:creationId xmlns:a16="http://schemas.microsoft.com/office/drawing/2014/main" id="{D8533B1E-2F8F-2D12-43F8-7D220A73AF9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105929" y="21080"/>
            <a:ext cx="2920819" cy="68787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27A1CAB-4C77-626B-C620-CBEC87F1EDFF}"/>
                  </a:ext>
                </a:extLst>
              </p:cNvPr>
              <p:cNvSpPr txBox="1"/>
              <p:nvPr/>
            </p:nvSpPr>
            <p:spPr>
              <a:xfrm>
                <a:off x="7613840" y="4799727"/>
                <a:ext cx="3677194" cy="153888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CN" sz="2000" dirty="0">
                    <a:solidFill>
                      <a:schemeClr val="accent1"/>
                    </a:solidFill>
                  </a:rPr>
                  <a:t>Main cylinder as the storage cavity:</a:t>
                </a:r>
              </a:p>
              <a:p>
                <a:r>
                  <a:rPr lang="zh-CN" altLang="en-US" sz="2000" dirty="0">
                    <a:solidFill>
                      <a:schemeClr val="accent1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zh-CN" altLang="en-US" sz="200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altLang="zh-CN" sz="20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=36</m:t>
                    </m:r>
                  </m:oMath>
                </a14:m>
                <a:r>
                  <a:rPr lang="zh-CN" altLang="en-US" sz="2000" dirty="0">
                    <a:solidFill>
                      <a:schemeClr val="accent1"/>
                    </a:solidFill>
                  </a:rPr>
                  <a:t> </a:t>
                </a:r>
                <a:r>
                  <a:rPr lang="en-US" altLang="zh-CN" sz="2000" dirty="0">
                    <a:solidFill>
                      <a:schemeClr val="accent1"/>
                    </a:solidFill>
                  </a:rPr>
                  <a:t>mm</a:t>
                </a:r>
              </a:p>
              <a:p>
                <a:r>
                  <a:rPr lang="en-US" altLang="zh-CN" sz="2000" b="0" dirty="0">
                    <a:solidFill>
                      <a:schemeClr val="accent1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ℎ</m:t>
                    </m:r>
                    <m:r>
                      <a:rPr lang="en-US" altLang="zh-CN" sz="20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=19</m:t>
                    </m:r>
                  </m:oMath>
                </a14:m>
                <a:r>
                  <a:rPr lang="en-US" altLang="zh-CN" sz="2000" dirty="0">
                    <a:solidFill>
                      <a:schemeClr val="accent1"/>
                    </a:solidFill>
                  </a:rPr>
                  <a:t> mm</a:t>
                </a:r>
              </a:p>
              <a:p>
                <a:r>
                  <a:rPr lang="en-US" altLang="zh-CN" sz="2000" b="0" dirty="0">
                    <a:solidFill>
                      <a:schemeClr val="accent1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altLang="zh-CN" sz="20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=19.34</m:t>
                    </m:r>
                  </m:oMath>
                </a14:m>
                <a:r>
                  <a:rPr lang="zh-CN" altLang="en-US" sz="2000" dirty="0">
                    <a:solidFill>
                      <a:schemeClr val="accent1"/>
                    </a:solidFill>
                  </a:rPr>
                  <a:t> </a:t>
                </a:r>
                <a:r>
                  <a:rPr lang="en-US" altLang="zh-CN" sz="2000" dirty="0">
                    <a:solidFill>
                      <a:schemeClr val="accent1"/>
                    </a:solidFill>
                  </a:rPr>
                  <a:t>mm</a:t>
                </a:r>
                <a:r>
                  <a:rPr lang="en-US" altLang="zh-CN" sz="2000" baseline="30000" dirty="0">
                    <a:solidFill>
                      <a:schemeClr val="accent1"/>
                    </a:solidFill>
                  </a:rPr>
                  <a:t>3</a:t>
                </a:r>
              </a:p>
              <a:p>
                <a:r>
                  <a:rPr lang="en-US" altLang="zh-CN" sz="2000" b="0" dirty="0">
                    <a:solidFill>
                      <a:schemeClr val="accent1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altLang="zh-CN" sz="20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=1.86×</m:t>
                    </m:r>
                    <m:sSup>
                      <m:sSupPr>
                        <m:ctrlPr>
                          <a:rPr lang="en-US" altLang="zh-CN" sz="20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sz="20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endParaRPr lang="en-US" altLang="zh-CN" sz="20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27A1CAB-4C77-626B-C620-CBEC87F1ED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3840" y="4799727"/>
                <a:ext cx="3677194" cy="1538883"/>
              </a:xfrm>
              <a:prstGeom prst="rect">
                <a:avLst/>
              </a:prstGeom>
              <a:blipFill>
                <a:blip r:embed="rId9"/>
                <a:stretch>
                  <a:fillRect l="-4312" t="-5138" r="-3317" b="-43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>
            <a:extLst>
              <a:ext uri="{FF2B5EF4-FFF2-40B4-BE49-F238E27FC236}">
                <a16:creationId xmlns:a16="http://schemas.microsoft.com/office/drawing/2014/main" id="{8215FDA2-E85E-883D-5AC6-DD4FE4DE27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69882" y="3646264"/>
            <a:ext cx="4507429" cy="953252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9965405C-3D23-98BF-FACC-843FBD72E188}"/>
              </a:ext>
            </a:extLst>
          </p:cNvPr>
          <p:cNvGrpSpPr/>
          <p:nvPr/>
        </p:nvGrpSpPr>
        <p:grpSpPr>
          <a:xfrm>
            <a:off x="7251611" y="2306729"/>
            <a:ext cx="4600575" cy="2251938"/>
            <a:chOff x="7251611" y="2306729"/>
            <a:chExt cx="4600575" cy="2251938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9A5BDAE3-1681-D8C2-C910-1BE5A84A650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51611" y="2306729"/>
              <a:ext cx="2730589" cy="1375432"/>
            </a:xfrm>
            <a:prstGeom prst="line">
              <a:avLst/>
            </a:prstGeom>
            <a:ln w="25400">
              <a:solidFill>
                <a:schemeClr val="bg2">
                  <a:lumMod val="50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B10B596-B993-3CC3-29CA-A5906136E2B5}"/>
                </a:ext>
              </a:extLst>
            </p:cNvPr>
            <p:cNvCxnSpPr>
              <a:cxnSpLocks/>
            </p:cNvCxnSpPr>
            <p:nvPr/>
          </p:nvCxnSpPr>
          <p:spPr>
            <a:xfrm>
              <a:off x="10992394" y="2334718"/>
              <a:ext cx="859792" cy="1366765"/>
            </a:xfrm>
            <a:prstGeom prst="line">
              <a:avLst/>
            </a:prstGeom>
            <a:ln w="25400">
              <a:solidFill>
                <a:schemeClr val="bg2">
                  <a:lumMod val="50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87F47A8-BAAC-D271-FCD8-B4791A832627}"/>
                </a:ext>
              </a:extLst>
            </p:cNvPr>
            <p:cNvSpPr/>
            <p:nvPr/>
          </p:nvSpPr>
          <p:spPr>
            <a:xfrm>
              <a:off x="7251611" y="3701483"/>
              <a:ext cx="4600575" cy="857184"/>
            </a:xfrm>
            <a:prstGeom prst="rect">
              <a:avLst/>
            </a:prstGeom>
            <a:noFill/>
            <a:ln w="25400">
              <a:solidFill>
                <a:schemeClr val="bg2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FC7CA11C-63D3-C743-41C0-F31F47BC3A56}"/>
              </a:ext>
            </a:extLst>
          </p:cNvPr>
          <p:cNvSpPr/>
          <p:nvPr/>
        </p:nvSpPr>
        <p:spPr>
          <a:xfrm>
            <a:off x="3154050" y="4437075"/>
            <a:ext cx="1208944" cy="1759202"/>
          </a:xfrm>
          <a:prstGeom prst="rect">
            <a:avLst/>
          </a:prstGeom>
          <a:noFill/>
          <a:ln w="25400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45890E1-F1A9-52E7-E32F-BD149A4707D9}"/>
              </a:ext>
            </a:extLst>
          </p:cNvPr>
          <p:cNvSpPr/>
          <p:nvPr/>
        </p:nvSpPr>
        <p:spPr>
          <a:xfrm>
            <a:off x="4222254" y="4439783"/>
            <a:ext cx="1255178" cy="1791886"/>
          </a:xfrm>
          <a:prstGeom prst="rect">
            <a:avLst/>
          </a:prstGeom>
          <a:noFill/>
          <a:ln w="25400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820027B-6C3B-1E71-1FB5-B749ADDE7171}"/>
              </a:ext>
            </a:extLst>
          </p:cNvPr>
          <p:cNvSpPr/>
          <p:nvPr/>
        </p:nvSpPr>
        <p:spPr>
          <a:xfrm>
            <a:off x="5290458" y="4437075"/>
            <a:ext cx="1255178" cy="1771902"/>
          </a:xfrm>
          <a:prstGeom prst="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E9F7CD6-88EA-E44B-22B1-E893067BDC02}"/>
              </a:ext>
            </a:extLst>
          </p:cNvPr>
          <p:cNvSpPr/>
          <p:nvPr/>
        </p:nvSpPr>
        <p:spPr>
          <a:xfrm>
            <a:off x="9044482" y="1463041"/>
            <a:ext cx="1160347" cy="1585316"/>
          </a:xfrm>
          <a:prstGeom prst="rect">
            <a:avLst/>
          </a:prstGeom>
          <a:noFill/>
          <a:ln w="25400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D32711E-AD82-D89B-E980-0F2EE07DB71A}"/>
              </a:ext>
            </a:extLst>
          </p:cNvPr>
          <p:cNvSpPr/>
          <p:nvPr/>
        </p:nvSpPr>
        <p:spPr>
          <a:xfrm>
            <a:off x="7917266" y="3901694"/>
            <a:ext cx="346877" cy="333900"/>
          </a:xfrm>
          <a:prstGeom prst="rect">
            <a:avLst/>
          </a:prstGeom>
          <a:noFill/>
          <a:ln w="25400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ED60C41-8DDB-0E10-01CD-CB7A23560D2D}"/>
              </a:ext>
            </a:extLst>
          </p:cNvPr>
          <p:cNvSpPr/>
          <p:nvPr/>
        </p:nvSpPr>
        <p:spPr>
          <a:xfrm>
            <a:off x="8264144" y="3901694"/>
            <a:ext cx="1624158" cy="333900"/>
          </a:xfrm>
          <a:prstGeom prst="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413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27" grpId="0" animBg="1"/>
      <p:bldP spid="27" grpId="1" animBg="1"/>
      <p:bldP spid="28" grpId="0" animBg="1"/>
      <p:bldP spid="28" grpId="1" animBg="1"/>
      <p:bldP spid="29" grpId="0" animBg="1"/>
      <p:bldP spid="30" grpId="0" animBg="1"/>
      <p:bldP spid="30" grpId="1" animBg="1"/>
      <p:bldP spid="31" grpId="0" animBg="1"/>
      <p:bldP spid="31" grpId="1" animBg="1"/>
      <p:bldP spid="3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MyTheme1">
  <a:themeElements>
    <a:clrScheme name="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 + HeiFang">
      <a:majorFont>
        <a:latin typeface="Calibri"/>
        <a:ea typeface="黑体"/>
        <a:cs typeface=""/>
      </a:majorFont>
      <a:minorFont>
        <a:latin typeface="Calibri"/>
        <a:ea typeface="仿宋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yTheme1" id="{1B789292-277F-4E3A-B93E-99382D0412C3}" vid="{D41A3B83-A7C8-42EB-B4B9-660591E1288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19982</TotalTime>
  <Words>1018</Words>
  <Application>Microsoft Office PowerPoint</Application>
  <PresentationFormat>Widescreen</PresentationFormat>
  <Paragraphs>218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等线</vt:lpstr>
      <vt:lpstr>Arial</vt:lpstr>
      <vt:lpstr>Calibri</vt:lpstr>
      <vt:lpstr>Cambria</vt:lpstr>
      <vt:lpstr>Cambria Math</vt:lpstr>
      <vt:lpstr>Wingdings</vt:lpstr>
      <vt:lpstr>MyTheme1</vt:lpstr>
      <vt:lpstr>Quantum-enhanced dark matter searches using cat states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Pan Zheng</dc:creator>
  <cp:lastModifiedBy>Pan Zheng</cp:lastModifiedBy>
  <cp:revision>116</cp:revision>
  <dcterms:created xsi:type="dcterms:W3CDTF">2026-01-21T04:03:23Z</dcterms:created>
  <dcterms:modified xsi:type="dcterms:W3CDTF">2026-08-10T16:25:32Z</dcterms:modified>
</cp:coreProperties>
</file>