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58" r:id="rId4"/>
    <p:sldId id="317" r:id="rId5"/>
    <p:sldId id="301" r:id="rId6"/>
    <p:sldId id="305" r:id="rId7"/>
    <p:sldId id="315" r:id="rId8"/>
    <p:sldId id="289" r:id="rId9"/>
    <p:sldId id="306" r:id="rId10"/>
    <p:sldId id="287" r:id="rId11"/>
    <p:sldId id="261" r:id="rId12"/>
    <p:sldId id="263" r:id="rId13"/>
    <p:sldId id="260" r:id="rId14"/>
    <p:sldId id="262" r:id="rId15"/>
    <p:sldId id="265" r:id="rId16"/>
    <p:sldId id="307" r:id="rId17"/>
    <p:sldId id="318" r:id="rId18"/>
    <p:sldId id="266" r:id="rId19"/>
    <p:sldId id="267" r:id="rId20"/>
    <p:sldId id="268" r:id="rId21"/>
    <p:sldId id="308" r:id="rId22"/>
    <p:sldId id="310" r:id="rId23"/>
    <p:sldId id="311" r:id="rId24"/>
    <p:sldId id="313" r:id="rId25"/>
    <p:sldId id="309" r:id="rId26"/>
    <p:sldId id="312" r:id="rId27"/>
    <p:sldId id="316" r:id="rId2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叶 丁" initials="叶" lastIdx="2" clrIdx="0"/>
  <p:cmAuthor id="2" name="Mai Qiao" initials="MQ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3D"/>
    <a:srgbClr val="0000FF"/>
    <a:srgbClr val="FF66FF"/>
    <a:srgbClr val="E3FBFF"/>
    <a:srgbClr val="FFFFFF"/>
    <a:srgbClr val="F7F8F2"/>
    <a:srgbClr val="F8F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2338" autoAdjust="0"/>
  </p:normalViewPr>
  <p:slideViewPr>
    <p:cSldViewPr snapToGrid="0" snapToObjects="1">
      <p:cViewPr varScale="1">
        <p:scale>
          <a:sx n="88" d="100"/>
          <a:sy n="88" d="100"/>
        </p:scale>
        <p:origin x="4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1" d="100"/>
          <a:sy n="61" d="100"/>
        </p:scale>
        <p:origin x="325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5282F153-3F37-0F45-9E97-73ACFA13230C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CE5E9CC1-C706-0F49-92D6-E571CC5EEA8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开场：介绍题目、核心关键词：反应堆提供相对论性 ALP，Skipper-CCD 通过等离子体激发探测 eV 能量沉积。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强调材料响应：不是自由电子散射，而是用能量损失函数描述多体介质效应。图中蓝色区域就是 silicon plasmon </a:t>
            </a:r>
            <a:r>
              <a:rPr lang="en-US" dirty="0" err="1"/>
              <a:t>region。</a:t>
            </a:r>
            <a:r>
              <a:rPr lang="en-US" altLang="zh-CN" sz="1200" dirty="0" err="1">
                <a:solidFill>
                  <a:srgbClr val="111111"/>
                </a:solidFill>
                <a:latin typeface="Arial" panose="020B0604020202090204"/>
              </a:rPr>
              <a:t>absorption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讲清楚为什么传统 Ge/NaI 中用高能光子信号，而这里硅 CCD 的高能光子会逃逸，因此低能 plasmon 反而成为关键。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52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先给出相互作用和通量卷积公式，再解释图：质量为 100 eV 和 10 keV 时通量形状接近；1 MeV 质量下低能部分被截断。重点：反应堆提供相对论性 </a:t>
            </a:r>
            <a:r>
              <a:rPr lang="en-US" dirty="0" err="1"/>
              <a:t>ALP。Feasibility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这一页不需要逐项推导，重点讲公式结构：通量、相互作用势、介质响应三部分相乘，最后给出 dR/</a:t>
            </a:r>
            <a:r>
              <a:rPr lang="en-US" dirty="0" err="1"/>
              <a:t>dω。</a:t>
            </a:r>
            <a:r>
              <a:rPr lang="en-US" b="1" dirty="0" err="1">
                <a:solidFill>
                  <a:srgbClr val="FF0000"/>
                </a:solidFill>
              </a:rPr>
              <a:t>DarkELF</a:t>
            </a:r>
            <a:r>
              <a:rPr lang="en-US" b="1" dirty="0">
                <a:solidFill>
                  <a:srgbClr val="FF0000"/>
                </a:solidFill>
              </a:rPr>
              <a:t> (GPAW)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讲图 3：低能区域的峰来自 plasmon resonance；Atucha-II </a:t>
            </a:r>
            <a:r>
              <a:rPr lang="en-US" dirty="0" err="1"/>
              <a:t>曲线更高，但最终约束还取决于背景、曝光和可用能窗。</a:t>
            </a:r>
            <a:r>
              <a:rPr lang="en-US" altLang="zh-CN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the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</a:rPr>
              <a:t> mass density of the target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这一页是结果页，讲清楚每条线代表什么。强调当前实验由于暴露量小还弱于 NEON，但未来大曝光 CCD 可以超过 NEON。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  <a:buNone/>
            </a:pPr>
            <a:r>
              <a:rPr lang="en-US" altLang="zh-CN" sz="1200" dirty="0">
                <a:solidFill>
                  <a:srgbClr val="111111"/>
                </a:solidFill>
                <a:latin typeface="Times New Roman" panose="02020603050405020304" pitchFamily="18" charset="0"/>
              </a:rPr>
              <a:t>Reactor-produced relativistic ALPs excite plasmons in silicon Skipper-CCDs through inverse Primakoff-like absorption. The accompanying MeV-scale photon typically escapes, leaving an eV-scale signal in the detector.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结束。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73B35-E9C1-69A8-3815-A4F68FFEE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22C4E70-0957-8E88-2B96-0FBAEDD8A7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122BDA-63A2-D966-1AE2-CF2A6412DEC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The sub-GeV DM with the coupling to the electrons can be detected in semi-conductor targets, such as SENSEI。 </a:t>
            </a:r>
            <a:r>
              <a:rPr lang="en-US" altLang="zh-CN"/>
              <a:t>In addition to single-electron excitations, Relativistic light dark matter scattering in semi-conductor targets can  generate collective plasmon excitations. We can describe this behavior with t</a:t>
            </a:r>
            <a:r>
              <a:rPr lang="en-US" altLang="zh-CN">
                <a:sym typeface="+mn-ea"/>
              </a:rPr>
              <a:t>he energy loss function。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569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I have divied the presentation into three parts: Firstly, I will simply introduce dark matter</a:t>
            </a:r>
            <a:r>
              <a:rPr lang="zh-CN" altLang="en-US"/>
              <a:t>，</a:t>
            </a:r>
            <a:r>
              <a:rPr lang="en-US" altLang="zh-CN"/>
              <a:t>Secondly, I will introduce the direct detection of dark matter</a:t>
            </a:r>
            <a:r>
              <a:rPr lang="zh-CN" altLang="en-US"/>
              <a:t>；</a:t>
            </a:r>
            <a:r>
              <a:rPr lang="en-US" altLang="zh-CN"/>
              <a:t>finally, we will give a conclusion.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50000"/>
                  </a:lnSpc>
                </a:pPr>
                <a:r>
                  <a:rPr lang="en-US" altLang="zh-CN" dirty="0">
                    <a:solidFill>
                      <a:srgbClr val="14141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Unlike the QCD Axion, ALP mass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𝑚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14141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and couplings (e.g.,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𝑔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𝑎</m:t>
                        </m:r>
                        <m:r>
                          <a:rPr lang="en-US" altLang="zh-CN" i="1">
                            <a:solidFill>
                              <a:srgbClr val="141414"/>
                            </a:solidFill>
                            <a:latin typeface="Cambria Math" panose="02040503050406030204" pitchFamily="18" charset="0"/>
                            <a:ea typeface="SimSun" charset="0"/>
                            <a:cs typeface="DejaVu Math TeX Gyre" panose="02000503000000000000" charset="0"/>
                          </a:rPr>
                          <m:t>𝛾𝛾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14141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are independent parameters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indent="0" fontAlgn="auto">
                  <a:lnSpc>
                    <a:spcPct val="150000"/>
                  </a:lnSpc>
                </a:pPr>
                <a:r>
                  <a:rPr lang="en-US" altLang="zh-CN" dirty="0">
                    <a:solidFill>
                      <a:srgbClr val="14141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Unlike the QCD Axion, ALP mass (</a:t>
                </a:r>
                <a:r>
                  <a:rPr lang="en-US" altLang="zh-CN" i="0">
                    <a:solidFill>
                      <a:srgbClr val="141414"/>
                    </a:solidFill>
                    <a:latin typeface="Cambria Math" panose="02040503050406030204" pitchFamily="18" charset="0"/>
                    <a:cs typeface="DejaVu Math TeX Gyre" panose="02000503000000000000" charset="0"/>
                  </a:rPr>
                  <a:t>𝑚_𝑎</a:t>
                </a:r>
                <a:r>
                  <a:rPr lang="en-US" altLang="zh-CN" dirty="0">
                    <a:solidFill>
                      <a:srgbClr val="14141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and couplings (e.g.,</a:t>
                </a:r>
                <a:r>
                  <a:rPr lang="en-US" altLang="zh-CN" i="0">
                    <a:solidFill>
                      <a:srgbClr val="141414"/>
                    </a:solidFill>
                    <a:latin typeface="Cambria Math" panose="02040503050406030204" pitchFamily="18" charset="0"/>
                    <a:cs typeface="DejaVu Math TeX Gyre" panose="02000503000000000000" charset="0"/>
                  </a:rPr>
                  <a:t>𝑔_𝑎</a:t>
                </a:r>
                <a:r>
                  <a:rPr lang="en-US" altLang="zh-CN" i="0">
                    <a:solidFill>
                      <a:srgbClr val="141414"/>
                    </a:solidFill>
                    <a:latin typeface="Cambria Math" panose="02040503050406030204" pitchFamily="18" charset="0"/>
                    <a:ea typeface="SimSun" charset="0"/>
                    <a:cs typeface="DejaVu Math TeX Gyre" panose="02000503000000000000" charset="0"/>
                  </a:rPr>
                  <a:t>𝛾𝛾</a:t>
                </a:r>
                <a:r>
                  <a:rPr lang="en-US" altLang="zh-CN" dirty="0">
                    <a:solidFill>
                      <a:srgbClr val="14141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are independent parameters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Affects the He-burning lifetime of </a:t>
            </a:r>
            <a:r>
              <a:rPr lang="zh-CN" altLang="zh-CN" sz="1200" b="0" i="0" u="sng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Horizontal branch</a:t>
            </a:r>
            <a:r>
              <a:rPr lang="en-US" altLang="zh-CN" sz="1200" b="0" i="0" u="sng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zh-CN" altLang="zh-CN" b="1" dirty="0">
                <a:solidFill>
                  <a:srgbClr val="FF0000"/>
                </a:solidFill>
              </a:rPr>
              <a:t>HB stars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34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The small circles in the picture represent the various fuel and control rods while the green rectangles are graphite reflectors. </a:t>
            </a:r>
            <a:endParaRPr lang="en-US" altLang="zh-CN" dirty="0"/>
          </a:p>
          <a:p>
            <a:r>
              <a:rPr lang="zh-CN" altLang="zh-CN" dirty="0"/>
              <a:t>The fuel rods are about 3.58 cm in diameter and 38.1 cm in length</a:t>
            </a:r>
            <a:r>
              <a:rPr lang="zh-CN" altLang="en-US" dirty="0"/>
              <a:t>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624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这里回应实验分类：NEON 属于 NaI(Tl) </a:t>
            </a:r>
            <a:r>
              <a:rPr lang="en-US" dirty="0" err="1"/>
              <a:t>闪烁</a:t>
            </a:r>
            <a:r>
              <a:rPr lang="en-US" dirty="0"/>
              <a:t>, </a:t>
            </a:r>
            <a:r>
              <a:rPr lang="en-US" altLang="zh-CN" sz="1200" b="1" dirty="0">
                <a:solidFill>
                  <a:srgbClr val="006B3F"/>
                </a:solidFill>
                <a:ea typeface="Aptos" pitchFamily="34" charset="-122"/>
                <a:cs typeface="Times New Roman" panose="02020603050405020304" pitchFamily="18" charset="0"/>
              </a:rPr>
              <a:t>Scin t illation; </a:t>
            </a:r>
            <a:r>
              <a:rPr lang="en-US" dirty="0"/>
              <a:t> Sod </a:t>
            </a:r>
            <a:r>
              <a:rPr lang="en-US" dirty="0" err="1"/>
              <a:t>ium</a:t>
            </a:r>
            <a:r>
              <a:rPr lang="en-US" dirty="0"/>
              <a:t> I o </a:t>
            </a:r>
            <a:r>
              <a:rPr lang="en-US" dirty="0" err="1"/>
              <a:t>dide</a:t>
            </a:r>
            <a:r>
              <a:rPr lang="en-US" dirty="0"/>
              <a:t> </a:t>
            </a:r>
            <a:r>
              <a:rPr lang="en-US" dirty="0" err="1"/>
              <a:t>crystal；RECODE</a:t>
            </a:r>
            <a:r>
              <a:rPr lang="en-US" dirty="0"/>
              <a:t> 放入 Ge 电离探测器；本文重点是 silicon CCD。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FC4D1-11EE-8810-06E3-D75066423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73D3BC-FEC9-3E29-4079-9B011F31C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0B1FB7-689A-A8FE-4AC3-CF34C758C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5F4275-EF25-A449-4015-6A465C4C2D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4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The sub-GeV DM with the coupling to the electrons can be detected in semi-conductor targets, such as SENSEI。 </a:t>
            </a:r>
            <a:r>
              <a:rPr lang="en-US" altLang="zh-CN" dirty="0"/>
              <a:t>In addition to single-electron excitations, Relativistic light dark matter scattering in semi-conductor targets can  generate collective plasmon excitations. We can describe this behavior with t</a:t>
            </a:r>
            <a:r>
              <a:rPr lang="en-US" altLang="zh-CN" dirty="0">
                <a:sym typeface="+mn-ea"/>
              </a:rPr>
              <a:t>he energy loss function。</a:t>
            </a:r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image.png">
            <a:extLst>
              <a:ext uri="{FF2B5EF4-FFF2-40B4-BE49-F238E27FC236}">
                <a16:creationId xmlns:a16="http://schemas.microsoft.com/office/drawing/2014/main" id="{3708F52F-8DA0-AE56-8FFF-96E6DA9F7F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1840" y="-11188"/>
            <a:ext cx="3337560" cy="782395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40D9233D-F92A-C018-2A19-5EABDF25E8C6}"/>
              </a:ext>
            </a:extLst>
          </p:cNvPr>
          <p:cNvSpPr/>
          <p:nvPr userDrawn="1"/>
        </p:nvSpPr>
        <p:spPr>
          <a:xfrm>
            <a:off x="508000" y="729476"/>
            <a:ext cx="11201400" cy="18288"/>
          </a:xfrm>
          <a:prstGeom prst="rect">
            <a:avLst/>
          </a:prstGeom>
          <a:solidFill>
            <a:srgbClr val="007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8" name="灯片编号占位符 17">
            <a:extLst>
              <a:ext uri="{FF2B5EF4-FFF2-40B4-BE49-F238E27FC236}">
                <a16:creationId xmlns:a16="http://schemas.microsoft.com/office/drawing/2014/main" id="{8A46CE8D-8CC7-1BE8-A824-0CC8F930BAE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105203" y="6336614"/>
            <a:ext cx="604197" cy="316800"/>
          </a:xfrm>
        </p:spPr>
        <p:txBody>
          <a:bodyPr/>
          <a:lstStyle>
            <a:lvl1pPr algn="ctr">
              <a:defRPr sz="2000">
                <a:latin typeface="Times New Roman" panose="02020603050405020304" pitchFamily="18" charset="0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sz="2000" dirty="0"/>
          </a:p>
        </p:txBody>
      </p:sp>
      <p:sp>
        <p:nvSpPr>
          <p:cNvPr id="9" name="副标题 2">
            <a:extLst>
              <a:ext uri="{FF2B5EF4-FFF2-40B4-BE49-F238E27FC236}">
                <a16:creationId xmlns:a16="http://schemas.microsoft.com/office/drawing/2014/main" id="{C7B6BC27-E516-460C-169A-837F5D123E11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82599" y="34479"/>
            <a:ext cx="8032345" cy="713285"/>
          </a:xfrm>
        </p:spPr>
        <p:txBody>
          <a:bodyPr lIns="90000" tIns="46800" rIns="90000" bIns="46800">
            <a:normAutofit/>
          </a:bodyPr>
          <a:lstStyle>
            <a:lvl1pPr marL="0" indent="0" algn="l">
              <a:lnSpc>
                <a:spcPct val="150000"/>
              </a:lnSpc>
              <a:buNone/>
              <a:defRPr sz="2800" b="1" spc="200">
                <a:solidFill>
                  <a:srgbClr val="006B3D"/>
                </a:solidFill>
                <a:latin typeface="+mj-lt"/>
                <a:ea typeface="微软雅黑" panose="020B0503020204020204" pitchFamily="34" charset="-122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738" y="914400"/>
            <a:ext cx="979869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738" y="3560400"/>
            <a:ext cx="979869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1968" y="6314400"/>
            <a:ext cx="2699859" cy="3168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5786" y="6314400"/>
            <a:ext cx="3959794" cy="3168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138" y="6314400"/>
            <a:ext cx="2699859" cy="3168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368" y="608400"/>
            <a:ext cx="10968629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1968" y="6314400"/>
            <a:ext cx="2699859" cy="3168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5786" y="6314400"/>
            <a:ext cx="3959794" cy="3168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138" y="6314400"/>
            <a:ext cx="2699859" cy="3168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11" Type="http://schemas.openxmlformats.org/officeDocument/2006/relationships/image" Target="../media/image39.png"/><Relationship Id="rId5" Type="http://schemas.openxmlformats.org/officeDocument/2006/relationships/image" Target="../media/image18.png"/><Relationship Id="rId10" Type="http://schemas.openxmlformats.org/officeDocument/2006/relationships/image" Target="../media/image33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00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6.png"/><Relationship Id="rId7" Type="http://schemas.openxmlformats.org/officeDocument/2006/relationships/image" Target="../media/image490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0" Type="http://schemas.openxmlformats.org/officeDocument/2006/relationships/image" Target="../media/image49.png"/><Relationship Id="rId4" Type="http://schemas.openxmlformats.org/officeDocument/2006/relationships/image" Target="../media/image45.sv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0.sv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microsoft.com/office/2007/relationships/hdphoto" Target="../media/hdphoto1.wdp"/><Relationship Id="rId10" Type="http://schemas.openxmlformats.org/officeDocument/2006/relationships/image" Target="../media/image540.png"/><Relationship Id="rId4" Type="http://schemas.openxmlformats.org/officeDocument/2006/relationships/image" Target="../media/image51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3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6.xml"/><Relationship Id="rId10" Type="http://schemas.openxmlformats.org/officeDocument/2006/relationships/tags" Target="../tags/tag21.xml"/><Relationship Id="rId4" Type="http://schemas.openxmlformats.org/officeDocument/2006/relationships/tags" Target="../tags/tag15.xml"/><Relationship Id="rId9" Type="http://schemas.openxmlformats.org/officeDocument/2006/relationships/tags" Target="../tags/tag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77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image" Target="../media/image111.png"/><Relationship Id="rId7" Type="http://schemas.openxmlformats.org/officeDocument/2006/relationships/image" Target="../media/image18.png"/><Relationship Id="rId12" Type="http://schemas.openxmlformats.org/officeDocument/2006/relationships/image" Target="../media/image2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90.png"/><Relationship Id="rId5" Type="http://schemas.openxmlformats.org/officeDocument/2006/relationships/image" Target="../media/image17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2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0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057400"/>
            <a:ext cx="12191695" cy="1325880"/>
          </a:xfrm>
          <a:prstGeom prst="rect">
            <a:avLst/>
          </a:prstGeom>
          <a:solidFill>
            <a:srgbClr val="006B3D"/>
          </a:solidFill>
          <a:ln w="12700">
            <a:solidFill>
              <a:srgbClr val="006B3D"/>
            </a:solidFill>
            <a:prstDash val="solid"/>
          </a:ln>
        </p:spPr>
        <p:txBody>
          <a:bodyPr/>
          <a:lstStyle/>
          <a:p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67055" y="2212975"/>
            <a:ext cx="10704195" cy="11176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ptos Display" pitchFamily="34" charset="-122"/>
                <a:cs typeface="Aptos Display" pitchFamily="34" charset="-120"/>
              </a:rPr>
              <a:t>Constraints on Axion-Like Particles</a:t>
            </a:r>
            <a:endParaRPr lang="en-US" sz="36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ptos Display" pitchFamily="34" charset="-122"/>
                <a:cs typeface="Aptos Display" pitchFamily="34" charset="-120"/>
              </a:rPr>
              <a:t>with the Silicon Detector at a Nuclear Reactor</a:t>
            </a:r>
            <a:endParaRPr lang="en-US" sz="3600" b="1" dirty="0">
              <a:solidFill>
                <a:srgbClr val="FFFFFF"/>
              </a:solidFill>
              <a:latin typeface="Aptos Display" pitchFamily="34" charset="0"/>
              <a:ea typeface="Aptos Display" pitchFamily="34" charset="-122"/>
              <a:cs typeface="Aptos Display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737359" y="3860399"/>
            <a:ext cx="8363585" cy="60833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latin typeface="Arial" panose="020B0604020202090204"/>
              </a:rPr>
              <a:t>Reporter: </a:t>
            </a:r>
            <a:r>
              <a:rPr lang="en-US" altLang="zh-CN" sz="2000" b="1" dirty="0">
                <a:latin typeface="Arial Bold" panose="020B0604020202090204" charset="0"/>
                <a:cs typeface="Arial Bold" panose="020B0604020202090204" charset="0"/>
              </a:rPr>
              <a:t>Yuanlin Gong (</a:t>
            </a:r>
            <a:r>
              <a:rPr lang="zh-CN" altLang="en-US" sz="2000" b="1" dirty="0">
                <a:latin typeface="Arial Bold" panose="020B0604020202090204" charset="0"/>
                <a:cs typeface="Arial Bold" panose="020B0604020202090204" charset="0"/>
              </a:rPr>
              <a:t>龚远林</a:t>
            </a:r>
            <a:r>
              <a:rPr lang="en-US" altLang="zh-CN" sz="2000" b="1" dirty="0">
                <a:latin typeface="Arial Bold" panose="020B0604020202090204" charset="0"/>
                <a:cs typeface="Arial Bold" panose="020B0604020202090204" charset="0"/>
              </a:rPr>
              <a:t>)</a:t>
            </a:r>
            <a:r>
              <a:rPr lang="en-US" sz="2000" b="1" dirty="0">
                <a:latin typeface="Arial Bold" panose="020B0604020202090204" charset="0"/>
                <a:cs typeface="Arial Bold" panose="020B0604020202090204" charset="0"/>
              </a:rPr>
              <a:t>   </a:t>
            </a:r>
            <a:r>
              <a:rPr lang="en-US" sz="2000" dirty="0">
                <a:latin typeface="Arial" panose="020B0604020202090204"/>
              </a:rPr>
              <a:t>            Nanjing Normal University</a:t>
            </a:r>
            <a:endParaRPr lang="en-US" sz="2000" dirty="0">
              <a:latin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55320" y="6680179"/>
            <a:ext cx="10881360" cy="0"/>
          </a:xfrm>
          <a:prstGeom prst="line">
            <a:avLst/>
          </a:prstGeom>
          <a:noFill/>
          <a:ln w="25400">
            <a:solidFill>
              <a:srgbClr val="006B3D"/>
            </a:solidFill>
            <a:prstDash val="solid"/>
          </a:ln>
        </p:spPr>
        <p:txBody>
          <a:bodyPr/>
          <a:lstStyle/>
          <a:p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140" y="294076"/>
            <a:ext cx="6297040" cy="14761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431572" y="5574454"/>
            <a:ext cx="8236428" cy="4076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2000" dirty="0">
                <a:latin typeface="Arial" panose="020B0604020202090204"/>
              </a:rPr>
              <a:t>arXiv: </a:t>
            </a:r>
            <a:r>
              <a:rPr lang="en-US" altLang="zh-CN" sz="2000" dirty="0">
                <a:latin typeface="Arial" panose="020B0604020202090204"/>
              </a:rPr>
              <a:t>2601.07448, accepted by </a:t>
            </a:r>
            <a:r>
              <a:rPr lang="zh-CN" altLang="zh-C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Sci.China Phys.Mech.Astron.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05712" y="4924039"/>
            <a:ext cx="8783955" cy="40767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2000" dirty="0">
                <a:latin typeface="Arial" panose="020B0604020202090204"/>
                <a:sym typeface="+mn-ea"/>
              </a:rPr>
              <a:t>Work with:</a:t>
            </a:r>
            <a:r>
              <a:rPr lang="en-US" altLang="zh-CN" sz="2000" dirty="0">
                <a:latin typeface="Arial" panose="020B0604020202090204"/>
              </a:rPr>
              <a:t> Jun </a:t>
            </a:r>
            <a:r>
              <a:rPr lang="en-US" altLang="zh-CN" sz="2000" dirty="0">
                <a:latin typeface="Arial" panose="020B0604020202090204"/>
                <a:sym typeface="+mn-ea"/>
              </a:rPr>
              <a:t>Guo</a:t>
            </a:r>
            <a:r>
              <a:rPr lang="en-US" altLang="zh-CN" sz="2000" dirty="0">
                <a:latin typeface="Arial" panose="020B0604020202090204"/>
              </a:rPr>
              <a:t>, Ning Liu, Liangliang Su, Wen-Na Yang</a:t>
            </a:r>
            <a:endParaRPr lang="en-US" altLang="en-US" sz="2000" dirty="0">
              <a:latin typeface="Arial" panose="020B0604020202090204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6ED39312-E8B2-54D5-F418-905ADA47D17B}"/>
              </a:ext>
            </a:extLst>
          </p:cNvPr>
          <p:cNvSpPr/>
          <p:nvPr/>
        </p:nvSpPr>
        <p:spPr>
          <a:xfrm>
            <a:off x="3273186" y="6219804"/>
            <a:ext cx="5645628" cy="4076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latin typeface="Arial" panose="020B0604020202090204"/>
              </a:rPr>
              <a:t>2026.8.11 @Qiangdao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F88B1E7-C3A7-EB91-6E23-EA492C11CB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50" b="23825"/>
          <a:stretch>
            <a:fillRect/>
          </a:stretch>
        </p:blipFill>
        <p:spPr>
          <a:xfrm>
            <a:off x="376136" y="350714"/>
            <a:ext cx="4591455" cy="12982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377476" y="141975"/>
            <a:ext cx="9501505" cy="615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 b="1" dirty="0">
                <a:solidFill>
                  <a:srgbClr val="006B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Plasmon Excitation as a probe of ALP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6096001" y="5477597"/>
                <a:ext cx="5930406" cy="55650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indent="0" fontAlgn="auto">
                  <a:lnSpc>
                    <a:spcPct val="150000"/>
                  </a:lnSpc>
                </a:pPr>
                <a:r>
                  <a:rPr lang="en-US" altLang="zh-CN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Detection with 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plasmon excitation at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𝓞</m:t>
                    </m:r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(15 eV)</a:t>
                </a:r>
                <a:endPara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5477597"/>
                <a:ext cx="5930406" cy="556508"/>
              </a:xfrm>
              <a:prstGeom prst="rect">
                <a:avLst/>
              </a:prstGeom>
              <a:blipFill>
                <a:blip r:embed="rId4"/>
                <a:stretch>
                  <a:fillRect l="-1028" b="-87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9B6902B1-32A8-0251-0A99-88F54724F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973" y="1227436"/>
            <a:ext cx="1798922" cy="1096693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E7E3F8B-4C37-C6B8-A8AE-C877467EB91C}"/>
              </a:ext>
            </a:extLst>
          </p:cNvPr>
          <p:cNvSpPr txBox="1"/>
          <p:nvPr/>
        </p:nvSpPr>
        <p:spPr>
          <a:xfrm>
            <a:off x="251429" y="5484854"/>
            <a:ext cx="5699428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000" b="1" dirty="0">
                <a:latin typeface="Arial" panose="020B0604020202090204"/>
                <a:sym typeface="+mn-ea"/>
              </a:rPr>
              <a:t>Reactor Production </a:t>
            </a:r>
            <a:r>
              <a:rPr lang="en-US" altLang="zh-CN" sz="2000" b="1" dirty="0">
                <a:solidFill>
                  <a:srgbClr val="111111"/>
                </a:solidFill>
                <a:latin typeface="Arial" panose="020B0604020202090204"/>
                <a:sym typeface="+mn-ea"/>
              </a:rPr>
              <a:t>of </a:t>
            </a:r>
            <a:r>
              <a:rPr lang="en-US" altLang="zh-CN" sz="2000" b="1" dirty="0">
                <a:solidFill>
                  <a:srgbClr val="FF0000"/>
                </a:solidFill>
                <a:latin typeface="Arial" panose="020B0604020202090204"/>
                <a:sym typeface="+mn-ea"/>
              </a:rPr>
              <a:t>relativistic ALPs</a:t>
            </a:r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60D966EA-878A-24EB-BA8F-0D0562FFE661}"/>
              </a:ext>
            </a:extLst>
          </p:cNvPr>
          <p:cNvGrpSpPr/>
          <p:nvPr/>
        </p:nvGrpSpPr>
        <p:grpSpPr>
          <a:xfrm>
            <a:off x="4705709" y="3839293"/>
            <a:ext cx="2063005" cy="413657"/>
            <a:chOff x="3898811" y="2672444"/>
            <a:chExt cx="3006749" cy="413657"/>
          </a:xfrm>
        </p:grpSpPr>
        <p:cxnSp>
          <p:nvCxnSpPr>
            <p:cNvPr id="30" name="直接箭头连接符 29">
              <a:extLst>
                <a:ext uri="{FF2B5EF4-FFF2-40B4-BE49-F238E27FC236}">
                  <a16:creationId xmlns:a16="http://schemas.microsoft.com/office/drawing/2014/main" id="{305F517C-0BAA-AB90-B263-03745A442BCC}"/>
                </a:ext>
              </a:extLst>
            </p:cNvPr>
            <p:cNvCxnSpPr>
              <a:cxnSpLocks/>
            </p:cNvCxnSpPr>
            <p:nvPr/>
          </p:nvCxnSpPr>
          <p:spPr>
            <a:xfrm>
              <a:off x="3898811" y="2672444"/>
              <a:ext cx="3006749" cy="0"/>
            </a:xfrm>
            <a:prstGeom prst="straightConnector1">
              <a:avLst/>
            </a:prstGeom>
            <a:ln w="31750"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>
              <a:extLst>
                <a:ext uri="{FF2B5EF4-FFF2-40B4-BE49-F238E27FC236}">
                  <a16:creationId xmlns:a16="http://schemas.microsoft.com/office/drawing/2014/main" id="{A1B0AEA8-1D91-5781-424E-9633E8D932C4}"/>
                </a:ext>
              </a:extLst>
            </p:cNvPr>
            <p:cNvCxnSpPr>
              <a:cxnSpLocks/>
            </p:cNvCxnSpPr>
            <p:nvPr/>
          </p:nvCxnSpPr>
          <p:spPr>
            <a:xfrm>
              <a:off x="3898811" y="2886721"/>
              <a:ext cx="3006749" cy="0"/>
            </a:xfrm>
            <a:prstGeom prst="straightConnector1">
              <a:avLst/>
            </a:prstGeom>
            <a:ln w="31750"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>
              <a:extLst>
                <a:ext uri="{FF2B5EF4-FFF2-40B4-BE49-F238E27FC236}">
                  <a16:creationId xmlns:a16="http://schemas.microsoft.com/office/drawing/2014/main" id="{D7779229-0DCE-25DF-3527-D0380ADA5337}"/>
                </a:ext>
              </a:extLst>
            </p:cNvPr>
            <p:cNvCxnSpPr>
              <a:cxnSpLocks/>
            </p:cNvCxnSpPr>
            <p:nvPr/>
          </p:nvCxnSpPr>
          <p:spPr>
            <a:xfrm>
              <a:off x="3898811" y="3086101"/>
              <a:ext cx="3006749" cy="0"/>
            </a:xfrm>
            <a:prstGeom prst="straightConnector1">
              <a:avLst/>
            </a:prstGeom>
            <a:ln w="31750"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6">
                <a:extLst>
                  <a:ext uri="{FF2B5EF4-FFF2-40B4-BE49-F238E27FC236}">
                    <a16:creationId xmlns:a16="http://schemas.microsoft.com/office/drawing/2014/main" id="{B598C844-648F-4BEF-6E19-676E4901D75A}"/>
                  </a:ext>
                </a:extLst>
              </p:cNvPr>
              <p:cNvSpPr/>
              <p:nvPr/>
            </p:nvSpPr>
            <p:spPr>
              <a:xfrm>
                <a:off x="4862055" y="3218687"/>
                <a:ext cx="1421845" cy="521181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zh-CN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itchFamily="34" charset="-122"/>
                          <a:cs typeface="Times New Roman" panose="02020603050405020304" pitchFamily="18" charset="0"/>
                        </a:rPr>
                        <m:t>𝒂</m:t>
                      </m:r>
                    </m:oMath>
                  </m:oMathPara>
                </a14:m>
                <a:endParaRPr lang="en-US" altLang="zh-CN" sz="36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 6">
                <a:extLst>
                  <a:ext uri="{FF2B5EF4-FFF2-40B4-BE49-F238E27FC236}">
                    <a16:creationId xmlns:a16="http://schemas.microsoft.com/office/drawing/2014/main" id="{B598C844-648F-4BEF-6E19-676E4901D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055" y="3218687"/>
                <a:ext cx="1421845" cy="5211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文本框 48">
            <a:extLst>
              <a:ext uri="{FF2B5EF4-FFF2-40B4-BE49-F238E27FC236}">
                <a16:creationId xmlns:a16="http://schemas.microsoft.com/office/drawing/2014/main" id="{C1752CBF-E348-9EE9-DC74-75860E38268F}"/>
              </a:ext>
            </a:extLst>
          </p:cNvPr>
          <p:cNvSpPr txBox="1"/>
          <p:nvPr/>
        </p:nvSpPr>
        <p:spPr>
          <a:xfrm>
            <a:off x="2990620" y="6433735"/>
            <a:ext cx="5310316" cy="31805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YL. G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, 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</a:rPr>
              <a:t>J. 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Guo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</a:rPr>
              <a:t>, N. Liu, L.L. Su, W.-N. Yang, arXiv: 2601.07448</a:t>
            </a:r>
            <a:endParaRPr lang="en-US" altLang="en-US" sz="1400" dirty="0">
              <a:solidFill>
                <a:schemeClr val="accent2"/>
              </a:solidFill>
              <a:latin typeface="Arial" panose="020B0604020202090204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29BDFC5-C8F1-28E3-9B8D-F2377CCD3170}"/>
              </a:ext>
            </a:extLst>
          </p:cNvPr>
          <p:cNvGrpSpPr/>
          <p:nvPr/>
        </p:nvGrpSpPr>
        <p:grpSpPr>
          <a:xfrm>
            <a:off x="1094462" y="2645288"/>
            <a:ext cx="2641619" cy="2789099"/>
            <a:chOff x="683723" y="1235391"/>
            <a:chExt cx="2641619" cy="278909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6B8EDC8-E2A9-CBF4-D982-870ECF984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3723" y="1235391"/>
              <a:ext cx="2641619" cy="2789099"/>
            </a:xfrm>
            <a:prstGeom prst="rect">
              <a:avLst/>
            </a:prstGeom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3D5980C9-5B5F-3EB3-6D02-BA5E78E71690}"/>
                </a:ext>
              </a:extLst>
            </p:cNvPr>
            <p:cNvSpPr/>
            <p:nvPr/>
          </p:nvSpPr>
          <p:spPr>
            <a:xfrm>
              <a:off x="1025476" y="1285858"/>
              <a:ext cx="1044102" cy="2691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9E68A631-4F19-DDB3-CF4D-15DA005E4D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0068" y="1043582"/>
            <a:ext cx="2243883" cy="1495922"/>
          </a:xfrm>
          <a:prstGeom prst="rect">
            <a:avLst/>
          </a:prstGeom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9F10BC-1CE1-41B8-1B21-04ACC09B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5FFFBEF-FACC-E16E-CBB3-F6EE018CDC15}"/>
              </a:ext>
            </a:extLst>
          </p:cNvPr>
          <p:cNvGrpSpPr/>
          <p:nvPr/>
        </p:nvGrpSpPr>
        <p:grpSpPr>
          <a:xfrm>
            <a:off x="7073810" y="2645289"/>
            <a:ext cx="4434260" cy="2679808"/>
            <a:chOff x="7073810" y="2645289"/>
            <a:chExt cx="4434260" cy="2679808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7388D07-EE3C-F9D0-4D1A-C37D6A5D0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7899" b="13624"/>
            <a:stretch>
              <a:fillRect/>
            </a:stretch>
          </p:blipFill>
          <p:spPr>
            <a:xfrm>
              <a:off x="7253527" y="2645289"/>
              <a:ext cx="4254543" cy="2504130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F415E6D5-B045-CDD0-6B59-182015FCA7BB}"/>
                </a:ext>
              </a:extLst>
            </p:cNvPr>
            <p:cNvSpPr txBox="1"/>
            <p:nvPr/>
          </p:nvSpPr>
          <p:spPr>
            <a:xfrm>
              <a:off x="7767383" y="5017320"/>
              <a:ext cx="186142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/>
                <a:t>Fig from </a:t>
              </a:r>
              <a:r>
                <a:rPr lang="zh-CN" altLang="zh-CN" sz="1400" dirty="0"/>
                <a:t>A. M. Botti</a:t>
              </a:r>
              <a:endParaRPr lang="zh-CN" altLang="en-US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E3184BE1-0E51-E64E-2999-F77AE77AE9FC}"/>
                    </a:ext>
                  </a:extLst>
                </p:cNvPr>
                <p:cNvSpPr txBox="1"/>
                <p:nvPr/>
              </p:nvSpPr>
              <p:spPr>
                <a:xfrm>
                  <a:off x="7073810" y="4017740"/>
                  <a:ext cx="97245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ptos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oMath>
                    </m:oMathPara>
                  </a14:m>
                  <a:endParaRPr lang="en-US" altLang="zh-CN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Aptos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E3184BE1-0E51-E64E-2999-F77AE77AE9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3810" y="4017740"/>
                  <a:ext cx="972457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B90F9336-9DA8-619F-5E71-40D0194B5B1F}"/>
                </a:ext>
              </a:extLst>
            </p:cNvPr>
            <p:cNvSpPr txBox="1"/>
            <p:nvPr/>
          </p:nvSpPr>
          <p:spPr>
            <a:xfrm>
              <a:off x="7409874" y="3689562"/>
              <a:ext cx="30033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endPara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8B15630A-667E-1533-5759-4601439D5724}"/>
                    </a:ext>
                  </a:extLst>
                </p:cNvPr>
                <p:cNvSpPr txBox="1"/>
                <p:nvPr/>
              </p:nvSpPr>
              <p:spPr>
                <a:xfrm>
                  <a:off x="7215999" y="3451382"/>
                  <a:ext cx="68808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ptos" pitchFamily="34" charset="-122"/>
                            <a:cs typeface="Times New Roman" panose="02020603050405020304" pitchFamily="18" charset="0"/>
                          </a:rPr>
                          <m:t>𝜸</m:t>
                        </m:r>
                      </m:oMath>
                    </m:oMathPara>
                  </a14:m>
                  <a:endParaRPr lang="en-US" altLang="zh-CN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Aptos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8B15630A-667E-1533-5759-4601439D57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5999" y="3451382"/>
                  <a:ext cx="688081" cy="400110"/>
                </a:xfrm>
                <a:prstGeom prst="rect">
                  <a:avLst/>
                </a:prstGeom>
                <a:blipFill>
                  <a:blip r:embed="rId12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1945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CN" sz="2400" b="1" dirty="0">
                <a:solidFill>
                  <a:srgbClr val="006B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Relativistic ALPs Induce Plasmon Excitations</a:t>
            </a:r>
          </a:p>
        </p:txBody>
      </p:sp>
      <p:sp>
        <p:nvSpPr>
          <p:cNvPr id="8" name="Text 4"/>
          <p:cNvSpPr/>
          <p:nvPr/>
        </p:nvSpPr>
        <p:spPr>
          <a:xfrm>
            <a:off x="741211" y="5532306"/>
            <a:ext cx="4931599" cy="76751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zh-CN" b="1" dirty="0">
                <a:solidFill>
                  <a:srgbClr val="00B0F0"/>
                </a:solidFill>
                <a:latin typeface="Arial" panose="020B0604020202090204"/>
              </a:rPr>
              <a:t>Plasmonic energy-loss region </a:t>
            </a:r>
            <a:r>
              <a:rPr lang="en-US" altLang="zh-CN" dirty="0">
                <a:latin typeface="Arial" panose="020B0604020202090204"/>
              </a:rPr>
              <a:t>in silicon and </a:t>
            </a:r>
            <a:r>
              <a:rPr lang="en-US" altLang="zh-CN" dirty="0">
                <a:solidFill>
                  <a:srgbClr val="FF66FF"/>
                </a:solidFill>
                <a:latin typeface="Arial" panose="020B0604020202090204"/>
              </a:rPr>
              <a:t>ALP kinematic reach</a:t>
            </a:r>
          </a:p>
        </p:txBody>
      </p:sp>
      <p:sp>
        <p:nvSpPr>
          <p:cNvPr id="9" name="Text 5"/>
          <p:cNvSpPr/>
          <p:nvPr/>
        </p:nvSpPr>
        <p:spPr>
          <a:xfrm>
            <a:off x="6912257" y="1291547"/>
            <a:ext cx="42062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CN" b="1" dirty="0">
                <a:solidFill>
                  <a:srgbClr val="006B3D"/>
                </a:solidFill>
                <a:latin typeface="Arial" panose="020B0604020202090204"/>
              </a:rPr>
              <a:t>Material response</a:t>
            </a:r>
            <a:r>
              <a:rPr lang="en-US" b="1" dirty="0">
                <a:solidFill>
                  <a:srgbClr val="006B3D"/>
                </a:solidFill>
                <a:latin typeface="Arial" panose="020B0604020202090204"/>
              </a:rPr>
              <a:t> </a:t>
            </a:r>
            <a:endParaRPr lang="en-US" dirty="0">
              <a:latin typeface="Times New Roman" panose="02020603050405020304" pitchFamily="18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1940" y="2214950"/>
            <a:ext cx="2178685" cy="3873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7"/>
              <p:cNvSpPr/>
              <p:nvPr/>
            </p:nvSpPr>
            <p:spPr>
              <a:xfrm>
                <a:off x="6519193" y="3122592"/>
                <a:ext cx="4758407" cy="669925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t">
                <a:no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en-US" altLang="zh-CN" sz="2000" b="1" dirty="0">
                    <a:solidFill>
                      <a:srgbClr val="111111"/>
                    </a:solidFill>
                    <a:latin typeface="Arial" panose="020B0604020202090204"/>
                  </a:rPr>
                  <a:t>@ Energy deposition: </a:t>
                </a:r>
                <a:r>
                  <a:rPr lang="en-US" sz="2000" b="1" dirty="0">
                    <a:solidFill>
                      <a:srgbClr val="111111"/>
                    </a:solidFill>
                    <a:latin typeface="Arial" panose="020B0604020202090204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DejaVu Math TeX Gyre" panose="02000503000000000000" charset="0"/>
                      </a:rPr>
                      <m:t>𝝎</m:t>
                    </m:r>
                  </m:oMath>
                </a14:m>
                <a:r>
                  <a:rPr lang="en-US" sz="2000" b="1" dirty="0">
                    <a:solidFill>
                      <a:srgbClr val="00B0F0"/>
                    </a:solidFill>
                    <a:latin typeface="Arial" panose="020B0604020202090204"/>
                  </a:rPr>
                  <a:t> ~ 15 eV</a:t>
                </a:r>
                <a:endParaRPr lang="en-US" sz="2000" b="1" dirty="0">
                  <a:solidFill>
                    <a:srgbClr val="11111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193" y="3122592"/>
                <a:ext cx="4758407" cy="669925"/>
              </a:xfrm>
              <a:prstGeom prst="rect">
                <a:avLst/>
              </a:prstGeom>
              <a:blipFill>
                <a:blip r:embed="rId4"/>
                <a:stretch>
                  <a:fillRect l="-30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9"/>
              <p:cNvSpPr/>
              <p:nvPr/>
            </p:nvSpPr>
            <p:spPr>
              <a:xfrm>
                <a:off x="6519193" y="3917423"/>
                <a:ext cx="4874521" cy="610235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t">
                <a:no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en-US" altLang="zh-CN" sz="2000" b="1" dirty="0">
                    <a:solidFill>
                      <a:srgbClr val="111111"/>
                    </a:solidFill>
                    <a:latin typeface="Arial" panose="020B0604020202090204"/>
                  </a:rPr>
                  <a:t>@ Momentum transfers:</a:t>
                </a:r>
                <a:r>
                  <a:rPr lang="en-US" sz="2000" b="1" dirty="0">
                    <a:solidFill>
                      <a:srgbClr val="111111"/>
                    </a:solidFill>
                    <a:latin typeface="Arial" panose="020B0604020202090204"/>
                  </a:rPr>
                  <a:t> </a:t>
                </a:r>
                <a:r>
                  <a:rPr lang="en-US" sz="2000" b="1" dirty="0">
                    <a:solidFill>
                      <a:srgbClr val="00B0F0"/>
                    </a:solidFill>
                    <a:latin typeface="Arial" panose="020B0604020202090204"/>
                  </a:rPr>
                  <a:t>Q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DejaVu Math TeX Gyre" panose="02000503000000000000" charset="0"/>
                      </a:rPr>
                      <m:t>≤</m:t>
                    </m:r>
                  </m:oMath>
                </a14:m>
                <a:r>
                  <a:rPr lang="en-US" sz="2000" b="1" dirty="0">
                    <a:solidFill>
                      <a:srgbClr val="00B0F0"/>
                    </a:solidFill>
                    <a:latin typeface="Arial" panose="020B0604020202090204"/>
                  </a:rPr>
                  <a:t> 5 keV</a:t>
                </a:r>
                <a:endParaRPr lang="en-US" sz="2000" b="1" dirty="0">
                  <a:solidFill>
                    <a:srgbClr val="11111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193" y="3917423"/>
                <a:ext cx="4874521" cy="610235"/>
              </a:xfrm>
              <a:prstGeom prst="rect">
                <a:avLst/>
              </a:prstGeom>
              <a:blipFill>
                <a:blip r:embed="rId5"/>
                <a:stretch>
                  <a:fillRect l="-3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11"/>
          <p:cNvSpPr/>
          <p:nvPr/>
        </p:nvSpPr>
        <p:spPr>
          <a:xfrm>
            <a:off x="6519192" y="4783230"/>
            <a:ext cx="5070465" cy="1624827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sz="2000" b="1" dirty="0">
                <a:solidFill>
                  <a:srgbClr val="FF66FF"/>
                </a:solidFill>
                <a:latin typeface="Arial" panose="020B0604020202090204"/>
              </a:rPr>
              <a:t>Relativistic ALPs </a:t>
            </a:r>
            <a:r>
              <a:rPr lang="en-US" sz="2000" b="1" dirty="0">
                <a:solidFill>
                  <a:srgbClr val="111111"/>
                </a:solidFill>
                <a:latin typeface="Arial" panose="020B0604020202090204"/>
              </a:rPr>
              <a:t>with </a:t>
            </a:r>
            <a:r>
              <a:rPr lang="en-US" altLang="zh-CN" sz="2000" b="1" dirty="0">
                <a:solidFill>
                  <a:srgbClr val="FF66FF"/>
                </a:solidFill>
                <a:latin typeface="Arial" panose="020B0604020202090204"/>
              </a:rPr>
              <a:t>masses </a:t>
            </a:r>
            <a:r>
              <a:rPr lang="en-US" sz="2000" b="1" dirty="0">
                <a:solidFill>
                  <a:srgbClr val="FF66FF"/>
                </a:solidFill>
                <a:latin typeface="Arial" panose="020B0604020202090204"/>
              </a:rPr>
              <a:t> below 100 keV </a:t>
            </a:r>
            <a:r>
              <a:rPr lang="en-US" sz="2000" b="1" dirty="0">
                <a:solidFill>
                  <a:srgbClr val="111111"/>
                </a:solidFill>
                <a:latin typeface="Arial" panose="020B0604020202090204"/>
              </a:rPr>
              <a:t>can efficiently </a:t>
            </a:r>
            <a:r>
              <a:rPr lang="en-US" altLang="zh-CN" sz="2000" b="1" dirty="0">
                <a:solidFill>
                  <a:srgbClr val="111111"/>
                </a:solidFill>
                <a:latin typeface="Arial" panose="020B0604020202090204"/>
              </a:rPr>
              <a:t>excite Plasmon</a:t>
            </a:r>
            <a:endParaRPr lang="en-US" sz="2000" b="1" dirty="0">
              <a:latin typeface="Times New Roman" panose="02020603050405020304" pitchFamily="18" charset="0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A1436D37-C886-1D48-8F3C-6B1D90A6FA15}"/>
              </a:ext>
            </a:extLst>
          </p:cNvPr>
          <p:cNvGrpSpPr/>
          <p:nvPr/>
        </p:nvGrpSpPr>
        <p:grpSpPr>
          <a:xfrm>
            <a:off x="372689" y="1243647"/>
            <a:ext cx="5668645" cy="4215765"/>
            <a:chOff x="372689" y="1243647"/>
            <a:chExt cx="5668645" cy="4215765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2689" y="1243647"/>
              <a:ext cx="5668645" cy="4215765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BE42F8BE-74B4-3687-6E95-0413B62691B9}"/>
                </a:ext>
              </a:extLst>
            </p:cNvPr>
            <p:cNvSpPr txBox="1"/>
            <p:nvPr/>
          </p:nvSpPr>
          <p:spPr>
            <a:xfrm>
              <a:off x="2742376" y="3699548"/>
              <a:ext cx="238459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Arial" panose="020B0604020202090204"/>
                </a:rPr>
                <a:t>Plasmon band</a:t>
              </a:r>
              <a:endParaRPr lang="zh-CN" altLang="en-US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endParaRPr>
            </a:p>
          </p:txBody>
        </p:sp>
      </p:grp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A7DC873C-DCAB-506F-F883-9EE996BBF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6E8CC2E-75E5-DC65-587A-3500F2A5BB02}"/>
              </a:ext>
            </a:extLst>
          </p:cNvPr>
          <p:cNvSpPr txBox="1"/>
          <p:nvPr/>
        </p:nvSpPr>
        <p:spPr>
          <a:xfrm>
            <a:off x="9015376" y="1281862"/>
            <a:ext cx="297404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700" dirty="0">
                <a:solidFill>
                  <a:srgbClr val="006B3D"/>
                </a:solidFill>
                <a:latin typeface="Arial" panose="020B0604020202090204"/>
              </a:rPr>
              <a:t>(By Absorption of ALPs)</a:t>
            </a:r>
            <a:endParaRPr lang="zh-CN" altLang="en-US" dirty="0">
              <a:solidFill>
                <a:srgbClr val="006B3D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1945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6B3D"/>
                </a:solidFill>
                <a:latin typeface="Arial" panose="020B0604020202090204" pitchFamily="34" charset="0"/>
                <a:ea typeface="Aptos Display" pitchFamily="34" charset="-122"/>
                <a:cs typeface="Aptos Display" pitchFamily="34" charset="-120"/>
              </a:rPr>
              <a:t>Fate of Energetic Final-State Photon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4"/>
              <p:cNvSpPr/>
              <p:nvPr/>
            </p:nvSpPr>
            <p:spPr>
              <a:xfrm>
                <a:off x="401193" y="5002049"/>
                <a:ext cx="5257800" cy="868604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altLang="zh-CN" dirty="0">
                    <a:latin typeface="Arial" panose="020B0604020202090204"/>
                  </a:rPr>
                  <a:t>Photon escape probability P </a:t>
                </a:r>
              </a:p>
              <a:p>
                <a:pPr marL="0" indent="0" algn="ctr">
                  <a:buNone/>
                </a:pPr>
                <a:r>
                  <a:rPr lang="en-US" altLang="zh-CN" dirty="0">
                    <a:latin typeface="Arial" panose="020B0604020202090204"/>
                  </a:rPr>
                  <a:t>through </a:t>
                </a:r>
                <a:r>
                  <a:rPr lang="en-US" altLang="zh-CN" b="1" dirty="0">
                    <a:solidFill>
                      <a:srgbClr val="FF0000"/>
                    </a:solidFill>
                    <a:latin typeface="Arial" panose="020B0604020202090204"/>
                  </a:rPr>
                  <a:t>a 675 </a:t>
                </a:r>
                <a14:m>
                  <m:oMath xmlns:m="http://schemas.openxmlformats.org/officeDocument/2006/math">
                    <m:r>
                      <a:rPr lang="en-US" altLang="zh-CN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Arial" panose="020B0604020202090204"/>
                  </a:rPr>
                  <a:t> silicon CCD</a:t>
                </a:r>
              </a:p>
            </p:txBody>
          </p:sp>
        </mc:Choice>
        <mc:Fallback xmlns="">
          <p:sp>
            <p:nvSpPr>
              <p:cNvPr id="8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93" y="5002049"/>
                <a:ext cx="5257800" cy="868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5"/>
          <p:cNvSpPr/>
          <p:nvPr/>
        </p:nvSpPr>
        <p:spPr>
          <a:xfrm>
            <a:off x="7867426" y="2613231"/>
            <a:ext cx="1694555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6B3D"/>
                </a:solidFill>
                <a:latin typeface="Arial" panose="020B0604020202090204"/>
              </a:rPr>
              <a:t>Thin CCD</a:t>
            </a:r>
            <a:endParaRPr lang="en-US" sz="2200" dirty="0">
              <a:latin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487797" y="1273812"/>
            <a:ext cx="4368889" cy="816663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sz="1700" b="1" dirty="0">
                <a:latin typeface="Arial" panose="020B0604020202090204"/>
              </a:rPr>
              <a:t>Inverse Primakoff-like absorption will </a:t>
            </a:r>
            <a:r>
              <a:rPr lang="en-US" sz="1700" b="1" dirty="0">
                <a:solidFill>
                  <a:schemeClr val="accent2"/>
                </a:solidFill>
                <a:latin typeface="Arial" panose="020B0604020202090204"/>
              </a:rPr>
              <a:t>emit a high-energy photon (~ MeV)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9"/>
              <p:cNvSpPr/>
              <p:nvPr/>
            </p:nvSpPr>
            <p:spPr>
              <a:xfrm>
                <a:off x="6487795" y="3632879"/>
                <a:ext cx="4688205" cy="1345887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t">
                <a:no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𝑬</m:t>
                        </m:r>
                      </m:e>
                      <m:sub>
                        <m: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SimSun" charset="0"/>
                            <a:cs typeface="DejaVu Math TeX Gyre" panose="02000503000000000000" charset="0"/>
                          </a:rPr>
                          <m:t>𝜸</m:t>
                        </m:r>
                      </m:sub>
                    </m:sSub>
                    <m:r>
                      <a:rPr lang="en-U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SimSun" charset="0"/>
                        <a:cs typeface="DejaVu Math TeX Gyre" panose="02000503000000000000" charset="0"/>
                      </a:rPr>
                      <m:t>&gt;</m:t>
                    </m:r>
                    <m:r>
                      <a:rPr lang="en-U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SimSun" charset="0"/>
                        <a:cs typeface="DejaVu Math TeX Gyre" panose="02000503000000000000" charset="0"/>
                      </a:rPr>
                      <m:t>𝟒𝟎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keV</a:t>
                </a:r>
                <a:r>
                  <a:rPr lang="en-US" sz="2000" dirty="0">
                    <a:solidFill>
                      <a:srgbClr val="11111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escape probability exceeds 90%</a:t>
                </a:r>
              </a:p>
            </p:txBody>
          </p:sp>
        </mc:Choice>
        <mc:Fallback xmlns="">
          <p:sp>
            <p:nvSpPr>
              <p:cNvPr id="13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795" y="3632879"/>
                <a:ext cx="4688205" cy="1345887"/>
              </a:xfrm>
              <a:prstGeom prst="rect">
                <a:avLst/>
              </a:prstGeom>
              <a:blipFill>
                <a:blip r:embed="rId4"/>
                <a:stretch>
                  <a:fillRect l="-3121" r="-4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11"/>
          <p:cNvSpPr/>
          <p:nvPr/>
        </p:nvSpPr>
        <p:spPr>
          <a:xfrm>
            <a:off x="6487796" y="4949181"/>
            <a:ext cx="4599305" cy="108150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Times New Roman" panose="02020603050405020304" pitchFamily="18" charset="0"/>
              </a:rPr>
              <a:t>The observable is </a:t>
            </a:r>
            <a:r>
              <a:rPr lang="en-US" altLang="zh-CN" sz="2000" b="1" dirty="0">
                <a:latin typeface="Times New Roman" panose="02020603050405020304" pitchFamily="18" charset="0"/>
              </a:rPr>
              <a:t>the eV-scale energy deposition from plasmon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40" y="1125220"/>
            <a:ext cx="5257165" cy="40132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CED032D-3FD8-0E25-47BC-6DBACA5B2A51}"/>
              </a:ext>
            </a:extLst>
          </p:cNvPr>
          <p:cNvCxnSpPr/>
          <p:nvPr/>
        </p:nvCxnSpPr>
        <p:spPr>
          <a:xfrm>
            <a:off x="2475067" y="1350441"/>
            <a:ext cx="0" cy="321071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箭头: 下 20">
            <a:extLst>
              <a:ext uri="{FF2B5EF4-FFF2-40B4-BE49-F238E27FC236}">
                <a16:creationId xmlns:a16="http://schemas.microsoft.com/office/drawing/2014/main" id="{001423A4-00FE-1111-7834-EAD6BC7D66F6}"/>
              </a:ext>
            </a:extLst>
          </p:cNvPr>
          <p:cNvSpPr/>
          <p:nvPr/>
        </p:nvSpPr>
        <p:spPr>
          <a:xfrm>
            <a:off x="7500784" y="2326856"/>
            <a:ext cx="418704" cy="968908"/>
          </a:xfrm>
          <a:prstGeom prst="downArrow">
            <a:avLst/>
          </a:prstGeom>
          <a:solidFill>
            <a:srgbClr val="006B3D"/>
          </a:solidFill>
          <a:ln>
            <a:solidFill>
              <a:srgbClr val="006B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BA1D495C-1BB3-5D04-1C32-88E11B43C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7150" y="2508887"/>
            <a:ext cx="2360631" cy="1573754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663142AE-2D69-FD7D-FF97-C5DCE8B6D98D}"/>
              </a:ext>
            </a:extLst>
          </p:cNvPr>
          <p:cNvGrpSpPr/>
          <p:nvPr/>
        </p:nvGrpSpPr>
        <p:grpSpPr>
          <a:xfrm>
            <a:off x="401193" y="1482508"/>
            <a:ext cx="4961454" cy="353943"/>
            <a:chOff x="401193" y="1482508"/>
            <a:chExt cx="4961454" cy="353943"/>
          </a:xfrm>
        </p:grpSpPr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901E2193-B019-50EE-1CA5-777BEC91C7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8153" y="1648372"/>
              <a:ext cx="4324494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8429AA9-EE29-8DD7-8FE9-EAA2A01F5714}"/>
                </a:ext>
              </a:extLst>
            </p:cNvPr>
            <p:cNvSpPr txBox="1"/>
            <p:nvPr/>
          </p:nvSpPr>
          <p:spPr>
            <a:xfrm>
              <a:off x="401193" y="1482508"/>
              <a:ext cx="1186772" cy="3539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700" b="1" dirty="0">
                  <a:solidFill>
                    <a:srgbClr val="FF0000"/>
                  </a:solidFill>
                  <a:latin typeface="Arial" panose="020B0604020202090204"/>
                </a:rPr>
                <a:t>90%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灯片编号占位符 23">
            <a:extLst>
              <a:ext uri="{FF2B5EF4-FFF2-40B4-BE49-F238E27FC236}">
                <a16:creationId xmlns:a16="http://schemas.microsoft.com/office/drawing/2014/main" id="{A6EBC1B6-2A83-4490-1B6A-C6AD6E1B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9DD18A9-F8D8-4C0D-9730-6721BED32DE7}"/>
                  </a:ext>
                </a:extLst>
              </p:cNvPr>
              <p:cNvSpPr txBox="1"/>
              <p:nvPr/>
            </p:nvSpPr>
            <p:spPr>
              <a:xfrm>
                <a:off x="9281886" y="2603147"/>
                <a:ext cx="16999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  <a:latin typeface="Arial" panose="020B0604020202090204"/>
                  </a:rPr>
                  <a:t>(~ </a:t>
                </a:r>
                <a:r>
                  <a:rPr lang="en-US" altLang="zh-CN" sz="1800" b="1" dirty="0">
                    <a:solidFill>
                      <a:srgbClr val="FF0000"/>
                    </a:solidFill>
                    <a:latin typeface="Arial" panose="020B0604020202090204"/>
                  </a:rPr>
                  <a:t>675 </a:t>
                </a:r>
                <a14:m>
                  <m:oMath xmlns:m="http://schemas.openxmlformats.org/officeDocument/2006/math">
                    <m:r>
                      <a:rPr lang="en-US" altLang="zh-CN" sz="1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zh-CN" sz="18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en-US" altLang="zh-CN" sz="1800" b="1" dirty="0">
                    <a:solidFill>
                      <a:srgbClr val="FF0000"/>
                    </a:solidFill>
                    <a:latin typeface="Arial" panose="020B0604020202090204"/>
                  </a:rPr>
                  <a:t>)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9DD18A9-F8D8-4C0D-9730-6721BED32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886" y="2603147"/>
                <a:ext cx="1699946" cy="369332"/>
              </a:xfrm>
              <a:prstGeom prst="rect">
                <a:avLst/>
              </a:prstGeom>
              <a:blipFill>
                <a:blip r:embed="rId7"/>
                <a:stretch>
                  <a:fillRect l="-3237" t="-9836" b="-22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782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9100" y="24231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6B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ALP flux (at detector)</a:t>
            </a:r>
            <a:endParaRPr lang="en-US" altLang="zh-CN" sz="2400" b="1" dirty="0">
              <a:solidFill>
                <a:srgbClr val="006B3D"/>
              </a:solidFill>
              <a:latin typeface="Aptos Display" pitchFamily="34" charset="0"/>
              <a:ea typeface="Aptos Display" pitchFamily="34" charset="-122"/>
              <a:cs typeface="Aptos Display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4"/>
              <p:cNvSpPr/>
              <p:nvPr/>
            </p:nvSpPr>
            <p:spPr>
              <a:xfrm>
                <a:off x="6320525" y="5810494"/>
                <a:ext cx="5887869" cy="734800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 ALP flux at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=30 </m:t>
                    </m:r>
                  </m:oMath>
                </a14:m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/>
                  </a:rPr>
                  <a:t>m </a:t>
                </a:r>
                <a:r>
                  <a:rPr lang="en-US" altLang="zh-CN" dirty="0">
                    <a:latin typeface="Arial" panose="020B0604020202090204"/>
                  </a:rPr>
                  <a:t>away </a:t>
                </a:r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from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90204"/>
                  </a:rPr>
                  <a:t>a </a:t>
                </a:r>
                <a:r>
                  <a:rPr lang="en-US" altLang="zh-CN" i="1" dirty="0">
                    <a:solidFill>
                      <a:srgbClr val="FF0000"/>
                    </a:solidFill>
                    <a:latin typeface="Arial" panose="020B0604020202090204"/>
                  </a:rPr>
                  <a:t>P </a:t>
                </a:r>
                <a:r>
                  <a:rPr lang="en-US" altLang="zh-CN" dirty="0">
                    <a:solidFill>
                      <a:srgbClr val="FF0000"/>
                    </a:solidFill>
                    <a:latin typeface="Arial" panose="020B0604020202090204"/>
                  </a:rPr>
                  <a:t>= 3.95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𝐺𝑊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𝑡ℎ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 reactor for different ALP masses</a:t>
                </a:r>
              </a:p>
            </p:txBody>
          </p:sp>
        </mc:Choice>
        <mc:Fallback xmlns="">
          <p:sp>
            <p:nvSpPr>
              <p:cNvPr id="8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525" y="5810494"/>
                <a:ext cx="5887869" cy="734800"/>
              </a:xfrm>
              <a:prstGeom prst="rect">
                <a:avLst/>
              </a:prstGeom>
              <a:blipFill>
                <a:blip r:embed="rId3"/>
                <a:stretch>
                  <a:fillRect b="-6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7552" y="1093464"/>
            <a:ext cx="4672733" cy="72088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rcRect l="4682" r="3271" b="1680"/>
          <a:stretch>
            <a:fillRect/>
          </a:stretch>
        </p:blipFill>
        <p:spPr>
          <a:xfrm>
            <a:off x="6946913" y="1960949"/>
            <a:ext cx="5114699" cy="396941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/>
          <a:srcRect t="14100"/>
          <a:stretch>
            <a:fillRect/>
          </a:stretch>
        </p:blipFill>
        <p:spPr>
          <a:xfrm>
            <a:off x="3441210" y="6218615"/>
            <a:ext cx="2922452" cy="284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/>
            </p:nvSpPr>
            <p:spPr>
              <a:xfrm>
                <a:off x="820058" y="3589298"/>
                <a:ext cx="3546222" cy="505838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l"/>
                </a:pPr>
                <a:r>
                  <a:rPr lang="en-US" sz="2000" dirty="0">
                    <a:solidFill>
                      <a:srgbClr val="11111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𝑇𝑜𝑡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SM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11111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000" dirty="0">
                    <a:solidFill>
                      <a:srgbClr val="11111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000" dirty="0">
                  <a:solidFill>
                    <a:srgbClr val="595959"/>
                  </a:solidFill>
                  <a:latin typeface="Lato"/>
                  <a:ea typeface="Lato"/>
                </a:endParaRPr>
              </a:p>
            </p:txBody>
          </p:sp>
        </mc:Choice>
        <mc:Fallback xmlns="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58" y="3589298"/>
                <a:ext cx="3546222" cy="505838"/>
              </a:xfrm>
              <a:prstGeom prst="rect">
                <a:avLst/>
              </a:prstGeom>
              <a:blipFill>
                <a:blip r:embed="rId7"/>
                <a:stretch>
                  <a:fillRect l="-1549" t="-72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E0581862-19F4-A491-8941-6C3B587195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1297" y="852359"/>
            <a:ext cx="1653117" cy="10078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C01C125-9B36-564F-942B-47822E0744FB}"/>
                  </a:ext>
                </a:extLst>
              </p:cNvPr>
              <p:cNvSpPr txBox="1"/>
              <p:nvPr/>
            </p:nvSpPr>
            <p:spPr>
              <a:xfrm>
                <a:off x="829142" y="4473487"/>
                <a:ext cx="6086916" cy="683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l"/>
                </a:pPr>
                <a:r>
                  <a:rPr lang="zh-CN" altLang="zh-CN" sz="2000" b="1" dirty="0"/>
                  <a:t>Primakoff </a:t>
                </a:r>
                <a:r>
                  <a:rPr lang="en-US" altLang="zh-CN" sz="2000" b="1" dirty="0"/>
                  <a:t>cross section</a:t>
                </a:r>
                <a:r>
                  <a:rPr lang="zh-CN" altLang="zh-CN" sz="2000" b="1" dirty="0"/>
                  <a:t>: </a:t>
                </a:r>
                <a:endParaRPr lang="en-US" altLang="zh-CN" sz="2000" b="1" dirty="0"/>
              </a:p>
              <a:p>
                <a:r>
                  <a:rPr lang="en-US" altLang="zh-CN" dirty="0"/>
                  <a:t>               </a:t>
                </a:r>
                <a:r>
                  <a:rPr lang="zh-CN" altLang="zh-CN" dirty="0"/>
                  <a:t>Coherent conversion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p>
                        <m:r>
                          <a:rPr lang="zh-CN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zh-CN" altLang="zh-CN" b="1" dirty="0">
                    <a:solidFill>
                      <a:srgbClr val="FF0000"/>
                    </a:solidFill>
                  </a:rPr>
                  <a:t> enhancement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C01C125-9B36-564F-942B-47822E074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142" y="4473487"/>
                <a:ext cx="6086916" cy="683329"/>
              </a:xfrm>
              <a:prstGeom prst="rect">
                <a:avLst/>
              </a:prstGeom>
              <a:blipFill>
                <a:blip r:embed="rId9"/>
                <a:stretch>
                  <a:fillRect l="-901" t="-5357"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F5325D53-6163-DD56-9A88-BF2F621C0E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0743" y="2536309"/>
            <a:ext cx="4534778" cy="76985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F05F0F8-6D73-B933-40AF-6FCC595C3708}"/>
              </a:ext>
            </a:extLst>
          </p:cNvPr>
          <p:cNvSpPr txBox="1"/>
          <p:nvPr/>
        </p:nvSpPr>
        <p:spPr>
          <a:xfrm>
            <a:off x="820058" y="20845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The photon flux for energies above </a:t>
            </a:r>
            <a:r>
              <a:rPr lang="en-US" altLang="zh-CN" dirty="0"/>
              <a:t>200</a:t>
            </a:r>
            <a:r>
              <a:rPr lang="zh-CN" altLang="zh-CN" dirty="0"/>
              <a:t> </a:t>
            </a:r>
            <a:r>
              <a:rPr lang="en-US" altLang="zh-CN" dirty="0"/>
              <a:t>k</a:t>
            </a:r>
            <a:r>
              <a:rPr lang="zh-CN" altLang="zh-CN" dirty="0"/>
              <a:t>eV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D621010-310A-6D4E-CD0F-5EBE156C83D5}"/>
              </a:ext>
            </a:extLst>
          </p:cNvPr>
          <p:cNvSpPr txBox="1"/>
          <p:nvPr/>
        </p:nvSpPr>
        <p:spPr>
          <a:xfrm>
            <a:off x="820058" y="6175962"/>
            <a:ext cx="2979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The survival</a:t>
            </a:r>
            <a:r>
              <a:rPr lang="en-US" altLang="zh-CN" dirty="0"/>
              <a:t> </a:t>
            </a:r>
            <a:r>
              <a:rPr lang="zh-CN" altLang="zh-CN" dirty="0"/>
              <a:t>probability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D293FD8-A944-F82C-2E47-C962929359F5}"/>
                  </a:ext>
                </a:extLst>
              </p:cNvPr>
              <p:cNvSpPr txBox="1"/>
              <p:nvPr/>
            </p:nvSpPr>
            <p:spPr>
              <a:xfrm>
                <a:off x="1904542" y="4016200"/>
                <a:ext cx="29978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zh-CN" i="0" dirty="0" smtClean="0">
                            <a:latin typeface="Cambria Math" panose="02040503050406030204" pitchFamily="18" charset="0"/>
                          </a:rPr>
                          <m:t>SM</m:t>
                        </m:r>
                      </m:sub>
                    </m:sSub>
                  </m:oMath>
                </a14:m>
                <a:r>
                  <a:rPr lang="en-US" altLang="zh-CN" dirty="0"/>
                  <a:t> SM </a:t>
                </a:r>
                <a:r>
                  <a:rPr lang="zh-CN" altLang="zh-CN" dirty="0"/>
                  <a:t>cross section for 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D293FD8-A944-F82C-2E47-C96292935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542" y="4016200"/>
                <a:ext cx="2997894" cy="369332"/>
              </a:xfrm>
              <a:prstGeom prst="rect">
                <a:avLst/>
              </a:prstGeom>
              <a:blipFill>
                <a:blip r:embed="rId11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0DF372C-C97D-8EBB-580A-A9DF0EF5D596}"/>
                  </a:ext>
                </a:extLst>
              </p:cNvPr>
              <p:cNvSpPr txBox="1"/>
              <p:nvPr/>
            </p:nvSpPr>
            <p:spPr>
              <a:xfrm>
                <a:off x="2083446" y="5243244"/>
                <a:ext cx="2733695" cy="701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f>
                      <m:fPr>
                        <m:ctrlP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bSup>
                      <m:sSubSupPr>
                        <m:ctrlP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𝛾𝛾</m:t>
                        </m:r>
                      </m:sub>
                      <m:sup>
                        <m:r>
                          <a:rPr lang="en-US" altLang="zh-CN" sz="28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800" b="0" i="1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altLang="zh-CN" sz="2800" dirty="0">
                    <a:solidFill>
                      <a:srgbClr val="11111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0DF372C-C97D-8EBB-580A-A9DF0EF5D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446" y="5243244"/>
                <a:ext cx="2733695" cy="7016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19905258-244C-E235-218E-8BA78DFC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6BE74F53-3CA8-F648-6564-71B0E4F853A7}"/>
              </a:ext>
            </a:extLst>
          </p:cNvPr>
          <p:cNvGrpSpPr/>
          <p:nvPr/>
        </p:nvGrpSpPr>
        <p:grpSpPr>
          <a:xfrm>
            <a:off x="7110915" y="1565692"/>
            <a:ext cx="2139031" cy="849594"/>
            <a:chOff x="7110915" y="1565692"/>
            <a:chExt cx="2139031" cy="849594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0A4E75BA-E3B4-EF51-65F0-8D2DCB35F695}"/>
                </a:ext>
              </a:extLst>
            </p:cNvPr>
            <p:cNvSpPr txBox="1"/>
            <p:nvPr/>
          </p:nvSpPr>
          <p:spPr>
            <a:xfrm>
              <a:off x="7110915" y="1565692"/>
              <a:ext cx="21390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</a:rPr>
                <a:t>200</a:t>
              </a:r>
              <a:r>
                <a:rPr lang="zh-CN" altLang="zh-CN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k</a:t>
              </a:r>
              <a:r>
                <a:rPr lang="zh-CN" altLang="zh-CN" dirty="0">
                  <a:solidFill>
                    <a:srgbClr val="0000FF"/>
                  </a:solidFill>
                </a:rPr>
                <a:t>eV threshold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25E139F6-B609-8E5E-9632-696F84F3C67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74743" y="1935024"/>
              <a:ext cx="731157" cy="480262"/>
            </a:xfrm>
            <a:prstGeom prst="line">
              <a:avLst/>
            </a:prstGeom>
            <a:ln w="28575">
              <a:solidFill>
                <a:srgbClr val="0000FF"/>
              </a:solidFill>
              <a:prstDash val="solid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1945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altLang="zh-CN" sz="2400" b="1" dirty="0">
                <a:solidFill>
                  <a:srgbClr val="006737"/>
                </a:solidFill>
                <a:latin typeface="Arial" panose="020B0604020202090204"/>
              </a:rPr>
              <a:t>Detection </a:t>
            </a:r>
            <a:r>
              <a:rPr lang="en-US" altLang="zh-CN" sz="2400" b="1" dirty="0">
                <a:solidFill>
                  <a:srgbClr val="006B3D"/>
                </a:solidFill>
                <a:latin typeface="Aptos Display" pitchFamily="34" charset="0"/>
                <a:sym typeface="+mn-ea"/>
              </a:rPr>
              <a:t>Rate</a:t>
            </a:r>
            <a:endParaRPr lang="en-US" altLang="zh-CN" sz="2400" b="1" dirty="0">
              <a:solidFill>
                <a:srgbClr val="006737"/>
              </a:solidFill>
              <a:latin typeface="Arial" panose="020B0604020202090204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7406" y="1168611"/>
            <a:ext cx="5815267" cy="647704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562065" y="2082316"/>
            <a:ext cx="5380355" cy="599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sz="2000" b="1" dirty="0">
                <a:solidFill>
                  <a:srgbClr val="006737"/>
                </a:solidFill>
                <a:latin typeface="Arial" panose="020B0604020202090204"/>
              </a:rPr>
              <a:t>ALP–photon interaction potential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05BDED97-067D-6F59-B68D-5BD26F87DF0A}"/>
              </a:ext>
            </a:extLst>
          </p:cNvPr>
          <p:cNvGrpSpPr/>
          <p:nvPr/>
        </p:nvGrpSpPr>
        <p:grpSpPr>
          <a:xfrm>
            <a:off x="896444" y="2839102"/>
            <a:ext cx="6015218" cy="1144565"/>
            <a:chOff x="832020" y="3576228"/>
            <a:chExt cx="7321337" cy="1398911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 r="1127"/>
            <a:stretch>
              <a:fillRect/>
            </a:stretch>
          </p:blipFill>
          <p:spPr>
            <a:xfrm>
              <a:off x="832020" y="3576228"/>
              <a:ext cx="7321337" cy="1398911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7354949" y="3846468"/>
              <a:ext cx="706429" cy="396020"/>
            </a:xfrm>
            <a:prstGeom prst="rect">
              <a:avLst/>
            </a:prstGeom>
            <a:solidFill>
              <a:srgbClr val="E3FBFF"/>
            </a:solidFill>
            <a:ln>
              <a:solidFill>
                <a:srgbClr val="E3FBFF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3FB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2" name="Text 5">
            <a:extLst>
              <a:ext uri="{FF2B5EF4-FFF2-40B4-BE49-F238E27FC236}">
                <a16:creationId xmlns:a16="http://schemas.microsoft.com/office/drawing/2014/main" id="{D96F1B8C-10CA-8359-C784-6326B952CFA3}"/>
              </a:ext>
            </a:extLst>
          </p:cNvPr>
          <p:cNvSpPr/>
          <p:nvPr/>
        </p:nvSpPr>
        <p:spPr>
          <a:xfrm>
            <a:off x="562064" y="4312234"/>
            <a:ext cx="5821355" cy="62038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zh-CN" altLang="zh-CN" sz="2400" b="1" dirty="0">
                <a:solidFill>
                  <a:srgbClr val="006B3D"/>
                </a:solidFill>
              </a:rPr>
              <a:t>energy loss function</a:t>
            </a:r>
            <a:endParaRPr lang="en-US" sz="2400" b="1" dirty="0">
              <a:solidFill>
                <a:srgbClr val="006B3D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4" name="Image 2" descr="preencoded.png">
            <a:extLst>
              <a:ext uri="{FF2B5EF4-FFF2-40B4-BE49-F238E27FC236}">
                <a16:creationId xmlns:a16="http://schemas.microsoft.com/office/drawing/2014/main" id="{F967B9C6-4A6F-2977-7ED0-4AA86B20F9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70184" y="5176001"/>
            <a:ext cx="2178685" cy="38735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ACB23F79-1B9A-6030-8442-0BE342BD85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6457" y="3120209"/>
            <a:ext cx="3864626" cy="294988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BFCD53C3-0C19-E382-6DD6-E6DF44483F9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899" b="13624"/>
          <a:stretch>
            <a:fillRect/>
          </a:stretch>
        </p:blipFill>
        <p:spPr>
          <a:xfrm>
            <a:off x="7905015" y="1035012"/>
            <a:ext cx="2730767" cy="1607269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2EEB537E-BB97-F50F-6495-68260A8B3244}"/>
              </a:ext>
            </a:extLst>
          </p:cNvPr>
          <p:cNvSpPr txBox="1"/>
          <p:nvPr/>
        </p:nvSpPr>
        <p:spPr>
          <a:xfrm>
            <a:off x="6911662" y="6082217"/>
            <a:ext cx="4926551" cy="391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 dirty="0">
                <a:solidFill>
                  <a:schemeClr val="accent2"/>
                </a:solidFill>
              </a:rPr>
              <a:t>Fig from: Z.-L. Liang, L.L. Su, L. Wu, B. Zhu, PRL 2025, 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1D3DAE67-1CC5-936F-A1E2-7B9B3B2981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5131" y="1442452"/>
            <a:ext cx="1919591" cy="12797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7">
                <a:extLst>
                  <a:ext uri="{FF2B5EF4-FFF2-40B4-BE49-F238E27FC236}">
                    <a16:creationId xmlns:a16="http://schemas.microsoft.com/office/drawing/2014/main" id="{459E2C7F-307D-10C2-6EA7-E3E4F29C9C64}"/>
                  </a:ext>
                </a:extLst>
              </p:cNvPr>
              <p:cNvSpPr/>
              <p:nvPr/>
            </p:nvSpPr>
            <p:spPr>
              <a:xfrm>
                <a:off x="2110389" y="6230429"/>
                <a:ext cx="3715385" cy="426403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t">
                <a:noAutofit/>
              </a:bodyPr>
              <a:lstStyle/>
              <a:p>
                <a:pPr fontAlgn="auto">
                  <a:lnSpc>
                    <a:spcPct val="150000"/>
                  </a:lnSpc>
                </a:pPr>
                <a:r>
                  <a:rPr lang="en-US" altLang="zh-CN" sz="1600" b="1" dirty="0">
                    <a:solidFill>
                      <a:srgbClr val="111111"/>
                    </a:solidFill>
                    <a:latin typeface="Arial" panose="020B0604020202090204"/>
                  </a:rPr>
                  <a:t>@ Energy deposition:  </a:t>
                </a:r>
                <a14:m>
                  <m:oMath xmlns:m="http://schemas.openxmlformats.org/officeDocument/2006/math">
                    <m:r>
                      <a:rPr lang="en-US" altLang="zh-CN" sz="16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DejaVu Math TeX Gyre" panose="02000503000000000000" charset="0"/>
                      </a:rPr>
                      <m:t>𝝎</m:t>
                    </m:r>
                  </m:oMath>
                </a14:m>
                <a:r>
                  <a:rPr lang="en-US" altLang="zh-CN" sz="1600" b="1" dirty="0">
                    <a:solidFill>
                      <a:srgbClr val="FF0000"/>
                    </a:solidFill>
                    <a:latin typeface="Arial" panose="020B0604020202090204"/>
                  </a:rPr>
                  <a:t> ~ 15 eV</a:t>
                </a:r>
                <a:endParaRPr lang="en-US" altLang="zh-CN" sz="1600" b="1" dirty="0">
                  <a:solidFill>
                    <a:srgbClr val="11111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7">
                <a:extLst>
                  <a:ext uri="{FF2B5EF4-FFF2-40B4-BE49-F238E27FC236}">
                    <a16:creationId xmlns:a16="http://schemas.microsoft.com/office/drawing/2014/main" id="{459E2C7F-307D-10C2-6EA7-E3E4F29C9C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389" y="6230429"/>
                <a:ext cx="3715385" cy="426403"/>
              </a:xfrm>
              <a:prstGeom prst="rect">
                <a:avLst/>
              </a:prstGeom>
              <a:blipFill>
                <a:blip r:embed="rId10"/>
                <a:stretch>
                  <a:fillRect l="-3279" b="-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9">
                <a:extLst>
                  <a:ext uri="{FF2B5EF4-FFF2-40B4-BE49-F238E27FC236}">
                    <a16:creationId xmlns:a16="http://schemas.microsoft.com/office/drawing/2014/main" id="{8E129978-80F7-7B18-C99C-4F42C2C0B01E}"/>
                  </a:ext>
                </a:extLst>
              </p:cNvPr>
              <p:cNvSpPr/>
              <p:nvPr/>
            </p:nvSpPr>
            <p:spPr>
              <a:xfrm>
                <a:off x="1985386" y="5777100"/>
                <a:ext cx="4599305" cy="453330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t">
                <a:noAutofit/>
              </a:bodyPr>
              <a:lstStyle/>
              <a:p>
                <a:pPr indent="0" fontAlgn="auto">
                  <a:lnSpc>
                    <a:spcPct val="150000"/>
                  </a:lnSpc>
                  <a:buNone/>
                </a:pPr>
                <a:r>
                  <a:rPr lang="en-US" altLang="zh-CN" sz="1600" b="1" dirty="0">
                    <a:solidFill>
                      <a:srgbClr val="111111"/>
                    </a:solidFill>
                    <a:latin typeface="Arial" panose="020B0604020202090204"/>
                  </a:rPr>
                  <a:t>  @ Momentum transfers:</a:t>
                </a:r>
                <a:r>
                  <a:rPr lang="en-US" sz="1600" b="1" dirty="0">
                    <a:solidFill>
                      <a:srgbClr val="111111"/>
                    </a:solidFill>
                    <a:latin typeface="Arial" panose="020B0604020202090204"/>
                  </a:rPr>
                  <a:t> </a:t>
                </a:r>
                <a:r>
                  <a:rPr lang="en-US" sz="1600" b="1" dirty="0">
                    <a:solidFill>
                      <a:srgbClr val="FF0000"/>
                    </a:solidFill>
                    <a:latin typeface="Arial" panose="020B0604020202090204"/>
                  </a:rPr>
                  <a:t>Q</a:t>
                </a:r>
                <a14:m>
                  <m:oMath xmlns:m="http://schemas.openxmlformats.org/officeDocument/2006/math">
                    <m:r>
                      <a:rPr lang="en-US" sz="16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DejaVu Math TeX Gyre" panose="02000503000000000000" charset="0"/>
                      </a:rPr>
                      <m:t>≤</m:t>
                    </m:r>
                  </m:oMath>
                </a14:m>
                <a:r>
                  <a:rPr lang="en-US" sz="1600" b="1" dirty="0">
                    <a:solidFill>
                      <a:srgbClr val="FF0000"/>
                    </a:solidFill>
                    <a:latin typeface="Arial" panose="020B0604020202090204"/>
                  </a:rPr>
                  <a:t> 5 keV</a:t>
                </a:r>
                <a:endParaRPr lang="en-US" sz="1600" b="1" dirty="0">
                  <a:solidFill>
                    <a:srgbClr val="111111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9">
                <a:extLst>
                  <a:ext uri="{FF2B5EF4-FFF2-40B4-BE49-F238E27FC236}">
                    <a16:creationId xmlns:a16="http://schemas.microsoft.com/office/drawing/2014/main" id="{8E129978-80F7-7B18-C99C-4F42C2C0B0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386" y="5777100"/>
                <a:ext cx="4599305" cy="453330"/>
              </a:xfrm>
              <a:prstGeom prst="rect">
                <a:avLst/>
              </a:prstGeom>
              <a:blipFill>
                <a:blip r:embed="rId11"/>
                <a:stretch>
                  <a:fillRect l="-27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8BEF572-DFE3-2FB7-EF87-F9E528DCDF79}"/>
              </a:ext>
            </a:extLst>
          </p:cNvPr>
          <p:cNvCxnSpPr>
            <a:cxnSpLocks/>
          </p:cNvCxnSpPr>
          <p:nvPr/>
        </p:nvCxnSpPr>
        <p:spPr>
          <a:xfrm flipH="1">
            <a:off x="4468238" y="5014703"/>
            <a:ext cx="3618219" cy="341995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E51CEDF1-F2D8-4395-68EF-024FF337D8F0}"/>
              </a:ext>
            </a:extLst>
          </p:cNvPr>
          <p:cNvSpPr txBox="1"/>
          <p:nvPr/>
        </p:nvSpPr>
        <p:spPr>
          <a:xfrm>
            <a:off x="7905015" y="2445181"/>
            <a:ext cx="14784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/>
              <a:t>Fig from </a:t>
            </a:r>
            <a:r>
              <a:rPr lang="zh-CN" altLang="zh-CN" sz="1200" dirty="0"/>
              <a:t>A. M. Botti</a:t>
            </a:r>
            <a:endParaRPr lang="zh-CN" altLang="en-US" sz="1200" dirty="0"/>
          </a:p>
        </p:txBody>
      </p:sp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AA72B077-2155-B275-71E4-207BE308E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1945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altLang="zh-CN" sz="2400" b="1" dirty="0">
                <a:solidFill>
                  <a:srgbClr val="006737"/>
                </a:solidFill>
                <a:latin typeface="Arial" panose="020B0604020202090204"/>
              </a:rPr>
              <a:t>Differential event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4"/>
              <p:cNvSpPr/>
              <p:nvPr/>
            </p:nvSpPr>
            <p:spPr>
              <a:xfrm>
                <a:off x="6221002" y="5095452"/>
                <a:ext cx="5792618" cy="633095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event rate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𝑚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 = 40 keV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𝛾𝛾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GeV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DejaVu Math TeX Gyre" panose="02000503000000000000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CN" dirty="0">
                  <a:solidFill>
                    <a:schemeClr val="tx1"/>
                  </a:solidFill>
                  <a:latin typeface="Arial" panose="020B0604020202090204"/>
                </a:endParaRPr>
              </a:p>
            </p:txBody>
          </p:sp>
        </mc:Choice>
        <mc:Fallback xmlns="">
          <p:sp>
            <p:nvSpPr>
              <p:cNvPr id="8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002" y="5095452"/>
                <a:ext cx="5792618" cy="6330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7"/>
              <p:cNvSpPr/>
              <p:nvPr/>
            </p:nvSpPr>
            <p:spPr>
              <a:xfrm>
                <a:off x="683259" y="3302260"/>
                <a:ext cx="3303162" cy="737235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ctr">
                <a:no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en-US" sz="2000" b="1" dirty="0">
                    <a:solidFill>
                      <a:schemeClr val="accent2"/>
                    </a:solidFill>
                    <a:latin typeface="Arial" panose="020B0604020202090204"/>
                  </a:rPr>
                  <a:t>a peak near </a:t>
                </a:r>
                <a14:m>
                  <m:oMath xmlns:m="http://schemas.openxmlformats.org/officeDocument/2006/math">
                    <m:r>
                      <a:rPr lang="en-US" sz="2000" b="1" i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DejaVu Math TeX Gyre" panose="02000503000000000000" charset="0"/>
                      </a:rPr>
                      <m:t>𝛚</m:t>
                    </m:r>
                    <m:r>
                      <a:rPr lang="en-US" sz="2000" b="1" i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DejaVu Math TeX Gyre" panose="02000503000000000000" charset="0"/>
                      </a:rPr>
                      <m:t>≈</m:t>
                    </m:r>
                  </m:oMath>
                </a14:m>
                <a:r>
                  <a:rPr lang="en-US" sz="2000" b="1" dirty="0">
                    <a:solidFill>
                      <a:schemeClr val="accent2"/>
                    </a:solidFill>
                    <a:latin typeface="Arial" panose="020B0604020202090204"/>
                  </a:rPr>
                  <a:t>  20 eV</a:t>
                </a:r>
              </a:p>
            </p:txBody>
          </p:sp>
        </mc:Choice>
        <mc:Fallback xmlns="">
          <p:sp>
            <p:nvSpPr>
              <p:cNvPr id="11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59" y="3302260"/>
                <a:ext cx="3303162" cy="737235"/>
              </a:xfrm>
              <a:prstGeom prst="rect">
                <a:avLst/>
              </a:prstGeom>
              <a:blipFill>
                <a:blip r:embed="rId4"/>
                <a:stretch>
                  <a:fillRect l="-44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9"/>
              <p:cNvSpPr/>
              <p:nvPr/>
            </p:nvSpPr>
            <p:spPr>
              <a:xfrm>
                <a:off x="1055890" y="2386406"/>
                <a:ext cx="5111627" cy="818515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ctr">
                <a:normAutofit/>
              </a:bodyPr>
              <a:lstStyle/>
              <a:p>
                <a:pPr fontAlgn="auto"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𝛾𝛾</m:t>
                        </m:r>
                      </m:sub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1800" b="0" dirty="0">
                    <a:solidFill>
                      <a:srgbClr val="0000FF"/>
                    </a:solidFill>
                    <a:latin typeface="Arial" panose="020B0604020202090204"/>
                  </a:rPr>
                  <a:t> </a:t>
                </a:r>
                <a:r>
                  <a:rPr lang="en-US" altLang="zh-CN" sz="1800" b="0" dirty="0">
                    <a:latin typeface="Arial" panose="020B0604020202090204"/>
                  </a:rPr>
                  <a:t>from production</a:t>
                </a:r>
                <a:r>
                  <a:rPr lang="en-US" altLang="zh-CN" sz="1800" b="0" dirty="0">
                    <a:solidFill>
                      <a:srgbClr val="0000FF"/>
                    </a:solidFill>
                    <a:latin typeface="Arial" panose="020B0604020202090204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𝛾𝛾</m:t>
                        </m:r>
                      </m:sub>
                      <m:sup>
                        <m: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1800" b="0" dirty="0">
                    <a:solidFill>
                      <a:srgbClr val="0000FF"/>
                    </a:solidFill>
                    <a:latin typeface="Arial" panose="020B0604020202090204"/>
                  </a:rPr>
                  <a:t> </a:t>
                </a:r>
                <a:r>
                  <a:rPr lang="en-US" altLang="zh-CN" sz="1800" b="0" dirty="0">
                    <a:latin typeface="Arial" panose="020B0604020202090204"/>
                  </a:rPr>
                  <a:t>from detection  </a:t>
                </a:r>
              </a:p>
            </p:txBody>
          </p:sp>
        </mc:Choice>
        <mc:Fallback xmlns="">
          <p:sp>
            <p:nvSpPr>
              <p:cNvPr id="13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890" y="2386406"/>
                <a:ext cx="5111627" cy="818515"/>
              </a:xfrm>
              <a:prstGeom prst="rect">
                <a:avLst/>
              </a:prstGeom>
              <a:blipFill>
                <a:blip r:embed="rId5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rcRect r="9040"/>
          <a:stretch>
            <a:fillRect/>
          </a:stretch>
        </p:blipFill>
        <p:spPr>
          <a:xfrm>
            <a:off x="6387459" y="1225752"/>
            <a:ext cx="5414341" cy="3894730"/>
          </a:xfrm>
          <a:prstGeom prst="rect">
            <a:avLst/>
          </a:prstGeom>
        </p:spPr>
      </p:pic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310" y="1138153"/>
            <a:ext cx="5481320" cy="55626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44C01B62-4691-1F8B-3AEF-E2DF2D04A505}"/>
              </a:ext>
            </a:extLst>
          </p:cNvPr>
          <p:cNvSpPr txBox="1"/>
          <p:nvPr/>
        </p:nvSpPr>
        <p:spPr>
          <a:xfrm>
            <a:off x="6221002" y="6175216"/>
            <a:ext cx="5310316" cy="31805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YLG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, 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</a:rPr>
              <a:t>J. 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Guo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</a:rPr>
              <a:t>, N. Liu, L.L. Su, W.-N. Yang, arXiv: 2601.07448</a:t>
            </a:r>
            <a:endParaRPr lang="en-US" altLang="en-US" sz="1400" dirty="0">
              <a:solidFill>
                <a:schemeClr val="accent2"/>
              </a:solidFill>
              <a:latin typeface="Arial" panose="020B0604020202090204"/>
            </a:endParaRP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A02BE800-909A-7780-048C-EED58668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9">
                <a:extLst>
                  <a:ext uri="{FF2B5EF4-FFF2-40B4-BE49-F238E27FC236}">
                    <a16:creationId xmlns:a16="http://schemas.microsoft.com/office/drawing/2014/main" id="{5D6C0EC1-C0F7-6C18-806A-825A93A82C00}"/>
                  </a:ext>
                </a:extLst>
              </p:cNvPr>
              <p:cNvSpPr/>
              <p:nvPr/>
            </p:nvSpPr>
            <p:spPr>
              <a:xfrm>
                <a:off x="900973" y="4849672"/>
                <a:ext cx="5108209" cy="818515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ctr">
                <a:norm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1800" b="0" dirty="0">
                    <a:solidFill>
                      <a:schemeClr val="tx1"/>
                    </a:solidFill>
                    <a:latin typeface="Arial" panose="020B0604020202090204"/>
                  </a:rPr>
                  <a:t>Connie exp.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000 </m:t>
                    </m:r>
                    <m:r>
                      <m:rPr>
                        <m:sty m:val="p"/>
                      </m:rPr>
                      <a:rPr lang="en-US" altLang="zh-CN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ke</m:t>
                    </m:r>
                    <m:sSup>
                      <m:sSupPr>
                        <m:ctrlPr>
                          <a:rPr lang="en-US" altLang="zh-CN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</m:t>
                    </m:r>
                    <m:sSup>
                      <m:sSupPr>
                        <m:ctrlP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da</m:t>
                    </m:r>
                    <m:sSup>
                      <m:sSupPr>
                        <m:ctrlP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kdru</m:t>
                    </m:r>
                  </m:oMath>
                </a14:m>
                <a:endParaRPr lang="en-US" altLang="zh-CN" sz="1800" b="0" dirty="0">
                  <a:solidFill>
                    <a:schemeClr val="tx1"/>
                  </a:solidFill>
                  <a:latin typeface="Arial" panose="020B0604020202090204"/>
                </a:endParaRPr>
              </a:p>
            </p:txBody>
          </p:sp>
        </mc:Choice>
        <mc:Fallback xmlns="">
          <p:sp>
            <p:nvSpPr>
              <p:cNvPr id="6" name="Text 9">
                <a:extLst>
                  <a:ext uri="{FF2B5EF4-FFF2-40B4-BE49-F238E27FC236}">
                    <a16:creationId xmlns:a16="http://schemas.microsoft.com/office/drawing/2014/main" id="{5D6C0EC1-C0F7-6C18-806A-825A93A82C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73" y="4849672"/>
                <a:ext cx="5108209" cy="818515"/>
              </a:xfrm>
              <a:prstGeom prst="rect">
                <a:avLst/>
              </a:prstGeom>
              <a:blipFill>
                <a:blip r:embed="rId8"/>
                <a:stretch>
                  <a:fillRect l="-26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D487C65-FBEE-E179-385A-53E11985ECA4}"/>
                  </a:ext>
                </a:extLst>
              </p:cNvPr>
              <p:cNvSpPr txBox="1"/>
              <p:nvPr/>
            </p:nvSpPr>
            <p:spPr>
              <a:xfrm>
                <a:off x="414697" y="1887808"/>
                <a:ext cx="3091096" cy="4985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𝛾𝛾</m:t>
                          </m:r>
                        </m:sub>
                        <m: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zh-CN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𝛾𝛾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sz="24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D487C65-FBEE-E179-385A-53E11985E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97" y="1887808"/>
                <a:ext cx="3091096" cy="498598"/>
              </a:xfrm>
              <a:prstGeom prst="rect">
                <a:avLst/>
              </a:prstGeom>
              <a:blipFill>
                <a:blip r:embed="rId9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9">
            <a:extLst>
              <a:ext uri="{FF2B5EF4-FFF2-40B4-BE49-F238E27FC236}">
                <a16:creationId xmlns:a16="http://schemas.microsoft.com/office/drawing/2014/main" id="{709B905C-9362-9610-C1CF-A23F5301C4C2}"/>
              </a:ext>
            </a:extLst>
          </p:cNvPr>
          <p:cNvSpPr/>
          <p:nvPr/>
        </p:nvSpPr>
        <p:spPr>
          <a:xfrm>
            <a:off x="661899" y="4119165"/>
            <a:ext cx="4507865" cy="818515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b="0" dirty="0">
                <a:latin typeface="Arial" panose="020B0604020202090204"/>
              </a:rPr>
              <a:t>Background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9">
                <a:extLst>
                  <a:ext uri="{FF2B5EF4-FFF2-40B4-BE49-F238E27FC236}">
                    <a16:creationId xmlns:a16="http://schemas.microsoft.com/office/drawing/2014/main" id="{1F426837-00E7-1394-670C-A6C77148501C}"/>
                  </a:ext>
                </a:extLst>
              </p:cNvPr>
              <p:cNvSpPr/>
              <p:nvPr/>
            </p:nvSpPr>
            <p:spPr>
              <a:xfrm>
                <a:off x="900973" y="5447235"/>
                <a:ext cx="5108209" cy="818515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ctr">
                <a:norm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solidFill>
                      <a:schemeClr val="tx1"/>
                    </a:solidFill>
                    <a:latin typeface="Arial" panose="020B0604020202090204"/>
                  </a:rPr>
                  <a:t>Atucha-II</a:t>
                </a:r>
                <a:r>
                  <a:rPr lang="en-US" altLang="zh-CN" sz="1800" b="0" dirty="0">
                    <a:solidFill>
                      <a:schemeClr val="tx1"/>
                    </a:solidFill>
                    <a:latin typeface="Arial" panose="020B0604020202090204"/>
                  </a:rPr>
                  <a:t> exp.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kdru</m:t>
                    </m:r>
                  </m:oMath>
                </a14:m>
                <a:endParaRPr lang="en-US" altLang="zh-CN" sz="1800" b="0" dirty="0">
                  <a:solidFill>
                    <a:schemeClr val="tx1"/>
                  </a:solidFill>
                  <a:latin typeface="Arial" panose="020B0604020202090204"/>
                </a:endParaRPr>
              </a:p>
            </p:txBody>
          </p:sp>
        </mc:Choice>
        <mc:Fallback xmlns="">
          <p:sp>
            <p:nvSpPr>
              <p:cNvPr id="10" name="Text 9">
                <a:extLst>
                  <a:ext uri="{FF2B5EF4-FFF2-40B4-BE49-F238E27FC236}">
                    <a16:creationId xmlns:a16="http://schemas.microsoft.com/office/drawing/2014/main" id="{1F426837-00E7-1394-670C-A6C7714850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73" y="5447235"/>
                <a:ext cx="5108209" cy="818515"/>
              </a:xfrm>
              <a:prstGeom prst="rect">
                <a:avLst/>
              </a:prstGeom>
              <a:blipFill>
                <a:blip r:embed="rId10"/>
                <a:stretch>
                  <a:fillRect l="-26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90E34AE0-515D-E7B4-A20D-9DF00FFAD3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Connie &amp; Atucha-II Experiments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A5B415B-F35C-DE68-2E8D-AF2A133B02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427"/>
          <a:stretch>
            <a:fillRect/>
          </a:stretch>
        </p:blipFill>
        <p:spPr>
          <a:xfrm>
            <a:off x="5063996" y="3586430"/>
            <a:ext cx="2337779" cy="26525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13ED35-A80E-9612-1A1E-3D833B1CE2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92"/>
          <a:stretch>
            <a:fillRect/>
          </a:stretch>
        </p:blipFill>
        <p:spPr>
          <a:xfrm>
            <a:off x="1413580" y="4394157"/>
            <a:ext cx="2337780" cy="18379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B1A1639-FA7F-23B9-8769-791A48F25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137" y="1387736"/>
            <a:ext cx="3210879" cy="4567385"/>
          </a:xfrm>
          <a:prstGeom prst="rect">
            <a:avLst/>
          </a:prstGeom>
          <a:ln>
            <a:noFill/>
          </a:ln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5B7388DF-76BB-F296-AFCA-BB462B9BB5DE}"/>
              </a:ext>
            </a:extLst>
          </p:cNvPr>
          <p:cNvSpPr txBox="1"/>
          <p:nvPr/>
        </p:nvSpPr>
        <p:spPr>
          <a:xfrm>
            <a:off x="6926" y="3792932"/>
            <a:ext cx="33122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i="1" dirty="0">
                <a:solidFill>
                  <a:schemeClr val="accent2"/>
                </a:solidFill>
              </a:rPr>
              <a:t>CONNIE Collaboration</a:t>
            </a:r>
            <a:r>
              <a:rPr lang="en-US" altLang="zh-CN" sz="1600" i="1" dirty="0">
                <a:solidFill>
                  <a:schemeClr val="accent2"/>
                </a:solidFill>
              </a:rPr>
              <a:t>,</a:t>
            </a:r>
            <a:r>
              <a:rPr lang="zh-CN" altLang="en-US" sz="1600" i="1" dirty="0">
                <a:solidFill>
                  <a:schemeClr val="accent2"/>
                </a:solidFill>
              </a:rPr>
              <a:t> 2403.15976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D8983A5-E458-F49D-EEEC-6A5E670DBC46}"/>
              </a:ext>
            </a:extLst>
          </p:cNvPr>
          <p:cNvSpPr txBox="1"/>
          <p:nvPr/>
        </p:nvSpPr>
        <p:spPr>
          <a:xfrm>
            <a:off x="1361460" y="6232120"/>
            <a:ext cx="2591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packaged Skipper-CCD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0E8E398-1E66-5B3D-ED21-2F1AE0273F70}"/>
              </a:ext>
            </a:extLst>
          </p:cNvPr>
          <p:cNvSpPr txBox="1"/>
          <p:nvPr/>
        </p:nvSpPr>
        <p:spPr>
          <a:xfrm>
            <a:off x="5281849" y="6231734"/>
            <a:ext cx="2007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copper cold box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E3509BB-0F58-BEFE-3D5E-F3A85E017841}"/>
              </a:ext>
            </a:extLst>
          </p:cNvPr>
          <p:cNvSpPr txBox="1"/>
          <p:nvPr/>
        </p:nvSpPr>
        <p:spPr>
          <a:xfrm>
            <a:off x="8320917" y="5955121"/>
            <a:ext cx="3765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dirty="0"/>
              <a:t>vacuum interface board on top of the copper vacuum vessel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369A4F7-542D-3706-A211-0B12F2A87C57}"/>
              </a:ext>
            </a:extLst>
          </p:cNvPr>
          <p:cNvSpPr txBox="1"/>
          <p:nvPr/>
        </p:nvSpPr>
        <p:spPr>
          <a:xfrm>
            <a:off x="-17325" y="3413558"/>
            <a:ext cx="48041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i="1" dirty="0">
                <a:solidFill>
                  <a:schemeClr val="accent2"/>
                </a:solidFill>
              </a:rPr>
              <a:t>CONNIE</a:t>
            </a:r>
            <a:r>
              <a:rPr lang="en-US" altLang="zh-CN" sz="1600" i="1" dirty="0">
                <a:solidFill>
                  <a:schemeClr val="accent2"/>
                </a:solidFill>
              </a:rPr>
              <a:t> and Atucha-II</a:t>
            </a:r>
            <a:r>
              <a:rPr lang="zh-CN" altLang="zh-CN" sz="1600" i="1" dirty="0">
                <a:solidFill>
                  <a:schemeClr val="accent2"/>
                </a:solidFill>
              </a:rPr>
              <a:t> Collaboration</a:t>
            </a:r>
            <a:r>
              <a:rPr lang="en-US" altLang="zh-CN" sz="1600" i="1" dirty="0">
                <a:solidFill>
                  <a:schemeClr val="accent2"/>
                </a:solidFill>
              </a:rPr>
              <a:t>, </a:t>
            </a:r>
            <a:r>
              <a:rPr lang="zh-CN" altLang="en-US" sz="1600" i="1" dirty="0">
                <a:solidFill>
                  <a:schemeClr val="accent2"/>
                </a:solidFill>
              </a:rPr>
              <a:t>2405.16316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02C341B2-DEF6-DA1E-CF7B-304B98B09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3867" y="1117987"/>
            <a:ext cx="6002328" cy="2095516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527A7D25-413B-7573-CB84-CEF5AF647FC3}"/>
              </a:ext>
            </a:extLst>
          </p:cNvPr>
          <p:cNvSpPr txBox="1"/>
          <p:nvPr/>
        </p:nvSpPr>
        <p:spPr>
          <a:xfrm>
            <a:off x="2888709" y="748655"/>
            <a:ext cx="4786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Experimental observables of each experiment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611D119-A7D8-BF70-7D61-389CB504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30430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82FC1-5CA3-A6E8-3FE6-E0D514FF2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60EDE73F-C4D5-F75F-8BF0-3CB759290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90204"/>
              </a:rPr>
              <a:t>vIOLETA </a:t>
            </a:r>
            <a:r>
              <a:rPr lang="en-US" altLang="zh-CN" dirty="0"/>
              <a:t>Experiments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0ED4B2F-605A-D54E-57A7-737B44B0C64B}"/>
              </a:ext>
            </a:extLst>
          </p:cNvPr>
          <p:cNvSpPr txBox="1"/>
          <p:nvPr/>
        </p:nvSpPr>
        <p:spPr>
          <a:xfrm>
            <a:off x="507682" y="6106904"/>
            <a:ext cx="52928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G. Fernandez-Moroni</a:t>
            </a:r>
            <a:r>
              <a:rPr lang="en-US" altLang="zh-CN" sz="1600" dirty="0">
                <a:solidFill>
                  <a:schemeClr val="accent2"/>
                </a:solidFill>
              </a:rPr>
              <a:t> et al, </a:t>
            </a:r>
            <a:r>
              <a:rPr lang="zh-CN" altLang="zh-CN" sz="1600" dirty="0">
                <a:solidFill>
                  <a:schemeClr val="accent2"/>
                </a:solidFill>
              </a:rPr>
              <a:t>2009.10741</a:t>
            </a:r>
            <a:r>
              <a:rPr lang="en-US" altLang="zh-CN" sz="1600" dirty="0">
                <a:solidFill>
                  <a:schemeClr val="accent2"/>
                </a:solidFill>
              </a:rPr>
              <a:t>, JHEP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5701C3F-05B1-8792-2BCF-852CCCFBBE4C}"/>
              </a:ext>
            </a:extLst>
          </p:cNvPr>
          <p:cNvSpPr txBox="1"/>
          <p:nvPr/>
        </p:nvSpPr>
        <p:spPr>
          <a:xfrm>
            <a:off x="482599" y="6401338"/>
            <a:ext cx="44737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G. Fernandez-Moroni</a:t>
            </a:r>
            <a:r>
              <a:rPr lang="en-US" altLang="zh-CN" sz="1600" dirty="0">
                <a:solidFill>
                  <a:schemeClr val="accent2"/>
                </a:solidFill>
              </a:rPr>
              <a:t> et al, </a:t>
            </a:r>
            <a:r>
              <a:rPr lang="zh-CN" altLang="zh-CN" sz="1600" dirty="0">
                <a:solidFill>
                  <a:schemeClr val="accent2"/>
                </a:solidFill>
              </a:rPr>
              <a:t>2108.07310</a:t>
            </a:r>
            <a:r>
              <a:rPr lang="en-US" altLang="zh-CN" sz="1600" dirty="0">
                <a:solidFill>
                  <a:schemeClr val="accent2"/>
                </a:solidFill>
              </a:rPr>
              <a:t>, JHEP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5D8F9BA-A368-34E1-2080-2780121B6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17204"/>
            <a:ext cx="5719433" cy="3651316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2228708-860B-5B73-A5E6-60E00A2727CF}"/>
              </a:ext>
            </a:extLst>
          </p:cNvPr>
          <p:cNvSpPr txBox="1"/>
          <p:nvPr/>
        </p:nvSpPr>
        <p:spPr>
          <a:xfrm>
            <a:off x="5989968" y="5484303"/>
            <a:ext cx="4924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https://www.na-sa.com.ar/en/centrales-nucleares/atucha-2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DA91C34-5D39-8727-B0B2-0247FB1D3525}"/>
              </a:ext>
            </a:extLst>
          </p:cNvPr>
          <p:cNvSpPr txBox="1"/>
          <p:nvPr/>
        </p:nvSpPr>
        <p:spPr>
          <a:xfrm>
            <a:off x="376567" y="5225235"/>
            <a:ext cx="5719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/>
              <a:t>Main characteristics of the Benchmark experimental setup </a:t>
            </a:r>
            <a:endParaRPr lang="zh-CN" altLang="en-US" sz="1600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56CD63F-2E52-AF4D-92CA-02A9DA66F62B}"/>
              </a:ext>
            </a:extLst>
          </p:cNvPr>
          <p:cNvSpPr txBox="1"/>
          <p:nvPr/>
        </p:nvSpPr>
        <p:spPr>
          <a:xfrm>
            <a:off x="6096000" y="1339955"/>
            <a:ext cx="3601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dirty="0"/>
              <a:t>Fuel: Natural Uranium</a:t>
            </a:r>
          </a:p>
        </p:txBody>
      </p:sp>
      <p:sp>
        <p:nvSpPr>
          <p:cNvPr id="36" name="灯片编号占位符 35">
            <a:extLst>
              <a:ext uri="{FF2B5EF4-FFF2-40B4-BE49-F238E27FC236}">
                <a16:creationId xmlns:a16="http://schemas.microsoft.com/office/drawing/2014/main" id="{498E83C7-A874-9C2F-F596-E8A7EC918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42604945-3724-358E-B4AD-838ED3D6B2C3}"/>
              </a:ext>
            </a:extLst>
          </p:cNvPr>
          <p:cNvGrpSpPr/>
          <p:nvPr/>
        </p:nvGrpSpPr>
        <p:grpSpPr>
          <a:xfrm>
            <a:off x="376567" y="2195634"/>
            <a:ext cx="5180710" cy="2894456"/>
            <a:chOff x="376567" y="2065630"/>
            <a:chExt cx="5180710" cy="2894456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2A8A907-0F90-D135-F1CF-F60DF7EC6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6567" y="2065630"/>
              <a:ext cx="5180710" cy="2894456"/>
            </a:xfrm>
            <a:prstGeom prst="rect">
              <a:avLst/>
            </a:prstGeom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DE3B2EBD-A030-95ED-60DB-573835B16E83}"/>
                </a:ext>
              </a:extLst>
            </p:cNvPr>
            <p:cNvSpPr/>
            <p:nvPr/>
          </p:nvSpPr>
          <p:spPr>
            <a:xfrm>
              <a:off x="4753429" y="4521199"/>
              <a:ext cx="478971" cy="2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CF40E79-052A-B366-77A8-29010424425B}"/>
                  </a:ext>
                </a:extLst>
              </p:cNvPr>
              <p:cNvSpPr txBox="1"/>
              <p:nvPr/>
            </p:nvSpPr>
            <p:spPr>
              <a:xfrm>
                <a:off x="3216980" y="1709287"/>
                <a:ext cx="25835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altLang="zh-CN" dirty="0"/>
                  <a:t>1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0" dirty="0" smtClean="0">
                        <a:latin typeface="Cambria Math" panose="020405030504060302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en-US" altLang="zh-CN" b="0" i="0" dirty="0" smtClean="0">
                        <a:latin typeface="Cambria Math" panose="02040503050406030204" pitchFamily="18" charset="0"/>
                      </a:rPr>
                      <m:t>ru</m:t>
                    </m:r>
                  </m:oMath>
                </a14:m>
                <a:r>
                  <a:rPr lang="en-US" altLang="zh-CN" dirty="0"/>
                  <a:t> = </a:t>
                </a:r>
                <a14:m>
                  <m:oMath xmlns:m="http://schemas.openxmlformats.org/officeDocument/2006/math">
                    <m:r>
                      <a:rPr lang="en-US" altLang="zh-CN" i="0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m:rPr>
                        <m:sty m:val="p"/>
                      </m:rPr>
                      <a:rPr lang="en-US" altLang="zh-CN" i="0" dirty="0" smtClean="0">
                        <a:latin typeface="Cambria Math" panose="02040503050406030204" pitchFamily="18" charset="0"/>
                      </a:rPr>
                      <m:t>keV</m:t>
                    </m:r>
                    <m:r>
                      <a:rPr lang="en-US" altLang="zh-CN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i="0" dirty="0" smtClean="0">
                        <a:latin typeface="Cambria Math" panose="02040503050406030204" pitchFamily="18" charset="0"/>
                      </a:rPr>
                      <m:t>kg</m:t>
                    </m:r>
                    <m:r>
                      <a:rPr lang="en-US" altLang="zh-CN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i="0" dirty="0" smtClean="0">
                        <a:latin typeface="Cambria Math" panose="02040503050406030204" pitchFamily="18" charset="0"/>
                      </a:rPr>
                      <m:t>day</m:t>
                    </m:r>
                    <m:r>
                      <a:rPr lang="en-US" altLang="zh-CN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CF40E79-052A-B366-77A8-290104244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980" y="1709287"/>
                <a:ext cx="2583543" cy="369332"/>
              </a:xfrm>
              <a:prstGeom prst="rect">
                <a:avLst/>
              </a:prstGeom>
              <a:blipFill>
                <a:blip r:embed="rId4"/>
                <a:stretch>
                  <a:fillRect l="-2123" t="-6557" b="-262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9EC905E1-2F93-286F-0324-6B25CFBB5588}"/>
              </a:ext>
            </a:extLst>
          </p:cNvPr>
          <p:cNvSpPr txBox="1"/>
          <p:nvPr/>
        </p:nvSpPr>
        <p:spPr>
          <a:xfrm>
            <a:off x="5900059" y="5822857"/>
            <a:ext cx="66030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May also locate at A</a:t>
            </a:r>
            <a:r>
              <a:rPr lang="zh-CN" altLang="en-US" dirty="0"/>
              <a:t>tucha-</a:t>
            </a:r>
            <a:r>
              <a:rPr lang="en-US" altLang="zh-CN" dirty="0"/>
              <a:t>II</a:t>
            </a:r>
            <a:r>
              <a:rPr lang="zh-CN" altLang="en-US" dirty="0"/>
              <a:t> </a:t>
            </a:r>
            <a:r>
              <a:rPr lang="en-US" altLang="zh-CN" dirty="0"/>
              <a:t>nuclear </a:t>
            </a:r>
            <a:r>
              <a:rPr lang="zh-CN" altLang="zh-CN" dirty="0"/>
              <a:t>power plant</a:t>
            </a:r>
            <a:r>
              <a:rPr lang="en-US" altLang="zh-CN" dirty="0"/>
              <a:t> (</a:t>
            </a:r>
            <a:r>
              <a:rPr lang="zh-CN" altLang="zh-CN" sz="2000" dirty="0"/>
              <a:t>Argentina</a:t>
            </a:r>
            <a:r>
              <a:rPr lang="en-US" altLang="zh-CN" dirty="0"/>
              <a:t>)</a:t>
            </a:r>
            <a:endParaRPr lang="zh-CN" altLang="en-US" sz="2000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B17CD14F-73B7-953F-126B-F2E9AFC0C4B1}"/>
              </a:ext>
            </a:extLst>
          </p:cNvPr>
          <p:cNvSpPr/>
          <p:nvPr/>
        </p:nvSpPr>
        <p:spPr>
          <a:xfrm>
            <a:off x="3671268" y="2320989"/>
            <a:ext cx="1436914" cy="4354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0F8B2C22-C2EB-552D-B7FA-3B65763FB769}"/>
              </a:ext>
            </a:extLst>
          </p:cNvPr>
          <p:cNvSpPr/>
          <p:nvPr/>
        </p:nvSpPr>
        <p:spPr>
          <a:xfrm>
            <a:off x="3671268" y="3458951"/>
            <a:ext cx="1436914" cy="4354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C34CFD02-EF74-5D9D-B63F-3E1E98C0E922}"/>
              </a:ext>
            </a:extLst>
          </p:cNvPr>
          <p:cNvSpPr/>
          <p:nvPr/>
        </p:nvSpPr>
        <p:spPr>
          <a:xfrm>
            <a:off x="3216980" y="4169971"/>
            <a:ext cx="1081316" cy="4354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73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1945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CN" sz="2400" b="1" dirty="0">
                <a:solidFill>
                  <a:srgbClr val="006B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Sensitivity Results</a:t>
            </a:r>
          </a:p>
        </p:txBody>
      </p:sp>
      <p:sp>
        <p:nvSpPr>
          <p:cNvPr id="11" name="Text 7"/>
          <p:cNvSpPr/>
          <p:nvPr/>
        </p:nvSpPr>
        <p:spPr>
          <a:xfrm>
            <a:off x="6798711" y="1320219"/>
            <a:ext cx="4821481" cy="1017594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FF66FF"/>
                </a:solidFill>
                <a:latin typeface="Arial" panose="020B0604020202090204"/>
              </a:rPr>
              <a:t>weaker than the NEON constraint, owing to their smaller exposures</a:t>
            </a:r>
          </a:p>
        </p:txBody>
      </p:sp>
      <p:sp>
        <p:nvSpPr>
          <p:cNvPr id="13" name="Text 9"/>
          <p:cNvSpPr/>
          <p:nvPr/>
        </p:nvSpPr>
        <p:spPr>
          <a:xfrm>
            <a:off x="6763820" y="2699135"/>
            <a:ext cx="5069097" cy="125539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rgbClr val="0000FF"/>
                </a:solidFill>
                <a:latin typeface="Arial" panose="020B0604020202090204"/>
              </a:rPr>
              <a:t>At comparable flux and exposure</a:t>
            </a:r>
            <a:r>
              <a:rPr lang="en-US" sz="1700" dirty="0">
                <a:solidFill>
                  <a:srgbClr val="111111"/>
                </a:solidFill>
                <a:latin typeface="Arial" panose="020B0604020202090204"/>
              </a:rPr>
              <a:t>, a Connie-like setup </a:t>
            </a:r>
            <a:r>
              <a:rPr lang="en-US" sz="1700" b="1" dirty="0">
                <a:solidFill>
                  <a:srgbClr val="0000FF"/>
                </a:solidFill>
                <a:latin typeface="Arial" panose="020B0604020202090204"/>
              </a:rPr>
              <a:t>improves over NEON by about 1.5</a:t>
            </a:r>
          </a:p>
        </p:txBody>
      </p:sp>
      <p:sp>
        <p:nvSpPr>
          <p:cNvPr id="15" name="Text 11"/>
          <p:cNvSpPr/>
          <p:nvPr/>
        </p:nvSpPr>
        <p:spPr>
          <a:xfrm>
            <a:off x="6763820" y="4442588"/>
            <a:ext cx="5217723" cy="132969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700" dirty="0">
                <a:solidFill>
                  <a:srgbClr val="FF0000"/>
                </a:solidFill>
                <a:latin typeface="Arial" panose="020B0604020202090204"/>
              </a:rPr>
              <a:t>With an exposure of 30 kg·yr</a:t>
            </a:r>
            <a:r>
              <a:rPr lang="en-US" altLang="zh-CN" sz="1700" dirty="0">
                <a:solidFill>
                  <a:srgbClr val="111111"/>
                </a:solidFill>
                <a:latin typeface="Arial" panose="020B0604020202090204"/>
              </a:rPr>
              <a:t>, </a:t>
            </a:r>
            <a:r>
              <a:rPr lang="en-US" altLang="zh-CN" sz="1700" dirty="0">
                <a:latin typeface="Arial" panose="020B0604020202090204"/>
              </a:rPr>
              <a:t>vIOLETA experiment </a:t>
            </a:r>
            <a:r>
              <a:rPr lang="en-US" altLang="zh-CN" sz="1700" b="1" dirty="0">
                <a:solidFill>
                  <a:srgbClr val="FF0000"/>
                </a:solidFill>
                <a:latin typeface="Arial" panose="020B0604020202090204"/>
              </a:rPr>
              <a:t>improves over NEON by about 3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39" y="1085722"/>
            <a:ext cx="6919704" cy="481757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42EAFC5-6789-A33D-7E11-B0B07DD9DB97}"/>
              </a:ext>
            </a:extLst>
          </p:cNvPr>
          <p:cNvSpPr txBox="1"/>
          <p:nvPr/>
        </p:nvSpPr>
        <p:spPr>
          <a:xfrm>
            <a:off x="235839" y="6179154"/>
            <a:ext cx="5310316" cy="31805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YL. G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, 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</a:rPr>
              <a:t>J. 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  <a:sym typeface="+mn-ea"/>
              </a:rPr>
              <a:t>Guo</a:t>
            </a:r>
            <a:r>
              <a:rPr lang="en-US" altLang="zh-CN" sz="1400" dirty="0">
                <a:solidFill>
                  <a:schemeClr val="accent2"/>
                </a:solidFill>
                <a:latin typeface="Arial" panose="020B0604020202090204"/>
              </a:rPr>
              <a:t>, N. Liu, L.L. Su, W.-N. Yang, arXiv: 2601.07448</a:t>
            </a:r>
            <a:endParaRPr lang="en-US" altLang="en-US" sz="1400" dirty="0">
              <a:solidFill>
                <a:schemeClr val="accent2"/>
              </a:solidFill>
              <a:latin typeface="Arial" panose="020B0604020202090204"/>
            </a:endParaRPr>
          </a:p>
        </p:txBody>
      </p:sp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26E47919-3545-3CAC-5654-58AE64589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19456"/>
            <a:ext cx="868680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8FEF6F5-282F-C79B-A866-0C2E0B2417D6}"/>
              </a:ext>
            </a:extLst>
          </p:cNvPr>
          <p:cNvGrpSpPr/>
          <p:nvPr/>
        </p:nvGrpSpPr>
        <p:grpSpPr>
          <a:xfrm>
            <a:off x="932666" y="1042264"/>
            <a:ext cx="4754880" cy="473461"/>
            <a:chOff x="914400" y="854344"/>
            <a:chExt cx="4754880" cy="473461"/>
          </a:xfrm>
        </p:grpSpPr>
        <p:sp>
          <p:nvSpPr>
            <p:cNvPr id="7" name="Text 4"/>
            <p:cNvSpPr/>
            <p:nvPr/>
          </p:nvSpPr>
          <p:spPr>
            <a:xfrm>
              <a:off x="914400" y="888893"/>
              <a:ext cx="438912" cy="438912"/>
            </a:xfrm>
            <a:prstGeom prst="rect">
              <a:avLst/>
            </a:prstGeom>
            <a:solidFill>
              <a:srgbClr val="006B3D"/>
            </a:solidFill>
            <a:ln>
              <a:solidFill>
                <a:srgbClr val="006B3D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anose="020B0604020202090204"/>
                </a:rPr>
                <a:t>01</a:t>
              </a:r>
              <a:endParaRPr lang="en-US" sz="1600" dirty="0">
                <a:latin typeface="Times New Roman" panose="02020603050405020304" pitchFamily="18" charset="0"/>
              </a:endParaRPr>
            </a:p>
          </p:txBody>
        </p:sp>
        <p:sp>
          <p:nvSpPr>
            <p:cNvPr id="8" name="Text 5"/>
            <p:cNvSpPr/>
            <p:nvPr/>
          </p:nvSpPr>
          <p:spPr>
            <a:xfrm>
              <a:off x="1463040" y="854344"/>
              <a:ext cx="4206240" cy="438912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006B3D"/>
                  </a:solidFill>
                  <a:latin typeface="Arial" panose="020B0604020202090204"/>
                </a:rPr>
                <a:t>New detection channel</a:t>
              </a:r>
              <a:endParaRPr lang="en-US" sz="24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F6373C31-4733-D801-1AD6-DCCAC466D6FA}"/>
              </a:ext>
            </a:extLst>
          </p:cNvPr>
          <p:cNvGrpSpPr/>
          <p:nvPr/>
        </p:nvGrpSpPr>
        <p:grpSpPr>
          <a:xfrm>
            <a:off x="932666" y="3613041"/>
            <a:ext cx="4857432" cy="718960"/>
            <a:chOff x="914400" y="3083068"/>
            <a:chExt cx="4857432" cy="718960"/>
          </a:xfrm>
        </p:grpSpPr>
        <p:sp>
          <p:nvSpPr>
            <p:cNvPr id="10" name="Text 7"/>
            <p:cNvSpPr/>
            <p:nvPr/>
          </p:nvSpPr>
          <p:spPr>
            <a:xfrm>
              <a:off x="914400" y="3233026"/>
              <a:ext cx="438912" cy="438912"/>
            </a:xfrm>
            <a:prstGeom prst="rect">
              <a:avLst/>
            </a:prstGeom>
            <a:solidFill>
              <a:srgbClr val="0A7D4B"/>
            </a:solidFill>
            <a:ln>
              <a:solidFill>
                <a:srgbClr val="0A7D4B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anose="020B0604020202090204"/>
                </a:rPr>
                <a:t>02</a:t>
              </a:r>
              <a:endParaRPr lang="en-US" sz="1600" dirty="0">
                <a:latin typeface="Times New Roman" panose="02020603050405020304" pitchFamily="18" charset="0"/>
              </a:endParaRPr>
            </a:p>
          </p:txBody>
        </p:sp>
        <p:sp>
          <p:nvSpPr>
            <p:cNvPr id="11" name="Text 8"/>
            <p:cNvSpPr/>
            <p:nvPr/>
          </p:nvSpPr>
          <p:spPr>
            <a:xfrm>
              <a:off x="1565592" y="3083068"/>
              <a:ext cx="4206240" cy="718960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0A7D4B"/>
                  </a:solidFill>
                  <a:latin typeface="Arial" panose="020B0604020202090204"/>
                </a:rPr>
                <a:t>Current constraints</a:t>
              </a:r>
            </a:p>
          </p:txBody>
        </p:sp>
      </p:grpSp>
      <p:sp>
        <p:nvSpPr>
          <p:cNvPr id="12" name="Text 9"/>
          <p:cNvSpPr/>
          <p:nvPr/>
        </p:nvSpPr>
        <p:spPr>
          <a:xfrm>
            <a:off x="1944826" y="4402279"/>
            <a:ext cx="7866831" cy="718960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indent="0" fontAlgn="auto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111111"/>
                </a:solidFill>
                <a:latin typeface="Times New Roman" panose="02020603050405020304" pitchFamily="18" charset="0"/>
              </a:rPr>
              <a:t>from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CONNIE and Atucha-II </a:t>
            </a:r>
            <a:r>
              <a:rPr lang="en-US" altLang="zh-CN" sz="2400" dirty="0">
                <a:latin typeface="Times New Roman" panose="02020603050405020304" pitchFamily="18" charset="0"/>
              </a:rPr>
              <a:t>with </a:t>
            </a:r>
            <a:r>
              <a:rPr lang="en-US" altLang="zh-CN" sz="2400" dirty="0">
                <a:solidFill>
                  <a:srgbClr val="111111"/>
                </a:solidFill>
                <a:latin typeface="Times New Roman" panose="02020603050405020304" pitchFamily="18" charset="0"/>
              </a:rPr>
              <a:t>Low-threshold data 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E717C49-24A0-089F-1C8E-6EAB4804C2BF}"/>
              </a:ext>
            </a:extLst>
          </p:cNvPr>
          <p:cNvGrpSpPr/>
          <p:nvPr/>
        </p:nvGrpSpPr>
        <p:grpSpPr>
          <a:xfrm>
            <a:off x="932666" y="5321174"/>
            <a:ext cx="8661277" cy="598297"/>
            <a:chOff x="932666" y="5521268"/>
            <a:chExt cx="8661277" cy="598297"/>
          </a:xfrm>
        </p:grpSpPr>
        <p:sp>
          <p:nvSpPr>
            <p:cNvPr id="13" name="Text 10"/>
            <p:cNvSpPr/>
            <p:nvPr/>
          </p:nvSpPr>
          <p:spPr>
            <a:xfrm>
              <a:off x="932666" y="5600961"/>
              <a:ext cx="438912" cy="438912"/>
            </a:xfrm>
            <a:prstGeom prst="rect">
              <a:avLst/>
            </a:prstGeom>
            <a:solidFill>
              <a:srgbClr val="004D2E"/>
            </a:solidFill>
            <a:ln>
              <a:solidFill>
                <a:srgbClr val="004D2E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anose="020B0604020202090204"/>
                </a:rPr>
                <a:t>03</a:t>
              </a:r>
              <a:endParaRPr lang="en-US" sz="1600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 11"/>
            <p:cNvSpPr/>
            <p:nvPr/>
          </p:nvSpPr>
          <p:spPr>
            <a:xfrm>
              <a:off x="1565592" y="5521268"/>
              <a:ext cx="8028351" cy="598297"/>
            </a:xfrm>
            <a:prstGeom prst="rect">
              <a:avLst/>
            </a:prstGeom>
            <a:noFill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004D2E"/>
                  </a:solidFill>
                  <a:latin typeface="Arial" panose="020B0604020202090204"/>
                </a:rPr>
                <a:t>Promising and </a:t>
              </a:r>
              <a:r>
                <a:rPr lang="en-US" altLang="zh-CN" sz="2400" b="1" dirty="0">
                  <a:solidFill>
                    <a:srgbClr val="004D2E"/>
                  </a:solidFill>
                  <a:latin typeface="Arial" panose="020B0604020202090204"/>
                </a:rPr>
                <a:t>Leading</a:t>
              </a:r>
              <a:r>
                <a:rPr lang="en-US" sz="2400" b="1" dirty="0">
                  <a:solidFill>
                    <a:srgbClr val="004D2E"/>
                  </a:solidFill>
                  <a:latin typeface="Arial" panose="020B0604020202090204"/>
                </a:rPr>
                <a:t> sensitivity from 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vIOLETA </a:t>
              </a: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！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90204"/>
                </a:rPr>
                <a:t> </a:t>
              </a:r>
              <a:endPara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3D159681-AB16-5DE0-54B2-BA2E4023AD02}"/>
              </a:ext>
            </a:extLst>
          </p:cNvPr>
          <p:cNvSpPr txBox="1"/>
          <p:nvPr/>
        </p:nvSpPr>
        <p:spPr>
          <a:xfrm>
            <a:off x="726332" y="87976"/>
            <a:ext cx="488977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000" b="1" dirty="0">
                <a:solidFill>
                  <a:srgbClr val="00633D"/>
                </a:solidFill>
                <a:latin typeface="Microsoft YaHei" charset="-122"/>
                <a:ea typeface="Microsoft YaHei" charset="-122"/>
              </a:rPr>
              <a:t>Conclusion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17AC8D9-4558-D1C8-F14C-F7BA22E6877F}"/>
              </a:ext>
            </a:extLst>
          </p:cNvPr>
          <p:cNvSpPr txBox="1"/>
          <p:nvPr/>
        </p:nvSpPr>
        <p:spPr>
          <a:xfrm>
            <a:off x="1583858" y="1734558"/>
            <a:ext cx="10125665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Reactor-produced relativistic ALPs </a:t>
            </a:r>
          </a:p>
          <a:p>
            <a:pPr indent="0" fontAlgn="auto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111111"/>
                </a:solidFill>
                <a:latin typeface="Times New Roman" panose="02020603050405020304" pitchFamily="18" charset="0"/>
              </a:rPr>
              <a:t>excite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plasmon resonance at eV-scale in silicon Skipper-CCDs, </a:t>
            </a:r>
          </a:p>
          <a:p>
            <a:pPr indent="0" fontAlgn="auto">
              <a:lnSpc>
                <a:spcPct val="150000"/>
              </a:lnSpc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while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</a:rPr>
              <a:t>the accompanying MeV-scale photon typically escapes</a:t>
            </a:r>
            <a:endParaRPr lang="en-US" altLang="zh-CN" sz="2400" dirty="0">
              <a:solidFill>
                <a:srgbClr val="00B0F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F2FBF2C8-B172-DF47-EB3A-C08D27D8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-34923" y="-16966"/>
            <a:ext cx="3890442" cy="6914790"/>
          </a:xfrm>
          <a:prstGeom prst="rect">
            <a:avLst/>
          </a:prstGeom>
          <a:solidFill>
            <a:srgbClr val="0063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21647" y="2533062"/>
            <a:ext cx="2176667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b="1">
                <a:solidFill>
                  <a:srgbClr val="FFFFFF"/>
                </a:solidFill>
                <a:latin typeface="Arial" panose="020B0604020202090204"/>
                <a:ea typeface="+mj-ea"/>
              </a:rPr>
              <a:t>目录</a:t>
            </a:r>
            <a:endParaRPr lang="zh-CN" altLang="en-US" sz="6600" b="1">
              <a:solidFill>
                <a:srgbClr val="FFFFFF"/>
              </a:solidFill>
              <a:latin typeface="+mj-ea"/>
              <a:ea typeface="+mj-ea"/>
            </a:endParaRPr>
          </a:p>
        </p:txBody>
      </p:sp>
      <p:pic>
        <p:nvPicPr>
          <p:cNvPr id="21" name="图片 20" descr="校徽+南京师范大学(白)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3998" y="567204"/>
            <a:ext cx="2992599" cy="211634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176521" y="3743309"/>
            <a:ext cx="346755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FFFF"/>
                </a:solidFill>
                <a:latin typeface="Arial" panose="020B0604020202090204"/>
                <a:ea typeface="+mj-ea"/>
              </a:rPr>
              <a:t>CONTENTS</a:t>
            </a:r>
            <a:endParaRPr lang="en-US" altLang="zh-CN" sz="2400" b="1">
              <a:solidFill>
                <a:srgbClr val="FFFFFF"/>
              </a:solidFill>
              <a:latin typeface="+mj-ea"/>
              <a:ea typeface="+mj-ea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918454" y="1277732"/>
            <a:ext cx="5947735" cy="680050"/>
            <a:chOff x="8466" y="1062"/>
            <a:chExt cx="9532" cy="1134"/>
          </a:xfrm>
        </p:grpSpPr>
        <p:sp>
          <p:nvSpPr>
            <p:cNvPr id="23" name="椭圆 22"/>
            <p:cNvSpPr/>
            <p:nvPr/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473" y="1218"/>
              <a:ext cx="1127" cy="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</a:rPr>
                <a:t>01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9799" y="1079"/>
              <a:ext cx="8199" cy="111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220" y="1175"/>
              <a:ext cx="4203" cy="94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dist"/>
              <a:r>
                <a:rPr lang="en-US" altLang="zh-CN" sz="3000" b="1">
                  <a:solidFill>
                    <a:srgbClr val="00633D"/>
                  </a:solidFill>
                  <a:latin typeface="Microsoft YaHei" charset="-122"/>
                  <a:ea typeface="Microsoft YaHei" charset="-122"/>
                  <a:sym typeface="Arial" panose="020B0604020202090204" pitchFamily="34" charset="0"/>
                </a:rPr>
                <a:t>Introduction</a:t>
              </a:r>
            </a:p>
            <a:p>
              <a:pPr algn="dist"/>
              <a:r>
                <a:rPr lang="en-US" altLang="zh-CN" sz="3000" b="1">
                  <a:solidFill>
                    <a:srgbClr val="00633D"/>
                  </a:solidFill>
                  <a:latin typeface="Microsoft YaHei" charset="-122"/>
                  <a:ea typeface="Microsoft YaHei" charset="-122"/>
                </a:rPr>
                <a:t> 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918454" y="2726727"/>
            <a:ext cx="5947735" cy="1118576"/>
            <a:chOff x="8466" y="1062"/>
            <a:chExt cx="9023" cy="1753"/>
          </a:xfrm>
        </p:grpSpPr>
        <p:sp>
          <p:nvSpPr>
            <p:cNvPr id="29" name="椭圆 28"/>
            <p:cNvSpPr/>
            <p:nvPr>
              <p:custDataLst>
                <p:tags r:id="rId7"/>
              </p:custDataLst>
            </p:nvPr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8"/>
              </p:custDataLst>
            </p:nvPr>
          </p:nvSpPr>
          <p:spPr>
            <a:xfrm>
              <a:off x="8473" y="1218"/>
              <a:ext cx="1127" cy="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</a:rPr>
                <a:t>02</a:t>
              </a:r>
            </a:p>
          </p:txBody>
        </p:sp>
        <p:sp>
          <p:nvSpPr>
            <p:cNvPr id="31" name="圆角矩形 30"/>
            <p:cNvSpPr/>
            <p:nvPr>
              <p:custDataLst>
                <p:tags r:id="rId9"/>
              </p:custDataLst>
            </p:nvPr>
          </p:nvSpPr>
          <p:spPr>
            <a:xfrm>
              <a:off x="9799" y="1062"/>
              <a:ext cx="769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10"/>
              </p:custDataLst>
            </p:nvPr>
          </p:nvSpPr>
          <p:spPr>
            <a:xfrm>
              <a:off x="9798" y="1080"/>
              <a:ext cx="7689" cy="17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indent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en-US" altLang="zh-CN" sz="2800" b="1">
                  <a:solidFill>
                    <a:srgbClr val="00633D"/>
                  </a:solidFill>
                  <a:latin typeface="Microsoft YaHei" charset="-122"/>
                  <a:ea typeface="Microsoft YaHei" charset="-122"/>
                </a:rPr>
                <a:t> Method and Results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927978" y="4217629"/>
            <a:ext cx="5938846" cy="703543"/>
            <a:chOff x="8466" y="1062"/>
            <a:chExt cx="8333" cy="1134"/>
          </a:xfrm>
        </p:grpSpPr>
        <p:sp>
          <p:nvSpPr>
            <p:cNvPr id="34" name="椭圆 33"/>
            <p:cNvSpPr/>
            <p:nvPr>
              <p:custDataLst>
                <p:tags r:id="rId3"/>
              </p:custDataLst>
            </p:nvPr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4"/>
              </p:custDataLst>
            </p:nvPr>
          </p:nvSpPr>
          <p:spPr>
            <a:xfrm>
              <a:off x="8473" y="1218"/>
              <a:ext cx="1127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</a:rPr>
                <a:t>03</a:t>
              </a:r>
            </a:p>
          </p:txBody>
        </p:sp>
        <p:sp>
          <p:nvSpPr>
            <p:cNvPr id="36" name="圆角矩形 35"/>
            <p:cNvSpPr/>
            <p:nvPr>
              <p:custDataLst>
                <p:tags r:id="rId5"/>
              </p:custDataLst>
            </p:nvPr>
          </p:nvSpPr>
          <p:spPr>
            <a:xfrm>
              <a:off x="9799" y="1062"/>
              <a:ext cx="700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6"/>
              </p:custDataLst>
            </p:nvPr>
          </p:nvSpPr>
          <p:spPr>
            <a:xfrm>
              <a:off x="9989" y="1213"/>
              <a:ext cx="3461" cy="90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dist"/>
              <a:r>
                <a:rPr lang="en-US" altLang="zh-CN" sz="3000" b="1" dirty="0">
                  <a:solidFill>
                    <a:srgbClr val="00633D"/>
                  </a:solidFill>
                  <a:latin typeface="Microsoft YaHei" charset="-122"/>
                  <a:ea typeface="Microsoft YaHei" charset="-122"/>
                </a:rPr>
                <a:t>Conclusion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2788920"/>
            <a:ext cx="12191695" cy="1143000"/>
          </a:xfrm>
          <a:prstGeom prst="rect">
            <a:avLst/>
          </a:prstGeom>
          <a:solidFill>
            <a:srgbClr val="006B3D"/>
          </a:solidFill>
          <a:ln w="12700">
            <a:solidFill>
              <a:srgbClr val="006B3D"/>
            </a:solidFill>
            <a:prstDash val="solid"/>
          </a:ln>
        </p:spPr>
        <p:txBody>
          <a:bodyPr/>
          <a:lstStyle/>
          <a:p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31520" y="3035808"/>
            <a:ext cx="10789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zh-CN" sz="3600" b="1" dirty="0">
                <a:solidFill>
                  <a:srgbClr val="FFFFFF"/>
                </a:solidFill>
                <a:latin typeface="Arial" panose="020B0604020202090204" pitchFamily="34" charset="0"/>
                <a:ea typeface="Aptos Display" pitchFamily="34" charset="-122"/>
                <a:cs typeface="Aptos Display" pitchFamily="34" charset="-120"/>
              </a:rPr>
              <a:t>Thank you!</a:t>
            </a: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ptos Display" pitchFamily="34" charset="-122"/>
                <a:cs typeface="Aptos Display" pitchFamily="34" charset="-120"/>
              </a:rPr>
              <a:t> </a:t>
            </a:r>
            <a:endParaRPr lang="en-US" sz="3600" dirty="0">
              <a:latin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1AD0A9B-039E-8CC0-3873-4D40EEC54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569" y="919567"/>
            <a:ext cx="6297040" cy="14761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0">
            <a:extLst>
              <a:ext uri="{FF2B5EF4-FFF2-40B4-BE49-F238E27FC236}">
                <a16:creationId xmlns:a16="http://schemas.microsoft.com/office/drawing/2014/main" id="{2D86D9F3-4471-2AE4-88B1-954EA1E37F9B}"/>
              </a:ext>
            </a:extLst>
          </p:cNvPr>
          <p:cNvSpPr/>
          <p:nvPr/>
        </p:nvSpPr>
        <p:spPr>
          <a:xfrm>
            <a:off x="0" y="2788920"/>
            <a:ext cx="12191695" cy="1143000"/>
          </a:xfrm>
          <a:prstGeom prst="rect">
            <a:avLst/>
          </a:prstGeom>
          <a:solidFill>
            <a:srgbClr val="006B3D"/>
          </a:solidFill>
          <a:ln w="12700">
            <a:solidFill>
              <a:srgbClr val="006B3D"/>
            </a:solidFill>
            <a:prstDash val="solid"/>
          </a:ln>
        </p:spPr>
        <p:txBody>
          <a:bodyPr/>
          <a:lstStyle/>
          <a:p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8887C6E-A5F3-4582-20D7-515BB3E36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589" y="1251273"/>
            <a:ext cx="9798690" cy="2570400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Backup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67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8589E3B4-3D91-FB21-4050-67115A3D96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Connie &amp; Atucha-II Experiments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3830168-3423-89DC-07AC-647EB42CA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99" y="747764"/>
            <a:ext cx="11322632" cy="335297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7C3A4CC-092E-74FE-ED53-7C06C939AB89}"/>
              </a:ext>
            </a:extLst>
          </p:cNvPr>
          <p:cNvSpPr txBox="1"/>
          <p:nvPr/>
        </p:nvSpPr>
        <p:spPr>
          <a:xfrm>
            <a:off x="1491574" y="4312364"/>
            <a:ext cx="98443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CONNIE Skipper-CCDs </a:t>
            </a:r>
            <a:r>
              <a:rPr lang="zh-CN" altLang="zh-CN" b="1" dirty="0">
                <a:solidFill>
                  <a:srgbClr val="FF0000"/>
                </a:solidFill>
              </a:rPr>
              <a:t>detection efficiency (red)</a:t>
            </a:r>
            <a:r>
              <a:rPr lang="zh-CN" altLang="zh-CN" dirty="0">
                <a:solidFill>
                  <a:srgbClr val="FF0000"/>
                </a:solidFill>
              </a:rPr>
              <a:t>, </a:t>
            </a:r>
            <a:r>
              <a:rPr lang="zh-CN" altLang="zh-CN" dirty="0"/>
              <a:t>accounting for the event extraction acceptance and the selection cuts. The CONNIE standard CCD efficiencies from 2016-18 [44] (blue) and 2019 [47] (grey) are shown for reference. (Left) Efficiency up to energies of 0.5 keV and (right) a zoom into the low-energy region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CCB193E-9A54-9A79-91AE-1DE285EC28D4}"/>
              </a:ext>
            </a:extLst>
          </p:cNvPr>
          <p:cNvSpPr txBox="1"/>
          <p:nvPr/>
        </p:nvSpPr>
        <p:spPr>
          <a:xfrm>
            <a:off x="1005190" y="6106834"/>
            <a:ext cx="73800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Alexis A. Aguilar-Arevalo</a:t>
            </a:r>
            <a:r>
              <a:rPr lang="en-US" altLang="zh-CN" dirty="0"/>
              <a:t> et al,</a:t>
            </a:r>
            <a:r>
              <a:rPr lang="zh-CN" altLang="en-US" dirty="0"/>
              <a:t> </a:t>
            </a:r>
            <a:r>
              <a:rPr lang="zh-CN" altLang="zh-CN" dirty="0"/>
              <a:t>CONNIE Collaboration</a:t>
            </a:r>
            <a:r>
              <a:rPr lang="en-US" altLang="zh-CN" dirty="0"/>
              <a:t>,</a:t>
            </a:r>
            <a:r>
              <a:rPr lang="zh-CN" altLang="en-US" dirty="0"/>
              <a:t> 2403.15976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B2AE111-61B8-4EB5-A07F-1A05071E4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98470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56300-1757-F57A-B6B2-E85E6E996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CDF923BE-479F-1B71-B188-E5013B7696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Connie &amp; Atucha-II Experiments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00021B6-DFC8-5E36-68CF-9E0585380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08" y="1150857"/>
            <a:ext cx="5313092" cy="455628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2028388-A57D-D3DF-9D67-200C4BD2AF49}"/>
              </a:ext>
            </a:extLst>
          </p:cNvPr>
          <p:cNvSpPr txBox="1"/>
          <p:nvPr/>
        </p:nvSpPr>
        <p:spPr>
          <a:xfrm>
            <a:off x="1168400" y="5848683"/>
            <a:ext cx="51787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(Top) CONNIE Skipper-CCD reactor-on and reactoroff spectra and (bottom) their difference.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BF87ABA-91DD-4FD8-26AC-9BB99E9A9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841" y="2494040"/>
            <a:ext cx="5419159" cy="1758645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C64A37E-BF62-F7F0-3180-C995ECDD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91678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9905409D-0EAB-BB8A-91E2-0937C52BF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Uncertainties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8ED450-12A1-99FD-2025-30B729CFC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297" y="825200"/>
            <a:ext cx="3561932" cy="26038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B24DB8-220F-91EF-01B6-6D0DB3980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529" y="870565"/>
            <a:ext cx="4208491" cy="246772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12C01BB-AAE3-4070-9A0B-E7D36DC16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677" y="3791581"/>
            <a:ext cx="4616638" cy="295063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920E7B2-3F36-EEBE-A830-FA4A0138CE09}"/>
              </a:ext>
            </a:extLst>
          </p:cNvPr>
          <p:cNvSpPr txBox="1"/>
          <p:nvPr/>
        </p:nvSpPr>
        <p:spPr>
          <a:xfrm>
            <a:off x="8026091" y="5266898"/>
            <a:ext cx="2801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D. Aristizabal Sierra </a:t>
            </a:r>
            <a:r>
              <a:rPr lang="en-US" altLang="zh-CN" dirty="0"/>
              <a:t>et al, Axionlike particles searches in reactor experiments, JHEP, 2020</a:t>
            </a:r>
            <a:endParaRPr lang="zh-CN" altLang="en-US" dirty="0"/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757DD5B5-C4FE-3C76-3C0F-48E79527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276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A8C1021F-7D53-4C87-9419-402347DD87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err="1"/>
              <a:t>Oscura</a:t>
            </a:r>
            <a:r>
              <a:rPr lang="en-US" altLang="zh-CN" dirty="0"/>
              <a:t> Experiment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0A4D1E8-F487-05DC-2263-187148FD15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1" t="18757" r="65564" b="4251"/>
          <a:stretch>
            <a:fillRect/>
          </a:stretch>
        </p:blipFill>
        <p:spPr>
          <a:xfrm>
            <a:off x="7577849" y="951688"/>
            <a:ext cx="3521413" cy="21854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1305C1B-3E16-BB7C-A23F-0B3766F0D6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720" t="9504" r="10535" b="4251"/>
          <a:stretch>
            <a:fillRect/>
          </a:stretch>
        </p:blipFill>
        <p:spPr>
          <a:xfrm>
            <a:off x="5992241" y="4013223"/>
            <a:ext cx="3346315" cy="24481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96EE108-C25B-443A-5558-1AB9DA97F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83" y="843063"/>
            <a:ext cx="4735698" cy="439422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5F082D3-557C-58C5-FAED-CD12E1431A0E}"/>
              </a:ext>
            </a:extLst>
          </p:cNvPr>
          <p:cNvSpPr txBox="1"/>
          <p:nvPr/>
        </p:nvSpPr>
        <p:spPr>
          <a:xfrm>
            <a:off x="350196" y="5214589"/>
            <a:ext cx="55836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Sketch of a pressure vessel holding the full detector load and an inner lead and copper shields. The dimension lines refer to the “stacks” of supermodules, which in this sketch cover 120×36.5 cm. An external shield of ∼60 cm of HDPE (or equivalent absorption power of water) and an additional ∼10 cm of lead is not shown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08B67F4-23D9-5A2B-6E4D-EF92A24E7533}"/>
              </a:ext>
            </a:extLst>
          </p:cNvPr>
          <p:cNvSpPr txBox="1"/>
          <p:nvPr/>
        </p:nvSpPr>
        <p:spPr>
          <a:xfrm>
            <a:off x="9221821" y="3040175"/>
            <a:ext cx="24773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0000FF"/>
                </a:solidFill>
              </a:rPr>
              <a:t>Design of the Oscura Multi Chip Module (MCM)</a:t>
            </a:r>
            <a:r>
              <a:rPr lang="zh-CN" altLang="en-US" sz="1600" dirty="0"/>
              <a:t> with </a:t>
            </a:r>
            <a:r>
              <a:rPr lang="zh-CN" altLang="en-US" sz="1600" b="1" dirty="0">
                <a:solidFill>
                  <a:srgbClr val="FF0000"/>
                </a:solidFill>
              </a:rPr>
              <a:t>16 sensors</a:t>
            </a:r>
            <a:r>
              <a:rPr lang="zh-CN" altLang="en-US" sz="1600" dirty="0"/>
              <a:t> mounted on a 150 mm silicon wafer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1C54B1B-871C-DB4A-274F-D423966976FD}"/>
              </a:ext>
            </a:extLst>
          </p:cNvPr>
          <p:cNvSpPr txBox="1"/>
          <p:nvPr/>
        </p:nvSpPr>
        <p:spPr>
          <a:xfrm>
            <a:off x="6828818" y="6218682"/>
            <a:ext cx="47568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0000FF"/>
                </a:solidFill>
              </a:rPr>
              <a:t>Oscura Super Module (SM) </a:t>
            </a:r>
            <a:r>
              <a:rPr lang="zh-CN" altLang="en-US" sz="1600" dirty="0"/>
              <a:t>with </a:t>
            </a:r>
            <a:r>
              <a:rPr lang="zh-CN" altLang="en-US" sz="1600" dirty="0">
                <a:solidFill>
                  <a:srgbClr val="FF0000"/>
                </a:solidFill>
              </a:rPr>
              <a:t>16 MCMs </a:t>
            </a:r>
            <a:r>
              <a:rPr lang="zh-CN" altLang="en-US" sz="1600" dirty="0"/>
              <a:t>supported and shielded with electroformed copper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5679171-A2EA-C440-9A25-123857B33E13}"/>
              </a:ext>
            </a:extLst>
          </p:cNvPr>
          <p:cNvSpPr txBox="1"/>
          <p:nvPr/>
        </p:nvSpPr>
        <p:spPr>
          <a:xfrm>
            <a:off x="4208836" y="279595"/>
            <a:ext cx="4735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Aguilar-Arevalo et al, arXiv:</a:t>
            </a:r>
            <a:r>
              <a:rPr lang="zh-CN" altLang="en-US" dirty="0"/>
              <a:t>2202.10518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806F832-61F8-0061-1FE3-962B47550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25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11248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3688D71B-D0B3-571B-43C0-176B4AD1E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Discussion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7FF3D9A-C44D-A359-BC08-6CF6DF881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533" y="1091796"/>
            <a:ext cx="9362933" cy="481223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5726084-B3CE-CFF0-9D5B-3ECEE4C4729F}"/>
              </a:ext>
            </a:extLst>
          </p:cNvPr>
          <p:cNvSpPr txBox="1"/>
          <p:nvPr/>
        </p:nvSpPr>
        <p:spPr>
          <a:xfrm>
            <a:off x="7179013" y="6063395"/>
            <a:ext cx="3832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From: </a:t>
            </a:r>
            <a:r>
              <a:rPr lang="zh-CN" altLang="zh-CN" dirty="0"/>
              <a:t>A. M. Botti</a:t>
            </a:r>
            <a:r>
              <a:rPr lang="en-US" altLang="zh-CN" dirty="0"/>
              <a:t> for </a:t>
            </a:r>
            <a:r>
              <a:rPr lang="zh-CN" altLang="zh-CN" dirty="0"/>
              <a:t>SENSEI@IDM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80C3722-0A4D-2AD4-50E8-1E6326D8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466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B4412-9AAC-01C2-5F05-FB52598E1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校徽+南京师范大学(白)">
            <a:extLst>
              <a:ext uri="{FF2B5EF4-FFF2-40B4-BE49-F238E27FC236}">
                <a16:creationId xmlns:a16="http://schemas.microsoft.com/office/drawing/2014/main" id="{FA642604-A42B-976A-FFA6-B30DD58F62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27354" y="-587166"/>
            <a:ext cx="2764011" cy="195506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F0D9934-76F3-C904-3195-3E2E1CF378E7}"/>
              </a:ext>
            </a:extLst>
          </p:cNvPr>
          <p:cNvSpPr txBox="1"/>
          <p:nvPr/>
        </p:nvSpPr>
        <p:spPr>
          <a:xfrm>
            <a:off x="503555" y="154940"/>
            <a:ext cx="9501505" cy="615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rgbClr val="006B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Plasmon Excitation as a New Detection Channel</a:t>
            </a:r>
          </a:p>
        </p:txBody>
      </p:sp>
      <p:sp>
        <p:nvSpPr>
          <p:cNvPr id="32" name="Shape 1">
            <a:extLst>
              <a:ext uri="{FF2B5EF4-FFF2-40B4-BE49-F238E27FC236}">
                <a16:creationId xmlns:a16="http://schemas.microsoft.com/office/drawing/2014/main" id="{0649F8E6-62A8-B899-378C-C8FE158FA3BD}"/>
              </a:ext>
            </a:extLst>
          </p:cNvPr>
          <p:cNvSpPr/>
          <p:nvPr/>
        </p:nvSpPr>
        <p:spPr>
          <a:xfrm>
            <a:off x="502920" y="713232"/>
            <a:ext cx="11155680" cy="0"/>
          </a:xfrm>
          <a:prstGeom prst="line">
            <a:avLst/>
          </a:prstGeom>
          <a:noFill/>
          <a:ln w="25400">
            <a:solidFill>
              <a:srgbClr val="006B3D"/>
            </a:solidFill>
            <a:prstDash val="solid"/>
          </a:ln>
        </p:spPr>
        <p:txBody>
          <a:bodyPr/>
          <a:lstStyle/>
          <a:p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8C55E9B-1E5B-8F7C-99F9-4CCB7230A1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1654" y="1446808"/>
            <a:ext cx="4025089" cy="301881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4D32AE1-1909-D3EF-F8AA-548F101087B9}"/>
              </a:ext>
            </a:extLst>
          </p:cNvPr>
          <p:cNvSpPr txBox="1"/>
          <p:nvPr/>
        </p:nvSpPr>
        <p:spPr>
          <a:xfrm>
            <a:off x="3480227" y="4721156"/>
            <a:ext cx="40388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Kuosheng Nuclear Power Plant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95E2146-28EC-C2A5-8863-B46043C9DB9E}"/>
              </a:ext>
            </a:extLst>
          </p:cNvPr>
          <p:cNvSpPr txBox="1"/>
          <p:nvPr/>
        </p:nvSpPr>
        <p:spPr>
          <a:xfrm>
            <a:off x="3480227" y="1502395"/>
            <a:ext cx="3664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By Ellery - Own work, CC BY-SA 3.0</a:t>
            </a:r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4746EDFD-90C5-6999-C57D-7B69954B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86" y="6314400"/>
            <a:ext cx="415511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27</a:t>
            </a:fld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33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030EB24-5896-9460-2F37-C7062A71B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730" y="1071309"/>
            <a:ext cx="4961927" cy="40324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6928" y="149821"/>
            <a:ext cx="487986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6B3D"/>
                </a:solidFill>
                <a:latin typeface="Arial" panose="020B0604020202090204" pitchFamily="34" charset="0"/>
                <a:ea typeface="Aptos Display" pitchFamily="34" charset="-122"/>
                <a:cs typeface="Aptos Display" pitchFamily="34" charset="-120"/>
              </a:rPr>
              <a:t>Axion-Like Particles (ALPs)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1840" y="-11188"/>
            <a:ext cx="3337560" cy="7823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08000" y="729476"/>
            <a:ext cx="11201400" cy="18288"/>
          </a:xfrm>
          <a:prstGeom prst="rect">
            <a:avLst/>
          </a:prstGeom>
          <a:solidFill>
            <a:srgbClr val="007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766" y="846775"/>
            <a:ext cx="6411042" cy="9563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dirty="0">
                <a:solidFill>
                  <a:srgbClr val="141414"/>
                </a:solidFill>
                <a:latin typeface="Arial" panose="020B0604020202090204"/>
                <a:sym typeface="+mn-ea"/>
              </a:rPr>
              <a:t>ALPs are </a:t>
            </a:r>
            <a:r>
              <a:rPr b="1" dirty="0">
                <a:solidFill>
                  <a:srgbClr val="141414"/>
                </a:solidFill>
                <a:latin typeface="Arial" panose="020B0604020202090204"/>
                <a:sym typeface="+mn-ea"/>
              </a:rPr>
              <a:t>light pseudoscalars </a:t>
            </a:r>
            <a:r>
              <a:rPr dirty="0">
                <a:solidFill>
                  <a:srgbClr val="141414"/>
                </a:solidFill>
                <a:latin typeface="Arial" panose="020B0604020202090204"/>
                <a:sym typeface="+mn-ea"/>
              </a:rPr>
              <a:t>predicted in many extensions of the Standard Model</a:t>
            </a:r>
            <a:r>
              <a:rPr lang="en-US" dirty="0">
                <a:solidFill>
                  <a:srgbClr val="141414"/>
                </a:solidFill>
                <a:latin typeface="Arial" panose="020B0604020202090204"/>
                <a:sym typeface="+mn-ea"/>
              </a:rPr>
              <a:t>, </a:t>
            </a:r>
            <a:r>
              <a:rPr lang="en-US" altLang="zh-CN" dirty="0">
                <a:solidFill>
                  <a:srgbClr val="141414"/>
                </a:solidFill>
                <a:latin typeface="Arial" panose="020B0604020202090204"/>
              </a:rPr>
              <a:t>such as </a:t>
            </a:r>
            <a:r>
              <a:rPr lang="en-US" altLang="zh-CN" dirty="0">
                <a:latin typeface="Arial" panose="020B0604020202090204"/>
              </a:rPr>
              <a:t>string theory</a:t>
            </a:r>
            <a:endParaRPr dirty="0"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552" y="2465463"/>
            <a:ext cx="5897879" cy="61483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 fontAlgn="auto">
              <a:lnSpc>
                <a:spcPct val="150000"/>
              </a:lnSpc>
              <a:spcAft>
                <a:spcPts val="1100"/>
              </a:spcAft>
              <a:buFont typeface="Wingdings" panose="05000000000000000000" pitchFamily="2" charset="2"/>
              <a:buChar char="l"/>
            </a:pPr>
            <a:r>
              <a:rPr lang="en-US" altLang="zh-CN" dirty="0"/>
              <a:t>Dominated by Cosmology and A</a:t>
            </a:r>
            <a:r>
              <a:rPr lang="zh-CN" altLang="zh-CN" dirty="0"/>
              <a:t>strophysical</a:t>
            </a:r>
            <a:r>
              <a:rPr lang="en-US" altLang="zh-CN" dirty="0"/>
              <a:t>  </a:t>
            </a:r>
            <a:r>
              <a:rPr lang="zh-CN" altLang="zh-CN" dirty="0"/>
              <a:t>bounds</a:t>
            </a:r>
            <a:endParaRPr lang="en-US" altLang="zh-CN" sz="1800" dirty="0">
              <a:solidFill>
                <a:srgbClr val="141414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47473" y="6011225"/>
            <a:ext cx="5014445" cy="4076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altLang="zh-CN" sz="1600" dirty="0">
                <a:solidFill>
                  <a:schemeClr val="accent2"/>
                </a:solidFill>
                <a:latin typeface="Arial" panose="020B0604020202090204"/>
              </a:rPr>
              <a:t>Fig. from: J. Jaeckel and </a:t>
            </a:r>
            <a:r>
              <a:rPr lang="zh-CN" altLang="zh-CN" sz="1600" dirty="0">
                <a:solidFill>
                  <a:schemeClr val="accent2"/>
                </a:solidFill>
              </a:rPr>
              <a:t>M</a:t>
            </a:r>
            <a:r>
              <a:rPr lang="en-US" altLang="zh-CN" sz="1600" dirty="0">
                <a:solidFill>
                  <a:schemeClr val="accent2"/>
                </a:solidFill>
              </a:rPr>
              <a:t>. </a:t>
            </a:r>
            <a:r>
              <a:rPr lang="zh-CN" altLang="zh-CN" sz="1600" dirty="0">
                <a:solidFill>
                  <a:schemeClr val="accent2"/>
                </a:solidFill>
              </a:rPr>
              <a:t>Spannowsky</a:t>
            </a:r>
            <a:r>
              <a:rPr lang="en-US" altLang="zh-CN" sz="1600" dirty="0">
                <a:solidFill>
                  <a:schemeClr val="accent2"/>
                </a:solidFill>
              </a:rPr>
              <a:t>,</a:t>
            </a:r>
            <a:r>
              <a:rPr lang="en-US" altLang="zh-CN" sz="1600" dirty="0">
                <a:solidFill>
                  <a:schemeClr val="accent2"/>
                </a:solidFill>
                <a:latin typeface="Arial" panose="020B0604020202090204"/>
              </a:rPr>
              <a:t> 1509.00476</a:t>
            </a:r>
            <a:endParaRPr lang="en-US" altLang="zh-CN" sz="16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algn="ctr"/>
            <a:endParaRPr lang="en-US" altLang="zh-CN" sz="1200" dirty="0">
              <a:solidFill>
                <a:srgbClr val="5A5A5A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228436" y="5373049"/>
            <a:ext cx="1938803" cy="520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</a:rPr>
              <a:t>keV-MeV Gap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C2DA2C6-AB10-A7AD-DB1C-83DE2D73F7FC}"/>
              </a:ext>
            </a:extLst>
          </p:cNvPr>
          <p:cNvSpPr txBox="1"/>
          <p:nvPr/>
        </p:nvSpPr>
        <p:spPr>
          <a:xfrm>
            <a:off x="1309151" y="2108479"/>
            <a:ext cx="33843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A. Arvanitaki</a:t>
            </a:r>
            <a:r>
              <a:rPr lang="en-US" altLang="zh-CN" sz="1600" dirty="0">
                <a:solidFill>
                  <a:schemeClr val="accent2"/>
                </a:solidFill>
              </a:rPr>
              <a:t> et al, 0905.4720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83ACC2E-2FB1-E5DF-10E3-547628B0083B}"/>
              </a:ext>
            </a:extLst>
          </p:cNvPr>
          <p:cNvSpPr txBox="1"/>
          <p:nvPr/>
        </p:nvSpPr>
        <p:spPr>
          <a:xfrm>
            <a:off x="1309151" y="1761168"/>
            <a:ext cx="4346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P. Svrcek and E. Witten</a:t>
            </a:r>
            <a:r>
              <a:rPr lang="en-US" altLang="zh-CN" sz="1600" dirty="0">
                <a:solidFill>
                  <a:schemeClr val="accent2"/>
                </a:solidFill>
              </a:rPr>
              <a:t>, </a:t>
            </a:r>
            <a:r>
              <a:rPr lang="zh-CN" altLang="zh-CN" sz="1600" dirty="0">
                <a:solidFill>
                  <a:schemeClr val="accent2"/>
                </a:solidFill>
              </a:rPr>
              <a:t>hep-th/0605206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F4757AB-9E09-B378-CD49-435C9FD4C497}"/>
              </a:ext>
            </a:extLst>
          </p:cNvPr>
          <p:cNvSpPr txBox="1"/>
          <p:nvPr/>
        </p:nvSpPr>
        <p:spPr>
          <a:xfrm>
            <a:off x="923708" y="3065388"/>
            <a:ext cx="456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Affects the He-burning lifetime of </a:t>
            </a:r>
            <a:r>
              <a:rPr lang="zh-CN" altLang="zh-CN" b="1" dirty="0">
                <a:solidFill>
                  <a:srgbClr val="FF0000"/>
                </a:solidFill>
              </a:rPr>
              <a:t>HB stars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63CB1CD-E56D-B74C-FC7C-D9394BA4DAAF}"/>
              </a:ext>
            </a:extLst>
          </p:cNvPr>
          <p:cNvSpPr txBox="1"/>
          <p:nvPr/>
        </p:nvSpPr>
        <p:spPr>
          <a:xfrm>
            <a:off x="923708" y="3554065"/>
            <a:ext cx="49043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Lucida Grande"/>
              </a:rPr>
              <a:t>E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Lucida Grande"/>
              </a:rPr>
              <a:t>nergy-loss 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Lucida Grande"/>
              </a:rPr>
              <a:t>of </a:t>
            </a:r>
            <a:r>
              <a:rPr lang="zh-CN" altLang="zh-CN" b="1" i="0" dirty="0">
                <a:solidFill>
                  <a:srgbClr val="00B050"/>
                </a:solidFill>
                <a:effectLst/>
                <a:latin typeface="Lucida Grande"/>
              </a:rPr>
              <a:t>SN 1987A</a:t>
            </a:r>
            <a:r>
              <a:rPr lang="en-US" altLang="zh-CN" b="1" i="0" dirty="0">
                <a:solidFill>
                  <a:srgbClr val="00B050"/>
                </a:solidFill>
                <a:effectLst/>
                <a:latin typeface="Lucida Grande"/>
              </a:rPr>
              <a:t> 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Lucida Grande"/>
              </a:rPr>
              <a:t>via </a:t>
            </a:r>
            <a:r>
              <a:rPr lang="zh-CN" altLang="zh-CN" dirty="0"/>
              <a:t>Primakoff process and photon coalescence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BACDEA0-8384-A449-67C4-785C18662C35}"/>
              </a:ext>
            </a:extLst>
          </p:cNvPr>
          <p:cNvSpPr txBox="1"/>
          <p:nvPr/>
        </p:nvSpPr>
        <p:spPr>
          <a:xfrm>
            <a:off x="917103" y="4265680"/>
            <a:ext cx="45754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Lucida Grande"/>
              </a:rPr>
              <a:t>A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Lucida Grande"/>
              </a:rPr>
              <a:t>bundance of light elements during </a:t>
            </a: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Lucida Grande"/>
              </a:rPr>
              <a:t>BBN</a:t>
            </a:r>
            <a:endParaRPr lang="zh-CN" alt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E03C24CB-A2C7-8344-AE28-3096360A7176}"/>
              </a:ext>
            </a:extLst>
          </p:cNvPr>
          <p:cNvSpPr txBox="1"/>
          <p:nvPr/>
        </p:nvSpPr>
        <p:spPr>
          <a:xfrm>
            <a:off x="396552" y="4809943"/>
            <a:ext cx="5897879" cy="61483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 fontAlgn="auto">
              <a:lnSpc>
                <a:spcPct val="150000"/>
              </a:lnSpc>
              <a:spcAft>
                <a:spcPts val="1100"/>
              </a:spcAft>
              <a:buFont typeface="Wingdings" panose="05000000000000000000" pitchFamily="2" charset="2"/>
              <a:buChar char="l"/>
            </a:pPr>
            <a:r>
              <a:rPr lang="zh-CN" altLang="zh-CN" dirty="0"/>
              <a:t>bounds can be generally eluded by </a:t>
            </a:r>
            <a:r>
              <a:rPr lang="en-US" altLang="zh-CN" dirty="0"/>
              <a:t>many </a:t>
            </a:r>
            <a:r>
              <a:rPr lang="zh-CN" altLang="zh-CN" dirty="0"/>
              <a:t>mechanism</a:t>
            </a:r>
            <a:r>
              <a:rPr lang="en-US" altLang="zh-CN" dirty="0"/>
              <a:t>s</a:t>
            </a:r>
            <a:endParaRPr lang="en-US" altLang="zh-CN" sz="1800" dirty="0">
              <a:solidFill>
                <a:srgbClr val="141414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08231DD-0837-0594-8FD0-0C1A82C796CB}"/>
              </a:ext>
            </a:extLst>
          </p:cNvPr>
          <p:cNvSpPr txBox="1"/>
          <p:nvPr/>
        </p:nvSpPr>
        <p:spPr>
          <a:xfrm>
            <a:off x="923708" y="5397861"/>
            <a:ext cx="49502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accent2"/>
                </a:solidFill>
              </a:rPr>
              <a:t>J. Jaeckel </a:t>
            </a:r>
            <a:r>
              <a:rPr lang="en-US" altLang="zh-CN" sz="1600" dirty="0">
                <a:solidFill>
                  <a:schemeClr val="accent2"/>
                </a:solidFill>
              </a:rPr>
              <a:t>et al</a:t>
            </a:r>
            <a:r>
              <a:rPr lang="zh-CN" altLang="en-US" sz="1600" dirty="0">
                <a:solidFill>
                  <a:schemeClr val="accent2"/>
                </a:solidFill>
              </a:rPr>
              <a:t>, arXiv:hep-ph/0610203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FEE1539-3B12-3933-46A8-D8F1F73F60C6}"/>
              </a:ext>
            </a:extLst>
          </p:cNvPr>
          <p:cNvSpPr txBox="1"/>
          <p:nvPr/>
        </p:nvSpPr>
        <p:spPr>
          <a:xfrm>
            <a:off x="917103" y="5782674"/>
            <a:ext cx="5545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accent2"/>
                </a:solidFill>
              </a:rPr>
              <a:t>R. N. Mohapatra and S. Nasri, arXiv:hep-ph/0610068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746523F-06E8-C52D-5A6B-C930E07A0878}"/>
              </a:ext>
            </a:extLst>
          </p:cNvPr>
          <p:cNvSpPr txBox="1"/>
          <p:nvPr/>
        </p:nvSpPr>
        <p:spPr>
          <a:xfrm>
            <a:off x="917103" y="6134185"/>
            <a:ext cx="5545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Allan Sung</a:t>
            </a:r>
            <a:r>
              <a:rPr lang="en-US" altLang="zh-CN" sz="1600" dirty="0">
                <a:solidFill>
                  <a:schemeClr val="accent2"/>
                </a:solidFill>
              </a:rPr>
              <a:t>,</a:t>
            </a:r>
            <a:r>
              <a:rPr lang="zh-CN" altLang="en-US" sz="1600" dirty="0">
                <a:solidFill>
                  <a:schemeClr val="accent2"/>
                </a:solidFill>
              </a:rPr>
              <a:t> </a:t>
            </a:r>
            <a:r>
              <a:rPr lang="zh-CN" altLang="zh-CN" sz="1600" dirty="0">
                <a:solidFill>
                  <a:schemeClr val="accent2"/>
                </a:solidFill>
              </a:rPr>
              <a:t>Gang Guo, and Meng-Ru Wu</a:t>
            </a:r>
            <a:r>
              <a:rPr lang="en-US" altLang="zh-CN" sz="1600" dirty="0">
                <a:solidFill>
                  <a:schemeClr val="accent2"/>
                </a:solidFill>
              </a:rPr>
              <a:t>, 2102.04601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sp>
        <p:nvSpPr>
          <p:cNvPr id="37" name="箭头: 下 36">
            <a:extLst>
              <a:ext uri="{FF2B5EF4-FFF2-40B4-BE49-F238E27FC236}">
                <a16:creationId xmlns:a16="http://schemas.microsoft.com/office/drawing/2014/main" id="{1724646C-4A21-9496-CD8B-05E6C3B266C0}"/>
              </a:ext>
            </a:extLst>
          </p:cNvPr>
          <p:cNvSpPr/>
          <p:nvPr/>
        </p:nvSpPr>
        <p:spPr>
          <a:xfrm rot="10800000">
            <a:off x="9621428" y="2654186"/>
            <a:ext cx="914399" cy="2770590"/>
          </a:xfrm>
          <a:prstGeom prst="downArrow">
            <a:avLst/>
          </a:prstGeom>
          <a:gradFill flip="none" rotWithShape="1">
            <a:gsLst>
              <a:gs pos="0">
                <a:schemeClr val="bg2">
                  <a:alpha val="5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B0295C-54D4-3C6E-2817-8E482E6AF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70A63204-C926-3E06-B145-449CEB8545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From Stellar Primakoff to Reactor ALPs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A8DE274-3E39-573F-D3F6-BF1EB94B53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33" t="10374" r="63216" b="67995"/>
          <a:stretch>
            <a:fillRect/>
          </a:stretch>
        </p:blipFill>
        <p:spPr>
          <a:xfrm>
            <a:off x="9527982" y="762367"/>
            <a:ext cx="2094689" cy="557233"/>
          </a:xfrm>
          <a:prstGeom prst="rect">
            <a:avLst/>
          </a:prstGeom>
        </p:spPr>
      </p:pic>
      <p:pic>
        <p:nvPicPr>
          <p:cNvPr id="17" name="图片 16" descr="Stellar structure on the Horizontal Branch">
            <a:extLst>
              <a:ext uri="{FF2B5EF4-FFF2-40B4-BE49-F238E27FC236}">
                <a16:creationId xmlns:a16="http://schemas.microsoft.com/office/drawing/2014/main" id="{18DA0772-6B11-6A05-576F-9361683D0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4" y="2892611"/>
            <a:ext cx="3779858" cy="2034541"/>
          </a:xfrm>
          <a:prstGeom prst="rect">
            <a:avLst/>
          </a:prstGeom>
        </p:spPr>
      </p:pic>
      <p:pic>
        <p:nvPicPr>
          <p:cNvPr id="24" name="图形 23" descr="返回">
            <a:extLst>
              <a:ext uri="{FF2B5EF4-FFF2-40B4-BE49-F238E27FC236}">
                <a16:creationId xmlns:a16="http://schemas.microsoft.com/office/drawing/2014/main" id="{469ABCC3-3C1B-E953-3958-0997BE24B5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008098" y="3489851"/>
            <a:ext cx="1443049" cy="1556259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8CFFE35F-E4A5-29F8-CC21-61218417F4E9}"/>
              </a:ext>
            </a:extLst>
          </p:cNvPr>
          <p:cNvSpPr txBox="1"/>
          <p:nvPr/>
        </p:nvSpPr>
        <p:spPr>
          <a:xfrm>
            <a:off x="962646" y="5890120"/>
            <a:ext cx="36416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/>
              <a:t>HB stars</a:t>
            </a:r>
            <a:r>
              <a:rPr lang="en-US" altLang="zh-CN" sz="2400" b="1" dirty="0"/>
              <a:t> (</a:t>
            </a:r>
            <a:r>
              <a:rPr lang="zh-CN" altLang="zh-CN" sz="2400" b="1" dirty="0"/>
              <a:t>stellar plasma</a:t>
            </a:r>
            <a:r>
              <a:rPr lang="en-US" altLang="zh-CN" sz="2400" b="1" dirty="0"/>
              <a:t>)</a:t>
            </a:r>
            <a:endParaRPr lang="zh-CN" altLang="en-US" sz="2400" b="1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2B9712B-B05E-B3A5-1AAF-ED0F7C0280CE}"/>
              </a:ext>
            </a:extLst>
          </p:cNvPr>
          <p:cNvSpPr txBox="1"/>
          <p:nvPr/>
        </p:nvSpPr>
        <p:spPr>
          <a:xfrm>
            <a:off x="633648" y="2033514"/>
            <a:ext cx="3865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Dominant astrophysical constraint</a:t>
            </a:r>
            <a:endParaRPr lang="zh-CN" altLang="en-US" b="1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C3ED374-B239-9FB4-E46D-5BF731863B8B}"/>
              </a:ext>
            </a:extLst>
          </p:cNvPr>
          <p:cNvSpPr txBox="1"/>
          <p:nvPr/>
        </p:nvSpPr>
        <p:spPr>
          <a:xfrm>
            <a:off x="3568296" y="1212379"/>
            <a:ext cx="2290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/>
              <a:t>Primakoff process</a:t>
            </a:r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4BB7FE8-6E6F-950E-1338-4DFDBAF12D25}"/>
              </a:ext>
            </a:extLst>
          </p:cNvPr>
          <p:cNvSpPr txBox="1"/>
          <p:nvPr/>
        </p:nvSpPr>
        <p:spPr>
          <a:xfrm>
            <a:off x="4512496" y="3220644"/>
            <a:ext cx="3028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6B3D"/>
                </a:solidFill>
              </a:rPr>
              <a:t>Laboratory realization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2A5F726E-A084-03D7-5C89-90135A61FF8E}"/>
              </a:ext>
            </a:extLst>
          </p:cNvPr>
          <p:cNvSpPr txBox="1"/>
          <p:nvPr/>
        </p:nvSpPr>
        <p:spPr>
          <a:xfrm>
            <a:off x="7588423" y="1993118"/>
            <a:ext cx="387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</a:rPr>
              <a:t>Leading experiment constraint ?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036338DD-E294-286A-56D3-D3E26B5FF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8839" y="683760"/>
            <a:ext cx="2330048" cy="1553365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E95A6D13-788F-EFBD-ACEB-45C02781A4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3458" y="3357476"/>
            <a:ext cx="1569676" cy="156967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32447F-0752-8BAD-B722-F6CF9EB2304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0515"/>
          <a:stretch>
            <a:fillRect/>
          </a:stretch>
        </p:blipFill>
        <p:spPr>
          <a:xfrm>
            <a:off x="7541042" y="2445927"/>
            <a:ext cx="3779858" cy="338241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C7A4905-8E9B-52E0-169A-E4953F2EFD6F}"/>
              </a:ext>
            </a:extLst>
          </p:cNvPr>
          <p:cNvSpPr txBox="1"/>
          <p:nvPr/>
        </p:nvSpPr>
        <p:spPr>
          <a:xfrm>
            <a:off x="8340449" y="5911821"/>
            <a:ext cx="29804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/>
              <a:t>Nuclear Reactor</a:t>
            </a:r>
            <a:endParaRPr lang="zh-CN" altLang="en-US" sz="1600" b="1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0667E57-F8BA-1568-018D-71E85237F0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3288" y="4142314"/>
            <a:ext cx="1569676" cy="156967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0262B02-899A-BF27-4D52-DD119964ABC3}"/>
              </a:ext>
            </a:extLst>
          </p:cNvPr>
          <p:cNvSpPr txBox="1"/>
          <p:nvPr/>
        </p:nvSpPr>
        <p:spPr>
          <a:xfrm>
            <a:off x="8288313" y="5558358"/>
            <a:ext cx="32723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0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Copyright: (c) Designua | Dreamstime.com</a:t>
            </a:r>
            <a:endParaRPr lang="zh-CN" altLang="en-US" sz="20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B74E2CB-BC75-BBA5-DBE8-11C32A3DEE87}"/>
              </a:ext>
            </a:extLst>
          </p:cNvPr>
          <p:cNvSpPr txBox="1"/>
          <p:nvPr/>
        </p:nvSpPr>
        <p:spPr>
          <a:xfrm>
            <a:off x="296861" y="5496802"/>
            <a:ext cx="5196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accent2"/>
                </a:solidFill>
              </a:rPr>
              <a:t>G</a:t>
            </a:r>
            <a:r>
              <a:rPr lang="zh-CN" altLang="en-US" sz="1600" dirty="0">
                <a:solidFill>
                  <a:schemeClr val="accent2"/>
                </a:solidFill>
              </a:rPr>
              <a:t>. </a:t>
            </a:r>
            <a:r>
              <a:rPr lang="en-US" altLang="zh-CN" sz="1600" dirty="0">
                <a:solidFill>
                  <a:schemeClr val="accent2"/>
                </a:solidFill>
              </a:rPr>
              <a:t>G</a:t>
            </a:r>
            <a:r>
              <a:rPr lang="zh-CN" altLang="en-US" sz="1600" dirty="0">
                <a:solidFill>
                  <a:schemeClr val="accent2"/>
                </a:solidFill>
              </a:rPr>
              <a:t>. </a:t>
            </a:r>
            <a:r>
              <a:rPr lang="en-US" altLang="zh-CN" sz="1600" dirty="0">
                <a:solidFill>
                  <a:schemeClr val="accent2"/>
                </a:solidFill>
              </a:rPr>
              <a:t>R</a:t>
            </a:r>
            <a:r>
              <a:rPr lang="zh-CN" altLang="en-US" sz="1600" dirty="0">
                <a:solidFill>
                  <a:schemeClr val="accent2"/>
                </a:solidFill>
              </a:rPr>
              <a:t>affelt and </a:t>
            </a:r>
            <a:r>
              <a:rPr lang="en-US" altLang="zh-CN" sz="1600" dirty="0">
                <a:solidFill>
                  <a:schemeClr val="accent2"/>
                </a:solidFill>
              </a:rPr>
              <a:t>D</a:t>
            </a:r>
            <a:r>
              <a:rPr lang="zh-CN" altLang="en-US" sz="1600" dirty="0">
                <a:solidFill>
                  <a:schemeClr val="accent2"/>
                </a:solidFill>
              </a:rPr>
              <a:t>. </a:t>
            </a:r>
            <a:r>
              <a:rPr lang="en-US" altLang="zh-CN" sz="1600" dirty="0">
                <a:solidFill>
                  <a:schemeClr val="accent2"/>
                </a:solidFill>
              </a:rPr>
              <a:t>S</a:t>
            </a:r>
            <a:r>
              <a:rPr lang="zh-CN" altLang="en-US" sz="1600" dirty="0">
                <a:solidFill>
                  <a:schemeClr val="accent2"/>
                </a:solidFill>
              </a:rPr>
              <a:t>. </a:t>
            </a:r>
            <a:r>
              <a:rPr lang="en-US" altLang="zh-CN" sz="1600" dirty="0">
                <a:solidFill>
                  <a:schemeClr val="accent2"/>
                </a:solidFill>
              </a:rPr>
              <a:t>P</a:t>
            </a:r>
            <a:r>
              <a:rPr lang="zh-CN" altLang="en-US" sz="1600" dirty="0">
                <a:solidFill>
                  <a:schemeClr val="accent2"/>
                </a:solidFill>
              </a:rPr>
              <a:t>. </a:t>
            </a:r>
            <a:r>
              <a:rPr lang="en-US" altLang="zh-CN" sz="1600" dirty="0">
                <a:solidFill>
                  <a:schemeClr val="accent2"/>
                </a:solidFill>
              </a:rPr>
              <a:t>D</a:t>
            </a:r>
            <a:r>
              <a:rPr lang="zh-CN" altLang="en-US" sz="1600" dirty="0">
                <a:solidFill>
                  <a:schemeClr val="accent2"/>
                </a:solidFill>
              </a:rPr>
              <a:t>earborn, </a:t>
            </a:r>
            <a:r>
              <a:rPr lang="en-US" altLang="zh-CN" sz="1600" dirty="0">
                <a:solidFill>
                  <a:schemeClr val="accent2"/>
                </a:solidFill>
              </a:rPr>
              <a:t>PRD</a:t>
            </a:r>
            <a:r>
              <a:rPr lang="zh-CN" altLang="en-US" sz="1600" dirty="0">
                <a:solidFill>
                  <a:schemeClr val="accent2"/>
                </a:solidFill>
              </a:rPr>
              <a:t> (1987)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340FA9A-D036-61B2-B687-16D48783E9AF}"/>
              </a:ext>
            </a:extLst>
          </p:cNvPr>
          <p:cNvSpPr txBox="1"/>
          <p:nvPr/>
        </p:nvSpPr>
        <p:spPr>
          <a:xfrm>
            <a:off x="296861" y="5138068"/>
            <a:ext cx="34768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Dicus et. al, PRD 18 (1978</a:t>
            </a:r>
            <a:r>
              <a:rPr lang="en-US" altLang="zh-CN" sz="1600" dirty="0">
                <a:solidFill>
                  <a:schemeClr val="accent2"/>
                </a:solidFill>
              </a:rPr>
              <a:t>)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灯片编号占位符 28">
            <a:extLst>
              <a:ext uri="{FF2B5EF4-FFF2-40B4-BE49-F238E27FC236}">
                <a16:creationId xmlns:a16="http://schemas.microsoft.com/office/drawing/2014/main" id="{3533E688-ED29-BECE-4241-B3EF3428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6179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箭头: 下 53">
            <a:extLst>
              <a:ext uri="{FF2B5EF4-FFF2-40B4-BE49-F238E27FC236}">
                <a16:creationId xmlns:a16="http://schemas.microsoft.com/office/drawing/2014/main" id="{3A7DF59E-1FD7-E20D-A95A-3D0DA61E9BA4}"/>
              </a:ext>
            </a:extLst>
          </p:cNvPr>
          <p:cNvSpPr/>
          <p:nvPr/>
        </p:nvSpPr>
        <p:spPr>
          <a:xfrm>
            <a:off x="2681004" y="3987162"/>
            <a:ext cx="435267" cy="26261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 0"/>
          <p:cNvSpPr/>
          <p:nvPr/>
        </p:nvSpPr>
        <p:spPr>
          <a:xfrm>
            <a:off x="490855" y="219710"/>
            <a:ext cx="9643110" cy="34734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CN" sz="2400" b="1" dirty="0">
                <a:solidFill>
                  <a:srgbClr val="006B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Nuclear Reactors?</a:t>
            </a:r>
          </a:p>
        </p:txBody>
      </p:sp>
      <p:sp>
        <p:nvSpPr>
          <p:cNvPr id="24" name="Text 7"/>
          <p:cNvSpPr/>
          <p:nvPr/>
        </p:nvSpPr>
        <p:spPr>
          <a:xfrm>
            <a:off x="6940607" y="6359567"/>
            <a:ext cx="3596446" cy="478105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indent="0" fontAlgn="auto">
              <a:lnSpc>
                <a:spcPct val="150000"/>
              </a:lnSpc>
              <a:buNone/>
            </a:pPr>
            <a:r>
              <a:rPr lang="en-US" altLang="zh-CN" sz="1600" dirty="0">
                <a:solidFill>
                  <a:srgbClr val="111111"/>
                </a:solidFill>
                <a:latin typeface="Arial" panose="020B0604020202090204"/>
              </a:rPr>
              <a:t>The reactor photon flux from MCNP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9"/>
              <p:cNvSpPr/>
              <p:nvPr/>
            </p:nvSpPr>
            <p:spPr>
              <a:xfrm>
                <a:off x="570985" y="4249780"/>
                <a:ext cx="5363309" cy="586042"/>
              </a:xfrm>
              <a:prstGeom prst="rect">
                <a:avLst/>
              </a:prstGeom>
              <a:noFill/>
            </p:spPr>
            <p:txBody>
              <a:bodyPr wrap="square" lIns="254" tIns="254" rIns="254" bIns="254" rtlCol="0" anchor="t">
                <a:noAutofit/>
              </a:bodyPr>
              <a:lstStyle/>
              <a:p>
                <a:pPr marL="285750" indent="-285750" fontAlgn="auto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zh-CN" altLang="zh-CN" sz="2000" dirty="0"/>
                  <a:t>A substantial amount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sym typeface="+mn-ea"/>
                      </a:rPr>
                      <m:t>𝒪</m:t>
                    </m:r>
                    <m:r>
                      <m:rPr>
                        <m:nor/>
                      </m:rPr>
                      <a:rPr lang="en-US" altLang="zh-CN" sz="2000" i="0" dirty="0">
                        <a:solidFill>
                          <a:srgbClr val="0000FF"/>
                        </a:solidFill>
                        <a:latin typeface="Arial" panose="020B0604020202090204"/>
                        <a:sym typeface="+mn-ea"/>
                      </a:rPr>
                      <m:t>(keV</m:t>
                    </m:r>
                    <m:r>
                      <m:rPr>
                        <m:nor/>
                      </m:rPr>
                      <a:rPr lang="en-US" altLang="zh-CN" sz="2000" i="0" dirty="0" smtClean="0">
                        <a:solidFill>
                          <a:srgbClr val="0000FF"/>
                        </a:solidFill>
                        <a:latin typeface="Arial" panose="020B0604020202090204"/>
                        <a:sym typeface="+mn-ea"/>
                      </a:rPr>
                      <m:t>)</m:t>
                    </m:r>
                  </m:oMath>
                </a14:m>
                <a:r>
                  <a:rPr lang="en-US" altLang="zh-CN" sz="2000" dirty="0">
                    <a:solidFill>
                      <a:srgbClr val="0000FF"/>
                    </a:solidFill>
                    <a:latin typeface="Arial" panose="020B0604020202090204"/>
                    <a:sym typeface="+mn-ea"/>
                  </a:rPr>
                  <a:t> relativistic  ALP</a:t>
                </a:r>
              </a:p>
            </p:txBody>
          </p:sp>
        </mc:Choice>
        <mc:Fallback xmlns="">
          <p:sp>
            <p:nvSpPr>
              <p:cNvPr id="26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85" y="4249780"/>
                <a:ext cx="5363309" cy="586042"/>
              </a:xfrm>
              <a:prstGeom prst="rect">
                <a:avLst/>
              </a:prstGeom>
              <a:blipFill>
                <a:blip r:embed="rId3"/>
                <a:stretch>
                  <a:fillRect l="-2730" r="-7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 11"/>
          <p:cNvSpPr/>
          <p:nvPr/>
        </p:nvSpPr>
        <p:spPr>
          <a:xfrm>
            <a:off x="583204" y="5606907"/>
            <a:ext cx="4735195" cy="477636"/>
          </a:xfrm>
          <a:prstGeom prst="rect">
            <a:avLst/>
          </a:prstGeom>
          <a:noFill/>
        </p:spPr>
        <p:txBody>
          <a:bodyPr wrap="square" lIns="254" tIns="254" rIns="254" bIns="254" rtlCol="0" anchor="t">
            <a:noAutofit/>
          </a:bodyPr>
          <a:lstStyle/>
          <a:p>
            <a:pPr marL="285750" indent="-285750" algn="l" fontAlgn="auto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Arial" panose="020B0604020202090204"/>
              </a:rPr>
              <a:t> Background Control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93A2057-B539-09B4-A558-05D8A9D40F56}"/>
              </a:ext>
            </a:extLst>
          </p:cNvPr>
          <p:cNvSpPr txBox="1"/>
          <p:nvPr/>
        </p:nvSpPr>
        <p:spPr>
          <a:xfrm>
            <a:off x="6454920" y="3054987"/>
            <a:ext cx="45678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/>
              <a:t>TRIGA </a:t>
            </a:r>
            <a:r>
              <a:rPr lang="zh-CN" altLang="zh-CN" sz="1600" b="1" dirty="0"/>
              <a:t>reactor core</a:t>
            </a:r>
            <a:r>
              <a:rPr lang="zh-CN" altLang="zh-CN" sz="1600" dirty="0"/>
              <a:t> modeled in MCNP</a:t>
            </a:r>
            <a:r>
              <a:rPr lang="en-US" altLang="zh-CN" sz="1600" dirty="0"/>
              <a:t> </a:t>
            </a:r>
            <a:r>
              <a:rPr lang="zh-CN" altLang="zh-CN" sz="1600" dirty="0"/>
              <a:t>framework</a:t>
            </a:r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B3EBA5C-C280-204B-6846-707DE5D0CCE3}"/>
                  </a:ext>
                </a:extLst>
              </p:cNvPr>
              <p:cNvSpPr txBox="1"/>
              <p:nvPr/>
            </p:nvSpPr>
            <p:spPr>
              <a:xfrm>
                <a:off x="1364542" y="1398060"/>
                <a:ext cx="3711124" cy="1712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zh-CN" altLang="zh-CN" dirty="0"/>
                  <a:t>Prompt fission </a:t>
                </a:r>
                <a:endParaRPr lang="en-US" altLang="zh-CN" dirty="0"/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zh-CN" altLang="zh-CN" dirty="0"/>
                  <a:t>decay of fission products </a:t>
                </a:r>
                <a:endParaRPr lang="en-US" altLang="zh-CN" dirty="0"/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zh-CN" altLang="zh-CN" dirty="0"/>
                  <a:t>Radiative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zh-CN" altLang="zh-CN" dirty="0"/>
                  <a:t> capture </a:t>
                </a:r>
                <a:endParaRPr lang="en-US" altLang="zh-CN" dirty="0"/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zh-CN" altLang="zh-CN" dirty="0"/>
                  <a:t>Inelastic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zh-CN" altLang="zh-CN" dirty="0"/>
                  <a:t> capture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B3EBA5C-C280-204B-6846-707DE5D0C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542" y="1398060"/>
                <a:ext cx="3711124" cy="1712969"/>
              </a:xfrm>
              <a:prstGeom prst="rect">
                <a:avLst/>
              </a:prstGeom>
              <a:blipFill>
                <a:blip r:embed="rId4"/>
                <a:stretch>
                  <a:fillRect l="-1149" b="-49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组合 44">
            <a:extLst>
              <a:ext uri="{FF2B5EF4-FFF2-40B4-BE49-F238E27FC236}">
                <a16:creationId xmlns:a16="http://schemas.microsoft.com/office/drawing/2014/main" id="{F514E3F4-6FFE-7B86-EDC1-E65542B4AA3A}"/>
              </a:ext>
            </a:extLst>
          </p:cNvPr>
          <p:cNvGrpSpPr/>
          <p:nvPr/>
        </p:nvGrpSpPr>
        <p:grpSpPr>
          <a:xfrm>
            <a:off x="6039110" y="3553544"/>
            <a:ext cx="6033841" cy="2825303"/>
            <a:chOff x="6039110" y="3553544"/>
            <a:chExt cx="6033841" cy="2825303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8292FDB-1EB4-74AA-85B0-2D0A7FB34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9110" y="3671381"/>
              <a:ext cx="4094855" cy="2707466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48F50819-8A47-396B-88D6-BA3933B3F08D}"/>
                </a:ext>
              </a:extLst>
            </p:cNvPr>
            <p:cNvSpPr txBox="1"/>
            <p:nvPr/>
          </p:nvSpPr>
          <p:spPr>
            <a:xfrm>
              <a:off x="8919868" y="3553544"/>
              <a:ext cx="308344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zh-CN" sz="1600" dirty="0"/>
                <a:t>neutron capture on Hydrogen in the surrounding water</a:t>
              </a:r>
              <a:endParaRPr lang="zh-CN" altLang="en-US" sz="1600" dirty="0"/>
            </a:p>
          </p:txBody>
        </p: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08C89EBE-9FCC-587E-8BA9-889110A84F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86537" y="3839558"/>
              <a:ext cx="846907" cy="371798"/>
            </a:xfrm>
            <a:prstGeom prst="straightConnector1">
              <a:avLst/>
            </a:prstGeom>
            <a:ln w="222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44F5E5F-E4E4-0DBF-EA2B-43842B61E40A}"/>
                </a:ext>
              </a:extLst>
            </p:cNvPr>
            <p:cNvSpPr txBox="1"/>
            <p:nvPr/>
          </p:nvSpPr>
          <p:spPr>
            <a:xfrm>
              <a:off x="9798692" y="4358092"/>
              <a:ext cx="227425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zh-CN" sz="1600" dirty="0"/>
                <a:t>statistical fluctuations</a:t>
              </a:r>
              <a:endParaRPr lang="zh-CN" altLang="en-US" sz="1600" dirty="0"/>
            </a:p>
          </p:txBody>
        </p: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C817921C-4D05-7810-DEE7-A33F786656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00404" y="4664561"/>
              <a:ext cx="772510" cy="433364"/>
            </a:xfrm>
            <a:prstGeom prst="straightConnector1">
              <a:avLst/>
            </a:prstGeom>
            <a:ln w="222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>
              <a:extLst>
                <a:ext uri="{FF2B5EF4-FFF2-40B4-BE49-F238E27FC236}">
                  <a16:creationId xmlns:a16="http://schemas.microsoft.com/office/drawing/2014/main" id="{C502683E-8572-D7D4-7E75-612EF8CF84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26443" y="4664561"/>
              <a:ext cx="164812" cy="522045"/>
            </a:xfrm>
            <a:prstGeom prst="straightConnector1">
              <a:avLst/>
            </a:prstGeom>
            <a:ln w="222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0E53D9E1-65F1-7DE9-0624-A52412513FEA}"/>
              </a:ext>
            </a:extLst>
          </p:cNvPr>
          <p:cNvSpPr txBox="1"/>
          <p:nvPr/>
        </p:nvSpPr>
        <p:spPr>
          <a:xfrm>
            <a:off x="4289194" y="277823"/>
            <a:ext cx="3642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>
                <a:solidFill>
                  <a:schemeClr val="accent2"/>
                </a:solidFill>
              </a:rPr>
              <a:t>G. Agnolet</a:t>
            </a:r>
            <a:r>
              <a:rPr lang="en-US" altLang="zh-CN" sz="1400" dirty="0">
                <a:solidFill>
                  <a:schemeClr val="accent2"/>
                </a:solidFill>
              </a:rPr>
              <a:t>,…</a:t>
            </a:r>
            <a:r>
              <a:rPr lang="zh-CN" altLang="zh-CN" sz="1400" dirty="0">
                <a:solidFill>
                  <a:schemeClr val="accent2"/>
                </a:solidFill>
              </a:rPr>
              <a:t>B. Dutta</a:t>
            </a:r>
            <a:r>
              <a:rPr lang="en-US" altLang="zh-CN" sz="1400" dirty="0">
                <a:solidFill>
                  <a:schemeClr val="accent2"/>
                </a:solidFill>
              </a:rPr>
              <a:t> et al, </a:t>
            </a:r>
            <a:r>
              <a:rPr lang="zh-CN" altLang="en-US" sz="1400" dirty="0">
                <a:solidFill>
                  <a:schemeClr val="accent2"/>
                </a:solidFill>
              </a:rPr>
              <a:t>1609.02066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088D640-1BC1-88CE-E910-EE675D1CBA0A}"/>
                  </a:ext>
                </a:extLst>
              </p:cNvPr>
              <p:cNvSpPr txBox="1"/>
              <p:nvPr/>
            </p:nvSpPr>
            <p:spPr>
              <a:xfrm>
                <a:off x="399139" y="4851606"/>
                <a:ext cx="5421090" cy="629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solidFill>
                      <a:srgbClr val="111111"/>
                    </a:solidFill>
                    <a:latin typeface="Arial" panose="020B0604020202090204"/>
                    <a:sym typeface="+mn-ea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  <m:t>𝐸</m:t>
                        </m:r>
                      </m:e>
                      <m:sub>
                        <m:r>
                          <a:rPr lang="en-US" altLang="zh-CN" sz="2000" i="1" dirty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  <m:t>𝑎</m:t>
                        </m:r>
                      </m:sub>
                    </m:sSub>
                    <m:r>
                      <a:rPr lang="en-US" altLang="zh-CN" sz="2000" b="0" i="1" dirty="0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sym typeface="+mn-ea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altLang="zh-CN" sz="2000" b="0" i="1" dirty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altLang="zh-CN" sz="2000" b="0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sSubSupPr>
                          <m:e>
                            <m:r>
                              <a:rPr lang="en-US" altLang="zh-CN" sz="2000" b="0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zh-CN" sz="2000" b="0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b="0" i="1" dirty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zh-CN" sz="2000" b="0" i="1" dirty="0" smtClean="0">
                                <a:solidFill>
                                  <a:srgbClr val="111111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sSubSupPr>
                          <m:e>
                            <m:r>
                              <a:rPr lang="en-US" altLang="zh-CN" sz="2000" b="0" i="1" dirty="0" smtClean="0">
                                <a:solidFill>
                                  <a:srgbClr val="111111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solidFill>
                                  <a:srgbClr val="111111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  <m:t>𝑎</m:t>
                            </m:r>
                          </m:sub>
                          <m:sup>
                            <m:r>
                              <a:rPr lang="en-US" altLang="zh-CN" sz="2000" b="0" i="1" dirty="0" smtClean="0">
                                <a:solidFill>
                                  <a:srgbClr val="111111"/>
                                </a:solidFill>
                                <a:latin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p>
                        </m:sSubSup>
                      </m:e>
                    </m:rad>
                    <m:r>
                      <a:rPr lang="en-US" altLang="zh-CN" sz="2000" b="0" i="1" dirty="0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sym typeface="+mn-ea"/>
                      </a:rPr>
                      <m:t>  </m:t>
                    </m:r>
                    <m:r>
                      <a:rPr lang="en-US" altLang="zh-CN" sz="2000" i="1" dirty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sym typeface="+mn-ea"/>
                      </a:rPr>
                      <m:t>≈</m:t>
                    </m:r>
                    <m:sSub>
                      <m:sSubPr>
                        <m:ctrlPr>
                          <a:rPr lang="en-US" altLang="zh-CN" sz="2000" i="1" dirty="0" err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 dirty="0" err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  <m:t>𝐸</m:t>
                        </m:r>
                      </m:e>
                      <m:sub>
                        <m:r>
                          <a:rPr lang="en-US" altLang="zh-CN" sz="2000" i="1" dirty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  <m:t>𝛾</m:t>
                        </m:r>
                      </m:sub>
                    </m:sSub>
                    <m:r>
                      <a:rPr lang="en-US" altLang="zh-CN" sz="2000" b="0" i="1" dirty="0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sym typeface="+mn-ea"/>
                      </a:rPr>
                      <m:t> ~ </m:t>
                    </m:r>
                    <m:r>
                      <m:rPr>
                        <m:sty m:val="p"/>
                      </m:rPr>
                      <a:rPr lang="en-US" altLang="zh-CN" sz="2000" b="0" i="0" dirty="0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sym typeface="+mn-ea"/>
                      </a:rPr>
                      <m:t>MeV</m:t>
                    </m:r>
                  </m:oMath>
                </a14:m>
                <a:endParaRPr lang="en-US" altLang="zh-CN" sz="2000" dirty="0">
                  <a:solidFill>
                    <a:srgbClr val="111111"/>
                  </a:solidFill>
                  <a:latin typeface="Arial" panose="020B0604020202090204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088D640-1BC1-88CE-E910-EE675D1CB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39" y="4851606"/>
                <a:ext cx="5421090" cy="6292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6A86A699-BD58-DE6D-847C-35193B4A30D7}"/>
              </a:ext>
            </a:extLst>
          </p:cNvPr>
          <p:cNvSpPr txBox="1"/>
          <p:nvPr/>
        </p:nvSpPr>
        <p:spPr>
          <a:xfrm>
            <a:off x="1198636" y="6201875"/>
            <a:ext cx="45508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Arial" panose="020B0604020202090204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90204"/>
              </a:rPr>
              <a:t>Reactor-on/off </a:t>
            </a:r>
            <a:r>
              <a:rPr lang="en-US" altLang="zh-CN" dirty="0">
                <a:solidFill>
                  <a:srgbClr val="FF0000"/>
                </a:solidFill>
                <a:latin typeface="Arial" panose="020B0604020202090204"/>
              </a:rPr>
              <a:t>data reduce backgrounds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D9634F-4AAA-7E3A-6BBB-E172D3AE1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64624A5-EC7A-A824-523C-0B38BE1F6C6B}"/>
              </a:ext>
            </a:extLst>
          </p:cNvPr>
          <p:cNvSpPr txBox="1"/>
          <p:nvPr/>
        </p:nvSpPr>
        <p:spPr>
          <a:xfrm>
            <a:off x="484866" y="918987"/>
            <a:ext cx="48275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zh-CN" sz="2000" dirty="0"/>
              <a:t>Photons </a:t>
            </a:r>
            <a:r>
              <a:rPr lang="en-US" altLang="zh-CN" sz="2000" dirty="0"/>
              <a:t>production channels</a:t>
            </a: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DE432283-939E-2B17-C455-9E078CA2A79D}"/>
              </a:ext>
            </a:extLst>
          </p:cNvPr>
          <p:cNvGrpSpPr/>
          <p:nvPr/>
        </p:nvGrpSpPr>
        <p:grpSpPr>
          <a:xfrm>
            <a:off x="5364797" y="749222"/>
            <a:ext cx="4521891" cy="2328369"/>
            <a:chOff x="5364797" y="749222"/>
            <a:chExt cx="4521891" cy="232836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B3A09D8-A33F-0D80-87EE-A9F3194E3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2008"/>
            <a:stretch>
              <a:fillRect/>
            </a:stretch>
          </p:blipFill>
          <p:spPr>
            <a:xfrm>
              <a:off x="7590973" y="749222"/>
              <a:ext cx="2295715" cy="2328369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0E6631A-5408-54F6-6C52-41DC2B81FF79}"/>
                </a:ext>
              </a:extLst>
            </p:cNvPr>
            <p:cNvSpPr txBox="1"/>
            <p:nvPr/>
          </p:nvSpPr>
          <p:spPr>
            <a:xfrm>
              <a:off x="5364797" y="2446258"/>
              <a:ext cx="22957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zh-CN" sz="1600" dirty="0">
                  <a:solidFill>
                    <a:schemeClr val="accent2"/>
                  </a:solidFill>
                </a:rPr>
                <a:t>fuel and control rods </a:t>
              </a:r>
              <a:endParaRPr lang="en-US" altLang="zh-CN" sz="1600" dirty="0">
                <a:solidFill>
                  <a:schemeClr val="accent2"/>
                </a:solidFill>
              </a:endParaRPr>
            </a:p>
          </p:txBody>
        </p: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A37DFF67-EA76-1D99-C4B8-E0B4D6BEBB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9375" y="2201137"/>
              <a:ext cx="900967" cy="414398"/>
            </a:xfrm>
            <a:prstGeom prst="straightConnector1">
              <a:avLst/>
            </a:prstGeom>
            <a:ln w="2222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>
              <a:extLst>
                <a:ext uri="{FF2B5EF4-FFF2-40B4-BE49-F238E27FC236}">
                  <a16:creationId xmlns:a16="http://schemas.microsoft.com/office/drawing/2014/main" id="{B85E3D84-77DD-101D-3408-A408DB715F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9375" y="1500459"/>
              <a:ext cx="675282" cy="145959"/>
            </a:xfrm>
            <a:prstGeom prst="straightConnector1">
              <a:avLst/>
            </a:prstGeom>
            <a:ln w="22225">
              <a:solidFill>
                <a:srgbClr val="006B3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6E451D9C-5C57-D2EA-5706-8CD075109641}"/>
                </a:ext>
              </a:extLst>
            </p:cNvPr>
            <p:cNvSpPr txBox="1"/>
            <p:nvPr/>
          </p:nvSpPr>
          <p:spPr>
            <a:xfrm>
              <a:off x="5643692" y="1488413"/>
              <a:ext cx="194728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zh-CN" sz="1600" dirty="0">
                  <a:solidFill>
                    <a:srgbClr val="00B050"/>
                  </a:solidFill>
                </a:rPr>
                <a:t>graphite reflectors</a:t>
              </a:r>
              <a:endParaRPr lang="zh-CN" altLang="en-US" sz="1600" dirty="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D525583F-16EB-8C25-B1F3-C3F5C0E2CD6B}"/>
                  </a:ext>
                </a:extLst>
              </p:cNvPr>
              <p:cNvSpPr txBox="1"/>
              <p:nvPr/>
            </p:nvSpPr>
            <p:spPr>
              <a:xfrm>
                <a:off x="528633" y="3544461"/>
                <a:ext cx="4698002" cy="3796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800" b="1" i="1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zh-CN" sz="1800" b="1" i="1" smtClean="0">
                          <a:latin typeface="Cambria Math" panose="02040503050406030204" pitchFamily="18" charset="0"/>
                        </a:rPr>
                        <m:t>+</m:t>
                      </m:r>
                      <m:sPre>
                        <m:sPrePr>
                          <m:ctrlPr>
                            <a:rPr lang="en-US" altLang="zh-CN" b="1" i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n-US" altLang="zh-CN" b="1" i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US" altLang="zh-CN" b="1" i="0">
                              <a:latin typeface="Cambria Math" panose="02040503050406030204" pitchFamily="18" charset="0"/>
                            </a:rPr>
                            <m:t>𝟐𝟑𝟓</m:t>
                          </m:r>
                        </m:sup>
                        <m:e>
                          <m:r>
                            <a:rPr lang="en-US" altLang="zh-CN" b="1" i="0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1800" b="1" i="1" smtClean="0">
                          <a:latin typeface="Cambria Math" panose="02040503050406030204" pitchFamily="18" charset="0"/>
                        </a:rPr>
                        <m:t>→ </m:t>
                      </m:r>
                      <m:sPre>
                        <m:sPrePr>
                          <m:ctrlPr>
                            <a:rPr lang="en-US" altLang="zh-CN" sz="1800" b="1" i="0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n-US" altLang="zh-CN" sz="1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𝟐𝟑𝟓</m:t>
                          </m:r>
                        </m:sup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  <m:r>
                        <a:rPr lang="en-US" altLang="zh-CN" sz="1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1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D525583F-16EB-8C25-B1F3-C3F5C0E2C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33" y="3544461"/>
                <a:ext cx="4698002" cy="379656"/>
              </a:xfrm>
              <a:prstGeom prst="rect">
                <a:avLst/>
              </a:prstGeom>
              <a:blipFill>
                <a:blip r:embed="rId8"/>
                <a:stretch>
                  <a:fillRect b="-153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箭头: 下 4">
            <a:extLst>
              <a:ext uri="{FF2B5EF4-FFF2-40B4-BE49-F238E27FC236}">
                <a16:creationId xmlns:a16="http://schemas.microsoft.com/office/drawing/2014/main" id="{1D631841-D56A-618C-722C-DEFF95D66D9E}"/>
              </a:ext>
            </a:extLst>
          </p:cNvPr>
          <p:cNvSpPr/>
          <p:nvPr/>
        </p:nvSpPr>
        <p:spPr>
          <a:xfrm>
            <a:off x="2660000" y="3232706"/>
            <a:ext cx="435267" cy="26261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6">
            <a:extLst>
              <a:ext uri="{FF2B5EF4-FFF2-40B4-BE49-F238E27FC236}">
                <a16:creationId xmlns:a16="http://schemas.microsoft.com/office/drawing/2014/main" id="{B553861C-48FC-AC04-3CE0-4B2BAAC942CB}"/>
              </a:ext>
            </a:extLst>
          </p:cNvPr>
          <p:cNvSpPr/>
          <p:nvPr/>
        </p:nvSpPr>
        <p:spPr>
          <a:xfrm>
            <a:off x="189457" y="2297755"/>
            <a:ext cx="1675352" cy="521181"/>
          </a:xfrm>
          <a:prstGeom prst="rect">
            <a:avLst/>
          </a:prstGeom>
          <a:noFill/>
        </p:spPr>
        <p:txBody>
          <a:bodyPr wrap="square" lIns="253" tIns="253" rIns="253" bIns="253" rtlCol="0" anchor="ctr">
            <a:noAutofit/>
          </a:bodyPr>
          <a:lstStyle/>
          <a:p>
            <a:pPr marL="0" indent="0" algn="ctr">
              <a:buNone/>
            </a:pPr>
            <a:r>
              <a:rPr lang="en-US" altLang="zh-CN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Proposals </a:t>
            </a: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089AF7B1-1D3F-9D25-71F6-C6560019B9AA}"/>
              </a:ext>
            </a:extLst>
          </p:cNvPr>
          <p:cNvSpPr/>
          <p:nvPr/>
        </p:nvSpPr>
        <p:spPr>
          <a:xfrm>
            <a:off x="84246" y="3068890"/>
            <a:ext cx="1984441" cy="521181"/>
          </a:xfrm>
          <a:prstGeom prst="rect">
            <a:avLst/>
          </a:prstGeom>
          <a:noFill/>
        </p:spPr>
        <p:txBody>
          <a:bodyPr wrap="square" lIns="253" tIns="253" rIns="253" bIns="253" rtlCol="0" anchor="ctr">
            <a:noAutofit/>
          </a:bodyPr>
          <a:lstStyle/>
          <a:p>
            <a:pPr marL="0" indent="0">
              <a:buNone/>
            </a:pPr>
            <a:r>
              <a:rPr lang="en-US" altLang="zh-CN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Early searches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430E147-BAB8-4028-A1C2-1A940F990820}"/>
              </a:ext>
            </a:extLst>
          </p:cNvPr>
          <p:cNvSpPr/>
          <p:nvPr/>
        </p:nvSpPr>
        <p:spPr>
          <a:xfrm>
            <a:off x="2780929" y="927226"/>
            <a:ext cx="1532020" cy="9075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</a:rPr>
              <a:t>Reactor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CE78C6-0A77-CBE9-1ACC-ADC8AE0D44DB}"/>
              </a:ext>
            </a:extLst>
          </p:cNvPr>
          <p:cNvSpPr/>
          <p:nvPr/>
        </p:nvSpPr>
        <p:spPr>
          <a:xfrm>
            <a:off x="8370541" y="927226"/>
            <a:ext cx="1532021" cy="9011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</a:rPr>
              <a:t>Detector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39A00019-03CE-F06A-9855-A743F8CC98D3}"/>
              </a:ext>
            </a:extLst>
          </p:cNvPr>
          <p:cNvGrpSpPr/>
          <p:nvPr/>
        </p:nvGrpSpPr>
        <p:grpSpPr>
          <a:xfrm>
            <a:off x="4312949" y="1243562"/>
            <a:ext cx="4057591" cy="312645"/>
            <a:chOff x="4001359" y="1540042"/>
            <a:chExt cx="3272590" cy="413657"/>
          </a:xfrm>
        </p:grpSpPr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E7F21FE8-D8C4-671C-60DF-BF02011F1EFA}"/>
                </a:ext>
              </a:extLst>
            </p:cNvPr>
            <p:cNvCxnSpPr/>
            <p:nvPr/>
          </p:nvCxnSpPr>
          <p:spPr>
            <a:xfrm>
              <a:off x="4001359" y="1540042"/>
              <a:ext cx="327259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>
              <a:extLst>
                <a:ext uri="{FF2B5EF4-FFF2-40B4-BE49-F238E27FC236}">
                  <a16:creationId xmlns:a16="http://schemas.microsoft.com/office/drawing/2014/main" id="{499DB93D-4725-31AB-8554-DC06A6016F19}"/>
                </a:ext>
              </a:extLst>
            </p:cNvPr>
            <p:cNvCxnSpPr/>
            <p:nvPr/>
          </p:nvCxnSpPr>
          <p:spPr>
            <a:xfrm>
              <a:off x="4001359" y="1754319"/>
              <a:ext cx="327259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>
              <a:extLst>
                <a:ext uri="{FF2B5EF4-FFF2-40B4-BE49-F238E27FC236}">
                  <a16:creationId xmlns:a16="http://schemas.microsoft.com/office/drawing/2014/main" id="{B7051DEB-5BB7-5816-F35C-C796AC0CC103}"/>
                </a:ext>
              </a:extLst>
            </p:cNvPr>
            <p:cNvCxnSpPr/>
            <p:nvPr/>
          </p:nvCxnSpPr>
          <p:spPr>
            <a:xfrm>
              <a:off x="4001359" y="1953699"/>
              <a:ext cx="327259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6">
                <a:extLst>
                  <a:ext uri="{FF2B5EF4-FFF2-40B4-BE49-F238E27FC236}">
                    <a16:creationId xmlns:a16="http://schemas.microsoft.com/office/drawing/2014/main" id="{C844CEC0-D321-5D2A-2C9F-EEAFF3EBDE14}"/>
                  </a:ext>
                </a:extLst>
              </p:cNvPr>
              <p:cNvSpPr/>
              <p:nvPr/>
            </p:nvSpPr>
            <p:spPr>
              <a:xfrm>
                <a:off x="5452572" y="706056"/>
                <a:ext cx="1675352" cy="521181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zh-CN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itchFamily="34" charset="-122"/>
                          <a:cs typeface="Times New Roman" panose="02020603050405020304" pitchFamily="18" charset="0"/>
                        </a:rPr>
                        <m:t>𝒂</m:t>
                      </m:r>
                    </m:oMath>
                  </m:oMathPara>
                </a14:m>
                <a:endParaRPr lang="en-US" altLang="zh-CN" sz="36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6">
                <a:extLst>
                  <a:ext uri="{FF2B5EF4-FFF2-40B4-BE49-F238E27FC236}">
                    <a16:creationId xmlns:a16="http://schemas.microsoft.com/office/drawing/2014/main" id="{C844CEC0-D321-5D2A-2C9F-EEAFF3EBDE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572" y="706056"/>
                <a:ext cx="1675352" cy="5211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5">
            <a:extLst>
              <a:ext uri="{FF2B5EF4-FFF2-40B4-BE49-F238E27FC236}">
                <a16:creationId xmlns:a16="http://schemas.microsoft.com/office/drawing/2014/main" id="{192CC9E8-28C2-D4FF-8262-E55B01F5AFDC}"/>
              </a:ext>
            </a:extLst>
          </p:cNvPr>
          <p:cNvSpPr/>
          <p:nvPr/>
        </p:nvSpPr>
        <p:spPr>
          <a:xfrm>
            <a:off x="1528221" y="1941098"/>
            <a:ext cx="4362619" cy="347980"/>
          </a:xfrm>
          <a:prstGeom prst="rect">
            <a:avLst/>
          </a:prstGeom>
          <a:solidFill>
            <a:srgbClr val="006B3D"/>
          </a:solidFill>
          <a:ln>
            <a:solidFill>
              <a:srgbClr val="006B3D"/>
            </a:solidFill>
          </a:ln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90204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Arial" panose="020B0604020202090204"/>
              </a:rPr>
              <a:t>Production</a:t>
            </a:r>
            <a:endParaRPr lang="en-US" sz="20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7387095A-D4FD-E714-AD71-A4FF6FD3EF1B}"/>
              </a:ext>
            </a:extLst>
          </p:cNvPr>
          <p:cNvSpPr/>
          <p:nvPr/>
        </p:nvSpPr>
        <p:spPr>
          <a:xfrm>
            <a:off x="6575898" y="1941098"/>
            <a:ext cx="4591455" cy="347980"/>
          </a:xfrm>
          <a:prstGeom prst="rect">
            <a:avLst/>
          </a:prstGeom>
          <a:solidFill>
            <a:srgbClr val="006B3D"/>
          </a:solidFill>
          <a:ln>
            <a:solidFill>
              <a:srgbClr val="006B3D"/>
            </a:solidFill>
          </a:ln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90204"/>
              </a:rPr>
              <a:t> </a:t>
            </a:r>
            <a:r>
              <a:rPr lang="en-US" altLang="zh-CN" sz="2000" b="1" dirty="0">
                <a:solidFill>
                  <a:srgbClr val="FFFFFF"/>
                </a:solidFill>
                <a:latin typeface="Arial" panose="020B0604020202090204"/>
              </a:rPr>
              <a:t>Detection</a:t>
            </a:r>
            <a:endParaRPr lang="en-US" altLang="zh-CN" sz="20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3EA2387-0C4D-6A94-302B-75AE66DD7B14}"/>
              </a:ext>
            </a:extLst>
          </p:cNvPr>
          <p:cNvSpPr txBox="1"/>
          <p:nvPr/>
        </p:nvSpPr>
        <p:spPr>
          <a:xfrm>
            <a:off x="1924624" y="2389061"/>
            <a:ext cx="7860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i="0" dirty="0">
                <a:solidFill>
                  <a:schemeClr val="accent2"/>
                </a:solidFill>
                <a:effectLst/>
              </a:rPr>
              <a:t>A New Light Boson?</a:t>
            </a:r>
            <a:r>
              <a:rPr lang="en-US" altLang="zh-CN" sz="1600" i="0" dirty="0">
                <a:solidFill>
                  <a:schemeClr val="accent2"/>
                </a:solidFill>
                <a:effectLst/>
              </a:rPr>
              <a:t> </a:t>
            </a:r>
            <a:r>
              <a:rPr lang="zh-CN" altLang="zh-CN" sz="1600" dirty="0">
                <a:solidFill>
                  <a:schemeClr val="accent2"/>
                </a:solidFill>
              </a:rPr>
              <a:t>Steven Weinberg</a:t>
            </a:r>
            <a:r>
              <a:rPr lang="en-US" altLang="zh-CN" sz="1600" dirty="0">
                <a:solidFill>
                  <a:schemeClr val="accent2"/>
                </a:solidFill>
              </a:rPr>
              <a:t>, PRL 1978   (intended for PQWW model) </a:t>
            </a:r>
            <a:endParaRPr lang="zh-CN" altLang="zh-CN" sz="1600" dirty="0">
              <a:solidFill>
                <a:schemeClr val="accent2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70E2526-89CB-FD87-C867-69B6AACA676F}"/>
              </a:ext>
            </a:extLst>
          </p:cNvPr>
          <p:cNvSpPr txBox="1"/>
          <p:nvPr/>
        </p:nvSpPr>
        <p:spPr>
          <a:xfrm>
            <a:off x="1924624" y="2751115"/>
            <a:ext cx="75444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i="0" dirty="0">
                <a:solidFill>
                  <a:schemeClr val="accent2"/>
                </a:solidFill>
                <a:effectLst/>
              </a:rPr>
              <a:t>Do Axions Exist</a:t>
            </a:r>
            <a:r>
              <a:rPr lang="zh-CN" altLang="zh-CN" sz="1600" i="0" dirty="0">
                <a:solidFill>
                  <a:schemeClr val="accent2"/>
                </a:solidFill>
                <a:effectLst/>
              </a:rPr>
              <a:t>?</a:t>
            </a:r>
            <a:r>
              <a:rPr lang="en-US" altLang="zh-CN" sz="1600" i="0" dirty="0">
                <a:solidFill>
                  <a:schemeClr val="accent2"/>
                </a:solidFill>
                <a:effectLst/>
              </a:rPr>
              <a:t> T.W. Donnelly </a:t>
            </a:r>
            <a:r>
              <a:rPr lang="en-US" altLang="zh-CN" sz="1600" dirty="0">
                <a:solidFill>
                  <a:schemeClr val="accent2"/>
                </a:solidFill>
              </a:rPr>
              <a:t>et al, PRD 1978      (intended for PQWW model) </a:t>
            </a:r>
            <a:endParaRPr lang="zh-CN" altLang="zh-CN" sz="1600" dirty="0">
              <a:solidFill>
                <a:schemeClr val="accent2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498CF0A-A693-D373-52E9-B65BD683C788}"/>
              </a:ext>
            </a:extLst>
          </p:cNvPr>
          <p:cNvSpPr txBox="1"/>
          <p:nvPr/>
        </p:nvSpPr>
        <p:spPr>
          <a:xfrm>
            <a:off x="1528222" y="3397860"/>
            <a:ext cx="4463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Bugey Nuclear power plant (France)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D6BCA6C-D855-EAD2-E147-986F61AE2EC2}"/>
                  </a:ext>
                </a:extLst>
              </p:cNvPr>
              <p:cNvSpPr txBox="1"/>
              <p:nvPr/>
            </p:nvSpPr>
            <p:spPr>
              <a:xfrm>
                <a:off x="1946920" y="3814057"/>
                <a:ext cx="39080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dirty="0"/>
                  <a:t>Slow neuton capture</a:t>
                </a:r>
                <a:r>
                  <a:rPr lang="en-US" altLang="zh-CN" dirty="0"/>
                  <a:t>:</a:t>
                </a:r>
              </a:p>
              <a:p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(or axion)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D6BCA6C-D855-EAD2-E147-986F61AE2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920" y="3814057"/>
                <a:ext cx="3908044" cy="646331"/>
              </a:xfrm>
              <a:prstGeom prst="rect">
                <a:avLst/>
              </a:prstGeom>
              <a:blipFill>
                <a:blip r:embed="rId3"/>
                <a:stretch>
                  <a:fillRect l="-1248" t="-4717"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F357BA4-4A60-F586-E3CA-8AE4867AB34B}"/>
                  </a:ext>
                </a:extLst>
              </p:cNvPr>
              <p:cNvSpPr txBox="1"/>
              <p:nvPr/>
            </p:nvSpPr>
            <p:spPr>
              <a:xfrm>
                <a:off x="1966945" y="4454099"/>
                <a:ext cx="39080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dirty="0"/>
                  <a:t>Nuclear de-excitation</a:t>
                </a:r>
                <a:r>
                  <a:rPr lang="en-US" altLang="zh-CN" dirty="0"/>
                  <a:t>:</a:t>
                </a:r>
              </a:p>
              <a:p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97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Nb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97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Nb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(or axion)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F357BA4-4A60-F586-E3CA-8AE4867AB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45" y="4454099"/>
                <a:ext cx="3908044" cy="646331"/>
              </a:xfrm>
              <a:prstGeom prst="rect">
                <a:avLst/>
              </a:prstGeom>
              <a:blipFill>
                <a:blip r:embed="rId4"/>
                <a:stretch>
                  <a:fillRect l="-1404" t="-4717"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770C097-410B-08C3-FDD4-8A55644C0474}"/>
                  </a:ext>
                </a:extLst>
              </p:cNvPr>
              <p:cNvSpPr txBox="1"/>
              <p:nvPr/>
            </p:nvSpPr>
            <p:spPr>
              <a:xfrm>
                <a:off x="6866558" y="4128361"/>
                <a:ext cx="273460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dirty="0"/>
                  <a:t>ALP decay</a:t>
                </a:r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770C097-410B-08C3-FDD4-8A55644C0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558" y="4128361"/>
                <a:ext cx="2734606" cy="646331"/>
              </a:xfrm>
              <a:prstGeom prst="rect">
                <a:avLst/>
              </a:prstGeom>
              <a:blipFill>
                <a:blip r:embed="rId5"/>
                <a:stretch>
                  <a:fillRect l="-1782" t="-3774" b="-18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>
            <a:extLst>
              <a:ext uri="{FF2B5EF4-FFF2-40B4-BE49-F238E27FC236}">
                <a16:creationId xmlns:a16="http://schemas.microsoft.com/office/drawing/2014/main" id="{75CDB26F-FAB4-7BC5-85EA-3C020CFA05C4}"/>
              </a:ext>
            </a:extLst>
          </p:cNvPr>
          <p:cNvSpPr txBox="1"/>
          <p:nvPr/>
        </p:nvSpPr>
        <p:spPr>
          <a:xfrm>
            <a:off x="1537009" y="5125045"/>
            <a:ext cx="4672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Kuosheng nuclear power plant (Taiwan)</a:t>
            </a:r>
            <a:endParaRPr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CD147F3C-F897-DCEE-F6AF-20C328E3238D}"/>
              </a:ext>
            </a:extLst>
          </p:cNvPr>
          <p:cNvSpPr txBox="1"/>
          <p:nvPr/>
        </p:nvSpPr>
        <p:spPr>
          <a:xfrm>
            <a:off x="6902621" y="5309825"/>
            <a:ext cx="30485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Inverse Primakoff+Compton</a:t>
            </a:r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A2B6CE8-A10E-6649-823C-3A4B4F40DFF0}"/>
              </a:ext>
            </a:extLst>
          </p:cNvPr>
          <p:cNvSpPr txBox="1"/>
          <p:nvPr/>
        </p:nvSpPr>
        <p:spPr>
          <a:xfrm>
            <a:off x="6866558" y="3320916"/>
            <a:ext cx="50013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accent2"/>
                </a:solidFill>
              </a:rPr>
              <a:t>A Searches for Axions at Power Reactor, </a:t>
            </a:r>
            <a:r>
              <a:rPr lang="zh-CN" altLang="zh-CN" sz="1400" dirty="0">
                <a:solidFill>
                  <a:schemeClr val="accent2"/>
                </a:solidFill>
              </a:rPr>
              <a:t>J.F. Cavaignac et.al, PLB 121, 198</a:t>
            </a:r>
            <a:r>
              <a:rPr lang="en-US" altLang="zh-CN" sz="1400" dirty="0">
                <a:solidFill>
                  <a:schemeClr val="accent2"/>
                </a:solidFill>
              </a:rPr>
              <a:t>3</a:t>
            </a:r>
            <a:endParaRPr lang="zh-CN" altLang="en-US" sz="1400" dirty="0">
              <a:solidFill>
                <a:schemeClr val="accent2"/>
              </a:solidFill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B4BE5C0-2C55-BEF9-308F-01DEDB4EA68B}"/>
              </a:ext>
            </a:extLst>
          </p:cNvPr>
          <p:cNvSpPr txBox="1"/>
          <p:nvPr/>
        </p:nvSpPr>
        <p:spPr>
          <a:xfrm>
            <a:off x="6798197" y="4989635"/>
            <a:ext cx="48882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>
                <a:solidFill>
                  <a:schemeClr val="accent2"/>
                </a:solidFill>
              </a:rPr>
              <a:t>H. M. Chang et. al, PRD 75, 2007 [</a:t>
            </a:r>
            <a:r>
              <a:rPr lang="zh-CN" altLang="zh-CN" sz="1400" b="1" i="1" dirty="0">
                <a:solidFill>
                  <a:schemeClr val="accent2"/>
                </a:solidFill>
              </a:rPr>
              <a:t>TEXONO</a:t>
            </a:r>
            <a:r>
              <a:rPr lang="en-US" altLang="zh-CN" sz="1400" b="1" i="1" dirty="0">
                <a:solidFill>
                  <a:schemeClr val="accent2"/>
                </a:solidFill>
              </a:rPr>
              <a:t> Collaboration</a:t>
            </a:r>
            <a:r>
              <a:rPr lang="en-US" altLang="zh-CN" sz="1400" dirty="0">
                <a:solidFill>
                  <a:schemeClr val="accent2"/>
                </a:solidFill>
              </a:rPr>
              <a:t>]</a:t>
            </a:r>
            <a:endParaRPr lang="zh-CN" altLang="en-US" sz="1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6B65DA7C-3A08-3247-4F9B-FEA1B6307A75}"/>
                  </a:ext>
                </a:extLst>
              </p:cNvPr>
              <p:cNvSpPr txBox="1"/>
              <p:nvPr/>
            </p:nvSpPr>
            <p:spPr>
              <a:xfrm>
                <a:off x="1985305" y="5584533"/>
                <a:ext cx="312326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dirty="0"/>
                  <a:t>Slow neuton capture</a:t>
                </a:r>
                <a:r>
                  <a:rPr lang="en-US" altLang="zh-CN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(or axion)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6B65DA7C-3A08-3247-4F9B-FEA1B6307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305" y="5584533"/>
                <a:ext cx="3123269" cy="646331"/>
              </a:xfrm>
              <a:prstGeom prst="rect">
                <a:avLst/>
              </a:prstGeom>
              <a:blipFill>
                <a:blip r:embed="rId6"/>
                <a:stretch>
                  <a:fillRect l="-1758" t="-3774"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图片 43">
            <a:extLst>
              <a:ext uri="{FF2B5EF4-FFF2-40B4-BE49-F238E27FC236}">
                <a16:creationId xmlns:a16="http://schemas.microsoft.com/office/drawing/2014/main" id="{903879D8-7051-BE8A-FBFD-A8A3965858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8197" y="5727297"/>
            <a:ext cx="1317693" cy="803317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90F1D3B2-230B-13E1-7797-30F95193A6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3790" y="5658041"/>
            <a:ext cx="1336744" cy="965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FAADFBA-47C9-7A83-0924-835A005BFF6F}"/>
                  </a:ext>
                </a:extLst>
              </p:cNvPr>
              <p:cNvSpPr txBox="1"/>
              <p:nvPr/>
            </p:nvSpPr>
            <p:spPr>
              <a:xfrm>
                <a:off x="4669610" y="3983806"/>
                <a:ext cx="87792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𝑎𝑁𝑁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FAADFBA-47C9-7A83-0924-835A005BF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610" y="3983806"/>
                <a:ext cx="877927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DFE3C25B-14EF-41E7-3CBD-9F89DF488263}"/>
                  </a:ext>
                </a:extLst>
              </p:cNvPr>
              <p:cNvSpPr txBox="1"/>
              <p:nvPr/>
            </p:nvSpPr>
            <p:spPr>
              <a:xfrm>
                <a:off x="4646600" y="5772752"/>
                <a:ext cx="87792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𝑎𝑁𝑁</m:t>
                          </m:r>
                        </m:sub>
                      </m:sSub>
                    </m:oMath>
                  </m:oMathPara>
                </a14:m>
                <a:endParaRPr lang="zh-CN" altLang="en-US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DFE3C25B-14EF-41E7-3CBD-9F89DF488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600" y="5772752"/>
                <a:ext cx="877927" cy="369332"/>
              </a:xfrm>
              <a:prstGeom prst="rect">
                <a:avLst/>
              </a:prstGeom>
              <a:blipFill>
                <a:blip r:embed="rId11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4649ED0F-5552-3516-7D25-2C7694BDDC39}"/>
                  </a:ext>
                </a:extLst>
              </p:cNvPr>
              <p:cNvSpPr txBox="1"/>
              <p:nvPr/>
            </p:nvSpPr>
            <p:spPr>
              <a:xfrm>
                <a:off x="10031140" y="5913466"/>
                <a:ext cx="1655316" cy="394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𝜸𝜸</m:t>
                          </m:r>
                        </m:sub>
                      </m:sSub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𝒂𝒆𝒆</m:t>
                          </m:r>
                        </m:sub>
                      </m:sSub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4649ED0F-5552-3516-7D25-2C7694BDD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1140" y="5913466"/>
                <a:ext cx="1655316" cy="394210"/>
              </a:xfrm>
              <a:prstGeom prst="rect">
                <a:avLst/>
              </a:prstGeom>
              <a:blipFill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A9C412AE-36ED-85E7-C6E5-0D8D836A8D5F}"/>
              </a:ext>
            </a:extLst>
          </p:cNvPr>
          <p:cNvCxnSpPr>
            <a:cxnSpLocks/>
          </p:cNvCxnSpPr>
          <p:nvPr/>
        </p:nvCxnSpPr>
        <p:spPr>
          <a:xfrm>
            <a:off x="6221831" y="3377340"/>
            <a:ext cx="33728" cy="3446181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副标题 58">
            <a:extLst>
              <a:ext uri="{FF2B5EF4-FFF2-40B4-BE49-F238E27FC236}">
                <a16:creationId xmlns:a16="http://schemas.microsoft.com/office/drawing/2014/main" id="{056ACFF5-CE04-BF87-89EA-09E5A3421B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Reactor Based Searches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20FC741-9A43-AA32-6E2A-AC31D68EAF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33861" y="3767192"/>
            <a:ext cx="1442442" cy="1082984"/>
          </a:xfrm>
          <a:prstGeom prst="rect">
            <a:avLst/>
          </a:prstGeom>
        </p:spPr>
      </p:pic>
      <p:sp>
        <p:nvSpPr>
          <p:cNvPr id="22" name="灯片编号占位符 21">
            <a:extLst>
              <a:ext uri="{FF2B5EF4-FFF2-40B4-BE49-F238E27FC236}">
                <a16:creationId xmlns:a16="http://schemas.microsoft.com/office/drawing/2014/main" id="{BF293FE7-1B1C-7304-28B4-D89B7DA39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A16E5AF-3927-19CD-F9FD-0E7C0EA0D1BB}"/>
                  </a:ext>
                </a:extLst>
              </p:cNvPr>
              <p:cNvSpPr txBox="1"/>
              <p:nvPr/>
            </p:nvSpPr>
            <p:spPr>
              <a:xfrm>
                <a:off x="9785304" y="4075383"/>
                <a:ext cx="1693472" cy="391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𝜸𝜸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A16E5AF-3927-19CD-F9FD-0E7C0EA0D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304" y="4075383"/>
                <a:ext cx="1693472" cy="391839"/>
              </a:xfrm>
              <a:prstGeom prst="rect">
                <a:avLst/>
              </a:prstGeom>
              <a:blipFill>
                <a:blip r:embed="rId1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091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E1199-DBCE-19D7-D8CD-E44AB2EDD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>
            <a:extLst>
              <a:ext uri="{FF2B5EF4-FFF2-40B4-BE49-F238E27FC236}">
                <a16:creationId xmlns:a16="http://schemas.microsoft.com/office/drawing/2014/main" id="{ACD89554-38C5-F51A-593B-CF1C826AEB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Reactor Based Searches</a:t>
            </a:r>
            <a:endParaRPr lang="zh-CN" altLang="en-US" dirty="0"/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89D839AD-D432-A928-1FCA-44422B4873C6}"/>
              </a:ext>
            </a:extLst>
          </p:cNvPr>
          <p:cNvSpPr/>
          <p:nvPr/>
        </p:nvSpPr>
        <p:spPr>
          <a:xfrm>
            <a:off x="134069" y="2403214"/>
            <a:ext cx="2239480" cy="521181"/>
          </a:xfrm>
          <a:prstGeom prst="rect">
            <a:avLst/>
          </a:prstGeom>
          <a:noFill/>
        </p:spPr>
        <p:txBody>
          <a:bodyPr wrap="square" lIns="253" tIns="253" rIns="253" bIns="253" rtlCol="0" anchor="ctr">
            <a:noAutofit/>
          </a:bodyPr>
          <a:lstStyle/>
          <a:p>
            <a:pPr marL="0" indent="0" algn="ctr">
              <a:buNone/>
            </a:pPr>
            <a:r>
              <a:rPr lang="en-US" altLang="zh-CN" sz="2000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Recent Proposals </a:t>
            </a: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5D59EDA-136B-6282-6937-616EDFB8AFB4}"/>
              </a:ext>
            </a:extLst>
          </p:cNvPr>
          <p:cNvSpPr/>
          <p:nvPr/>
        </p:nvSpPr>
        <p:spPr>
          <a:xfrm>
            <a:off x="229807" y="5104724"/>
            <a:ext cx="1966878" cy="521181"/>
          </a:xfrm>
          <a:prstGeom prst="rect">
            <a:avLst/>
          </a:prstGeom>
          <a:noFill/>
        </p:spPr>
        <p:txBody>
          <a:bodyPr wrap="square" lIns="253" tIns="253" rIns="253" bIns="253" rtlCol="0" anchor="ctr">
            <a:noAutofit/>
          </a:bodyPr>
          <a:lstStyle/>
          <a:p>
            <a:pPr marL="0" indent="0" algn="ctr">
              <a:buNone/>
            </a:pPr>
            <a:r>
              <a:rPr lang="en-US" altLang="zh-CN" sz="2000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Recent searches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BD99B4D-3345-AD3C-3C62-34814DDB916F}"/>
              </a:ext>
            </a:extLst>
          </p:cNvPr>
          <p:cNvSpPr/>
          <p:nvPr/>
        </p:nvSpPr>
        <p:spPr>
          <a:xfrm>
            <a:off x="2289438" y="872212"/>
            <a:ext cx="1395664" cy="9075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</a:rPr>
              <a:t>Reactor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18532E9-37A6-5095-73A4-268E5A4988C6}"/>
              </a:ext>
            </a:extLst>
          </p:cNvPr>
          <p:cNvSpPr/>
          <p:nvPr/>
        </p:nvSpPr>
        <p:spPr>
          <a:xfrm>
            <a:off x="7734202" y="872211"/>
            <a:ext cx="1532021" cy="9075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</a:rPr>
              <a:t>Detector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6">
                <a:extLst>
                  <a:ext uri="{FF2B5EF4-FFF2-40B4-BE49-F238E27FC236}">
                    <a16:creationId xmlns:a16="http://schemas.microsoft.com/office/drawing/2014/main" id="{1CB49BEF-4DA5-2E15-5D2B-0C70CEEB5DC4}"/>
                  </a:ext>
                </a:extLst>
              </p:cNvPr>
              <p:cNvSpPr/>
              <p:nvPr/>
            </p:nvSpPr>
            <p:spPr>
              <a:xfrm>
                <a:off x="4940249" y="682123"/>
                <a:ext cx="1675352" cy="521181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zh-CN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itchFamily="34" charset="-122"/>
                          <a:cs typeface="Times New Roman" panose="02020603050405020304" pitchFamily="18" charset="0"/>
                        </a:rPr>
                        <m:t>𝒂</m:t>
                      </m:r>
                    </m:oMath>
                  </m:oMathPara>
                </a14:m>
                <a:endParaRPr lang="en-US" altLang="zh-CN" sz="36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6">
                <a:extLst>
                  <a:ext uri="{FF2B5EF4-FFF2-40B4-BE49-F238E27FC236}">
                    <a16:creationId xmlns:a16="http://schemas.microsoft.com/office/drawing/2014/main" id="{1CB49BEF-4DA5-2E15-5D2B-0C70CEEB5D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249" y="682123"/>
                <a:ext cx="1675352" cy="5211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5">
            <a:extLst>
              <a:ext uri="{FF2B5EF4-FFF2-40B4-BE49-F238E27FC236}">
                <a16:creationId xmlns:a16="http://schemas.microsoft.com/office/drawing/2014/main" id="{2683FC0D-939E-BA7E-5277-DC9DD57FC542}"/>
              </a:ext>
            </a:extLst>
          </p:cNvPr>
          <p:cNvSpPr/>
          <p:nvPr/>
        </p:nvSpPr>
        <p:spPr>
          <a:xfrm>
            <a:off x="84306" y="1853820"/>
            <a:ext cx="4928681" cy="346721"/>
          </a:xfrm>
          <a:prstGeom prst="rect">
            <a:avLst/>
          </a:prstGeom>
          <a:solidFill>
            <a:srgbClr val="006B3D"/>
          </a:solidFill>
          <a:ln>
            <a:solidFill>
              <a:srgbClr val="006B3D"/>
            </a:solidFill>
          </a:ln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90204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Arial" panose="020B0604020202090204"/>
              </a:rPr>
              <a:t>Production</a:t>
            </a:r>
            <a:endParaRPr lang="en-US" sz="20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1D91D98A-5C9F-2AA7-3160-8A99212D79E9}"/>
              </a:ext>
            </a:extLst>
          </p:cNvPr>
          <p:cNvSpPr/>
          <p:nvPr/>
        </p:nvSpPr>
        <p:spPr>
          <a:xfrm>
            <a:off x="5575398" y="1852561"/>
            <a:ext cx="5646431" cy="347980"/>
          </a:xfrm>
          <a:prstGeom prst="rect">
            <a:avLst/>
          </a:prstGeom>
          <a:solidFill>
            <a:srgbClr val="006B3D"/>
          </a:solidFill>
          <a:ln>
            <a:solidFill>
              <a:srgbClr val="006B3D"/>
            </a:solidFill>
          </a:ln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90204"/>
              </a:rPr>
              <a:t> </a:t>
            </a:r>
            <a:r>
              <a:rPr lang="en-US" altLang="zh-CN" sz="2000" b="1" dirty="0">
                <a:solidFill>
                  <a:srgbClr val="FFFFFF"/>
                </a:solidFill>
                <a:latin typeface="Arial" panose="020B0604020202090204"/>
              </a:rPr>
              <a:t>Detection</a:t>
            </a:r>
            <a:endParaRPr lang="en-US" altLang="zh-CN" sz="20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F79899A-4BB9-EAA1-5835-6A5E86AB9512}"/>
              </a:ext>
            </a:extLst>
          </p:cNvPr>
          <p:cNvSpPr txBox="1"/>
          <p:nvPr/>
        </p:nvSpPr>
        <p:spPr>
          <a:xfrm>
            <a:off x="5655890" y="5203866"/>
            <a:ext cx="64441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/>
              <a:t>Fernando Arias-Arag ́on et al, PRL, 132(2024)      (intended for ALP) </a:t>
            </a:r>
            <a:endParaRPr lang="zh-CN" altLang="en-US" sz="1600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A93A1B2-F6FA-1179-45D8-BB898A672158}"/>
              </a:ext>
            </a:extLst>
          </p:cNvPr>
          <p:cNvSpPr txBox="1"/>
          <p:nvPr/>
        </p:nvSpPr>
        <p:spPr>
          <a:xfrm>
            <a:off x="1745628" y="6212806"/>
            <a:ext cx="5652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B050"/>
                </a:solidFill>
              </a:rPr>
              <a:t>Byung Ju Park et al, PRL, 134(2025) [</a:t>
            </a:r>
            <a:r>
              <a:rPr lang="zh-CN" altLang="en-US" sz="1600" b="1" i="1" dirty="0">
                <a:solidFill>
                  <a:srgbClr val="00B050"/>
                </a:solidFill>
              </a:rPr>
              <a:t>NEON </a:t>
            </a:r>
            <a:r>
              <a:rPr lang="en-US" altLang="zh-CN" sz="1600" b="1" i="1" dirty="0">
                <a:solidFill>
                  <a:srgbClr val="00B050"/>
                </a:solidFill>
              </a:rPr>
              <a:t>Collaboration</a:t>
            </a:r>
            <a:r>
              <a:rPr lang="en-US" altLang="zh-CN" sz="1600" dirty="0">
                <a:solidFill>
                  <a:srgbClr val="00B050"/>
                </a:solidFill>
              </a:rPr>
              <a:t>]</a:t>
            </a:r>
            <a:endParaRPr lang="zh-CN" altLang="en-US" sz="1600" dirty="0">
              <a:solidFill>
                <a:srgbClr val="00B05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335B94C-F86D-5B24-0325-E552B5A01BD0}"/>
              </a:ext>
            </a:extLst>
          </p:cNvPr>
          <p:cNvSpPr txBox="1"/>
          <p:nvPr/>
        </p:nvSpPr>
        <p:spPr>
          <a:xfrm>
            <a:off x="1745628" y="5758125"/>
            <a:ext cx="5528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50"/>
                </a:solidFill>
                <a:latin typeface="-apple-system"/>
              </a:rPr>
              <a:t>S. Sahoo et al, arXiv:2407.14704 [</a:t>
            </a:r>
            <a:r>
              <a:rPr lang="en-US" altLang="zh-CN" b="1" i="1" dirty="0" err="1">
                <a:solidFill>
                  <a:srgbClr val="00B050"/>
                </a:solidFill>
                <a:latin typeface="-apple-system"/>
              </a:rPr>
              <a:t>CsI</a:t>
            </a:r>
            <a:r>
              <a:rPr lang="en-US" altLang="zh-CN" b="1" i="1" dirty="0">
                <a:solidFill>
                  <a:srgbClr val="00B050"/>
                </a:solidFill>
                <a:latin typeface="-apple-system"/>
              </a:rPr>
              <a:t>(TI) Detector</a:t>
            </a:r>
            <a:r>
              <a:rPr lang="en-US" altLang="zh-CN" dirty="0">
                <a:solidFill>
                  <a:srgbClr val="00B050"/>
                </a:solidFill>
                <a:latin typeface="-apple-system"/>
              </a:rPr>
              <a:t>]</a:t>
            </a:r>
            <a:endParaRPr lang="zh-CN" altLang="zh-CN" b="0" i="0" dirty="0">
              <a:solidFill>
                <a:srgbClr val="00B050"/>
              </a:solidFill>
              <a:effectLst/>
              <a:latin typeface="-apple-system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1F3BCA9-DDBE-0F86-A96E-83D01F1F3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757" y="3246581"/>
            <a:ext cx="1653117" cy="10078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FE2C359-13BC-A956-38D9-41B31BAAC8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2926" y="3205287"/>
            <a:ext cx="1614601" cy="116588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6682500C-27A3-FC5B-6047-66201821565C}"/>
              </a:ext>
            </a:extLst>
          </p:cNvPr>
          <p:cNvSpPr txBox="1"/>
          <p:nvPr/>
        </p:nvSpPr>
        <p:spPr>
          <a:xfrm>
            <a:off x="896923" y="4550123"/>
            <a:ext cx="2345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FF0000"/>
                </a:solidFill>
              </a:rPr>
              <a:t>Primakoff</a:t>
            </a:r>
            <a:r>
              <a:rPr lang="en-US" altLang="zh-CN" dirty="0"/>
              <a:t> process</a:t>
            </a:r>
            <a:endParaRPr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C81FA6C5-F7F7-60D1-3DDA-A29708BBC995}"/>
              </a:ext>
            </a:extLst>
          </p:cNvPr>
          <p:cNvSpPr txBox="1"/>
          <p:nvPr/>
        </p:nvSpPr>
        <p:spPr>
          <a:xfrm>
            <a:off x="2923052" y="4585451"/>
            <a:ext cx="2345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>
                <a:solidFill>
                  <a:srgbClr val="0000FF"/>
                </a:solidFill>
              </a:rPr>
              <a:t>Compton</a:t>
            </a:r>
            <a:r>
              <a:rPr lang="en-US" altLang="zh-CN" sz="1800" dirty="0"/>
              <a:t> process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7412121B-CB7C-3FC0-872F-0FE874ED472D}"/>
              </a:ext>
            </a:extLst>
          </p:cNvPr>
          <p:cNvSpPr txBox="1"/>
          <p:nvPr/>
        </p:nvSpPr>
        <p:spPr>
          <a:xfrm>
            <a:off x="5531519" y="2854467"/>
            <a:ext cx="14709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Inverse</a:t>
            </a:r>
            <a:r>
              <a:rPr lang="en-US" altLang="zh-CN" dirty="0"/>
              <a:t> pro.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55" name="左大括号 54">
            <a:extLst>
              <a:ext uri="{FF2B5EF4-FFF2-40B4-BE49-F238E27FC236}">
                <a16:creationId xmlns:a16="http://schemas.microsoft.com/office/drawing/2014/main" id="{39EED8CC-4B0B-3FE9-EFE2-7F5609023AED}"/>
              </a:ext>
            </a:extLst>
          </p:cNvPr>
          <p:cNvSpPr/>
          <p:nvPr/>
        </p:nvSpPr>
        <p:spPr>
          <a:xfrm>
            <a:off x="4978947" y="2624028"/>
            <a:ext cx="335626" cy="2885219"/>
          </a:xfrm>
          <a:prstGeom prst="leftBrace">
            <a:avLst>
              <a:gd name="adj1" fmla="val 16062"/>
              <a:gd name="adj2" fmla="val 5047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06F0D97-4446-134D-09D7-49EA8251A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011" y="2460879"/>
            <a:ext cx="1703186" cy="113545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0352EA0E-CDE2-62E3-8049-9D6AE4045E96}"/>
              </a:ext>
            </a:extLst>
          </p:cNvPr>
          <p:cNvSpPr txBox="1"/>
          <p:nvPr/>
        </p:nvSpPr>
        <p:spPr>
          <a:xfrm>
            <a:off x="5637654" y="3599001"/>
            <a:ext cx="64441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rgbClr val="00B050"/>
                </a:solidFill>
              </a:rPr>
              <a:t>J. Dent</a:t>
            </a:r>
            <a:r>
              <a:rPr lang="en-US" altLang="zh-CN" sz="1600" dirty="0">
                <a:solidFill>
                  <a:srgbClr val="00B050"/>
                </a:solidFill>
              </a:rPr>
              <a:t>, Bhaskar Dutta,</a:t>
            </a:r>
            <a:r>
              <a:rPr lang="zh-CN" altLang="zh-CN" sz="1600" dirty="0">
                <a:solidFill>
                  <a:srgbClr val="00B050"/>
                </a:solidFill>
              </a:rPr>
              <a:t> et. al, PRL 124 (2020)</a:t>
            </a:r>
            <a:r>
              <a:rPr lang="en-US" altLang="zh-CN" sz="1600" dirty="0">
                <a:solidFill>
                  <a:srgbClr val="00B050"/>
                </a:solidFill>
              </a:rPr>
              <a:t>     (intended for ALP) </a:t>
            </a:r>
            <a:endParaRPr lang="zh-CN" altLang="en-US" sz="1600" dirty="0">
              <a:solidFill>
                <a:srgbClr val="00B050"/>
              </a:solidFill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FD573E65-FFCF-2635-7994-1E0BA60E53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9248" y="2422130"/>
            <a:ext cx="1668882" cy="111258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1585A4B1-06B5-DE1F-206E-0E4C3398B1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9393" y="3919867"/>
            <a:ext cx="1431591" cy="1431591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B9E3DEC5-4519-112B-0118-B3D5EB5F375D}"/>
              </a:ext>
            </a:extLst>
          </p:cNvPr>
          <p:cNvSpPr txBox="1"/>
          <p:nvPr/>
        </p:nvSpPr>
        <p:spPr>
          <a:xfrm>
            <a:off x="5575398" y="4490110"/>
            <a:ext cx="27538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Reactor + Haloscopes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FA893B-04B0-44A7-887F-CC18D58F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E5F1A8C-1F60-275B-C782-F4231C216038}"/>
              </a:ext>
            </a:extLst>
          </p:cNvPr>
          <p:cNvGrpSpPr/>
          <p:nvPr/>
        </p:nvGrpSpPr>
        <p:grpSpPr>
          <a:xfrm>
            <a:off x="3685102" y="1223085"/>
            <a:ext cx="4057591" cy="312645"/>
            <a:chOff x="4001359" y="1540042"/>
            <a:chExt cx="3272590" cy="413657"/>
          </a:xfrm>
        </p:grpSpPr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8649DF0B-32E9-BAA5-4E13-2DA0200D4F9A}"/>
                </a:ext>
              </a:extLst>
            </p:cNvPr>
            <p:cNvCxnSpPr/>
            <p:nvPr/>
          </p:nvCxnSpPr>
          <p:spPr>
            <a:xfrm>
              <a:off x="4001359" y="1540042"/>
              <a:ext cx="327259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CA0205D1-FA8F-61F8-8FEB-78E0DA53BF3E}"/>
                </a:ext>
              </a:extLst>
            </p:cNvPr>
            <p:cNvCxnSpPr/>
            <p:nvPr/>
          </p:nvCxnSpPr>
          <p:spPr>
            <a:xfrm>
              <a:off x="4001359" y="1754319"/>
              <a:ext cx="327259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0F7A2071-83BE-7598-A50D-BD858F90F07A}"/>
                </a:ext>
              </a:extLst>
            </p:cNvPr>
            <p:cNvCxnSpPr/>
            <p:nvPr/>
          </p:nvCxnSpPr>
          <p:spPr>
            <a:xfrm>
              <a:off x="4001359" y="1953699"/>
              <a:ext cx="327259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lgDash"/>
              <a:headEnd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5C97ED2F-8D50-141D-6D9D-5167FFA779B7}"/>
              </a:ext>
            </a:extLst>
          </p:cNvPr>
          <p:cNvSpPr/>
          <p:nvPr/>
        </p:nvSpPr>
        <p:spPr>
          <a:xfrm>
            <a:off x="7085939" y="4254386"/>
            <a:ext cx="4876254" cy="2024743"/>
          </a:xfrm>
          <a:custGeom>
            <a:avLst/>
            <a:gdLst>
              <a:gd name="csX0" fmla="*/ 3505200 w 4876254"/>
              <a:gd name="csY0" fmla="*/ 0 h 2024743"/>
              <a:gd name="csX1" fmla="*/ 4688114 w 4876254"/>
              <a:gd name="csY1" fmla="*/ 1313543 h 2024743"/>
              <a:gd name="csX2" fmla="*/ 0 w 4876254"/>
              <a:gd name="csY2" fmla="*/ 2024743 h 2024743"/>
              <a:gd name="csX3" fmla="*/ 0 w 4876254"/>
              <a:gd name="csY3" fmla="*/ 2024743 h 20247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876254" h="2024743">
                <a:moveTo>
                  <a:pt x="3505200" y="0"/>
                </a:moveTo>
                <a:cubicBezTo>
                  <a:pt x="4388757" y="488043"/>
                  <a:pt x="5272314" y="976086"/>
                  <a:pt x="4688114" y="1313543"/>
                </a:cubicBezTo>
                <a:cubicBezTo>
                  <a:pt x="4103914" y="1651000"/>
                  <a:pt x="0" y="2024743"/>
                  <a:pt x="0" y="2024743"/>
                </a:cubicBezTo>
                <a:lnTo>
                  <a:pt x="0" y="2024743"/>
                </a:lnTo>
              </a:path>
            </a:pathLst>
          </a:custGeom>
          <a:noFill/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9E77D82-80A1-2A96-E552-A41661AA18B0}"/>
                  </a:ext>
                </a:extLst>
              </p:cNvPr>
              <p:cNvSpPr txBox="1"/>
              <p:nvPr/>
            </p:nvSpPr>
            <p:spPr>
              <a:xfrm>
                <a:off x="1267736" y="2941624"/>
                <a:ext cx="1214207" cy="394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𝜸𝜸</m:t>
                          </m:r>
                        </m:sub>
                      </m:sSub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9E77D82-80A1-2A96-E552-A41661AA1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736" y="2941624"/>
                <a:ext cx="1214207" cy="394210"/>
              </a:xfrm>
              <a:prstGeom prst="rect">
                <a:avLst/>
              </a:prstGeom>
              <a:blipFill>
                <a:blip r:embed="rId9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D6C1AD39-8BDC-EF1A-6330-D3ABE18D02D6}"/>
                  </a:ext>
                </a:extLst>
              </p:cNvPr>
              <p:cNvSpPr txBox="1"/>
              <p:nvPr/>
            </p:nvSpPr>
            <p:spPr>
              <a:xfrm>
                <a:off x="3423099" y="3350052"/>
                <a:ext cx="90038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altLang="zh-CN" sz="1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𝒂𝒆𝒆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D6C1AD39-8BDC-EF1A-6330-D3ABE18D02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099" y="3350052"/>
                <a:ext cx="900381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74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  <p:bldP spid="29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"/>
          <p:cNvSpPr/>
          <p:nvPr/>
        </p:nvSpPr>
        <p:spPr>
          <a:xfrm>
            <a:off x="587692" y="959510"/>
            <a:ext cx="2840146" cy="594245"/>
          </a:xfrm>
          <a:prstGeom prst="roundRect">
            <a:avLst>
              <a:gd name="adj" fmla="val 9524"/>
            </a:avLst>
          </a:prstGeom>
          <a:solidFill>
            <a:srgbClr val="E9F6F0"/>
          </a:solidFill>
          <a:ln w="10160">
            <a:solidFill>
              <a:srgbClr val="006B3F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006B3F"/>
                </a:solidFill>
                <a:ea typeface="Aptos" pitchFamily="34" charset="-122"/>
                <a:cs typeface="Times New Roman" panose="02020603050405020304" pitchFamily="18" charset="0"/>
              </a:rPr>
              <a:t>Scintillation detectors</a:t>
            </a:r>
          </a:p>
        </p:txBody>
      </p:sp>
      <p:sp>
        <p:nvSpPr>
          <p:cNvPr id="10" name="Shape 7"/>
          <p:cNvSpPr/>
          <p:nvPr/>
        </p:nvSpPr>
        <p:spPr>
          <a:xfrm>
            <a:off x="277202" y="2061332"/>
            <a:ext cx="2788775" cy="1874422"/>
          </a:xfrm>
          <a:prstGeom prst="roundRect">
            <a:avLst>
              <a:gd name="adj" fmla="val 1951"/>
            </a:avLst>
          </a:prstGeom>
          <a:solidFill>
            <a:srgbClr val="F7F8F2"/>
          </a:solidFill>
          <a:ln w="12700">
            <a:solidFill>
              <a:srgbClr val="E7ECE8"/>
            </a:solidFill>
            <a:prstDash val="solid"/>
          </a:ln>
        </p:spPr>
        <p:txBody>
          <a:bodyPr/>
          <a:lstStyle/>
          <a:p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69651" y="4057418"/>
            <a:ext cx="2788920" cy="660400"/>
          </a:xfrm>
          <a:prstGeom prst="rect">
            <a:avLst/>
          </a:prstGeom>
          <a:noFill/>
        </p:spPr>
        <p:txBody>
          <a:bodyPr wrap="square" lIns="126" tIns="126" rIns="126" bIns="126" rtlCol="0" anchor="ctr">
            <a:noAutofit/>
          </a:bodyPr>
          <a:lstStyle/>
          <a:p>
            <a:pPr marL="0" indent="0" algn="ctr">
              <a:buNone/>
            </a:pPr>
            <a:r>
              <a:rPr lang="en-US" altLang="zh-CN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NEON (</a:t>
            </a:r>
            <a:r>
              <a:rPr lang="en-US" altLang="zh-CN" b="1" dirty="0" err="1">
                <a:solidFill>
                  <a:srgbClr val="0000F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  <a:sym typeface="+mn-ea"/>
              </a:rPr>
              <a:t>NaI</a:t>
            </a:r>
            <a:r>
              <a:rPr lang="en-US" altLang="zh-CN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  <a:sym typeface="+mn-ea"/>
              </a:rPr>
              <a:t>) Experiment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9"/>
              <p:cNvSpPr/>
              <p:nvPr/>
            </p:nvSpPr>
            <p:spPr>
              <a:xfrm>
                <a:off x="-98884" y="5076196"/>
                <a:ext cx="3698240" cy="999865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indent="0" algn="ctr" fontAlgn="auto">
                  <a:lnSpc>
                    <a:spcPct val="150000"/>
                  </a:lnSpc>
                  <a:buNone/>
                </a:pPr>
                <a:r>
                  <a:rPr lang="en-US" altLang="zh-CN" b="1" dirty="0">
                    <a:latin typeface="Arial" panose="020B0604020202090204"/>
                  </a:rPr>
                  <a:t>Scintillation light</a:t>
                </a:r>
                <a:endParaRPr lang="en-US" altLang="zh-CN" dirty="0">
                  <a:latin typeface="Arial" panose="020B0604020202090204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keV</m:t>
                    </m:r>
                    <m: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MeV</m:t>
                    </m:r>
                    <m:r>
                      <a:rPr lang="en-US" altLang="zh-CN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/>
                  </a:rPr>
                  <a:t> energy deposition</a:t>
                </a:r>
                <a:endParaRPr lang="en-US" altLang="zh-CN" b="1" dirty="0">
                  <a:solidFill>
                    <a:srgbClr val="0000FF"/>
                  </a:solidFill>
                  <a:latin typeface="Arial" panose="020B0604020202090204" pitchFamily="34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8884" y="5076196"/>
                <a:ext cx="3698240" cy="999865"/>
              </a:xfrm>
              <a:prstGeom prst="rect">
                <a:avLst/>
              </a:prstGeom>
              <a:blipFill>
                <a:blip r:embed="rId3"/>
                <a:stretch>
                  <a:fillRect b="-3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Shape 15"/>
          <p:cNvSpPr/>
          <p:nvPr/>
        </p:nvSpPr>
        <p:spPr>
          <a:xfrm>
            <a:off x="4056814" y="988046"/>
            <a:ext cx="2788920" cy="565710"/>
          </a:xfrm>
          <a:prstGeom prst="roundRect">
            <a:avLst>
              <a:gd name="adj" fmla="val 9524"/>
            </a:avLst>
          </a:prstGeom>
          <a:solidFill>
            <a:srgbClr val="E9F6F0"/>
          </a:solidFill>
          <a:ln w="10160">
            <a:solidFill>
              <a:srgbClr val="006B3F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006B3F"/>
                </a:solidFill>
                <a:latin typeface="Arial" panose="020B0604020202090204" pitchFamily="34" charset="0"/>
                <a:ea typeface="Aptos" pitchFamily="34" charset="-122"/>
                <a:cs typeface="Times New Roman" panose="02020603050405020304" pitchFamily="18" charset="0"/>
              </a:rPr>
              <a:t>Germanium detectors</a:t>
            </a:r>
            <a:endParaRPr lang="en-US" altLang="zh-CN" b="1" dirty="0">
              <a:solidFill>
                <a:srgbClr val="006B3F"/>
              </a:solidFill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3705158" y="4077998"/>
            <a:ext cx="3630295" cy="631190"/>
          </a:xfrm>
          <a:prstGeom prst="rect">
            <a:avLst/>
          </a:prstGeom>
          <a:noFill/>
        </p:spPr>
        <p:txBody>
          <a:bodyPr wrap="square" lIns="126" tIns="126" rIns="126" bIns="126" rtlCol="0" anchor="ctr">
            <a:noAutofit/>
          </a:bodyPr>
          <a:lstStyle/>
          <a:p>
            <a:pPr marL="0" algn="ctr">
              <a:buClrTx/>
              <a:buSzTx/>
              <a:buFontTx/>
              <a:buNone/>
            </a:pPr>
            <a:r>
              <a:rPr lang="en-US" altLang="zh-CN" sz="1800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TEXONO,  RECODE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19"/>
              <p:cNvSpPr/>
              <p:nvPr/>
            </p:nvSpPr>
            <p:spPr>
              <a:xfrm>
                <a:off x="3835300" y="5036788"/>
                <a:ext cx="3455035" cy="1029201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2000" b="1" dirty="0">
                    <a:solidFill>
                      <a:srgbClr val="12352F"/>
                    </a:solidFill>
                    <a:latin typeface="Times New Roman" panose="02020603050405020304" pitchFamily="18" charset="0"/>
                  </a:rPr>
                  <a:t>Ionization/recoil/deexcitation</a:t>
                </a:r>
                <a:endParaRPr lang="en-US" altLang="zh-CN" sz="2000" b="1" dirty="0">
                  <a:solidFill>
                    <a:srgbClr val="006B3F"/>
                  </a:solidFill>
                  <a:latin typeface="Arial" panose="020B060402020209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keV</m:t>
                    </m:r>
                    <m:r>
                      <a:rPr lang="en-US" altLang="zh-CN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MeV</m:t>
                    </m:r>
                    <m:r>
                      <a:rPr lang="en-US" altLang="zh-CN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solidFill>
                      <a:srgbClr val="0000FF"/>
                    </a:solidFill>
                    <a:latin typeface="Arial" panose="020B0604020202090204"/>
                  </a:rPr>
                  <a:t> energy deposition</a:t>
                </a:r>
                <a:endParaRPr lang="en-US" altLang="zh-CN" b="1" dirty="0">
                  <a:solidFill>
                    <a:srgbClr val="0000FF"/>
                  </a:solidFill>
                  <a:latin typeface="Arial" panose="020B0604020202090204" pitchFamily="34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300" y="5036788"/>
                <a:ext cx="3455035" cy="1029201"/>
              </a:xfrm>
              <a:prstGeom prst="rect">
                <a:avLst/>
              </a:prstGeom>
              <a:blipFill>
                <a:blip r:embed="rId4"/>
                <a:stretch>
                  <a:fillRect l="-176" r="-2998" b="-4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0"/>
          <p:cNvSpPr/>
          <p:nvPr/>
        </p:nvSpPr>
        <p:spPr>
          <a:xfrm>
            <a:off x="431800" y="200025"/>
            <a:ext cx="6585085" cy="39433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zh-CN" altLang="zh-CN" sz="2400" b="1" dirty="0">
                <a:solidFill>
                  <a:srgbClr val="006B3D"/>
                </a:solidFill>
              </a:rPr>
              <a:t>keV–MeV to eV-Scale Detection</a:t>
            </a:r>
            <a:endParaRPr lang="en-US" sz="2400" b="1" dirty="0">
              <a:solidFill>
                <a:srgbClr val="006B3D"/>
              </a:solidFill>
              <a:latin typeface="Arial" panose="020B0604020202090204" pitchFamily="34" charset="0"/>
              <a:ea typeface="Aptos Display" pitchFamily="34" charset="-122"/>
              <a:cs typeface="Aptos Display" pitchFamily="34" charset="-12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1065A80-CAE0-CF53-6AD0-1168D3E12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879" y="1822129"/>
            <a:ext cx="3159959" cy="2164697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FE02FF43-DB17-5BC6-BDA8-E3FB835373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212" y="1731127"/>
            <a:ext cx="3678123" cy="2281763"/>
          </a:xfrm>
          <a:prstGeom prst="rect">
            <a:avLst/>
          </a:prstGeom>
        </p:spPr>
      </p:pic>
      <p:sp>
        <p:nvSpPr>
          <p:cNvPr id="3" name="Shape 10">
            <a:extLst>
              <a:ext uri="{FF2B5EF4-FFF2-40B4-BE49-F238E27FC236}">
                <a16:creationId xmlns:a16="http://schemas.microsoft.com/office/drawing/2014/main" id="{7F584454-94A1-9DC8-53F4-E00F5E8094F5}"/>
              </a:ext>
            </a:extLst>
          </p:cNvPr>
          <p:cNvSpPr/>
          <p:nvPr/>
        </p:nvSpPr>
        <p:spPr>
          <a:xfrm>
            <a:off x="8286428" y="943870"/>
            <a:ext cx="2788920" cy="567690"/>
          </a:xfrm>
          <a:prstGeom prst="roundRect">
            <a:avLst>
              <a:gd name="adj" fmla="val 9524"/>
            </a:avLst>
          </a:prstGeom>
          <a:solidFill>
            <a:srgbClr val="E9F6F0"/>
          </a:solidFill>
          <a:ln w="10160">
            <a:solidFill>
              <a:srgbClr val="006B3F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006B3F"/>
                </a:solidFill>
                <a:latin typeface="Arial" panose="020B0604020202090204" pitchFamily="34" charset="0"/>
                <a:ea typeface="Aptos" pitchFamily="34" charset="-122"/>
                <a:cs typeface="Times New Roman" panose="02020603050405020304" pitchFamily="18" charset="0"/>
              </a:rPr>
              <a:t>Silicon Skipper-CCDs</a:t>
            </a:r>
            <a:endParaRPr lang="en-US" altLang="zh-CN" sz="2000" b="1" dirty="0">
              <a:solidFill>
                <a:srgbClr val="006B3F"/>
              </a:solidFill>
              <a:latin typeface="Arial" panose="020B0604020202090204" pitchFamily="34" charset="0"/>
              <a:ea typeface="Apto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EED7B3BD-15D0-AD3B-47DB-D4DC1B8BBA90}"/>
              </a:ext>
            </a:extLst>
          </p:cNvPr>
          <p:cNvSpPr/>
          <p:nvPr/>
        </p:nvSpPr>
        <p:spPr>
          <a:xfrm>
            <a:off x="8026636" y="4064198"/>
            <a:ext cx="3070860" cy="567690"/>
          </a:xfrm>
          <a:prstGeom prst="rect">
            <a:avLst/>
          </a:prstGeom>
          <a:noFill/>
        </p:spPr>
        <p:txBody>
          <a:bodyPr wrap="square" lIns="126" tIns="126" rIns="126" bIns="126" rtlCol="0" anchor="ctr">
            <a:noAutofit/>
          </a:bodyPr>
          <a:lstStyle/>
          <a:p>
            <a:pPr marL="0" indent="0" algn="ctr">
              <a:buNone/>
            </a:pPr>
            <a:r>
              <a:rPr lang="en-US" altLang="zh-CN" sz="1800" b="1" dirty="0">
                <a:solidFill>
                  <a:srgbClr val="006B3F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CONNIE, vIOLETA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14">
                <a:extLst>
                  <a:ext uri="{FF2B5EF4-FFF2-40B4-BE49-F238E27FC236}">
                    <a16:creationId xmlns:a16="http://schemas.microsoft.com/office/drawing/2014/main" id="{20D153BD-3400-8FA8-4D8D-E757FF1A86E4}"/>
                  </a:ext>
                </a:extLst>
              </p:cNvPr>
              <p:cNvSpPr/>
              <p:nvPr/>
            </p:nvSpPr>
            <p:spPr>
              <a:xfrm>
                <a:off x="7966823" y="4940091"/>
                <a:ext cx="3795713" cy="1081274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marL="0" algn="ctr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Few-electrons excitation</a:t>
                </a:r>
                <a:endPara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(15 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eV</m:t>
                    </m:r>
                    <m:r>
                      <a:rPr lang="en-US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latin typeface="Arial" panose="020B0604020202090204"/>
                  </a:rPr>
                  <a:t> energy deposition</a:t>
                </a:r>
                <a:endParaRPr lang="en-US" altLang="zh-CN" sz="2000" b="1" dirty="0">
                  <a:solidFill>
                    <a:srgbClr val="FF0000"/>
                  </a:solidFill>
                  <a:latin typeface="Arial" panose="020B0604020202090204" pitchFamily="34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14">
                <a:extLst>
                  <a:ext uri="{FF2B5EF4-FFF2-40B4-BE49-F238E27FC236}">
                    <a16:creationId xmlns:a16="http://schemas.microsoft.com/office/drawing/2014/main" id="{20D153BD-3400-8FA8-4D8D-E757FF1A86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6823" y="4940091"/>
                <a:ext cx="3795713" cy="1081274"/>
              </a:xfrm>
              <a:prstGeom prst="rect">
                <a:avLst/>
              </a:prstGeom>
              <a:blipFill>
                <a:blip r:embed="rId7"/>
                <a:stretch>
                  <a:fillRect b="-39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id="{C4DDA641-4B99-FCA0-ED89-C7F761202A6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37692"/>
          <a:stretch>
            <a:fillRect/>
          </a:stretch>
        </p:blipFill>
        <p:spPr>
          <a:xfrm>
            <a:off x="8108827" y="1727816"/>
            <a:ext cx="2906478" cy="2285073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E8D8C775-A0F9-1AA9-A2C2-C5BC79B7BC6F}"/>
              </a:ext>
            </a:extLst>
          </p:cNvPr>
          <p:cNvSpPr txBox="1"/>
          <p:nvPr/>
        </p:nvSpPr>
        <p:spPr>
          <a:xfrm>
            <a:off x="277202" y="4511314"/>
            <a:ext cx="33613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accent2"/>
                </a:solidFill>
              </a:rPr>
              <a:t>Byung Ju Park et al, PRL, 134(2025)</a:t>
            </a:r>
            <a:endParaRPr lang="zh-CN" altLang="en-US" sz="1600" dirty="0">
              <a:solidFill>
                <a:schemeClr val="accent2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E30B941-B259-658B-3E6D-5B0A6A908536}"/>
              </a:ext>
            </a:extLst>
          </p:cNvPr>
          <p:cNvSpPr txBox="1"/>
          <p:nvPr/>
        </p:nvSpPr>
        <p:spPr>
          <a:xfrm>
            <a:off x="4081178" y="4465278"/>
            <a:ext cx="32914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dirty="0">
                <a:solidFill>
                  <a:schemeClr val="accent2"/>
                </a:solidFill>
              </a:rPr>
              <a:t>H. M. Chang et. al, PRD 75, 2007 </a:t>
            </a:r>
            <a:endParaRPr lang="zh-CN" altLang="en-US" sz="1600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42A7698-56D3-92F1-F403-01DFAEBF77F1}"/>
              </a:ext>
            </a:extLst>
          </p:cNvPr>
          <p:cNvSpPr txBox="1"/>
          <p:nvPr/>
        </p:nvSpPr>
        <p:spPr>
          <a:xfrm>
            <a:off x="7584038" y="4510708"/>
            <a:ext cx="48041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accent2"/>
                </a:solidFill>
              </a:rPr>
              <a:t>CONNIE</a:t>
            </a:r>
            <a:r>
              <a:rPr lang="en-US" altLang="zh-CN" sz="1600" dirty="0">
                <a:solidFill>
                  <a:schemeClr val="accent2"/>
                </a:solidFill>
              </a:rPr>
              <a:t> and Atucha-II</a:t>
            </a:r>
            <a:r>
              <a:rPr lang="zh-CN" altLang="zh-CN" sz="1600" dirty="0">
                <a:solidFill>
                  <a:schemeClr val="accent2"/>
                </a:solidFill>
              </a:rPr>
              <a:t> Collaboration</a:t>
            </a:r>
            <a:r>
              <a:rPr lang="en-US" altLang="zh-CN" sz="1600" dirty="0">
                <a:solidFill>
                  <a:schemeClr val="accent2"/>
                </a:solidFill>
              </a:rPr>
              <a:t>, </a:t>
            </a:r>
            <a:r>
              <a:rPr lang="zh-CN" altLang="en-US" sz="1600" dirty="0">
                <a:solidFill>
                  <a:schemeClr val="accent2"/>
                </a:solidFill>
              </a:rPr>
              <a:t>2405.16316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987BCD24-CE17-31A8-F172-91F44785FC67}"/>
              </a:ext>
            </a:extLst>
          </p:cNvPr>
          <p:cNvSpPr txBox="1"/>
          <p:nvPr/>
        </p:nvSpPr>
        <p:spPr>
          <a:xfrm>
            <a:off x="762542" y="6253304"/>
            <a:ext cx="10115915" cy="400110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zh-CN" sz="2000" b="1" dirty="0">
                <a:latin typeface="+mn-ea"/>
              </a:rPr>
              <a:t>Can we detect reactor-produced </a:t>
            </a:r>
            <a:r>
              <a:rPr lang="en-US" altLang="zh-CN" sz="2000" b="1" dirty="0">
                <a:latin typeface="+mn-ea"/>
              </a:rPr>
              <a:t>k</a:t>
            </a:r>
            <a:r>
              <a:rPr lang="zh-CN" altLang="zh-CN" sz="2000" b="1" dirty="0">
                <a:latin typeface="+mn-ea"/>
              </a:rPr>
              <a:t>eV ALPs through an eV-scale </a:t>
            </a:r>
            <a:r>
              <a:rPr lang="en-US" altLang="zh-CN" sz="2000" b="1" dirty="0">
                <a:latin typeface="+mn-ea"/>
                <a:cs typeface="Arial" panose="020B0604020202020204" pitchFamily="34" charset="0"/>
              </a:rPr>
              <a:t>energy</a:t>
            </a:r>
            <a:r>
              <a:rPr lang="en-US" altLang="zh-CN" sz="2000" b="1" dirty="0">
                <a:latin typeface="+mn-ea"/>
              </a:rPr>
              <a:t> deposition</a:t>
            </a:r>
            <a:r>
              <a:rPr lang="zh-CN" altLang="zh-CN" sz="2000" b="1" dirty="0">
                <a:latin typeface="+mn-ea"/>
              </a:rPr>
              <a:t>?</a:t>
            </a:r>
            <a:endParaRPr lang="zh-CN" altLang="en-US" sz="2000" b="1" dirty="0">
              <a:latin typeface="+mn-ea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2964F4-5D2E-4755-3598-3C71F77F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2B6F55B-201E-7267-29D7-CE2AF088C0F2}"/>
              </a:ext>
            </a:extLst>
          </p:cNvPr>
          <p:cNvSpPr txBox="1"/>
          <p:nvPr/>
        </p:nvSpPr>
        <p:spPr>
          <a:xfrm>
            <a:off x="4090385" y="4702001"/>
            <a:ext cx="30869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accent2"/>
                </a:solidFill>
              </a:rPr>
              <a:t>W. Dai, </a:t>
            </a:r>
            <a:r>
              <a:rPr lang="en-US" altLang="zh-CN" sz="1200" b="1" dirty="0">
                <a:solidFill>
                  <a:schemeClr val="accent2"/>
                </a:solidFill>
              </a:rPr>
              <a:t>YLG, </a:t>
            </a:r>
            <a:r>
              <a:rPr lang="en-US" altLang="zh-CN" sz="1200" dirty="0">
                <a:solidFill>
                  <a:schemeClr val="accent2"/>
                </a:solidFill>
              </a:rPr>
              <a:t>GH. Gu, LL. Su, L. Wang,</a:t>
            </a:r>
            <a:r>
              <a:rPr lang="zh-CN" altLang="en-US" sz="1200" dirty="0">
                <a:solidFill>
                  <a:schemeClr val="accent2"/>
                </a:solidFill>
              </a:rPr>
              <a:t> </a:t>
            </a:r>
            <a:r>
              <a:rPr lang="en-US" altLang="zh-CN" sz="1200" dirty="0">
                <a:solidFill>
                  <a:schemeClr val="accent2"/>
                </a:solidFill>
              </a:rPr>
              <a:t>L. Wu, YC. Wu, LT. Yang,</a:t>
            </a:r>
            <a:r>
              <a:rPr lang="zh-CN" altLang="zh-CN" sz="1200" dirty="0">
                <a:solidFill>
                  <a:schemeClr val="accent2"/>
                </a:solidFill>
              </a:rPr>
              <a:t> </a:t>
            </a:r>
            <a:r>
              <a:rPr lang="en-US" altLang="zh-CN" sz="1200" dirty="0">
                <a:solidFill>
                  <a:schemeClr val="accent2"/>
                </a:solidFill>
              </a:rPr>
              <a:t>2509.01538</a:t>
            </a:r>
            <a:endParaRPr lang="zh-CN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8" grpId="0"/>
      <p:bldP spid="38" grpId="0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0C9A0-FEA0-2316-BCFD-AEE9CE0FA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11">
            <a:extLst>
              <a:ext uri="{FF2B5EF4-FFF2-40B4-BE49-F238E27FC236}">
                <a16:creationId xmlns:a16="http://schemas.microsoft.com/office/drawing/2014/main" id="{545203C7-20DF-3A7C-1B7D-2220784844FF}"/>
              </a:ext>
            </a:extLst>
          </p:cNvPr>
          <p:cNvSpPr/>
          <p:nvPr/>
        </p:nvSpPr>
        <p:spPr>
          <a:xfrm>
            <a:off x="9240928" y="5798565"/>
            <a:ext cx="2633345" cy="430530"/>
          </a:xfrm>
          <a:prstGeom prst="rect">
            <a:avLst/>
          </a:prstGeom>
          <a:noFill/>
        </p:spPr>
        <p:txBody>
          <a:bodyPr wrap="square" lIns="253" tIns="253" rIns="253" bIns="253" rtlCol="0" anchor="ctr">
            <a:noAutofit/>
          </a:bodyPr>
          <a:lstStyle/>
          <a:p>
            <a:pPr marL="0" indent="0" algn="ctr">
              <a:buNone/>
            </a:pPr>
            <a:r>
              <a:rPr lang="en-US" altLang="zh-CN" b="1" dirty="0">
                <a:latin typeface="Arial" panose="020B0604020202090204" pitchFamily="34" charset="0"/>
                <a:ea typeface="Aptos" pitchFamily="34" charset="-122"/>
                <a:cs typeface="Times New Roman" panose="02020603050405020304" pitchFamily="18" charset="0"/>
              </a:rPr>
              <a:t>Silicon Skipper-CCDs</a:t>
            </a:r>
            <a:endParaRPr lang="en-US" altLang="zh-CN" sz="2000" b="1" dirty="0">
              <a:latin typeface="Arial" panose="020B0604020202090204" pitchFamily="34" charset="0"/>
              <a:ea typeface="Aptos" pitchFamily="34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b="1" dirty="0">
              <a:solidFill>
                <a:srgbClr val="006B3F"/>
              </a:solidFill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14">
                <a:extLst>
                  <a:ext uri="{FF2B5EF4-FFF2-40B4-BE49-F238E27FC236}">
                    <a16:creationId xmlns:a16="http://schemas.microsoft.com/office/drawing/2014/main" id="{954BFF40-CC44-3274-55A9-3987616DC963}"/>
                  </a:ext>
                </a:extLst>
              </p:cNvPr>
              <p:cNvSpPr/>
              <p:nvPr/>
            </p:nvSpPr>
            <p:spPr>
              <a:xfrm>
                <a:off x="5152242" y="5010170"/>
                <a:ext cx="3377916" cy="1081274"/>
              </a:xfrm>
              <a:prstGeom prst="rect">
                <a:avLst/>
              </a:prstGeom>
              <a:noFill/>
            </p:spPr>
            <p:txBody>
              <a:bodyPr wrap="square" lIns="253" tIns="253" rIns="253" bIns="253" rtlCol="0" anchor="ctr">
                <a:noAutofit/>
              </a:bodyPr>
              <a:lstStyle/>
              <a:p>
                <a:pPr marL="0" algn="l">
                  <a:lnSpc>
                    <a:spcPct val="150000"/>
                  </a:lnSpc>
                  <a:buClrTx/>
                  <a:buSzTx/>
                  <a:buFontTx/>
                  <a:buNone/>
                </a:pPr>
                <a:r>
                  <a:rPr lang="en-US" altLang="zh-CN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3-5 electrons excitation </a:t>
                </a:r>
                <a:r>
                  <a:rPr lang="en-US" altLang="zh-CN" sz="2000" b="1" dirty="0">
                    <a:latin typeface="Times New Roman" panose="02020603050405020304" pitchFamily="18" charset="0"/>
                  </a:rPr>
                  <a:t>at</a:t>
                </a:r>
                <a:endParaRPr lang="en-US" altLang="zh-CN" sz="2000" dirty="0"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𝓞</m:t>
                    </m:r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𝐞𝐕</m:t>
                    </m:r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  <a:latin typeface="Arial" panose="020B0604020202090204"/>
                  </a:rPr>
                  <a:t> energy deposition</a:t>
                </a:r>
                <a:endParaRPr lang="en-US" altLang="zh-CN" sz="2000" b="1" dirty="0">
                  <a:solidFill>
                    <a:srgbClr val="006B3F"/>
                  </a:solidFill>
                  <a:latin typeface="Arial" panose="020B0604020202090204" pitchFamily="34" charset="0"/>
                  <a:ea typeface="Aptos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14">
                <a:extLst>
                  <a:ext uri="{FF2B5EF4-FFF2-40B4-BE49-F238E27FC236}">
                    <a16:creationId xmlns:a16="http://schemas.microsoft.com/office/drawing/2014/main" id="{954BFF40-CC44-3274-55A9-3987616DC9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242" y="5010170"/>
                <a:ext cx="3377916" cy="1081274"/>
              </a:xfrm>
              <a:prstGeom prst="rect">
                <a:avLst/>
              </a:prstGeom>
              <a:blipFill>
                <a:blip r:embed="rId3"/>
                <a:stretch>
                  <a:fillRect l="-4513" r="-3249" b="-45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0">
            <a:extLst>
              <a:ext uri="{FF2B5EF4-FFF2-40B4-BE49-F238E27FC236}">
                <a16:creationId xmlns:a16="http://schemas.microsoft.com/office/drawing/2014/main" id="{34916080-7ABC-ED06-B045-65D4256F894D}"/>
              </a:ext>
            </a:extLst>
          </p:cNvPr>
          <p:cNvSpPr/>
          <p:nvPr/>
        </p:nvSpPr>
        <p:spPr>
          <a:xfrm>
            <a:off x="431800" y="200025"/>
            <a:ext cx="7231743" cy="39433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altLang="zh-CN" sz="2800" b="1" dirty="0">
                <a:solidFill>
                  <a:srgbClr val="006B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Plasmon resonance at Semiconductor</a:t>
            </a:r>
            <a:endParaRPr lang="en-US" sz="2800" b="1" dirty="0">
              <a:solidFill>
                <a:srgbClr val="006B3D"/>
              </a:solidFill>
              <a:latin typeface="Arial" panose="020B0604020202090204" pitchFamily="34" charset="0"/>
              <a:ea typeface="Aptos Display" pitchFamily="34" charset="-122"/>
              <a:cs typeface="Aptos Display" pitchFamily="34" charset="-12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88797105-B572-16DA-674A-5C7C91616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98" y="1695313"/>
            <a:ext cx="4237045" cy="323414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DD8AFBA-F008-4A3D-72F3-C783EC6E04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899" b="13624"/>
          <a:stretch>
            <a:fillRect/>
          </a:stretch>
        </p:blipFill>
        <p:spPr>
          <a:xfrm>
            <a:off x="5607019" y="1093193"/>
            <a:ext cx="3484752" cy="2051048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D1DF9837-E1BB-6B3F-FD39-266762965D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7692"/>
          <a:stretch>
            <a:fillRect/>
          </a:stretch>
        </p:blipFill>
        <p:spPr>
          <a:xfrm>
            <a:off x="9308118" y="3696718"/>
            <a:ext cx="2498967" cy="196468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DB1159B-051B-52D0-6400-818F57B05004}"/>
              </a:ext>
            </a:extLst>
          </p:cNvPr>
          <p:cNvSpPr txBox="1"/>
          <p:nvPr/>
        </p:nvSpPr>
        <p:spPr>
          <a:xfrm>
            <a:off x="248685" y="5583076"/>
            <a:ext cx="4549378" cy="3580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dirty="0">
                <a:solidFill>
                  <a:schemeClr val="accent2"/>
                </a:solidFill>
              </a:rPr>
              <a:t>Fig from: Z.-L. Liang, L.L. Su, L. Wu, B. Zhu, PRL 2025 </a:t>
            </a:r>
          </a:p>
        </p:txBody>
      </p:sp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1BAF35F1-648D-47CE-7AFF-ED3F1EE03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42692" y="5141416"/>
            <a:ext cx="1563992" cy="27806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B626765-7660-147F-4A15-2CC8699B197C}"/>
              </a:ext>
            </a:extLst>
          </p:cNvPr>
          <p:cNvSpPr txBox="1"/>
          <p:nvPr/>
        </p:nvSpPr>
        <p:spPr>
          <a:xfrm>
            <a:off x="558646" y="4982450"/>
            <a:ext cx="2129054" cy="5676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loss function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22C9C7FB-44FF-9EAA-5764-77C8F1CC18F6}"/>
              </a:ext>
            </a:extLst>
          </p:cNvPr>
          <p:cNvCxnSpPr>
            <a:cxnSpLocks/>
          </p:cNvCxnSpPr>
          <p:nvPr/>
        </p:nvCxnSpPr>
        <p:spPr>
          <a:xfrm>
            <a:off x="9070000" y="1292475"/>
            <a:ext cx="2710072" cy="2421285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BC8989B1-AF9C-7471-D5EC-E235E5D7C4AB}"/>
              </a:ext>
            </a:extLst>
          </p:cNvPr>
          <p:cNvCxnSpPr>
            <a:cxnSpLocks/>
          </p:cNvCxnSpPr>
          <p:nvPr/>
        </p:nvCxnSpPr>
        <p:spPr>
          <a:xfrm>
            <a:off x="8771568" y="1538098"/>
            <a:ext cx="558321" cy="2205542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>
            <a:extLst>
              <a:ext uri="{FF2B5EF4-FFF2-40B4-BE49-F238E27FC236}">
                <a16:creationId xmlns:a16="http://schemas.microsoft.com/office/drawing/2014/main" id="{8A588B70-C019-AD1C-D1D9-B12E4F88A6C6}"/>
              </a:ext>
            </a:extLst>
          </p:cNvPr>
          <p:cNvSpPr/>
          <p:nvPr/>
        </p:nvSpPr>
        <p:spPr>
          <a:xfrm rot="2599673">
            <a:off x="995909" y="2667463"/>
            <a:ext cx="593096" cy="143467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8E202F51-0AB0-5BCD-3D68-26D9CD646D19}"/>
              </a:ext>
            </a:extLst>
          </p:cNvPr>
          <p:cNvCxnSpPr>
            <a:cxnSpLocks/>
          </p:cNvCxnSpPr>
          <p:nvPr/>
        </p:nvCxnSpPr>
        <p:spPr>
          <a:xfrm>
            <a:off x="1553227" y="3625082"/>
            <a:ext cx="3385074" cy="971571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04D09FD5-31FE-13C7-2318-E23F603009F3}"/>
              </a:ext>
            </a:extLst>
          </p:cNvPr>
          <p:cNvCxnSpPr>
            <a:cxnSpLocks/>
          </p:cNvCxnSpPr>
          <p:nvPr/>
        </p:nvCxnSpPr>
        <p:spPr>
          <a:xfrm flipH="1">
            <a:off x="5485147" y="3028105"/>
            <a:ext cx="605408" cy="1568548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箭头: 下 35">
            <a:extLst>
              <a:ext uri="{FF2B5EF4-FFF2-40B4-BE49-F238E27FC236}">
                <a16:creationId xmlns:a16="http://schemas.microsoft.com/office/drawing/2014/main" id="{F3E331A5-3FC4-D103-0F34-74C431D667C7}"/>
              </a:ext>
            </a:extLst>
          </p:cNvPr>
          <p:cNvSpPr/>
          <p:nvPr/>
        </p:nvSpPr>
        <p:spPr>
          <a:xfrm rot="5400000">
            <a:off x="4855582" y="2164647"/>
            <a:ext cx="437332" cy="55237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3BA458B-281E-8EF9-4FF7-5EA974C514B3}"/>
              </a:ext>
            </a:extLst>
          </p:cNvPr>
          <p:cNvSpPr txBox="1"/>
          <p:nvPr/>
        </p:nvSpPr>
        <p:spPr>
          <a:xfrm>
            <a:off x="4870316" y="4596653"/>
            <a:ext cx="36598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006B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Plasmon resonance:</a:t>
            </a:r>
            <a:endParaRPr lang="en-US" altLang="zh-CN" sz="2800" b="1" dirty="0">
              <a:solidFill>
                <a:srgbClr val="006B3D"/>
              </a:solidFill>
              <a:latin typeface="Arial" panose="020B0604020202090204" pitchFamily="34" charset="0"/>
              <a:ea typeface="Aptos Display" pitchFamily="34" charset="-122"/>
              <a:cs typeface="Aptos Display" pitchFamily="34" charset="-12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4151F090-B3CE-944B-BF5E-E05FE1CB0CE2}"/>
              </a:ext>
            </a:extLst>
          </p:cNvPr>
          <p:cNvSpPr txBox="1"/>
          <p:nvPr/>
        </p:nvSpPr>
        <p:spPr>
          <a:xfrm>
            <a:off x="6775870" y="3144241"/>
            <a:ext cx="1861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Fig from </a:t>
            </a:r>
            <a:r>
              <a:rPr lang="zh-CN" altLang="zh-CN" sz="1400" dirty="0"/>
              <a:t>A. M. Botti</a:t>
            </a:r>
            <a:endParaRPr lang="zh-CN" altLang="en-US" sz="1400" dirty="0"/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4ED58BFE-DA87-E340-FF9F-B7E15C3D4D38}"/>
              </a:ext>
            </a:extLst>
          </p:cNvPr>
          <p:cNvSpPr/>
          <p:nvPr/>
        </p:nvSpPr>
        <p:spPr>
          <a:xfrm>
            <a:off x="4798063" y="4640914"/>
            <a:ext cx="3831830" cy="155003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Text 14">
            <a:extLst>
              <a:ext uri="{FF2B5EF4-FFF2-40B4-BE49-F238E27FC236}">
                <a16:creationId xmlns:a16="http://schemas.microsoft.com/office/drawing/2014/main" id="{6F1665E1-D455-04AB-81E4-F5AB68D1D8AC}"/>
              </a:ext>
            </a:extLst>
          </p:cNvPr>
          <p:cNvSpPr/>
          <p:nvPr/>
        </p:nvSpPr>
        <p:spPr>
          <a:xfrm>
            <a:off x="1292457" y="841604"/>
            <a:ext cx="3968972" cy="599066"/>
          </a:xfrm>
          <a:prstGeom prst="rect">
            <a:avLst/>
          </a:prstGeom>
          <a:noFill/>
        </p:spPr>
        <p:txBody>
          <a:bodyPr wrap="square" lIns="253" tIns="253" rIns="253" bIns="253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Accessed by </a:t>
            </a:r>
            <a:r>
              <a:rPr lang="en-US" altLang="zh-CN" sz="2000" b="1" dirty="0">
                <a:solidFill>
                  <a:srgbClr val="FF0000"/>
                </a:solidFill>
                <a:latin typeface="Arial" panose="020B0604020202090204"/>
                <a:sym typeface="+mn-ea"/>
              </a:rPr>
              <a:t>relativistic particles</a:t>
            </a:r>
            <a:endParaRPr lang="en-US" altLang="zh-CN" sz="2000" b="1" dirty="0">
              <a:solidFill>
                <a:srgbClr val="FF0000"/>
              </a:solidFill>
              <a:latin typeface="Arial" panose="020B0604020202090204" pitchFamily="34" charset="0"/>
              <a:ea typeface="Aptos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ACF96149-F204-8104-5BDE-81C115EC25A8}"/>
              </a:ext>
            </a:extLst>
          </p:cNvPr>
          <p:cNvSpPr/>
          <p:nvPr/>
        </p:nvSpPr>
        <p:spPr>
          <a:xfrm>
            <a:off x="859876" y="1216974"/>
            <a:ext cx="399180" cy="1005192"/>
          </a:xfrm>
          <a:custGeom>
            <a:avLst/>
            <a:gdLst>
              <a:gd name="csX0" fmla="*/ 237052 w 399180"/>
              <a:gd name="csY0" fmla="*/ 1005192 h 1005192"/>
              <a:gd name="csX1" fmla="*/ 3588 w 399180"/>
              <a:gd name="csY1" fmla="*/ 415047 h 1005192"/>
              <a:gd name="csX2" fmla="*/ 399180 w 399180"/>
              <a:gd name="csY2" fmla="*/ 0 h 1005192"/>
              <a:gd name="csX3" fmla="*/ 399180 w 399180"/>
              <a:gd name="csY3" fmla="*/ 0 h 1005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99180" h="1005192">
                <a:moveTo>
                  <a:pt x="237052" y="1005192"/>
                </a:moveTo>
                <a:cubicBezTo>
                  <a:pt x="106809" y="793885"/>
                  <a:pt x="-23433" y="582579"/>
                  <a:pt x="3588" y="415047"/>
                </a:cubicBezTo>
                <a:cubicBezTo>
                  <a:pt x="30609" y="247515"/>
                  <a:pt x="399180" y="0"/>
                  <a:pt x="399180" y="0"/>
                </a:cubicBezTo>
                <a:lnTo>
                  <a:pt x="399180" y="0"/>
                </a:ln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28AC20-1299-88D7-BECF-E0CB9C64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077121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2141</TotalTime>
  <Words>4323</Words>
  <Application>Microsoft Office PowerPoint</Application>
  <PresentationFormat>宽屏</PresentationFormat>
  <Paragraphs>285</Paragraphs>
  <Slides>27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3" baseType="lpstr">
      <vt:lpstr>-apple-system</vt:lpstr>
      <vt:lpstr>Lucida Grande</vt:lpstr>
      <vt:lpstr>等线</vt:lpstr>
      <vt:lpstr>等线 Light</vt:lpstr>
      <vt:lpstr>SimHei</vt:lpstr>
      <vt:lpstr>Microsoft YaHei</vt:lpstr>
      <vt:lpstr>Aptos</vt:lpstr>
      <vt:lpstr>Aptos Display</vt:lpstr>
      <vt:lpstr>Arial</vt:lpstr>
      <vt:lpstr>Arial Bold</vt:lpstr>
      <vt:lpstr>Cambria</vt:lpstr>
      <vt:lpstr>Cambria Math</vt:lpstr>
      <vt:lpstr>Lato</vt:lpstr>
      <vt:lpstr>Times New Roman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Backup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Nanjing Normal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Constraints on Axion-Like Particles with the Silicon Detector at a Nuclear Reactor</dc:title>
  <dc:subject>15-minute research presentation based on main4.pdf</dc:subject>
  <dc:creator>OpenAI</dc:creator>
  <cp:lastModifiedBy>yuanlin gong</cp:lastModifiedBy>
  <cp:revision>213</cp:revision>
  <dcterms:created xsi:type="dcterms:W3CDTF">2026-07-22T08:26:06Z</dcterms:created>
  <dcterms:modified xsi:type="dcterms:W3CDTF">2026-08-10T13:16:25Z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5F082C114F4A2BBD9C72586A1359339E_42</vt:lpwstr>
  </property>
  <property fmtid="{D5CDD505-2E9C-101B-9397-08002B2CF9AE}" pid="3" name="KSOProductBuildVer">
    <vt:lpwstr>2052-6.14.0.8924</vt:lpwstr>
  </property>
</Properties>
</file>