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424" r:id="rId2"/>
    <p:sldId id="491" r:id="rId3"/>
    <p:sldId id="479" r:id="rId4"/>
    <p:sldId id="435" r:id="rId5"/>
    <p:sldId id="492" r:id="rId6"/>
    <p:sldId id="493" r:id="rId7"/>
    <p:sldId id="495" r:id="rId8"/>
    <p:sldId id="494" r:id="rId9"/>
    <p:sldId id="496" r:id="rId10"/>
    <p:sldId id="484" r:id="rId11"/>
    <p:sldId id="503" r:id="rId12"/>
    <p:sldId id="497" r:id="rId13"/>
    <p:sldId id="485" r:id="rId14"/>
    <p:sldId id="500" r:id="rId15"/>
    <p:sldId id="498" r:id="rId16"/>
    <p:sldId id="501" r:id="rId17"/>
    <p:sldId id="504" r:id="rId18"/>
    <p:sldId id="502" r:id="rId19"/>
    <p:sldId id="515" r:id="rId2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en Yuan" initials="CY" lastIdx="1" clrIdx="0">
    <p:extLst>
      <p:ext uri="{19B8F6BF-5375-455C-9EA6-DF929625EA0E}">
        <p15:presenceInfo xmlns:p15="http://schemas.microsoft.com/office/powerpoint/2012/main" userId="e800e63a00b3df8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3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3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3" d="100"/>
          <a:sy n="123" d="100"/>
        </p:scale>
        <p:origin x="473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6-03-05T07:55:31.559" idx="1">
    <p:pos x="10" y="10"/>
    <p:text/>
    <p:extLst>
      <p:ext uri="{C676402C-5697-4E1C-873F-D02D1690AC5C}">
        <p15:threadingInfo xmlns:p15="http://schemas.microsoft.com/office/powerpoint/2012/main" timeZoneBias="-4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BF7053-1023-485E-BC81-95F6FF2870B7}" type="datetimeFigureOut">
              <a:rPr lang="zh-CN" altLang="en-US" smtClean="0"/>
              <a:t>2026/8/9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2B1590-03E5-439A-9395-C937B119E6C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0911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2B1590-03E5-439A-9395-C937B119E6CD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4856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7E2D4-ECE9-B8D9-9479-89F8F858A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幻灯片图像占位符 1">
            <a:extLst>
              <a:ext uri="{FF2B5EF4-FFF2-40B4-BE49-F238E27FC236}">
                <a16:creationId xmlns:a16="http://schemas.microsoft.com/office/drawing/2014/main" id="{3D197BF6-DF69-412D-B0FC-76971E8FD93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备注占位符 2">
            <a:extLst>
              <a:ext uri="{FF2B5EF4-FFF2-40B4-BE49-F238E27FC236}">
                <a16:creationId xmlns:a16="http://schemas.microsoft.com/office/drawing/2014/main" id="{E2457906-22C7-06F3-A6B8-F6E3FC21783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9460" name="灯片编号占位符 3">
            <a:extLst>
              <a:ext uri="{FF2B5EF4-FFF2-40B4-BE49-F238E27FC236}">
                <a16:creationId xmlns:a16="http://schemas.microsoft.com/office/drawing/2014/main" id="{A1F0C74F-2138-2BAD-922A-F6D331412E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4BDDC7F6-CCE2-4CBD-AD21-5CEC34587C7B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7446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3961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637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:a16="http://schemas.microsoft.com/office/drawing/2014/main" id="{448417E9-B089-432A-6B39-71281247AEE2}"/>
              </a:ext>
            </a:extLst>
          </p:cNvPr>
          <p:cNvSpPr/>
          <p:nvPr userDrawn="1"/>
        </p:nvSpPr>
        <p:spPr>
          <a:xfrm>
            <a:off x="-107950" y="0"/>
            <a:ext cx="12299950" cy="2159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EFF4585A-281B-A022-F999-0CAC99B0E47D}"/>
              </a:ext>
            </a:extLst>
          </p:cNvPr>
          <p:cNvSpPr/>
          <p:nvPr userDrawn="1"/>
        </p:nvSpPr>
        <p:spPr>
          <a:xfrm>
            <a:off x="-83889" y="6635693"/>
            <a:ext cx="12275890" cy="302002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5" name="文本框 9">
            <a:extLst>
              <a:ext uri="{FF2B5EF4-FFF2-40B4-BE49-F238E27FC236}">
                <a16:creationId xmlns:a16="http://schemas.microsoft.com/office/drawing/2014/main" id="{8AEBA380-739E-04AA-39BF-F0748F6FA14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3556" y="6668215"/>
            <a:ext cx="1115736" cy="2308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zh-CN" altLang="en-US" sz="9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袁  晨 </a:t>
            </a:r>
            <a:r>
              <a:rPr lang="en-US" altLang="zh-CN" sz="9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Chen Yuan</a:t>
            </a:r>
            <a:endParaRPr lang="zh-CN" altLang="en-US" sz="9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  <a:sym typeface="+mn-ea"/>
            </a:endParaRPr>
          </a:p>
        </p:txBody>
      </p:sp>
      <p:sp>
        <p:nvSpPr>
          <p:cNvPr id="17" name="文本框 9">
            <a:extLst>
              <a:ext uri="{FF2B5EF4-FFF2-40B4-BE49-F238E27FC236}">
                <a16:creationId xmlns:a16="http://schemas.microsoft.com/office/drawing/2014/main" id="{2C7DD742-1CD5-0B32-843F-827C7643B9A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300513" y="6668215"/>
            <a:ext cx="1115736" cy="2308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en-US" altLang="zh-CN" sz="9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+mn-ea"/>
              </a:rPr>
              <a:t>SHU, Shanghai</a:t>
            </a:r>
            <a:endParaRPr lang="zh-CN" altLang="en-US" sz="9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51138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comments" Target="../comments/commen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文本框 1">
            <a:extLst>
              <a:ext uri="{FF2B5EF4-FFF2-40B4-BE49-F238E27FC236}">
                <a16:creationId xmlns:a16="http://schemas.microsoft.com/office/drawing/2014/main" id="{66675A56-1FE8-F377-D17F-E0674B1588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" y="841573"/>
            <a:ext cx="11603567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3600" b="1" dirty="0">
                <a:cs typeface="Arial" panose="020B0604020202020204" pitchFamily="34" charset="0"/>
              </a:rPr>
              <a:t>Gravitational Waves </a:t>
            </a:r>
          </a:p>
          <a:p>
            <a:pPr algn="ctr"/>
            <a:r>
              <a:rPr lang="en-US" altLang="zh-CN" sz="3600" b="1" dirty="0">
                <a:cs typeface="Arial" panose="020B0604020202020204" pitchFamily="34" charset="0"/>
              </a:rPr>
              <a:t>and</a:t>
            </a:r>
          </a:p>
          <a:p>
            <a:pPr algn="ctr"/>
            <a:r>
              <a:rPr lang="en-US" altLang="zh-CN" sz="3600" b="1" dirty="0">
                <a:cs typeface="Arial" panose="020B0604020202020204" pitchFamily="34" charset="0"/>
              </a:rPr>
              <a:t>Black Hole Environment</a:t>
            </a:r>
          </a:p>
        </p:txBody>
      </p:sp>
      <p:sp>
        <p:nvSpPr>
          <p:cNvPr id="6147" name="文本框 2">
            <a:extLst>
              <a:ext uri="{FF2B5EF4-FFF2-40B4-BE49-F238E27FC236}">
                <a16:creationId xmlns:a16="http://schemas.microsoft.com/office/drawing/2014/main" id="{D6513677-DC07-20BB-1923-ED978A7D68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9085" y="3211588"/>
            <a:ext cx="569171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200" dirty="0">
                <a:latin typeface="Calibri" panose="020F0502020204030204" pitchFamily="34" charset="0"/>
              </a:rPr>
              <a:t>Chen Yuan (</a:t>
            </a:r>
            <a:r>
              <a:rPr lang="zh-CN" altLang="en-US" sz="3200" dirty="0">
                <a:latin typeface="Calibri" panose="020F0502020204030204" pitchFamily="34" charset="0"/>
              </a:rPr>
              <a:t>袁晨</a:t>
            </a:r>
            <a:r>
              <a:rPr lang="en-US" altLang="zh-CN" sz="3200" dirty="0">
                <a:latin typeface="Calibri" panose="020F0502020204030204" pitchFamily="34" charset="0"/>
              </a:rPr>
              <a:t>)</a:t>
            </a:r>
            <a:endParaRPr lang="zh-CN" altLang="en-US" sz="3200" dirty="0">
              <a:latin typeface="Calibri" panose="020F0502020204030204" pitchFamily="34" charset="0"/>
            </a:endParaRPr>
          </a:p>
        </p:txBody>
      </p:sp>
      <p:sp>
        <p:nvSpPr>
          <p:cNvPr id="3" name="圆角矩形 2">
            <a:extLst>
              <a:ext uri="{FF2B5EF4-FFF2-40B4-BE49-F238E27FC236}">
                <a16:creationId xmlns:a16="http://schemas.microsoft.com/office/drawing/2014/main" id="{D359B7DC-2250-E529-3CD3-2D8BB496DC82}"/>
              </a:ext>
            </a:extLst>
          </p:cNvPr>
          <p:cNvSpPr/>
          <p:nvPr/>
        </p:nvSpPr>
        <p:spPr>
          <a:xfrm>
            <a:off x="-214405" y="-62753"/>
            <a:ext cx="12962467" cy="64558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pic>
        <p:nvPicPr>
          <p:cNvPr id="6149" name="图片 3">
            <a:extLst>
              <a:ext uri="{FF2B5EF4-FFF2-40B4-BE49-F238E27FC236}">
                <a16:creationId xmlns:a16="http://schemas.microsoft.com/office/drawing/2014/main" id="{2A3E30A5-41C9-7144-50B5-1CB98B706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5501218"/>
            <a:ext cx="1104900" cy="1085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图片 5">
            <a:extLst>
              <a:ext uri="{FF2B5EF4-FFF2-40B4-BE49-F238E27FC236}">
                <a16:creationId xmlns:a16="http://schemas.microsoft.com/office/drawing/2014/main" id="{4523D61A-E9D1-555D-F29F-3508BCF4B7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2517" y="5600700"/>
            <a:ext cx="2548467" cy="804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6" descr="Instituto Superior Técnico - Wikipedia">
            <a:extLst>
              <a:ext uri="{FF2B5EF4-FFF2-40B4-BE49-F238E27FC236}">
                <a16:creationId xmlns:a16="http://schemas.microsoft.com/office/drawing/2014/main" id="{38E0513D-7497-9F05-49FD-EA648B61E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2551" y="5613401"/>
            <a:ext cx="2017183" cy="861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2" name="文本框 3">
            <a:extLst>
              <a:ext uri="{FF2B5EF4-FFF2-40B4-BE49-F238E27FC236}">
                <a16:creationId xmlns:a16="http://schemas.microsoft.com/office/drawing/2014/main" id="{6FF39EEE-2D75-A258-58A2-08CF20F25A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7351" y="3905121"/>
            <a:ext cx="6479116" cy="42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2133" dirty="0"/>
              <a:t>yuanchen@shu.edu.cn</a:t>
            </a:r>
          </a:p>
        </p:txBody>
      </p:sp>
      <p:pic>
        <p:nvPicPr>
          <p:cNvPr id="6153" name="图片 5">
            <a:extLst>
              <a:ext uri="{FF2B5EF4-FFF2-40B4-BE49-F238E27FC236}">
                <a16:creationId xmlns:a16="http://schemas.microsoft.com/office/drawing/2014/main" id="{D2DE3ADB-6C23-5443-1F77-594DB02E56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351" y="5595237"/>
            <a:ext cx="22860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3B0E005F-B67A-028E-B960-50CA64AB0A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2299"/>
            <a:ext cx="1271450" cy="1595935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AD813BC5-BFDD-AD48-0807-88F63DC3A3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948906"/>
            <a:ext cx="1210098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b="1" dirty="0"/>
              <a:t>Collaborators:</a:t>
            </a:r>
            <a:r>
              <a:rPr lang="en-US" dirty="0"/>
              <a:t> Richard Brito, Vitor Cardoso, Riccardo Della Monica, Francisco Duque, Yin-Da Guo, Qing-Guo Huang, Yang Jiang, Rodrigo Vicente, Qi-Xuan Xu, and Ziri Younsi</a:t>
            </a:r>
            <a:endParaRPr lang="en-US" altLang="zh-CN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063D6-93A8-3B85-44EB-225ADE042C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1BAEC6B2-F5D6-CA02-355A-6DE9CB489B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2307" y="475053"/>
            <a:ext cx="2805449" cy="588930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2A95A478-CCA0-B606-81C7-32FC3E59B85F}"/>
              </a:ext>
            </a:extLst>
          </p:cNvPr>
          <p:cNvSpPr/>
          <p:nvPr/>
        </p:nvSpPr>
        <p:spPr>
          <a:xfrm>
            <a:off x="732302" y="631443"/>
            <a:ext cx="26430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self-interaction</a:t>
            </a:r>
            <a:endParaRPr lang="zh-CN" altLang="en-US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2CC3127D-116E-C36D-8B7E-0DB5640BFF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4730" y="475053"/>
            <a:ext cx="4006201" cy="662182"/>
          </a:xfrm>
          <a:prstGeom prst="rect">
            <a:avLst/>
          </a:pr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229A6BAD-F9B3-25BC-7EAA-B7737951F7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5333" y="2365472"/>
            <a:ext cx="5372026" cy="4017475"/>
          </a:xfrm>
          <a:prstGeom prst="rect">
            <a:avLst/>
          </a:prstGeom>
        </p:spPr>
      </p:pic>
      <p:sp>
        <p:nvSpPr>
          <p:cNvPr id="3" name="矩形 8">
            <a:extLst>
              <a:ext uri="{FF2B5EF4-FFF2-40B4-BE49-F238E27FC236}">
                <a16:creationId xmlns:a16="http://schemas.microsoft.com/office/drawing/2014/main" id="{37A1A052-D255-FC13-95C0-2B6B75D797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63257" y="6333628"/>
            <a:ext cx="595206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1200" b="1" dirty="0">
                <a:solidFill>
                  <a:srgbClr val="FF0000"/>
                </a:solidFill>
              </a:rPr>
              <a:t>Guo </a:t>
            </a:r>
            <a:r>
              <a:rPr lang="en-US" altLang="zh-CN" sz="1200" b="1" i="1" dirty="0">
                <a:solidFill>
                  <a:srgbClr val="FF0000"/>
                </a:solidFill>
              </a:rPr>
              <a:t>et al. </a:t>
            </a:r>
            <a:r>
              <a:rPr lang="en-US" altLang="zh-CN" sz="1200" b="1" dirty="0" err="1">
                <a:solidFill>
                  <a:srgbClr val="FF0000"/>
                </a:solidFill>
              </a:rPr>
              <a:t>arXiv</a:t>
            </a:r>
            <a:r>
              <a:rPr lang="en-US" altLang="zh-CN" sz="1200" b="1" dirty="0">
                <a:solidFill>
                  <a:srgbClr val="FF0000"/>
                </a:solidFill>
              </a:rPr>
              <a:t> 26XX.XXXX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3E0729D4-ECA0-919F-26BB-859FE56C4D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3559"/>
            <a:ext cx="2364316" cy="33855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defRPr/>
            </a:pPr>
            <a:r>
              <a:rPr lang="en-GB" altLang="zh-CN" sz="1600" b="1" dirty="0">
                <a:solidFill>
                  <a:schemeClr val="bg1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U</a:t>
            </a:r>
            <a:r>
              <a:rPr lang="en-US" altLang="zh-CN" sz="1600" b="1" dirty="0" err="1">
                <a:solidFill>
                  <a:schemeClr val="bg1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ltralight</a:t>
            </a:r>
            <a:r>
              <a:rPr lang="en-US" altLang="zh-CN" sz="1600" b="1" dirty="0">
                <a:solidFill>
                  <a:schemeClr val="bg1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 DM</a:t>
            </a:r>
            <a:endParaRPr lang="en-GB" altLang="zh-CN" sz="1600" b="1" dirty="0">
              <a:solidFill>
                <a:schemeClr val="bg1"/>
              </a:solidFill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AB5C4ED5-4729-3727-B341-31C6C6157F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61346" y="1063983"/>
            <a:ext cx="7200000" cy="16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856568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063D6-93A8-3B85-44EB-225ADE042C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ECF2B618-B5EA-0254-E38B-1B109E868D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037" y="614270"/>
            <a:ext cx="7200000" cy="5455406"/>
          </a:xfrm>
          <a:prstGeom prst="rect">
            <a:avLst/>
          </a:prstGeom>
        </p:spPr>
      </p:pic>
      <p:sp>
        <p:nvSpPr>
          <p:cNvPr id="3" name="矩形 8">
            <a:extLst>
              <a:ext uri="{FF2B5EF4-FFF2-40B4-BE49-F238E27FC236}">
                <a16:creationId xmlns:a16="http://schemas.microsoft.com/office/drawing/2014/main" id="{37A1A052-D255-FC13-95C0-2B6B75D797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63257" y="6333628"/>
            <a:ext cx="595206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1200" b="1" dirty="0">
                <a:solidFill>
                  <a:srgbClr val="FF0000"/>
                </a:solidFill>
              </a:rPr>
              <a:t>Guo </a:t>
            </a:r>
            <a:r>
              <a:rPr lang="en-US" altLang="zh-CN" sz="1200" b="1" i="1" dirty="0">
                <a:solidFill>
                  <a:srgbClr val="FF0000"/>
                </a:solidFill>
              </a:rPr>
              <a:t>et al. </a:t>
            </a:r>
            <a:r>
              <a:rPr lang="en-US" altLang="zh-CN" sz="1200" b="1" dirty="0" err="1">
                <a:solidFill>
                  <a:srgbClr val="FF0000"/>
                </a:solidFill>
              </a:rPr>
              <a:t>arXiv</a:t>
            </a:r>
            <a:r>
              <a:rPr lang="en-US" altLang="zh-CN" sz="1200" b="1" dirty="0">
                <a:solidFill>
                  <a:srgbClr val="FF0000"/>
                </a:solidFill>
              </a:rPr>
              <a:t> 26XX.XXXX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3E0729D4-ECA0-919F-26BB-859FE56C4D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3559"/>
            <a:ext cx="2364316" cy="33855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defRPr/>
            </a:pPr>
            <a:r>
              <a:rPr lang="en-GB" altLang="zh-CN" sz="1600" b="1" dirty="0">
                <a:solidFill>
                  <a:schemeClr val="bg1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U</a:t>
            </a:r>
            <a:r>
              <a:rPr lang="en-US" altLang="zh-CN" sz="1600" b="1" dirty="0" err="1">
                <a:solidFill>
                  <a:schemeClr val="bg1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ltralight</a:t>
            </a:r>
            <a:r>
              <a:rPr lang="en-US" altLang="zh-CN" sz="1600" b="1" dirty="0">
                <a:solidFill>
                  <a:schemeClr val="bg1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 DM</a:t>
            </a:r>
            <a:endParaRPr lang="en-GB" altLang="zh-CN" sz="1600" b="1" dirty="0">
              <a:solidFill>
                <a:schemeClr val="bg1"/>
              </a:solidFill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9F47CE6A-B169-EE69-C692-78FD0A73E07C}"/>
              </a:ext>
            </a:extLst>
          </p:cNvPr>
          <p:cNvSpPr/>
          <p:nvPr/>
        </p:nvSpPr>
        <p:spPr>
          <a:xfrm>
            <a:off x="1699635" y="523690"/>
            <a:ext cx="18373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 Process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45E01CF9-E8A8-8593-6D60-913A3A1F642C}"/>
              </a:ext>
            </a:extLst>
          </p:cNvPr>
          <p:cNvSpPr txBox="1"/>
          <p:nvPr/>
        </p:nvSpPr>
        <p:spPr>
          <a:xfrm>
            <a:off x="910744" y="957230"/>
            <a:ext cx="3415144" cy="5416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/>
              <a:t>BH → 011</a:t>
            </a:r>
            <a:endParaRPr lang="en-US" altLang="zh-CN" sz="1600" dirty="0"/>
          </a:p>
          <a:p>
            <a:pPr lvl="1"/>
            <a:r>
              <a:rPr lang="en-US" altLang="zh-CN" sz="1100" dirty="0"/>
              <a:t>Early stage</a:t>
            </a:r>
          </a:p>
          <a:p>
            <a:pPr lvl="1"/>
            <a:r>
              <a:rPr lang="en-US" altLang="zh-CN" sz="1100" dirty="0" err="1"/>
              <a:t>Superradiance</a:t>
            </a:r>
            <a:endParaRPr lang="en-US" altLang="zh-CN" sz="1100" dirty="0"/>
          </a:p>
          <a:p>
            <a:pPr lvl="1"/>
            <a:r>
              <a:rPr lang="en-US" altLang="zh-CN" sz="1100" dirty="0"/>
              <a:t>Cloud growth</a:t>
            </a:r>
          </a:p>
          <a:p>
            <a:pPr lvl="1"/>
            <a:endParaRPr lang="zh-CN" alt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/>
              <a:t>011 × 011 → GW</a:t>
            </a:r>
            <a:endParaRPr lang="en-US" altLang="zh-CN" sz="1600" dirty="0"/>
          </a:p>
          <a:p>
            <a:pPr lvl="1"/>
            <a:r>
              <a:rPr lang="en-US" altLang="zh-CN" sz="1100" dirty="0"/>
              <a:t>Dominant GW annihilation </a:t>
            </a:r>
          </a:p>
          <a:p>
            <a:pPr lvl="1"/>
            <a:r>
              <a:rPr lang="en-US" altLang="zh-CN" sz="1100" dirty="0"/>
              <a:t>Cloud dissipation</a:t>
            </a:r>
          </a:p>
          <a:p>
            <a:pPr lvl="1"/>
            <a:endParaRPr lang="zh-CN" altLang="en-US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/>
              <a:t>011 × 011 → 022 × BH</a:t>
            </a:r>
            <a:endParaRPr lang="en-US" altLang="zh-CN" sz="1600" dirty="0"/>
          </a:p>
          <a:p>
            <a:pPr lvl="1"/>
            <a:r>
              <a:rPr lang="en-US" altLang="zh-CN" sz="1100" dirty="0"/>
              <a:t>BH re-absorption</a:t>
            </a:r>
          </a:p>
          <a:p>
            <a:pPr lvl="1"/>
            <a:r>
              <a:rPr lang="en-US" altLang="zh-CN" sz="1100" dirty="0"/>
              <a:t>011 cloud dissipation &amp; 022 cloud growth</a:t>
            </a:r>
          </a:p>
          <a:p>
            <a:pPr lvl="1"/>
            <a:r>
              <a:rPr lang="en-US" altLang="zh-CN" sz="1100" dirty="0"/>
              <a:t>Self-interaction</a:t>
            </a:r>
          </a:p>
          <a:p>
            <a:pPr lvl="1"/>
            <a:endParaRPr lang="zh-CN" alt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/>
              <a:t>022 × 022 → 011 × ∞</a:t>
            </a:r>
            <a:endParaRPr lang="en-US" altLang="zh-CN" sz="1600" dirty="0"/>
          </a:p>
          <a:p>
            <a:pPr lvl="1"/>
            <a:r>
              <a:rPr lang="en-US" altLang="zh-CN" sz="1100" dirty="0">
                <a:solidFill>
                  <a:prstClr val="black"/>
                </a:solidFill>
                <a:latin typeface="等线" panose="020F0502020204030204"/>
                <a:ea typeface="等线" panose="02010600030101010101" pitchFamily="2" charset="-122"/>
              </a:rPr>
              <a:t>Cloud dissipation</a:t>
            </a:r>
          </a:p>
          <a:p>
            <a:pPr lvl="1"/>
            <a:r>
              <a:rPr lang="en-US" altLang="zh-CN" sz="1100" dirty="0"/>
              <a:t>Scalar emission to infinity</a:t>
            </a:r>
            <a:endParaRPr lang="en-US" altLang="zh-CN" sz="1100" dirty="0">
              <a:solidFill>
                <a:prstClr val="black"/>
              </a:solidFill>
              <a:latin typeface="等线" panose="020F0502020204030204"/>
              <a:ea typeface="等线" panose="02010600030101010101" pitchFamily="2" charset="-122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Self-interaction</a:t>
            </a:r>
          </a:p>
          <a:p>
            <a:pPr lvl="1"/>
            <a:endParaRPr lang="zh-CN" alt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/>
              <a:t>022 → 011 × GW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/>
              <a:t>022 × 022 → GW</a:t>
            </a:r>
            <a:endParaRPr lang="en-US" altLang="zh-CN" sz="1600" dirty="0"/>
          </a:p>
          <a:p>
            <a:pPr lvl="1"/>
            <a:r>
              <a:rPr lang="en-US" altLang="zh-CN" sz="1100" dirty="0"/>
              <a:t>Subdominant GW emission</a:t>
            </a:r>
          </a:p>
          <a:p>
            <a:pPr lvl="1"/>
            <a:r>
              <a:rPr lang="en-US" altLang="zh-CN" sz="1100" dirty="0"/>
              <a:t>022 cloud dissipation</a:t>
            </a:r>
          </a:p>
          <a:p>
            <a:pPr lvl="1"/>
            <a:endParaRPr lang="zh-CN" alt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/>
              <a:t>BH ↔ 022</a:t>
            </a:r>
            <a:endParaRPr lang="en-US" altLang="zh-CN" sz="1600" dirty="0"/>
          </a:p>
          <a:p>
            <a:pPr lvl="1">
              <a:defRPr/>
            </a:pPr>
            <a:r>
              <a:rPr lang="en-US" altLang="zh-CN" sz="1100" dirty="0"/>
              <a:t>Secondary </a:t>
            </a:r>
            <a:r>
              <a:rPr lang="en-US" altLang="zh-CN" sz="1100" dirty="0" err="1"/>
              <a:t>superradiance</a:t>
            </a:r>
            <a:endParaRPr lang="zh-CN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917058615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063D6-93A8-3B85-44EB-225ADE042C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1BAEC6B2-F5D6-CA02-355A-6DE9CB489B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2307" y="475053"/>
            <a:ext cx="2805449" cy="588930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2A95A478-CCA0-B606-81C7-32FC3E59B85F}"/>
              </a:ext>
            </a:extLst>
          </p:cNvPr>
          <p:cNvSpPr/>
          <p:nvPr/>
        </p:nvSpPr>
        <p:spPr>
          <a:xfrm>
            <a:off x="732302" y="631443"/>
            <a:ext cx="26430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self-interaction</a:t>
            </a:r>
            <a:endParaRPr lang="zh-CN" altLang="en-US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2CC3127D-116E-C36D-8B7E-0DB5640BFF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4730" y="475053"/>
            <a:ext cx="4006201" cy="662182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421AAAD2-7B86-3E92-E852-3D8AE7B3ED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783" y="2370667"/>
            <a:ext cx="3989006" cy="2986593"/>
          </a:xfrm>
          <a:prstGeom prst="rect">
            <a:avLst/>
          </a:prstGeom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id="{EDDE9953-9989-9243-A799-711AE747DF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8026" y="2370669"/>
            <a:ext cx="3982887" cy="2986591"/>
          </a:xfrm>
          <a:prstGeom prst="rect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36C5AC3E-753E-9E26-5301-28E47BBA70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83378" y="2370667"/>
            <a:ext cx="3967606" cy="2986593"/>
          </a:xfrm>
          <a:prstGeom prst="rect">
            <a:avLst/>
          </a:prstGeom>
        </p:spPr>
      </p:pic>
      <p:sp>
        <p:nvSpPr>
          <p:cNvPr id="3" name="矩形 8">
            <a:extLst>
              <a:ext uri="{FF2B5EF4-FFF2-40B4-BE49-F238E27FC236}">
                <a16:creationId xmlns:a16="http://schemas.microsoft.com/office/drawing/2014/main" id="{37A1A052-D255-FC13-95C0-2B6B75D797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63257" y="6333628"/>
            <a:ext cx="595206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1200" b="1" dirty="0">
                <a:solidFill>
                  <a:srgbClr val="FF0000"/>
                </a:solidFill>
              </a:rPr>
              <a:t>Guo </a:t>
            </a:r>
            <a:r>
              <a:rPr lang="en-US" altLang="zh-CN" sz="1200" b="1" i="1" dirty="0">
                <a:solidFill>
                  <a:srgbClr val="FF0000"/>
                </a:solidFill>
              </a:rPr>
              <a:t>et al. </a:t>
            </a:r>
            <a:r>
              <a:rPr lang="en-US" altLang="zh-CN" sz="1200" b="1" dirty="0" err="1">
                <a:solidFill>
                  <a:srgbClr val="FF0000"/>
                </a:solidFill>
              </a:rPr>
              <a:t>arXiv</a:t>
            </a:r>
            <a:r>
              <a:rPr lang="en-US" altLang="zh-CN" sz="1200" b="1" dirty="0">
                <a:solidFill>
                  <a:srgbClr val="FF0000"/>
                </a:solidFill>
              </a:rPr>
              <a:t> 26XX.XXXX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C4ABF8B0-CE31-CBCE-5000-128CCB9940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3559"/>
            <a:ext cx="2364316" cy="33855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defRPr/>
            </a:pPr>
            <a:r>
              <a:rPr lang="en-GB" altLang="zh-CN" sz="1600" b="1" dirty="0">
                <a:solidFill>
                  <a:schemeClr val="bg1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U</a:t>
            </a:r>
            <a:r>
              <a:rPr lang="en-US" altLang="zh-CN" sz="1600" b="1" dirty="0" err="1">
                <a:solidFill>
                  <a:schemeClr val="bg1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ltralight</a:t>
            </a:r>
            <a:r>
              <a:rPr lang="en-US" altLang="zh-CN" sz="1600" b="1" dirty="0">
                <a:solidFill>
                  <a:schemeClr val="bg1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 DM</a:t>
            </a:r>
            <a:endParaRPr lang="en-GB" altLang="zh-CN" sz="1600" b="1" dirty="0">
              <a:solidFill>
                <a:schemeClr val="bg1"/>
              </a:solidFill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873455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E8A5C-F485-D756-516B-AF61C99C9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4D704A92-030B-000F-3828-74FADE95B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0678" y="1823706"/>
            <a:ext cx="6455142" cy="332920"/>
          </a:xfrm>
          <a:prstGeom prst="rect">
            <a:avLst/>
          </a:prstGeom>
        </p:spPr>
      </p:pic>
      <p:sp>
        <p:nvSpPr>
          <p:cNvPr id="3" name="AutoShape 2">
            <a:extLst>
              <a:ext uri="{FF2B5EF4-FFF2-40B4-BE49-F238E27FC236}">
                <a16:creationId xmlns:a16="http://schemas.microsoft.com/office/drawing/2014/main" id="{C7603658-6EC6-C8E6-9C6C-8A2ECEAEE49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427242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76505867-9F4A-4300-F78E-704225702322}"/>
              </a:ext>
            </a:extLst>
          </p:cNvPr>
          <p:cNvSpPr txBox="1"/>
          <p:nvPr/>
        </p:nvSpPr>
        <p:spPr>
          <a:xfrm>
            <a:off x="2110520" y="4522870"/>
            <a:ext cx="117199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altLang="zh-CN" sz="1100" b="1" dirty="0">
                <a:solidFill>
                  <a:srgbClr val="FF0000"/>
                </a:solidFill>
              </a:rPr>
              <a:t>L</a:t>
            </a:r>
            <a:r>
              <a:rPr lang="en-US" altLang="zh-CN" sz="1100" b="1" dirty="0" err="1">
                <a:solidFill>
                  <a:srgbClr val="FF0000"/>
                </a:solidFill>
              </a:rPr>
              <a:t>i</a:t>
            </a:r>
            <a:r>
              <a:rPr lang="en-US" altLang="zh-CN" sz="1100" b="1" dirty="0">
                <a:solidFill>
                  <a:srgbClr val="FF0000"/>
                </a:solidFill>
              </a:rPr>
              <a:t> </a:t>
            </a:r>
            <a:r>
              <a:rPr lang="en-US" altLang="zh-CN" sz="1100" b="1" i="1" dirty="0">
                <a:solidFill>
                  <a:srgbClr val="FF0000"/>
                </a:solidFill>
              </a:rPr>
              <a:t>et al. </a:t>
            </a:r>
            <a:r>
              <a:rPr lang="en-US" altLang="zh-CN" sz="1100" b="1" dirty="0">
                <a:solidFill>
                  <a:srgbClr val="FF0000"/>
                </a:solidFill>
              </a:rPr>
              <a:t>(2025)</a:t>
            </a:r>
            <a:endParaRPr lang="en-GB" altLang="zh-CN" sz="1100" b="1" dirty="0">
              <a:solidFill>
                <a:srgbClr val="FF0000"/>
              </a:solidFill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F91A3DF-19BB-832F-5EB0-FA8C982E6F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3908" y="2954579"/>
            <a:ext cx="3385734" cy="359017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758589B5-560C-CAC0-86BD-CB95535DA9C6}"/>
              </a:ext>
            </a:extLst>
          </p:cNvPr>
          <p:cNvSpPr/>
          <p:nvPr/>
        </p:nvSpPr>
        <p:spPr>
          <a:xfrm>
            <a:off x="5562853" y="2598030"/>
            <a:ext cx="8720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Vacuum</a:t>
            </a:r>
            <a:endParaRPr lang="zh-CN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2042289F-BFCA-71B3-9F4C-F111BCC7FC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4951" y="2615775"/>
            <a:ext cx="687405" cy="29460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BAEEAA66-D89A-CE16-F812-41E238328B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3078" y="3364061"/>
            <a:ext cx="693603" cy="281321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73E02C4B-A0E4-794A-0098-858F7972EA2E}"/>
              </a:ext>
            </a:extLst>
          </p:cNvPr>
          <p:cNvSpPr/>
          <p:nvPr/>
        </p:nvSpPr>
        <p:spPr>
          <a:xfrm>
            <a:off x="5562853" y="3331342"/>
            <a:ext cx="12490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Scalar cloud</a:t>
            </a:r>
            <a:endParaRPr lang="zh-CN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8E72E594-7F4A-9A31-5D21-7A13D6D797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39363" y="3689584"/>
            <a:ext cx="1762445" cy="359017"/>
          </a:xfrm>
          <a:prstGeom prst="rect">
            <a:avLst/>
          </a:prstGeom>
        </p:spPr>
      </p:pic>
      <p:sp>
        <p:nvSpPr>
          <p:cNvPr id="24" name="矩形 23">
            <a:extLst>
              <a:ext uri="{FF2B5EF4-FFF2-40B4-BE49-F238E27FC236}">
                <a16:creationId xmlns:a16="http://schemas.microsoft.com/office/drawing/2014/main" id="{7B60DD12-64E4-7D77-CE08-5F05F8468C80}"/>
              </a:ext>
            </a:extLst>
          </p:cNvPr>
          <p:cNvSpPr/>
          <p:nvPr/>
        </p:nvSpPr>
        <p:spPr>
          <a:xfrm>
            <a:off x="5562853" y="4021370"/>
            <a:ext cx="131799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Point particle</a:t>
            </a:r>
            <a:endParaRPr lang="zh-CN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EE0F2577-934B-FC66-3471-0806BC6793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11950" y="4052159"/>
            <a:ext cx="709930" cy="304256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78128535-CC81-340D-CF5B-A840F59189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33908" y="4407262"/>
            <a:ext cx="2187819" cy="339916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0B2F5F3A-D53F-AC5E-65CC-C15F47FDC7D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17344" y="4767720"/>
            <a:ext cx="686597" cy="291516"/>
          </a:xfrm>
          <a:prstGeom prst="rect">
            <a:avLst/>
          </a:prstGeom>
        </p:spPr>
      </p:pic>
      <p:sp>
        <p:nvSpPr>
          <p:cNvPr id="34" name="矩形 33">
            <a:extLst>
              <a:ext uri="{FF2B5EF4-FFF2-40B4-BE49-F238E27FC236}">
                <a16:creationId xmlns:a16="http://schemas.microsoft.com/office/drawing/2014/main" id="{F40A3370-9F64-77B3-7472-683CFFA42CAB}"/>
              </a:ext>
            </a:extLst>
          </p:cNvPr>
          <p:cNvSpPr/>
          <p:nvPr/>
        </p:nvSpPr>
        <p:spPr>
          <a:xfrm>
            <a:off x="5562853" y="4751459"/>
            <a:ext cx="11993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Mixed order</a:t>
            </a:r>
            <a:endParaRPr lang="zh-CN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图片 35">
            <a:extLst>
              <a:ext uri="{FF2B5EF4-FFF2-40B4-BE49-F238E27FC236}">
                <a16:creationId xmlns:a16="http://schemas.microsoft.com/office/drawing/2014/main" id="{2231B321-ED48-E1DB-7689-048897E10D1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33908" y="5129168"/>
            <a:ext cx="2888040" cy="452006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0A4E5A56-93B0-4316-ACF0-2E68CE63BBF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33908" y="5610071"/>
            <a:ext cx="3706309" cy="372824"/>
          </a:xfrm>
          <a:prstGeom prst="rect">
            <a:avLst/>
          </a:prstGeom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id="{2DB2DF70-5A88-1505-01C7-7CAB38E9AB16}"/>
              </a:ext>
            </a:extLst>
          </p:cNvPr>
          <p:cNvSpPr/>
          <p:nvPr/>
        </p:nvSpPr>
        <p:spPr>
          <a:xfrm>
            <a:off x="9391233" y="4439401"/>
            <a:ext cx="25827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GW flux,</a:t>
            </a:r>
            <a:r>
              <a:rPr lang="zh-CN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metric</a:t>
            </a:r>
            <a:r>
              <a:rPr lang="zh-CN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reconstruction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72922D1A-7689-4677-7F16-03AFD9A3788C}"/>
              </a:ext>
            </a:extLst>
          </p:cNvPr>
          <p:cNvSpPr/>
          <p:nvPr/>
        </p:nvSpPr>
        <p:spPr>
          <a:xfrm>
            <a:off x="10065275" y="5188582"/>
            <a:ext cx="102143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Scalar flux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A09F03BC-CDEF-FD3E-62A9-E07BAE5AC922}"/>
              </a:ext>
            </a:extLst>
          </p:cNvPr>
          <p:cNvSpPr/>
          <p:nvPr/>
        </p:nvSpPr>
        <p:spPr>
          <a:xfrm>
            <a:off x="224875" y="503745"/>
            <a:ext cx="5275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Relativistic effects of EMRI within scalar cloud</a:t>
            </a:r>
            <a:endParaRPr lang="zh-CN" altLang="en-US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74E9AD6-A59A-F6BD-5341-AB6F7F7CA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3559"/>
            <a:ext cx="2364316" cy="33855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defRPr/>
            </a:pPr>
            <a:r>
              <a:rPr lang="en-GB" altLang="zh-CN" sz="1600" b="1" dirty="0">
                <a:solidFill>
                  <a:schemeClr val="bg1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U</a:t>
            </a:r>
            <a:r>
              <a:rPr lang="en-US" altLang="zh-CN" sz="1600" b="1" dirty="0" err="1">
                <a:solidFill>
                  <a:schemeClr val="bg1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ltralight</a:t>
            </a:r>
            <a:r>
              <a:rPr lang="en-US" altLang="zh-CN" sz="1600" b="1" dirty="0">
                <a:solidFill>
                  <a:schemeClr val="bg1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 DM</a:t>
            </a:r>
            <a:endParaRPr lang="en-GB" altLang="zh-CN" sz="1600" b="1" dirty="0">
              <a:solidFill>
                <a:schemeClr val="bg1"/>
              </a:solidFill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FA174F7-8773-C02B-C815-36A62A4885D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20586" y="1117683"/>
            <a:ext cx="4185820" cy="45224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85302E8-3413-6779-D2DE-6BF29CC4CBE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21461" y="2186068"/>
            <a:ext cx="3385734" cy="2258579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95742ACC-1293-7CB5-5241-E64D153F52E0}"/>
              </a:ext>
            </a:extLst>
          </p:cNvPr>
          <p:cNvSpPr/>
          <p:nvPr/>
        </p:nvSpPr>
        <p:spPr>
          <a:xfrm>
            <a:off x="2268362" y="3764980"/>
            <a:ext cx="119295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100" b="1" dirty="0">
                <a:latin typeface="Arial" panose="020B0604020202020204" pitchFamily="34" charset="0"/>
                <a:cs typeface="Arial" panose="020B0604020202020204" pitchFamily="34" charset="0"/>
              </a:rPr>
              <a:t>SMBH a=0</a:t>
            </a:r>
            <a:endParaRPr lang="zh-CN" alt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77AEB8A6-6271-25D2-F93B-39C3960B636B}"/>
              </a:ext>
            </a:extLst>
          </p:cNvPr>
          <p:cNvSpPr/>
          <p:nvPr/>
        </p:nvSpPr>
        <p:spPr>
          <a:xfrm>
            <a:off x="3047800" y="3121705"/>
            <a:ext cx="137967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100" b="1" dirty="0">
                <a:latin typeface="Arial" panose="020B0604020202020204" pitchFamily="34" charset="0"/>
                <a:cs typeface="Arial" panose="020B0604020202020204" pitchFamily="34" charset="0"/>
              </a:rPr>
              <a:t>Test particle</a:t>
            </a:r>
            <a:endParaRPr lang="zh-CN" alt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FBC79F39-FC6C-8296-82AC-F96FD8C9985B}"/>
              </a:ext>
            </a:extLst>
          </p:cNvPr>
          <p:cNvSpPr/>
          <p:nvPr/>
        </p:nvSpPr>
        <p:spPr>
          <a:xfrm>
            <a:off x="485428" y="3474140"/>
            <a:ext cx="151836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100" b="1" dirty="0">
                <a:latin typeface="Arial" panose="020B0604020202020204" pitchFamily="34" charset="0"/>
                <a:cs typeface="Arial" panose="020B0604020202020204" pitchFamily="34" charset="0"/>
              </a:rPr>
              <a:t>Dipolar cloud</a:t>
            </a:r>
          </a:p>
          <a:p>
            <a:r>
              <a:rPr lang="en-US" altLang="zh-CN" sz="11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zh-CN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n,l,m</a:t>
            </a:r>
            <a:r>
              <a:rPr lang="en-US" altLang="zh-CN" sz="1100" b="1" dirty="0">
                <a:latin typeface="Arial" panose="020B0604020202020204" pitchFamily="34" charset="0"/>
                <a:cs typeface="Arial" panose="020B0604020202020204" pitchFamily="34" charset="0"/>
              </a:rPr>
              <a:t>)=(0,1,1)</a:t>
            </a:r>
            <a:endParaRPr lang="zh-CN" alt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FC119081-0A2B-51AA-1748-A33D2B582BB0}"/>
              </a:ext>
            </a:extLst>
          </p:cNvPr>
          <p:cNvSpPr/>
          <p:nvPr/>
        </p:nvSpPr>
        <p:spPr>
          <a:xfrm>
            <a:off x="3424599" y="4048601"/>
            <a:ext cx="162256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100" b="1" dirty="0">
                <a:latin typeface="Arial" panose="020B0604020202020204" pitchFamily="34" charset="0"/>
                <a:cs typeface="Arial" panose="020B0604020202020204" pitchFamily="34" charset="0"/>
              </a:rPr>
              <a:t>Eccentric orbit</a:t>
            </a:r>
            <a:endParaRPr lang="zh-CN" alt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19AA19FB-D347-A2CF-7107-444496A6F1B1}"/>
              </a:ext>
            </a:extLst>
          </p:cNvPr>
          <p:cNvSpPr/>
          <p:nvPr/>
        </p:nvSpPr>
        <p:spPr>
          <a:xfrm>
            <a:off x="3443233" y="2438443"/>
            <a:ext cx="165782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100" b="1" dirty="0">
                <a:latin typeface="Arial" panose="020B0604020202020204" pitchFamily="34" charset="0"/>
                <a:cs typeface="Arial" panose="020B0604020202020204" pitchFamily="34" charset="0"/>
              </a:rPr>
              <a:t>Scalar flux</a:t>
            </a:r>
          </a:p>
          <a:p>
            <a:pPr algn="ctr"/>
            <a:r>
              <a:rPr lang="en-US" altLang="zh-CN" sz="1100" b="1" dirty="0">
                <a:latin typeface="Arial" panose="020B0604020202020204" pitchFamily="34" charset="0"/>
                <a:cs typeface="Arial" panose="020B0604020202020204" pitchFamily="34" charset="0"/>
              </a:rPr>
              <a:t>horizon/infinity</a:t>
            </a:r>
            <a:endParaRPr lang="zh-CN" alt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B8252756-A570-6FAD-AC7F-26342C4CF985}"/>
              </a:ext>
            </a:extLst>
          </p:cNvPr>
          <p:cNvSpPr/>
          <p:nvPr/>
        </p:nvSpPr>
        <p:spPr>
          <a:xfrm>
            <a:off x="-275173" y="2412507"/>
            <a:ext cx="165782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100" b="1" dirty="0">
                <a:latin typeface="Arial" panose="020B0604020202020204" pitchFamily="34" charset="0"/>
                <a:cs typeface="Arial" panose="020B0604020202020204" pitchFamily="34" charset="0"/>
              </a:rPr>
              <a:t>GW flux</a:t>
            </a:r>
          </a:p>
          <a:p>
            <a:pPr algn="ctr"/>
            <a:r>
              <a:rPr lang="en-US" altLang="zh-CN" sz="1100" b="1" dirty="0">
                <a:latin typeface="Arial" panose="020B0604020202020204" pitchFamily="34" charset="0"/>
                <a:cs typeface="Arial" panose="020B0604020202020204" pitchFamily="34" charset="0"/>
              </a:rPr>
              <a:t>horizon/infinity</a:t>
            </a:r>
            <a:endParaRPr lang="zh-CN" alt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16C5462F-7DA8-5307-5CD1-98B485110EDA}"/>
              </a:ext>
            </a:extLst>
          </p:cNvPr>
          <p:cNvSpPr/>
          <p:nvPr/>
        </p:nvSpPr>
        <p:spPr>
          <a:xfrm>
            <a:off x="1700894" y="1891097"/>
            <a:ext cx="199125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100" b="1" dirty="0">
                <a:latin typeface="Arial" panose="020B0604020202020204" pitchFamily="34" charset="0"/>
                <a:cs typeface="Arial" panose="020B0604020202020204" pitchFamily="34" charset="0"/>
              </a:rPr>
              <a:t>Perturbed metric</a:t>
            </a:r>
          </a:p>
          <a:p>
            <a:pPr algn="ctr"/>
            <a:r>
              <a:rPr lang="en-US" altLang="zh-CN" sz="1100" b="1" dirty="0">
                <a:latin typeface="Arial" panose="020B0604020202020204" pitchFamily="34" charset="0"/>
                <a:cs typeface="Arial" panose="020B0604020202020204" pitchFamily="34" charset="0"/>
              </a:rPr>
              <a:t>(from test particle)</a:t>
            </a:r>
            <a:endParaRPr lang="zh-CN" alt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id="{0B59FF84-0787-61CF-F863-29C03555CC4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28384" y="213334"/>
            <a:ext cx="3534405" cy="744375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57F6DF1E-CB4E-D932-DC96-AAF95D9DD9A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83474" y="1157777"/>
            <a:ext cx="2138406" cy="374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147475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E8A5C-F485-D756-516B-AF61C99C9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31">
            <a:extLst>
              <a:ext uri="{FF2B5EF4-FFF2-40B4-BE49-F238E27FC236}">
                <a16:creationId xmlns:a16="http://schemas.microsoft.com/office/drawing/2014/main" id="{C8533976-0867-5306-5706-ADF06686C9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168" y="5391222"/>
            <a:ext cx="4176343" cy="544741"/>
          </a:xfrm>
          <a:prstGeom prst="rect">
            <a:avLst/>
          </a:prstGeom>
        </p:spPr>
      </p:pic>
      <p:sp>
        <p:nvSpPr>
          <p:cNvPr id="35" name="矩形 34">
            <a:extLst>
              <a:ext uri="{FF2B5EF4-FFF2-40B4-BE49-F238E27FC236}">
                <a16:creationId xmlns:a16="http://schemas.microsoft.com/office/drawing/2014/main" id="{9AB34D36-E96B-4032-41D4-AB5D431B4225}"/>
              </a:ext>
            </a:extLst>
          </p:cNvPr>
          <p:cNvSpPr/>
          <p:nvPr/>
        </p:nvSpPr>
        <p:spPr>
          <a:xfrm>
            <a:off x="2529489" y="5507081"/>
            <a:ext cx="28648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Resonance condition: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图片 41">
            <a:extLst>
              <a:ext uri="{FF2B5EF4-FFF2-40B4-BE49-F238E27FC236}">
                <a16:creationId xmlns:a16="http://schemas.microsoft.com/office/drawing/2014/main" id="{7FDA9099-72D5-1BD8-4768-F6E49EC124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168" y="4701666"/>
            <a:ext cx="2534426" cy="484285"/>
          </a:xfrm>
          <a:prstGeom prst="rect">
            <a:avLst/>
          </a:prstGeom>
        </p:spPr>
      </p:pic>
      <p:sp>
        <p:nvSpPr>
          <p:cNvPr id="43" name="矩形 42">
            <a:extLst>
              <a:ext uri="{FF2B5EF4-FFF2-40B4-BE49-F238E27FC236}">
                <a16:creationId xmlns:a16="http://schemas.microsoft.com/office/drawing/2014/main" id="{FE0F06D3-47D7-D89C-B486-A6BFB1B47D73}"/>
              </a:ext>
            </a:extLst>
          </p:cNvPr>
          <p:cNvSpPr/>
          <p:nvPr/>
        </p:nvSpPr>
        <p:spPr>
          <a:xfrm>
            <a:off x="2873337" y="4771403"/>
            <a:ext cx="21771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Orbit frequency: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09EEA2A-4107-FFEB-A587-921A11BEAC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3559"/>
            <a:ext cx="2364316" cy="33855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defRPr/>
            </a:pPr>
            <a:r>
              <a:rPr lang="en-GB" altLang="zh-CN" sz="1600" b="1" dirty="0">
                <a:solidFill>
                  <a:schemeClr val="bg1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U</a:t>
            </a:r>
            <a:r>
              <a:rPr lang="en-US" altLang="zh-CN" sz="1600" b="1" dirty="0" err="1">
                <a:solidFill>
                  <a:schemeClr val="bg1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ltralight</a:t>
            </a:r>
            <a:r>
              <a:rPr lang="en-US" altLang="zh-CN" sz="1600" b="1" dirty="0">
                <a:solidFill>
                  <a:schemeClr val="bg1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 DM</a:t>
            </a:r>
            <a:endParaRPr lang="en-GB" altLang="zh-CN" sz="1600" b="1" dirty="0">
              <a:solidFill>
                <a:schemeClr val="bg1"/>
              </a:solidFill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5855A55-860E-5637-36F5-E2CC511F98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39157"/>
            <a:ext cx="12192000" cy="4057238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C6602D28-E9E5-1737-6A79-E3E6E2275339}"/>
              </a:ext>
            </a:extLst>
          </p:cNvPr>
          <p:cNvSpPr txBox="1"/>
          <p:nvPr/>
        </p:nvSpPr>
        <p:spPr>
          <a:xfrm>
            <a:off x="9544594" y="6370459"/>
            <a:ext cx="275596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100" b="1" dirty="0">
                <a:solidFill>
                  <a:srgbClr val="FF0000"/>
                </a:solidFill>
              </a:rPr>
              <a:t>Xu </a:t>
            </a:r>
            <a:r>
              <a:rPr lang="en-US" altLang="zh-CN" sz="1100" b="1" i="1" dirty="0">
                <a:solidFill>
                  <a:srgbClr val="FF0000"/>
                </a:solidFill>
              </a:rPr>
              <a:t>et al.</a:t>
            </a:r>
            <a:r>
              <a:rPr lang="en-US" altLang="zh-CN" sz="1100" b="1" dirty="0">
                <a:solidFill>
                  <a:srgbClr val="FF0000"/>
                </a:solidFill>
              </a:rPr>
              <a:t> arXiv:2606.21439,</a:t>
            </a:r>
            <a:r>
              <a:rPr lang="zh-CN" altLang="en-US" sz="1100" b="1" dirty="0">
                <a:solidFill>
                  <a:srgbClr val="FF0000"/>
                </a:solidFill>
              </a:rPr>
              <a:t> </a:t>
            </a:r>
            <a:r>
              <a:rPr lang="en-US" altLang="zh-CN" sz="1100" b="1" dirty="0">
                <a:solidFill>
                  <a:srgbClr val="FF0000"/>
                </a:solidFill>
              </a:rPr>
              <a:t>2605.03576</a:t>
            </a:r>
          </a:p>
        </p:txBody>
      </p:sp>
    </p:spTree>
    <p:extLst>
      <p:ext uri="{BB962C8B-B14F-4D97-AF65-F5344CB8AC3E}">
        <p14:creationId xmlns:p14="http://schemas.microsoft.com/office/powerpoint/2010/main" val="4264311904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E8A5C-F485-D756-516B-AF61C99C9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31">
            <a:extLst>
              <a:ext uri="{FF2B5EF4-FFF2-40B4-BE49-F238E27FC236}">
                <a16:creationId xmlns:a16="http://schemas.microsoft.com/office/drawing/2014/main" id="{C8533976-0867-5306-5706-ADF06686C9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168" y="5391222"/>
            <a:ext cx="4176343" cy="544741"/>
          </a:xfrm>
          <a:prstGeom prst="rect">
            <a:avLst/>
          </a:prstGeom>
        </p:spPr>
      </p:pic>
      <p:sp>
        <p:nvSpPr>
          <p:cNvPr id="35" name="矩形 34">
            <a:extLst>
              <a:ext uri="{FF2B5EF4-FFF2-40B4-BE49-F238E27FC236}">
                <a16:creationId xmlns:a16="http://schemas.microsoft.com/office/drawing/2014/main" id="{9AB34D36-E96B-4032-41D4-AB5D431B4225}"/>
              </a:ext>
            </a:extLst>
          </p:cNvPr>
          <p:cNvSpPr/>
          <p:nvPr/>
        </p:nvSpPr>
        <p:spPr>
          <a:xfrm>
            <a:off x="2529489" y="5507081"/>
            <a:ext cx="28648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Resonance condition: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FE0F06D3-47D7-D89C-B486-A6BFB1B47D73}"/>
              </a:ext>
            </a:extLst>
          </p:cNvPr>
          <p:cNvSpPr/>
          <p:nvPr/>
        </p:nvSpPr>
        <p:spPr>
          <a:xfrm>
            <a:off x="2873337" y="4771403"/>
            <a:ext cx="21771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Orbit frequency: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7E0B9CB2-68DD-8E7B-1A01-7088CAEEA4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3559"/>
            <a:ext cx="2364316" cy="33855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defRPr/>
            </a:pPr>
            <a:r>
              <a:rPr lang="en-GB" altLang="zh-CN" sz="1600" b="1" dirty="0">
                <a:solidFill>
                  <a:schemeClr val="bg1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U</a:t>
            </a:r>
            <a:r>
              <a:rPr lang="en-US" altLang="zh-CN" sz="1600" b="1" dirty="0" err="1">
                <a:solidFill>
                  <a:schemeClr val="bg1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ltralight</a:t>
            </a:r>
            <a:r>
              <a:rPr lang="en-US" altLang="zh-CN" sz="1600" b="1" dirty="0">
                <a:solidFill>
                  <a:schemeClr val="bg1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 DM</a:t>
            </a:r>
            <a:endParaRPr lang="en-GB" altLang="zh-CN" sz="1600" b="1" dirty="0">
              <a:solidFill>
                <a:schemeClr val="bg1"/>
              </a:solidFill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AA89052F-D3B5-3B04-E7A7-80BFFF53AD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168" y="4701666"/>
            <a:ext cx="2534426" cy="48428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5DCD5E4-4CF3-7C3D-9E3F-3B1DC374A8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4583" y="351172"/>
            <a:ext cx="8897326" cy="418271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4FCFDAED-8FAF-DCEF-6736-1981FF00D19A}"/>
              </a:ext>
            </a:extLst>
          </p:cNvPr>
          <p:cNvSpPr txBox="1"/>
          <p:nvPr/>
        </p:nvSpPr>
        <p:spPr>
          <a:xfrm>
            <a:off x="9544594" y="6370459"/>
            <a:ext cx="275596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100" b="1" dirty="0">
                <a:solidFill>
                  <a:srgbClr val="FF0000"/>
                </a:solidFill>
              </a:rPr>
              <a:t>Xu </a:t>
            </a:r>
            <a:r>
              <a:rPr lang="en-US" altLang="zh-CN" sz="1100" b="1" i="1" dirty="0">
                <a:solidFill>
                  <a:srgbClr val="FF0000"/>
                </a:solidFill>
              </a:rPr>
              <a:t>et al.</a:t>
            </a:r>
            <a:r>
              <a:rPr lang="en-US" altLang="zh-CN" sz="1100" b="1" dirty="0">
                <a:solidFill>
                  <a:srgbClr val="FF0000"/>
                </a:solidFill>
              </a:rPr>
              <a:t> arXiv:2606.21439,</a:t>
            </a:r>
            <a:r>
              <a:rPr lang="zh-CN" altLang="en-US" sz="1100" b="1" dirty="0">
                <a:solidFill>
                  <a:srgbClr val="FF0000"/>
                </a:solidFill>
              </a:rPr>
              <a:t> </a:t>
            </a:r>
            <a:r>
              <a:rPr lang="en-US" altLang="zh-CN" sz="1100" b="1" dirty="0">
                <a:solidFill>
                  <a:srgbClr val="FF0000"/>
                </a:solidFill>
              </a:rPr>
              <a:t>2605.03576</a:t>
            </a:r>
          </a:p>
        </p:txBody>
      </p:sp>
    </p:spTree>
    <p:extLst>
      <p:ext uri="{BB962C8B-B14F-4D97-AF65-F5344CB8AC3E}">
        <p14:creationId xmlns:p14="http://schemas.microsoft.com/office/powerpoint/2010/main" val="1832756296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E8A5C-F485-D756-516B-AF61C99C9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E9302ACA-D311-E2F1-2767-5DF786C6CA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3559"/>
            <a:ext cx="2364316" cy="33855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defRPr/>
            </a:pPr>
            <a:r>
              <a:rPr lang="en-GB" altLang="zh-CN" sz="1600" b="1" dirty="0">
                <a:solidFill>
                  <a:schemeClr val="bg1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U</a:t>
            </a:r>
            <a:r>
              <a:rPr lang="en-US" altLang="zh-CN" sz="1600" b="1" dirty="0" err="1">
                <a:solidFill>
                  <a:schemeClr val="bg1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ltralight</a:t>
            </a:r>
            <a:r>
              <a:rPr lang="en-US" altLang="zh-CN" sz="1600" b="1" dirty="0">
                <a:solidFill>
                  <a:schemeClr val="bg1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 DM</a:t>
            </a:r>
            <a:endParaRPr lang="en-GB" altLang="zh-CN" sz="1600" b="1" dirty="0">
              <a:solidFill>
                <a:schemeClr val="bg1"/>
              </a:solidFill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AB6F1B8-7155-87D2-12F0-8C3D057B8C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168" y="5391222"/>
            <a:ext cx="4176343" cy="544741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D75531E7-DB09-D47B-A9B6-86A6A2D88F01}"/>
              </a:ext>
            </a:extLst>
          </p:cNvPr>
          <p:cNvSpPr/>
          <p:nvPr/>
        </p:nvSpPr>
        <p:spPr>
          <a:xfrm>
            <a:off x="2529489" y="5507081"/>
            <a:ext cx="28648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Resonance condition: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EA9E69F2-0DFC-AD8F-F0B7-7C35CEC2D26F}"/>
              </a:ext>
            </a:extLst>
          </p:cNvPr>
          <p:cNvSpPr/>
          <p:nvPr/>
        </p:nvSpPr>
        <p:spPr>
          <a:xfrm>
            <a:off x="2873337" y="4771403"/>
            <a:ext cx="21771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Orbit frequency: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A464CB61-A5B7-BA87-E436-6653745327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168" y="4701666"/>
            <a:ext cx="2534426" cy="48428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8A2B960-E620-CA2B-EECD-8BBDB64553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26252"/>
            <a:ext cx="12192000" cy="397014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D6DBB813-ACFE-8E9D-EE62-7F5DD61CD98C}"/>
              </a:ext>
            </a:extLst>
          </p:cNvPr>
          <p:cNvSpPr txBox="1"/>
          <p:nvPr/>
        </p:nvSpPr>
        <p:spPr>
          <a:xfrm>
            <a:off x="9544594" y="6370459"/>
            <a:ext cx="275596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100" b="1" dirty="0">
                <a:solidFill>
                  <a:srgbClr val="FF0000"/>
                </a:solidFill>
              </a:rPr>
              <a:t>Xu </a:t>
            </a:r>
            <a:r>
              <a:rPr lang="en-US" altLang="zh-CN" sz="1100" b="1" i="1" dirty="0">
                <a:solidFill>
                  <a:srgbClr val="FF0000"/>
                </a:solidFill>
              </a:rPr>
              <a:t>et al.</a:t>
            </a:r>
            <a:r>
              <a:rPr lang="en-US" altLang="zh-CN" sz="1100" b="1" dirty="0">
                <a:solidFill>
                  <a:srgbClr val="FF0000"/>
                </a:solidFill>
              </a:rPr>
              <a:t> arXiv:2606.21439,</a:t>
            </a:r>
            <a:r>
              <a:rPr lang="zh-CN" altLang="en-US" sz="1100" b="1" dirty="0">
                <a:solidFill>
                  <a:srgbClr val="FF0000"/>
                </a:solidFill>
              </a:rPr>
              <a:t> </a:t>
            </a:r>
            <a:r>
              <a:rPr lang="en-US" altLang="zh-CN" sz="1100" b="1" dirty="0">
                <a:solidFill>
                  <a:srgbClr val="FF0000"/>
                </a:solidFill>
              </a:rPr>
              <a:t>2605.03576</a:t>
            </a:r>
          </a:p>
        </p:txBody>
      </p:sp>
    </p:spTree>
    <p:extLst>
      <p:ext uri="{BB962C8B-B14F-4D97-AF65-F5344CB8AC3E}">
        <p14:creationId xmlns:p14="http://schemas.microsoft.com/office/powerpoint/2010/main" val="3059428005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E8A5C-F485-D756-516B-AF61C99C9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E9302ACA-D311-E2F1-2767-5DF786C6CA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3559"/>
            <a:ext cx="2364316" cy="33855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defRPr/>
            </a:pPr>
            <a:r>
              <a:rPr lang="en-GB" altLang="zh-CN" sz="1600" b="1" dirty="0">
                <a:solidFill>
                  <a:schemeClr val="bg1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U</a:t>
            </a:r>
            <a:r>
              <a:rPr lang="en-US" altLang="zh-CN" sz="1600" b="1" dirty="0" err="1">
                <a:solidFill>
                  <a:schemeClr val="bg1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ltralight</a:t>
            </a:r>
            <a:r>
              <a:rPr lang="en-US" altLang="zh-CN" sz="1600" b="1" dirty="0">
                <a:solidFill>
                  <a:schemeClr val="bg1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 DM</a:t>
            </a:r>
            <a:endParaRPr lang="en-GB" altLang="zh-CN" sz="1600" b="1" dirty="0">
              <a:solidFill>
                <a:schemeClr val="bg1"/>
              </a:solidFill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B55AB01C-8A79-F25F-20DF-FA2F680F5E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7998" y="2978357"/>
            <a:ext cx="3803728" cy="90128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A318929-BA8F-B624-015D-EEE0B36060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661" y="356811"/>
            <a:ext cx="5260837" cy="6275258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3A5911B3-4A90-F1FF-5815-32FF1A823647}"/>
              </a:ext>
            </a:extLst>
          </p:cNvPr>
          <p:cNvSpPr txBox="1"/>
          <p:nvPr/>
        </p:nvSpPr>
        <p:spPr>
          <a:xfrm>
            <a:off x="9544594" y="6370459"/>
            <a:ext cx="275596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100" b="1" dirty="0">
                <a:solidFill>
                  <a:srgbClr val="FF0000"/>
                </a:solidFill>
              </a:rPr>
              <a:t>Xu </a:t>
            </a:r>
            <a:r>
              <a:rPr lang="en-US" altLang="zh-CN" sz="1100" b="1" i="1" dirty="0">
                <a:solidFill>
                  <a:srgbClr val="FF0000"/>
                </a:solidFill>
              </a:rPr>
              <a:t>et al.</a:t>
            </a:r>
            <a:r>
              <a:rPr lang="en-US" altLang="zh-CN" sz="1100" b="1" dirty="0">
                <a:solidFill>
                  <a:srgbClr val="FF0000"/>
                </a:solidFill>
              </a:rPr>
              <a:t> arXiv:2606.21439,</a:t>
            </a:r>
            <a:r>
              <a:rPr lang="zh-CN" altLang="en-US" sz="1100" b="1" dirty="0">
                <a:solidFill>
                  <a:srgbClr val="FF0000"/>
                </a:solidFill>
              </a:rPr>
              <a:t> </a:t>
            </a:r>
            <a:r>
              <a:rPr lang="en-US" altLang="zh-CN" sz="1100" b="1" dirty="0">
                <a:solidFill>
                  <a:srgbClr val="FF0000"/>
                </a:solidFill>
              </a:rPr>
              <a:t>2605.03576</a:t>
            </a:r>
          </a:p>
        </p:txBody>
      </p:sp>
    </p:spTree>
    <p:extLst>
      <p:ext uri="{BB962C8B-B14F-4D97-AF65-F5344CB8AC3E}">
        <p14:creationId xmlns:p14="http://schemas.microsoft.com/office/powerpoint/2010/main" val="1158254501"/>
      </p:ext>
    </p:extLst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BB8562-6E89-F189-2355-8E83782E57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FB16EB1-AF24-8C9A-32DF-8E5EB2CFF2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3559"/>
            <a:ext cx="2364316" cy="33855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defRPr/>
            </a:pPr>
            <a:r>
              <a:rPr lang="en-GB" altLang="zh-CN" sz="1600" b="1" dirty="0">
                <a:solidFill>
                  <a:schemeClr val="bg1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U</a:t>
            </a:r>
            <a:r>
              <a:rPr lang="en-US" altLang="zh-CN" sz="1600" b="1" dirty="0" err="1">
                <a:solidFill>
                  <a:schemeClr val="bg1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ltralight</a:t>
            </a:r>
            <a:r>
              <a:rPr lang="en-US" altLang="zh-CN" sz="1600" b="1" dirty="0">
                <a:solidFill>
                  <a:schemeClr val="bg1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 DM</a:t>
            </a:r>
            <a:endParaRPr lang="en-GB" altLang="zh-CN" sz="1600" b="1" dirty="0">
              <a:solidFill>
                <a:schemeClr val="bg1"/>
              </a:solidFill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BA423E2-9630-50D5-AE13-77B790907A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850" y="663152"/>
            <a:ext cx="4715384" cy="1117300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F3E15688-5926-25E0-CBA4-321637FD3142}"/>
              </a:ext>
            </a:extLst>
          </p:cNvPr>
          <p:cNvSpPr/>
          <p:nvPr/>
        </p:nvSpPr>
        <p:spPr>
          <a:xfrm>
            <a:off x="88661" y="327813"/>
            <a:ext cx="30748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Evolution of the system</a:t>
            </a:r>
            <a:endParaRPr lang="zh-CN" altLang="en-US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F225028E-1435-5098-7702-8EE2B8C33E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4172" y="804606"/>
            <a:ext cx="5751978" cy="834392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C367F295-4C89-1EA0-5304-E8CABC4C0BED}"/>
              </a:ext>
            </a:extLst>
          </p:cNvPr>
          <p:cNvSpPr txBox="1"/>
          <p:nvPr/>
        </p:nvSpPr>
        <p:spPr>
          <a:xfrm>
            <a:off x="9544594" y="6370459"/>
            <a:ext cx="275596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100" b="1" dirty="0">
                <a:solidFill>
                  <a:srgbClr val="FF0000"/>
                </a:solidFill>
              </a:rPr>
              <a:t>Xu </a:t>
            </a:r>
            <a:r>
              <a:rPr lang="en-US" altLang="zh-CN" sz="1100" b="1" i="1" dirty="0">
                <a:solidFill>
                  <a:srgbClr val="FF0000"/>
                </a:solidFill>
              </a:rPr>
              <a:t>et al.</a:t>
            </a:r>
            <a:r>
              <a:rPr lang="en-US" altLang="zh-CN" sz="1100" b="1" dirty="0">
                <a:solidFill>
                  <a:srgbClr val="FF0000"/>
                </a:solidFill>
              </a:rPr>
              <a:t> arXiv:2606.21439,</a:t>
            </a:r>
            <a:r>
              <a:rPr lang="zh-CN" altLang="en-US" sz="1100" b="1" dirty="0">
                <a:solidFill>
                  <a:srgbClr val="FF0000"/>
                </a:solidFill>
              </a:rPr>
              <a:t> </a:t>
            </a:r>
            <a:r>
              <a:rPr lang="en-US" altLang="zh-CN" sz="1100" b="1" dirty="0">
                <a:solidFill>
                  <a:srgbClr val="FF0000"/>
                </a:solidFill>
              </a:rPr>
              <a:t>2605.03576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78692573-E584-C67C-8549-347184B1EA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638998"/>
            <a:ext cx="11991703" cy="466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8572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D27B8-3732-C01C-CD22-EC800C22C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3928CC9B-6BA0-5F93-DD4D-8AF0F32E33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3559"/>
            <a:ext cx="2364316" cy="33855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defRPr/>
            </a:pPr>
            <a:r>
              <a:rPr lang="en-GB" altLang="zh-CN" sz="1600" b="1" dirty="0">
                <a:solidFill>
                  <a:schemeClr val="bg1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Summary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72BAAA50-7CFA-8101-49C2-D1D7064A6114}"/>
              </a:ext>
            </a:extLst>
          </p:cNvPr>
          <p:cNvSpPr txBox="1"/>
          <p:nvPr/>
        </p:nvSpPr>
        <p:spPr>
          <a:xfrm>
            <a:off x="1572103" y="1485113"/>
            <a:ext cx="10258730" cy="30094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600" dirty="0"/>
              <a:t>Ultralight bosons around spinning BHs can trigger </a:t>
            </a:r>
            <a:r>
              <a:rPr lang="en-US" altLang="zh-CN" sz="1600" dirty="0" err="1"/>
              <a:t>superradiant</a:t>
            </a:r>
            <a:r>
              <a:rPr lang="en-US" altLang="zh-CN" sz="1600" dirty="0"/>
              <a:t> instabilities, form gravitational atoms, and generate observable GW signatures.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CN" sz="16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600" dirty="0"/>
              <a:t>Self-interactions can modify the evolution of boson clouds, opening new channels of mode coupling, scalar emission, and GW phenomenology.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CN" sz="16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600" dirty="0"/>
              <a:t>Ultralight dark matter environments around BHs may also leave measurable imprints on compact-object dynamics, such as resonant effects and waveform dephasing in EMRIs.</a:t>
            </a:r>
          </a:p>
        </p:txBody>
      </p:sp>
    </p:spTree>
    <p:extLst>
      <p:ext uri="{BB962C8B-B14F-4D97-AF65-F5344CB8AC3E}">
        <p14:creationId xmlns:p14="http://schemas.microsoft.com/office/powerpoint/2010/main" val="922344807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F46224B8-A8E5-F83F-283D-4B0EDB3B7F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21311" y="-74683"/>
            <a:ext cx="2364316" cy="33855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defRPr/>
            </a:pPr>
            <a:r>
              <a:rPr lang="en-US" altLang="zh-CN" sz="1600" b="1" dirty="0">
                <a:solidFill>
                  <a:schemeClr val="bg1">
                    <a:lumMod val="95000"/>
                  </a:schemeClr>
                </a:solidFill>
              </a:rPr>
              <a:t>Dark Matter</a:t>
            </a:r>
            <a:endParaRPr lang="zh-CN" altLang="en-US" sz="1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AutoShape 2" descr="https://chatgpt.com/backend-api/estuary/content?id=file_000000003a9871f4880ba244e844a397&amp;ts=491615&amp;p=fs&amp;cid=1&amp;sig=3be10b0f2c89e596a7f0f0c4bb88a6bda4d40035ac2796aa15f051859dc73987&amp;v=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8075" y="1970761"/>
            <a:ext cx="7686675" cy="32385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7580" y="2294611"/>
            <a:ext cx="6886575" cy="200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093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F46224B8-A8E5-F83F-283D-4B0EDB3B7F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21311" y="-74683"/>
            <a:ext cx="2364316" cy="33855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defRPr/>
            </a:pPr>
            <a:r>
              <a:rPr lang="en-US" altLang="zh-CN" sz="1600" b="1" dirty="0">
                <a:solidFill>
                  <a:schemeClr val="bg1">
                    <a:lumMod val="95000"/>
                  </a:schemeClr>
                </a:solidFill>
              </a:rPr>
              <a:t>BH environment</a:t>
            </a:r>
            <a:endParaRPr lang="zh-CN" altLang="en-US" sz="1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AutoShape 2" descr="https://chatgpt.com/backend-api/estuary/content?id=file_000000003a9871f4880ba244e844a397&amp;ts=491615&amp;p=fs&amp;cid=1&amp;sig=3be10b0f2c89e596a7f0f0c4bb88a6bda4d40035ac2796aa15f051859dc73987&amp;v=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D602F005-3B18-EAFF-2F84-CF808CF416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3407" y="276950"/>
            <a:ext cx="7605186" cy="6196149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69A766F8-EE7E-024F-F2B0-63537B63C34D}"/>
              </a:ext>
            </a:extLst>
          </p:cNvPr>
          <p:cNvSpPr txBox="1"/>
          <p:nvPr/>
        </p:nvSpPr>
        <p:spPr>
          <a:xfrm>
            <a:off x="10044482" y="6241553"/>
            <a:ext cx="21475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1" dirty="0">
                <a:solidFill>
                  <a:srgbClr val="FF0000"/>
                </a:solidFill>
              </a:rPr>
              <a:t>G. Bertone </a:t>
            </a:r>
            <a:r>
              <a:rPr lang="en-US" altLang="zh-CN" sz="1400" b="1" i="1" dirty="0">
                <a:solidFill>
                  <a:srgbClr val="FF0000"/>
                </a:solidFill>
              </a:rPr>
              <a:t>et al.</a:t>
            </a:r>
            <a:r>
              <a:rPr lang="fr-FR" altLang="zh-CN" sz="1400" b="1" i="1" dirty="0">
                <a:solidFill>
                  <a:srgbClr val="FF0000"/>
                </a:solidFill>
              </a:rPr>
              <a:t> </a:t>
            </a:r>
            <a:r>
              <a:rPr lang="fr-FR" altLang="zh-CN" sz="1400" b="1" dirty="0">
                <a:solidFill>
                  <a:srgbClr val="FF0000"/>
                </a:solidFill>
              </a:rPr>
              <a:t>(2020)</a:t>
            </a:r>
            <a:endParaRPr lang="en-US" altLang="zh-CN" sz="1400" b="1" dirty="0">
              <a:solidFill>
                <a:srgbClr val="FF0000"/>
              </a:solidFill>
            </a:endParaRPr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3F1360D6-A3DD-28E6-7BA9-781A8BDB5C6D}"/>
              </a:ext>
            </a:extLst>
          </p:cNvPr>
          <p:cNvSpPr/>
          <p:nvPr/>
        </p:nvSpPr>
        <p:spPr>
          <a:xfrm>
            <a:off x="6691011" y="2044337"/>
            <a:ext cx="3413760" cy="276932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pic>
        <p:nvPicPr>
          <p:cNvPr id="14" name="图片 1">
            <a:extLst>
              <a:ext uri="{FF2B5EF4-FFF2-40B4-BE49-F238E27FC236}">
                <a16:creationId xmlns:a16="http://schemas.microsoft.com/office/drawing/2014/main" id="{4691A504-8A8B-403E-EAFF-470578CF3B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8767" y="308670"/>
            <a:ext cx="3433233" cy="1735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6882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84A8CC04-3FDC-BA65-BF68-26136A42E9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3559"/>
            <a:ext cx="2364316" cy="33855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defRPr/>
            </a:pPr>
            <a:r>
              <a:rPr lang="en-GB" altLang="zh-CN" sz="1600" b="1" dirty="0">
                <a:solidFill>
                  <a:schemeClr val="bg1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U</a:t>
            </a:r>
            <a:r>
              <a:rPr lang="en-US" altLang="zh-CN" sz="1600" b="1" dirty="0" err="1">
                <a:solidFill>
                  <a:schemeClr val="bg1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ltralight</a:t>
            </a:r>
            <a:r>
              <a:rPr lang="en-US" altLang="zh-CN" sz="1600" b="1" dirty="0">
                <a:solidFill>
                  <a:schemeClr val="bg1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 DM</a:t>
            </a:r>
            <a:endParaRPr lang="en-GB" altLang="zh-CN" sz="1600" b="1" dirty="0">
              <a:solidFill>
                <a:schemeClr val="bg1"/>
              </a:solidFill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43CC40F-12CF-6B23-A724-9AB60B6AA5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9426" y="558634"/>
            <a:ext cx="4694574" cy="890049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EBFB4F4D-5BBC-AACD-93FA-CDC545DC194A}"/>
              </a:ext>
            </a:extLst>
          </p:cNvPr>
          <p:cNvSpPr/>
          <p:nvPr/>
        </p:nvSpPr>
        <p:spPr>
          <a:xfrm>
            <a:off x="742123" y="264995"/>
            <a:ext cx="526618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Massive bosonic fields in Kerr space time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FCA64955-98C6-8E45-32B5-090075DE2D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9426" y="1742322"/>
            <a:ext cx="4880841" cy="847943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62082678-0CE4-C67F-FC3E-52FDA57817F9}"/>
              </a:ext>
            </a:extLst>
          </p:cNvPr>
          <p:cNvSpPr/>
          <p:nvPr/>
        </p:nvSpPr>
        <p:spPr>
          <a:xfrm>
            <a:off x="742123" y="1448683"/>
            <a:ext cx="227658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General solution 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D8E5B35D-46DC-9D2D-50ED-2F0E29A10363}"/>
              </a:ext>
            </a:extLst>
          </p:cNvPr>
          <p:cNvSpPr/>
          <p:nvPr/>
        </p:nvSpPr>
        <p:spPr>
          <a:xfrm>
            <a:off x="742123" y="2632371"/>
            <a:ext cx="722505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Boundary conditions:</a:t>
            </a:r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/>
              <a:t>horizon acts as a dissipative membrane</a:t>
            </a:r>
            <a:endParaRPr lang="en-US" altLang="zh-CN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539AE977-357E-83D1-9507-94AF082B11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0159" y="3945882"/>
            <a:ext cx="3182758" cy="568028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1183C9FC-9F7D-79DE-B355-085452CD62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0159" y="4434271"/>
            <a:ext cx="6879576" cy="863217"/>
          </a:xfrm>
          <a:prstGeom prst="rect">
            <a:avLst/>
          </a:prstGeom>
        </p:spPr>
      </p:pic>
      <p:sp>
        <p:nvSpPr>
          <p:cNvPr id="28" name="矩形 27">
            <a:extLst>
              <a:ext uri="{FF2B5EF4-FFF2-40B4-BE49-F238E27FC236}">
                <a16:creationId xmlns:a16="http://schemas.microsoft.com/office/drawing/2014/main" id="{E747D484-15EC-3985-C301-D1A012CDB75D}"/>
              </a:ext>
            </a:extLst>
          </p:cNvPr>
          <p:cNvSpPr/>
          <p:nvPr/>
        </p:nvSpPr>
        <p:spPr>
          <a:xfrm>
            <a:off x="718879" y="3429000"/>
            <a:ext cx="23230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Eigenfrequencies</a:t>
            </a:r>
            <a:endParaRPr lang="en-US" altLang="zh-CN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E1228805-3708-D896-B456-23CCDFC3A1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36587" y="6105707"/>
            <a:ext cx="1580252" cy="387317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32" name="矩形 31">
            <a:extLst>
              <a:ext uri="{FF2B5EF4-FFF2-40B4-BE49-F238E27FC236}">
                <a16:creationId xmlns:a16="http://schemas.microsoft.com/office/drawing/2014/main" id="{5AE55BF0-DFE7-3E6C-28A9-79846F5BFACC}"/>
              </a:ext>
            </a:extLst>
          </p:cNvPr>
          <p:cNvSpPr/>
          <p:nvPr/>
        </p:nvSpPr>
        <p:spPr>
          <a:xfrm>
            <a:off x="2254181" y="5596321"/>
            <a:ext cx="6731330" cy="400110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000" b="1" dirty="0"/>
              <a:t>The bosonic field is extracting energy from the BH when</a:t>
            </a:r>
            <a:endParaRPr lang="en-US" altLang="zh-CN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图片 1">
            <a:extLst>
              <a:ext uri="{FF2B5EF4-FFF2-40B4-BE49-F238E27FC236}">
                <a16:creationId xmlns:a16="http://schemas.microsoft.com/office/drawing/2014/main" id="{269E0D06-8C1C-C23B-99D6-766C983123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8767" y="308670"/>
            <a:ext cx="3433233" cy="1735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文本框 36">
            <a:extLst>
              <a:ext uri="{FF2B5EF4-FFF2-40B4-BE49-F238E27FC236}">
                <a16:creationId xmlns:a16="http://schemas.microsoft.com/office/drawing/2014/main" id="{9DAA3A25-270F-3E22-E37B-C842DFEBBA7C}"/>
              </a:ext>
            </a:extLst>
          </p:cNvPr>
          <p:cNvSpPr txBox="1"/>
          <p:nvPr/>
        </p:nvSpPr>
        <p:spPr>
          <a:xfrm>
            <a:off x="10475383" y="6241553"/>
            <a:ext cx="21475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1" dirty="0">
                <a:solidFill>
                  <a:srgbClr val="FF0000"/>
                </a:solidFill>
              </a:rPr>
              <a:t>Brito </a:t>
            </a:r>
            <a:r>
              <a:rPr lang="en-US" altLang="zh-CN" sz="1400" b="1" i="1" dirty="0">
                <a:solidFill>
                  <a:srgbClr val="FF0000"/>
                </a:solidFill>
              </a:rPr>
              <a:t>et al.</a:t>
            </a:r>
            <a:r>
              <a:rPr lang="fr-FR" altLang="zh-CN" sz="1400" b="1" i="1" dirty="0">
                <a:solidFill>
                  <a:srgbClr val="FF0000"/>
                </a:solidFill>
              </a:rPr>
              <a:t> </a:t>
            </a:r>
            <a:r>
              <a:rPr lang="fr-FR" altLang="zh-CN" sz="1400" b="1" dirty="0">
                <a:solidFill>
                  <a:srgbClr val="FF0000"/>
                </a:solidFill>
              </a:rPr>
              <a:t>(2017)</a:t>
            </a:r>
            <a:endParaRPr lang="en-US" altLang="zh-CN" sz="1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84A8CC04-3FDC-BA65-BF68-26136A42E9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3559"/>
            <a:ext cx="2364316" cy="33855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defRPr/>
            </a:pPr>
            <a:r>
              <a:rPr lang="en-GB" altLang="zh-CN" sz="1600" b="1" dirty="0">
                <a:solidFill>
                  <a:schemeClr val="bg1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U</a:t>
            </a:r>
            <a:r>
              <a:rPr lang="en-US" altLang="zh-CN" sz="1600" b="1" dirty="0" err="1">
                <a:solidFill>
                  <a:schemeClr val="bg1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ltralight</a:t>
            </a:r>
            <a:r>
              <a:rPr lang="en-US" altLang="zh-CN" sz="1600" b="1" dirty="0">
                <a:solidFill>
                  <a:schemeClr val="bg1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 DM</a:t>
            </a:r>
            <a:endParaRPr lang="en-GB" altLang="zh-CN" sz="1600" b="1" dirty="0">
              <a:solidFill>
                <a:schemeClr val="bg1"/>
              </a:solidFill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D187E9F-809B-8D87-129C-1603B5DC7A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33" y="2561884"/>
            <a:ext cx="4851400" cy="370167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F30BF8D-752B-E28A-C901-F21CB377CB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3616" y="264995"/>
            <a:ext cx="8294051" cy="2044657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C8C7BB7D-A4C2-A2FF-3895-1355D4D7D9F1}"/>
              </a:ext>
            </a:extLst>
          </p:cNvPr>
          <p:cNvSpPr txBox="1"/>
          <p:nvPr/>
        </p:nvSpPr>
        <p:spPr>
          <a:xfrm>
            <a:off x="10210801" y="2033369"/>
            <a:ext cx="18542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1" dirty="0">
                <a:solidFill>
                  <a:srgbClr val="FF0000"/>
                </a:solidFill>
              </a:rPr>
              <a:t>Tsukada </a:t>
            </a:r>
            <a:r>
              <a:rPr lang="en-US" altLang="zh-CN" sz="1400" b="1" i="1" dirty="0">
                <a:solidFill>
                  <a:srgbClr val="FF0000"/>
                </a:solidFill>
              </a:rPr>
              <a:t>et al. </a:t>
            </a:r>
            <a:r>
              <a:rPr lang="en-US" altLang="zh-CN" sz="1400" b="1" dirty="0">
                <a:solidFill>
                  <a:srgbClr val="FF0000"/>
                </a:solidFill>
              </a:rPr>
              <a:t>(2019)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4FED03CA-BE4C-CDC6-5E30-9804EA40F29F}"/>
              </a:ext>
            </a:extLst>
          </p:cNvPr>
          <p:cNvSpPr txBox="1"/>
          <p:nvPr/>
        </p:nvSpPr>
        <p:spPr>
          <a:xfrm>
            <a:off x="1823616" y="6263562"/>
            <a:ext cx="15376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1" dirty="0">
                <a:solidFill>
                  <a:srgbClr val="FF0000"/>
                </a:solidFill>
              </a:rPr>
              <a:t>Yuan </a:t>
            </a:r>
            <a:r>
              <a:rPr lang="en-US" altLang="zh-CN" sz="1400" b="1" i="1" dirty="0">
                <a:solidFill>
                  <a:srgbClr val="FF0000"/>
                </a:solidFill>
              </a:rPr>
              <a:t>et al. </a:t>
            </a:r>
            <a:r>
              <a:rPr lang="en-US" altLang="zh-CN" sz="1400" b="1" dirty="0">
                <a:solidFill>
                  <a:srgbClr val="FF0000"/>
                </a:solidFill>
              </a:rPr>
              <a:t>(2021)</a:t>
            </a: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AD766BD3-EF6E-65A5-7A90-35433CFDA5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9573" y="2923187"/>
            <a:ext cx="5279428" cy="101162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4861AD1C-EEE9-F4BC-D479-48A4899CA9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9143" y="4302120"/>
            <a:ext cx="5279428" cy="918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584568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84A8CC04-3FDC-BA65-BF68-26136A42E9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3559"/>
            <a:ext cx="2364316" cy="33855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defRPr/>
            </a:pPr>
            <a:r>
              <a:rPr lang="en-GB" altLang="zh-CN" sz="1600" b="1" dirty="0">
                <a:solidFill>
                  <a:schemeClr val="bg1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U</a:t>
            </a:r>
            <a:r>
              <a:rPr lang="en-US" altLang="zh-CN" sz="1600" b="1" dirty="0" err="1">
                <a:solidFill>
                  <a:schemeClr val="bg1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ltralight</a:t>
            </a:r>
            <a:r>
              <a:rPr lang="en-US" altLang="zh-CN" sz="1600" b="1" dirty="0">
                <a:solidFill>
                  <a:schemeClr val="bg1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 DM</a:t>
            </a:r>
            <a:endParaRPr lang="en-GB" altLang="zh-CN" sz="1600" b="1" dirty="0">
              <a:solidFill>
                <a:schemeClr val="bg1"/>
              </a:solidFill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4722AC7-5637-EA19-C40B-F4E52FEA96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0146" y="728133"/>
            <a:ext cx="7231707" cy="5401733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473B0982-E841-0029-C501-8D9C8045F4CF}"/>
              </a:ext>
            </a:extLst>
          </p:cNvPr>
          <p:cNvSpPr txBox="1"/>
          <p:nvPr/>
        </p:nvSpPr>
        <p:spPr>
          <a:xfrm>
            <a:off x="10475383" y="6241553"/>
            <a:ext cx="21475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1" dirty="0">
                <a:solidFill>
                  <a:srgbClr val="FF0000"/>
                </a:solidFill>
              </a:rPr>
              <a:t>Brito </a:t>
            </a:r>
            <a:r>
              <a:rPr lang="en-US" altLang="zh-CN" sz="1400" b="1" i="1" dirty="0">
                <a:solidFill>
                  <a:srgbClr val="FF0000"/>
                </a:solidFill>
              </a:rPr>
              <a:t>et al.</a:t>
            </a:r>
            <a:r>
              <a:rPr lang="fr-FR" altLang="zh-CN" sz="1400" b="1" i="1" dirty="0">
                <a:solidFill>
                  <a:srgbClr val="FF0000"/>
                </a:solidFill>
              </a:rPr>
              <a:t> </a:t>
            </a:r>
            <a:r>
              <a:rPr lang="fr-FR" altLang="zh-CN" sz="1400" b="1" dirty="0">
                <a:solidFill>
                  <a:srgbClr val="FF0000"/>
                </a:solidFill>
              </a:rPr>
              <a:t>(2017)</a:t>
            </a:r>
            <a:endParaRPr lang="en-US" altLang="zh-CN" sz="1400" b="1" dirty="0">
              <a:solidFill>
                <a:srgbClr val="FF0000"/>
              </a:solidFill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FF4DD24-8080-8B29-4D98-D8ED2FEB89F7}"/>
              </a:ext>
            </a:extLst>
          </p:cNvPr>
          <p:cNvSpPr/>
          <p:nvPr/>
        </p:nvSpPr>
        <p:spPr>
          <a:xfrm>
            <a:off x="538923" y="405551"/>
            <a:ext cx="89546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“Gaps” in the mass-spin plot can be used to constrain ultralight bosons</a:t>
            </a:r>
            <a:endParaRPr lang="zh-CN" altLang="en-US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495488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84A8CC04-3FDC-BA65-BF68-26136A42E9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3559"/>
            <a:ext cx="2364316" cy="33855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defRPr/>
            </a:pPr>
            <a:r>
              <a:rPr lang="en-GB" altLang="zh-CN" sz="1600" b="1" dirty="0">
                <a:solidFill>
                  <a:schemeClr val="bg1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U</a:t>
            </a:r>
            <a:r>
              <a:rPr lang="en-US" altLang="zh-CN" sz="1600" b="1" dirty="0" err="1">
                <a:solidFill>
                  <a:schemeClr val="bg1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ltralight</a:t>
            </a:r>
            <a:r>
              <a:rPr lang="en-US" altLang="zh-CN" sz="1600" b="1" dirty="0">
                <a:solidFill>
                  <a:schemeClr val="bg1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 DM</a:t>
            </a:r>
            <a:endParaRPr lang="en-GB" altLang="zh-CN" sz="1600" b="1" dirty="0">
              <a:solidFill>
                <a:schemeClr val="bg1"/>
              </a:solidFill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73B0982-E841-0029-C501-8D9C8045F4CF}"/>
              </a:ext>
            </a:extLst>
          </p:cNvPr>
          <p:cNvSpPr txBox="1"/>
          <p:nvPr/>
        </p:nvSpPr>
        <p:spPr>
          <a:xfrm>
            <a:off x="10475383" y="6241553"/>
            <a:ext cx="21475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1" dirty="0">
                <a:solidFill>
                  <a:srgbClr val="FF0000"/>
                </a:solidFill>
              </a:rPr>
              <a:t>Yuan </a:t>
            </a:r>
            <a:r>
              <a:rPr lang="en-US" altLang="zh-CN" sz="1400" b="1" i="1" dirty="0">
                <a:solidFill>
                  <a:srgbClr val="FF0000"/>
                </a:solidFill>
              </a:rPr>
              <a:t>et al.</a:t>
            </a:r>
            <a:r>
              <a:rPr lang="fr-FR" altLang="zh-CN" sz="1400" b="1" i="1" dirty="0">
                <a:solidFill>
                  <a:srgbClr val="FF0000"/>
                </a:solidFill>
              </a:rPr>
              <a:t> </a:t>
            </a:r>
            <a:r>
              <a:rPr lang="fr-FR" altLang="zh-CN" sz="1400" b="1" dirty="0">
                <a:solidFill>
                  <a:srgbClr val="FF0000"/>
                </a:solidFill>
              </a:rPr>
              <a:t>(2021)</a:t>
            </a:r>
            <a:endParaRPr lang="en-US" altLang="zh-CN" sz="1400" b="1" dirty="0">
              <a:solidFill>
                <a:srgbClr val="FF0000"/>
              </a:solidFill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F6EBE2C-F38D-1EB9-8EE3-329ACCAE2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3412" y="1244600"/>
            <a:ext cx="5988954" cy="427336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7510904-29EA-404E-29C0-9A0004D5E6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74" y="1128913"/>
            <a:ext cx="5754958" cy="4391103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B2A75AA5-8F8B-B8C4-E064-DAEE06DEE97F}"/>
              </a:ext>
            </a:extLst>
          </p:cNvPr>
          <p:cNvSpPr/>
          <p:nvPr/>
        </p:nvSpPr>
        <p:spPr>
          <a:xfrm>
            <a:off x="538923" y="405551"/>
            <a:ext cx="47820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contribution of higher l, m modes</a:t>
            </a:r>
            <a:endParaRPr lang="zh-CN" altLang="en-US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929F761-69B0-313B-3C94-DF118654D4B4}"/>
              </a:ext>
            </a:extLst>
          </p:cNvPr>
          <p:cNvSpPr/>
          <p:nvPr/>
        </p:nvSpPr>
        <p:spPr>
          <a:xfrm>
            <a:off x="6685723" y="5604437"/>
            <a:ext cx="52966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GW emission dominated by higher modes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319490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84A8CC04-3FDC-BA65-BF68-26136A42E9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3559"/>
            <a:ext cx="2364316" cy="33855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defRPr/>
            </a:pPr>
            <a:r>
              <a:rPr lang="en-GB" altLang="zh-CN" sz="1600" b="1" dirty="0">
                <a:solidFill>
                  <a:schemeClr val="bg1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U</a:t>
            </a:r>
            <a:r>
              <a:rPr lang="en-US" altLang="zh-CN" sz="1600" b="1" dirty="0" err="1">
                <a:solidFill>
                  <a:schemeClr val="bg1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ltralight</a:t>
            </a:r>
            <a:r>
              <a:rPr lang="en-US" altLang="zh-CN" sz="1600" b="1" dirty="0">
                <a:solidFill>
                  <a:schemeClr val="bg1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 DM</a:t>
            </a:r>
            <a:endParaRPr lang="en-GB" altLang="zh-CN" sz="1600" b="1" dirty="0">
              <a:solidFill>
                <a:schemeClr val="bg1"/>
              </a:solidFill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73B0982-E841-0029-C501-8D9C8045F4CF}"/>
              </a:ext>
            </a:extLst>
          </p:cNvPr>
          <p:cNvSpPr txBox="1"/>
          <p:nvPr/>
        </p:nvSpPr>
        <p:spPr>
          <a:xfrm>
            <a:off x="10475383" y="6241553"/>
            <a:ext cx="21475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1" dirty="0">
                <a:solidFill>
                  <a:srgbClr val="FF0000"/>
                </a:solidFill>
              </a:rPr>
              <a:t>Yuan </a:t>
            </a:r>
            <a:r>
              <a:rPr lang="en-US" altLang="zh-CN" sz="1400" b="1" i="1" dirty="0">
                <a:solidFill>
                  <a:srgbClr val="FF0000"/>
                </a:solidFill>
              </a:rPr>
              <a:t>et al.</a:t>
            </a:r>
            <a:r>
              <a:rPr lang="fr-FR" altLang="zh-CN" sz="1400" b="1" i="1" dirty="0">
                <a:solidFill>
                  <a:srgbClr val="FF0000"/>
                </a:solidFill>
              </a:rPr>
              <a:t> </a:t>
            </a:r>
            <a:r>
              <a:rPr lang="fr-FR" altLang="zh-CN" sz="1400" b="1" dirty="0">
                <a:solidFill>
                  <a:srgbClr val="FF0000"/>
                </a:solidFill>
              </a:rPr>
              <a:t>(2021)</a:t>
            </a:r>
            <a:endParaRPr lang="en-US" altLang="zh-CN" sz="1400" b="1" dirty="0">
              <a:solidFill>
                <a:srgbClr val="FF0000"/>
              </a:solidFill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429CC2E2-4FE0-5186-1995-7B060E46A8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7428" y="829000"/>
            <a:ext cx="7057143" cy="5200000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DFE606D4-A613-FCF4-B1E6-5602F9E406D2}"/>
              </a:ext>
            </a:extLst>
          </p:cNvPr>
          <p:cNvSpPr/>
          <p:nvPr/>
        </p:nvSpPr>
        <p:spPr>
          <a:xfrm>
            <a:off x="564323" y="404437"/>
            <a:ext cx="107420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altLang="zh-CN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Search for ultralight dark matter using next-generation ground-based GW detectors</a:t>
            </a:r>
            <a:endParaRPr lang="zh-CN" altLang="en-US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691062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84A8CC04-3FDC-BA65-BF68-26136A42E9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3559"/>
            <a:ext cx="2364316" cy="33855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defRPr/>
            </a:pPr>
            <a:r>
              <a:rPr lang="en-GB" altLang="zh-CN" sz="1600" b="1" dirty="0">
                <a:solidFill>
                  <a:schemeClr val="bg1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U</a:t>
            </a:r>
            <a:r>
              <a:rPr lang="en-US" altLang="zh-CN" sz="1600" b="1" dirty="0" err="1">
                <a:solidFill>
                  <a:schemeClr val="bg1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ltralight</a:t>
            </a:r>
            <a:r>
              <a:rPr lang="en-US" altLang="zh-CN" sz="1600" b="1" dirty="0">
                <a:solidFill>
                  <a:schemeClr val="bg1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 DM</a:t>
            </a:r>
            <a:endParaRPr lang="en-GB" altLang="zh-CN" sz="1600" b="1" dirty="0">
              <a:solidFill>
                <a:schemeClr val="bg1"/>
              </a:solidFill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73B0982-E841-0029-C501-8D9C8045F4CF}"/>
              </a:ext>
            </a:extLst>
          </p:cNvPr>
          <p:cNvSpPr txBox="1"/>
          <p:nvPr/>
        </p:nvSpPr>
        <p:spPr>
          <a:xfrm>
            <a:off x="10475383" y="6241553"/>
            <a:ext cx="21475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1" dirty="0">
                <a:solidFill>
                  <a:srgbClr val="FF0000"/>
                </a:solidFill>
              </a:rPr>
              <a:t>Yuan </a:t>
            </a:r>
            <a:r>
              <a:rPr lang="en-US" altLang="zh-CN" sz="1400" b="1" i="1" dirty="0">
                <a:solidFill>
                  <a:srgbClr val="FF0000"/>
                </a:solidFill>
              </a:rPr>
              <a:t>et al.</a:t>
            </a:r>
            <a:r>
              <a:rPr lang="fr-FR" altLang="zh-CN" sz="1400" b="1" i="1" dirty="0">
                <a:solidFill>
                  <a:srgbClr val="FF0000"/>
                </a:solidFill>
              </a:rPr>
              <a:t> </a:t>
            </a:r>
            <a:r>
              <a:rPr lang="fr-FR" altLang="zh-CN" sz="1400" b="1" dirty="0">
                <a:solidFill>
                  <a:srgbClr val="FF0000"/>
                </a:solidFill>
              </a:rPr>
              <a:t>(2021a)</a:t>
            </a:r>
            <a:endParaRPr lang="en-US" altLang="zh-CN" sz="1400" b="1" dirty="0">
              <a:solidFill>
                <a:srgbClr val="FF0000"/>
              </a:solidFill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4472B7E2-DC99-0A86-FF34-15825EC4CE27}"/>
              </a:ext>
            </a:extLst>
          </p:cNvPr>
          <p:cNvSpPr/>
          <p:nvPr/>
        </p:nvSpPr>
        <p:spPr>
          <a:xfrm>
            <a:off x="564323" y="404437"/>
            <a:ext cx="78021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Search for ultralight dark matter using LIGO O1-O3 dataset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D98CD52-0DEC-94DE-1474-8455F9926A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7667" y="943259"/>
            <a:ext cx="6870459" cy="4971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013558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2000</TotalTime>
  <Words>572</Words>
  <Application>Microsoft Office PowerPoint</Application>
  <PresentationFormat>宽屏</PresentationFormat>
  <Paragraphs>112</Paragraphs>
  <Slides>19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4" baseType="lpstr">
      <vt:lpstr>等线</vt:lpstr>
      <vt:lpstr>黑体</vt:lpstr>
      <vt:lpstr>Arial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Chen Yuan</dc:creator>
  <cp:lastModifiedBy>Chen Yuan</cp:lastModifiedBy>
  <cp:revision>106</cp:revision>
  <dcterms:created xsi:type="dcterms:W3CDTF">2025-12-15T18:58:09Z</dcterms:created>
  <dcterms:modified xsi:type="dcterms:W3CDTF">2026-08-09T09:17:29Z</dcterms:modified>
</cp:coreProperties>
</file>