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432" r:id="rId2"/>
    <p:sldId id="434" r:id="rId3"/>
    <p:sldId id="436" r:id="rId4"/>
    <p:sldId id="463" r:id="rId5"/>
    <p:sldId id="464" r:id="rId6"/>
    <p:sldId id="438" r:id="rId7"/>
    <p:sldId id="439" r:id="rId8"/>
    <p:sldId id="440" r:id="rId9"/>
    <p:sldId id="441" r:id="rId10"/>
    <p:sldId id="442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61" r:id="rId20"/>
    <p:sldId id="452" r:id="rId21"/>
    <p:sldId id="453" r:id="rId22"/>
    <p:sldId id="44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FF"/>
    <a:srgbClr val="FFFFFF"/>
    <a:srgbClr val="C9C93F"/>
    <a:srgbClr val="3333CD"/>
    <a:srgbClr val="373AC9"/>
    <a:srgbClr val="2009A7"/>
    <a:srgbClr val="5252AE"/>
    <a:srgbClr val="1A1A59"/>
    <a:srgbClr val="262686"/>
    <a:srgbClr val="DFE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4637"/>
  </p:normalViewPr>
  <p:slideViewPr>
    <p:cSldViewPr snapToGrid="0">
      <p:cViewPr>
        <p:scale>
          <a:sx n="204" d="100"/>
          <a:sy n="204" d="100"/>
        </p:scale>
        <p:origin x="18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0" d="100"/>
          <a:sy n="170" d="100"/>
        </p:scale>
        <p:origin x="6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662146C-526F-C77B-E959-030655EBD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53AF9B-7C8D-C168-C5D7-FFB5E9F499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FB0A-3DA8-A144-892E-68B6D1BECE3B}" type="datetime3">
              <a:rPr kumimoji="1" lang="zh-CN" altLang="en-US" smtClean="0"/>
              <a:t>2026年1月19日星期一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2CEB84-13E4-F839-95FA-15C49535D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491973-C8A9-0EFD-29E1-380F85A78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43E87-2568-6744-BBE8-42C8AB79A27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25592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6567-FA03-7144-B51E-B1CD76C975CC}" type="datetime3">
              <a:rPr lang="zh-CN" altLang="en-US" smtClean="0"/>
              <a:t>2026年1月19日星期一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C2BEF-B5FD-4F22-BE8F-25E6C9583E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7410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D516567-FA03-7144-B51E-B1CD76C975CC}" type="datetime3">
              <a:rPr lang="zh-CN" altLang="en-US" smtClean="0"/>
              <a:t>2026年1月19日星期一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C2BEF-B5FD-4F22-BE8F-25E6C9583E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0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0B24448-0300-1848-9924-531B4D689153}" type="datetime3">
              <a:rPr lang="zh-CN" altLang="en-US" smtClean="0"/>
              <a:t>2026年1月19日星期一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C2BEF-B5FD-4F22-BE8F-25E6C9583EF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87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015F10-7585-F76F-5431-CD6F9478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5050F5-7052-4545-9505-4E9A6AFED29D}" type="datetime1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5B3528C-534B-BDC1-710B-437D0FED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CBB4F7-2F55-4F31-8100-3B4D81E6F8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34FB41-C500-706E-1B86-88EF597C52F7}"/>
              </a:ext>
            </a:extLst>
          </p:cNvPr>
          <p:cNvSpPr txBox="1"/>
          <p:nvPr userDrawn="1"/>
        </p:nvSpPr>
        <p:spPr>
          <a:xfrm>
            <a:off x="1750263" y="6647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8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2B66129-319C-D8B3-FAD7-5E61659FC4A6}"/>
              </a:ext>
            </a:extLst>
          </p:cNvPr>
          <p:cNvCxnSpPr>
            <a:cxnSpLocks/>
          </p:cNvCxnSpPr>
          <p:nvPr userDrawn="1"/>
        </p:nvCxnSpPr>
        <p:spPr>
          <a:xfrm>
            <a:off x="0" y="1071563"/>
            <a:ext cx="121920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7A88C1E-7EA9-77B0-B5AB-ABB114FE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7975" y="6461497"/>
            <a:ext cx="2743200" cy="365125"/>
          </a:xfrm>
        </p:spPr>
        <p:txBody>
          <a:bodyPr/>
          <a:lstStyle>
            <a:lvl1pPr>
              <a:defRPr sz="15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163AFD7-E8D4-4A58-B66A-20072C08F5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5" name="AutoShape 2" descr="海南大学_好搜百科">
            <a:extLst>
              <a:ext uri="{FF2B5EF4-FFF2-40B4-BE49-F238E27FC236}">
                <a16:creationId xmlns:a16="http://schemas.microsoft.com/office/drawing/2014/main" id="{0F912346-0EEE-741C-195D-23238FCEF5B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115958-FCC9-CAC3-5DC8-DD029C7C1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9038" y="6445697"/>
            <a:ext cx="2115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AB05F1-047A-3749-9B74-DE6FC4164959}" type="datetime1">
              <a:rPr lang="zh-CN" altLang="en-US" smtClean="0"/>
              <a:pPr/>
              <a:t>2026/1/19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F3F4B5-8A87-4244-06EC-FE9A8CF73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2173" r="2911" b="3859"/>
          <a:stretch/>
        </p:blipFill>
        <p:spPr>
          <a:xfrm>
            <a:off x="11089076" y="11220"/>
            <a:ext cx="1044956" cy="10547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56BE3AE-0B37-E0FA-7132-B9B8F8D9F888}"/>
              </a:ext>
            </a:extLst>
          </p:cNvPr>
          <p:cNvSpPr txBox="1"/>
          <p:nvPr userDrawn="1"/>
        </p:nvSpPr>
        <p:spPr>
          <a:xfrm>
            <a:off x="1576358" y="6619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63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8441BC7-E7E2-B80A-3D62-30B1228849B2}"/>
              </a:ext>
            </a:extLst>
          </p:cNvPr>
          <p:cNvSpPr/>
          <p:nvPr userDrawn="1"/>
        </p:nvSpPr>
        <p:spPr bwMode="blackGray">
          <a:xfrm>
            <a:off x="0" y="6414247"/>
            <a:ext cx="12192000" cy="450000"/>
          </a:xfrm>
          <a:prstGeom prst="rect">
            <a:avLst/>
          </a:prstGeom>
          <a:solidFill>
            <a:srgbClr val="373AC9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9038" y="6445697"/>
            <a:ext cx="2115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EFBB7A-D83E-FA48-9001-7F355BA3D79C}" type="datetime1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5600" y="6455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CBB4F7-2F55-4F31-8100-3B4D81E6F8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67BA86-FE05-4E09-D8CE-0FDEFC1D9148}"/>
              </a:ext>
            </a:extLst>
          </p:cNvPr>
          <p:cNvSpPr txBox="1"/>
          <p:nvPr userDrawn="1"/>
        </p:nvSpPr>
        <p:spPr>
          <a:xfrm>
            <a:off x="532932" y="6461497"/>
            <a:ext cx="5059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500" dirty="0">
                <a:solidFill>
                  <a:schemeClr val="bg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Hyperfine Electronic Bridge in the </a:t>
            </a:r>
            <a:r>
              <a:rPr lang="en" altLang="zh-CN" sz="15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229</a:t>
            </a:r>
            <a:r>
              <a:rPr lang="en" altLang="zh-CN" sz="1500" dirty="0">
                <a:solidFill>
                  <a:schemeClr val="bg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 Nucleus</a:t>
            </a:r>
          </a:p>
        </p:txBody>
      </p:sp>
    </p:spTree>
    <p:extLst>
      <p:ext uri="{BB962C8B-B14F-4D97-AF65-F5344CB8AC3E}">
        <p14:creationId xmlns:p14="http://schemas.microsoft.com/office/powerpoint/2010/main" val="236632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0.png"/><Relationship Id="rId7" Type="http://schemas.openxmlformats.org/officeDocument/2006/relationships/image" Target="../media/image3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0939C99-5A1E-8FAC-8D8F-FA02463E00EB}"/>
              </a:ext>
            </a:extLst>
          </p:cNvPr>
          <p:cNvSpPr/>
          <p:nvPr/>
        </p:nvSpPr>
        <p:spPr>
          <a:xfrm>
            <a:off x="329817" y="1581767"/>
            <a:ext cx="10954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Hyperfine </a:t>
            </a:r>
            <a:r>
              <a:rPr lang="en-US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Electronic</a:t>
            </a:r>
            <a:r>
              <a:rPr lang="en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</a:t>
            </a:r>
            <a:r>
              <a:rPr lang="en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ridge in the</a:t>
            </a:r>
            <a:r>
              <a:rPr lang="zh-CN" altLang="en-US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2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229</a:t>
            </a:r>
            <a:r>
              <a:rPr lang="en-US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</a:t>
            </a:r>
            <a:r>
              <a:rPr lang="zh-CN" altLang="en-US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2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Nucleus</a:t>
            </a:r>
            <a:endParaRPr lang="zh-CN" altLang="en-US" sz="4200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43B68E-CD0B-3CA6-2533-A37829B7E398}"/>
              </a:ext>
            </a:extLst>
          </p:cNvPr>
          <p:cNvSpPr txBox="1"/>
          <p:nvPr/>
        </p:nvSpPr>
        <p:spPr>
          <a:xfrm>
            <a:off x="4424242" y="3100189"/>
            <a:ext cx="2765629" cy="6568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Wu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Wang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王武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EBBA9C-4A9C-5731-E1B0-A0D01FE51F58}"/>
              </a:ext>
            </a:extLst>
          </p:cNvPr>
          <p:cNvSpPr/>
          <p:nvPr/>
        </p:nvSpPr>
        <p:spPr>
          <a:xfrm>
            <a:off x="4424242" y="5327316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2026.01.20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日期占位符 27">
            <a:extLst>
              <a:ext uri="{FF2B5EF4-FFF2-40B4-BE49-F238E27FC236}">
                <a16:creationId xmlns:a16="http://schemas.microsoft.com/office/drawing/2014/main" id="{06627261-991F-A737-65E9-4D77D03D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496E-8A64-F344-8D76-F9E628B3CC0A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3C91EA3A-E163-7D89-7429-084B25DA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4F7-2F55-4F31-8100-3B4D81E6F860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E5ADF66-9A8F-720B-54E4-55439C676995}"/>
              </a:ext>
            </a:extLst>
          </p:cNvPr>
          <p:cNvSpPr txBox="1"/>
          <p:nvPr/>
        </p:nvSpPr>
        <p:spPr>
          <a:xfrm>
            <a:off x="2294358" y="4345522"/>
            <a:ext cx="796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Institute of Theoretical Physics, Chinese Academy of Sciences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1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A3A74F6-665F-95F5-42CB-FDA4117F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3EFD4-9EB6-7D2C-1D85-6B6CF4E8C8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0532A3-F9B5-654D-BEE7-73ACAAA61BDB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34F87D0-97DB-B4CC-965A-C45327935C66}"/>
              </a:ext>
            </a:extLst>
          </p:cNvPr>
          <p:cNvSpPr/>
          <p:nvPr/>
        </p:nvSpPr>
        <p:spPr>
          <a:xfrm>
            <a:off x="272104" y="3544618"/>
            <a:ext cx="565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Porsev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V.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Flambaum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032504 (2010)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937CEF-6117-671D-2DF9-8D7596ABC4A5}"/>
              </a:ext>
            </a:extLst>
          </p:cNvPr>
          <p:cNvSpPr txBox="1"/>
          <p:nvPr/>
        </p:nvSpPr>
        <p:spPr>
          <a:xfrm>
            <a:off x="272104" y="1174471"/>
            <a:ext cx="4840947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existing research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F95383-841C-B2B5-0A1B-F4896D8A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7" y="2572459"/>
            <a:ext cx="5507004" cy="79599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57F32FC-145A-D7BA-62D3-5D39771526D7}"/>
              </a:ext>
            </a:extLst>
          </p:cNvPr>
          <p:cNvSpPr/>
          <p:nvPr/>
        </p:nvSpPr>
        <p:spPr>
          <a:xfrm>
            <a:off x="637193" y="2552978"/>
            <a:ext cx="3946683" cy="3147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FCE435-6CF8-3CED-947B-5FA60289354F}"/>
              </a:ext>
            </a:extLst>
          </p:cNvPr>
          <p:cNvSpPr txBox="1"/>
          <p:nvPr/>
        </p:nvSpPr>
        <p:spPr>
          <a:xfrm>
            <a:off x="317642" y="1818406"/>
            <a:ext cx="4330032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Neglecting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406D13-2DB6-24D6-AD41-CACFEFE38B4F}"/>
              </a:ext>
            </a:extLst>
          </p:cNvPr>
          <p:cNvSpPr txBox="1"/>
          <p:nvPr/>
        </p:nvSpPr>
        <p:spPr>
          <a:xfrm>
            <a:off x="429123" y="4037999"/>
            <a:ext cx="467303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F44272-0C85-40C4-1528-B8F4408756FA}"/>
              </a:ext>
            </a:extLst>
          </p:cNvPr>
          <p:cNvSpPr txBox="1"/>
          <p:nvPr/>
        </p:nvSpPr>
        <p:spPr>
          <a:xfrm>
            <a:off x="451914" y="5955337"/>
            <a:ext cx="4195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Zhang et al., Nature</a:t>
            </a: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(London)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63 (2024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B48772-EE45-042D-087E-9B12233CF934}"/>
                  </a:ext>
                </a:extLst>
              </p:cNvPr>
              <p:cNvSpPr txBox="1"/>
              <p:nvPr/>
            </p:nvSpPr>
            <p:spPr>
              <a:xfrm>
                <a:off x="411267" y="4634741"/>
                <a:ext cx="5112296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uncertainty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kHz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B48772-EE45-042D-087E-9B12233CF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67" y="4634741"/>
                <a:ext cx="5112296" cy="546881"/>
              </a:xfrm>
              <a:prstGeom prst="rect">
                <a:avLst/>
              </a:prstGeom>
              <a:blipFill>
                <a:blip r:embed="rId3"/>
                <a:stretch>
                  <a:fillRect l="-1489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A73B42A-43E2-30D4-7DB2-AC8B8FB45B99}"/>
              </a:ext>
            </a:extLst>
          </p:cNvPr>
          <p:cNvSpPr txBox="1"/>
          <p:nvPr/>
        </p:nvSpPr>
        <p:spPr>
          <a:xfrm>
            <a:off x="451914" y="5483005"/>
            <a:ext cx="4627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 </a:t>
            </a:r>
            <a:r>
              <a:rPr lang="en-US" altLang="zh-CN" sz="16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Tiedau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Phys. Rev. Lett.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132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182501 (2024) </a:t>
            </a:r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0ECF323-7F8E-2479-1754-55BAAC5CD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98" y="2605628"/>
            <a:ext cx="3029226" cy="97081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756C5F1-ED13-DD85-C10B-891C9D61BC17}"/>
              </a:ext>
            </a:extLst>
          </p:cNvPr>
          <p:cNvSpPr txBox="1"/>
          <p:nvPr/>
        </p:nvSpPr>
        <p:spPr>
          <a:xfrm>
            <a:off x="5898646" y="3609870"/>
            <a:ext cx="5507004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For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two-photon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EB,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</a:p>
          <a:p>
            <a:pPr>
              <a:lnSpc>
                <a:spcPct val="150000"/>
              </a:lnSpc>
            </a:pP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neglected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15691B-A6E2-03A1-EABE-BE8E5FD41BFB}"/>
              </a:ext>
            </a:extLst>
          </p:cNvPr>
          <p:cNvSpPr txBox="1"/>
          <p:nvPr/>
        </p:nvSpPr>
        <p:spPr>
          <a:xfrm>
            <a:off x="6095999" y="4856315"/>
            <a:ext cx="5507003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result,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F73BBF-04F7-75E9-5DEB-27381D2D69E5}"/>
              </a:ext>
            </a:extLst>
          </p:cNvPr>
          <p:cNvSpPr txBox="1"/>
          <p:nvPr/>
        </p:nvSpPr>
        <p:spPr>
          <a:xfrm>
            <a:off x="5793170" y="1450161"/>
            <a:ext cx="5882188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rate based on the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Fermi’s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0555084A-59CC-E504-486F-396BCC4065D6}"/>
              </a:ext>
            </a:extLst>
          </p:cNvPr>
          <p:cNvSpPr txBox="1"/>
          <p:nvPr/>
        </p:nvSpPr>
        <p:spPr>
          <a:xfrm>
            <a:off x="826240" y="354008"/>
            <a:ext cx="4330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30D0D93-336E-FC14-84A8-C3E5B1EBE1A4}"/>
              </a:ext>
            </a:extLst>
          </p:cNvPr>
          <p:cNvSpPr txBox="1"/>
          <p:nvPr/>
        </p:nvSpPr>
        <p:spPr>
          <a:xfrm>
            <a:off x="6096000" y="2055295"/>
            <a:ext cx="5200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 behavior,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incoherent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8293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76F85A-74EE-6109-73A7-72E0581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EE8D55-D591-0B58-966C-4EE99C4985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659BC6-024C-2844-B763-66782EDCDD85}" type="datetime1">
              <a:rPr lang="zh-CN" altLang="en-US" smtClean="0"/>
              <a:t>2026/1/19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62DDF1-229F-ABB9-F7A4-EA6E39373E1A}"/>
                  </a:ext>
                </a:extLst>
              </p:cNvPr>
              <p:cNvSpPr txBox="1"/>
              <p:nvPr/>
            </p:nvSpPr>
            <p:spPr>
              <a:xfrm>
                <a:off x="482184" y="1237045"/>
                <a:ext cx="2773658" cy="5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level:</a:t>
                </a:r>
                <a:r>
                  <a:rPr kumimoji="1" lang="en-US" altLang="zh-CN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62DDF1-229F-ABB9-F7A4-EA6E39373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84" y="1237045"/>
                <a:ext cx="2773658" cy="546560"/>
              </a:xfrm>
              <a:prstGeom prst="rect">
                <a:avLst/>
              </a:prstGeom>
              <a:blipFill>
                <a:blip r:embed="rId2"/>
                <a:stretch>
                  <a:fillRect l="-2273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A2CCE14-8020-EB09-6EBD-FE8D330E9FA6}"/>
              </a:ext>
            </a:extLst>
          </p:cNvPr>
          <p:cNvSpPr txBox="1"/>
          <p:nvPr/>
        </p:nvSpPr>
        <p:spPr>
          <a:xfrm>
            <a:off x="472674" y="3307569"/>
            <a:ext cx="3167262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Dressed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D75994-9DB9-4A10-0938-D5E4503AE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45" y="1837062"/>
            <a:ext cx="3784030" cy="8224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41BF96-F520-470C-4164-6BBBBD539E78}"/>
              </a:ext>
            </a:extLst>
          </p:cNvPr>
          <p:cNvSpPr txBox="1"/>
          <p:nvPr/>
        </p:nvSpPr>
        <p:spPr>
          <a:xfrm>
            <a:off x="472674" y="1860993"/>
            <a:ext cx="3032487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247B599-A9E6-2F95-019A-2AA61E3ACDC9}"/>
              </a:ext>
            </a:extLst>
          </p:cNvPr>
          <p:cNvSpPr txBox="1"/>
          <p:nvPr/>
        </p:nvSpPr>
        <p:spPr>
          <a:xfrm>
            <a:off x="482184" y="4008754"/>
            <a:ext cx="6451298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Eigenstate of the coupled electron–</a:t>
            </a:r>
            <a:r>
              <a:rPr kumimoji="1" lang="en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1"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eus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CC6C71-A3AC-75D7-4428-B175E3195AB4}"/>
                  </a:ext>
                </a:extLst>
              </p:cNvPr>
              <p:cNvSpPr txBox="1"/>
              <p:nvPr/>
            </p:nvSpPr>
            <p:spPr>
              <a:xfrm>
                <a:off x="6613530" y="1682702"/>
                <a:ext cx="5361387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electronic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CC6C71-A3AC-75D7-4428-B175E3195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30" y="1682702"/>
                <a:ext cx="5361387" cy="539315"/>
              </a:xfrm>
              <a:prstGeom prst="rect">
                <a:avLst/>
              </a:prstGeom>
              <a:blipFill>
                <a:blip r:embed="rId4"/>
                <a:stretch>
                  <a:fillRect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3018A6D-CD10-50A1-DE8F-E2C027B9AA2B}"/>
              </a:ext>
            </a:extLst>
          </p:cNvPr>
          <p:cNvSpPr txBox="1"/>
          <p:nvPr/>
        </p:nvSpPr>
        <p:spPr>
          <a:xfrm>
            <a:off x="472674" y="4819296"/>
            <a:ext cx="5301390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of different nuclear states, i.e., nuclear hyperfine mixing</a:t>
            </a:r>
            <a:endParaRPr kumimoji="1"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A126F39-362E-04F0-304E-8465AC3F2A96}"/>
                  </a:ext>
                </a:extLst>
              </p:cNvPr>
              <p:cNvSpPr txBox="1"/>
              <p:nvPr/>
            </p:nvSpPr>
            <p:spPr>
              <a:xfrm>
                <a:off x="3658060" y="1236885"/>
                <a:ext cx="7032449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</a:t>
                </a:r>
                <a14:m>
                  <m:oMath xmlns:m="http://schemas.openxmlformats.org/officeDocument/2006/math">
                    <m:r>
                      <a:rPr kumimoji="1" lang="en-US" altLang="zh-CN" sz="22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electronic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A126F39-362E-04F0-304E-8465AC3F2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60" y="1236885"/>
                <a:ext cx="7032449" cy="546881"/>
              </a:xfrm>
              <a:prstGeom prst="rect">
                <a:avLst/>
              </a:prstGeom>
              <a:blipFill>
                <a:blip r:embed="rId5"/>
                <a:stretch>
                  <a:fillRect l="-181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4E9D8D-5FA0-C9F3-8022-28CD99FC2EEB}"/>
                  </a:ext>
                </a:extLst>
              </p:cNvPr>
              <p:cNvSpPr txBox="1"/>
              <p:nvPr/>
            </p:nvSpPr>
            <p:spPr>
              <a:xfrm>
                <a:off x="472674" y="2610171"/>
                <a:ext cx="4820426" cy="547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hyperfine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level:</a:t>
                </a:r>
                <a:r>
                  <a:rPr kumimoji="1" lang="en-US" altLang="zh-CN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4E9D8D-5FA0-C9F3-8022-28CD99FC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4" y="2610171"/>
                <a:ext cx="4820426" cy="547522"/>
              </a:xfrm>
              <a:prstGeom prst="rect">
                <a:avLst/>
              </a:prstGeom>
              <a:blipFill>
                <a:blip r:embed="rId6"/>
                <a:stretch>
                  <a:fillRect l="-1579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FE77CD21-F0B7-7178-1B3A-147E85B78D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"/>
          <a:stretch/>
        </p:blipFill>
        <p:spPr>
          <a:xfrm>
            <a:off x="3362911" y="3301968"/>
            <a:ext cx="5637040" cy="748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7A9288-4887-0D1C-2BAF-CD96A03C70C9}"/>
                  </a:ext>
                </a:extLst>
              </p:cNvPr>
              <p:cNvSpPr txBox="1"/>
              <p:nvPr/>
            </p:nvSpPr>
            <p:spPr>
              <a:xfrm>
                <a:off x="5311984" y="2712762"/>
                <a:ext cx="397419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is</a:t>
                </a:r>
                <a:r>
                  <a:rPr lang="zh-CN" altLang="en-US" sz="2200" dirty="0"/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7A9288-4887-0D1C-2BAF-CD96A03C7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84" y="2712762"/>
                <a:ext cx="3974196" cy="430887"/>
              </a:xfrm>
              <a:prstGeom prst="rect">
                <a:avLst/>
              </a:prstGeom>
              <a:blipFill>
                <a:blip r:embed="rId8"/>
                <a:stretch>
                  <a:fillRect l="-318" t="-857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817A3D3D-9117-62F8-0BAF-BEA95DDD1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96" y="4658073"/>
            <a:ext cx="4016084" cy="124424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3FBE2C4-131D-DC46-4A99-A88B9EFDB9A4}"/>
              </a:ext>
            </a:extLst>
          </p:cNvPr>
          <p:cNvSpPr txBox="1"/>
          <p:nvPr/>
        </p:nvSpPr>
        <p:spPr>
          <a:xfrm>
            <a:off x="5568445" y="4699526"/>
            <a:ext cx="2518239" cy="54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coefficient:</a:t>
            </a:r>
            <a:endParaRPr kumimoji="1" lang="en-US" altLang="zh-CN" sz="2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B003F9-94DA-D33E-C28C-BB78D4FE5384}"/>
              </a:ext>
            </a:extLst>
          </p:cNvPr>
          <p:cNvSpPr txBox="1"/>
          <p:nvPr/>
        </p:nvSpPr>
        <p:spPr>
          <a:xfrm>
            <a:off x="7077869" y="3993493"/>
            <a:ext cx="3123161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Hyperfine-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basis: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C6F412A-8EFB-C505-55A3-748733CA23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2" y="4110359"/>
            <a:ext cx="1372791" cy="384382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A7EF6FB3-DC0B-3F28-1481-98734445AD64}"/>
              </a:ext>
            </a:extLst>
          </p:cNvPr>
          <p:cNvSpPr/>
          <p:nvPr/>
        </p:nvSpPr>
        <p:spPr>
          <a:xfrm>
            <a:off x="5442935" y="6046981"/>
            <a:ext cx="656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Zou,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223001 (2024)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F4FA9DF5-CC3E-4C16-5FA1-3388C843650D}"/>
              </a:ext>
            </a:extLst>
          </p:cNvPr>
          <p:cNvSpPr txBox="1"/>
          <p:nvPr/>
        </p:nvSpPr>
        <p:spPr>
          <a:xfrm>
            <a:off x="826240" y="354008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Dressed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4E937B-F64B-A920-E10A-C0DEEFDCC128}"/>
                  </a:ext>
                </a:extLst>
              </p:cNvPr>
              <p:cNvSpPr txBox="1"/>
              <p:nvPr/>
            </p:nvSpPr>
            <p:spPr>
              <a:xfrm>
                <a:off x="10001334" y="3385228"/>
                <a:ext cx="13783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kumimoji="1" lang="en-US" altLang="zh-CN" sz="2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2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4E937B-F64B-A920-E10A-C0DEEFDCC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34" y="3385228"/>
                <a:ext cx="1378349" cy="430887"/>
              </a:xfrm>
              <a:prstGeom prst="rect">
                <a:avLst/>
              </a:prstGeom>
              <a:blipFill>
                <a:blip r:embed="rId11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11844C3-DD94-D861-AC5C-80AD275345AC}"/>
              </a:ext>
            </a:extLst>
          </p:cNvPr>
          <p:cNvCxnSpPr/>
          <p:nvPr/>
        </p:nvCxnSpPr>
        <p:spPr>
          <a:xfrm>
            <a:off x="9116356" y="3638736"/>
            <a:ext cx="984576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3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B738A9-5933-71E5-675A-89DDA4FE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F5BDEC-0467-E415-4D54-9034DDDF18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4DAE49-CCC2-304A-B3C6-005C53F32A51}" type="datetime1">
              <a:rPr lang="zh-CN" altLang="en-US" smtClean="0"/>
              <a:t>2026/1/20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1FDD8F-ECB1-C1EB-1075-F61F547E7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15" y="1961157"/>
            <a:ext cx="3300923" cy="38211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C4B4A0F-6912-AD99-D830-FDF01FB98BF1}"/>
              </a:ext>
            </a:extLst>
          </p:cNvPr>
          <p:cNvSpPr txBox="1"/>
          <p:nvPr/>
        </p:nvSpPr>
        <p:spPr>
          <a:xfrm>
            <a:off x="492417" y="2061182"/>
            <a:ext cx="3002513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advantages of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573742-B6DD-D3B4-10F6-4022A02E0728}"/>
              </a:ext>
            </a:extLst>
          </p:cNvPr>
          <p:cNvSpPr txBox="1"/>
          <p:nvPr/>
        </p:nvSpPr>
        <p:spPr>
          <a:xfrm>
            <a:off x="492416" y="2635828"/>
            <a:ext cx="3603465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structure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297D87-3FCB-9696-BDA7-E0EFD833E6EA}"/>
              </a:ext>
            </a:extLst>
          </p:cNvPr>
          <p:cNvSpPr txBox="1"/>
          <p:nvPr/>
        </p:nvSpPr>
        <p:spPr>
          <a:xfrm>
            <a:off x="444089" y="3682974"/>
            <a:ext cx="4157180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intermediate state of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 was eliminated</a:t>
            </a:r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907076-6E75-3C44-E713-44BDC48E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26" y="3025034"/>
            <a:ext cx="2716394" cy="1166238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09FE17C0-3E91-D907-E389-C304646B4E92}"/>
              </a:ext>
            </a:extLst>
          </p:cNvPr>
          <p:cNvSpPr/>
          <p:nvPr/>
        </p:nvSpPr>
        <p:spPr>
          <a:xfrm>
            <a:off x="7848522" y="3500319"/>
            <a:ext cx="862323" cy="33855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FEFE08BE-BF45-73C3-376F-C752222873E6}"/>
              </a:ext>
            </a:extLst>
          </p:cNvPr>
          <p:cNvSpPr txBox="1"/>
          <p:nvPr/>
        </p:nvSpPr>
        <p:spPr>
          <a:xfrm>
            <a:off x="8784479" y="4283086"/>
            <a:ext cx="2835394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BA44B87-69C6-8023-8047-A337772BE10C}"/>
              </a:ext>
            </a:extLst>
          </p:cNvPr>
          <p:cNvSpPr/>
          <p:nvPr/>
        </p:nvSpPr>
        <p:spPr>
          <a:xfrm>
            <a:off x="3901" y="6006884"/>
            <a:ext cx="656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Zou,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223001 (2024)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64572F-130D-8A40-28F3-EEC82F185D3B}"/>
              </a:ext>
            </a:extLst>
          </p:cNvPr>
          <p:cNvSpPr txBox="1"/>
          <p:nvPr/>
        </p:nvSpPr>
        <p:spPr>
          <a:xfrm>
            <a:off x="355885" y="1291959"/>
            <a:ext cx="3859123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(HEB)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41DDBBB-3997-514C-E77F-20108C6DDBC9}"/>
                  </a:ext>
                </a:extLst>
              </p:cNvPr>
              <p:cNvSpPr txBox="1"/>
              <p:nvPr/>
            </p:nvSpPr>
            <p:spPr>
              <a:xfrm>
                <a:off x="8674070" y="1788123"/>
                <a:ext cx="2716395" cy="595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zh-CN" altLang="en-US" sz="2200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en-US" altLang="zh-CN" sz="2200" dirty="0"/>
                  <a:t>,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zh-CN" altLang="en-US" sz="2200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kumimoji="1" lang="en-US" altLang="zh-CN" sz="22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41DDBBB-3997-514C-E77F-20108C6D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070" y="1788123"/>
                <a:ext cx="2716395" cy="595099"/>
              </a:xfrm>
              <a:prstGeom prst="rect">
                <a:avLst/>
              </a:prstGeom>
              <a:blipFill>
                <a:blip r:embed="rId4"/>
                <a:stretch>
                  <a:fillRect l="-46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0">
            <a:extLst>
              <a:ext uri="{FF2B5EF4-FFF2-40B4-BE49-F238E27FC236}">
                <a16:creationId xmlns:a16="http://schemas.microsoft.com/office/drawing/2014/main" id="{8DD894F8-83A4-13F0-0FA9-9C2EE45B5ACD}"/>
              </a:ext>
            </a:extLst>
          </p:cNvPr>
          <p:cNvSpPr/>
          <p:nvPr/>
        </p:nvSpPr>
        <p:spPr>
          <a:xfrm>
            <a:off x="6569220" y="6015329"/>
            <a:ext cx="5618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022811 (2025)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EE78A2B0-FE7C-6960-43E4-7D314D85B984}"/>
              </a:ext>
            </a:extLst>
          </p:cNvPr>
          <p:cNvSpPr txBox="1"/>
          <p:nvPr/>
        </p:nvSpPr>
        <p:spPr>
          <a:xfrm>
            <a:off x="826240" y="354008"/>
            <a:ext cx="6454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DFBFF46-76ED-76F5-7259-4AEBC5CC4D9D}"/>
                  </a:ext>
                </a:extLst>
              </p:cNvPr>
              <p:cNvSpPr txBox="1"/>
              <p:nvPr/>
            </p:nvSpPr>
            <p:spPr>
              <a:xfrm>
                <a:off x="3962962" y="1371295"/>
                <a:ext cx="4014032" cy="482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DFBFF46-76ED-76F5-7259-4AEBC5CC4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62" y="1371295"/>
                <a:ext cx="4014032" cy="482248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5088A51-0D03-9772-0B37-83B08BE001F1}"/>
                  </a:ext>
                </a:extLst>
              </p:cNvPr>
              <p:cNvSpPr txBox="1"/>
              <p:nvPr/>
            </p:nvSpPr>
            <p:spPr>
              <a:xfrm>
                <a:off x="7822481" y="1371295"/>
                <a:ext cx="3761590" cy="482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200" b="0" dirty="0"/>
                  <a:t>or</a:t>
                </a:r>
                <a:r>
                  <a:rPr kumimoji="1" lang="zh-CN" altLang="en-US" sz="22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5088A51-0D03-9772-0B37-83B08BE00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481" y="1371295"/>
                <a:ext cx="3761590" cy="482248"/>
              </a:xfrm>
              <a:prstGeom prst="rect">
                <a:avLst/>
              </a:prstGeom>
              <a:blipFill>
                <a:blip r:embed="rId6"/>
                <a:stretch>
                  <a:fillRect l="-1678" t="-2632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BB87A43C-2373-9B9C-3E9E-94F123A388C3}"/>
              </a:ext>
            </a:extLst>
          </p:cNvPr>
          <p:cNvSpPr txBox="1"/>
          <p:nvPr/>
        </p:nvSpPr>
        <p:spPr>
          <a:xfrm>
            <a:off x="444089" y="4730120"/>
            <a:ext cx="3597331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</a:t>
            </a:r>
            <a:r>
              <a:rPr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combine with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quantum-optical methods</a:t>
            </a:r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1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1DFF8D-C96C-B0CE-48D3-E5B2F9F5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A04F07-210F-33F3-BACF-F64E578025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326025-A58A-1244-92E4-19B1F73996EC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F49EEF-9315-9E38-CE15-8AC3EE33CB7F}"/>
              </a:ext>
            </a:extLst>
          </p:cNvPr>
          <p:cNvSpPr txBox="1"/>
          <p:nvPr/>
        </p:nvSpPr>
        <p:spPr>
          <a:xfrm>
            <a:off x="388742" y="1175948"/>
            <a:ext cx="9069954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transition, a quantum-optical model is readily constructed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DA9667-3BC7-B493-B613-8DA59089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6" y="2553233"/>
            <a:ext cx="5705476" cy="303886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225CA328-46C7-1981-AD62-A05B4F187380}"/>
              </a:ext>
            </a:extLst>
          </p:cNvPr>
          <p:cNvSpPr txBox="1"/>
          <p:nvPr/>
        </p:nvSpPr>
        <p:spPr>
          <a:xfrm>
            <a:off x="5964706" y="5463154"/>
            <a:ext cx="615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schematic diagram of a six-level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662242-9CEF-7577-90D3-F6E4C6576415}"/>
                  </a:ext>
                </a:extLst>
              </p:cNvPr>
              <p:cNvSpPr txBox="1"/>
              <p:nvPr/>
            </p:nvSpPr>
            <p:spPr>
              <a:xfrm>
                <a:off x="388742" y="2152344"/>
                <a:ext cx="7594619" cy="63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≡|2⟩</m:t>
                    </m:r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unstable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kumimoji="1"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662242-9CEF-7577-90D3-F6E4C6576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2" y="2152344"/>
                <a:ext cx="7594619" cy="632994"/>
              </a:xfrm>
              <a:prstGeom prst="rect">
                <a:avLst/>
              </a:prstGeom>
              <a:blipFill>
                <a:blip r:embed="rId3"/>
                <a:stretch>
                  <a:fillRect r="-501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0">
            <a:extLst>
              <a:ext uri="{FF2B5EF4-FFF2-40B4-BE49-F238E27FC236}">
                <a16:creationId xmlns:a16="http://schemas.microsoft.com/office/drawing/2014/main" id="{9AAB7738-0A6C-4773-2F4C-C56A6E98E50D}"/>
              </a:ext>
            </a:extLst>
          </p:cNvPr>
          <p:cNvSpPr/>
          <p:nvPr/>
        </p:nvSpPr>
        <p:spPr>
          <a:xfrm>
            <a:off x="5603593" y="5944557"/>
            <a:ext cx="656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Zou,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223001 (2024)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86932F-BF22-DB94-960D-3B04C0769A9C}"/>
              </a:ext>
            </a:extLst>
          </p:cNvPr>
          <p:cNvSpPr txBox="1"/>
          <p:nvPr/>
        </p:nvSpPr>
        <p:spPr>
          <a:xfrm>
            <a:off x="388742" y="2984108"/>
            <a:ext cx="3447917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equation: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188A0A0-E209-FE9E-9B8A-E8D2CBC84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106" b="6781"/>
          <a:stretch/>
        </p:blipFill>
        <p:spPr>
          <a:xfrm>
            <a:off x="3492683" y="3027863"/>
            <a:ext cx="2610496" cy="5483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B70017-34B7-26F1-F174-3A5481798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1" y="3830496"/>
            <a:ext cx="5478502" cy="60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DA4AB8-D56B-7B85-C9B4-F17EE961E694}"/>
                  </a:ext>
                </a:extLst>
              </p:cNvPr>
              <p:cNvSpPr txBox="1"/>
              <p:nvPr/>
            </p:nvSpPr>
            <p:spPr>
              <a:xfrm>
                <a:off x="446694" y="4610192"/>
                <a:ext cx="3497025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one-photon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detuning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DA4AB8-D56B-7B85-C9B4-F17EE961E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4" y="4610192"/>
                <a:ext cx="3497025" cy="539315"/>
              </a:xfrm>
              <a:prstGeom prst="rect">
                <a:avLst/>
              </a:prstGeom>
              <a:blipFill>
                <a:blip r:embed="rId6"/>
                <a:stretch>
                  <a:fillRect l="-2174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A3C311-0FD1-2B6C-B537-78D3794EF45D}"/>
                  </a:ext>
                </a:extLst>
              </p:cNvPr>
              <p:cNvSpPr txBox="1"/>
              <p:nvPr/>
            </p:nvSpPr>
            <p:spPr>
              <a:xfrm>
                <a:off x="446694" y="5389768"/>
                <a:ext cx="4318532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2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zh-CN" altLang="en-US" sz="2200" dirty="0"/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Rabi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frequencies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A3C311-0FD1-2B6C-B537-78D3794E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4" y="5389768"/>
                <a:ext cx="4318532" cy="546881"/>
              </a:xfrm>
              <a:prstGeom prst="rect">
                <a:avLst/>
              </a:prstGeom>
              <a:blipFill>
                <a:blip r:embed="rId7"/>
                <a:stretch>
                  <a:fillRect l="-1760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7CE105-7188-D423-152A-CF2C0BFA096B}"/>
                  </a:ext>
                </a:extLst>
              </p:cNvPr>
              <p:cNvSpPr txBox="1"/>
              <p:nvPr/>
            </p:nvSpPr>
            <p:spPr>
              <a:xfrm>
                <a:off x="3636111" y="1717101"/>
                <a:ext cx="5705476" cy="48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229</a:t>
                </a:r>
                <a:r>
                  <a:rPr kumimoji="1"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 </a:t>
                </a:r>
                <a14:m>
                  <m:oMath xmlns:m="http://schemas.openxmlformats.org/officeDocument/2006/math">
                    <m:r>
                      <a:rPr kumimoji="1" lang="en-US" altLang="zh-CN" sz="2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zh-CN" altLang="en-US" sz="2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kumimoji="1"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b>
                          <m:sSubPr>
                            <m:ctrlPr>
                              <a:rPr kumimoji="1" lang="en-US" altLang="zh-C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r>
                          <a:rPr kumimoji="1"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1"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kumimoji="1" lang="en-US" altLang="zh-CN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b>
                          <m:sSubPr>
                            <m:ctrlPr>
                              <a:rPr kumimoji="1" lang="en-US" altLang="zh-CN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r>
                          <a:rPr kumimoji="1"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1"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zh-CN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7CE105-7188-D423-152A-CF2C0BFA0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111" y="1717101"/>
                <a:ext cx="5705476" cy="487121"/>
              </a:xfrm>
              <a:prstGeom prst="rect">
                <a:avLst/>
              </a:prstGeom>
              <a:blipFill>
                <a:blip r:embed="rId8"/>
                <a:stretch>
                  <a:fillRect l="-444" t="-5128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5">
            <a:extLst>
              <a:ext uri="{FF2B5EF4-FFF2-40B4-BE49-F238E27FC236}">
                <a16:creationId xmlns:a16="http://schemas.microsoft.com/office/drawing/2014/main" id="{B8C329D0-239E-6C9F-16AD-C65F9A9EA7A1}"/>
              </a:ext>
            </a:extLst>
          </p:cNvPr>
          <p:cNvSpPr txBox="1"/>
          <p:nvPr/>
        </p:nvSpPr>
        <p:spPr>
          <a:xfrm>
            <a:off x="826240" y="354008"/>
            <a:ext cx="8675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Quantum-optical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9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27EE52-BBB1-C95C-6106-D9C969B5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97F5BA-229C-0A56-C2EA-6CD80ABD45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8378DC-DBB3-124E-9BBD-5C2718F3549F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DDC2E52-9B2A-D6AC-3A22-37E876E80EE0}"/>
              </a:ext>
            </a:extLst>
          </p:cNvPr>
          <p:cNvSpPr txBox="1"/>
          <p:nvPr/>
        </p:nvSpPr>
        <p:spPr>
          <a:xfrm>
            <a:off x="826239" y="354008"/>
            <a:ext cx="1005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2E656B-8D5F-6B48-834D-0011B1CD5070}"/>
              </a:ext>
            </a:extLst>
          </p:cNvPr>
          <p:cNvSpPr txBox="1"/>
          <p:nvPr/>
        </p:nvSpPr>
        <p:spPr>
          <a:xfrm>
            <a:off x="453208" y="1322199"/>
            <a:ext cx="438324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Time-independent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EC0D547-F390-8031-C976-BC2EBFE16419}"/>
                  </a:ext>
                </a:extLst>
              </p:cNvPr>
              <p:cNvSpPr txBox="1"/>
              <p:nvPr/>
            </p:nvSpPr>
            <p:spPr>
              <a:xfrm>
                <a:off x="3913617" y="1341068"/>
                <a:ext cx="7164742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envelop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Rabi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frequencies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EC0D547-F390-8031-C976-BC2EBFE16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17" y="1341068"/>
                <a:ext cx="7164742" cy="539315"/>
              </a:xfrm>
              <a:prstGeom prst="rect">
                <a:avLst/>
              </a:prstGeom>
              <a:blipFill>
                <a:blip r:embed="rId2"/>
                <a:stretch>
                  <a:fillRect l="-1239" b="-23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3FAF4B2-AE6B-0147-A192-6B731E47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22" y="2081606"/>
            <a:ext cx="6109335" cy="30635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36B065C-AA1A-CAC9-2B61-1FA06E63FBE9}"/>
                  </a:ext>
                </a:extLst>
              </p:cNvPr>
              <p:cNvSpPr txBox="1"/>
              <p:nvPr/>
            </p:nvSpPr>
            <p:spPr>
              <a:xfrm>
                <a:off x="2301622" y="2109389"/>
                <a:ext cx="1987571" cy="58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400" dirty="0"/>
                  <a:t> 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36B065C-AA1A-CAC9-2B61-1FA06E63F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22" y="2109389"/>
                <a:ext cx="1987571" cy="588879"/>
              </a:xfrm>
              <a:prstGeom prst="rect">
                <a:avLst/>
              </a:prstGeom>
              <a:blipFill>
                <a:blip r:embed="rId4"/>
                <a:stretch>
                  <a:fillRect l="-637" b="-10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FED6F9D-4BE2-BC42-7B3A-523BFC8D94D5}"/>
                  </a:ext>
                </a:extLst>
              </p:cNvPr>
              <p:cNvSpPr txBox="1"/>
              <p:nvPr/>
            </p:nvSpPr>
            <p:spPr>
              <a:xfrm>
                <a:off x="269985" y="2851426"/>
                <a:ext cx="5582238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isomeric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27.9% 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FED6F9D-4BE2-BC42-7B3A-523BFC8D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85" y="2851426"/>
                <a:ext cx="5582238" cy="539315"/>
              </a:xfrm>
              <a:prstGeom prst="rect">
                <a:avLst/>
              </a:prstGeom>
              <a:blipFill>
                <a:blip r:embed="rId5"/>
                <a:stretch>
                  <a:fillRect l="-1364" r="-1818" b="-23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A7531B9-1148-4F97-7070-F88417F86FCF}"/>
              </a:ext>
            </a:extLst>
          </p:cNvPr>
          <p:cNvSpPr txBox="1"/>
          <p:nvPr/>
        </p:nvSpPr>
        <p:spPr>
          <a:xfrm>
            <a:off x="6677940" y="5126767"/>
            <a:ext cx="5078117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1688773-152E-5166-1E37-E80DE2712EB3}"/>
                  </a:ext>
                </a:extLst>
              </p:cNvPr>
              <p:cNvSpPr txBox="1"/>
              <p:nvPr/>
            </p:nvSpPr>
            <p:spPr>
              <a:xfrm>
                <a:off x="327561" y="3642734"/>
                <a:ext cx="5319161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affect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1" lang="en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aximum</a:t>
                </a: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isomeric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1688773-152E-5166-1E37-E80DE2712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1" y="3642734"/>
                <a:ext cx="5319161" cy="1047146"/>
              </a:xfrm>
              <a:prstGeom prst="rect">
                <a:avLst/>
              </a:prstGeom>
              <a:blipFill>
                <a:blip r:embed="rId6"/>
                <a:stretch>
                  <a:fillRect l="-1429"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8CF37CE-01C1-93D2-6D37-6464935BF9B7}"/>
                  </a:ext>
                </a:extLst>
              </p:cNvPr>
              <p:cNvSpPr txBox="1"/>
              <p:nvPr/>
            </p:nvSpPr>
            <p:spPr>
              <a:xfrm>
                <a:off x="284433" y="5029435"/>
                <a:ext cx="5582238" cy="434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Bridge-assisting laser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intensity: 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W/cm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8CF37CE-01C1-93D2-6D37-6464935B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3" y="5029435"/>
                <a:ext cx="5582238" cy="434734"/>
              </a:xfrm>
              <a:prstGeom prst="rect">
                <a:avLst/>
              </a:prstGeom>
              <a:blipFill>
                <a:blip r:embed="rId7"/>
                <a:stretch>
                  <a:fillRect l="-1364" t="-5714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0">
            <a:extLst>
              <a:ext uri="{FF2B5EF4-FFF2-40B4-BE49-F238E27FC236}">
                <a16:creationId xmlns:a16="http://schemas.microsoft.com/office/drawing/2014/main" id="{25967977-18F6-9EE7-AEB1-63540576EDF7}"/>
              </a:ext>
            </a:extLst>
          </p:cNvPr>
          <p:cNvSpPr/>
          <p:nvPr/>
        </p:nvSpPr>
        <p:spPr>
          <a:xfrm>
            <a:off x="5603593" y="5944557"/>
            <a:ext cx="656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Zou,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223001 (2024)</a:t>
            </a:r>
          </a:p>
        </p:txBody>
      </p:sp>
    </p:spTree>
    <p:extLst>
      <p:ext uri="{BB962C8B-B14F-4D97-AF65-F5344CB8AC3E}">
        <p14:creationId xmlns:p14="http://schemas.microsoft.com/office/powerpoint/2010/main" val="199928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D49F9F-2B7C-FB1D-C42C-EAA06D0A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1FA6A-CA64-C3FD-A727-6218E638DF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7B30EF-7C29-A540-A73B-9290D88A5782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3C44D5-F2BE-A6CB-41C0-06D6E2C859BD}"/>
              </a:ext>
            </a:extLst>
          </p:cNvPr>
          <p:cNvSpPr txBox="1"/>
          <p:nvPr/>
        </p:nvSpPr>
        <p:spPr>
          <a:xfrm>
            <a:off x="246453" y="1307205"/>
            <a:ext cx="3449322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Time-independent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scheme: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E03956-91ED-B597-0622-E3F96586F07B}"/>
              </a:ext>
            </a:extLst>
          </p:cNvPr>
          <p:cNvSpPr txBox="1"/>
          <p:nvPr/>
        </p:nvSpPr>
        <p:spPr>
          <a:xfrm>
            <a:off x="1282313" y="1799628"/>
            <a:ext cx="5451531" cy="54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stimulated Raman adiabatic passage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(﻿STIRAP)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B32DF0-0D37-AB5A-5465-8BCC0EF000C2}"/>
              </a:ext>
            </a:extLst>
          </p:cNvPr>
          <p:cNvSpPr txBox="1"/>
          <p:nvPr/>
        </p:nvSpPr>
        <p:spPr>
          <a:xfrm>
            <a:off x="246453" y="5304766"/>
            <a:ext cx="656922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6318AB5-E76B-BBB2-44CC-F9245D0ED348}"/>
                  </a:ext>
                </a:extLst>
              </p:cNvPr>
              <p:cNvSpPr txBox="1"/>
              <p:nvPr/>
            </p:nvSpPr>
            <p:spPr>
              <a:xfrm>
                <a:off x="7133407" y="4552937"/>
                <a:ext cx="4688547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Gaussian envelop functions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(isomeric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state)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6318AB5-E76B-BBB2-44CC-F9245D0E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07" y="4552937"/>
                <a:ext cx="4688547" cy="1421992"/>
              </a:xfrm>
              <a:prstGeom prst="rect">
                <a:avLst/>
              </a:prstGeom>
              <a:blipFill>
                <a:blip r:embed="rId2"/>
                <a:stretch>
                  <a:fillRect l="-1351" r="-811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0CFDF8D-DFF8-AE51-DAFF-4D3B004EC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8328" r="48609" b="6609"/>
          <a:stretch/>
        </p:blipFill>
        <p:spPr>
          <a:xfrm>
            <a:off x="7228531" y="1240280"/>
            <a:ext cx="3940394" cy="34330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242CC3-CB87-0F53-67F7-291C2F0E7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27" y="2577609"/>
            <a:ext cx="3308504" cy="4541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8213A28-0B45-8392-0183-2BA45B79E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01" y="3186213"/>
            <a:ext cx="3131586" cy="3957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321CDA-0380-8F65-CE81-71B6C87A1C86}"/>
                  </a:ext>
                </a:extLst>
              </p:cNvPr>
              <p:cNvSpPr txBox="1"/>
              <p:nvPr/>
            </p:nvSpPr>
            <p:spPr>
              <a:xfrm>
                <a:off x="294602" y="4719384"/>
                <a:ext cx="64392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Bridge-assisting laser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intensity: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W/cm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321CDA-0380-8F65-CE81-71B6C87A1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2" y="4719384"/>
                <a:ext cx="6439242" cy="430887"/>
              </a:xfrm>
              <a:prstGeom prst="rect">
                <a:avLst/>
              </a:prstGeom>
              <a:blipFill>
                <a:blip r:embed="rId6"/>
                <a:stretch>
                  <a:fillRect l="-1181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B58F22C-DDCC-58C7-EF02-8A87F4EB0D38}"/>
                  </a:ext>
                </a:extLst>
              </p:cNvPr>
              <p:cNvSpPr txBox="1"/>
              <p:nvPr/>
            </p:nvSpPr>
            <p:spPr>
              <a:xfrm>
                <a:off x="136764" y="3874308"/>
                <a:ext cx="26576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B58F22C-DDCC-58C7-EF02-8A87F4EB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" y="3874308"/>
                <a:ext cx="2657650" cy="430887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DCD259-41EF-2011-58B9-014E5E852EBC}"/>
                  </a:ext>
                </a:extLst>
              </p:cNvPr>
              <p:cNvSpPr txBox="1"/>
              <p:nvPr/>
            </p:nvSpPr>
            <p:spPr>
              <a:xfrm>
                <a:off x="2794414" y="3874308"/>
                <a:ext cx="4434117" cy="4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adiabatic condition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endPara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DCD259-41EF-2011-58B9-014E5E852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3874308"/>
                <a:ext cx="4434117" cy="444352"/>
              </a:xfrm>
              <a:prstGeom prst="rect">
                <a:avLst/>
              </a:prstGeom>
              <a:blipFill>
                <a:blip r:embed="rId8"/>
                <a:stretch>
                  <a:fillRect l="-1425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E8485BE0-C0E6-911F-DBFF-2BCA7111C3C1}"/>
              </a:ext>
            </a:extLst>
          </p:cNvPr>
          <p:cNvSpPr/>
          <p:nvPr/>
        </p:nvSpPr>
        <p:spPr>
          <a:xfrm>
            <a:off x="11075621" y="1901217"/>
            <a:ext cx="409903" cy="156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9098BEC-CD12-9389-FBEB-D131B15EF30D}"/>
              </a:ext>
            </a:extLst>
          </p:cNvPr>
          <p:cNvSpPr/>
          <p:nvPr/>
        </p:nvSpPr>
        <p:spPr>
          <a:xfrm>
            <a:off x="5591953" y="6005821"/>
            <a:ext cx="656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Zou,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223001 (2024)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3FAA5A-6841-917A-C0FD-E2E487BA9E22}"/>
              </a:ext>
            </a:extLst>
          </p:cNvPr>
          <p:cNvSpPr txBox="1"/>
          <p:nvPr/>
        </p:nvSpPr>
        <p:spPr>
          <a:xfrm>
            <a:off x="246453" y="2411464"/>
            <a:ext cx="2295254" cy="54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20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8D77AE8-4004-6DED-4189-9F2E20361821}"/>
              </a:ext>
            </a:extLst>
          </p:cNvPr>
          <p:cNvSpPr txBox="1"/>
          <p:nvPr/>
        </p:nvSpPr>
        <p:spPr>
          <a:xfrm>
            <a:off x="826239" y="354008"/>
            <a:ext cx="1005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8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70F626-EF50-8AD8-3994-93DD598D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3DB766-D7CD-805A-D237-7E379A9ECE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AB1EB9-4C67-714F-927D-CDA6CA285C4E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65FA6D-A661-71CD-40FB-367AA76DE308}"/>
              </a:ext>
            </a:extLst>
          </p:cNvPr>
          <p:cNvSpPr/>
          <p:nvPr/>
        </p:nvSpPr>
        <p:spPr>
          <a:xfrm>
            <a:off x="8885446" y="3297435"/>
            <a:ext cx="409903" cy="46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E6BBA1-B6F7-595A-88E3-0B0683E8985B}"/>
              </a:ext>
            </a:extLst>
          </p:cNvPr>
          <p:cNvSpPr txBox="1"/>
          <p:nvPr/>
        </p:nvSpPr>
        <p:spPr>
          <a:xfrm>
            <a:off x="768185" y="1541875"/>
            <a:ext cx="35599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constant: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2DBD21-1485-3F6E-6E03-1BA668EC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75" y="1349623"/>
            <a:ext cx="1940603" cy="9558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F6C65B-BB01-277F-7788-0AFD1915D5B8}"/>
                  </a:ext>
                </a:extLst>
              </p:cNvPr>
              <p:cNvSpPr txBox="1"/>
              <p:nvPr/>
            </p:nvSpPr>
            <p:spPr>
              <a:xfrm>
                <a:off x="768185" y="2319971"/>
                <a:ext cx="11014963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zh-CN" alt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theories</a:t>
                </a:r>
                <a:r>
                  <a:rPr lang="zh-CN" alt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beyond the Standard Model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</a:t>
                </a:r>
                <a:r>
                  <a:rPr lang="zh-CN" alt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possibility that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F6C65B-BB01-277F-7788-0AFD1915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85" y="2319971"/>
                <a:ext cx="11014963" cy="579967"/>
              </a:xfrm>
              <a:prstGeom prst="rect">
                <a:avLst/>
              </a:prstGeom>
              <a:blipFill>
                <a:blip r:embed="rId3"/>
                <a:stretch>
                  <a:fillRect l="-922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4A0FAF0D-C866-851A-3AE2-06659D8FF3ED}"/>
              </a:ext>
            </a:extLst>
          </p:cNvPr>
          <p:cNvSpPr txBox="1"/>
          <p:nvPr/>
        </p:nvSpPr>
        <p:spPr>
          <a:xfrm>
            <a:off x="771926" y="3165761"/>
            <a:ext cx="908711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cosmological observations, atomic clock measurements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ACC0DD-0BB4-F060-C0FE-C8DEFA575A26}"/>
                  </a:ext>
                </a:extLst>
              </p:cNvPr>
              <p:cNvSpPr txBox="1"/>
              <p:nvPr/>
            </p:nvSpPr>
            <p:spPr>
              <a:xfrm>
                <a:off x="776119" y="4089357"/>
                <a:ext cx="6788463" cy="58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clock,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introduce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ensitiv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ity</a:t>
                </a:r>
                <a:r>
                  <a:rPr lang="en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: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ACC0DD-0BB4-F060-C0FE-C8DEFA57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19" y="4089357"/>
                <a:ext cx="6788463" cy="587148"/>
              </a:xfrm>
              <a:prstGeom prst="rect">
                <a:avLst/>
              </a:prstGeom>
              <a:blipFill>
                <a:blip r:embed="rId4"/>
                <a:stretch>
                  <a:fillRect l="-1306" b="-2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57EDEF7-C5F6-AD85-DC06-2989B30D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17237"/>
          <a:stretch>
            <a:fillRect/>
          </a:stretch>
        </p:blipFill>
        <p:spPr>
          <a:xfrm>
            <a:off x="7860515" y="3994925"/>
            <a:ext cx="1526102" cy="10119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6678D28-9F48-A39F-C2FA-F31E34939D4F}"/>
                  </a:ext>
                </a:extLst>
              </p:cNvPr>
              <p:cNvSpPr txBox="1"/>
              <p:nvPr/>
            </p:nvSpPr>
            <p:spPr>
              <a:xfrm>
                <a:off x="768185" y="4991782"/>
                <a:ext cx="4581890" cy="58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ordinary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clock,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~1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6678D28-9F48-A39F-C2FA-F31E34939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85" y="4991782"/>
                <a:ext cx="4581890" cy="587148"/>
              </a:xfrm>
              <a:prstGeom prst="rect">
                <a:avLst/>
              </a:prstGeom>
              <a:blipFill>
                <a:blip r:embed="rId6"/>
                <a:stretch>
                  <a:fillRect l="-2210" b="-2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6FC0A0-1070-6076-DE27-5B3F99E700FE}"/>
                  </a:ext>
                </a:extLst>
              </p:cNvPr>
              <p:cNvSpPr txBox="1"/>
              <p:nvPr/>
            </p:nvSpPr>
            <p:spPr>
              <a:xfrm>
                <a:off x="6034236" y="4992309"/>
                <a:ext cx="5178661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aseline="30000" dirty="0">
                    <a:solidFill>
                      <a:srgbClr val="FF0000"/>
                    </a:solidFill>
                  </a:rPr>
                  <a:t>229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Th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clock,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=−8.2×</m:t>
                    </m:r>
                    <m:sSup>
                      <m:sSup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6FC0A0-1070-6076-DE27-5B3F99E7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36" y="4992309"/>
                <a:ext cx="5178661" cy="586571"/>
              </a:xfrm>
              <a:prstGeom prst="rect">
                <a:avLst/>
              </a:prstGeom>
              <a:blipFill>
                <a:blip r:embed="rId7"/>
                <a:stretch>
                  <a:fillRect l="-735" b="-2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4348806-B10D-15D8-61EB-CBBA9878A01F}"/>
              </a:ext>
            </a:extLst>
          </p:cNvPr>
          <p:cNvSpPr txBox="1"/>
          <p:nvPr/>
        </p:nvSpPr>
        <p:spPr>
          <a:xfrm>
            <a:off x="5350075" y="6083614"/>
            <a:ext cx="672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Fadeev, J. C. </a:t>
            </a:r>
            <a:r>
              <a:rPr lang="en-US" altLang="zh-CN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Berengut</a:t>
            </a:r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V. V. </a:t>
            </a:r>
            <a:r>
              <a:rPr lang="en-US" altLang="zh-CN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Flambaum</a:t>
            </a:r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A </a:t>
            </a:r>
            <a:r>
              <a:rPr lang="en-US" altLang="zh-CN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052833 (2020)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4603212-89BA-F48B-37E2-D8A2C8E3D88C}"/>
              </a:ext>
            </a:extLst>
          </p:cNvPr>
          <p:cNvSpPr txBox="1"/>
          <p:nvPr/>
        </p:nvSpPr>
        <p:spPr>
          <a:xfrm>
            <a:off x="826239" y="354008"/>
            <a:ext cx="1048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6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267FF7-1E49-DFB0-253C-B4D643A4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BB4A4E-6AE4-8681-620F-1C700422C5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93ECC2-7817-FF41-8617-98FFA0FB42F7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08D24A-7497-C94E-B3AE-3DFBDF854A26}"/>
              </a:ext>
            </a:extLst>
          </p:cNvPr>
          <p:cNvSpPr txBox="1"/>
          <p:nvPr/>
        </p:nvSpPr>
        <p:spPr>
          <a:xfrm>
            <a:off x="601280" y="1288865"/>
            <a:ext cx="10638715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treated as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correlation arises,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influence the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 performance?</a:t>
            </a:r>
            <a:endParaRPr lang="zh-CN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88FA13-ED32-0E59-8436-76F25A8A9AF5}"/>
              </a:ext>
            </a:extLst>
          </p:cNvPr>
          <p:cNvSpPr txBox="1"/>
          <p:nvPr/>
        </p:nvSpPr>
        <p:spPr>
          <a:xfrm>
            <a:off x="601280" y="2359029"/>
            <a:ext cx="9573389" cy="54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1"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219ABB-6D68-4A79-E83F-833575801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00" y="3069208"/>
            <a:ext cx="4121260" cy="71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C554CF-4F4C-5EBE-10E6-F7F23D121044}"/>
                  </a:ext>
                </a:extLst>
              </p:cNvPr>
              <p:cNvSpPr txBox="1"/>
              <p:nvPr/>
            </p:nvSpPr>
            <p:spPr>
              <a:xfrm>
                <a:off x="601280" y="4457259"/>
                <a:ext cx="11273097" cy="15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1" lang="en-US" altLang="zh-C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kumimoji="1" lang="en-US" altLang="zh-C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mixing coefficients of the initial and final dressed hyperfine states.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mixing coefficients are small. Qualitatively, for a given nucleus, the smaller the transition energy, the larger the sensitivity factor.</a:t>
                </a:r>
                <a:endParaRPr kumimoji="1" lang="en-US" altLang="zh-C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C554CF-4F4C-5EBE-10E6-F7F23D12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0" y="4457259"/>
                <a:ext cx="11273097" cy="1595565"/>
              </a:xfrm>
              <a:prstGeom prst="rect">
                <a:avLst/>
              </a:prstGeom>
              <a:blipFill>
                <a:blip r:embed="rId3"/>
                <a:stretch>
                  <a:fillRect l="-675" r="-450" b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5E429CA-988C-1727-A19D-3F1A10B007AE}"/>
              </a:ext>
            </a:extLst>
          </p:cNvPr>
          <p:cNvSpPr txBox="1"/>
          <p:nvPr/>
        </p:nvSpPr>
        <p:spPr>
          <a:xfrm>
            <a:off x="1157488" y="3939948"/>
            <a:ext cx="9877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Times-Roman"/>
              </a:rPr>
              <a:t>:</a:t>
            </a:r>
            <a:r>
              <a:rPr lang="zh-CN" altLang="en-US" sz="22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" altLang="zh-CN" sz="2200" b="0" i="0" dirty="0">
                <a:solidFill>
                  <a:srgbClr val="000000"/>
                </a:solidFill>
                <a:effectLst/>
                <a:latin typeface="Times-Roman"/>
              </a:rPr>
              <a:t>the Coulomb energy difference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-Roman"/>
              </a:rPr>
              <a:t>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-Roman"/>
              </a:rPr>
              <a:t>between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-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-Roman"/>
              </a:rPr>
              <a:t>nuclear</a:t>
            </a:r>
            <a:r>
              <a:rPr lang="zh-CN" altLang="en-US" sz="22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-Roman"/>
              </a:rPr>
              <a:t>isomeric</a:t>
            </a:r>
            <a:r>
              <a:rPr lang="zh-CN" altLang="en-US" sz="22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-Roman"/>
              </a:rPr>
              <a:t>and</a:t>
            </a:r>
            <a:r>
              <a:rPr lang="zh-CN" altLang="en-US" sz="22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-Roman"/>
              </a:rPr>
              <a:t>ground</a:t>
            </a:r>
            <a:r>
              <a:rPr lang="zh-CN" altLang="en-US" sz="22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-Roman"/>
              </a:rPr>
              <a:t>states</a:t>
            </a:r>
            <a:endParaRPr lang="zh-CN" altLang="en-US" sz="2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75D3A3-3C37-7837-A93A-6A763EB36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7" y="3997571"/>
            <a:ext cx="544115" cy="345049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03981A4D-6DB2-5E45-3BA7-3B563DD89565}"/>
              </a:ext>
            </a:extLst>
          </p:cNvPr>
          <p:cNvSpPr/>
          <p:nvPr/>
        </p:nvSpPr>
        <p:spPr>
          <a:xfrm>
            <a:off x="6356038" y="6052824"/>
            <a:ext cx="5618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022811 (2025)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B3C1D0-9950-7BC2-9E7C-936456A86943}"/>
              </a:ext>
            </a:extLst>
          </p:cNvPr>
          <p:cNvSpPr txBox="1"/>
          <p:nvPr/>
        </p:nvSpPr>
        <p:spPr>
          <a:xfrm>
            <a:off x="826239" y="354008"/>
            <a:ext cx="1048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9A79DA-08E1-D9D8-B962-6139AD86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EFB733-CC90-E7A4-9C28-000704EF1D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FB63F3-CE4B-934F-80C1-186B5D336277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F340F2-E9FB-5788-914D-8CF6DA10A774}"/>
              </a:ext>
            </a:extLst>
          </p:cNvPr>
          <p:cNvSpPr/>
          <p:nvPr/>
        </p:nvSpPr>
        <p:spPr>
          <a:xfrm>
            <a:off x="8885446" y="3297435"/>
            <a:ext cx="409903" cy="46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93119C-AAB7-7EAB-4232-2C5F4EBE9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51" y="1122451"/>
            <a:ext cx="5629436" cy="48127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6E9A4F-BF92-61FC-3B2E-C41BCAD20F9E}"/>
                  </a:ext>
                </a:extLst>
              </p:cNvPr>
              <p:cNvSpPr txBox="1"/>
              <p:nvPr/>
            </p:nvSpPr>
            <p:spPr>
              <a:xfrm>
                <a:off x="217083" y="1288676"/>
                <a:ext cx="5286175" cy="208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Nuclear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(b) Partial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electronic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32+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(c) Partial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electronic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(d)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HEB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32+</m:t>
                            </m:r>
                          </m:sup>
                        </m:sSup>
                      </m:e>
                    </m:sPre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 HEB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6E9A4F-BF92-61FC-3B2E-C41BCAD2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3" y="1288676"/>
                <a:ext cx="5286175" cy="2081083"/>
              </a:xfrm>
              <a:prstGeom prst="rect">
                <a:avLst/>
              </a:prstGeom>
              <a:blipFill>
                <a:blip r:embed="rId3"/>
                <a:stretch>
                  <a:fillRect l="-1199" r="-1199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D925C5-2027-FA4D-83C7-5DB7FC2AAFCC}"/>
                  </a:ext>
                </a:extLst>
              </p:cNvPr>
              <p:cNvSpPr txBox="1"/>
              <p:nvPr/>
            </p:nvSpPr>
            <p:spPr>
              <a:xfrm>
                <a:off x="142341" y="4738228"/>
                <a:ext cx="5925281" cy="155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Compared with the bare nuclear transition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enhanced by factors of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2.7</a:t>
                </a:r>
                <a:r>
                  <a:rPr kumimoji="1"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 lie in the visible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spectrum.</a:t>
                </a:r>
                <a:endParaRPr kumimoji="1" lang="en-US" altLang="zh-C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D925C5-2027-FA4D-83C7-5DB7FC2AA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1" y="4738228"/>
                <a:ext cx="5925281" cy="1554977"/>
              </a:xfrm>
              <a:prstGeom prst="rect">
                <a:avLst/>
              </a:prstGeom>
              <a:blipFill>
                <a:blip r:embed="rId4"/>
                <a:stretch>
                  <a:fillRect l="-1285" r="-1285" b="-7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0">
            <a:extLst>
              <a:ext uri="{FF2B5EF4-FFF2-40B4-BE49-F238E27FC236}">
                <a16:creationId xmlns:a16="http://schemas.microsoft.com/office/drawing/2014/main" id="{5A81E4C2-1E2B-9376-160A-317AF4BB42F4}"/>
              </a:ext>
            </a:extLst>
          </p:cNvPr>
          <p:cNvSpPr/>
          <p:nvPr/>
        </p:nvSpPr>
        <p:spPr>
          <a:xfrm>
            <a:off x="6485909" y="6067892"/>
            <a:ext cx="5618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022811 (2025)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B7ABC5-D2CC-005B-9A01-4BA88845D550}"/>
                  </a:ext>
                </a:extLst>
              </p:cNvPr>
              <p:cNvSpPr txBox="1"/>
              <p:nvPr/>
            </p:nvSpPr>
            <p:spPr>
              <a:xfrm>
                <a:off x="740115" y="3596541"/>
                <a:ext cx="4939454" cy="467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solidFill>
                      <a:srgbClr val="FF0000"/>
                    </a:solidFill>
                  </a:rPr>
                  <a:t>3.14-eV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HEB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32+</m:t>
                            </m:r>
                          </m:sup>
                        </m:sSup>
                      </m:e>
                    </m:sPre>
                  </m:oMath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B7ABC5-D2CC-005B-9A01-4BA88845D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5" y="3596541"/>
                <a:ext cx="4939454" cy="467244"/>
              </a:xfrm>
              <a:prstGeom prst="rect">
                <a:avLst/>
              </a:prstGeom>
              <a:blipFill>
                <a:blip r:embed="rId5"/>
                <a:stretch>
                  <a:fillRect l="-1538" t="-2632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4031698-248F-383A-1A4C-4F61A21B2A61}"/>
                  </a:ext>
                </a:extLst>
              </p:cNvPr>
              <p:cNvSpPr txBox="1"/>
              <p:nvPr/>
            </p:nvSpPr>
            <p:spPr>
              <a:xfrm>
                <a:off x="740115" y="4270984"/>
                <a:ext cx="4939454" cy="467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solidFill>
                      <a:srgbClr val="FF0000"/>
                    </a:solidFill>
                  </a:rPr>
                  <a:t>2.39-eV</a:t>
                </a:r>
                <a:r>
                  <a:rPr lang="zh-CN" altLang="en-US" sz="2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HEB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4031698-248F-383A-1A4C-4F61A21B2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5" y="4270984"/>
                <a:ext cx="4939454" cy="467244"/>
              </a:xfrm>
              <a:prstGeom prst="rect">
                <a:avLst/>
              </a:prstGeom>
              <a:blipFill>
                <a:blip r:embed="rId6"/>
                <a:stretch>
                  <a:fillRect l="-1538" t="-2703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5">
            <a:extLst>
              <a:ext uri="{FF2B5EF4-FFF2-40B4-BE49-F238E27FC236}">
                <a16:creationId xmlns:a16="http://schemas.microsoft.com/office/drawing/2014/main" id="{621354D4-7677-0EE7-9BE9-781059617043}"/>
              </a:ext>
            </a:extLst>
          </p:cNvPr>
          <p:cNvSpPr txBox="1"/>
          <p:nvPr/>
        </p:nvSpPr>
        <p:spPr>
          <a:xfrm>
            <a:off x="826239" y="354008"/>
            <a:ext cx="1048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A4751D-604E-66C8-055F-6E1042FB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BB22E-1251-EB67-A4BC-AA190E8018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62F429-E566-B54A-BE65-D4943B55AA72}" type="datetime1">
              <a:rPr lang="zh-CN" altLang="en-US" smtClean="0"/>
              <a:t>2026/1/19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8AC8D7-651E-9B3C-021F-2D69759A8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8" y="1555182"/>
            <a:ext cx="4916214" cy="13839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96EFE9-554D-DE18-66BF-0EC0979F78D9}"/>
              </a:ext>
            </a:extLst>
          </p:cNvPr>
          <p:cNvSpPr txBox="1"/>
          <p:nvPr/>
        </p:nvSpPr>
        <p:spPr>
          <a:xfrm>
            <a:off x="308946" y="1761176"/>
            <a:ext cx="3764290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endParaRPr kumimoji="1"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DF3EAC8-766B-2286-4F84-C1ED73D23F81}"/>
              </a:ext>
            </a:extLst>
          </p:cNvPr>
          <p:cNvSpPr/>
          <p:nvPr/>
        </p:nvSpPr>
        <p:spPr>
          <a:xfrm>
            <a:off x="6485909" y="6067892"/>
            <a:ext cx="5618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022811 (2025)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497CF8-47C8-66E0-5469-85737DA9E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6" y="3104607"/>
            <a:ext cx="5006554" cy="27977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97A0685-4B70-5DA2-21A8-DB021C7A6D59}"/>
              </a:ext>
            </a:extLst>
          </p:cNvPr>
          <p:cNvSpPr txBox="1"/>
          <p:nvPr/>
        </p:nvSpPr>
        <p:spPr>
          <a:xfrm>
            <a:off x="308946" y="3154712"/>
            <a:ext cx="4185864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CD1802-A450-BA92-FCC1-8DD48D63940A}"/>
              </a:ext>
            </a:extLst>
          </p:cNvPr>
          <p:cNvSpPr txBox="1"/>
          <p:nvPr/>
        </p:nvSpPr>
        <p:spPr>
          <a:xfrm>
            <a:off x="826239" y="354008"/>
            <a:ext cx="1048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4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DA0DAF-A99B-D3FA-817B-6F70274D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7975" y="6461497"/>
            <a:ext cx="2743200" cy="365125"/>
          </a:xfrm>
        </p:spPr>
        <p:txBody>
          <a:bodyPr/>
          <a:lstStyle/>
          <a:p>
            <a:fld id="{A163AFD7-E8D4-4A58-B66A-20072C08F5C1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ADD2DD-2E45-8FB7-351D-CCD3F913B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9038" y="6445697"/>
            <a:ext cx="2115879" cy="365125"/>
          </a:xfrm>
        </p:spPr>
        <p:txBody>
          <a:bodyPr/>
          <a:lstStyle/>
          <a:p>
            <a:fld id="{B3D37211-06D7-0F43-BB23-A88F085C38F2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CB68E-11E3-A411-69BF-A8E4096CC285}"/>
              </a:ext>
            </a:extLst>
          </p:cNvPr>
          <p:cNvSpPr txBox="1"/>
          <p:nvPr/>
        </p:nvSpPr>
        <p:spPr>
          <a:xfrm>
            <a:off x="653756" y="272727"/>
            <a:ext cx="2051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AAB5FB-D933-A7CA-8EC3-46E8F8C481D5}"/>
              </a:ext>
            </a:extLst>
          </p:cNvPr>
          <p:cNvSpPr txBox="1"/>
          <p:nvPr/>
        </p:nvSpPr>
        <p:spPr>
          <a:xfrm>
            <a:off x="883910" y="1774857"/>
            <a:ext cx="874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9A58D-4D81-AFA6-366E-26E37D9AEF92}"/>
              </a:ext>
            </a:extLst>
          </p:cNvPr>
          <p:cNvSpPr txBox="1"/>
          <p:nvPr/>
        </p:nvSpPr>
        <p:spPr>
          <a:xfrm>
            <a:off x="883910" y="2746244"/>
            <a:ext cx="925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0D3308-FA51-A578-5CBB-90DC6AC2A645}"/>
              </a:ext>
            </a:extLst>
          </p:cNvPr>
          <p:cNvSpPr txBox="1"/>
          <p:nvPr/>
        </p:nvSpPr>
        <p:spPr>
          <a:xfrm>
            <a:off x="883910" y="3717632"/>
            <a:ext cx="11091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3573ED-7BFA-EEC3-FF24-B5003D20F878}"/>
              </a:ext>
            </a:extLst>
          </p:cNvPr>
          <p:cNvSpPr txBox="1"/>
          <p:nvPr/>
        </p:nvSpPr>
        <p:spPr>
          <a:xfrm>
            <a:off x="883910" y="4651293"/>
            <a:ext cx="7162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0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5EB210-DB1C-8684-4980-97410E81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D1CDDA-20A7-E33A-044D-E2BFE06E31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BCFE58-689A-7C43-9500-B01528E0A1C6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7FF077-E1F6-D7CC-8549-7C126B3B6343}"/>
              </a:ext>
            </a:extLst>
          </p:cNvPr>
          <p:cNvSpPr/>
          <p:nvPr/>
        </p:nvSpPr>
        <p:spPr>
          <a:xfrm>
            <a:off x="8885446" y="3297435"/>
            <a:ext cx="409903" cy="46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C9C642-F84B-39AD-CA9D-E808C2D60797}"/>
              </a:ext>
            </a:extLst>
          </p:cNvPr>
          <p:cNvSpPr txBox="1"/>
          <p:nvPr/>
        </p:nvSpPr>
        <p:spPr>
          <a:xfrm>
            <a:off x="189695" y="1119588"/>
            <a:ext cx="2996276" cy="5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6786FB-D121-B64A-D7F7-D2750EA49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" y="1575790"/>
            <a:ext cx="5497385" cy="3449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C7A38A-1BB8-41EE-693B-9FA748F3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04" y="1626522"/>
            <a:ext cx="5397965" cy="32746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11289C-6721-BD84-A510-5E1B70E06941}"/>
                  </a:ext>
                </a:extLst>
              </p:cNvPr>
              <p:cNvSpPr txBox="1"/>
              <p:nvPr/>
            </p:nvSpPr>
            <p:spPr>
              <a:xfrm>
                <a:off x="6067622" y="5067848"/>
                <a:ext cx="5937776" cy="803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clock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kumimoji="1"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zh-CN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kumimoji="1" lang="en-US" altLang="zh-CN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171</m:t>
                        </m:r>
                      </m:sup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clock,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14:m>
                  <m:oMath xmlns:m="http://schemas.openxmlformats.org/officeDocument/2006/math">
                    <m:r>
                      <a:rPr lang="zh-CN" alt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11289C-6721-BD84-A510-5E1B70E06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622" y="5067848"/>
                <a:ext cx="5937776" cy="803810"/>
              </a:xfrm>
              <a:prstGeom prst="rect">
                <a:avLst/>
              </a:prstGeom>
              <a:blipFill>
                <a:blip r:embed="rId4"/>
                <a:stretch>
                  <a:fillRect l="-1279" t="-1538"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C95E9E-1818-105E-8F7F-43484222DF9D}"/>
                  </a:ext>
                </a:extLst>
              </p:cNvPr>
              <p:cNvSpPr txBox="1"/>
              <p:nvPr/>
            </p:nvSpPr>
            <p:spPr>
              <a:xfrm>
                <a:off x="437278" y="5097284"/>
                <a:ext cx="533862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HEB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rates</a:t>
                </a:r>
                <a:r>
                  <a:rPr lang="en-US" altLang="zh-CN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C95E9E-1818-105E-8F7F-43484222D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8" y="5097284"/>
                <a:ext cx="5338626" cy="430887"/>
              </a:xfrm>
              <a:prstGeom prst="rect">
                <a:avLst/>
              </a:prstGeom>
              <a:blipFill>
                <a:blip r:embed="rId5"/>
                <a:stretch>
                  <a:fillRect l="-1425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>
            <a:extLst>
              <a:ext uri="{FF2B5EF4-FFF2-40B4-BE49-F238E27FC236}">
                <a16:creationId xmlns:a16="http://schemas.microsoft.com/office/drawing/2014/main" id="{679E0F88-AD26-DD10-67A1-0B768784B047}"/>
              </a:ext>
            </a:extLst>
          </p:cNvPr>
          <p:cNvSpPr/>
          <p:nvPr/>
        </p:nvSpPr>
        <p:spPr>
          <a:xfrm>
            <a:off x="6485909" y="6067892"/>
            <a:ext cx="5618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022811 (2025)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F8B482-BC5C-BF9B-47A2-8D2D7EAACFE6}"/>
              </a:ext>
            </a:extLst>
          </p:cNvPr>
          <p:cNvSpPr txBox="1"/>
          <p:nvPr/>
        </p:nvSpPr>
        <p:spPr>
          <a:xfrm>
            <a:off x="367465" y="5574337"/>
            <a:ext cx="53386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spectroscopy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14FA901-353E-397B-AC2F-51A1FD7C6E5D}"/>
              </a:ext>
            </a:extLst>
          </p:cNvPr>
          <p:cNvSpPr txBox="1"/>
          <p:nvPr/>
        </p:nvSpPr>
        <p:spPr>
          <a:xfrm>
            <a:off x="826239" y="354008"/>
            <a:ext cx="1048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fine-structure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7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F60257-6682-8C51-EE73-013E0B77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AE4A4-AA87-8A84-7FC9-DB0CE90E09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BC05D1-860C-3E47-974F-AC8193F19D87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0EA334A-A464-C68B-E458-3078514D9EDB}"/>
              </a:ext>
            </a:extLst>
          </p:cNvPr>
          <p:cNvSpPr txBox="1"/>
          <p:nvPr/>
        </p:nvSpPr>
        <p:spPr>
          <a:xfrm>
            <a:off x="240051" y="1238533"/>
            <a:ext cx="1491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238B8CD-8162-6218-20E2-2BC9C8FF4E66}"/>
              </a:ext>
            </a:extLst>
          </p:cNvPr>
          <p:cNvSpPr txBox="1"/>
          <p:nvPr/>
        </p:nvSpPr>
        <p:spPr>
          <a:xfrm>
            <a:off x="516031" y="1669420"/>
            <a:ext cx="10483043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HEB transition is proposed and investigated.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quantum-optical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9BF415E4-D9B1-7053-A959-FCC760B588F2}"/>
                  </a:ext>
                </a:extLst>
              </p:cNvPr>
              <p:cNvSpPr txBox="1"/>
              <p:nvPr/>
            </p:nvSpPr>
            <p:spPr>
              <a:xfrm>
                <a:off x="516031" y="2778667"/>
                <a:ext cx="10743681" cy="110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sPre>
                      <m:sPrePr>
                        <m:ctrlPr>
                          <a:rPr kumimoji="1" lang="en-US" altLang="zh-C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32+</m:t>
                            </m:r>
                          </m:sup>
                        </m:sSup>
                      </m:e>
                    </m:sPre>
                    <m:r>
                      <a:rPr lang="zh-CN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kumimoji="1" lang="en-US" altLang="zh-C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229</m:t>
                        </m:r>
                      </m:sup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Th</m:t>
                            </m:r>
                          </m:e>
                          <m:sup>
                            <m: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HEB transitions lie in the visible spectrum,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fine-structure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the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bare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transition.</a:t>
                </a:r>
                <a:endParaRPr kumimoji="1"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9BF415E4-D9B1-7053-A959-FCC760B5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31" y="2778667"/>
                <a:ext cx="10743681" cy="1101712"/>
              </a:xfrm>
              <a:prstGeom prst="rect">
                <a:avLst/>
              </a:prstGeom>
              <a:blipFill>
                <a:blip r:embed="rId2"/>
                <a:stretch>
                  <a:fillRect l="-708" b="-10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5">
            <a:extLst>
              <a:ext uri="{FF2B5EF4-FFF2-40B4-BE49-F238E27FC236}">
                <a16:creationId xmlns:a16="http://schemas.microsoft.com/office/drawing/2014/main" id="{83061662-7191-729E-EA32-558A58F6E37D}"/>
              </a:ext>
            </a:extLst>
          </p:cNvPr>
          <p:cNvSpPr txBox="1"/>
          <p:nvPr/>
        </p:nvSpPr>
        <p:spPr>
          <a:xfrm>
            <a:off x="826239" y="354008"/>
            <a:ext cx="1048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63E1F8-39F1-8500-97A2-236069819F5B}"/>
              </a:ext>
            </a:extLst>
          </p:cNvPr>
          <p:cNvSpPr txBox="1"/>
          <p:nvPr/>
        </p:nvSpPr>
        <p:spPr>
          <a:xfrm>
            <a:off x="804723" y="2293733"/>
            <a:ext cx="107436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predicted.</a:t>
            </a:r>
            <a:endParaRPr lang="zh-CN" altLang="en-US" sz="2200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FB81EEE-23A5-D03D-C8B3-11ED5A968327}"/>
              </a:ext>
            </a:extLst>
          </p:cNvPr>
          <p:cNvSpPr txBox="1"/>
          <p:nvPr/>
        </p:nvSpPr>
        <p:spPr>
          <a:xfrm>
            <a:off x="186323" y="3880379"/>
            <a:ext cx="1491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5B57C164-4187-F971-21A8-4D7A110FFF19}"/>
              </a:ext>
            </a:extLst>
          </p:cNvPr>
          <p:cNvSpPr txBox="1"/>
          <p:nvPr/>
        </p:nvSpPr>
        <p:spPr>
          <a:xfrm>
            <a:off x="528999" y="4192305"/>
            <a:ext cx="10483043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quantum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isomeric population transfer can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further optimized.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B9BB743-1DE8-970C-F395-A511665B3B28}"/>
              </a:ext>
            </a:extLst>
          </p:cNvPr>
          <p:cNvSpPr txBox="1"/>
          <p:nvPr/>
        </p:nvSpPr>
        <p:spPr>
          <a:xfrm>
            <a:off x="516031" y="5258142"/>
            <a:ext cx="11205840" cy="10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Since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76.7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4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ABC458-C82E-9BEF-99A6-E7E0AC5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CE5A87-0452-E489-AB8A-C9F11F1366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EDADFC-C609-1648-B4BD-FAE6B13BCE08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6408053-C879-D2BD-56CE-A993C8702EBA}"/>
              </a:ext>
            </a:extLst>
          </p:cNvPr>
          <p:cNvSpPr txBox="1"/>
          <p:nvPr/>
        </p:nvSpPr>
        <p:spPr>
          <a:xfrm>
            <a:off x="2798864" y="2976472"/>
            <a:ext cx="6280592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161AFD-9582-25D9-9935-6FDEA96E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7975" y="6461497"/>
            <a:ext cx="2743200" cy="365125"/>
          </a:xfrm>
        </p:spPr>
        <p:txBody>
          <a:bodyPr/>
          <a:lstStyle/>
          <a:p>
            <a:fld id="{A163AFD7-E8D4-4A58-B66A-20072C08F5C1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D0877-959A-7F96-D477-4DF17B8CD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9038" y="6445697"/>
            <a:ext cx="2115879" cy="365125"/>
          </a:xfrm>
        </p:spPr>
        <p:txBody>
          <a:bodyPr/>
          <a:lstStyle/>
          <a:p>
            <a:fld id="{F6DD3470-EE30-8B40-ABCE-8B4B2E3485E8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D955643-5017-CE2E-2202-BB82F3219EF6}"/>
              </a:ext>
            </a:extLst>
          </p:cNvPr>
          <p:cNvSpPr txBox="1"/>
          <p:nvPr/>
        </p:nvSpPr>
        <p:spPr>
          <a:xfrm>
            <a:off x="826240" y="35400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</a:t>
            </a:r>
            <a:r>
              <a:rPr lang="en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FF281F-DDC4-3BDD-48EB-4DD1DB22864A}"/>
              </a:ext>
            </a:extLst>
          </p:cNvPr>
          <p:cNvSpPr txBox="1"/>
          <p:nvPr/>
        </p:nvSpPr>
        <p:spPr>
          <a:xfrm>
            <a:off x="522648" y="1671938"/>
            <a:ext cx="520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horium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(Th):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number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2A63E33-4959-7D2E-B084-B2518A3431C9}"/>
              </a:ext>
            </a:extLst>
          </p:cNvPr>
          <p:cNvSpPr txBox="1"/>
          <p:nvPr/>
        </p:nvSpPr>
        <p:spPr>
          <a:xfrm>
            <a:off x="522647" y="2343998"/>
            <a:ext cx="5201495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Th: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7900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700E342-AF82-37F9-72BF-E82D3AEB57A6}"/>
              </a:ext>
            </a:extLst>
          </p:cNvPr>
          <p:cNvSpPr txBox="1"/>
          <p:nvPr/>
        </p:nvSpPr>
        <p:spPr>
          <a:xfrm>
            <a:off x="522648" y="3857763"/>
            <a:ext cx="497663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229m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Th: a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 descr="图片包含 表格&#10;&#10;描述已自动生成">
            <a:extLst>
              <a:ext uri="{FF2B5EF4-FFF2-40B4-BE49-F238E27FC236}">
                <a16:creationId xmlns:a16="http://schemas.microsoft.com/office/drawing/2014/main" id="{B1EA9B93-29D4-8F98-9B1C-0B23093B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83" y="1338605"/>
            <a:ext cx="4251489" cy="380668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97695B4-C0F9-0706-EB45-5CBD9F5F24CB}"/>
              </a:ext>
            </a:extLst>
          </p:cNvPr>
          <p:cNvSpPr txBox="1"/>
          <p:nvPr/>
        </p:nvSpPr>
        <p:spPr>
          <a:xfrm>
            <a:off x="7673395" y="5277147"/>
            <a:ext cx="3243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8A2CFEE-8D27-E7D8-CB6B-695144B18018}"/>
              </a:ext>
            </a:extLst>
          </p:cNvPr>
          <p:cNvSpPr txBox="1"/>
          <p:nvPr/>
        </p:nvSpPr>
        <p:spPr>
          <a:xfrm>
            <a:off x="6930094" y="5870958"/>
            <a:ext cx="5142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H. Zhang, X. Wang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Phys. B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 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244001 (2021)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2" name="直线连接符 9">
            <a:extLst>
              <a:ext uri="{FF2B5EF4-FFF2-40B4-BE49-F238E27FC236}">
                <a16:creationId xmlns:a16="http://schemas.microsoft.com/office/drawing/2014/main" id="{99B32BB8-DF85-E8E4-DF99-E746F92A2688}"/>
              </a:ext>
            </a:extLst>
          </p:cNvPr>
          <p:cNvCxnSpPr>
            <a:cxnSpLocks/>
          </p:cNvCxnSpPr>
          <p:nvPr/>
        </p:nvCxnSpPr>
        <p:spPr>
          <a:xfrm flipV="1">
            <a:off x="5187696" y="3958648"/>
            <a:ext cx="4313413" cy="8847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8">
            <a:extLst>
              <a:ext uri="{FF2B5EF4-FFF2-40B4-BE49-F238E27FC236}">
                <a16:creationId xmlns:a16="http://schemas.microsoft.com/office/drawing/2014/main" id="{A5968C54-79E6-FD4C-95F3-BCA9DD96BCCA}"/>
              </a:ext>
            </a:extLst>
          </p:cNvPr>
          <p:cNvCxnSpPr>
            <a:cxnSpLocks/>
          </p:cNvCxnSpPr>
          <p:nvPr/>
        </p:nvCxnSpPr>
        <p:spPr>
          <a:xfrm flipV="1">
            <a:off x="5115929" y="3958648"/>
            <a:ext cx="2424790" cy="107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F634D703-0AE1-5E56-5CB9-0B4EB43D26F5}"/>
              </a:ext>
            </a:extLst>
          </p:cNvPr>
          <p:cNvSpPr txBox="1"/>
          <p:nvPr/>
        </p:nvSpPr>
        <p:spPr>
          <a:xfrm>
            <a:off x="467783" y="5338250"/>
            <a:ext cx="657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kumimoji="1"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3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161AFD-9582-25D9-9935-6FDEA96E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7975" y="6461497"/>
            <a:ext cx="2743200" cy="365125"/>
          </a:xfrm>
        </p:spPr>
        <p:txBody>
          <a:bodyPr/>
          <a:lstStyle/>
          <a:p>
            <a:fld id="{A163AFD7-E8D4-4A58-B66A-20072C08F5C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D0877-959A-7F96-D477-4DF17B8CD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9038" y="6445697"/>
            <a:ext cx="2115879" cy="365125"/>
          </a:xfrm>
        </p:spPr>
        <p:txBody>
          <a:bodyPr/>
          <a:lstStyle/>
          <a:p>
            <a:fld id="{F6DD3470-EE30-8B40-ABCE-8B4B2E3485E8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D955643-5017-CE2E-2202-BB82F3219EF6}"/>
              </a:ext>
            </a:extLst>
          </p:cNvPr>
          <p:cNvSpPr txBox="1"/>
          <p:nvPr/>
        </p:nvSpPr>
        <p:spPr>
          <a:xfrm>
            <a:off x="826240" y="35400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</a:t>
            </a:r>
            <a:r>
              <a:rPr lang="en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BB97EA-A3AB-91CF-8F22-2184B2EB78F6}"/>
              </a:ext>
            </a:extLst>
          </p:cNvPr>
          <p:cNvSpPr txBox="1"/>
          <p:nvPr/>
        </p:nvSpPr>
        <p:spPr>
          <a:xfrm>
            <a:off x="557421" y="2677581"/>
            <a:ext cx="4830554" cy="53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58BCEF-D997-1298-FF2F-C58E5D3F6C36}"/>
              </a:ext>
            </a:extLst>
          </p:cNvPr>
          <p:cNvSpPr txBox="1"/>
          <p:nvPr/>
        </p:nvSpPr>
        <p:spPr>
          <a:xfrm>
            <a:off x="669445" y="3318128"/>
            <a:ext cx="719314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</a:t>
            </a:r>
            <a:r>
              <a:rPr lang="zh-CN" altLang="en-US" sz="2000" b="0" i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robustness against</a:t>
            </a:r>
            <a:r>
              <a:rPr lang="zh-CN" altLang="en-US" sz="2000" b="0" i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external electromagnetic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perturbations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D14614-23FB-7C57-740F-560FD93434AC}"/>
                  </a:ext>
                </a:extLst>
              </p:cNvPr>
              <p:cNvSpPr txBox="1"/>
              <p:nvPr/>
            </p:nvSpPr>
            <p:spPr>
              <a:xfrm>
                <a:off x="687000" y="3881134"/>
                <a:ext cx="7158033" cy="542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Narrow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relative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linewidth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~1.6×</m:t>
                    </m:r>
                    <m:sSup>
                      <m:sSupPr>
                        <m:ctrlP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sup>
                    </m:sSup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D14614-23FB-7C57-740F-560FD934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0" y="3881134"/>
                <a:ext cx="7158033" cy="542200"/>
              </a:xfrm>
              <a:prstGeom prst="rect">
                <a:avLst/>
              </a:prstGeom>
              <a:blipFill>
                <a:blip r:embed="rId2"/>
                <a:stretch>
                  <a:fillRect l="-887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712D7BA-D2FA-2694-6B88-145E41CAEE8C}"/>
              </a:ext>
            </a:extLst>
          </p:cNvPr>
          <p:cNvSpPr txBox="1"/>
          <p:nvPr/>
        </p:nvSpPr>
        <p:spPr>
          <a:xfrm>
            <a:off x="686999" y="4580542"/>
            <a:ext cx="7521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vacuum-ultraviolet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(VUV)</a:t>
            </a: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laser: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/>
              <a:t>8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eV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~150 nm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E934A0-F0BE-1A45-C072-5F2462ED986C}"/>
              </a:ext>
            </a:extLst>
          </p:cNvPr>
          <p:cNvSpPr txBox="1"/>
          <p:nvPr/>
        </p:nvSpPr>
        <p:spPr>
          <a:xfrm>
            <a:off x="451341" y="5628260"/>
            <a:ext cx="8357586" cy="53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0334A1-EA0A-C415-A6CD-37F48A33ADB8}"/>
              </a:ext>
            </a:extLst>
          </p:cNvPr>
          <p:cNvSpPr txBox="1"/>
          <p:nvPr/>
        </p:nvSpPr>
        <p:spPr>
          <a:xfrm>
            <a:off x="451340" y="5093161"/>
            <a:ext cx="6055785" cy="53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next-generation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41D5FD9-FA9A-A9E4-7D8A-868EF7059FC2}"/>
              </a:ext>
            </a:extLst>
          </p:cNvPr>
          <p:cNvSpPr txBox="1"/>
          <p:nvPr/>
        </p:nvSpPr>
        <p:spPr>
          <a:xfrm>
            <a:off x="6146330" y="2881753"/>
            <a:ext cx="4404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 Peik, C. E. Tamm, </a:t>
            </a:r>
            <a:r>
              <a:rPr lang="en-US" altLang="zh-CN" sz="16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Europhys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Lett.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61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181 (2003) </a:t>
            </a:r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B5AB53-AAE3-2838-4F5D-311B771FE015}"/>
              </a:ext>
            </a:extLst>
          </p:cNvPr>
          <p:cNvSpPr txBox="1"/>
          <p:nvPr/>
        </p:nvSpPr>
        <p:spPr>
          <a:xfrm>
            <a:off x="7479244" y="5367018"/>
            <a:ext cx="4479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V.</a:t>
            </a:r>
            <a:r>
              <a:rPr lang="en-US" altLang="zh-CN" sz="1600" b="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Flambaum</a:t>
            </a:r>
            <a:r>
              <a:rPr lang="en-US" altLang="zh-CN" sz="16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Phys. Rev. Lett. </a:t>
            </a:r>
            <a:r>
              <a:rPr lang="en-US" altLang="zh-CN" sz="1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97</a:t>
            </a:r>
            <a:r>
              <a:rPr lang="en-US" altLang="zh-CN" sz="16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092502 (2006)</a:t>
            </a:r>
            <a:endParaRPr lang="en-US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301378-3B8E-CFE6-FE08-BF41EE57B1D9}"/>
              </a:ext>
            </a:extLst>
          </p:cNvPr>
          <p:cNvSpPr txBox="1"/>
          <p:nvPr/>
        </p:nvSpPr>
        <p:spPr>
          <a:xfrm>
            <a:off x="526856" y="1242150"/>
            <a:ext cx="11285174" cy="53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Atomic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clock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frequency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reference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based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specific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transition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between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atomic levels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98D3BCA-123B-32F8-BA6D-45F1ECD756CF}"/>
                  </a:ext>
                </a:extLst>
              </p:cNvPr>
              <p:cNvSpPr txBox="1"/>
              <p:nvPr/>
            </p:nvSpPr>
            <p:spPr>
              <a:xfrm>
                <a:off x="557421" y="2037496"/>
                <a:ext cx="508509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Fractional frequency uncertainty:</a:t>
                </a:r>
                <a:r>
                  <a:rPr lang="zh-CN" alt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−19</m:t>
                        </m:r>
                      </m:sup>
                    </m:sSup>
                  </m:oMath>
                </a14:m>
                <a:endPara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98D3BCA-123B-32F8-BA6D-45F1ECD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21" y="2037496"/>
                <a:ext cx="5085096" cy="430887"/>
              </a:xfrm>
              <a:prstGeom prst="rect">
                <a:avLst/>
              </a:prstGeom>
              <a:blipFill>
                <a:blip r:embed="rId3"/>
                <a:stretch>
                  <a:fillRect l="-1493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DEC0481-A811-905C-1699-7F8A1FD294C5}"/>
              </a:ext>
            </a:extLst>
          </p:cNvPr>
          <p:cNvSpPr txBox="1"/>
          <p:nvPr/>
        </p:nvSpPr>
        <p:spPr>
          <a:xfrm>
            <a:off x="6033611" y="2037496"/>
            <a:ext cx="5925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Limitation: external electromagnetic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perturbations</a:t>
            </a:r>
            <a:endParaRPr lang="zh-CN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2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161AFD-9582-25D9-9935-6FDEA96E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7975" y="6461497"/>
            <a:ext cx="2743200" cy="365125"/>
          </a:xfrm>
        </p:spPr>
        <p:txBody>
          <a:bodyPr/>
          <a:lstStyle/>
          <a:p>
            <a:fld id="{A163AFD7-E8D4-4A58-B66A-20072C08F5C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D0877-959A-7F96-D477-4DF17B8CD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9038" y="6445697"/>
            <a:ext cx="2115879" cy="365125"/>
          </a:xfrm>
        </p:spPr>
        <p:txBody>
          <a:bodyPr/>
          <a:lstStyle/>
          <a:p>
            <a:fld id="{F6DD3470-EE30-8B40-ABCE-8B4B2E3485E8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D955643-5017-CE2E-2202-BB82F3219EF6}"/>
              </a:ext>
            </a:extLst>
          </p:cNvPr>
          <p:cNvSpPr txBox="1"/>
          <p:nvPr/>
        </p:nvSpPr>
        <p:spPr>
          <a:xfrm>
            <a:off x="826240" y="35400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</a:t>
            </a:r>
            <a:r>
              <a:rPr lang="en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BB97EA-A3AB-91CF-8F22-2184B2EB78F6}"/>
              </a:ext>
            </a:extLst>
          </p:cNvPr>
          <p:cNvSpPr txBox="1"/>
          <p:nvPr/>
        </p:nvSpPr>
        <p:spPr>
          <a:xfrm>
            <a:off x="826239" y="1821976"/>
            <a:ext cx="5764131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transition: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C0A90C-110F-0A25-77D3-6C59FE33321D}"/>
              </a:ext>
            </a:extLst>
          </p:cNvPr>
          <p:cNvSpPr txBox="1"/>
          <p:nvPr/>
        </p:nvSpPr>
        <p:spPr>
          <a:xfrm>
            <a:off x="6868614" y="2063389"/>
            <a:ext cx="4627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 </a:t>
            </a:r>
            <a:r>
              <a:rPr lang="en-US" altLang="zh-CN" sz="16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Tiedau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al., Phys. Rev. Lett.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132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182501 (2024) </a:t>
            </a:r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2FA57B-424C-A053-EE55-F9C54BE6E5CB}"/>
              </a:ext>
            </a:extLst>
          </p:cNvPr>
          <p:cNvSpPr txBox="1"/>
          <p:nvPr/>
        </p:nvSpPr>
        <p:spPr>
          <a:xfrm>
            <a:off x="826239" y="3043297"/>
            <a:ext cx="561862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033981-01DB-50DC-6EE4-C36B6C552EDD}"/>
              </a:ext>
            </a:extLst>
          </p:cNvPr>
          <p:cNvSpPr txBox="1"/>
          <p:nvPr/>
        </p:nvSpPr>
        <p:spPr>
          <a:xfrm>
            <a:off x="826240" y="4314375"/>
            <a:ext cx="443713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3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917D6E-1C2D-1B5D-8728-187B4179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AAADF1-B6AE-DFC3-BF55-E16CCFFA24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F6E968-8F05-5148-A79F-F04E0986CBDC}" type="datetime1">
              <a:rPr lang="zh-CN" altLang="en-US" smtClean="0"/>
              <a:t>2026/1/19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E75E71-D777-F185-76DE-33B429D3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89" y="3126665"/>
            <a:ext cx="469900" cy="469900"/>
          </a:xfrm>
          <a:prstGeom prst="rect">
            <a:avLst/>
          </a:prstGeom>
        </p:spPr>
      </p:pic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A229F45F-DC6B-2C7F-139B-8DD3F993D04D}"/>
              </a:ext>
            </a:extLst>
          </p:cNvPr>
          <p:cNvCxnSpPr>
            <a:cxnSpLocks/>
          </p:cNvCxnSpPr>
          <p:nvPr/>
        </p:nvCxnSpPr>
        <p:spPr>
          <a:xfrm flipV="1">
            <a:off x="2456621" y="2686140"/>
            <a:ext cx="619222" cy="5607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C9D4087-CF22-9D8D-0F2B-E040588A8113}"/>
              </a:ext>
            </a:extLst>
          </p:cNvPr>
          <p:cNvCxnSpPr>
            <a:cxnSpLocks/>
          </p:cNvCxnSpPr>
          <p:nvPr/>
        </p:nvCxnSpPr>
        <p:spPr>
          <a:xfrm>
            <a:off x="2408324" y="3552356"/>
            <a:ext cx="667519" cy="4847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形 8">
            <a:extLst>
              <a:ext uri="{FF2B5EF4-FFF2-40B4-BE49-F238E27FC236}">
                <a16:creationId xmlns:a16="http://schemas.microsoft.com/office/drawing/2014/main" id="{43EE998E-4C4D-E03E-4343-661C158F4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682" y="3220059"/>
            <a:ext cx="1203881" cy="272519"/>
          </a:xfrm>
          <a:prstGeom prst="rect">
            <a:avLst/>
          </a:prstGeom>
        </p:spPr>
      </p:pic>
      <p:cxnSp>
        <p:nvCxnSpPr>
          <p:cNvPr id="10" name="直线连接符 11">
            <a:extLst>
              <a:ext uri="{FF2B5EF4-FFF2-40B4-BE49-F238E27FC236}">
                <a16:creationId xmlns:a16="http://schemas.microsoft.com/office/drawing/2014/main" id="{A31B909B-23E5-8582-0CE8-EED7DCCC0A0B}"/>
              </a:ext>
            </a:extLst>
          </p:cNvPr>
          <p:cNvCxnSpPr>
            <a:cxnSpLocks/>
          </p:cNvCxnSpPr>
          <p:nvPr/>
        </p:nvCxnSpPr>
        <p:spPr>
          <a:xfrm>
            <a:off x="3185971" y="3967815"/>
            <a:ext cx="1643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FDC1DAD1-C70E-04BB-BD0A-270F0E11A91D}"/>
              </a:ext>
            </a:extLst>
          </p:cNvPr>
          <p:cNvCxnSpPr>
            <a:cxnSpLocks/>
          </p:cNvCxnSpPr>
          <p:nvPr/>
        </p:nvCxnSpPr>
        <p:spPr>
          <a:xfrm>
            <a:off x="3125011" y="2854181"/>
            <a:ext cx="1643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48CAD37-0262-7BC8-E5FC-5128A03C651E}"/>
              </a:ext>
            </a:extLst>
          </p:cNvPr>
          <p:cNvCxnSpPr>
            <a:cxnSpLocks/>
          </p:cNvCxnSpPr>
          <p:nvPr/>
        </p:nvCxnSpPr>
        <p:spPr>
          <a:xfrm flipV="1">
            <a:off x="3946823" y="2857659"/>
            <a:ext cx="0" cy="1110156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022FC30-A56A-980C-7F7C-3BC5D0E63538}"/>
              </a:ext>
            </a:extLst>
          </p:cNvPr>
          <p:cNvSpPr txBox="1"/>
          <p:nvPr/>
        </p:nvSpPr>
        <p:spPr>
          <a:xfrm>
            <a:off x="3250286" y="3987565"/>
            <a:ext cx="14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Ground state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13FA8A4-D3E3-9289-FDC2-E7F9A71E52D3}"/>
              </a:ext>
            </a:extLst>
          </p:cNvPr>
          <p:cNvSpPr txBox="1"/>
          <p:nvPr/>
        </p:nvSpPr>
        <p:spPr>
          <a:xfrm>
            <a:off x="3185971" y="2421479"/>
            <a:ext cx="155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Isomeric state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6FD7B68-C67E-F1B1-1E23-DDA9DBE83E37}"/>
              </a:ext>
            </a:extLst>
          </p:cNvPr>
          <p:cNvSpPr txBox="1"/>
          <p:nvPr/>
        </p:nvSpPr>
        <p:spPr>
          <a:xfrm>
            <a:off x="786478" y="3596565"/>
            <a:ext cx="8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photon</a:t>
            </a:r>
            <a:endParaRPr kumimoji="1" lang="zh-CN" altLang="en-US" dirty="0"/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28077BBF-B3A3-CE06-792D-09F48BE75845}"/>
              </a:ext>
            </a:extLst>
          </p:cNvPr>
          <p:cNvSpPr txBox="1"/>
          <p:nvPr/>
        </p:nvSpPr>
        <p:spPr>
          <a:xfrm>
            <a:off x="222181" y="4559953"/>
            <a:ext cx="6056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many years of effort, it was finally successful.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1B56CB4-55D7-B2DD-CBFD-1965E7FDA6CD}"/>
              </a:ext>
            </a:extLst>
          </p:cNvPr>
          <p:cNvSpPr txBox="1"/>
          <p:nvPr/>
        </p:nvSpPr>
        <p:spPr>
          <a:xfrm>
            <a:off x="422287" y="5573788"/>
            <a:ext cx="4627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 </a:t>
            </a:r>
            <a:r>
              <a:rPr lang="en-US" altLang="zh-CN" sz="16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Tiedau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al., Phys. Rev. Lett.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132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182501 (2024) </a:t>
            </a:r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CC59C6-0A92-1E50-0528-97D9288E9F0D}"/>
              </a:ext>
            </a:extLst>
          </p:cNvPr>
          <p:cNvSpPr txBox="1"/>
          <p:nvPr/>
        </p:nvSpPr>
        <p:spPr>
          <a:xfrm>
            <a:off x="422288" y="6014467"/>
            <a:ext cx="4627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R. Elwell et al., Phys. Rev. Lett.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133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013201 (2024) </a:t>
            </a:r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CCCF506-0587-34EE-2E57-3B7753D43700}"/>
              </a:ext>
            </a:extLst>
          </p:cNvPr>
          <p:cNvSpPr txBox="1"/>
          <p:nvPr/>
        </p:nvSpPr>
        <p:spPr>
          <a:xfrm>
            <a:off x="422287" y="5129197"/>
            <a:ext cx="47860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Zhang et al., Nature (London) </a:t>
            </a:r>
            <a:r>
              <a:rPr lang="zh-CN" altLang="en-US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633</a:t>
            </a: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63 (2024)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C2879075-0A08-44B1-F2CC-6D3E0333C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0" t="37658" b="-1"/>
          <a:stretch/>
        </p:blipFill>
        <p:spPr>
          <a:xfrm>
            <a:off x="6368108" y="1931011"/>
            <a:ext cx="4715497" cy="2577531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E711AFF2-3175-94B2-0B43-07FA7561CA89}"/>
              </a:ext>
            </a:extLst>
          </p:cNvPr>
          <p:cNvSpPr txBox="1"/>
          <p:nvPr/>
        </p:nvSpPr>
        <p:spPr>
          <a:xfrm>
            <a:off x="6737928" y="6015845"/>
            <a:ext cx="434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T. Masuda et al., Nature</a:t>
            </a: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(London)</a:t>
            </a:r>
            <a:r>
              <a:rPr 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573</a:t>
            </a:r>
            <a:r>
              <a:rPr 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238 (2019)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64661A1-C8A6-72C5-1717-E26ABB7DBD1B}"/>
              </a:ext>
            </a:extLst>
          </p:cNvPr>
          <p:cNvSpPr txBox="1"/>
          <p:nvPr/>
        </p:nvSpPr>
        <p:spPr>
          <a:xfrm>
            <a:off x="5386543" y="1344000"/>
            <a:ext cx="3429144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Indirect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pumping: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93294BD-17C0-92F2-8A2A-9E300E3DE485}"/>
              </a:ext>
            </a:extLst>
          </p:cNvPr>
          <p:cNvSpPr txBox="1"/>
          <p:nvPr/>
        </p:nvSpPr>
        <p:spPr>
          <a:xfrm>
            <a:off x="6737928" y="5541092"/>
            <a:ext cx="4573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T. Hiraki et al., Nat. Commun.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5536 (2024) </a:t>
            </a:r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C0627CA-0209-C8AC-7926-883122A014B9}"/>
              </a:ext>
            </a:extLst>
          </p:cNvPr>
          <p:cNvSpPr txBox="1"/>
          <p:nvPr/>
        </p:nvSpPr>
        <p:spPr>
          <a:xfrm>
            <a:off x="172686" y="1542371"/>
            <a:ext cx="4595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Direct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B381AEA-A4F9-3CC3-7A28-5F8E19C27974}"/>
              </a:ext>
            </a:extLst>
          </p:cNvPr>
          <p:cNvSpPr txBox="1"/>
          <p:nvPr/>
        </p:nvSpPr>
        <p:spPr>
          <a:xfrm>
            <a:off x="755143" y="2640228"/>
            <a:ext cx="106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/>
              <a:t>150 nm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6F1C6C7A-F48B-499C-A35D-D5AD5D523EEB}"/>
              </a:ext>
            </a:extLst>
          </p:cNvPr>
          <p:cNvSpPr txBox="1"/>
          <p:nvPr/>
        </p:nvSpPr>
        <p:spPr>
          <a:xfrm>
            <a:off x="826240" y="35400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</a:t>
            </a:r>
            <a:r>
              <a:rPr lang="en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2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2529B8-3992-3BCE-A882-B80D972B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E63FFA-3C73-0F0D-43C3-8781A0FCDB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2D3FFC-184B-AB4B-9D0E-3734B29C4615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0339376-7801-FC0D-A6B6-2327F7D8498C}"/>
              </a:ext>
            </a:extLst>
          </p:cNvPr>
          <p:cNvSpPr txBox="1"/>
          <p:nvPr/>
        </p:nvSpPr>
        <p:spPr>
          <a:xfrm>
            <a:off x="3852356" y="4776019"/>
            <a:ext cx="427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laser-nucleus-electron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4345727-9746-98C3-6646-293352DE7829}"/>
              </a:ext>
            </a:extLst>
          </p:cNvPr>
          <p:cNvSpPr txBox="1"/>
          <p:nvPr/>
        </p:nvSpPr>
        <p:spPr>
          <a:xfrm>
            <a:off x="402253" y="5807089"/>
            <a:ext cx="37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Zhou, B. Liu, and X. Wang,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052501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BEAB3-8FFA-9508-5367-385015334858}"/>
              </a:ext>
            </a:extLst>
          </p:cNvPr>
          <p:cNvSpPr txBox="1"/>
          <p:nvPr/>
        </p:nvSpPr>
        <p:spPr>
          <a:xfrm>
            <a:off x="4366364" y="5807089"/>
            <a:ext cx="345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X. Wang, Phys. Rev. Res.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043232 (2023)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03C378-D530-557D-A40B-78B91588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83" y="2046723"/>
            <a:ext cx="3233152" cy="2291303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0FA8901C-8B69-6F9B-C3CA-7F2730F18944}"/>
              </a:ext>
            </a:extLst>
          </p:cNvPr>
          <p:cNvSpPr txBox="1"/>
          <p:nvPr/>
        </p:nvSpPr>
        <p:spPr>
          <a:xfrm>
            <a:off x="859902" y="4743393"/>
            <a:ext cx="299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Semi-classical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recollision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65F0DA-27FA-8955-2E5A-1FC7D50EAB34}"/>
                  </a:ext>
                </a:extLst>
              </p:cNvPr>
              <p:cNvSpPr txBox="1"/>
              <p:nvPr/>
            </p:nvSpPr>
            <p:spPr>
              <a:xfrm>
                <a:off x="2479266" y="5407158"/>
                <a:ext cx="37729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</a:rPr>
                          <m:t>Th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0+,1+,2+,3+,4+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65F0DA-27FA-8955-2E5A-1FC7D50EA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66" y="5407158"/>
                <a:ext cx="3772995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A8A02B51-ABCB-E7D9-AE5E-D9BE7628A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1951442"/>
            <a:ext cx="3993355" cy="2532279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9D98AAF6-EC2A-D1DF-1EB4-B6BAEC77FD12}"/>
              </a:ext>
            </a:extLst>
          </p:cNvPr>
          <p:cNvSpPr txBox="1"/>
          <p:nvPr/>
        </p:nvSpPr>
        <p:spPr>
          <a:xfrm>
            <a:off x="8485579" y="4784608"/>
            <a:ext cx="299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hyperfine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D1F5CE45-ECAD-A197-FEFF-BA64A1311FC4}"/>
                  </a:ext>
                </a:extLst>
              </p:cNvPr>
              <p:cNvSpPr txBox="1"/>
              <p:nvPr/>
            </p:nvSpPr>
            <p:spPr>
              <a:xfrm>
                <a:off x="8485579" y="5283850"/>
                <a:ext cx="3146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</a:rPr>
                          <m:t>Th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89+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~0.1−0.9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D1F5CE45-ECAD-A197-FEFF-BA64A1311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579" y="5283850"/>
                <a:ext cx="3146440" cy="400110"/>
              </a:xfrm>
              <a:prstGeom prst="rect">
                <a:avLst/>
              </a:prstGeom>
              <a:blipFill>
                <a:blip r:embed="rId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7">
            <a:extLst>
              <a:ext uri="{FF2B5EF4-FFF2-40B4-BE49-F238E27FC236}">
                <a16:creationId xmlns:a16="http://schemas.microsoft.com/office/drawing/2014/main" id="{80D3589B-E402-9EFC-7D2E-1098193CC60B}"/>
              </a:ext>
            </a:extLst>
          </p:cNvPr>
          <p:cNvSpPr txBox="1"/>
          <p:nvPr/>
        </p:nvSpPr>
        <p:spPr>
          <a:xfrm>
            <a:off x="7757127" y="5769314"/>
            <a:ext cx="444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Zhang, T. Li, and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Phys. Rev.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152503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C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044614 (2025)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B72437-1E80-7271-79A8-4DBA1794D0A3}"/>
              </a:ext>
            </a:extLst>
          </p:cNvPr>
          <p:cNvSpPr txBox="1"/>
          <p:nvPr/>
        </p:nvSpPr>
        <p:spPr>
          <a:xfrm>
            <a:off x="227460" y="1375457"/>
            <a:ext cx="447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Strong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9AB355-99B5-63C4-8E96-29D4A0F7E9CC}"/>
              </a:ext>
            </a:extLst>
          </p:cNvPr>
          <p:cNvGrpSpPr/>
          <p:nvPr/>
        </p:nvGrpSpPr>
        <p:grpSpPr>
          <a:xfrm>
            <a:off x="245297" y="1925722"/>
            <a:ext cx="3607059" cy="2730914"/>
            <a:chOff x="2925482" y="2202377"/>
            <a:chExt cx="4955391" cy="3152825"/>
          </a:xfrm>
        </p:grpSpPr>
        <p:grpSp>
          <p:nvGrpSpPr>
            <p:cNvPr id="19" name="组合 73">
              <a:extLst>
                <a:ext uri="{FF2B5EF4-FFF2-40B4-BE49-F238E27FC236}">
                  <a16:creationId xmlns:a16="http://schemas.microsoft.com/office/drawing/2014/main" id="{09935A43-B5F4-6C87-09C6-745BD1B9AEF7}"/>
                </a:ext>
              </a:extLst>
            </p:cNvPr>
            <p:cNvGrpSpPr/>
            <p:nvPr/>
          </p:nvGrpSpPr>
          <p:grpSpPr>
            <a:xfrm>
              <a:off x="2925482" y="2202377"/>
              <a:ext cx="4955391" cy="3152825"/>
              <a:chOff x="1284355" y="1457430"/>
              <a:chExt cx="7882659" cy="4295311"/>
            </a:xfrm>
          </p:grpSpPr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id="{1859EBB0-B9DA-C20E-BBD9-37F79F856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3642" y="3924918"/>
                <a:ext cx="643092" cy="527277"/>
              </a:xfrm>
              <a:prstGeom prst="rect">
                <a:avLst/>
              </a:prstGeom>
            </p:spPr>
          </p:pic>
          <p:sp>
            <p:nvSpPr>
              <p:cNvPr id="22" name="椭圆 10">
                <a:extLst>
                  <a:ext uri="{FF2B5EF4-FFF2-40B4-BE49-F238E27FC236}">
                    <a16:creationId xmlns:a16="http://schemas.microsoft.com/office/drawing/2014/main" id="{37D4610D-3343-2E57-AEB1-532CBCE11666}"/>
                  </a:ext>
                </a:extLst>
              </p:cNvPr>
              <p:cNvSpPr/>
              <p:nvPr/>
            </p:nvSpPr>
            <p:spPr>
              <a:xfrm rot="6096337">
                <a:off x="5561177" y="3171555"/>
                <a:ext cx="632877" cy="2090643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23" name="图片 11">
                <a:extLst>
                  <a:ext uri="{FF2B5EF4-FFF2-40B4-BE49-F238E27FC236}">
                    <a16:creationId xmlns:a16="http://schemas.microsoft.com/office/drawing/2014/main" id="{14AC8678-8AE4-F2D6-33F6-6EB54192B8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7807" t="14802" r="14039" b="27122"/>
              <a:stretch/>
            </p:blipFill>
            <p:spPr>
              <a:xfrm>
                <a:off x="1284355" y="3094227"/>
                <a:ext cx="3219752" cy="2330178"/>
              </a:xfrm>
              <a:prstGeom prst="rect">
                <a:avLst/>
              </a:prstGeom>
            </p:spPr>
          </p:pic>
          <p:sp>
            <p:nvSpPr>
              <p:cNvPr id="24" name="椭圆 12">
                <a:extLst>
                  <a:ext uri="{FF2B5EF4-FFF2-40B4-BE49-F238E27FC236}">
                    <a16:creationId xmlns:a16="http://schemas.microsoft.com/office/drawing/2014/main" id="{E2B94330-E61A-4826-9956-AC010881046F}"/>
                  </a:ext>
                </a:extLst>
              </p:cNvPr>
              <p:cNvSpPr/>
              <p:nvPr/>
            </p:nvSpPr>
            <p:spPr>
              <a:xfrm rot="2894967">
                <a:off x="5462971" y="3361146"/>
                <a:ext cx="705487" cy="188733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5" name="椭圆 13">
                <a:extLst>
                  <a:ext uri="{FF2B5EF4-FFF2-40B4-BE49-F238E27FC236}">
                    <a16:creationId xmlns:a16="http://schemas.microsoft.com/office/drawing/2014/main" id="{8DAF59D9-3B8C-67E1-B6FF-5C0935291801}"/>
                  </a:ext>
                </a:extLst>
              </p:cNvPr>
              <p:cNvSpPr/>
              <p:nvPr/>
            </p:nvSpPr>
            <p:spPr>
              <a:xfrm rot="20311120">
                <a:off x="5442649" y="3399534"/>
                <a:ext cx="909554" cy="160791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6" name="直线箭头连接符 16">
                <a:extLst>
                  <a:ext uri="{FF2B5EF4-FFF2-40B4-BE49-F238E27FC236}">
                    <a16:creationId xmlns:a16="http://schemas.microsoft.com/office/drawing/2014/main" id="{0A5C325B-85A9-E8CD-D1CE-97F177282259}"/>
                  </a:ext>
                </a:extLst>
              </p:cNvPr>
              <p:cNvCxnSpPr/>
              <p:nvPr/>
            </p:nvCxnSpPr>
            <p:spPr>
              <a:xfrm>
                <a:off x="4251600" y="4302000"/>
                <a:ext cx="508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1">
                <a:extLst>
                  <a:ext uri="{FF2B5EF4-FFF2-40B4-BE49-F238E27FC236}">
                    <a16:creationId xmlns:a16="http://schemas.microsoft.com/office/drawing/2014/main" id="{9BCEB102-3600-45B9-5220-F34A6D6A25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48020" y="2987112"/>
                <a:ext cx="0" cy="522154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形状 31">
                <a:extLst>
                  <a:ext uri="{FF2B5EF4-FFF2-40B4-BE49-F238E27FC236}">
                    <a16:creationId xmlns:a16="http://schemas.microsoft.com/office/drawing/2014/main" id="{C5932883-E262-DF8C-7167-1CFA9447E58C}"/>
                  </a:ext>
                </a:extLst>
              </p:cNvPr>
              <p:cNvSpPr/>
              <p:nvPr/>
            </p:nvSpPr>
            <p:spPr>
              <a:xfrm>
                <a:off x="5473700" y="1457430"/>
                <a:ext cx="863600" cy="433906"/>
              </a:xfrm>
              <a:custGeom>
                <a:avLst/>
                <a:gdLst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31800 w 863600"/>
                  <a:gd name="connsiteY6" fmla="*/ 1587 h 433387"/>
                  <a:gd name="connsiteX7" fmla="*/ 520700 w 863600"/>
                  <a:gd name="connsiteY7" fmla="*/ 14287 h 433387"/>
                  <a:gd name="connsiteX8" fmla="*/ 622300 w 863600"/>
                  <a:gd name="connsiteY8" fmla="*/ 39687 h 433387"/>
                  <a:gd name="connsiteX9" fmla="*/ 698500 w 863600"/>
                  <a:gd name="connsiteY9" fmla="*/ 65087 h 433387"/>
                  <a:gd name="connsiteX10" fmla="*/ 812800 w 863600"/>
                  <a:gd name="connsiteY10" fmla="*/ 141287 h 433387"/>
                  <a:gd name="connsiteX11" fmla="*/ 850900 w 863600"/>
                  <a:gd name="connsiteY11" fmla="*/ 280987 h 433387"/>
                  <a:gd name="connsiteX12" fmla="*/ 863600 w 863600"/>
                  <a:gd name="connsiteY12" fmla="*/ 433387 h 433387"/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31800 w 863600"/>
                  <a:gd name="connsiteY6" fmla="*/ 1587 h 433387"/>
                  <a:gd name="connsiteX7" fmla="*/ 520700 w 863600"/>
                  <a:gd name="connsiteY7" fmla="*/ 14287 h 433387"/>
                  <a:gd name="connsiteX8" fmla="*/ 622300 w 863600"/>
                  <a:gd name="connsiteY8" fmla="*/ 39687 h 433387"/>
                  <a:gd name="connsiteX9" fmla="*/ 698500 w 863600"/>
                  <a:gd name="connsiteY9" fmla="*/ 65087 h 433387"/>
                  <a:gd name="connsiteX10" fmla="*/ 787400 w 863600"/>
                  <a:gd name="connsiteY10" fmla="*/ 179387 h 433387"/>
                  <a:gd name="connsiteX11" fmla="*/ 850900 w 863600"/>
                  <a:gd name="connsiteY11" fmla="*/ 280987 h 433387"/>
                  <a:gd name="connsiteX12" fmla="*/ 863600 w 863600"/>
                  <a:gd name="connsiteY12" fmla="*/ 433387 h 433387"/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31800 w 863600"/>
                  <a:gd name="connsiteY6" fmla="*/ 1587 h 433387"/>
                  <a:gd name="connsiteX7" fmla="*/ 520700 w 863600"/>
                  <a:gd name="connsiteY7" fmla="*/ 14287 h 433387"/>
                  <a:gd name="connsiteX8" fmla="*/ 622300 w 863600"/>
                  <a:gd name="connsiteY8" fmla="*/ 39687 h 433387"/>
                  <a:gd name="connsiteX9" fmla="*/ 685800 w 863600"/>
                  <a:gd name="connsiteY9" fmla="*/ 115887 h 433387"/>
                  <a:gd name="connsiteX10" fmla="*/ 787400 w 863600"/>
                  <a:gd name="connsiteY10" fmla="*/ 179387 h 433387"/>
                  <a:gd name="connsiteX11" fmla="*/ 850900 w 863600"/>
                  <a:gd name="connsiteY11" fmla="*/ 280987 h 433387"/>
                  <a:gd name="connsiteX12" fmla="*/ 863600 w 863600"/>
                  <a:gd name="connsiteY12" fmla="*/ 433387 h 433387"/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31800 w 863600"/>
                  <a:gd name="connsiteY6" fmla="*/ 1587 h 433387"/>
                  <a:gd name="connsiteX7" fmla="*/ 520700 w 863600"/>
                  <a:gd name="connsiteY7" fmla="*/ 14287 h 433387"/>
                  <a:gd name="connsiteX8" fmla="*/ 622300 w 863600"/>
                  <a:gd name="connsiteY8" fmla="*/ 39687 h 433387"/>
                  <a:gd name="connsiteX9" fmla="*/ 717196 w 863600"/>
                  <a:gd name="connsiteY9" fmla="*/ 96265 h 433387"/>
                  <a:gd name="connsiteX10" fmla="*/ 787400 w 863600"/>
                  <a:gd name="connsiteY10" fmla="*/ 179387 h 433387"/>
                  <a:gd name="connsiteX11" fmla="*/ 850900 w 863600"/>
                  <a:gd name="connsiteY11" fmla="*/ 280987 h 433387"/>
                  <a:gd name="connsiteX12" fmla="*/ 863600 w 863600"/>
                  <a:gd name="connsiteY12" fmla="*/ 433387 h 433387"/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31800 w 863600"/>
                  <a:gd name="connsiteY6" fmla="*/ 1587 h 433387"/>
                  <a:gd name="connsiteX7" fmla="*/ 520700 w 863600"/>
                  <a:gd name="connsiteY7" fmla="*/ 14287 h 433387"/>
                  <a:gd name="connsiteX8" fmla="*/ 622300 w 863600"/>
                  <a:gd name="connsiteY8" fmla="*/ 39687 h 433387"/>
                  <a:gd name="connsiteX9" fmla="*/ 717196 w 863600"/>
                  <a:gd name="connsiteY9" fmla="*/ 96265 h 433387"/>
                  <a:gd name="connsiteX10" fmla="*/ 787400 w 863600"/>
                  <a:gd name="connsiteY10" fmla="*/ 179387 h 433387"/>
                  <a:gd name="connsiteX11" fmla="*/ 839127 w 863600"/>
                  <a:gd name="connsiteY11" fmla="*/ 288836 h 433387"/>
                  <a:gd name="connsiteX12" fmla="*/ 863600 w 863600"/>
                  <a:gd name="connsiteY12" fmla="*/ 433387 h 433387"/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31800 w 863600"/>
                  <a:gd name="connsiteY6" fmla="*/ 1587 h 433387"/>
                  <a:gd name="connsiteX7" fmla="*/ 544247 w 863600"/>
                  <a:gd name="connsiteY7" fmla="*/ 14287 h 433387"/>
                  <a:gd name="connsiteX8" fmla="*/ 622300 w 863600"/>
                  <a:gd name="connsiteY8" fmla="*/ 39687 h 433387"/>
                  <a:gd name="connsiteX9" fmla="*/ 717196 w 863600"/>
                  <a:gd name="connsiteY9" fmla="*/ 96265 h 433387"/>
                  <a:gd name="connsiteX10" fmla="*/ 787400 w 863600"/>
                  <a:gd name="connsiteY10" fmla="*/ 179387 h 433387"/>
                  <a:gd name="connsiteX11" fmla="*/ 839127 w 863600"/>
                  <a:gd name="connsiteY11" fmla="*/ 288836 h 433387"/>
                  <a:gd name="connsiteX12" fmla="*/ 863600 w 863600"/>
                  <a:gd name="connsiteY12" fmla="*/ 433387 h 433387"/>
                  <a:gd name="connsiteX0" fmla="*/ 0 w 863600"/>
                  <a:gd name="connsiteY0" fmla="*/ 420687 h 433387"/>
                  <a:gd name="connsiteX1" fmla="*/ 12700 w 863600"/>
                  <a:gd name="connsiteY1" fmla="*/ 306387 h 433387"/>
                  <a:gd name="connsiteX2" fmla="*/ 76200 w 863600"/>
                  <a:gd name="connsiteY2" fmla="*/ 166687 h 433387"/>
                  <a:gd name="connsiteX3" fmla="*/ 165100 w 863600"/>
                  <a:gd name="connsiteY3" fmla="*/ 77787 h 433387"/>
                  <a:gd name="connsiteX4" fmla="*/ 292100 w 863600"/>
                  <a:gd name="connsiteY4" fmla="*/ 14287 h 433387"/>
                  <a:gd name="connsiteX5" fmla="*/ 406400 w 863600"/>
                  <a:gd name="connsiteY5" fmla="*/ 1587 h 433387"/>
                  <a:gd name="connsiteX6" fmla="*/ 459271 w 863600"/>
                  <a:gd name="connsiteY6" fmla="*/ 1587 h 433387"/>
                  <a:gd name="connsiteX7" fmla="*/ 544247 w 863600"/>
                  <a:gd name="connsiteY7" fmla="*/ 14287 h 433387"/>
                  <a:gd name="connsiteX8" fmla="*/ 622300 w 863600"/>
                  <a:gd name="connsiteY8" fmla="*/ 39687 h 433387"/>
                  <a:gd name="connsiteX9" fmla="*/ 717196 w 863600"/>
                  <a:gd name="connsiteY9" fmla="*/ 96265 h 433387"/>
                  <a:gd name="connsiteX10" fmla="*/ 787400 w 863600"/>
                  <a:gd name="connsiteY10" fmla="*/ 179387 h 433387"/>
                  <a:gd name="connsiteX11" fmla="*/ 839127 w 863600"/>
                  <a:gd name="connsiteY11" fmla="*/ 288836 h 433387"/>
                  <a:gd name="connsiteX12" fmla="*/ 863600 w 863600"/>
                  <a:gd name="connsiteY12" fmla="*/ 433387 h 433387"/>
                  <a:gd name="connsiteX0" fmla="*/ 0 w 863600"/>
                  <a:gd name="connsiteY0" fmla="*/ 421479 h 434179"/>
                  <a:gd name="connsiteX1" fmla="*/ 12700 w 863600"/>
                  <a:gd name="connsiteY1" fmla="*/ 307179 h 434179"/>
                  <a:gd name="connsiteX2" fmla="*/ 76200 w 863600"/>
                  <a:gd name="connsiteY2" fmla="*/ 167479 h 434179"/>
                  <a:gd name="connsiteX3" fmla="*/ 165100 w 863600"/>
                  <a:gd name="connsiteY3" fmla="*/ 78579 h 434179"/>
                  <a:gd name="connsiteX4" fmla="*/ 292100 w 863600"/>
                  <a:gd name="connsiteY4" fmla="*/ 26852 h 434179"/>
                  <a:gd name="connsiteX5" fmla="*/ 406400 w 863600"/>
                  <a:gd name="connsiteY5" fmla="*/ 2379 h 434179"/>
                  <a:gd name="connsiteX6" fmla="*/ 459271 w 863600"/>
                  <a:gd name="connsiteY6" fmla="*/ 2379 h 434179"/>
                  <a:gd name="connsiteX7" fmla="*/ 544247 w 863600"/>
                  <a:gd name="connsiteY7" fmla="*/ 15079 h 434179"/>
                  <a:gd name="connsiteX8" fmla="*/ 622300 w 863600"/>
                  <a:gd name="connsiteY8" fmla="*/ 40479 h 434179"/>
                  <a:gd name="connsiteX9" fmla="*/ 717196 w 863600"/>
                  <a:gd name="connsiteY9" fmla="*/ 97057 h 434179"/>
                  <a:gd name="connsiteX10" fmla="*/ 787400 w 863600"/>
                  <a:gd name="connsiteY10" fmla="*/ 180179 h 434179"/>
                  <a:gd name="connsiteX11" fmla="*/ 839127 w 863600"/>
                  <a:gd name="connsiteY11" fmla="*/ 289628 h 434179"/>
                  <a:gd name="connsiteX12" fmla="*/ 863600 w 863600"/>
                  <a:gd name="connsiteY12" fmla="*/ 434179 h 434179"/>
                  <a:gd name="connsiteX0" fmla="*/ 0 w 863600"/>
                  <a:gd name="connsiteY0" fmla="*/ 420688 h 433388"/>
                  <a:gd name="connsiteX1" fmla="*/ 12700 w 863600"/>
                  <a:gd name="connsiteY1" fmla="*/ 306388 h 433388"/>
                  <a:gd name="connsiteX2" fmla="*/ 76200 w 863600"/>
                  <a:gd name="connsiteY2" fmla="*/ 166688 h 433388"/>
                  <a:gd name="connsiteX3" fmla="*/ 165100 w 863600"/>
                  <a:gd name="connsiteY3" fmla="*/ 77788 h 433388"/>
                  <a:gd name="connsiteX4" fmla="*/ 292100 w 863600"/>
                  <a:gd name="connsiteY4" fmla="*/ 14288 h 433388"/>
                  <a:gd name="connsiteX5" fmla="*/ 406400 w 863600"/>
                  <a:gd name="connsiteY5" fmla="*/ 1588 h 433388"/>
                  <a:gd name="connsiteX6" fmla="*/ 459271 w 863600"/>
                  <a:gd name="connsiteY6" fmla="*/ 1588 h 433388"/>
                  <a:gd name="connsiteX7" fmla="*/ 544247 w 863600"/>
                  <a:gd name="connsiteY7" fmla="*/ 14288 h 433388"/>
                  <a:gd name="connsiteX8" fmla="*/ 622300 w 863600"/>
                  <a:gd name="connsiteY8" fmla="*/ 39688 h 433388"/>
                  <a:gd name="connsiteX9" fmla="*/ 717196 w 863600"/>
                  <a:gd name="connsiteY9" fmla="*/ 96266 h 433388"/>
                  <a:gd name="connsiteX10" fmla="*/ 787400 w 863600"/>
                  <a:gd name="connsiteY10" fmla="*/ 179388 h 433388"/>
                  <a:gd name="connsiteX11" fmla="*/ 839127 w 863600"/>
                  <a:gd name="connsiteY11" fmla="*/ 288837 h 433388"/>
                  <a:gd name="connsiteX12" fmla="*/ 863600 w 863600"/>
                  <a:gd name="connsiteY12" fmla="*/ 433388 h 433388"/>
                  <a:gd name="connsiteX0" fmla="*/ 0 w 863600"/>
                  <a:gd name="connsiteY0" fmla="*/ 420688 h 433388"/>
                  <a:gd name="connsiteX1" fmla="*/ 12700 w 863600"/>
                  <a:gd name="connsiteY1" fmla="*/ 306388 h 433388"/>
                  <a:gd name="connsiteX2" fmla="*/ 76200 w 863600"/>
                  <a:gd name="connsiteY2" fmla="*/ 166688 h 433388"/>
                  <a:gd name="connsiteX3" fmla="*/ 165100 w 863600"/>
                  <a:gd name="connsiteY3" fmla="*/ 77788 h 433388"/>
                  <a:gd name="connsiteX4" fmla="*/ 292100 w 863600"/>
                  <a:gd name="connsiteY4" fmla="*/ 14288 h 433388"/>
                  <a:gd name="connsiteX5" fmla="*/ 406400 w 863600"/>
                  <a:gd name="connsiteY5" fmla="*/ 1588 h 433388"/>
                  <a:gd name="connsiteX6" fmla="*/ 459271 w 863600"/>
                  <a:gd name="connsiteY6" fmla="*/ 1588 h 433388"/>
                  <a:gd name="connsiteX7" fmla="*/ 544247 w 863600"/>
                  <a:gd name="connsiteY7" fmla="*/ 14288 h 433388"/>
                  <a:gd name="connsiteX8" fmla="*/ 622300 w 863600"/>
                  <a:gd name="connsiteY8" fmla="*/ 39688 h 433388"/>
                  <a:gd name="connsiteX9" fmla="*/ 717196 w 863600"/>
                  <a:gd name="connsiteY9" fmla="*/ 96266 h 433388"/>
                  <a:gd name="connsiteX10" fmla="*/ 787400 w 863600"/>
                  <a:gd name="connsiteY10" fmla="*/ 179388 h 433388"/>
                  <a:gd name="connsiteX11" fmla="*/ 846976 w 863600"/>
                  <a:gd name="connsiteY11" fmla="*/ 288837 h 433388"/>
                  <a:gd name="connsiteX12" fmla="*/ 863600 w 863600"/>
                  <a:gd name="connsiteY12" fmla="*/ 433388 h 433388"/>
                  <a:gd name="connsiteX0" fmla="*/ 0 w 863600"/>
                  <a:gd name="connsiteY0" fmla="*/ 420688 h 433388"/>
                  <a:gd name="connsiteX1" fmla="*/ 12700 w 863600"/>
                  <a:gd name="connsiteY1" fmla="*/ 306388 h 433388"/>
                  <a:gd name="connsiteX2" fmla="*/ 76200 w 863600"/>
                  <a:gd name="connsiteY2" fmla="*/ 166688 h 433388"/>
                  <a:gd name="connsiteX3" fmla="*/ 165100 w 863600"/>
                  <a:gd name="connsiteY3" fmla="*/ 77788 h 433388"/>
                  <a:gd name="connsiteX4" fmla="*/ 292100 w 863600"/>
                  <a:gd name="connsiteY4" fmla="*/ 14288 h 433388"/>
                  <a:gd name="connsiteX5" fmla="*/ 406400 w 863600"/>
                  <a:gd name="connsiteY5" fmla="*/ 1588 h 433388"/>
                  <a:gd name="connsiteX6" fmla="*/ 459271 w 863600"/>
                  <a:gd name="connsiteY6" fmla="*/ 1588 h 433388"/>
                  <a:gd name="connsiteX7" fmla="*/ 544247 w 863600"/>
                  <a:gd name="connsiteY7" fmla="*/ 14288 h 433388"/>
                  <a:gd name="connsiteX8" fmla="*/ 622300 w 863600"/>
                  <a:gd name="connsiteY8" fmla="*/ 39688 h 433388"/>
                  <a:gd name="connsiteX9" fmla="*/ 717196 w 863600"/>
                  <a:gd name="connsiteY9" fmla="*/ 96266 h 433388"/>
                  <a:gd name="connsiteX10" fmla="*/ 799173 w 863600"/>
                  <a:gd name="connsiteY10" fmla="*/ 179388 h 433388"/>
                  <a:gd name="connsiteX11" fmla="*/ 846976 w 863600"/>
                  <a:gd name="connsiteY11" fmla="*/ 288837 h 433388"/>
                  <a:gd name="connsiteX12" fmla="*/ 863600 w 863600"/>
                  <a:gd name="connsiteY12" fmla="*/ 433388 h 433388"/>
                  <a:gd name="connsiteX0" fmla="*/ 0 w 863600"/>
                  <a:gd name="connsiteY0" fmla="*/ 420688 h 433388"/>
                  <a:gd name="connsiteX1" fmla="*/ 20549 w 863600"/>
                  <a:gd name="connsiteY1" fmla="*/ 302463 h 433388"/>
                  <a:gd name="connsiteX2" fmla="*/ 76200 w 863600"/>
                  <a:gd name="connsiteY2" fmla="*/ 166688 h 433388"/>
                  <a:gd name="connsiteX3" fmla="*/ 165100 w 863600"/>
                  <a:gd name="connsiteY3" fmla="*/ 77788 h 433388"/>
                  <a:gd name="connsiteX4" fmla="*/ 292100 w 863600"/>
                  <a:gd name="connsiteY4" fmla="*/ 14288 h 433388"/>
                  <a:gd name="connsiteX5" fmla="*/ 406400 w 863600"/>
                  <a:gd name="connsiteY5" fmla="*/ 1588 h 433388"/>
                  <a:gd name="connsiteX6" fmla="*/ 459271 w 863600"/>
                  <a:gd name="connsiteY6" fmla="*/ 1588 h 433388"/>
                  <a:gd name="connsiteX7" fmla="*/ 544247 w 863600"/>
                  <a:gd name="connsiteY7" fmla="*/ 14288 h 433388"/>
                  <a:gd name="connsiteX8" fmla="*/ 622300 w 863600"/>
                  <a:gd name="connsiteY8" fmla="*/ 39688 h 433388"/>
                  <a:gd name="connsiteX9" fmla="*/ 717196 w 863600"/>
                  <a:gd name="connsiteY9" fmla="*/ 96266 h 433388"/>
                  <a:gd name="connsiteX10" fmla="*/ 799173 w 863600"/>
                  <a:gd name="connsiteY10" fmla="*/ 179388 h 433388"/>
                  <a:gd name="connsiteX11" fmla="*/ 846976 w 863600"/>
                  <a:gd name="connsiteY11" fmla="*/ 288837 h 433388"/>
                  <a:gd name="connsiteX12" fmla="*/ 863600 w 863600"/>
                  <a:gd name="connsiteY12" fmla="*/ 433388 h 433388"/>
                  <a:gd name="connsiteX0" fmla="*/ 0 w 863600"/>
                  <a:gd name="connsiteY0" fmla="*/ 421206 h 433906"/>
                  <a:gd name="connsiteX1" fmla="*/ 20549 w 863600"/>
                  <a:gd name="connsiteY1" fmla="*/ 302981 h 433906"/>
                  <a:gd name="connsiteX2" fmla="*/ 76200 w 863600"/>
                  <a:gd name="connsiteY2" fmla="*/ 167206 h 433906"/>
                  <a:gd name="connsiteX3" fmla="*/ 165100 w 863600"/>
                  <a:gd name="connsiteY3" fmla="*/ 78306 h 433906"/>
                  <a:gd name="connsiteX4" fmla="*/ 288176 w 863600"/>
                  <a:gd name="connsiteY4" fmla="*/ 22655 h 433906"/>
                  <a:gd name="connsiteX5" fmla="*/ 406400 w 863600"/>
                  <a:gd name="connsiteY5" fmla="*/ 2106 h 433906"/>
                  <a:gd name="connsiteX6" fmla="*/ 459271 w 863600"/>
                  <a:gd name="connsiteY6" fmla="*/ 2106 h 433906"/>
                  <a:gd name="connsiteX7" fmla="*/ 544247 w 863600"/>
                  <a:gd name="connsiteY7" fmla="*/ 14806 h 433906"/>
                  <a:gd name="connsiteX8" fmla="*/ 622300 w 863600"/>
                  <a:gd name="connsiteY8" fmla="*/ 40206 h 433906"/>
                  <a:gd name="connsiteX9" fmla="*/ 717196 w 863600"/>
                  <a:gd name="connsiteY9" fmla="*/ 96784 h 433906"/>
                  <a:gd name="connsiteX10" fmla="*/ 799173 w 863600"/>
                  <a:gd name="connsiteY10" fmla="*/ 179906 h 433906"/>
                  <a:gd name="connsiteX11" fmla="*/ 846976 w 863600"/>
                  <a:gd name="connsiteY11" fmla="*/ 289355 h 433906"/>
                  <a:gd name="connsiteX12" fmla="*/ 863600 w 863600"/>
                  <a:gd name="connsiteY12" fmla="*/ 433906 h 433906"/>
                  <a:gd name="connsiteX0" fmla="*/ 0 w 863600"/>
                  <a:gd name="connsiteY0" fmla="*/ 421206 h 433906"/>
                  <a:gd name="connsiteX1" fmla="*/ 20549 w 863600"/>
                  <a:gd name="connsiteY1" fmla="*/ 302981 h 433906"/>
                  <a:gd name="connsiteX2" fmla="*/ 80125 w 863600"/>
                  <a:gd name="connsiteY2" fmla="*/ 167206 h 433906"/>
                  <a:gd name="connsiteX3" fmla="*/ 165100 w 863600"/>
                  <a:gd name="connsiteY3" fmla="*/ 78306 h 433906"/>
                  <a:gd name="connsiteX4" fmla="*/ 288176 w 863600"/>
                  <a:gd name="connsiteY4" fmla="*/ 22655 h 433906"/>
                  <a:gd name="connsiteX5" fmla="*/ 406400 w 863600"/>
                  <a:gd name="connsiteY5" fmla="*/ 2106 h 433906"/>
                  <a:gd name="connsiteX6" fmla="*/ 459271 w 863600"/>
                  <a:gd name="connsiteY6" fmla="*/ 2106 h 433906"/>
                  <a:gd name="connsiteX7" fmla="*/ 544247 w 863600"/>
                  <a:gd name="connsiteY7" fmla="*/ 14806 h 433906"/>
                  <a:gd name="connsiteX8" fmla="*/ 622300 w 863600"/>
                  <a:gd name="connsiteY8" fmla="*/ 40206 h 433906"/>
                  <a:gd name="connsiteX9" fmla="*/ 717196 w 863600"/>
                  <a:gd name="connsiteY9" fmla="*/ 96784 h 433906"/>
                  <a:gd name="connsiteX10" fmla="*/ 799173 w 863600"/>
                  <a:gd name="connsiteY10" fmla="*/ 179906 h 433906"/>
                  <a:gd name="connsiteX11" fmla="*/ 846976 w 863600"/>
                  <a:gd name="connsiteY11" fmla="*/ 289355 h 433906"/>
                  <a:gd name="connsiteX12" fmla="*/ 863600 w 863600"/>
                  <a:gd name="connsiteY12" fmla="*/ 433906 h 43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600" h="433906">
                    <a:moveTo>
                      <a:pt x="0" y="421206"/>
                    </a:moveTo>
                    <a:cubicBezTo>
                      <a:pt x="0" y="385222"/>
                      <a:pt x="7195" y="345314"/>
                      <a:pt x="20549" y="302981"/>
                    </a:cubicBezTo>
                    <a:cubicBezTo>
                      <a:pt x="33903" y="260648"/>
                      <a:pt x="56033" y="204652"/>
                      <a:pt x="80125" y="167206"/>
                    </a:cubicBezTo>
                    <a:cubicBezTo>
                      <a:pt x="104217" y="129760"/>
                      <a:pt x="130425" y="102398"/>
                      <a:pt x="165100" y="78306"/>
                    </a:cubicBezTo>
                    <a:cubicBezTo>
                      <a:pt x="199775" y="54214"/>
                      <a:pt x="247959" y="35355"/>
                      <a:pt x="288176" y="22655"/>
                    </a:cubicBezTo>
                    <a:cubicBezTo>
                      <a:pt x="328393" y="9955"/>
                      <a:pt x="377884" y="5531"/>
                      <a:pt x="406400" y="2106"/>
                    </a:cubicBezTo>
                    <a:cubicBezTo>
                      <a:pt x="434916" y="-1319"/>
                      <a:pt x="436297" y="-11"/>
                      <a:pt x="459271" y="2106"/>
                    </a:cubicBezTo>
                    <a:cubicBezTo>
                      <a:pt x="482245" y="4223"/>
                      <a:pt x="517076" y="8456"/>
                      <a:pt x="544247" y="14806"/>
                    </a:cubicBezTo>
                    <a:cubicBezTo>
                      <a:pt x="571418" y="21156"/>
                      <a:pt x="593475" y="26543"/>
                      <a:pt x="622300" y="40206"/>
                    </a:cubicBezTo>
                    <a:cubicBezTo>
                      <a:pt x="651125" y="53869"/>
                      <a:pt x="687717" y="73501"/>
                      <a:pt x="717196" y="96784"/>
                    </a:cubicBezTo>
                    <a:cubicBezTo>
                      <a:pt x="746675" y="120067"/>
                      <a:pt x="777543" y="147811"/>
                      <a:pt x="799173" y="179906"/>
                    </a:cubicBezTo>
                    <a:cubicBezTo>
                      <a:pt x="820803" y="212001"/>
                      <a:pt x="836238" y="247022"/>
                      <a:pt x="846976" y="289355"/>
                    </a:cubicBezTo>
                    <a:cubicBezTo>
                      <a:pt x="857714" y="331688"/>
                      <a:pt x="861483" y="382047"/>
                      <a:pt x="863600" y="433906"/>
                    </a:cubicBezTo>
                  </a:path>
                </a:pathLst>
              </a:custGeom>
              <a:noFill/>
              <a:ln w="1905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9" name="直线连接符 32">
                <a:extLst>
                  <a:ext uri="{FF2B5EF4-FFF2-40B4-BE49-F238E27FC236}">
                    <a16:creationId xmlns:a16="http://schemas.microsoft.com/office/drawing/2014/main" id="{DDD06A5D-2927-9FBE-0BA8-812F22B3C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2492" y="4684737"/>
                <a:ext cx="763213" cy="98621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任意形状 35">
                <a:extLst>
                  <a:ext uri="{FF2B5EF4-FFF2-40B4-BE49-F238E27FC236}">
                    <a16:creationId xmlns:a16="http://schemas.microsoft.com/office/drawing/2014/main" id="{1FFF9C2C-3B19-8F00-8EF5-0AB383356806}"/>
                  </a:ext>
                </a:extLst>
              </p:cNvPr>
              <p:cNvSpPr/>
              <p:nvPr/>
            </p:nvSpPr>
            <p:spPr>
              <a:xfrm>
                <a:off x="5492594" y="3995476"/>
                <a:ext cx="209898" cy="689262"/>
              </a:xfrm>
              <a:custGeom>
                <a:avLst/>
                <a:gdLst>
                  <a:gd name="connsiteX0" fmla="*/ 619 w 200241"/>
                  <a:gd name="connsiteY0" fmla="*/ 0 h 650383"/>
                  <a:gd name="connsiteX1" fmla="*/ 619 w 200241"/>
                  <a:gd name="connsiteY1" fmla="*/ 67614 h 650383"/>
                  <a:gd name="connsiteX2" fmla="*/ 7058 w 200241"/>
                  <a:gd name="connsiteY2" fmla="*/ 151327 h 650383"/>
                  <a:gd name="connsiteX3" fmla="*/ 23157 w 200241"/>
                  <a:gd name="connsiteY3" fmla="*/ 238259 h 650383"/>
                  <a:gd name="connsiteX4" fmla="*/ 52134 w 200241"/>
                  <a:gd name="connsiteY4" fmla="*/ 338070 h 650383"/>
                  <a:gd name="connsiteX5" fmla="*/ 81112 w 200241"/>
                  <a:gd name="connsiteY5" fmla="*/ 425003 h 650383"/>
                  <a:gd name="connsiteX6" fmla="*/ 142286 w 200241"/>
                  <a:gd name="connsiteY6" fmla="*/ 547352 h 650383"/>
                  <a:gd name="connsiteX7" fmla="*/ 200241 w 200241"/>
                  <a:gd name="connsiteY7" fmla="*/ 650383 h 650383"/>
                  <a:gd name="connsiteX0" fmla="*/ 619 w 200241"/>
                  <a:gd name="connsiteY0" fmla="*/ 0 h 650383"/>
                  <a:gd name="connsiteX1" fmla="*/ 619 w 200241"/>
                  <a:gd name="connsiteY1" fmla="*/ 67614 h 650383"/>
                  <a:gd name="connsiteX2" fmla="*/ 7058 w 200241"/>
                  <a:gd name="connsiteY2" fmla="*/ 151327 h 650383"/>
                  <a:gd name="connsiteX3" fmla="*/ 23157 w 200241"/>
                  <a:gd name="connsiteY3" fmla="*/ 238259 h 650383"/>
                  <a:gd name="connsiteX4" fmla="*/ 52134 w 200241"/>
                  <a:gd name="connsiteY4" fmla="*/ 338070 h 650383"/>
                  <a:gd name="connsiteX5" fmla="*/ 81112 w 200241"/>
                  <a:gd name="connsiteY5" fmla="*/ 425003 h 650383"/>
                  <a:gd name="connsiteX6" fmla="*/ 142286 w 200241"/>
                  <a:gd name="connsiteY6" fmla="*/ 547352 h 650383"/>
                  <a:gd name="connsiteX7" fmla="*/ 200241 w 200241"/>
                  <a:gd name="connsiteY7" fmla="*/ 650383 h 650383"/>
                  <a:gd name="connsiteX0" fmla="*/ 619 w 200241"/>
                  <a:gd name="connsiteY0" fmla="*/ 0 h 650383"/>
                  <a:gd name="connsiteX1" fmla="*/ 619 w 200241"/>
                  <a:gd name="connsiteY1" fmla="*/ 67614 h 650383"/>
                  <a:gd name="connsiteX2" fmla="*/ 7058 w 200241"/>
                  <a:gd name="connsiteY2" fmla="*/ 151327 h 650383"/>
                  <a:gd name="connsiteX3" fmla="*/ 23157 w 200241"/>
                  <a:gd name="connsiteY3" fmla="*/ 238259 h 650383"/>
                  <a:gd name="connsiteX4" fmla="*/ 52134 w 200241"/>
                  <a:gd name="connsiteY4" fmla="*/ 338070 h 650383"/>
                  <a:gd name="connsiteX5" fmla="*/ 81112 w 200241"/>
                  <a:gd name="connsiteY5" fmla="*/ 425003 h 650383"/>
                  <a:gd name="connsiteX6" fmla="*/ 142286 w 200241"/>
                  <a:gd name="connsiteY6" fmla="*/ 547352 h 650383"/>
                  <a:gd name="connsiteX7" fmla="*/ 200241 w 200241"/>
                  <a:gd name="connsiteY7" fmla="*/ 650383 h 650383"/>
                  <a:gd name="connsiteX0" fmla="*/ 87 w 202819"/>
                  <a:gd name="connsiteY0" fmla="*/ 0 h 669137"/>
                  <a:gd name="connsiteX1" fmla="*/ 3197 w 202819"/>
                  <a:gd name="connsiteY1" fmla="*/ 86368 h 669137"/>
                  <a:gd name="connsiteX2" fmla="*/ 9636 w 202819"/>
                  <a:gd name="connsiteY2" fmla="*/ 170081 h 669137"/>
                  <a:gd name="connsiteX3" fmla="*/ 25735 w 202819"/>
                  <a:gd name="connsiteY3" fmla="*/ 257013 h 669137"/>
                  <a:gd name="connsiteX4" fmla="*/ 54712 w 202819"/>
                  <a:gd name="connsiteY4" fmla="*/ 356824 h 669137"/>
                  <a:gd name="connsiteX5" fmla="*/ 83690 w 202819"/>
                  <a:gd name="connsiteY5" fmla="*/ 443757 h 669137"/>
                  <a:gd name="connsiteX6" fmla="*/ 144864 w 202819"/>
                  <a:gd name="connsiteY6" fmla="*/ 566106 h 669137"/>
                  <a:gd name="connsiteX7" fmla="*/ 202819 w 202819"/>
                  <a:gd name="connsiteY7" fmla="*/ 669137 h 66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819" h="669137">
                    <a:moveTo>
                      <a:pt x="87" y="0"/>
                    </a:moveTo>
                    <a:cubicBezTo>
                      <a:pt x="-450" y="21196"/>
                      <a:pt x="1606" y="58021"/>
                      <a:pt x="3197" y="86368"/>
                    </a:cubicBezTo>
                    <a:cubicBezTo>
                      <a:pt x="4788" y="114715"/>
                      <a:pt x="5880" y="141640"/>
                      <a:pt x="9636" y="170081"/>
                    </a:cubicBezTo>
                    <a:cubicBezTo>
                      <a:pt x="13392" y="198522"/>
                      <a:pt x="18222" y="222669"/>
                      <a:pt x="25735" y="257013"/>
                    </a:cubicBezTo>
                    <a:cubicBezTo>
                      <a:pt x="33248" y="291357"/>
                      <a:pt x="45053" y="325700"/>
                      <a:pt x="54712" y="356824"/>
                    </a:cubicBezTo>
                    <a:cubicBezTo>
                      <a:pt x="64371" y="387948"/>
                      <a:pt x="68665" y="408877"/>
                      <a:pt x="83690" y="443757"/>
                    </a:cubicBezTo>
                    <a:cubicBezTo>
                      <a:pt x="98715" y="478637"/>
                      <a:pt x="125009" y="528543"/>
                      <a:pt x="144864" y="566106"/>
                    </a:cubicBezTo>
                    <a:cubicBezTo>
                      <a:pt x="164719" y="603669"/>
                      <a:pt x="183769" y="636403"/>
                      <a:pt x="202819" y="669137"/>
                    </a:cubicBezTo>
                  </a:path>
                </a:pathLst>
              </a:cu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31" name="直线箭头连接符 37">
                <a:extLst>
                  <a:ext uri="{FF2B5EF4-FFF2-40B4-BE49-F238E27FC236}">
                    <a16:creationId xmlns:a16="http://schemas.microsoft.com/office/drawing/2014/main" id="{812C0AB5-90DA-C5BD-EA49-F07FF3AB29D2}"/>
                  </a:ext>
                </a:extLst>
              </p:cNvPr>
              <p:cNvCxnSpPr/>
              <p:nvPr/>
            </p:nvCxnSpPr>
            <p:spPr>
              <a:xfrm flipV="1">
                <a:off x="6346903" y="2776156"/>
                <a:ext cx="0" cy="21600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线箭头连接符 38">
                <a:extLst>
                  <a:ext uri="{FF2B5EF4-FFF2-40B4-BE49-F238E27FC236}">
                    <a16:creationId xmlns:a16="http://schemas.microsoft.com/office/drawing/2014/main" id="{A3D474CE-EEFF-3C42-1EA6-BC70A73E2D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00" y="2750635"/>
                <a:ext cx="0" cy="31740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线箭头连接符 41">
                <a:extLst>
                  <a:ext uri="{FF2B5EF4-FFF2-40B4-BE49-F238E27FC236}">
                    <a16:creationId xmlns:a16="http://schemas.microsoft.com/office/drawing/2014/main" id="{2D3CEDA2-E7A8-4564-8212-D36EB1B782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8136" y="5397730"/>
                <a:ext cx="272896" cy="35501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49">
                <a:extLst>
                  <a:ext uri="{FF2B5EF4-FFF2-40B4-BE49-F238E27FC236}">
                    <a16:creationId xmlns:a16="http://schemas.microsoft.com/office/drawing/2014/main" id="{948D9A95-81C2-7CF4-CDB9-1FDCBB0394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7782" y="3699855"/>
                <a:ext cx="1115924" cy="4351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符 50">
                <a:extLst>
                  <a:ext uri="{FF2B5EF4-FFF2-40B4-BE49-F238E27FC236}">
                    <a16:creationId xmlns:a16="http://schemas.microsoft.com/office/drawing/2014/main" id="{55CBCE69-A643-563A-413A-AFC10F4EE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485" y="4440485"/>
                <a:ext cx="1164221" cy="35914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56">
                <a:extLst>
                  <a:ext uri="{FF2B5EF4-FFF2-40B4-BE49-F238E27FC236}">
                    <a16:creationId xmlns:a16="http://schemas.microsoft.com/office/drawing/2014/main" id="{D214D87B-52EE-0727-E50F-2F90197A35C5}"/>
                  </a:ext>
                </a:extLst>
              </p:cNvPr>
              <p:cNvCxnSpPr/>
              <p:nvPr/>
            </p:nvCxnSpPr>
            <p:spPr>
              <a:xfrm>
                <a:off x="7282449" y="3705783"/>
                <a:ext cx="1219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57">
                <a:extLst>
                  <a:ext uri="{FF2B5EF4-FFF2-40B4-BE49-F238E27FC236}">
                    <a16:creationId xmlns:a16="http://schemas.microsoft.com/office/drawing/2014/main" id="{F1AF9DAE-41FC-EFD8-449A-B023F69B886B}"/>
                  </a:ext>
                </a:extLst>
              </p:cNvPr>
              <p:cNvCxnSpPr/>
              <p:nvPr/>
            </p:nvCxnSpPr>
            <p:spPr>
              <a:xfrm>
                <a:off x="7282449" y="4812849"/>
                <a:ext cx="1219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箭头连接符 59">
                <a:extLst>
                  <a:ext uri="{FF2B5EF4-FFF2-40B4-BE49-F238E27FC236}">
                    <a16:creationId xmlns:a16="http://schemas.microsoft.com/office/drawing/2014/main" id="{49301D6F-F6A6-87BB-FE19-5BFD885B6BF0}"/>
                  </a:ext>
                </a:extLst>
              </p:cNvPr>
              <p:cNvCxnSpPr/>
              <p:nvPr/>
            </p:nvCxnSpPr>
            <p:spPr>
              <a:xfrm flipV="1">
                <a:off x="7892049" y="3705783"/>
                <a:ext cx="0" cy="1107066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60">
                <a:extLst>
                  <a:ext uri="{FF2B5EF4-FFF2-40B4-BE49-F238E27FC236}">
                    <a16:creationId xmlns:a16="http://schemas.microsoft.com/office/drawing/2014/main" id="{2063938A-512C-94E4-985D-8A8D5E02BEE9}"/>
                  </a:ext>
                </a:extLst>
              </p:cNvPr>
              <p:cNvSpPr txBox="1"/>
              <p:nvPr/>
            </p:nvSpPr>
            <p:spPr>
              <a:xfrm>
                <a:off x="7029036" y="4902406"/>
                <a:ext cx="2106788" cy="449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/>
                  <a:t>Ground state</a:t>
                </a:r>
                <a:endParaRPr kumimoji="1" lang="zh-CN" altLang="en-US" sz="1600" dirty="0"/>
              </a:p>
            </p:txBody>
          </p:sp>
          <p:sp>
            <p:nvSpPr>
              <p:cNvPr id="40" name="文本框 61">
                <a:extLst>
                  <a:ext uri="{FF2B5EF4-FFF2-40B4-BE49-F238E27FC236}">
                    <a16:creationId xmlns:a16="http://schemas.microsoft.com/office/drawing/2014/main" id="{6623DE1B-3AC0-7B9E-2EB9-46F3BE44F628}"/>
                  </a:ext>
                </a:extLst>
              </p:cNvPr>
              <p:cNvSpPr txBox="1"/>
              <p:nvPr/>
            </p:nvSpPr>
            <p:spPr>
              <a:xfrm>
                <a:off x="6924443" y="3153316"/>
                <a:ext cx="2242571" cy="449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/>
                  <a:t>Isomeric state</a:t>
                </a:r>
                <a:endParaRPr kumimoji="1" lang="zh-CN" altLang="en-US" sz="1600" dirty="0"/>
              </a:p>
            </p:txBody>
          </p:sp>
          <p:cxnSp>
            <p:nvCxnSpPr>
              <p:cNvPr id="41" name="直线连接符 42">
                <a:extLst>
                  <a:ext uri="{FF2B5EF4-FFF2-40B4-BE49-F238E27FC236}">
                    <a16:creationId xmlns:a16="http://schemas.microsoft.com/office/drawing/2014/main" id="{9B760251-70DC-8E96-9B15-41B83FF843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7300" y="1926149"/>
                <a:ext cx="9206" cy="82448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连接符 44">
                <a:extLst>
                  <a:ext uri="{FF2B5EF4-FFF2-40B4-BE49-F238E27FC236}">
                    <a16:creationId xmlns:a16="http://schemas.microsoft.com/office/drawing/2014/main" id="{38A57EB3-2B85-8616-A497-E434F9D245FF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>
                <a:off x="5472000" y="3063600"/>
                <a:ext cx="14400" cy="94320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符 45">
                <a:extLst>
                  <a:ext uri="{FF2B5EF4-FFF2-40B4-BE49-F238E27FC236}">
                    <a16:creationId xmlns:a16="http://schemas.microsoft.com/office/drawing/2014/main" id="{6F6EFF0F-BA29-5CC5-C9DA-77ECA867F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0556" y="1926149"/>
                <a:ext cx="0" cy="831968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5D4F95D-1BB1-D7E0-4AFB-43899F36FE12}"/>
                </a:ext>
              </a:extLst>
            </p:cNvPr>
            <p:cNvSpPr/>
            <p:nvPr/>
          </p:nvSpPr>
          <p:spPr>
            <a:xfrm>
              <a:off x="6038768" y="3628032"/>
              <a:ext cx="155695" cy="1661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5">
            <a:extLst>
              <a:ext uri="{FF2B5EF4-FFF2-40B4-BE49-F238E27FC236}">
                <a16:creationId xmlns:a16="http://schemas.microsoft.com/office/drawing/2014/main" id="{DEA63F09-DB04-D70D-3090-9ACDBD6EBC4E}"/>
              </a:ext>
            </a:extLst>
          </p:cNvPr>
          <p:cNvSpPr txBox="1"/>
          <p:nvPr/>
        </p:nvSpPr>
        <p:spPr>
          <a:xfrm>
            <a:off x="826240" y="35400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</a:t>
            </a:r>
            <a:r>
              <a:rPr lang="en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108BAB-6FDB-7302-28A1-838ADBB1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1D06BB-5B8E-CC19-5E01-B1F33AF241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54A3B4-00A7-7D48-83E9-2CC42CDAF594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021C83-07D7-DF1E-C75D-68E7A816F088}"/>
              </a:ext>
            </a:extLst>
          </p:cNvPr>
          <p:cNvSpPr txBox="1"/>
          <p:nvPr/>
        </p:nvSpPr>
        <p:spPr>
          <a:xfrm>
            <a:off x="826239" y="1816283"/>
            <a:ext cx="2655407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Electronic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BF094A-1EF6-48D3-F21C-5DA5E064D8B8}"/>
              </a:ext>
            </a:extLst>
          </p:cNvPr>
          <p:cNvSpPr txBox="1"/>
          <p:nvPr/>
        </p:nvSpPr>
        <p:spPr>
          <a:xfrm>
            <a:off x="826239" y="2928911"/>
            <a:ext cx="2854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Other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6597262-0390-7321-2EFE-AC081C722C86}"/>
              </a:ext>
            </a:extLst>
          </p:cNvPr>
          <p:cNvSpPr txBox="1"/>
          <p:nvPr/>
        </p:nvSpPr>
        <p:spPr>
          <a:xfrm>
            <a:off x="826240" y="35400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</a:t>
            </a:r>
            <a:r>
              <a:rPr lang="en" altLang="zh-CN" sz="4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isomer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3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771E98-F455-F99A-FF88-9C539F0F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AFD7-E8D4-4A58-B66A-20072C08F5C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B0BE7B-FA3D-6FDF-BF64-8422C59256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3C77EA-1B4D-EF4F-9207-155FD6ABEF65}" type="datetime1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3BA999AE-A486-53B6-2ED9-3EBF08BF7461}"/>
              </a:ext>
            </a:extLst>
          </p:cNvPr>
          <p:cNvSpPr txBox="1"/>
          <p:nvPr/>
        </p:nvSpPr>
        <p:spPr>
          <a:xfrm>
            <a:off x="348275" y="1943400"/>
            <a:ext cx="7953901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transition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induced by laser-driven electronic transitions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B980FB-EB4B-30DA-4B27-07947B11B6B6}"/>
                  </a:ext>
                </a:extLst>
              </p:cNvPr>
              <p:cNvSpPr txBox="1"/>
              <p:nvPr/>
            </p:nvSpPr>
            <p:spPr>
              <a:xfrm>
                <a:off x="348275" y="2649419"/>
                <a:ext cx="760254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+Eletronic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B980FB-EB4B-30DA-4B27-07947B11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5" y="2649419"/>
                <a:ext cx="7602545" cy="430887"/>
              </a:xfrm>
              <a:prstGeom prst="rect">
                <a:avLst/>
              </a:prstGeom>
              <a:blipFill>
                <a:blip r:embed="rId2"/>
                <a:stretch>
                  <a:fillRect l="-835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0">
            <a:extLst>
              <a:ext uri="{FF2B5EF4-FFF2-40B4-BE49-F238E27FC236}">
                <a16:creationId xmlns:a16="http://schemas.microsoft.com/office/drawing/2014/main" id="{7FD31A64-5469-7242-4F51-7E947FE1FB1B}"/>
              </a:ext>
            </a:extLst>
          </p:cNvPr>
          <p:cNvSpPr txBox="1"/>
          <p:nvPr/>
        </p:nvSpPr>
        <p:spPr>
          <a:xfrm>
            <a:off x="7899609" y="5276734"/>
            <a:ext cx="391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 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E668532-00BC-0D95-75C4-CFA3037E2DC2}"/>
              </a:ext>
            </a:extLst>
          </p:cNvPr>
          <p:cNvSpPr/>
          <p:nvPr/>
        </p:nvSpPr>
        <p:spPr>
          <a:xfrm>
            <a:off x="5622780" y="5926613"/>
            <a:ext cx="656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Wang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Zou, S. Fritzsche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Li,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223001 (2024)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2F7AE3F-EAD8-769A-4121-1E9BAFB2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15" y="1329746"/>
            <a:ext cx="3248979" cy="384199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3350479-273F-87D2-8617-29492E601837}"/>
              </a:ext>
            </a:extLst>
          </p:cNvPr>
          <p:cNvSpPr txBox="1"/>
          <p:nvPr/>
        </p:nvSpPr>
        <p:spPr>
          <a:xfrm>
            <a:off x="777306" y="3783724"/>
            <a:ext cx="354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V. Tkalya, JETP Lett.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216 (1992)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DBA35FB-811B-04BA-7C07-0A5ED5F4D9C4}"/>
              </a:ext>
            </a:extLst>
          </p:cNvPr>
          <p:cNvSpPr txBox="1"/>
          <p:nvPr/>
        </p:nvSpPr>
        <p:spPr>
          <a:xfrm>
            <a:off x="777306" y="3303859"/>
            <a:ext cx="3971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Batkin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464 (1979)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B1BD39-3EEB-0C98-237D-AD05E376E821}"/>
              </a:ext>
            </a:extLst>
          </p:cNvPr>
          <p:cNvSpPr txBox="1"/>
          <p:nvPr/>
        </p:nvSpPr>
        <p:spPr>
          <a:xfrm>
            <a:off x="327103" y="4317091"/>
            <a:ext cx="8059963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8CE0E4-5CE9-77DE-F805-D2CA50A262CC}"/>
              </a:ext>
            </a:extLst>
          </p:cNvPr>
          <p:cNvSpPr txBox="1"/>
          <p:nvPr/>
        </p:nvSpPr>
        <p:spPr>
          <a:xfrm>
            <a:off x="339548" y="4937474"/>
            <a:ext cx="6211509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Two-photon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EB: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lasers,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nm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163DF771-4905-505C-10FA-F4152BFE94BC}"/>
              </a:ext>
            </a:extLst>
          </p:cNvPr>
          <p:cNvSpPr/>
          <p:nvPr/>
        </p:nvSpPr>
        <p:spPr>
          <a:xfrm>
            <a:off x="398751" y="5926613"/>
            <a:ext cx="4757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Porsev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182501 (2010)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285C1F-ED0F-5B5A-503D-D6DE7DBD8D12}"/>
              </a:ext>
            </a:extLst>
          </p:cNvPr>
          <p:cNvSpPr txBox="1"/>
          <p:nvPr/>
        </p:nvSpPr>
        <p:spPr>
          <a:xfrm>
            <a:off x="258902" y="1359732"/>
            <a:ext cx="2882520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Bridge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(EB):</a:t>
            </a:r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0A69CF1-FAA2-8556-FF3F-8B52B2E7B003}"/>
              </a:ext>
            </a:extLst>
          </p:cNvPr>
          <p:cNvSpPr txBox="1"/>
          <p:nvPr/>
        </p:nvSpPr>
        <p:spPr>
          <a:xfrm>
            <a:off x="826240" y="354008"/>
            <a:ext cx="4330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9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28625</TotalTime>
  <Words>1948</Words>
  <Application>Microsoft Macintosh PowerPoint</Application>
  <PresentationFormat>宽屏</PresentationFormat>
  <Paragraphs>232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</vt:lpstr>
      <vt:lpstr>黑体</vt:lpstr>
      <vt:lpstr>黑体</vt:lpstr>
      <vt:lpstr>宋体</vt:lpstr>
      <vt:lpstr>Times-Roman</vt:lpstr>
      <vt:lpstr>Arial</vt:lpstr>
      <vt:lpstr>Calibri</vt:lpstr>
      <vt:lpstr>Calibri Light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1724196995@qq.com</dc:creator>
  <cp:lastModifiedBy>su wang</cp:lastModifiedBy>
  <cp:revision>1874</cp:revision>
  <dcterms:created xsi:type="dcterms:W3CDTF">2022-06-14T09:02:26Z</dcterms:created>
  <dcterms:modified xsi:type="dcterms:W3CDTF">2026-01-20T04:35:58Z</dcterms:modified>
</cp:coreProperties>
</file>