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749" r:id="rId2"/>
  </p:sldMasterIdLst>
  <p:notesMasterIdLst>
    <p:notesMasterId r:id="rId22"/>
  </p:notesMasterIdLst>
  <p:sldIdLst>
    <p:sldId id="256" r:id="rId3"/>
    <p:sldId id="257" r:id="rId4"/>
    <p:sldId id="271" r:id="rId5"/>
    <p:sldId id="258" r:id="rId6"/>
    <p:sldId id="259" r:id="rId7"/>
    <p:sldId id="276" r:id="rId8"/>
    <p:sldId id="272" r:id="rId9"/>
    <p:sldId id="261" r:id="rId10"/>
    <p:sldId id="262" r:id="rId11"/>
    <p:sldId id="263" r:id="rId12"/>
    <p:sldId id="264" r:id="rId13"/>
    <p:sldId id="265" r:id="rId14"/>
    <p:sldId id="274" r:id="rId15"/>
    <p:sldId id="266" r:id="rId16"/>
    <p:sldId id="267" r:id="rId17"/>
    <p:sldId id="268" r:id="rId18"/>
    <p:sldId id="269" r:id="rId19"/>
    <p:sldId id="270" r:id="rId20"/>
    <p:sldId id="275" r:id="rId2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7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275DA-24DE-4E31-B7BC-DAD272997B9C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F7256-E1D3-4828-AD30-C4611BB4A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3919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F7256-E1D3-4828-AD30-C4611BB4AF5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684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F7256-E1D3-4828-AD30-C4611BB4AF56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9683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5B595856-9286-4003-AB68-2B9A0D8A3BEF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9FE1EEC2-40AD-4D6E-8898-9704701213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007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5856-9286-4003-AB68-2B9A0D8A3BEF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EEC2-40AD-4D6E-8898-9704701213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913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5856-9286-4003-AB68-2B9A0D8A3BEF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EEC2-40AD-4D6E-8898-9704701213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734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5856-9286-4003-AB68-2B9A0D8A3BEF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EEC2-40AD-4D6E-8898-97047012132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7482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5856-9286-4003-AB68-2B9A0D8A3BEF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EEC2-40AD-4D6E-8898-9704701213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5485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5856-9286-4003-AB68-2B9A0D8A3BEF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EEC2-40AD-4D6E-8898-9704701213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6057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5856-9286-4003-AB68-2B9A0D8A3BEF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EEC2-40AD-4D6E-8898-9704701213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6071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5856-9286-4003-AB68-2B9A0D8A3BEF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EEC2-40AD-4D6E-8898-9704701213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5340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5856-9286-4003-AB68-2B9A0D8A3BEF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EEC2-40AD-4D6E-8898-9704701213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3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655F00-8D87-0AB6-ABAE-CEC85098F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EF0E827-DD41-791D-7332-654D917D04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FA4755-49E4-2C47-D311-9F5929891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5856-9286-4003-AB68-2B9A0D8A3BEF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5C0AC1-B857-1AE6-EEA2-B8B44FCB4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ECA206-2889-FAC0-DE3C-F007E63F9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EEC2-40AD-4D6E-8898-9704701213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060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B9691D-0DEF-AA2E-FA46-FCAE4BAEC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5565CC-3507-7EF6-BEC2-247615B2F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56B6AC-3AF4-6940-A95A-B9A5B1C80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5856-9286-4003-AB68-2B9A0D8A3BEF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3DFF2D-381B-A797-47D4-246A8E179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93FA40-8C87-6FB4-4375-A5A34E98E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EEC2-40AD-4D6E-8898-9704701213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067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5B595856-9286-4003-AB68-2B9A0D8A3BEF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9FE1EEC2-40AD-4D6E-8898-9704701213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597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4E3DF2-F7A1-6896-CA34-66F9283C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5A20B3-CA57-2E52-646F-66CBA4AFD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8763E4-33BA-894E-1344-2A5C08876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5856-9286-4003-AB68-2B9A0D8A3BEF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496094-DA85-7588-5805-F725A0E3E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53C40F-39D6-70E5-184B-AB794AE29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EEC2-40AD-4D6E-8898-9704701213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540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4D8A9A-90D1-640C-3912-DA30857A3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A2CAD3C-B6DC-BEA6-EEA6-C443677FF9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2615A3-F55B-8270-78A4-8F79A764D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6CB7C6C-5BB0-36AC-BDBA-E71AA8707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5856-9286-4003-AB68-2B9A0D8A3BEF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68EF215-E377-6E38-7E31-657164FB6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C4F5F21-EE47-A531-5E85-8CAA7FCAD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EEC2-40AD-4D6E-8898-9704701213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6004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0CBDBA-D97B-A66A-1412-6F3225DD5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71D801D-9ACD-1471-AE22-72750F68B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CFDA455-5B41-B875-0E23-589AE73CC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CFAF7B5-AAE0-E408-DDBF-A7537D2AB4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4821C47-25B7-A481-DFB0-B1A85A025E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2B6DA48-33D7-A809-C2EF-F40086A15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5856-9286-4003-AB68-2B9A0D8A3BEF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3BD1372-8BF2-08C6-6EB5-380F537BD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36B39BA-A4BE-C86F-9DF0-3AA46F6A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EEC2-40AD-4D6E-8898-9704701213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1228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15C53A-8422-4BB5-FC3E-8E6397888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FEC0833-9763-D639-CDF3-73F36C881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5856-9286-4003-AB68-2B9A0D8A3BEF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D6101E6-3E04-9F81-0E06-0773FA408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5EEA454-AE8F-69E1-21AA-3FC7FE75D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EEC2-40AD-4D6E-8898-9704701213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6801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6F159AC-D673-5554-4948-A31AC352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5856-9286-4003-AB68-2B9A0D8A3BEF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1DCEFB7-BC11-E89E-2603-2BA254541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7DBD44-D8A4-0E82-F1EF-07B2E0C64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EEC2-40AD-4D6E-8898-9704701213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4337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1432F9-09EE-7DA9-5B19-B65F21D3A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99C198-95E4-9B9C-038B-C01818BA9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7E28988-F756-6B88-C5E0-493E01FDB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FDCFF73-9C3F-8EF6-86F5-4A1501FCF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5856-9286-4003-AB68-2B9A0D8A3BEF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80504F2-F4EB-D6F9-98BB-2CB11C720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42A44E3-95B4-9B84-65D0-D64B3EB0E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EEC2-40AD-4D6E-8898-9704701213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3024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2AA858-2D94-65EB-CA87-30B949916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8FD8700-D4DF-9172-34A3-7BC05F871D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270F183-D27C-8B72-6EA4-9876B8A93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32A692F-BEC8-B06D-830A-3C3AD3B2A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5856-9286-4003-AB68-2B9A0D8A3BEF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15EA3CC-927F-65BE-1DFE-C0FE68161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E6CD86C-AC54-26AA-496C-B14A13088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EEC2-40AD-4D6E-8898-9704701213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1435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63EF7F-049B-BB22-CEF0-B6C5F82BB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3676649-316B-3CDA-697F-6995BA6A9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6F755E-2DC3-1618-9B71-850E1802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5856-9286-4003-AB68-2B9A0D8A3BEF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AF222F-6E62-C14F-FD99-83E476AA7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12BF02-5814-6F15-78E8-FA4ABA893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EEC2-40AD-4D6E-8898-9704701213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34599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C37F9B0-15C0-B6D0-58A8-818F20BDE8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754DAE5-DA97-BD17-F08C-362C69B7F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DC15249-D6F2-1968-470F-7353AB161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5856-9286-4003-AB68-2B9A0D8A3BEF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0C1C16B-9AF3-B76A-5B33-27DAECD4C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99A64EE-C285-949A-D966-98284D0AD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EEC2-40AD-4D6E-8898-9704701213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0559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5856-9286-4003-AB68-2B9A0D8A3BEF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EEC2-40AD-4D6E-8898-9704701213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3463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5856-9286-4003-AB68-2B9A0D8A3BEF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EEC2-40AD-4D6E-8898-9704701213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2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5856-9286-4003-AB68-2B9A0D8A3BEF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EEC2-40AD-4D6E-8898-9704701213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46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5856-9286-4003-AB68-2B9A0D8A3BEF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EEC2-40AD-4D6E-8898-9704701213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58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5856-9286-4003-AB68-2B9A0D8A3BEF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EEC2-40AD-4D6E-8898-9704701213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05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5856-9286-4003-AB68-2B9A0D8A3BEF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EEC2-40AD-4D6E-8898-9704701213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0970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5856-9286-4003-AB68-2B9A0D8A3BEF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EEC2-40AD-4D6E-8898-9704701213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5668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95856-9286-4003-AB68-2B9A0D8A3BEF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1EEC2-40AD-4D6E-8898-9704701213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62775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A08BA52-727C-69B2-0D4F-599E3D8B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05C31D3-EBEF-21E3-500F-85DCBDBBB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142CBC-B924-D3E3-8D57-6EA6C588F6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95856-9286-4003-AB68-2B9A0D8A3BEF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23CC8A-3DC7-9AB5-318C-AF9F9FCE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B07292-4A3A-7DE9-C100-9AEE98F23F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1EEC2-40AD-4D6E-8898-9704701213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94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jpeg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8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7E8B745-3130-B8CA-FDDE-1306B3CF6C21}"/>
              </a:ext>
            </a:extLst>
          </p:cNvPr>
          <p:cNvSpPr txBox="1"/>
          <p:nvPr/>
        </p:nvSpPr>
        <p:spPr>
          <a:xfrm>
            <a:off x="1091720" y="2490565"/>
            <a:ext cx="69605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Polarized HD target </a:t>
            </a:r>
          </a:p>
          <a:p>
            <a:r>
              <a:rPr kumimoji="1" lang="en-US" altLang="ja-JP" sz="36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for SPring-8 LEPS experiment</a:t>
            </a:r>
            <a:endParaRPr kumimoji="1" lang="ja-JP" altLang="en-US" sz="36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7AEC664-2DBF-B1EB-49ED-6B9FE8F4B00C}"/>
              </a:ext>
            </a:extLst>
          </p:cNvPr>
          <p:cNvSpPr txBox="1"/>
          <p:nvPr/>
        </p:nvSpPr>
        <p:spPr>
          <a:xfrm>
            <a:off x="2066346" y="4602608"/>
            <a:ext cx="50113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err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Norihito</a:t>
            </a:r>
            <a:r>
              <a:rPr kumimoji="1" lang="en-US" altLang="ja-JP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Muramatsu (IMP, CAS)</a:t>
            </a:r>
          </a:p>
          <a:p>
            <a:pPr algn="ctr"/>
            <a:r>
              <a:rPr kumimoji="1" lang="en-US" altLang="ja-JP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PBT2026  Mar 30 – Apr 2, 2026</a:t>
            </a:r>
            <a:endParaRPr kumimoji="1" lang="ja-JP" altLang="en-US" sz="24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A4496E1E-4025-DFC9-0DCA-703E1AA2DB37}"/>
              </a:ext>
            </a:extLst>
          </p:cNvPr>
          <p:cNvGrpSpPr/>
          <p:nvPr/>
        </p:nvGrpSpPr>
        <p:grpSpPr>
          <a:xfrm>
            <a:off x="5813511" y="618565"/>
            <a:ext cx="2148009" cy="1872000"/>
            <a:chOff x="5919019" y="355544"/>
            <a:chExt cx="2148009" cy="1872000"/>
          </a:xfrm>
        </p:grpSpPr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64854472-968E-559D-769C-EB02594164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19019" y="355544"/>
              <a:ext cx="0" cy="187200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id="{9319F9EC-3AD3-1AD4-9F42-4F73D5E2A5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42514" y="355544"/>
              <a:ext cx="0" cy="187200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C3752776-D964-A4D1-B813-B7E364EF52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8467" y="355544"/>
              <a:ext cx="0" cy="187200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>
              <a:extLst>
                <a:ext uri="{FF2B5EF4-FFF2-40B4-BE49-F238E27FC236}">
                  <a16:creationId xmlns:a16="http://schemas.microsoft.com/office/drawing/2014/main" id="{5CB94FCC-1125-707D-C779-A045BCCECC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07044" y="355544"/>
              <a:ext cx="0" cy="187200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>
              <a:extLst>
                <a:ext uri="{FF2B5EF4-FFF2-40B4-BE49-F238E27FC236}">
                  <a16:creationId xmlns:a16="http://schemas.microsoft.com/office/drawing/2014/main" id="{78BD5076-3416-3D7D-4681-D4FC8BB839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54412" y="355544"/>
              <a:ext cx="0" cy="187200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>
              <a:extLst>
                <a:ext uri="{FF2B5EF4-FFF2-40B4-BE49-F238E27FC236}">
                  <a16:creationId xmlns:a16="http://schemas.microsoft.com/office/drawing/2014/main" id="{61878161-C52B-ED68-6712-E7B666C933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67028" y="355544"/>
              <a:ext cx="0" cy="187200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9C7BB0D0-4160-283C-27C4-B4E4A872CD02}"/>
                </a:ext>
              </a:extLst>
            </p:cNvPr>
            <p:cNvSpPr/>
            <p:nvPr/>
          </p:nvSpPr>
          <p:spPr>
            <a:xfrm>
              <a:off x="7039897" y="817763"/>
              <a:ext cx="914400" cy="914400"/>
            </a:xfrm>
            <a:prstGeom prst="ellipse">
              <a:avLst/>
            </a:prstGeom>
            <a:solidFill>
              <a:srgbClr val="00B0F0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FEA2A13C-5B37-2B00-CD14-6B7C6CE55750}"/>
                </a:ext>
              </a:extLst>
            </p:cNvPr>
            <p:cNvSpPr txBox="1"/>
            <p:nvPr/>
          </p:nvSpPr>
          <p:spPr>
            <a:xfrm>
              <a:off x="7249272" y="921019"/>
              <a:ext cx="4956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D</a:t>
              </a:r>
              <a:endParaRPr kumimoji="1"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8FB6443B-DB69-2B72-B238-FF03CFBE9516}"/>
                </a:ext>
              </a:extLst>
            </p:cNvPr>
            <p:cNvCxnSpPr>
              <a:cxnSpLocks/>
            </p:cNvCxnSpPr>
            <p:nvPr/>
          </p:nvCxnSpPr>
          <p:spPr>
            <a:xfrm>
              <a:off x="6531347" y="1711345"/>
              <a:ext cx="0" cy="28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7EA887B4-213B-E339-41E3-107305E327E8}"/>
                </a:ext>
              </a:extLst>
            </p:cNvPr>
            <p:cNvSpPr/>
            <p:nvPr/>
          </p:nvSpPr>
          <p:spPr>
            <a:xfrm>
              <a:off x="6086169" y="817763"/>
              <a:ext cx="914400" cy="914400"/>
            </a:xfrm>
            <a:prstGeom prst="ellipse">
              <a:avLst/>
            </a:prstGeom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79C9B6D2-4715-B128-E4A0-6F908004E01D}"/>
                </a:ext>
              </a:extLst>
            </p:cNvPr>
            <p:cNvSpPr txBox="1"/>
            <p:nvPr/>
          </p:nvSpPr>
          <p:spPr>
            <a:xfrm>
              <a:off x="6283522" y="921019"/>
              <a:ext cx="5196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0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H</a:t>
              </a:r>
              <a:endParaRPr kumimoji="1"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2076DB4E-0010-7C88-DC10-C02176ED83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31347" y="492227"/>
              <a:ext cx="0" cy="4680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971B9F9-2A11-E56A-47CD-999334656982}"/>
              </a:ext>
            </a:extLst>
          </p:cNvPr>
          <p:cNvCxnSpPr>
            <a:cxnSpLocks/>
          </p:cNvCxnSpPr>
          <p:nvPr/>
        </p:nvCxnSpPr>
        <p:spPr>
          <a:xfrm flipV="1">
            <a:off x="1966452" y="3690894"/>
            <a:ext cx="59950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BE1F877-7A29-C4F0-8765-31599364000F}"/>
              </a:ext>
            </a:extLst>
          </p:cNvPr>
          <p:cNvSpPr txBox="1"/>
          <p:nvPr/>
        </p:nvSpPr>
        <p:spPr>
          <a:xfrm>
            <a:off x="2732919" y="3754094"/>
            <a:ext cx="5769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Hadron photoproduction experiment in Japan</a:t>
            </a:r>
            <a:endParaRPr kumimoji="1" lang="ja-JP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71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4BF640B-E2B0-7BE6-943E-9131420015E1}"/>
              </a:ext>
            </a:extLst>
          </p:cNvPr>
          <p:cNvSpPr txBox="1"/>
          <p:nvPr/>
        </p:nvSpPr>
        <p:spPr>
          <a:xfrm>
            <a:off x="2087191" y="262068"/>
            <a:ext cx="4969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Superconducting magnet</a:t>
            </a:r>
            <a:endParaRPr kumimoji="1" lang="ja-JP" altLang="en-US" sz="3200" b="1" dirty="0">
              <a:solidFill>
                <a:srgbClr val="0070C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3" name="Picture 11" descr="DRSmagnet2">
            <a:extLst>
              <a:ext uri="{FF2B5EF4-FFF2-40B4-BE49-F238E27FC236}">
                <a16:creationId xmlns:a16="http://schemas.microsoft.com/office/drawing/2014/main" id="{7526D2CE-C58A-AFFB-953D-0BB56DA0B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325" y="3493303"/>
            <a:ext cx="577215" cy="3150396"/>
          </a:xfrm>
          <a:prstGeom prst="rect">
            <a:avLst/>
          </a:prstGeom>
          <a:noFill/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A81D79E8-85C9-3F92-DD25-2CE9520BC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6555">
            <a:off x="610542" y="484527"/>
            <a:ext cx="872964" cy="347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7">
            <a:extLst>
              <a:ext uri="{FF2B5EF4-FFF2-40B4-BE49-F238E27FC236}">
                <a16:creationId xmlns:a16="http://schemas.microsoft.com/office/drawing/2014/main" id="{7FBD148A-6D46-E6A0-E687-BC02CF73A3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6772" y="1115232"/>
            <a:ext cx="0" cy="25274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DDE83F2D-D246-7B9B-5359-8F57630914A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9247" y="2194295"/>
            <a:ext cx="7723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axis</a:t>
            </a:r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73937DBD-9429-EEDB-19DC-8577BB9A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142" y="1739481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DRS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id="{722760EE-7C96-B399-8FA0-000B1CD2290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8390" y="5160692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3EFE3CBD-72DA-92DA-0692-8ADE51FAD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183" y="1015678"/>
            <a:ext cx="6553199" cy="81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>
              <a:lnSpc>
                <a:spcPts val="2880"/>
              </a:lnSpc>
            </a:pPr>
            <a:r>
              <a:rPr kumimoji="0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Field</a:t>
            </a:r>
            <a:r>
              <a:rPr kumimoji="0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                      </a:t>
            </a:r>
            <a:r>
              <a:rPr kumimoji="0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ja-JP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Tesla</a:t>
            </a:r>
            <a:r>
              <a:rPr kumimoji="0" lang="en-US" altLang="ja-JP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ts val="2880"/>
              </a:lnSpc>
            </a:pPr>
            <a:r>
              <a:rPr kumimoji="0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Homogeneity of Magnetic Field</a:t>
            </a:r>
            <a:r>
              <a:rPr kumimoji="0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kumimoji="0" lang="en-US" altLang="ja-JP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5×10</a:t>
            </a:r>
            <a:r>
              <a:rPr kumimoji="0" lang="en-US" altLang="ja-JP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kumimoji="0" lang="en-US" altLang="ja-JP" sz="2400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ja-JP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15 cm</a:t>
            </a:r>
            <a:endParaRPr kumimoji="0" lang="en-US" altLang="ja-JP" sz="2400" baseline="30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7" descr="Magfield">
            <a:extLst>
              <a:ext uri="{FF2B5EF4-FFF2-40B4-BE49-F238E27FC236}">
                <a16:creationId xmlns:a16="http://schemas.microsoft.com/office/drawing/2014/main" id="{348DA790-030A-0808-941A-0494E8B8C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18"/>
          <a:stretch>
            <a:fillRect/>
          </a:stretch>
        </p:blipFill>
        <p:spPr>
          <a:xfrm>
            <a:off x="1711393" y="2765157"/>
            <a:ext cx="3889066" cy="3162300"/>
          </a:xfrm>
          <a:prstGeom prst="rect">
            <a:avLst/>
          </a:prstGeom>
          <a:noFill/>
        </p:spPr>
      </p:pic>
      <p:sp>
        <p:nvSpPr>
          <p:cNvPr id="12" name="Text Box 14">
            <a:extLst>
              <a:ext uri="{FF2B5EF4-FFF2-40B4-BE49-F238E27FC236}">
                <a16:creationId xmlns:a16="http://schemas.microsoft.com/office/drawing/2014/main" id="{CCCCF0B1-B597-593D-8B61-162487958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394" y="2447658"/>
            <a:ext cx="2697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en-US" altLang="ja-JP"/>
              <a:t>Magnetic Field (Tesla)</a:t>
            </a:r>
          </a:p>
        </p:txBody>
      </p:sp>
      <p:sp>
        <p:nvSpPr>
          <p:cNvPr id="14" name="Text Box 16">
            <a:extLst>
              <a:ext uri="{FF2B5EF4-FFF2-40B4-BE49-F238E27FC236}">
                <a16:creationId xmlns:a16="http://schemas.microsoft.com/office/drawing/2014/main" id="{75E7B1ED-1DD1-4A65-39A6-63FDA70DB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82" y="5902058"/>
            <a:ext cx="1989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en-US" altLang="ja-JP"/>
              <a:t>Y Position (mm)</a:t>
            </a:r>
          </a:p>
        </p:txBody>
      </p:sp>
      <p:sp>
        <p:nvSpPr>
          <p:cNvPr id="17" name="Text Box 25">
            <a:extLst>
              <a:ext uri="{FF2B5EF4-FFF2-40B4-BE49-F238E27FC236}">
                <a16:creationId xmlns:a16="http://schemas.microsoft.com/office/drawing/2014/main" id="{233110F4-7AA6-5D9A-1304-FA5F3AB4E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706" y="4101832"/>
            <a:ext cx="768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en-US" altLang="ja-JP" sz="1800"/>
              <a:t> HD</a:t>
            </a:r>
          </a:p>
          <a:p>
            <a:pPr algn="l" eaLnBrk="1" hangingPunct="1"/>
            <a:r>
              <a:rPr lang="en-US" altLang="ja-JP" sz="1800"/>
              <a:t>target</a:t>
            </a:r>
          </a:p>
        </p:txBody>
      </p:sp>
      <p:pic>
        <p:nvPicPr>
          <p:cNvPr id="18" name="Picture 4" descr="P1010101">
            <a:extLst>
              <a:ext uri="{FF2B5EF4-FFF2-40B4-BE49-F238E27FC236}">
                <a16:creationId xmlns:a16="http://schemas.microsoft.com/office/drawing/2014/main" id="{A5961CB2-917B-613D-1A29-617D063CE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0200" y="3075535"/>
            <a:ext cx="3077182" cy="2307644"/>
          </a:xfrm>
          <a:prstGeom prst="rect">
            <a:avLst/>
          </a:prstGeom>
          <a:noFill/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01037FD-2C78-57BD-4FB6-12908E3E0D18}"/>
              </a:ext>
            </a:extLst>
          </p:cNvPr>
          <p:cNvSpPr txBox="1"/>
          <p:nvPr/>
        </p:nvSpPr>
        <p:spPr>
          <a:xfrm>
            <a:off x="5812304" y="5420926"/>
            <a:ext cx="2926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HD production system is </a:t>
            </a:r>
          </a:p>
          <a:p>
            <a:r>
              <a:rPr kumimoji="1" lang="en-US" altLang="ja-JP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embedded under ground.</a:t>
            </a:r>
            <a:endParaRPr kumimoji="1" lang="ja-JP" altLang="en-US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DC7717D7-9629-3578-BA7B-D3B509BCE91F}"/>
              </a:ext>
            </a:extLst>
          </p:cNvPr>
          <p:cNvCxnSpPr>
            <a:cxnSpLocks/>
          </p:cNvCxnSpPr>
          <p:nvPr/>
        </p:nvCxnSpPr>
        <p:spPr>
          <a:xfrm flipV="1">
            <a:off x="7830636" y="2548958"/>
            <a:ext cx="0" cy="6480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6AC0FF2-2830-441A-BFF8-BB382321F728}"/>
              </a:ext>
            </a:extLst>
          </p:cNvPr>
          <p:cNvSpPr txBox="1"/>
          <p:nvPr/>
        </p:nvSpPr>
        <p:spPr>
          <a:xfrm>
            <a:off x="5618715" y="2380893"/>
            <a:ext cx="2204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cell can be taken </a:t>
            </a:r>
          </a:p>
          <a:p>
            <a:r>
              <a:rPr kumimoji="1" lang="en-US" altLang="ja-JP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 from the top part.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BE30B61-F128-4054-6E18-1D91C41139C4}"/>
              </a:ext>
            </a:extLst>
          </p:cNvPr>
          <p:cNvSpPr txBox="1"/>
          <p:nvPr/>
        </p:nvSpPr>
        <p:spPr>
          <a:xfrm>
            <a:off x="7977060" y="6391935"/>
            <a:ext cx="99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7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/ </a:t>
            </a:r>
            <a:r>
              <a:rPr kumimoji="1" lang="en-US" altLang="ja-JP" b="1" dirty="0">
                <a:solidFill>
                  <a:prstClr val="black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14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807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9AE9915-EEB6-DE14-43F3-59EA3D0613E1}"/>
              </a:ext>
            </a:extLst>
          </p:cNvPr>
          <p:cNvSpPr txBox="1"/>
          <p:nvPr/>
        </p:nvSpPr>
        <p:spPr>
          <a:xfrm>
            <a:off x="604416" y="262068"/>
            <a:ext cx="7935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Transfer cr</a:t>
            </a:r>
            <a:r>
              <a:rPr lang="en-US" altLang="ja-JP" sz="3200" b="1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yostats &amp; Storage cryostat</a:t>
            </a:r>
            <a:endParaRPr kumimoji="1" lang="ja-JP" altLang="en-US" sz="3200" b="1" dirty="0">
              <a:solidFill>
                <a:srgbClr val="0070C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3" name="Picture 4" descr="CIMG2241">
            <a:extLst>
              <a:ext uri="{FF2B5EF4-FFF2-40B4-BE49-F238E27FC236}">
                <a16:creationId xmlns:a16="http://schemas.microsoft.com/office/drawing/2014/main" id="{441705E4-9689-A12C-D303-D51A61638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556" y="1424043"/>
            <a:ext cx="2962274" cy="3948960"/>
          </a:xfrm>
          <a:prstGeom prst="rect">
            <a:avLst/>
          </a:prstGeom>
          <a:noFill/>
        </p:spPr>
      </p:pic>
      <p:pic>
        <p:nvPicPr>
          <p:cNvPr id="4" name="Picture 3" descr="CIMG2342">
            <a:extLst>
              <a:ext uri="{FF2B5EF4-FFF2-40B4-BE49-F238E27FC236}">
                <a16:creationId xmlns:a16="http://schemas.microsoft.com/office/drawing/2014/main" id="{D7D2BC2B-1889-54A8-18F6-C262F192D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04" y="1424043"/>
            <a:ext cx="4051319" cy="303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772E4F-44D5-0B98-E00E-5600A2913032}"/>
              </a:ext>
            </a:extLst>
          </p:cNvPr>
          <p:cNvSpPr txBox="1"/>
          <p:nvPr/>
        </p:nvSpPr>
        <p:spPr>
          <a:xfrm>
            <a:off x="1520523" y="839268"/>
            <a:ext cx="6102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are </a:t>
            </a:r>
            <a:r>
              <a:rPr kumimoji="1" lang="en-US" altLang="ja-JP" sz="2000" i="1" baseline="30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1" lang="en-US" altLang="ja-JP"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cryostats &amp; provided from the Orsay group.</a:t>
            </a:r>
            <a:endParaRPr kumimoji="1" lang="ja-JP" altLang="en-US" sz="20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57F6690-DA02-42FC-86F8-559731347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836" y="4749874"/>
            <a:ext cx="38717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240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Magnetic Field  :  2.5 Tesla</a:t>
            </a:r>
          </a:p>
          <a:p>
            <a:pPr algn="l">
              <a:defRPr/>
            </a:pPr>
            <a:r>
              <a:rPr lang="en-US" altLang="ja-JP" sz="240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Temperature      : T~1.5 K</a:t>
            </a:r>
          </a:p>
          <a:p>
            <a:pPr algn="l">
              <a:defRPr/>
            </a:pPr>
            <a:r>
              <a:rPr lang="en-US" altLang="ja-JP" sz="240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Homogeneity     : 10 </a:t>
            </a:r>
            <a:r>
              <a:rPr lang="en-US" altLang="ja-JP" sz="2400" baseline="3000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-4</a:t>
            </a:r>
          </a:p>
          <a:p>
            <a:pPr algn="l">
              <a:defRPr/>
            </a:pPr>
            <a:r>
              <a:rPr lang="en-US" altLang="ja-JP" sz="2400" baseline="3000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                  </a:t>
            </a:r>
            <a:r>
              <a:rPr lang="en-US" altLang="ja-JP" sz="240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       for target region</a:t>
            </a:r>
            <a:r>
              <a:rPr lang="en-US" altLang="ja-JP" sz="2400" baseline="3000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4B6A0782-2EDE-288F-4848-50B60291E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71" y="5534704"/>
            <a:ext cx="37389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ja-JP" sz="240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Magnetic Field  :  ~0.2 Tesla</a:t>
            </a:r>
          </a:p>
          <a:p>
            <a:pPr algn="l">
              <a:defRPr/>
            </a:pPr>
            <a:r>
              <a:rPr lang="en-US" altLang="ja-JP" sz="240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Temperature      :  T ~ 4.2 K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985D4C6-D2B0-1AF4-B835-9DEF9AFFD6A4}"/>
              </a:ext>
            </a:extLst>
          </p:cNvPr>
          <p:cNvSpPr txBox="1"/>
          <p:nvPr/>
        </p:nvSpPr>
        <p:spPr>
          <a:xfrm>
            <a:off x="2533831" y="1541929"/>
            <a:ext cx="1109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 for DRS</a:t>
            </a:r>
            <a:endParaRPr kumimoji="1" lang="ja-JP" alt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9A9F495-22E5-37DA-F53B-44CF6C580A77}"/>
              </a:ext>
            </a:extLst>
          </p:cNvPr>
          <p:cNvSpPr txBox="1"/>
          <p:nvPr/>
        </p:nvSpPr>
        <p:spPr>
          <a:xfrm>
            <a:off x="1088101" y="1541928"/>
            <a:ext cx="1071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 for IBC</a:t>
            </a:r>
            <a:endParaRPr kumimoji="1" lang="ja-JP" alt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ED4E934-5BC7-7CBA-B826-35523E8C33B0}"/>
              </a:ext>
            </a:extLst>
          </p:cNvPr>
          <p:cNvSpPr txBox="1"/>
          <p:nvPr/>
        </p:nvSpPr>
        <p:spPr>
          <a:xfrm>
            <a:off x="6766618" y="2636775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endParaRPr kumimoji="1" lang="ja-JP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91289CB-A6F1-B5CD-C787-3BD6A54A8D1E}"/>
              </a:ext>
            </a:extLst>
          </p:cNvPr>
          <p:cNvSpPr txBox="1"/>
          <p:nvPr/>
        </p:nvSpPr>
        <p:spPr>
          <a:xfrm>
            <a:off x="7977060" y="6391935"/>
            <a:ext cx="99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8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/ </a:t>
            </a:r>
            <a:r>
              <a:rPr kumimoji="1" lang="en-US" altLang="ja-JP" b="1" dirty="0">
                <a:solidFill>
                  <a:prstClr val="black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14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132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92462F2-F487-BBB3-3555-AA99538BF2F5}"/>
              </a:ext>
            </a:extLst>
          </p:cNvPr>
          <p:cNvSpPr txBox="1"/>
          <p:nvPr/>
        </p:nvSpPr>
        <p:spPr>
          <a:xfrm>
            <a:off x="2776481" y="262068"/>
            <a:ext cx="3591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In-beam cryostat</a:t>
            </a:r>
            <a:endParaRPr kumimoji="1" lang="ja-JP" altLang="en-US" sz="3200" b="1" dirty="0">
              <a:solidFill>
                <a:srgbClr val="0070C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6C85128-84A4-C57C-C944-F1EF6D239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90" y="806125"/>
            <a:ext cx="3636000" cy="553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6E89E72-C7DE-18C9-B2D1-0069A9451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580" y="1086898"/>
            <a:ext cx="3187256" cy="2204442"/>
          </a:xfrm>
          <a:prstGeom prst="rect">
            <a:avLst/>
          </a:prstGeom>
          <a:noFill/>
          <a:ln w="635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9">
            <a:extLst>
              <a:ext uri="{FF2B5EF4-FFF2-40B4-BE49-F238E27FC236}">
                <a16:creationId xmlns:a16="http://schemas.microsoft.com/office/drawing/2014/main" id="{9CDE4F1E-BB2D-6F37-B1A5-57FF49289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1645" y="5218969"/>
            <a:ext cx="454708" cy="252809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endParaRPr lang="ja-JP" altLang="en-US" sz="1800" i="1">
              <a:solidFill>
                <a:srgbClr val="00B050"/>
              </a:solidFill>
            </a:endParaRP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8B8FA23F-4008-1388-4EDB-007B3CE7E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973" y="4770210"/>
            <a:ext cx="1152000" cy="1152000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endParaRPr lang="ja-JP" altLang="en-US" sz="1800" i="1"/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44DD0394-437E-6208-0A6C-DA59EA1F91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5" y="3291340"/>
            <a:ext cx="976276" cy="1590959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A250E55-6933-A0DC-E03C-82DE2531752B}"/>
              </a:ext>
            </a:extLst>
          </p:cNvPr>
          <p:cNvSpPr/>
          <p:nvPr/>
        </p:nvSpPr>
        <p:spPr>
          <a:xfrm>
            <a:off x="79892" y="4114628"/>
            <a:ext cx="407670" cy="2281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EFAAA35-CC96-BB9C-B7D9-FB8CE31A1866}"/>
              </a:ext>
            </a:extLst>
          </p:cNvPr>
          <p:cNvSpPr/>
          <p:nvPr/>
        </p:nvSpPr>
        <p:spPr>
          <a:xfrm>
            <a:off x="418982" y="4829202"/>
            <a:ext cx="594360" cy="1566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Line 12">
            <a:extLst>
              <a:ext uri="{FF2B5EF4-FFF2-40B4-BE49-F238E27FC236}">
                <a16:creationId xmlns:a16="http://schemas.microsoft.com/office/drawing/2014/main" id="{26F512E6-0E6A-2BFC-207F-D13491021C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1651" y="5356042"/>
            <a:ext cx="1800000" cy="1389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A626A7A-DC97-F006-0893-4D4EE6432D27}"/>
              </a:ext>
            </a:extLst>
          </p:cNvPr>
          <p:cNvSpPr txBox="1"/>
          <p:nvPr/>
        </p:nvSpPr>
        <p:spPr>
          <a:xfrm>
            <a:off x="259699" y="4770210"/>
            <a:ext cx="1511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 insertion</a:t>
            </a:r>
          </a:p>
          <a:p>
            <a:r>
              <a:rPr kumimoji="1" lang="en-US" altLang="ja-JP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TC</a:t>
            </a:r>
            <a:endParaRPr kumimoji="1" lang="ja-JP" alt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BFE6EA5-6AB0-D9C3-F7D8-1A58041458C3}"/>
              </a:ext>
            </a:extLst>
          </p:cNvPr>
          <p:cNvSpPr txBox="1"/>
          <p:nvPr/>
        </p:nvSpPr>
        <p:spPr>
          <a:xfrm>
            <a:off x="4385192" y="3591687"/>
            <a:ext cx="4490487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polarization can be changed to the </a:t>
            </a:r>
            <a:r>
              <a:rPr lang="en-US" altLang="ja-JP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longitudinal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altLang="ja-JP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transverse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directions by coils.</a:t>
            </a:r>
          </a:p>
          <a:p>
            <a:pPr algn="just"/>
            <a:endParaRPr lang="en-US" altLang="ja-JP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polarization observables can be obtained by combining with the </a:t>
            </a:r>
            <a:r>
              <a:rPr lang="en-US" altLang="ja-JP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circular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altLang="ja-JP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polarization of γ-ray beam.</a:t>
            </a:r>
            <a:endParaRPr kumimoji="1"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22">
            <a:extLst>
              <a:ext uri="{FF2B5EF4-FFF2-40B4-BE49-F238E27FC236}">
                <a16:creationId xmlns:a16="http://schemas.microsoft.com/office/drawing/2014/main" id="{CF4069AD-300F-85B2-FED9-D39A6E929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8426" y="1835176"/>
            <a:ext cx="1411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T=300 </a:t>
            </a:r>
            <a:r>
              <a:rPr lang="en-US" altLang="ja-JP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mK</a:t>
            </a:r>
            <a:endParaRPr lang="en-US" altLang="ja-JP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B=1 T</a:t>
            </a:r>
            <a:endParaRPr lang="ja-JP" altLang="en-US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4AD4BCD-42AE-8731-757F-A48895D3420F}"/>
              </a:ext>
            </a:extLst>
          </p:cNvPr>
          <p:cNvSpPr txBox="1"/>
          <p:nvPr/>
        </p:nvSpPr>
        <p:spPr>
          <a:xfrm>
            <a:off x="7977060" y="6391935"/>
            <a:ext cx="99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9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/ </a:t>
            </a:r>
            <a:r>
              <a:rPr kumimoji="1" lang="en-US" altLang="ja-JP" b="1" dirty="0">
                <a:solidFill>
                  <a:prstClr val="black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14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468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A7134-356F-7803-E453-E772D24D8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7B28388-8727-4803-5B7F-9DAF0F387EBC}"/>
              </a:ext>
            </a:extLst>
          </p:cNvPr>
          <p:cNvSpPr txBox="1"/>
          <p:nvPr/>
        </p:nvSpPr>
        <p:spPr>
          <a:xfrm>
            <a:off x="251125" y="2489826"/>
            <a:ext cx="8722260" cy="1687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24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(Polarization mechanism, Physics motivation)</a:t>
            </a:r>
            <a:endParaRPr kumimoji="1" lang="en-US" altLang="ja-JP" sz="2400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sz="24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production system (Various cryostats &amp; Magnets)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 (Distillation, NMR, Proton polarization test)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137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0ADFE4-3217-69E5-354B-36063FB2C0FF}"/>
              </a:ext>
            </a:extLst>
          </p:cNvPr>
          <p:cNvSpPr txBox="1"/>
          <p:nvPr/>
        </p:nvSpPr>
        <p:spPr>
          <a:xfrm>
            <a:off x="2719578" y="262068"/>
            <a:ext cx="3704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HD gas distillation</a:t>
            </a:r>
            <a:endParaRPr kumimoji="1" lang="ja-JP" altLang="en-US" sz="3200" b="1" dirty="0">
              <a:solidFill>
                <a:srgbClr val="0070C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3" name="コンテンツ プレースホルダ 10" descr="distill-pot.jpg">
            <a:extLst>
              <a:ext uri="{FF2B5EF4-FFF2-40B4-BE49-F238E27FC236}">
                <a16:creationId xmlns:a16="http://schemas.microsoft.com/office/drawing/2014/main" id="{CB12FBA2-7865-3F6A-0DEE-F0A1B7865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265" y="999871"/>
            <a:ext cx="2239565" cy="5279944"/>
          </a:xfrm>
          <a:prstGeom prst="rect">
            <a:avLst/>
          </a:prstGeom>
        </p:spPr>
      </p:pic>
      <p:sp>
        <p:nvSpPr>
          <p:cNvPr id="4" name="テキスト ボックス 7">
            <a:extLst>
              <a:ext uri="{FF2B5EF4-FFF2-40B4-BE49-F238E27FC236}">
                <a16:creationId xmlns:a16="http://schemas.microsoft.com/office/drawing/2014/main" id="{522BF1AB-56DE-31F7-A5A7-F15E62F03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9" y="1264982"/>
            <a:ext cx="1173719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en-US" altLang="ja-JP" sz="2400" b="1" dirty="0">
                <a:latin typeface="Times New Roman" panose="02020603050405020304" pitchFamily="18" charset="0"/>
              </a:rPr>
              <a:t>T~18 K</a:t>
            </a:r>
          </a:p>
          <a:p>
            <a:pPr algn="l" eaLnBrk="1" hangingPunct="1"/>
            <a:endParaRPr lang="en-US" altLang="ja-JP" sz="22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l" eaLnBrk="1" hangingPunct="1"/>
            <a:endParaRPr lang="en-US" altLang="ja-JP" sz="22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l" eaLnBrk="1" hangingPunct="1"/>
            <a:endParaRPr lang="en-US" altLang="ja-JP" sz="22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l" eaLnBrk="1" hangingPunct="1"/>
            <a:endParaRPr lang="en-US" altLang="ja-JP" sz="22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l" eaLnBrk="1" hangingPunct="1"/>
            <a:endParaRPr lang="en-US" altLang="ja-JP" sz="22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l" eaLnBrk="1" hangingPunct="1"/>
            <a:r>
              <a:rPr lang="en-US" altLang="ja-JP" sz="2400" b="1" dirty="0">
                <a:latin typeface="Times New Roman" panose="02020603050405020304" pitchFamily="18" charset="0"/>
              </a:rPr>
              <a:t>T~20 K</a:t>
            </a:r>
          </a:p>
          <a:p>
            <a:pPr algn="l" eaLnBrk="1" hangingPunct="1"/>
            <a:endParaRPr lang="en-US" altLang="ja-JP" sz="22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l" eaLnBrk="1" hangingPunct="1"/>
            <a:endParaRPr lang="en-US" altLang="ja-JP" sz="22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l" eaLnBrk="1" hangingPunct="1"/>
            <a:endParaRPr lang="en-US" altLang="ja-JP" sz="22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l" eaLnBrk="1" hangingPunct="1"/>
            <a:endParaRPr lang="en-US" altLang="ja-JP" sz="22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l" eaLnBrk="1" hangingPunct="1"/>
            <a:endParaRPr lang="en-US" altLang="ja-JP" sz="22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l" eaLnBrk="1" hangingPunct="1"/>
            <a:r>
              <a:rPr lang="en-US" altLang="ja-JP" sz="2400" b="1" dirty="0">
                <a:latin typeface="Times New Roman" panose="02020603050405020304" pitchFamily="18" charset="0"/>
              </a:rPr>
              <a:t>T~21 K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FD8E027-3E3A-39E5-4C02-4D03E717DAD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4608"/>
          <a:stretch>
            <a:fillRect/>
          </a:stretch>
        </p:blipFill>
        <p:spPr>
          <a:xfrm>
            <a:off x="4639732" y="845574"/>
            <a:ext cx="4313479" cy="170712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82E8D77-D236-6001-58CE-415093704C7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8012"/>
          <a:stretch>
            <a:fillRect/>
          </a:stretch>
        </p:blipFill>
        <p:spPr>
          <a:xfrm>
            <a:off x="4620164" y="2552701"/>
            <a:ext cx="4313479" cy="45085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763C18D-C11C-3BF6-A52D-484214680129}"/>
              </a:ext>
            </a:extLst>
          </p:cNvPr>
          <p:cNvSpPr/>
          <p:nvPr/>
        </p:nvSpPr>
        <p:spPr>
          <a:xfrm>
            <a:off x="5024563" y="2410037"/>
            <a:ext cx="165100" cy="194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5B073C1-BABB-0444-560F-56D08B17F0A9}"/>
              </a:ext>
            </a:extLst>
          </p:cNvPr>
          <p:cNvSpPr txBox="1"/>
          <p:nvPr/>
        </p:nvSpPr>
        <p:spPr>
          <a:xfrm>
            <a:off x="5003398" y="2410037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1" lang="ja-JP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ED47AF2-65C2-8A29-917D-F7D3BDCD479F}"/>
              </a:ext>
            </a:extLst>
          </p:cNvPr>
          <p:cNvSpPr/>
          <p:nvPr/>
        </p:nvSpPr>
        <p:spPr>
          <a:xfrm>
            <a:off x="5422900" y="1028700"/>
            <a:ext cx="220134" cy="2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F3C04A1-2DF4-73F6-93C3-0CC71A24840B}"/>
              </a:ext>
            </a:extLst>
          </p:cNvPr>
          <p:cNvSpPr txBox="1"/>
          <p:nvPr/>
        </p:nvSpPr>
        <p:spPr>
          <a:xfrm>
            <a:off x="5278992" y="1489940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1" lang="en-US" altLang="ja-JP" sz="12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ja-JP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solid</a:t>
            </a:r>
            <a:endParaRPr kumimoji="1" lang="ja-JP" altLang="en-US" sz="1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501CB02-5871-0966-2ADA-81667EC2B69A}"/>
              </a:ext>
            </a:extLst>
          </p:cNvPr>
          <p:cNvSpPr txBox="1"/>
          <p:nvPr/>
        </p:nvSpPr>
        <p:spPr>
          <a:xfrm>
            <a:off x="6026644" y="1489940"/>
            <a:ext cx="779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1" lang="en-US" altLang="ja-JP" sz="12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ja-JP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liquid</a:t>
            </a:r>
            <a:endParaRPr kumimoji="1" lang="ja-JP" altLang="en-US" sz="1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A1C6FE8-DB89-B809-647A-BEE4EC21CD65}"/>
              </a:ext>
            </a:extLst>
          </p:cNvPr>
          <p:cNvSpPr txBox="1"/>
          <p:nvPr/>
        </p:nvSpPr>
        <p:spPr>
          <a:xfrm>
            <a:off x="6120508" y="2157563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1" lang="en-US" altLang="ja-JP" sz="12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ja-JP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gas</a:t>
            </a:r>
            <a:endParaRPr kumimoji="1" lang="ja-JP" altLang="en-US" sz="1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3B79E07-56F1-4A6D-2521-4815CA8589E8}"/>
              </a:ext>
            </a:extLst>
          </p:cNvPr>
          <p:cNvSpPr txBox="1"/>
          <p:nvPr/>
        </p:nvSpPr>
        <p:spPr>
          <a:xfrm>
            <a:off x="934990" y="739259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1" lang="en-US" altLang="ja-JP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efrigerator</a:t>
            </a:r>
            <a:endParaRPr kumimoji="1" lang="ja-JP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2B94AFD-89C7-111D-08BC-23AFDF28F250}"/>
              </a:ext>
            </a:extLst>
          </p:cNvPr>
          <p:cNvSpPr txBox="1"/>
          <p:nvPr/>
        </p:nvSpPr>
        <p:spPr>
          <a:xfrm>
            <a:off x="1082159" y="606971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Heater</a:t>
            </a:r>
            <a:endParaRPr kumimoji="1" lang="ja-JP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484EDE4-51C4-6AD0-1C1D-AC66F3EE18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5221" y="971296"/>
            <a:ext cx="1996779" cy="1498866"/>
          </a:xfrm>
          <a:prstGeom prst="rect">
            <a:avLst/>
          </a:prstGeom>
        </p:spPr>
      </p:pic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9BEB4E1F-5D4C-173F-EA35-B6BAB42C7A4E}"/>
              </a:ext>
            </a:extLst>
          </p:cNvPr>
          <p:cNvCxnSpPr>
            <a:cxnSpLocks/>
          </p:cNvCxnSpPr>
          <p:nvPr/>
        </p:nvCxnSpPr>
        <p:spPr>
          <a:xfrm flipH="1">
            <a:off x="1937999" y="2254062"/>
            <a:ext cx="740685" cy="5240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841B18F-250D-2B11-E1F1-7F80BB67036C}"/>
              </a:ext>
            </a:extLst>
          </p:cNvPr>
          <p:cNvSpPr txBox="1"/>
          <p:nvPr/>
        </p:nvSpPr>
        <p:spPr>
          <a:xfrm>
            <a:off x="2545559" y="2441799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Filled by Heli-packs</a:t>
            </a:r>
            <a:endParaRPr kumimoji="1" lang="ja-JP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DFFC739-A373-EFFE-BEE7-973AEE83108C}"/>
              </a:ext>
            </a:extLst>
          </p:cNvPr>
          <p:cNvSpPr txBox="1"/>
          <p:nvPr/>
        </p:nvSpPr>
        <p:spPr>
          <a:xfrm>
            <a:off x="6026643" y="1036537"/>
            <a:ext cx="761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 solid</a:t>
            </a:r>
            <a:endParaRPr kumimoji="1" lang="ja-JP" altLang="en-US" sz="1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5864514-6317-EE42-1FD0-F203CC2D63BB}"/>
              </a:ext>
            </a:extLst>
          </p:cNvPr>
          <p:cNvSpPr txBox="1"/>
          <p:nvPr/>
        </p:nvSpPr>
        <p:spPr>
          <a:xfrm>
            <a:off x="6995183" y="1032203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 liquid</a:t>
            </a:r>
            <a:endParaRPr kumimoji="1" lang="ja-JP" altLang="en-US" sz="1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FD0D3FD-63B8-C860-9C50-FE84B4318C8A}"/>
              </a:ext>
            </a:extLst>
          </p:cNvPr>
          <p:cNvSpPr txBox="1"/>
          <p:nvPr/>
        </p:nvSpPr>
        <p:spPr>
          <a:xfrm>
            <a:off x="6862270" y="2157001"/>
            <a:ext cx="667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 gas</a:t>
            </a:r>
            <a:endParaRPr kumimoji="1" lang="ja-JP" altLang="en-US" sz="1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E4C61D90-46F1-79EC-A7BB-6556A22E9092}"/>
              </a:ext>
            </a:extLst>
          </p:cNvPr>
          <p:cNvSpPr/>
          <p:nvPr/>
        </p:nvSpPr>
        <p:spPr>
          <a:xfrm rot="18920271">
            <a:off x="6848956" y="1458110"/>
            <a:ext cx="740694" cy="375147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9" name="図 1" descr="Diagram-v2.eps">
            <a:extLst>
              <a:ext uri="{FF2B5EF4-FFF2-40B4-BE49-F238E27FC236}">
                <a16:creationId xmlns:a16="http://schemas.microsoft.com/office/drawing/2014/main" id="{4466827B-FE2F-84EA-D30C-4F8F3DF11F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942" y="3745282"/>
            <a:ext cx="4855236" cy="276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テキスト ボックス 3">
            <a:extLst>
              <a:ext uri="{FF2B5EF4-FFF2-40B4-BE49-F238E27FC236}">
                <a16:creationId xmlns:a16="http://schemas.microsoft.com/office/drawing/2014/main" id="{B43AF001-EB10-729F-34A4-5BE3177F3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9551" y="3297911"/>
            <a:ext cx="20196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 chromatograph</a:t>
            </a:r>
          </a:p>
          <a:p>
            <a:pPr algn="ctr" eaLnBrk="1" hangingPunct="1"/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(T~110 K)</a:t>
            </a:r>
            <a:endParaRPr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998A6D07-91E7-6811-0D95-B857310A51CC}"/>
              </a:ext>
            </a:extLst>
          </p:cNvPr>
          <p:cNvCxnSpPr>
            <a:cxnSpLocks/>
          </p:cNvCxnSpPr>
          <p:nvPr/>
        </p:nvCxnSpPr>
        <p:spPr>
          <a:xfrm>
            <a:off x="5866560" y="3854450"/>
            <a:ext cx="160083" cy="175169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6">
            <a:extLst>
              <a:ext uri="{FF2B5EF4-FFF2-40B4-BE49-F238E27FC236}">
                <a16:creationId xmlns:a16="http://schemas.microsoft.com/office/drawing/2014/main" id="{66FF1654-2140-DF6C-2EE0-7E8D58AF0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5413" y="3282640"/>
            <a:ext cx="14235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en-US" altLang="ja-JP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</a:p>
          <a:p>
            <a:pPr algn="l" eaLnBrk="1" hangingPunct="1"/>
            <a:r>
              <a:rPr lang="en-US" altLang="ja-JP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</a:t>
            </a:r>
          </a:p>
          <a:p>
            <a:pPr algn="l" eaLnBrk="1" hangingPunct="1"/>
            <a:r>
              <a:rPr lang="en-US" altLang="ja-JP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Spectrometer</a:t>
            </a:r>
            <a:endParaRPr lang="ja-JP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テキスト ボックス 4">
            <a:extLst>
              <a:ext uri="{FF2B5EF4-FFF2-40B4-BE49-F238E27FC236}">
                <a16:creationId xmlns:a16="http://schemas.microsoft.com/office/drawing/2014/main" id="{F03F46E8-17A0-A4AE-6589-7BF676CB9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5559" y="2938353"/>
            <a:ext cx="4138377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 Ohta </a:t>
            </a:r>
            <a:r>
              <a:rPr lang="en-US" altLang="ja-JP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 </a:t>
            </a:r>
            <a:r>
              <a:rPr lang="en-US" altLang="ja-JP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 A  640 (2011) 241</a:t>
            </a:r>
            <a:endParaRPr lang="ja-JP" alt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5613258-3FA0-451B-F1EB-86AB2600634A}"/>
              </a:ext>
            </a:extLst>
          </p:cNvPr>
          <p:cNvSpPr txBox="1"/>
          <p:nvPr/>
        </p:nvSpPr>
        <p:spPr>
          <a:xfrm>
            <a:off x="7977060" y="6391935"/>
            <a:ext cx="99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>
                <a:solidFill>
                  <a:prstClr val="black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10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/ </a:t>
            </a:r>
            <a:r>
              <a:rPr kumimoji="1" lang="en-US" altLang="ja-JP" b="1" dirty="0">
                <a:solidFill>
                  <a:prstClr val="black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14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622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89A92CD0-1C75-E865-CE1B-A405547581CE}"/>
              </a:ext>
            </a:extLst>
          </p:cNvPr>
          <p:cNvGrpSpPr/>
          <p:nvPr/>
        </p:nvGrpSpPr>
        <p:grpSpPr>
          <a:xfrm>
            <a:off x="115046" y="2330653"/>
            <a:ext cx="4674665" cy="3814166"/>
            <a:chOff x="234792" y="2036739"/>
            <a:chExt cx="4674665" cy="3814166"/>
          </a:xfrm>
        </p:grpSpPr>
        <p:pic>
          <p:nvPicPr>
            <p:cNvPr id="4" name="Picture 6" descr="gas-rga-v3">
              <a:extLst>
                <a:ext uri="{FF2B5EF4-FFF2-40B4-BE49-F238E27FC236}">
                  <a16:creationId xmlns:a16="http://schemas.microsoft.com/office/drawing/2014/main" id="{B646FA92-B6D7-4455-2F21-CC98FC9113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420" y="2036739"/>
              <a:ext cx="4282037" cy="3521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テキスト ボックス 6">
              <a:extLst>
                <a:ext uri="{FF2B5EF4-FFF2-40B4-BE49-F238E27FC236}">
                  <a16:creationId xmlns:a16="http://schemas.microsoft.com/office/drawing/2014/main" id="{8B4EFD4E-6638-C371-5045-5B0FB838BF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556265">
              <a:off x="3272264" y="5266130"/>
              <a:ext cx="150112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/>
              <a:r>
                <a:rPr lang="en-US" altLang="ja-JP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Mass/Charge (u/e)</a:t>
              </a:r>
              <a:endParaRPr lang="ja-JP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7560B47E-17B8-A0F7-6380-32AF99C60F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30597">
              <a:off x="919687" y="5266130"/>
              <a:ext cx="219349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/>
              <a:r>
                <a:rPr lang="en-US" altLang="ja-JP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Elapsed Time</a:t>
              </a:r>
              <a:r>
                <a:rPr lang="ja-JP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ja-JP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Gas Chromatograph (min)</a:t>
              </a:r>
              <a:endParaRPr lang="ja-JP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E82E7936-4F9F-9927-A6DC-6D289B421746}"/>
                </a:ext>
              </a:extLst>
            </p:cNvPr>
            <p:cNvSpPr txBox="1"/>
            <p:nvPr/>
          </p:nvSpPr>
          <p:spPr>
            <a:xfrm rot="16200000">
              <a:off x="-824720" y="3628351"/>
              <a:ext cx="2457578" cy="33855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ja-JP" sz="1600" b="1" dirty="0"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</a:rPr>
                <a:t>Partial Pressure (mbar)</a:t>
              </a:r>
              <a:endParaRPr lang="ja-JP" altLang="en-US" sz="1600" b="1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endParaRPr>
            </a:p>
          </p:txBody>
        </p:sp>
        <p:sp>
          <p:nvSpPr>
            <p:cNvPr id="8" name="テキスト ボックス 8">
              <a:extLst>
                <a:ext uri="{FF2B5EF4-FFF2-40B4-BE49-F238E27FC236}">
                  <a16:creationId xmlns:a16="http://schemas.microsoft.com/office/drawing/2014/main" id="{EF487BF2-D37F-9F8D-6DF2-966B4BE5AA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2354" y="3459074"/>
              <a:ext cx="58408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/>
              <a:r>
                <a:rPr lang="en-US" altLang="ja-JP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o-H</a:t>
              </a:r>
              <a:r>
                <a:rPr lang="en-US" altLang="ja-JP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ja-JP" altLang="en-US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テキスト ボックス 9">
              <a:extLst>
                <a:ext uri="{FF2B5EF4-FFF2-40B4-BE49-F238E27FC236}">
                  <a16:creationId xmlns:a16="http://schemas.microsoft.com/office/drawing/2014/main" id="{80908BF5-B759-3100-C944-E8E8CDF435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7617" y="2460020"/>
              <a:ext cx="60266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/>
              <a:r>
                <a:rPr lang="en-US" altLang="ja-JP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p-H</a:t>
              </a:r>
              <a:r>
                <a:rPr lang="en-US" altLang="ja-JP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ja-JP" altLang="en-US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テキスト ボックス 10">
              <a:extLst>
                <a:ext uri="{FF2B5EF4-FFF2-40B4-BE49-F238E27FC236}">
                  <a16:creationId xmlns:a16="http://schemas.microsoft.com/office/drawing/2014/main" id="{13BB7B42-67B2-9681-CEDB-5F7C330681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2496" y="3961183"/>
              <a:ext cx="5028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/>
              <a:r>
                <a:rPr lang="en-US" altLang="ja-JP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HD</a:t>
              </a:r>
              <a:endParaRPr lang="ja-JP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テキスト ボックス 11">
              <a:extLst>
                <a:ext uri="{FF2B5EF4-FFF2-40B4-BE49-F238E27FC236}">
                  <a16:creationId xmlns:a16="http://schemas.microsoft.com/office/drawing/2014/main" id="{68DF0D03-A441-888B-18DC-C5D4EE35BA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2581" y="3961183"/>
              <a:ext cx="48310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/>
              <a:r>
                <a:rPr lang="en-US" altLang="ja-JP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altLang="ja-JP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ja-JP" altLang="en-US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4E795EC-D6A9-29A6-5814-E19256F63FAC}"/>
              </a:ext>
            </a:extLst>
          </p:cNvPr>
          <p:cNvSpPr txBox="1"/>
          <p:nvPr/>
        </p:nvSpPr>
        <p:spPr>
          <a:xfrm>
            <a:off x="2719578" y="262068"/>
            <a:ext cx="3704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HD gas distillation</a:t>
            </a:r>
            <a:endParaRPr kumimoji="1" lang="ja-JP" altLang="en-US" sz="3200" b="1" dirty="0">
              <a:solidFill>
                <a:srgbClr val="0070C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08144937-ECFD-DC68-A0DE-32BF6B15D30C}"/>
              </a:ext>
            </a:extLst>
          </p:cNvPr>
          <p:cNvGrpSpPr/>
          <p:nvPr/>
        </p:nvGrpSpPr>
        <p:grpSpPr>
          <a:xfrm>
            <a:off x="4662618" y="2632325"/>
            <a:ext cx="4339650" cy="3473668"/>
            <a:chOff x="4629960" y="2109811"/>
            <a:chExt cx="4339650" cy="3473668"/>
          </a:xfrm>
        </p:grpSpPr>
        <p:pic>
          <p:nvPicPr>
            <p:cNvPr id="13" name="図 4" descr="h2conc2.eps">
              <a:extLst>
                <a:ext uri="{FF2B5EF4-FFF2-40B4-BE49-F238E27FC236}">
                  <a16:creationId xmlns:a16="http://schemas.microsoft.com/office/drawing/2014/main" id="{7BA20C88-1171-A149-08E0-6AFCDD341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2043" y="2460020"/>
              <a:ext cx="4055485" cy="3123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テキスト ボックス 7">
              <a:extLst>
                <a:ext uri="{FF2B5EF4-FFF2-40B4-BE49-F238E27FC236}">
                  <a16:creationId xmlns:a16="http://schemas.microsoft.com/office/drawing/2014/main" id="{8B3A3642-DD53-0CC6-D610-BB4899387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9960" y="2109811"/>
              <a:ext cx="43396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altLang="ja-JP" sz="1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ja-JP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concentration</a:t>
              </a:r>
              <a:r>
                <a:rPr lang="ja-JP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　</a:t>
              </a:r>
              <a:r>
                <a:rPr lang="en-US" altLang="ja-JP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(p-H</a:t>
              </a:r>
              <a:r>
                <a:rPr lang="en-US" altLang="ja-JP" sz="1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ja-JP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o-H</a:t>
              </a:r>
              <a:r>
                <a:rPr lang="en-US" altLang="ja-JP" sz="1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ja-JP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during gas distillation</a:t>
              </a:r>
              <a:endParaRPr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テキスト ボックス 5">
              <a:extLst>
                <a:ext uri="{FF2B5EF4-FFF2-40B4-BE49-F238E27FC236}">
                  <a16:creationId xmlns:a16="http://schemas.microsoft.com/office/drawing/2014/main" id="{F356368F-56CD-5495-AC12-EBBED18721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03737" y="3002575"/>
              <a:ext cx="115087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/>
              <a:r>
                <a:rPr lang="en-US" altLang="ja-JP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HD</a:t>
              </a:r>
              <a:r>
                <a:rPr lang="ja-JP" alt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ja-JP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purity</a:t>
              </a:r>
            </a:p>
            <a:p>
              <a:pPr algn="ctr" eaLnBrk="1" hangingPunct="1"/>
              <a:r>
                <a:rPr lang="en-US" altLang="ja-JP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~99.99%</a:t>
              </a:r>
              <a:endParaRPr lang="ja-JP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直線矢印コネクタ 15">
              <a:extLst>
                <a:ext uri="{FF2B5EF4-FFF2-40B4-BE49-F238E27FC236}">
                  <a16:creationId xmlns:a16="http://schemas.microsoft.com/office/drawing/2014/main" id="{0FAB3265-6323-84D5-A633-F7C9996AC0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83938" y="3628353"/>
              <a:ext cx="3" cy="551322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円/楕円 8">
              <a:extLst>
                <a:ext uri="{FF2B5EF4-FFF2-40B4-BE49-F238E27FC236}">
                  <a16:creationId xmlns:a16="http://schemas.microsoft.com/office/drawing/2014/main" id="{72686F4C-0868-5967-D0D3-88ABB7A0133D}"/>
                </a:ext>
              </a:extLst>
            </p:cNvPr>
            <p:cNvSpPr/>
            <p:nvPr/>
          </p:nvSpPr>
          <p:spPr>
            <a:xfrm>
              <a:off x="7565572" y="4222107"/>
              <a:ext cx="1027210" cy="79216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21" name="テキスト ボックス 11">
            <a:extLst>
              <a:ext uri="{FF2B5EF4-FFF2-40B4-BE49-F238E27FC236}">
                <a16:creationId xmlns:a16="http://schemas.microsoft.com/office/drawing/2014/main" id="{81CAF2AC-D62B-A37F-9D8F-CF1380AB8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934" y="952097"/>
            <a:ext cx="78485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 Ohta </a:t>
            </a:r>
            <a:r>
              <a:rPr lang="en-US" altLang="ja-JP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 </a:t>
            </a:r>
            <a:r>
              <a:rPr lang="en-US" altLang="ja-JP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 A</a:t>
            </a:r>
            <a:r>
              <a:rPr lang="en-US" altLang="ja-JP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664</a:t>
            </a:r>
            <a:r>
              <a:rPr lang="en-US" altLang="ja-JP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(2012) 347</a:t>
            </a:r>
          </a:p>
          <a:p>
            <a:pPr algn="l" eaLnBrk="1" hangingPunct="1"/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Commercial-base HD gas purity before distillation is about 95%.</a:t>
            </a:r>
          </a:p>
          <a:p>
            <a:pPr>
              <a:defRPr/>
            </a:pP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new distillation system has enough ability to purify an HD gas. </a:t>
            </a:r>
          </a:p>
          <a:p>
            <a:pPr>
              <a:defRPr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(The amount of o-H</a:t>
            </a:r>
            <a:r>
              <a:rPr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>
                <a:latin typeface="Times New Roman" panose="02020603050405020304" pitchFamily="18" charset="0"/>
                <a:cs typeface="Times New Roman" panose="02020603050405020304" pitchFamily="18" charset="0"/>
              </a:rPr>
              <a:t>is also adjustable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B59428-6B43-8277-E085-5A32212A8FBE}"/>
              </a:ext>
            </a:extLst>
          </p:cNvPr>
          <p:cNvSpPr txBox="1"/>
          <p:nvPr/>
        </p:nvSpPr>
        <p:spPr>
          <a:xfrm>
            <a:off x="7977060" y="6391935"/>
            <a:ext cx="99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>
                <a:solidFill>
                  <a:prstClr val="black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11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/ </a:t>
            </a:r>
            <a:r>
              <a:rPr kumimoji="1" lang="en-US" altLang="ja-JP" b="1" dirty="0">
                <a:solidFill>
                  <a:prstClr val="black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14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457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4B88C3E-77FF-DCEB-CF19-A9FBF5D63E25}"/>
              </a:ext>
            </a:extLst>
          </p:cNvPr>
          <p:cNvSpPr txBox="1"/>
          <p:nvPr/>
        </p:nvSpPr>
        <p:spPr>
          <a:xfrm>
            <a:off x="2728394" y="262068"/>
            <a:ext cx="3687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NMR measurement</a:t>
            </a:r>
            <a:endParaRPr kumimoji="1" lang="ja-JP" altLang="en-US" sz="3200" b="1" dirty="0">
              <a:solidFill>
                <a:srgbClr val="0070C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C17976-DA06-0DE6-390E-A678F6A81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59" y="2777860"/>
            <a:ext cx="2928937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ECA5F8-1070-FA78-BCCF-98A98952D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062" y="2930259"/>
            <a:ext cx="3686175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3">
            <a:extLst>
              <a:ext uri="{FF2B5EF4-FFF2-40B4-BE49-F238E27FC236}">
                <a16:creationId xmlns:a16="http://schemas.microsoft.com/office/drawing/2014/main" id="{572362B9-C4E0-8AF5-421B-703B3D765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8" y="2408528"/>
            <a:ext cx="37032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NMR system (~80 kg)</a:t>
            </a:r>
            <a:endParaRPr lang="ja-JP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4">
            <a:extLst>
              <a:ext uri="{FF2B5EF4-FFF2-40B4-BE49-F238E27FC236}">
                <a16:creationId xmlns:a16="http://schemas.microsoft.com/office/drawing/2014/main" id="{7663419E-3480-A4E1-0372-94F3ACDDF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0300" y="2560927"/>
            <a:ext cx="31133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Portable NMR system (~7 kg)</a:t>
            </a:r>
            <a:endParaRPr lang="ja-JP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8">
            <a:extLst>
              <a:ext uri="{FF2B5EF4-FFF2-40B4-BE49-F238E27FC236}">
                <a16:creationId xmlns:a16="http://schemas.microsoft.com/office/drawing/2014/main" id="{FCFE56CA-2644-D94C-8A82-9312E9AEC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000" y="946210"/>
            <a:ext cx="8676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polarization should be measured  at any place during the target transportation</a:t>
            </a:r>
          </a:p>
          <a:p>
            <a:pPr algn="l" eaLnBrk="1" hangingPunct="1"/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RCNP to SPring-8. Need a system which is easy to move.</a:t>
            </a:r>
          </a:p>
          <a:p>
            <a:pPr algn="l" eaLnBrk="1" hangingPunct="1"/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Portable NMR measurement system by PCI </a:t>
            </a:r>
            <a:r>
              <a:rPr lang="en-US" altLang="ja-JP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eXtensions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Instrumentation</a:t>
            </a:r>
          </a:p>
          <a:p>
            <a:pPr algn="l" eaLnBrk="1" hangingPunct="1"/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(PXI) with a LabVIEW control.</a:t>
            </a:r>
            <a:endParaRPr lang="ja-JP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7">
            <a:extLst>
              <a:ext uri="{FF2B5EF4-FFF2-40B4-BE49-F238E27FC236}">
                <a16:creationId xmlns:a16="http://schemas.microsoft.com/office/drawing/2014/main" id="{0EB5AB5E-FC9C-2ADD-F25B-6D83453F1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062" y="5862589"/>
            <a:ext cx="3572453" cy="36933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 Ohta </a:t>
            </a:r>
            <a:r>
              <a:rPr lang="en-US" altLang="ja-JP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 </a:t>
            </a:r>
            <a:r>
              <a:rPr lang="en-US" altLang="ja-JP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 A 633 (2011) 46</a:t>
            </a:r>
            <a:endParaRPr lang="ja-JP" alt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40732C03-26D0-23E2-35FA-553DD390BAC6}"/>
              </a:ext>
            </a:extLst>
          </p:cNvPr>
          <p:cNvSpPr/>
          <p:nvPr/>
        </p:nvSpPr>
        <p:spPr>
          <a:xfrm>
            <a:off x="3839127" y="4046273"/>
            <a:ext cx="978408" cy="602371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C59F547-3BD3-9C35-8D07-DA1EEF65181F}"/>
              </a:ext>
            </a:extLst>
          </p:cNvPr>
          <p:cNvSpPr txBox="1"/>
          <p:nvPr/>
        </p:nvSpPr>
        <p:spPr>
          <a:xfrm>
            <a:off x="7977060" y="6391935"/>
            <a:ext cx="99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>
                <a:solidFill>
                  <a:prstClr val="black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12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/ </a:t>
            </a:r>
            <a:r>
              <a:rPr kumimoji="1" lang="en-US" altLang="ja-JP" b="1" dirty="0">
                <a:solidFill>
                  <a:prstClr val="black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14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456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D4D447-C691-94AB-6D09-2C2D103EFC79}"/>
              </a:ext>
            </a:extLst>
          </p:cNvPr>
          <p:cNvSpPr txBox="1"/>
          <p:nvPr/>
        </p:nvSpPr>
        <p:spPr>
          <a:xfrm>
            <a:off x="2099221" y="262068"/>
            <a:ext cx="4945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Proton polarization test</a:t>
            </a:r>
            <a:endParaRPr kumimoji="1" lang="ja-JP" altLang="en-US" sz="3200" b="1" dirty="0">
              <a:solidFill>
                <a:srgbClr val="0070C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3" name="コンテンツ プレースホルダー 14">
            <a:extLst>
              <a:ext uri="{FF2B5EF4-FFF2-40B4-BE49-F238E27FC236}">
                <a16:creationId xmlns:a16="http://schemas.microsoft.com/office/drawing/2014/main" id="{25B98879-5EBB-D7B0-92BC-26911A21A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12" y="1924050"/>
            <a:ext cx="8729763" cy="378062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9FA5DDB-FB4E-9615-1AC4-5F626E917E1A}"/>
              </a:ext>
            </a:extLst>
          </p:cNvPr>
          <p:cNvSpPr txBox="1"/>
          <p:nvPr/>
        </p:nvSpPr>
        <p:spPr>
          <a:xfrm>
            <a:off x="5322031" y="2106183"/>
            <a:ext cx="3483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Relaxation of the H polarization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69B27FB-26AA-25E7-6E12-A1394782DEBE}"/>
              </a:ext>
            </a:extLst>
          </p:cNvPr>
          <p:cNvSpPr txBox="1"/>
          <p:nvPr/>
        </p:nvSpPr>
        <p:spPr>
          <a:xfrm>
            <a:off x="5850593" y="2506293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ja-JP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en-US" altLang="ja-JP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8 </a:t>
            </a:r>
            <a:r>
              <a:rPr kumimoji="1" lang="en-US" altLang="ja-JP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 </a:t>
            </a:r>
            <a:r>
              <a:rPr kumimoji="1" lang="en-US" altLang="ja-JP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months</a:t>
            </a:r>
            <a:endParaRPr kumimoji="1" lang="ja-JP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C79F1F8-BC92-117A-C323-C8561B8598C3}"/>
              </a:ext>
            </a:extLst>
          </p:cNvPr>
          <p:cNvSpPr txBox="1"/>
          <p:nvPr/>
        </p:nvSpPr>
        <p:spPr>
          <a:xfrm>
            <a:off x="1322753" y="844310"/>
            <a:ext cx="64984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 Ohta et al., Review of Scientific Instruments 91, 095104 (2020) </a:t>
            </a:r>
            <a:endParaRPr kumimoji="1" lang="ja-JP" altLang="en-US" sz="1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1ED6DCF-9808-71DE-6FD7-C62D01A4EDEE}"/>
              </a:ext>
            </a:extLst>
          </p:cNvPr>
          <p:cNvSpPr txBox="1"/>
          <p:nvPr/>
        </p:nvSpPr>
        <p:spPr>
          <a:xfrm>
            <a:off x="298541" y="5881024"/>
            <a:ext cx="4511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Equilibrium          </a:t>
            </a:r>
            <a:r>
              <a:rPr kumimoji="1"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~2000 times larger</a:t>
            </a: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at 4.2 K and 0.87 T              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44 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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1 %</a:t>
            </a:r>
            <a:endParaRPr kumimoji="1" lang="ja-JP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27785598-6948-7E93-A119-2FE7C28DC311}"/>
              </a:ext>
            </a:extLst>
          </p:cNvPr>
          <p:cNvSpPr/>
          <p:nvPr/>
        </p:nvSpPr>
        <p:spPr>
          <a:xfrm>
            <a:off x="2466975" y="6008927"/>
            <a:ext cx="323850" cy="409575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316FF845-116B-E7C0-D57C-0B92566709F0}"/>
              </a:ext>
            </a:extLst>
          </p:cNvPr>
          <p:cNvSpPr/>
          <p:nvPr/>
        </p:nvSpPr>
        <p:spPr>
          <a:xfrm flipH="1">
            <a:off x="169952" y="3175924"/>
            <a:ext cx="277722" cy="5197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E51F3C92-3C2D-5CBC-EE07-C3ED9B18EDC2}"/>
              </a:ext>
            </a:extLst>
          </p:cNvPr>
          <p:cNvSpPr/>
          <p:nvPr/>
        </p:nvSpPr>
        <p:spPr>
          <a:xfrm flipH="1">
            <a:off x="2490039" y="3109249"/>
            <a:ext cx="277722" cy="5197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211E431-633F-543E-9E74-3E1E10276428}"/>
              </a:ext>
            </a:extLst>
          </p:cNvPr>
          <p:cNvSpPr txBox="1"/>
          <p:nvPr/>
        </p:nvSpPr>
        <p:spPr>
          <a:xfrm>
            <a:off x="322671" y="1257838"/>
            <a:ext cx="85128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3-month ageing was performed with DRS under B=17 T &amp; T=30 </a:t>
            </a:r>
            <a:r>
              <a:rPr kumimoji="1" lang="en-US" altLang="ja-JP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mK.</a:t>
            </a:r>
            <a:endParaRPr kumimoji="1" lang="ja-JP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72631E0-AF3C-93A7-3845-94CAF1D374A0}"/>
              </a:ext>
            </a:extLst>
          </p:cNvPr>
          <p:cNvSpPr txBox="1"/>
          <p:nvPr/>
        </p:nvSpPr>
        <p:spPr>
          <a:xfrm>
            <a:off x="7977060" y="6391935"/>
            <a:ext cx="99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>
                <a:solidFill>
                  <a:prstClr val="black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13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/ </a:t>
            </a:r>
            <a:r>
              <a:rPr kumimoji="1" lang="en-US" altLang="ja-JP" b="1" dirty="0">
                <a:solidFill>
                  <a:prstClr val="black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14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894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19751AD-3D22-F980-E97D-B60BD99FCF8B}"/>
              </a:ext>
            </a:extLst>
          </p:cNvPr>
          <p:cNvSpPr txBox="1"/>
          <p:nvPr/>
        </p:nvSpPr>
        <p:spPr>
          <a:xfrm>
            <a:off x="3620469" y="262068"/>
            <a:ext cx="1903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Summary</a:t>
            </a:r>
            <a:endParaRPr kumimoji="1" lang="ja-JP" altLang="en-US" sz="3200" b="1" dirty="0">
              <a:solidFill>
                <a:srgbClr val="0070C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27B3848-F1A4-C80F-3CAC-672EB8112393}"/>
              </a:ext>
            </a:extLst>
          </p:cNvPr>
          <p:cNvSpPr txBox="1"/>
          <p:nvPr/>
        </p:nvSpPr>
        <p:spPr>
          <a:xfrm>
            <a:off x="7977060" y="6391935"/>
            <a:ext cx="99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>
                <a:solidFill>
                  <a:prstClr val="black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14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/ </a:t>
            </a:r>
            <a:r>
              <a:rPr kumimoji="1" lang="en-US" altLang="ja-JP" b="1" dirty="0">
                <a:solidFill>
                  <a:prstClr val="black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14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E365456-17A1-8DB2-35CE-1F3FC68053F7}"/>
              </a:ext>
            </a:extLst>
          </p:cNvPr>
          <p:cNvSpPr txBox="1"/>
          <p:nvPr/>
        </p:nvSpPr>
        <p:spPr>
          <a:xfrm>
            <a:off x="322336" y="1078354"/>
            <a:ext cx="8460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 polarized target (90% for H and 60% for D) is producible by </a:t>
            </a:r>
            <a:r>
              <a:rPr kumimoji="1" lang="en-US" altLang="ja-JP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“brute force”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under a high magnetic field (17 T) &amp;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vary low temperature (10 </a:t>
            </a:r>
            <a:r>
              <a:rPr lang="en-US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mK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It is 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useful to </a:t>
            </a:r>
            <a:r>
              <a:rPr kumimoji="1" lang="en-US" altLang="ja-JP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 heavy element contamination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kumimoji="1"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an HD distillation down to the H</a:t>
            </a:r>
            <a:r>
              <a:rPr kumimoji="1" lang="en-US" altLang="ja-JP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contamination of 0.01% and a 3-month ageing process,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been confirmed that </a:t>
            </a:r>
            <a:r>
              <a:rPr lang="en-US" altLang="ja-JP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relaxation time can be the order of a year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far, only the prot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polarization has been done. But the deuteron polarization should also be available with </a:t>
            </a:r>
            <a:r>
              <a:rPr lang="en-US" altLang="ja-JP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adiabatic fast passage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can be frozen by the contamination of o-D</a:t>
            </a:r>
            <a:r>
              <a:rPr lang="en-US" altLang="ja-JP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polarization of H or/and D is controllable.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154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84621C5-7822-6E58-7544-3E6FAE7FD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879" y="749730"/>
            <a:ext cx="7059561" cy="586246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C1169E9-501E-5E16-B198-029AD0927C1B}"/>
              </a:ext>
            </a:extLst>
          </p:cNvPr>
          <p:cNvSpPr txBox="1"/>
          <p:nvPr/>
        </p:nvSpPr>
        <p:spPr>
          <a:xfrm>
            <a:off x="2066087" y="108155"/>
            <a:ext cx="5208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Collaboration list </a:t>
            </a:r>
            <a:r>
              <a:rPr lang="en-US" altLang="ja-JP" sz="3200" b="1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in 2005</a:t>
            </a:r>
            <a:endParaRPr kumimoji="1" lang="ja-JP" altLang="en-US" sz="3200" b="1" dirty="0">
              <a:solidFill>
                <a:srgbClr val="0070C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930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3806FE9-CEAE-842A-23B9-05441A3DC105}"/>
              </a:ext>
            </a:extLst>
          </p:cNvPr>
          <p:cNvSpPr txBox="1"/>
          <p:nvPr/>
        </p:nvSpPr>
        <p:spPr>
          <a:xfrm>
            <a:off x="2047111" y="262068"/>
            <a:ext cx="5049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History of</a:t>
            </a:r>
            <a:r>
              <a:rPr kumimoji="1" lang="en-US" altLang="ja-JP" sz="3200" b="1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 the HD target</a:t>
            </a:r>
            <a:endParaRPr kumimoji="1" lang="ja-JP" altLang="en-US" sz="3200" b="1" dirty="0">
              <a:solidFill>
                <a:srgbClr val="0070C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2B1F77-1840-5A8A-1A9F-957020291834}"/>
              </a:ext>
            </a:extLst>
          </p:cNvPr>
          <p:cNvSpPr txBox="1"/>
          <p:nvPr/>
        </p:nvSpPr>
        <p:spPr>
          <a:xfrm>
            <a:off x="365431" y="925368"/>
            <a:ext cx="850233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solid hydrogen-deuteride target with proton or/and deuteron polarization.</a:t>
            </a:r>
          </a:p>
          <a:p>
            <a:r>
              <a:rPr lang="en-US" altLang="ja-JP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Merit: HD molecule does not contain heavy nuclei such as C &amp; N.  </a:t>
            </a:r>
            <a:endParaRPr kumimoji="1" lang="en-US" altLang="ja-JP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1970s-1980s        1995-2000                   ~2000                        2005-2020</a:t>
            </a:r>
          </a:p>
          <a:p>
            <a: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Syracuse             BNL (for LEGS)        Orsay (for Graal)    RCNP (for LEPS)</a:t>
            </a:r>
          </a:p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Honig et al.     A.M.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Sandorfi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    J.-P.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Didelez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    H. Kohri et al.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FEBF538-408C-B0E1-C092-6408736109F8}"/>
              </a:ext>
            </a:extLst>
          </p:cNvPr>
          <p:cNvSpPr txBox="1"/>
          <p:nvPr/>
        </p:nvSpPr>
        <p:spPr>
          <a:xfrm>
            <a:off x="2123487" y="3672120"/>
            <a:ext cx="6744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materials come from Prof. Hideki Kohri (RCNP, Osaka Univ.).</a:t>
            </a:r>
            <a:endParaRPr kumimoji="1" lang="ja-JP" altLang="en-US" b="1" i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497F32F-9A4E-F1FB-5974-BB885F1663F5}"/>
              </a:ext>
            </a:extLst>
          </p:cNvPr>
          <p:cNvSpPr txBox="1"/>
          <p:nvPr/>
        </p:nvSpPr>
        <p:spPr>
          <a:xfrm>
            <a:off x="4338910" y="3335637"/>
            <a:ext cx="4423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joined only at the beginning of this project.</a:t>
            </a:r>
            <a:endParaRPr kumimoji="1" lang="en-US" altLang="ja-JP" b="1" i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E83788-705E-E72E-ADAB-563B5DBCAB2F}"/>
              </a:ext>
            </a:extLst>
          </p:cNvPr>
          <p:cNvSpPr txBox="1"/>
          <p:nvPr/>
        </p:nvSpPr>
        <p:spPr>
          <a:xfrm>
            <a:off x="251125" y="4544775"/>
            <a:ext cx="8722260" cy="1687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(Polarization mechanism, Physics motivation)</a:t>
            </a:r>
            <a:endParaRPr kumimoji="1"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production system (Various cryostats &amp; Magnets)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 (Distillation, NMR, Proton polarization test)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DF54DF0-29B9-FF6C-C871-2EE5226729CE}"/>
              </a:ext>
            </a:extLst>
          </p:cNvPr>
          <p:cNvSpPr txBox="1"/>
          <p:nvPr/>
        </p:nvSpPr>
        <p:spPr>
          <a:xfrm>
            <a:off x="7977060" y="6391935"/>
            <a:ext cx="99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>
                <a:solidFill>
                  <a:prstClr val="black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/ </a:t>
            </a:r>
            <a:r>
              <a:rPr kumimoji="1" lang="en-US" altLang="ja-JP" b="1" dirty="0">
                <a:solidFill>
                  <a:prstClr val="black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14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EFF9276-9F6A-E9B1-E863-42A02A0DA0D3}"/>
              </a:ext>
            </a:extLst>
          </p:cNvPr>
          <p:cNvSpPr txBox="1"/>
          <p:nvPr/>
        </p:nvSpPr>
        <p:spPr>
          <a:xfrm>
            <a:off x="270789" y="4144913"/>
            <a:ext cx="28368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Outline of</a:t>
            </a:r>
            <a:r>
              <a:rPr kumimoji="1" lang="en-US" altLang="ja-JP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 this talk</a:t>
            </a:r>
            <a:endParaRPr kumimoji="1" lang="ja-JP" altLang="en-US" sz="2400" b="1" u="sng" dirty="0">
              <a:solidFill>
                <a:srgbClr val="0070C0"/>
              </a:solidFill>
              <a:latin typeface="Times New Roman" panose="02020603050405020304" pitchFamily="18" charset="0"/>
              <a:ea typeface="HGS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矢印: 上 10">
            <a:extLst>
              <a:ext uri="{FF2B5EF4-FFF2-40B4-BE49-F238E27FC236}">
                <a16:creationId xmlns:a16="http://schemas.microsoft.com/office/drawing/2014/main" id="{9C445538-6849-0843-056A-84B27C35C5F2}"/>
              </a:ext>
            </a:extLst>
          </p:cNvPr>
          <p:cNvSpPr/>
          <p:nvPr/>
        </p:nvSpPr>
        <p:spPr>
          <a:xfrm>
            <a:off x="6265812" y="2996199"/>
            <a:ext cx="831079" cy="324000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4D8C088F-4C9F-41A3-AFB0-E0010819DCD8}"/>
              </a:ext>
            </a:extLst>
          </p:cNvPr>
          <p:cNvSpPr/>
          <p:nvPr/>
        </p:nvSpPr>
        <p:spPr>
          <a:xfrm>
            <a:off x="7249472" y="2040633"/>
            <a:ext cx="737420" cy="285136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DC76823-2E1C-5699-84BF-79AB8D2A6454}"/>
              </a:ext>
            </a:extLst>
          </p:cNvPr>
          <p:cNvSpPr txBox="1"/>
          <p:nvPr/>
        </p:nvSpPr>
        <p:spPr>
          <a:xfrm>
            <a:off x="4196606" y="1670784"/>
            <a:ext cx="4555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Unfortunately, this project was not completed.</a:t>
            </a:r>
          </a:p>
        </p:txBody>
      </p:sp>
    </p:spTree>
    <p:extLst>
      <p:ext uri="{BB962C8B-B14F-4D97-AF65-F5344CB8AC3E}">
        <p14:creationId xmlns:p14="http://schemas.microsoft.com/office/powerpoint/2010/main" val="183389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0" grpId="0"/>
      <p:bldP spid="11" grpId="0" animBg="1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A963976-F8AC-597D-B9D7-CD441099222A}"/>
              </a:ext>
            </a:extLst>
          </p:cNvPr>
          <p:cNvSpPr txBox="1"/>
          <p:nvPr/>
        </p:nvSpPr>
        <p:spPr>
          <a:xfrm>
            <a:off x="251125" y="2489826"/>
            <a:ext cx="8722260" cy="1687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(Polarization mechanism, Physics motivation)</a:t>
            </a:r>
            <a:endParaRPr kumimoji="1"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sz="24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production system (Various cryostats &amp; Magnets)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sz="24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 (Distillation, NMR, Proton polarization test)</a:t>
            </a:r>
            <a:endParaRPr kumimoji="1" lang="ja-JP" altLang="en-US" sz="2400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520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5A79277-9270-875C-BB71-10341DCA85AD}"/>
              </a:ext>
            </a:extLst>
          </p:cNvPr>
          <p:cNvSpPr txBox="1"/>
          <p:nvPr/>
        </p:nvSpPr>
        <p:spPr>
          <a:xfrm>
            <a:off x="1278471" y="262068"/>
            <a:ext cx="6587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What is the polarized HD target?</a:t>
            </a:r>
            <a:endParaRPr kumimoji="1" lang="ja-JP" altLang="en-US" sz="3200" b="1" dirty="0">
              <a:solidFill>
                <a:srgbClr val="0070C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33">
                <a:extLst>
                  <a:ext uri="{FF2B5EF4-FFF2-40B4-BE49-F238E27FC236}">
                    <a16:creationId xmlns:a16="http://schemas.microsoft.com/office/drawing/2014/main" id="{8B72D8BE-A44A-2ED7-000D-D55FA0B3FF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3672" y="924223"/>
                <a:ext cx="3725938" cy="3217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/>
                <a:r>
                  <a:rPr lang="en-US" altLang="ja-JP" b="1" u="sng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Boltzmann distribution</a:t>
                </a: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𝑁𝑒𝑥𝑝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(−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𝑘𝑇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ja-JP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b>
                      </m:sSub>
                      <m:r>
                        <a:rPr kumimoji="1" lang="en-US" altLang="ja-JP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1" lang="en-US" altLang="ja-JP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𝑁𝑒𝑥𝑝</m:t>
                      </m:r>
                      <m:r>
                        <a:rPr kumimoji="1" lang="en-US" altLang="ja-JP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(−</m:t>
                      </m:r>
                      <m:sSub>
                        <m:sSubPr>
                          <m:ctrlPr>
                            <a:rPr kumimoji="1" lang="en-US" altLang="ja-JP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b>
                      </m:sSub>
                      <m:r>
                        <a:rPr kumimoji="1" lang="en-US" altLang="ja-JP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kumimoji="1" lang="en-US" altLang="ja-JP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𝑘𝑇</m:t>
                      </m:r>
                      <m:r>
                        <a:rPr kumimoji="1" lang="en-US" altLang="ja-JP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b>
                          </m:sSub>
                        </m:den>
                      </m:f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𝑒𝑥𝑝</m:t>
                          </m:r>
                          <m:func>
                            <m:func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</m:sub>
                                  </m:s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𝑘𝑇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𝑒𝑥𝑝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(∆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𝑘𝑇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𝑒𝑥𝑝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(2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ja-JP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𝑘𝑇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 Boltzmann constant</a:t>
                </a: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ja-JP" alt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Proton magnetic moment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 Magnetic field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 Temperature </a:t>
                </a:r>
              </a:p>
            </p:txBody>
          </p:sp>
        </mc:Choice>
        <mc:Fallback xmlns="">
          <p:sp>
            <p:nvSpPr>
              <p:cNvPr id="3" name="Text Box 33">
                <a:extLst>
                  <a:ext uri="{FF2B5EF4-FFF2-40B4-BE49-F238E27FC236}">
                    <a16:creationId xmlns:a16="http://schemas.microsoft.com/office/drawing/2014/main" id="{8B72D8BE-A44A-2ED7-000D-D55FA0B3F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3672" y="924223"/>
                <a:ext cx="3725938" cy="3217419"/>
              </a:xfrm>
              <a:prstGeom prst="rect">
                <a:avLst/>
              </a:prstGeom>
              <a:blipFill>
                <a:blip r:embed="rId2"/>
                <a:stretch>
                  <a:fillRect l="-1800" t="-1139" r="-1146" b="-26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7B2B24F6-B4BE-D374-790E-8491C7A481DD}"/>
              </a:ext>
            </a:extLst>
          </p:cNvPr>
          <p:cNvGrpSpPr/>
          <p:nvPr/>
        </p:nvGrpSpPr>
        <p:grpSpPr>
          <a:xfrm>
            <a:off x="4377830" y="2632597"/>
            <a:ext cx="4129949" cy="3879850"/>
            <a:chOff x="6214201" y="3074988"/>
            <a:chExt cx="4129949" cy="3879850"/>
          </a:xfrm>
        </p:grpSpPr>
        <p:pic>
          <p:nvPicPr>
            <p:cNvPr id="27" name="Picture 54" descr="pd-pol">
              <a:extLst>
                <a:ext uri="{FF2B5EF4-FFF2-40B4-BE49-F238E27FC236}">
                  <a16:creationId xmlns:a16="http://schemas.microsoft.com/office/drawing/2014/main" id="{DBF6711F-1856-F69D-3F74-1B03F20DDF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743700" y="3074988"/>
              <a:ext cx="3600450" cy="3600450"/>
            </a:xfrm>
            <a:prstGeom prst="rect">
              <a:avLst/>
            </a:prstGeom>
            <a:noFill/>
          </p:spPr>
        </p:pic>
        <p:sp>
          <p:nvSpPr>
            <p:cNvPr id="32" name="Text Box 41">
              <a:extLst>
                <a:ext uri="{FF2B5EF4-FFF2-40B4-BE49-F238E27FC236}">
                  <a16:creationId xmlns:a16="http://schemas.microsoft.com/office/drawing/2014/main" id="{897A326D-3C95-8F6A-4B9D-9EEC8F6B8A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02117" y="6584951"/>
              <a:ext cx="21558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l" eaLnBrk="1" hangingPunct="1"/>
              <a:r>
                <a:rPr lang="en-US" altLang="ja-JP" sz="1800" b="1" dirty="0"/>
                <a:t>Temperature (</a:t>
              </a:r>
              <a:r>
                <a:rPr lang="en-US" altLang="ja-JP" sz="1800" b="1" dirty="0" err="1"/>
                <a:t>mK</a:t>
              </a:r>
              <a:r>
                <a:rPr lang="en-US" altLang="ja-JP" sz="1800" b="1" dirty="0"/>
                <a:t>)</a:t>
              </a:r>
            </a:p>
          </p:txBody>
        </p:sp>
        <p:sp>
          <p:nvSpPr>
            <p:cNvPr id="33" name="Text Box 42">
              <a:extLst>
                <a:ext uri="{FF2B5EF4-FFF2-40B4-BE49-F238E27FC236}">
                  <a16:creationId xmlns:a16="http://schemas.microsoft.com/office/drawing/2014/main" id="{48E24159-3388-8638-BB6B-AA917BC987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4920898" y="4740246"/>
              <a:ext cx="29867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l" eaLnBrk="1" hangingPunct="1"/>
              <a:r>
                <a:rPr lang="en-US" altLang="ja-JP" b="1" dirty="0"/>
                <a:t>Polarization (%) at 17 T</a:t>
              </a:r>
            </a:p>
          </p:txBody>
        </p:sp>
        <p:sp>
          <p:nvSpPr>
            <p:cNvPr id="34" name="Text Box 50">
              <a:extLst>
                <a:ext uri="{FF2B5EF4-FFF2-40B4-BE49-F238E27FC236}">
                  <a16:creationId xmlns:a16="http://schemas.microsoft.com/office/drawing/2014/main" id="{C5F0508B-3AAE-B62A-FAD1-28702D7A05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0689" y="3429001"/>
              <a:ext cx="195117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l" eaLnBrk="1" hangingPunct="1"/>
              <a:r>
                <a:rPr lang="en-US" altLang="ja-JP" sz="2400" dirty="0">
                  <a:solidFill>
                    <a:srgbClr val="0033CC"/>
                  </a:solidFill>
                  <a:latin typeface="Times New Roman" panose="02020603050405020304" pitchFamily="18" charset="0"/>
                </a:rPr>
                <a:t>H polarization</a:t>
              </a:r>
            </a:p>
            <a:p>
              <a:pPr algn="l" eaLnBrk="1" hangingPunct="1"/>
              <a:r>
                <a:rPr lang="en-US" altLang="ja-JP" sz="24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D polarization</a:t>
              </a:r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F8F9863F-231A-7FBA-A296-F6E9E575009C}"/>
              </a:ext>
            </a:extLst>
          </p:cNvPr>
          <p:cNvGrpSpPr/>
          <p:nvPr/>
        </p:nvGrpSpPr>
        <p:grpSpPr>
          <a:xfrm>
            <a:off x="583116" y="4222418"/>
            <a:ext cx="3067050" cy="2454275"/>
            <a:chOff x="7031038" y="549275"/>
            <a:chExt cx="3067050" cy="2454275"/>
          </a:xfrm>
        </p:grpSpPr>
        <p:sp>
          <p:nvSpPr>
            <p:cNvPr id="4" name="Line 8">
              <a:extLst>
                <a:ext uri="{FF2B5EF4-FFF2-40B4-BE49-F238E27FC236}">
                  <a16:creationId xmlns:a16="http://schemas.microsoft.com/office/drawing/2014/main" id="{65BE5319-B977-6C48-70F2-478F3E29D2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91400" y="630238"/>
              <a:ext cx="1588" cy="20066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" name="Line 9">
              <a:extLst>
                <a:ext uri="{FF2B5EF4-FFF2-40B4-BE49-F238E27FC236}">
                  <a16:creationId xmlns:a16="http://schemas.microsoft.com/office/drawing/2014/main" id="{0193D810-EB96-B867-9558-1CA7AAA6E0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91400" y="2636839"/>
              <a:ext cx="2584450" cy="158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ED832760-F5E6-BEEB-254A-67F9C322F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2838" y="549275"/>
              <a:ext cx="2519362" cy="1873250"/>
            </a:xfrm>
            <a:custGeom>
              <a:avLst/>
              <a:gdLst>
                <a:gd name="T0" fmla="*/ 0 w 1724"/>
                <a:gd name="T1" fmla="*/ 0 h 1270"/>
                <a:gd name="T2" fmla="*/ 2147483647 w 1724"/>
                <a:gd name="T3" fmla="*/ 2147483647 h 1270"/>
                <a:gd name="T4" fmla="*/ 2147483647 w 1724"/>
                <a:gd name="T5" fmla="*/ 2147483647 h 1270"/>
                <a:gd name="T6" fmla="*/ 2147483647 w 1724"/>
                <a:gd name="T7" fmla="*/ 2147483647 h 1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4"/>
                <a:gd name="T13" fmla="*/ 0 h 1270"/>
                <a:gd name="T14" fmla="*/ 1724 w 1724"/>
                <a:gd name="T15" fmla="*/ 1270 h 1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4" h="1270">
                  <a:moveTo>
                    <a:pt x="0" y="0"/>
                  </a:moveTo>
                  <a:cubicBezTo>
                    <a:pt x="91" y="253"/>
                    <a:pt x="182" y="506"/>
                    <a:pt x="318" y="680"/>
                  </a:cubicBezTo>
                  <a:cubicBezTo>
                    <a:pt x="454" y="854"/>
                    <a:pt x="583" y="945"/>
                    <a:pt x="817" y="1043"/>
                  </a:cubicBezTo>
                  <a:cubicBezTo>
                    <a:pt x="1051" y="1141"/>
                    <a:pt x="1387" y="1205"/>
                    <a:pt x="1724" y="1270"/>
                  </a:cubicBez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Oval 11">
              <a:extLst>
                <a:ext uri="{FF2B5EF4-FFF2-40B4-BE49-F238E27FC236}">
                  <a16:creationId xmlns:a16="http://schemas.microsoft.com/office/drawing/2014/main" id="{A6776677-942F-2D31-5E5E-F35D49999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1400" y="1495425"/>
              <a:ext cx="133350" cy="13335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l" eaLnBrk="1" hangingPunct="1"/>
              <a:endParaRPr lang="ja-JP" altLang="en-US" sz="1800" i="1"/>
            </a:p>
          </p:txBody>
        </p:sp>
        <p:sp>
          <p:nvSpPr>
            <p:cNvPr id="8" name="Oval 12">
              <a:extLst>
                <a:ext uri="{FF2B5EF4-FFF2-40B4-BE49-F238E27FC236}">
                  <a16:creationId xmlns:a16="http://schemas.microsoft.com/office/drawing/2014/main" id="{0553C8AD-D138-A250-EEA8-5E09D0BE6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5863" y="1495425"/>
              <a:ext cx="133350" cy="13335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l" eaLnBrk="1" hangingPunct="1"/>
              <a:endParaRPr lang="ja-JP" altLang="en-US" sz="1800" i="1"/>
            </a:p>
          </p:txBody>
        </p:sp>
        <p:sp>
          <p:nvSpPr>
            <p:cNvPr id="9" name="Oval 13">
              <a:extLst>
                <a:ext uri="{FF2B5EF4-FFF2-40B4-BE49-F238E27FC236}">
                  <a16:creationId xmlns:a16="http://schemas.microsoft.com/office/drawing/2014/main" id="{58D166CF-CF9B-2AA9-3764-1F788DEB7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0325" y="1495425"/>
              <a:ext cx="133350" cy="13335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l" eaLnBrk="1" hangingPunct="1"/>
              <a:endParaRPr lang="ja-JP" altLang="en-US" sz="1800" i="1"/>
            </a:p>
          </p:txBody>
        </p:sp>
        <p:sp>
          <p:nvSpPr>
            <p:cNvPr id="10" name="Oval 14">
              <a:extLst>
                <a:ext uri="{FF2B5EF4-FFF2-40B4-BE49-F238E27FC236}">
                  <a16:creationId xmlns:a16="http://schemas.microsoft.com/office/drawing/2014/main" id="{9D39C3CF-7F00-C2A9-EBCB-36D94E230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3200" y="1495425"/>
              <a:ext cx="133350" cy="13335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l" eaLnBrk="1" hangingPunct="1"/>
              <a:endParaRPr lang="ja-JP" altLang="en-US" sz="1800" i="1"/>
            </a:p>
          </p:txBody>
        </p:sp>
        <p:sp>
          <p:nvSpPr>
            <p:cNvPr id="11" name="Oval 15">
              <a:extLst>
                <a:ext uri="{FF2B5EF4-FFF2-40B4-BE49-F238E27FC236}">
                  <a16:creationId xmlns:a16="http://schemas.microsoft.com/office/drawing/2014/main" id="{7E221064-5B21-B94A-2686-02FFA7AE6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1400" y="2214563"/>
              <a:ext cx="133350" cy="13335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l" eaLnBrk="1" hangingPunct="1"/>
              <a:endParaRPr lang="ja-JP" altLang="en-US" sz="1800" i="1"/>
            </a:p>
          </p:txBody>
        </p:sp>
        <p:sp>
          <p:nvSpPr>
            <p:cNvPr id="12" name="Oval 16">
              <a:extLst>
                <a:ext uri="{FF2B5EF4-FFF2-40B4-BE49-F238E27FC236}">
                  <a16:creationId xmlns:a16="http://schemas.microsoft.com/office/drawing/2014/main" id="{B4D52D07-AFCE-6A05-A719-CCA2C02B3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5863" y="2214563"/>
              <a:ext cx="133350" cy="13335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l" eaLnBrk="1" hangingPunct="1"/>
              <a:endParaRPr lang="ja-JP" altLang="en-US" sz="1800" i="1"/>
            </a:p>
          </p:txBody>
        </p:sp>
        <p:sp>
          <p:nvSpPr>
            <p:cNvPr id="13" name="Oval 17">
              <a:extLst>
                <a:ext uri="{FF2B5EF4-FFF2-40B4-BE49-F238E27FC236}">
                  <a16:creationId xmlns:a16="http://schemas.microsoft.com/office/drawing/2014/main" id="{84387906-DFA1-92A3-D7DB-73DE7869B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0325" y="2214563"/>
              <a:ext cx="133350" cy="13335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l" eaLnBrk="1" hangingPunct="1"/>
              <a:endParaRPr lang="ja-JP" altLang="en-US" sz="1800" i="1"/>
            </a:p>
          </p:txBody>
        </p:sp>
        <p:sp>
          <p:nvSpPr>
            <p:cNvPr id="14" name="Oval 18">
              <a:extLst>
                <a:ext uri="{FF2B5EF4-FFF2-40B4-BE49-F238E27FC236}">
                  <a16:creationId xmlns:a16="http://schemas.microsoft.com/office/drawing/2014/main" id="{C16F7952-D332-D3BF-C49C-7EA4FAE75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3200" y="2214563"/>
              <a:ext cx="133350" cy="13335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l" eaLnBrk="1" hangingPunct="1"/>
              <a:endParaRPr lang="ja-JP" altLang="en-US" sz="1800" i="1"/>
            </a:p>
          </p:txBody>
        </p:sp>
        <p:sp>
          <p:nvSpPr>
            <p:cNvPr id="15" name="Oval 19">
              <a:extLst>
                <a:ext uri="{FF2B5EF4-FFF2-40B4-BE49-F238E27FC236}">
                  <a16:creationId xmlns:a16="http://schemas.microsoft.com/office/drawing/2014/main" id="{3E82CE7C-6691-0753-D5EA-5A6328D20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6075" y="2214563"/>
              <a:ext cx="133350" cy="13335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l" eaLnBrk="1" hangingPunct="1"/>
              <a:endParaRPr lang="ja-JP" altLang="en-US" sz="1800" i="1"/>
            </a:p>
          </p:txBody>
        </p: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1160AD20-E4CC-CA49-0DAD-8C6544B69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0538" y="2214563"/>
              <a:ext cx="133350" cy="13335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l" eaLnBrk="1" hangingPunct="1"/>
              <a:endParaRPr lang="ja-JP" altLang="en-US" sz="1800" i="1"/>
            </a:p>
          </p:txBody>
        </p:sp>
        <p:sp>
          <p:nvSpPr>
            <p:cNvPr id="17" name="Oval 21">
              <a:extLst>
                <a:ext uri="{FF2B5EF4-FFF2-40B4-BE49-F238E27FC236}">
                  <a16:creationId xmlns:a16="http://schemas.microsoft.com/office/drawing/2014/main" id="{E250609D-1EDB-E85F-3100-D91EF9F3C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5000" y="2214563"/>
              <a:ext cx="133350" cy="13335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l" eaLnBrk="1" hangingPunct="1"/>
              <a:endParaRPr lang="ja-JP" altLang="en-US" sz="1800" i="1"/>
            </a:p>
          </p:txBody>
        </p:sp>
        <p:sp>
          <p:nvSpPr>
            <p:cNvPr id="18" name="Oval 22">
              <a:extLst>
                <a:ext uri="{FF2B5EF4-FFF2-40B4-BE49-F238E27FC236}">
                  <a16:creationId xmlns:a16="http://schemas.microsoft.com/office/drawing/2014/main" id="{2A9A37FA-9299-8EAB-CCF1-F2C6BE965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7875" y="2214563"/>
              <a:ext cx="133350" cy="13335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l" eaLnBrk="1" hangingPunct="1"/>
              <a:endParaRPr lang="ja-JP" altLang="en-US" sz="1800" i="1"/>
            </a:p>
          </p:txBody>
        </p:sp>
        <p:sp>
          <p:nvSpPr>
            <p:cNvPr id="19" name="Oval 23">
              <a:extLst>
                <a:ext uri="{FF2B5EF4-FFF2-40B4-BE49-F238E27FC236}">
                  <a16:creationId xmlns:a16="http://schemas.microsoft.com/office/drawing/2014/main" id="{BBD08227-33EA-9534-309C-7FEAA8424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2338" y="2214563"/>
              <a:ext cx="133350" cy="13335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l" eaLnBrk="1" hangingPunct="1"/>
              <a:endParaRPr lang="ja-JP" altLang="en-US" sz="1800" i="1"/>
            </a:p>
          </p:txBody>
        </p:sp>
        <p:sp>
          <p:nvSpPr>
            <p:cNvPr id="20" name="Oval 24">
              <a:extLst>
                <a:ext uri="{FF2B5EF4-FFF2-40B4-BE49-F238E27FC236}">
                  <a16:creationId xmlns:a16="http://schemas.microsoft.com/office/drawing/2014/main" id="{D1D7A78C-C3F6-FA2F-E3B6-F1FF5B0E8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6800" y="2214563"/>
              <a:ext cx="133350" cy="13335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l" eaLnBrk="1" hangingPunct="1"/>
              <a:endParaRPr lang="ja-JP" altLang="en-US" sz="1800" i="1"/>
            </a:p>
          </p:txBody>
        </p:sp>
        <p:sp>
          <p:nvSpPr>
            <p:cNvPr id="21" name="Oval 25">
              <a:extLst>
                <a:ext uri="{FF2B5EF4-FFF2-40B4-BE49-F238E27FC236}">
                  <a16:creationId xmlns:a16="http://schemas.microsoft.com/office/drawing/2014/main" id="{BA596813-A48E-8A09-38DB-25BCD5B92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1263" y="2214563"/>
              <a:ext cx="133350" cy="13335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l" eaLnBrk="1" hangingPunct="1"/>
              <a:endParaRPr lang="ja-JP" altLang="en-US" sz="1800" i="1"/>
            </a:p>
          </p:txBody>
        </p:sp>
        <p:sp>
          <p:nvSpPr>
            <p:cNvPr id="22" name="Oval 26">
              <a:extLst>
                <a:ext uri="{FF2B5EF4-FFF2-40B4-BE49-F238E27FC236}">
                  <a16:creationId xmlns:a16="http://schemas.microsoft.com/office/drawing/2014/main" id="{C43F47C3-8EE6-5114-C5AC-EC0B51B38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4138" y="2214563"/>
              <a:ext cx="133350" cy="13335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l" eaLnBrk="1" hangingPunct="1"/>
              <a:endParaRPr lang="ja-JP" altLang="en-US" sz="1800" i="1"/>
            </a:p>
          </p:txBody>
        </p:sp>
        <p:sp>
          <p:nvSpPr>
            <p:cNvPr id="23" name="Line 27">
              <a:extLst>
                <a:ext uri="{FF2B5EF4-FFF2-40B4-BE49-F238E27FC236}">
                  <a16:creationId xmlns:a16="http://schemas.microsoft.com/office/drawing/2014/main" id="{35100E81-7269-9EA6-700D-69D6F2E6A1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39125" y="1357314"/>
              <a:ext cx="1588" cy="3333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Line 28">
              <a:extLst>
                <a:ext uri="{FF2B5EF4-FFF2-40B4-BE49-F238E27FC236}">
                  <a16:creationId xmlns:a16="http://schemas.microsoft.com/office/drawing/2014/main" id="{5BF083CC-0415-DD35-1F63-0B38E1A2D1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96500" y="2071688"/>
              <a:ext cx="1588" cy="33496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Text Box 29">
              <a:extLst>
                <a:ext uri="{FF2B5EF4-FFF2-40B4-BE49-F238E27FC236}">
                  <a16:creationId xmlns:a16="http://schemas.microsoft.com/office/drawing/2014/main" id="{6D465A1A-6614-7817-861D-02D717D11B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1038" y="620713"/>
              <a:ext cx="5969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ja-JP" sz="1800" b="1">
                  <a:solidFill>
                    <a:schemeClr val="tx2"/>
                  </a:solidFill>
                </a:rPr>
                <a:t>E</a:t>
              </a:r>
            </a:p>
          </p:txBody>
        </p:sp>
        <p:sp>
          <p:nvSpPr>
            <p:cNvPr id="28" name="Line 31">
              <a:extLst>
                <a:ext uri="{FF2B5EF4-FFF2-40B4-BE49-F238E27FC236}">
                  <a16:creationId xmlns:a16="http://schemas.microsoft.com/office/drawing/2014/main" id="{7A79BD21-5DDC-9FA5-8B4A-CEF40EA046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181102" y="696912"/>
              <a:ext cx="0" cy="86518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29" name="WordArt 32">
              <a:extLst>
                <a:ext uri="{FF2B5EF4-FFF2-40B4-BE49-F238E27FC236}">
                  <a16:creationId xmlns:a16="http://schemas.microsoft.com/office/drawing/2014/main" id="{4AE62D9B-2224-FB1B-8E78-2616BF55979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9336088" y="981076"/>
              <a:ext cx="215900" cy="288925"/>
            </a:xfrm>
            <a:prstGeom prst="rect">
              <a:avLst/>
            </a:prstGeom>
          </p:spPr>
          <p:txBody>
            <a:bodyPr wrap="none" fromWordArt="1">
              <a:prstTxWarp prst="textDeflateBottom">
                <a:avLst>
                  <a:gd name="adj" fmla="val 100000"/>
                </a:avLst>
              </a:prstTxWarp>
              <a:scene3d>
                <a:camera prst="legacyPerspectiveFront">
                  <a:rot lat="20699957" lon="20939990" rev="0"/>
                </a:camera>
                <a:lightRig rig="legacyNormal2" dir="t"/>
              </a:scene3d>
              <a:sp3d extrusionH="227000" prstMaterial="legacyPlastic">
                <a:extrusionClr>
                  <a:srgbClr val="FF0000"/>
                </a:extrusionClr>
                <a:contourClr>
                  <a:srgbClr val="FF99CC"/>
                </a:contourClr>
              </a:sp3d>
            </a:bodyPr>
            <a:lstStyle/>
            <a:p>
              <a:r>
                <a:rPr lang="ja-JP" altLang="en-US" sz="3600" i="1" kern="10" dirty="0">
                  <a:ln w="9525">
                    <a:round/>
                    <a:headEnd/>
                    <a:tailEnd/>
                  </a:ln>
                  <a:solidFill>
                    <a:srgbClr val="FF99CC">
                      <a:alpha val="39999"/>
                    </a:srgbClr>
                  </a:solidFill>
                  <a:latin typeface="ＭＳ Ｐゴシック" panose="020B0600070205080204" pitchFamily="50" charset="-128"/>
                </a:rPr>
                <a:t>Ｂ</a:t>
              </a:r>
            </a:p>
          </p:txBody>
        </p:sp>
        <p:sp>
          <p:nvSpPr>
            <p:cNvPr id="30" name="Text Box 34">
              <a:extLst>
                <a:ext uri="{FF2B5EF4-FFF2-40B4-BE49-F238E27FC236}">
                  <a16:creationId xmlns:a16="http://schemas.microsoft.com/office/drawing/2014/main" id="{5E3E924E-C19B-FE44-0149-5F1EEA1D23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2625" y="2060575"/>
              <a:ext cx="4000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l" eaLnBrk="1" hangingPunct="1"/>
              <a:r>
                <a:rPr lang="en-US" altLang="ja-JP" sz="1600"/>
                <a:t>E</a:t>
              </a:r>
              <a:r>
                <a:rPr lang="en-US" altLang="ja-JP" sz="1600" baseline="-14000"/>
                <a:t>+</a:t>
              </a:r>
            </a:p>
          </p:txBody>
        </p:sp>
        <p:sp>
          <p:nvSpPr>
            <p:cNvPr id="31" name="Text Box 35">
              <a:extLst>
                <a:ext uri="{FF2B5EF4-FFF2-40B4-BE49-F238E27FC236}">
                  <a16:creationId xmlns:a16="http://schemas.microsoft.com/office/drawing/2014/main" id="{A40E6838-A4A2-E785-BB28-B4CF88A72C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2626" y="1412875"/>
              <a:ext cx="3651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l" eaLnBrk="1" hangingPunct="1"/>
              <a:r>
                <a:rPr lang="en-US" altLang="ja-JP" sz="1600"/>
                <a:t>E</a:t>
              </a:r>
              <a:r>
                <a:rPr lang="en-US" altLang="ja-JP" sz="1600" baseline="-14000"/>
                <a:t>-</a:t>
              </a:r>
            </a:p>
          </p:txBody>
        </p:sp>
        <p:sp>
          <p:nvSpPr>
            <p:cNvPr id="36" name="Text Box 29">
              <a:extLst>
                <a:ext uri="{FF2B5EF4-FFF2-40B4-BE49-F238E27FC236}">
                  <a16:creationId xmlns:a16="http://schemas.microsoft.com/office/drawing/2014/main" id="{FDF91994-CD28-BB1D-A23C-3E6646FB79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25014" y="2636838"/>
              <a:ext cx="35877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ja-JP" sz="1800" b="1">
                  <a:solidFill>
                    <a:schemeClr val="tx2"/>
                  </a:solidFill>
                </a:rPr>
                <a:t>N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43C2CA6E-3F1F-48A1-49B3-017A58876707}"/>
                  </a:ext>
                </a:extLst>
              </p:cNvPr>
              <p:cNvSpPr txBox="1"/>
              <p:nvPr/>
            </p:nvSpPr>
            <p:spPr>
              <a:xfrm>
                <a:off x="3815558" y="954653"/>
                <a:ext cx="5105704" cy="18087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Proton polarization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m:t>=(</m:t>
                      </m:r>
                      <m:sSub>
                        <m:sSubPr>
                          <m:ctrlP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游ゴシック" panose="020B0400000000000000" pitchFamily="50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游ゴシック" panose="020B0400000000000000" pitchFamily="50" charset="-128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ja-JP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b>
                      </m:sSub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m:t>)/(</m:t>
                      </m:r>
                      <m:sSub>
                        <m:sSubPr>
                          <m:ctrlP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游ゴシック" panose="020B0400000000000000" pitchFamily="50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游ゴシック" panose="020B0400000000000000" pitchFamily="50" charset="-128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b>
                      </m:sSub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b>
                      </m:sSub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m:t>)=</m:t>
                      </m:r>
                      <m:func>
                        <m:funcPr>
                          <m:ctrlP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游ゴシック" panose="020B0400000000000000" pitchFamily="50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游ゴシック" panose="020B0400000000000000" pitchFamily="50" charset="-128"/>
                              <a:cs typeface="Times New Roman" panose="02020603050405020304" pitchFamily="18" charset="0"/>
                            </a:rPr>
                            <m:t>tanh</m:t>
                          </m:r>
                        </m:fName>
                        <m:e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游ゴシック" panose="020B0400000000000000" pitchFamily="50" charset="-128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游ゴシック" panose="020B0400000000000000" pitchFamily="50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游ゴシック" panose="020B0400000000000000" pitchFamily="50" charset="-128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游ゴシック" panose="020B0400000000000000" pitchFamily="50" charset="-128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游ゴシック" panose="020B0400000000000000" pitchFamily="50" charset="-128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游ゴシック" panose="020B0400000000000000" pitchFamily="50" charset="-128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游ゴシック" panose="020B0400000000000000" pitchFamily="50" charset="-128"/>
                              <a:cs typeface="Times New Roman" panose="02020603050405020304" pitchFamily="18" charset="0"/>
                            </a:rPr>
                            <m:t>𝑘𝑇</m:t>
                          </m:r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游ゴシック" panose="020B0400000000000000" pitchFamily="50" charset="-128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kumimoji="1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In case of B = 17 Tesla &amp; T = 10 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mK</a:t>
                </a:r>
                <a:r>
                  <a:rPr lang="en-US" altLang="ja-JP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,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P ~ 90%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ja-JP" sz="1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1" lang="en-US" altLang="ja-JP" sz="20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 Static polarization method </a:t>
                </a: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altLang="ja-JP" sz="2000" dirty="0"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             (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“brute force”</a:t>
                </a:r>
                <a:r>
                  <a:rPr kumimoji="1" lang="en-US" altLang="ja-JP" sz="20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endParaRPr kumimoji="1" lang="en-US" altLang="ja-JP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43C2CA6E-3F1F-48A1-49B3-017A58876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558" y="954653"/>
                <a:ext cx="5105704" cy="1808765"/>
              </a:xfrm>
              <a:prstGeom prst="rect">
                <a:avLst/>
              </a:prstGeom>
              <a:blipFill>
                <a:blip r:embed="rId4"/>
                <a:stretch>
                  <a:fillRect l="-1314" t="-2027" b="-54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49888CD-BE23-C4EC-D9D2-9958BDCE3F09}"/>
              </a:ext>
            </a:extLst>
          </p:cNvPr>
          <p:cNvSpPr txBox="1"/>
          <p:nvPr/>
        </p:nvSpPr>
        <p:spPr>
          <a:xfrm>
            <a:off x="7977060" y="6391935"/>
            <a:ext cx="99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2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/ </a:t>
            </a:r>
            <a:r>
              <a:rPr kumimoji="1" lang="en-US" altLang="ja-JP" b="1" dirty="0">
                <a:solidFill>
                  <a:prstClr val="black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14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87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3E03B7F-F55F-AE6A-D47C-3A61E743B74E}"/>
              </a:ext>
            </a:extLst>
          </p:cNvPr>
          <p:cNvSpPr txBox="1"/>
          <p:nvPr/>
        </p:nvSpPr>
        <p:spPr>
          <a:xfrm>
            <a:off x="1278471" y="262068"/>
            <a:ext cx="6587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What is the polarized HD target?</a:t>
            </a:r>
            <a:endParaRPr kumimoji="1" lang="ja-JP" altLang="en-US" sz="3200" b="1" dirty="0">
              <a:solidFill>
                <a:srgbClr val="0070C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2FA5A8B-9773-7A43-A330-2A5C00A99B3B}"/>
              </a:ext>
            </a:extLst>
          </p:cNvPr>
          <p:cNvSpPr txBox="1"/>
          <p:nvPr/>
        </p:nvSpPr>
        <p:spPr>
          <a:xfrm>
            <a:off x="813443" y="5489525"/>
            <a:ext cx="745749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Polarization is frozen for a long time (~1 year)</a:t>
            </a:r>
          </a:p>
          <a:p>
            <a:r>
              <a:rPr lang="en-US" altLang="ja-JP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with a lower B-field &amp; a higher temperature.</a:t>
            </a:r>
          </a:p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(For D</a:t>
            </a:r>
            <a:r>
              <a:rPr lang="en-US" altLang="ja-JP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roles of ortho and para are reversed due to Bose statistics.)</a:t>
            </a:r>
            <a:endParaRPr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C681DD8-EABC-FFB3-D998-927F9CFE7C5A}"/>
              </a:ext>
            </a:extLst>
          </p:cNvPr>
          <p:cNvSpPr txBox="1"/>
          <p:nvPr/>
        </p:nvSpPr>
        <p:spPr>
          <a:xfrm>
            <a:off x="963561" y="913648"/>
            <a:ext cx="7379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😓 </a:t>
            </a:r>
            <a:r>
              <a:rPr kumimoji="1"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not practical to keep 17 T &amp; 10 </a:t>
            </a:r>
            <a:r>
              <a:rPr kumimoji="1" lang="en-US" altLang="ja-JP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mK</a:t>
            </a:r>
            <a:r>
              <a:rPr kumimoji="1"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during the experiment…</a:t>
            </a:r>
            <a:endParaRPr kumimoji="1" lang="ja-JP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0E2F7B6E-523F-D099-12DE-6987A9403819}"/>
              </a:ext>
            </a:extLst>
          </p:cNvPr>
          <p:cNvGrpSpPr/>
          <p:nvPr/>
        </p:nvGrpSpPr>
        <p:grpSpPr>
          <a:xfrm>
            <a:off x="813443" y="1435075"/>
            <a:ext cx="7517114" cy="3928858"/>
            <a:chOff x="486365" y="1478884"/>
            <a:chExt cx="7679677" cy="4141628"/>
          </a:xfrm>
        </p:grpSpPr>
        <p:pic>
          <p:nvPicPr>
            <p:cNvPr id="2" name="コンテンツ プレースホルダー 4">
              <a:extLst>
                <a:ext uri="{FF2B5EF4-FFF2-40B4-BE49-F238E27FC236}">
                  <a16:creationId xmlns:a16="http://schemas.microsoft.com/office/drawing/2014/main" id="{DCAAC187-9319-9F90-BFDC-FD478249C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365" y="1478884"/>
              <a:ext cx="6836399" cy="4141628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49A19EA-8E05-FD6C-D3AA-7AB294591951}"/>
                </a:ext>
              </a:extLst>
            </p:cNvPr>
            <p:cNvSpPr txBox="1"/>
            <p:nvPr/>
          </p:nvSpPr>
          <p:spPr>
            <a:xfrm>
              <a:off x="6764697" y="3647768"/>
              <a:ext cx="1401345" cy="70788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2-3 months</a:t>
              </a:r>
            </a:p>
            <a:p>
              <a:pPr algn="ctr"/>
              <a:r>
                <a:rPr lang="en-US" altLang="ja-JP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ageing</a:t>
              </a:r>
              <a:endParaRPr kumimoji="1" lang="ja-JP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F81AA5D1-5881-0155-CE55-C4B984AC0298}"/>
                </a:ext>
              </a:extLst>
            </p:cNvPr>
            <p:cNvSpPr txBox="1"/>
            <p:nvPr/>
          </p:nvSpPr>
          <p:spPr>
            <a:xfrm>
              <a:off x="6833521" y="3015727"/>
              <a:ext cx="7809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0.01%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79577B1-0E6D-DEBD-7C47-D76A6CACFCF4}"/>
              </a:ext>
            </a:extLst>
          </p:cNvPr>
          <p:cNvSpPr txBox="1"/>
          <p:nvPr/>
        </p:nvSpPr>
        <p:spPr>
          <a:xfrm>
            <a:off x="7977060" y="6391935"/>
            <a:ext cx="99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3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/ </a:t>
            </a:r>
            <a:r>
              <a:rPr kumimoji="1" lang="en-US" altLang="ja-JP" b="1" dirty="0">
                <a:solidFill>
                  <a:prstClr val="black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14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726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A9282-D3C8-35E7-C883-5D9677B4D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02483CB-0B3F-4090-FCD4-04C4EA8FD536}"/>
              </a:ext>
            </a:extLst>
          </p:cNvPr>
          <p:cNvSpPr txBox="1"/>
          <p:nvPr/>
        </p:nvSpPr>
        <p:spPr>
          <a:xfrm>
            <a:off x="2537628" y="262068"/>
            <a:ext cx="4068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Physics motivations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F7382C7-D6DE-9D46-F3F9-5F6F9F523D40}"/>
              </a:ext>
            </a:extLst>
          </p:cNvPr>
          <p:cNvSpPr txBox="1"/>
          <p:nvPr/>
        </p:nvSpPr>
        <p:spPr>
          <a:xfrm>
            <a:off x="7977060" y="6391935"/>
            <a:ext cx="99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4 / 14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3720827-52EE-6902-CA64-D92E493B2752}"/>
              </a:ext>
            </a:extLst>
          </p:cNvPr>
          <p:cNvSpPr txBox="1"/>
          <p:nvPr/>
        </p:nvSpPr>
        <p:spPr>
          <a:xfrm>
            <a:off x="304800" y="1033361"/>
            <a:ext cx="854423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Strangeness content in the proton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2200" dirty="0">
                <a:solidFill>
                  <a:prstClr val="black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  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Beam-target asymmetry in 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 photoproduction.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[PRC 58 (1998) 2429]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endParaRPr kumimoji="1" lang="en-US" altLang="ja-JP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1" lang="en-US" altLang="ja-JP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ja-JP" sz="2200" dirty="0">
              <a:solidFill>
                <a:prstClr val="black"/>
              </a:solidFill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1" lang="en-US" altLang="ja-JP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1" lang="en-US" altLang="ja-JP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ja-JP" sz="2200" dirty="0">
              <a:solidFill>
                <a:prstClr val="black"/>
              </a:solidFill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1" lang="en-US" altLang="ja-JP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1" lang="en-US" altLang="ja-JP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Double polarization observables in baryon resonance spectroscopy</a:t>
            </a:r>
            <a:endParaRPr kumimoji="1" lang="en-US" altLang="ja-JP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  Pseudoscalar meson photoproduction is described by 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only four complex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200" b="1" dirty="0">
                <a:solidFill>
                  <a:srgbClr val="0070C0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  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amplitudes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. Measurement </a:t>
            </a:r>
            <a:r>
              <a:rPr lang="en-US" altLang="ja-JP" sz="2200" dirty="0">
                <a:solidFill>
                  <a:prstClr val="black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of the polarization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observables in addition 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200" dirty="0">
                <a:solidFill>
                  <a:prstClr val="black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  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the cross section are helpful to 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completely solve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those amplitudes.</a:t>
            </a:r>
            <a:endParaRPr kumimoji="1" lang="ja-JP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3DE236A-2038-7E22-3270-11A54818BD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544"/>
          <a:stretch>
            <a:fillRect/>
          </a:stretch>
        </p:blipFill>
        <p:spPr>
          <a:xfrm>
            <a:off x="561710" y="1935850"/>
            <a:ext cx="2683248" cy="842939"/>
          </a:xfrm>
          <a:prstGeom prst="rect">
            <a:avLst/>
          </a:prstGeom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7F51D9E4-DF8D-4436-9EC6-D10533BF48F2}"/>
              </a:ext>
            </a:extLst>
          </p:cNvPr>
          <p:cNvGrpSpPr/>
          <p:nvPr/>
        </p:nvGrpSpPr>
        <p:grpSpPr>
          <a:xfrm>
            <a:off x="343161" y="2963497"/>
            <a:ext cx="2459956" cy="1499323"/>
            <a:chOff x="5516536" y="1018829"/>
            <a:chExt cx="3185720" cy="1780036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AA134456-A82C-CACA-EE63-C520C3C11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16536" y="1018829"/>
              <a:ext cx="2971136" cy="1780036"/>
            </a:xfrm>
            <a:prstGeom prst="rect">
              <a:avLst/>
            </a:prstGeom>
          </p:spPr>
        </p:pic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D9FBC5E9-5CDB-B2AE-5948-DBDAD170FEC9}"/>
                </a:ext>
              </a:extLst>
            </p:cNvPr>
            <p:cNvSpPr/>
            <p:nvPr/>
          </p:nvSpPr>
          <p:spPr>
            <a:xfrm>
              <a:off x="5581788" y="1086568"/>
              <a:ext cx="435554" cy="378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98F40AFD-D985-05AD-5EDD-F0323463ABE6}"/>
                    </a:ext>
                  </a:extLst>
                </p:cNvPr>
                <p:cNvSpPr txBox="1"/>
                <p:nvPr/>
              </p:nvSpPr>
              <p:spPr>
                <a:xfrm>
                  <a:off x="5581787" y="1018829"/>
                  <a:ext cx="3120469" cy="3654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1" lang="en-US" altLang="ja-JP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𝒕</m:t>
                      </m:r>
                    </m:oMath>
                  </a14:m>
                  <a:r>
                    <a:rPr kumimoji="1" lang="en-US" altLang="ja-JP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-channel Pomeron exchange</a:t>
                  </a:r>
                  <a:endParaRPr kumimoji="1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98F40AFD-D985-05AD-5EDD-F0323463AB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1787" y="1018829"/>
                  <a:ext cx="3120469" cy="365401"/>
                </a:xfrm>
                <a:prstGeom prst="rect">
                  <a:avLst/>
                </a:prstGeom>
                <a:blipFill>
                  <a:blip r:embed="rId4"/>
                  <a:stretch>
                    <a:fillRect t="-3922" b="-1960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66D718A7-1E26-388B-EFDB-930398B5C977}"/>
              </a:ext>
            </a:extLst>
          </p:cNvPr>
          <p:cNvGrpSpPr/>
          <p:nvPr/>
        </p:nvGrpSpPr>
        <p:grpSpPr>
          <a:xfrm>
            <a:off x="2792369" y="2965750"/>
            <a:ext cx="2599026" cy="1506901"/>
            <a:chOff x="5680112" y="3519832"/>
            <a:chExt cx="2970659" cy="1878080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C11B7A63-CF76-75FB-6078-630EA0459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80112" y="3519832"/>
              <a:ext cx="2970659" cy="1878080"/>
            </a:xfrm>
            <a:prstGeom prst="rect">
              <a:avLst/>
            </a:prstGeom>
          </p:spPr>
        </p:pic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5266AE68-3DA3-8AD0-8AD3-298718FA7790}"/>
                </a:ext>
              </a:extLst>
            </p:cNvPr>
            <p:cNvSpPr/>
            <p:nvPr/>
          </p:nvSpPr>
          <p:spPr>
            <a:xfrm>
              <a:off x="5689942" y="3637817"/>
              <a:ext cx="435554" cy="378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A562D47D-0C82-04FD-2699-643DA871F5FD}"/>
                    </a:ext>
                  </a:extLst>
                </p:cNvPr>
                <p:cNvSpPr txBox="1"/>
                <p:nvPr/>
              </p:nvSpPr>
              <p:spPr>
                <a:xfrm>
                  <a:off x="6606371" y="3552458"/>
                  <a:ext cx="1303072" cy="3835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1" lang="en-US" altLang="ja-JP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𝒔</m:t>
                      </m:r>
                      <m:acc>
                        <m:accPr>
                          <m:chr m:val="̅"/>
                          <m:ctrlPr>
                            <a:rPr kumimoji="1" lang="en-US" altLang="ja-JP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𝒔</m:t>
                          </m:r>
                        </m:e>
                      </m:acc>
                    </m:oMath>
                  </a14:m>
                  <a:r>
                    <a:rPr kumimoji="1" lang="en-US" altLang="ja-JP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-knockout</a:t>
                  </a:r>
                  <a:endParaRPr kumimoji="1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A562D47D-0C82-04FD-2699-643DA871F5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6371" y="3552458"/>
                  <a:ext cx="1303072" cy="383588"/>
                </a:xfrm>
                <a:prstGeom prst="rect">
                  <a:avLst/>
                </a:prstGeom>
                <a:blipFill>
                  <a:blip r:embed="rId6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B9CB2975-8759-8A9D-BD27-5CBFF00321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7351" y="1837024"/>
            <a:ext cx="3590713" cy="282095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8FB898B-B826-55AC-D344-50AC65C07004}"/>
              </a:ext>
            </a:extLst>
          </p:cNvPr>
          <p:cNvSpPr txBox="1"/>
          <p:nvPr/>
        </p:nvSpPr>
        <p:spPr>
          <a:xfrm>
            <a:off x="5937688" y="2752640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kumimoji="1" lang="ja-JP" alt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6068901-EF01-E933-B230-05607CCEF7DE}"/>
              </a:ext>
            </a:extLst>
          </p:cNvPr>
          <p:cNvSpPr txBox="1"/>
          <p:nvPr/>
        </p:nvSpPr>
        <p:spPr>
          <a:xfrm>
            <a:off x="5896230" y="2503679"/>
            <a:ext cx="678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0.25</a:t>
            </a:r>
            <a:r>
              <a:rPr kumimoji="1" lang="en-US" altLang="ja-JP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kumimoji="1" lang="ja-JP" alt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EA384C93-7211-8475-F988-D9BE17939CA3}"/>
                  </a:ext>
                </a:extLst>
              </p:cNvPr>
              <p:cNvSpPr txBox="1"/>
              <p:nvPr/>
            </p:nvSpPr>
            <p:spPr>
              <a:xfrm>
                <a:off x="3886650" y="1857671"/>
                <a:ext cx="1670650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Relative phases of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  <m:sub>
                        <m:r>
                          <a:rPr lang="en-US" altLang="ja-JP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  <m:acc>
                          <m:accPr>
                            <m:chr m:val="̅"/>
                            <m:ctrlPr>
                              <a:rPr lang="en-US" altLang="ja-JP" sz="1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1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e>
                        </m:acc>
                      </m:sub>
                    </m:sSub>
                    <m:r>
                      <a:rPr lang="en-US" altLang="ja-JP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altLang="ja-JP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&amp; </m:t>
                    </m:r>
                    <m:r>
                      <a:rPr lang="en-US" altLang="ja-JP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altLang="ja-JP" sz="1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the</a:t>
                </a:r>
                <a:endParaRPr lang="en-US" altLang="ja-JP" sz="1400" b="1" i="1" dirty="0">
                  <a:solidFill>
                    <a:srgbClr val="0070C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ja-JP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en-US" altLang="ja-JP" sz="1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-channel exchange</a:t>
                </a:r>
                <a:endParaRPr kumimoji="1" lang="ja-JP" altLang="en-US" sz="1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EA384C93-7211-8475-F988-D9BE17939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650" y="1857671"/>
                <a:ext cx="1670650" cy="738664"/>
              </a:xfrm>
              <a:prstGeom prst="rect">
                <a:avLst/>
              </a:prstGeom>
              <a:blipFill>
                <a:blip r:embed="rId8"/>
                <a:stretch>
                  <a:fillRect t="-1653" r="-365" b="-74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楕円 20">
            <a:extLst>
              <a:ext uri="{FF2B5EF4-FFF2-40B4-BE49-F238E27FC236}">
                <a16:creationId xmlns:a16="http://schemas.microsoft.com/office/drawing/2014/main" id="{A660351F-CE4F-595C-F370-6283095F1D55}"/>
              </a:ext>
            </a:extLst>
          </p:cNvPr>
          <p:cNvSpPr/>
          <p:nvPr/>
        </p:nvSpPr>
        <p:spPr>
          <a:xfrm>
            <a:off x="6084078" y="2049357"/>
            <a:ext cx="529913" cy="24743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68D27615-0E8C-814D-CF00-4E9D2E48C96D}"/>
              </a:ext>
            </a:extLst>
          </p:cNvPr>
          <p:cNvCxnSpPr>
            <a:cxnSpLocks/>
          </p:cNvCxnSpPr>
          <p:nvPr/>
        </p:nvCxnSpPr>
        <p:spPr>
          <a:xfrm>
            <a:off x="5471160" y="2039989"/>
            <a:ext cx="612918" cy="9591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842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843D7-9590-DDD6-BE7B-B48EBF784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78EA5B8-7210-40E3-911E-9777D2BE3767}"/>
              </a:ext>
            </a:extLst>
          </p:cNvPr>
          <p:cNvSpPr txBox="1"/>
          <p:nvPr/>
        </p:nvSpPr>
        <p:spPr>
          <a:xfrm>
            <a:off x="251125" y="2489826"/>
            <a:ext cx="8722260" cy="1687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Introduction (Polarization mechanism, Physics motivation)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Target production system (Various cryostats &amp; Magnets)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Experimental results (Distillation, NMR, Proton polarization test)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9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52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F25EB67-5F57-E2F4-A340-FA574627756D}"/>
              </a:ext>
            </a:extLst>
          </p:cNvPr>
          <p:cNvSpPr txBox="1"/>
          <p:nvPr/>
        </p:nvSpPr>
        <p:spPr>
          <a:xfrm>
            <a:off x="512241" y="262068"/>
            <a:ext cx="8119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Original concept of the target operation</a:t>
            </a:r>
            <a:endParaRPr kumimoji="1" lang="ja-JP" altLang="en-US" sz="3200" b="1" dirty="0">
              <a:solidFill>
                <a:srgbClr val="0070C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7A338E1-1954-8B76-47B3-C7FD96941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" y="1107743"/>
            <a:ext cx="5919020" cy="411644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D9285C4-42DA-A561-F2A4-AEEE53D15B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217" t="52793"/>
          <a:stretch>
            <a:fillRect/>
          </a:stretch>
        </p:blipFill>
        <p:spPr>
          <a:xfrm>
            <a:off x="5842182" y="1004525"/>
            <a:ext cx="3301818" cy="1943240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A37E130-7D08-FD47-0643-0A4F9B9AAA4A}"/>
              </a:ext>
            </a:extLst>
          </p:cNvPr>
          <p:cNvSpPr/>
          <p:nvPr/>
        </p:nvSpPr>
        <p:spPr>
          <a:xfrm>
            <a:off x="2620300" y="2708765"/>
            <a:ext cx="3202218" cy="2515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4CC247EA-D8DF-7CAF-E4AA-180063F82125}"/>
              </a:ext>
            </a:extLst>
          </p:cNvPr>
          <p:cNvSpPr/>
          <p:nvPr/>
        </p:nvSpPr>
        <p:spPr>
          <a:xfrm>
            <a:off x="2790541" y="1861200"/>
            <a:ext cx="540774" cy="48463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3C71BCEA-A105-8684-0C00-2652F453B0C4}"/>
              </a:ext>
            </a:extLst>
          </p:cNvPr>
          <p:cNvSpPr/>
          <p:nvPr/>
        </p:nvSpPr>
        <p:spPr>
          <a:xfrm>
            <a:off x="5430504" y="1861200"/>
            <a:ext cx="540774" cy="48463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Picture 16" descr="jmap">
            <a:extLst>
              <a:ext uri="{FF2B5EF4-FFF2-40B4-BE49-F238E27FC236}">
                <a16:creationId xmlns:a16="http://schemas.microsoft.com/office/drawing/2014/main" id="{3EFC4B7D-1571-0AC3-2C99-522D0D6A1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7935" y="3005604"/>
            <a:ext cx="5047042" cy="3657764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0628A808-9E44-3BF2-D35A-92210F48F133}"/>
              </a:ext>
            </a:extLst>
          </p:cNvPr>
          <p:cNvCxnSpPr>
            <a:cxnSpLocks/>
          </p:cNvCxnSpPr>
          <p:nvPr/>
        </p:nvCxnSpPr>
        <p:spPr>
          <a:xfrm flipH="1" flipV="1">
            <a:off x="5661563" y="5773249"/>
            <a:ext cx="396000" cy="72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1A3DABF-B441-6788-2261-6E27DA069DB6}"/>
              </a:ext>
            </a:extLst>
          </p:cNvPr>
          <p:cNvSpPr txBox="1"/>
          <p:nvPr/>
        </p:nvSpPr>
        <p:spPr>
          <a:xfrm>
            <a:off x="5430504" y="5977086"/>
            <a:ext cx="98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 km</a:t>
            </a:r>
            <a:endParaRPr kumimoji="1" lang="ja-JP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55A73F4-F149-4A2F-D6DF-C9223393F466}"/>
              </a:ext>
            </a:extLst>
          </p:cNvPr>
          <p:cNvSpPr txBox="1"/>
          <p:nvPr/>
        </p:nvSpPr>
        <p:spPr>
          <a:xfrm>
            <a:off x="194747" y="4805491"/>
            <a:ext cx="36493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DRS: Dilution Refrigerator System</a:t>
            </a:r>
          </a:p>
          <a:p>
            <a:r>
              <a:rPr lang="en-US" altLang="ja-JP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   : Transfer Cryostat (1 &amp; 2)</a:t>
            </a:r>
          </a:p>
          <a:p>
            <a:r>
              <a:rPr kumimoji="1" lang="en-US" altLang="ja-JP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   : Storage Cryostat</a:t>
            </a:r>
          </a:p>
          <a:p>
            <a:r>
              <a:rPr lang="en-US" altLang="ja-JP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IBC : In-Beam Cryostat</a:t>
            </a:r>
            <a:endParaRPr kumimoji="1" lang="ja-JP" alt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A33206BE-48EF-CDA6-D9A9-3C13A65A603E}"/>
              </a:ext>
            </a:extLst>
          </p:cNvPr>
          <p:cNvCxnSpPr>
            <a:cxnSpLocks/>
          </p:cNvCxnSpPr>
          <p:nvPr/>
        </p:nvCxnSpPr>
        <p:spPr>
          <a:xfrm>
            <a:off x="2972440" y="1297269"/>
            <a:ext cx="0" cy="1800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E347166-AFCB-D395-9074-B60400E065DF}"/>
              </a:ext>
            </a:extLst>
          </p:cNvPr>
          <p:cNvSpPr txBox="1"/>
          <p:nvPr/>
        </p:nvSpPr>
        <p:spPr>
          <a:xfrm>
            <a:off x="2649029" y="3107902"/>
            <a:ext cx="3275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Finally, the project has finished </a:t>
            </a:r>
          </a:p>
          <a:p>
            <a:r>
              <a:rPr kumimoji="1" lang="en-US" altLang="ja-JP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this stage because </a:t>
            </a:r>
            <a:r>
              <a:rPr lang="en-US" altLang="ja-JP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world</a:t>
            </a:r>
          </a:p>
          <a:p>
            <a:r>
              <a:rPr lang="en-US" altLang="ja-JP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helium crisis, etc.</a:t>
            </a:r>
            <a:endParaRPr kumimoji="1" lang="ja-JP" alt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EF9349D-E6B2-3AA7-B8A0-8876FB618F01}"/>
              </a:ext>
            </a:extLst>
          </p:cNvPr>
          <p:cNvSpPr txBox="1"/>
          <p:nvPr/>
        </p:nvSpPr>
        <p:spPr>
          <a:xfrm>
            <a:off x="7977060" y="6391935"/>
            <a:ext cx="99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5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/ </a:t>
            </a:r>
            <a:r>
              <a:rPr kumimoji="1" lang="en-US" altLang="ja-JP" b="1" dirty="0">
                <a:solidFill>
                  <a:prstClr val="black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14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15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CAF29BF-230D-C9D7-1F1B-DD356A78AE83}"/>
              </a:ext>
            </a:extLst>
          </p:cNvPr>
          <p:cNvSpPr txBox="1"/>
          <p:nvPr/>
        </p:nvSpPr>
        <p:spPr>
          <a:xfrm>
            <a:off x="2449469" y="262068"/>
            <a:ext cx="4245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Dilution refrigerator</a:t>
            </a:r>
            <a:endParaRPr kumimoji="1" lang="ja-JP" altLang="en-US" sz="3200" b="1" dirty="0">
              <a:solidFill>
                <a:srgbClr val="0070C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5BDE9220-11E3-08A6-A36F-23FD4C794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6555">
            <a:off x="490831" y="900643"/>
            <a:ext cx="1404000" cy="535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0">
            <a:extLst>
              <a:ext uri="{FF2B5EF4-FFF2-40B4-BE49-F238E27FC236}">
                <a16:creationId xmlns:a16="http://schemas.microsoft.com/office/drawing/2014/main" id="{32387D70-19CE-C116-480A-153984C59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795" y="1023893"/>
            <a:ext cx="5751289" cy="118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>
              <a:lnSpc>
                <a:spcPts val="2880"/>
              </a:lnSpc>
            </a:pPr>
            <a:r>
              <a:rPr kumimoji="0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Leiden Cryogenics </a:t>
            </a:r>
            <a:r>
              <a:rPr kumimoji="0" lang="en-US" altLang="ja-JP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DRS-2500</a:t>
            </a:r>
            <a:endParaRPr kumimoji="0"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880"/>
              </a:lnSpc>
            </a:pPr>
            <a:r>
              <a:rPr kumimoji="0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Cooling power         :   </a:t>
            </a:r>
            <a:r>
              <a:rPr kumimoji="0" lang="en-US" altLang="ja-JP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2500μW at 120 </a:t>
            </a:r>
            <a:r>
              <a:rPr kumimoji="0" lang="en-US" altLang="ja-JP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mK</a:t>
            </a:r>
            <a:endParaRPr kumimoji="0" lang="en-US" altLang="ja-JP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880"/>
              </a:lnSpc>
            </a:pPr>
            <a:r>
              <a:rPr kumimoji="0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Lowest temperature : </a:t>
            </a:r>
            <a:r>
              <a:rPr kumimoji="0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ja-JP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kumimoji="0" lang="en-US" altLang="ja-JP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mK</a:t>
            </a:r>
            <a:endParaRPr kumimoji="0" lang="en-US" altLang="ja-JP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B83C4179-D196-7A0E-7DB4-2C312062D290}"/>
              </a:ext>
            </a:extLst>
          </p:cNvPr>
          <p:cNvCxnSpPr>
            <a:cxnSpLocks/>
          </p:cNvCxnSpPr>
          <p:nvPr/>
        </p:nvCxnSpPr>
        <p:spPr>
          <a:xfrm flipV="1">
            <a:off x="1204827" y="3151573"/>
            <a:ext cx="1131973" cy="303420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134A682-A352-9570-BA12-E26585D46764}"/>
              </a:ext>
            </a:extLst>
          </p:cNvPr>
          <p:cNvSpPr/>
          <p:nvPr/>
        </p:nvSpPr>
        <p:spPr>
          <a:xfrm>
            <a:off x="1098679" y="6185777"/>
            <a:ext cx="10800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721E18EB-0E5A-C011-B38F-A08A2B5106E4}"/>
              </a:ext>
            </a:extLst>
          </p:cNvPr>
          <p:cNvCxnSpPr>
            <a:cxnSpLocks/>
          </p:cNvCxnSpPr>
          <p:nvPr/>
        </p:nvCxnSpPr>
        <p:spPr>
          <a:xfrm flipV="1">
            <a:off x="1192831" y="5552440"/>
            <a:ext cx="1143969" cy="84064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8BFB249-AE44-B0A3-FC56-C26D86BD1C6E}"/>
              </a:ext>
            </a:extLst>
          </p:cNvPr>
          <p:cNvSpPr txBox="1"/>
          <p:nvPr/>
        </p:nvSpPr>
        <p:spPr>
          <a:xfrm>
            <a:off x="6042409" y="3259542"/>
            <a:ext cx="27142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 target cell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Kle-F container</a:t>
            </a:r>
          </a:p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(p-free for NMR)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Narrow Al wires</a:t>
            </a:r>
          </a:p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(20% in weight)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4629CBE9-7BED-5976-9126-4F630E1E3D03}"/>
              </a:ext>
            </a:extLst>
          </p:cNvPr>
          <p:cNvGrpSpPr/>
          <p:nvPr/>
        </p:nvGrpSpPr>
        <p:grpSpPr>
          <a:xfrm>
            <a:off x="2381552" y="3213186"/>
            <a:ext cx="3378053" cy="2289323"/>
            <a:chOff x="2381552" y="3213186"/>
            <a:chExt cx="3378053" cy="2289323"/>
          </a:xfrm>
        </p:grpSpPr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id="{A33B9D2E-4733-8E16-0081-2404B01550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552" y="3213186"/>
              <a:ext cx="3378053" cy="2289323"/>
            </a:xfrm>
            <a:prstGeom prst="rect">
              <a:avLst/>
            </a:prstGeom>
            <a:noFill/>
            <a:ln w="635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id="{6BF42054-F0C4-5BF4-6929-509FBAF05FF6}"/>
                </a:ext>
              </a:extLst>
            </p:cNvPr>
            <p:cNvCxnSpPr>
              <a:cxnSpLocks/>
            </p:cNvCxnSpPr>
            <p:nvPr/>
          </p:nvCxnSpPr>
          <p:spPr>
            <a:xfrm>
              <a:off x="5232140" y="3644838"/>
              <a:ext cx="220133" cy="584200"/>
            </a:xfrm>
            <a:prstGeom prst="straightConnector1">
              <a:avLst/>
            </a:prstGeom>
            <a:ln w="12700">
              <a:solidFill>
                <a:schemeClr val="bg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3687CD15-EEA6-DDEC-7246-45EBAFC14BC2}"/>
                </a:ext>
              </a:extLst>
            </p:cNvPr>
            <p:cNvSpPr txBox="1"/>
            <p:nvPr/>
          </p:nvSpPr>
          <p:spPr>
            <a:xfrm rot="4112713">
              <a:off x="5223705" y="3705408"/>
              <a:ext cx="6735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2.5 cm</a:t>
              </a:r>
              <a:endParaRPr kumimoji="1" lang="ja-JP" alt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D1769677-0D93-76C3-66E1-7B2BB16D7A01}"/>
              </a:ext>
            </a:extLst>
          </p:cNvPr>
          <p:cNvCxnSpPr>
            <a:cxnSpLocks/>
          </p:cNvCxnSpPr>
          <p:nvPr/>
        </p:nvCxnSpPr>
        <p:spPr>
          <a:xfrm flipV="1">
            <a:off x="1200817" y="2689908"/>
            <a:ext cx="873403" cy="27372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25796BD-1F23-B70B-12CC-7E8F002367C8}"/>
              </a:ext>
            </a:extLst>
          </p:cNvPr>
          <p:cNvSpPr txBox="1"/>
          <p:nvPr/>
        </p:nvSpPr>
        <p:spPr>
          <a:xfrm>
            <a:off x="1868022" y="2228243"/>
            <a:ext cx="68521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ja-JP" sz="2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He/</a:t>
            </a:r>
            <a:r>
              <a:rPr kumimoji="0" lang="en-US" altLang="ja-JP" sz="2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mixing chamber </a:t>
            </a:r>
            <a:r>
              <a:rPr kumimoji="0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cool down the cold finger.</a:t>
            </a:r>
            <a:endParaRPr lang="ja-JP" altLang="en-US" sz="2400" dirty="0"/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7FD98F1B-EFDB-9275-A263-0D5BC2E3DBE2}"/>
              </a:ext>
            </a:extLst>
          </p:cNvPr>
          <p:cNvCxnSpPr>
            <a:cxnSpLocks/>
          </p:cNvCxnSpPr>
          <p:nvPr/>
        </p:nvCxnSpPr>
        <p:spPr>
          <a:xfrm flipV="1">
            <a:off x="2965938" y="4668675"/>
            <a:ext cx="220541" cy="1165432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CE9A27D1-93C8-5643-FF29-1E5606304559}"/>
              </a:ext>
            </a:extLst>
          </p:cNvPr>
          <p:cNvSpPr txBox="1"/>
          <p:nvPr/>
        </p:nvSpPr>
        <p:spPr>
          <a:xfrm>
            <a:off x="2134433" y="5867499"/>
            <a:ext cx="68521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ja-JP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Inner thread is used when taking out the cell by a TC.</a:t>
            </a:r>
            <a:endParaRPr lang="ja-JP" altLang="en-US" sz="2400" dirty="0">
              <a:solidFill>
                <a:srgbClr val="00B05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2532E72-F81B-B452-5E69-6059636DB4C8}"/>
              </a:ext>
            </a:extLst>
          </p:cNvPr>
          <p:cNvSpPr txBox="1"/>
          <p:nvPr/>
        </p:nvSpPr>
        <p:spPr>
          <a:xfrm>
            <a:off x="7977060" y="6391935"/>
            <a:ext cx="99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6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/ </a:t>
            </a:r>
            <a:r>
              <a:rPr kumimoji="1" lang="en-US" altLang="ja-JP" b="1" dirty="0">
                <a:solidFill>
                  <a:prstClr val="black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14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7151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回路">
  <a:themeElements>
    <a:clrScheme name="回路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回路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路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</TotalTime>
  <Words>1267</Words>
  <Application>Microsoft Office PowerPoint</Application>
  <PresentationFormat>画面に合わせる (4:3)</PresentationFormat>
  <Paragraphs>226</Paragraphs>
  <Slides>19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19</vt:i4>
      </vt:variant>
    </vt:vector>
  </HeadingPairs>
  <TitlesOfParts>
    <vt:vector size="31" baseType="lpstr">
      <vt:lpstr>HGP創英角ﾎﾟｯﾌﾟ体</vt:lpstr>
      <vt:lpstr>HGS創英角ﾎﾟｯﾌﾟ体</vt:lpstr>
      <vt:lpstr>ＭＳ Ｐゴシック</vt:lpstr>
      <vt:lpstr>游ゴシック</vt:lpstr>
      <vt:lpstr>游ゴシック Light</vt:lpstr>
      <vt:lpstr>Arial</vt:lpstr>
      <vt:lpstr>Cambria Math</vt:lpstr>
      <vt:lpstr>Times New Roman</vt:lpstr>
      <vt:lpstr>Tw Cen MT</vt:lpstr>
      <vt:lpstr>Wingdings</vt:lpstr>
      <vt:lpstr>回路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憲仁 村松</dc:creator>
  <cp:lastModifiedBy>憲仁 村松</cp:lastModifiedBy>
  <cp:revision>51</cp:revision>
  <dcterms:created xsi:type="dcterms:W3CDTF">2026-03-19T01:14:36Z</dcterms:created>
  <dcterms:modified xsi:type="dcterms:W3CDTF">2026-04-01T23:22:14Z</dcterms:modified>
</cp:coreProperties>
</file>