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58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72" r:id="rId11"/>
    <p:sldId id="289" r:id="rId12"/>
    <p:sldId id="290" r:id="rId13"/>
    <p:sldId id="291" r:id="rId14"/>
    <p:sldId id="293" r:id="rId15"/>
    <p:sldId id="295" r:id="rId16"/>
    <p:sldId id="294" r:id="rId17"/>
    <p:sldId id="296" r:id="rId18"/>
    <p:sldId id="267" r:id="rId19"/>
    <p:sldId id="268" r:id="rId20"/>
    <p:sldId id="297" r:id="rId21"/>
    <p:sldId id="273" r:id="rId22"/>
    <p:sldId id="274" r:id="rId23"/>
    <p:sldId id="275" r:id="rId24"/>
    <p:sldId id="276" r:id="rId25"/>
    <p:sldId id="277" r:id="rId26"/>
    <p:sldId id="283" r:id="rId27"/>
    <p:sldId id="278" r:id="rId28"/>
    <p:sldId id="269" r:id="rId29"/>
    <p:sldId id="270" r:id="rId30"/>
    <p:sldId id="271" r:id="rId31"/>
    <p:sldId id="280" r:id="rId32"/>
    <p:sldId id="279" r:id="rId33"/>
    <p:sldId id="281" r:id="rId34"/>
    <p:sldId id="282" r:id="rId35"/>
    <p:sldId id="284" r:id="rId36"/>
    <p:sldId id="287" r:id="rId37"/>
    <p:sldId id="286" r:id="rId38"/>
    <p:sldId id="301" r:id="rId39"/>
    <p:sldId id="298" r:id="rId40"/>
    <p:sldId id="300" r:id="rId41"/>
    <p:sldId id="303" r:id="rId42"/>
    <p:sldId id="305" r:id="rId43"/>
    <p:sldId id="306" r:id="rId44"/>
    <p:sldId id="323" r:id="rId45"/>
    <p:sldId id="324" r:id="rId46"/>
    <p:sldId id="322" r:id="rId47"/>
    <p:sldId id="317" r:id="rId48"/>
    <p:sldId id="314" r:id="rId49"/>
    <p:sldId id="315" r:id="rId50"/>
    <p:sldId id="316" r:id="rId51"/>
    <p:sldId id="312" r:id="rId52"/>
    <p:sldId id="319" r:id="rId53"/>
    <p:sldId id="320" r:id="rId54"/>
    <p:sldId id="318" r:id="rId55"/>
    <p:sldId id="321" r:id="rId56"/>
    <p:sldId id="285" r:id="rId5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1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image" Target="../media/image9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D7EC47-65CE-42E0-BDB1-C5A510B9B8D3}" type="datetimeFigureOut">
              <a:rPr lang="de-DE" smtClean="0"/>
              <a:t>26.03.2026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26C308-DD8F-4D5E-A065-B3029F63F28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4869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25 </a:t>
            </a:r>
            <a:r>
              <a:rPr lang="de-DE" dirty="0" err="1"/>
              <a:t>minutes</a:t>
            </a:r>
            <a:r>
              <a:rPr lang="de-DE" dirty="0"/>
              <a:t> + 5 </a:t>
            </a:r>
            <a:r>
              <a:rPr lang="de-DE" dirty="0" err="1"/>
              <a:t>minutes</a:t>
            </a:r>
            <a:r>
              <a:rPr lang="de-DE" dirty="0"/>
              <a:t> </a:t>
            </a:r>
            <a:r>
              <a:rPr lang="de-DE" dirty="0" err="1"/>
              <a:t>discussion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66CAD1-FD47-46B0-9C16-1B81F4E690E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Ralf Engels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60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14375" algn="l"/>
                <a:tab pos="1428750" algn="l"/>
                <a:tab pos="2144713" algn="l"/>
                <a:tab pos="28590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714375" algn="l"/>
                <a:tab pos="1428750" algn="l"/>
                <a:tab pos="2144713" algn="l"/>
                <a:tab pos="28590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714375" algn="l"/>
                <a:tab pos="1428750" algn="l"/>
                <a:tab pos="2144713" algn="l"/>
                <a:tab pos="28590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714375" algn="l"/>
                <a:tab pos="1428750" algn="l"/>
                <a:tab pos="2144713" algn="l"/>
                <a:tab pos="28590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714375" algn="l"/>
                <a:tab pos="1428750" algn="l"/>
                <a:tab pos="2144713" algn="l"/>
                <a:tab pos="28590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14375" algn="l"/>
                <a:tab pos="1428750" algn="l"/>
                <a:tab pos="2144713" algn="l"/>
                <a:tab pos="28590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14375" algn="l"/>
                <a:tab pos="1428750" algn="l"/>
                <a:tab pos="2144713" algn="l"/>
                <a:tab pos="28590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14375" algn="l"/>
                <a:tab pos="1428750" algn="l"/>
                <a:tab pos="2144713" algn="l"/>
                <a:tab pos="28590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714375" algn="l"/>
                <a:tab pos="1428750" algn="l"/>
                <a:tab pos="2144713" algn="l"/>
                <a:tab pos="28590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E7B1C9D-BDA3-4AA5-90D4-B751BA62AE18}" type="slidenum">
              <a:rPr lang="en-GB" altLang="de-DE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31</a:t>
            </a:fld>
            <a:endParaRPr lang="en-GB" altLang="de-DE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4755" name="Text Box 1"/>
          <p:cNvSpPr txBox="1">
            <a:spLocks noChangeArrowheads="1"/>
          </p:cNvSpPr>
          <p:nvPr/>
        </p:nvSpPr>
        <p:spPr bwMode="auto">
          <a:xfrm>
            <a:off x="2214563" y="744538"/>
            <a:ext cx="2239962" cy="37258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74756" name="Rectangle 2"/>
          <p:cNvSpPr>
            <a:spLocks noChangeArrowheads="1"/>
          </p:cNvSpPr>
          <p:nvPr>
            <p:ph type="body"/>
          </p:nvPr>
        </p:nvSpPr>
        <p:spPr>
          <a:xfrm>
            <a:off x="666750" y="4716463"/>
            <a:ext cx="5330825" cy="4457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de-DE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246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BABBA3-207B-428D-8CD0-97794373E0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120506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01852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432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B438B-1B3A-4D06-BAB2-BCFE76143855}" type="datetime1">
              <a:rPr lang="de-DE"/>
              <a:pPr>
                <a:defRPr/>
              </a:pPr>
              <a:t>26.03.2026</a:t>
            </a:fld>
            <a:endParaRPr lang="de-DE"/>
          </a:p>
        </p:txBody>
      </p:sp>
      <p:sp>
        <p:nvSpPr>
          <p:cNvPr id="5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by Ralf Engels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132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47158" y="6105734"/>
            <a:ext cx="1853345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92061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4390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D7831BC-0764-4D94-B436-8046AD2DF0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120506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3545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3D537E-7D32-4AF3-8F50-037B4311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120506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65696740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6BB06C-78EA-49C8-AAD0-451B7CEFC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120506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3246857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818290" y="6381328"/>
            <a:ext cx="709758" cy="221109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1731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5" y="1578310"/>
            <a:ext cx="114490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4531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167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4672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E8AF11-FB81-42DE-B82C-BAAE6442B5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61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29049" y="6381329"/>
            <a:ext cx="1409330" cy="23471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120506"/>
            <a:ext cx="1881980" cy="548854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FA572BF-D237-5A46-A0E8-C08AD84838A3}"/>
              </a:ext>
            </a:extLst>
          </p:cNvPr>
          <p:cNvSpPr txBox="1">
            <a:spLocks/>
          </p:cNvSpPr>
          <p:nvPr userDrawn="1"/>
        </p:nvSpPr>
        <p:spPr>
          <a:xfrm>
            <a:off x="392494" y="6411310"/>
            <a:ext cx="2484165" cy="1911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Ralf Engels / 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02.04.2026</a:t>
            </a:r>
            <a:endParaRPr kumimoji="0" lang="de-DE" sz="1200" b="0" i="0" u="none" strike="noStrike" kern="1200" cap="none" spc="0" normalizeH="0" baseline="0" noProof="0" dirty="0" smtClean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181036" y="6084277"/>
            <a:ext cx="1553729" cy="50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94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u="sng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26">
          <p15:clr>
            <a:srgbClr val="F26B43"/>
          </p15:clr>
        </p15:guide>
        <p15:guide id="2" pos="234">
          <p15:clr>
            <a:srgbClr val="F26B43"/>
          </p15:clr>
        </p15:guide>
        <p15:guide id="3" pos="7446">
          <p15:clr>
            <a:srgbClr val="F26B43"/>
          </p15:clr>
        </p15:guide>
        <p15:guide id="4" orient="horz" pos="278">
          <p15:clr>
            <a:srgbClr val="F26B43"/>
          </p15:clr>
        </p15:guide>
        <p15:guide id="6" pos="3659">
          <p15:clr>
            <a:srgbClr val="F26B43"/>
          </p15:clr>
        </p15:guide>
        <p15:guide id="7" pos="4021">
          <p15:clr>
            <a:srgbClr val="F26B43"/>
          </p15:clr>
        </p15:guide>
        <p15:guide id="8" orient="horz" pos="363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0.png"/><Relationship Id="rId5" Type="http://schemas.openxmlformats.org/officeDocument/2006/relationships/image" Target="../media/image79.emf"/><Relationship Id="rId4" Type="http://schemas.openxmlformats.org/officeDocument/2006/relationships/image" Target="../media/image56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4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9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image" Target="../media/image97.w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0.wmf"/><Relationship Id="rId4" Type="http://schemas.openxmlformats.org/officeDocument/2006/relationships/image" Target="../media/image99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image" Target="../media/image101.w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5.emf"/><Relationship Id="rId5" Type="http://schemas.openxmlformats.org/officeDocument/2006/relationships/image" Target="../media/image104.wmf"/><Relationship Id="rId4" Type="http://schemas.openxmlformats.org/officeDocument/2006/relationships/image" Target="../media/image103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352729" y="5000610"/>
            <a:ext cx="10728325" cy="401705"/>
          </a:xfrm>
        </p:spPr>
        <p:txBody>
          <a:bodyPr/>
          <a:lstStyle/>
          <a:p>
            <a:r>
              <a:rPr lang="en-GB" sz="2000" dirty="0" smtClean="0"/>
              <a:t>Ralf Engels (IKP-2@FZJ/GSI)</a:t>
            </a:r>
            <a:endParaRPr lang="en-GB" sz="200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340372" y="4548023"/>
            <a:ext cx="10728325" cy="547142"/>
          </a:xfrm>
        </p:spPr>
        <p:txBody>
          <a:bodyPr/>
          <a:lstStyle/>
          <a:p>
            <a:r>
              <a:rPr lang="de-DE" dirty="0" smtClean="0"/>
              <a:t>2</a:t>
            </a:r>
            <a:r>
              <a:rPr lang="de-DE" baseline="30000" dirty="0" smtClean="0"/>
              <a:t>nd</a:t>
            </a:r>
            <a:r>
              <a:rPr lang="de-DE" dirty="0" smtClean="0"/>
              <a:t> April 2026</a:t>
            </a:r>
            <a:endParaRPr lang="de-DE" dirty="0"/>
          </a:p>
        </p:txBody>
      </p:sp>
      <p:pic>
        <p:nvPicPr>
          <p:cNvPr id="7" name="Grafik 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FD6339B3-6FBF-4435-8C15-71A9DE98F7F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26" y="5985908"/>
            <a:ext cx="2047824" cy="633600"/>
          </a:xfrm>
          <a:prstGeom prst="rect">
            <a:avLst/>
          </a:prstGeom>
        </p:spPr>
      </p:pic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1567546" y="3822873"/>
            <a:ext cx="9225642" cy="591471"/>
          </a:xfrm>
        </p:spPr>
        <p:txBody>
          <a:bodyPr/>
          <a:lstStyle/>
          <a:p>
            <a:r>
              <a:rPr lang="en-US" sz="2800" b="0" u="none" dirty="0"/>
              <a:t>Polarized </a:t>
            </a:r>
            <a:r>
              <a:rPr lang="en-US" sz="2800" b="0" u="none" dirty="0" smtClean="0"/>
              <a:t>H/D Beams and Targets </a:t>
            </a:r>
            <a:r>
              <a:rPr lang="en-US" sz="2800" b="0" u="none" dirty="0"/>
              <a:t>at </a:t>
            </a:r>
            <a:r>
              <a:rPr lang="en-US" sz="2800" b="0" u="none" dirty="0" smtClean="0"/>
              <a:t>FZ Jülich</a:t>
            </a:r>
            <a:br>
              <a:rPr lang="en-US" sz="2800" b="0" u="none" dirty="0" smtClean="0"/>
            </a:br>
            <a:endParaRPr lang="de-DE" sz="2800" b="0" u="none" dirty="0"/>
          </a:p>
        </p:txBody>
      </p:sp>
      <p:pic>
        <p:nvPicPr>
          <p:cNvPr id="1026" name="Picture 2" descr="https://indico.itp.ac.cn/event/380/images/302-PBT202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75" y="5547545"/>
            <a:ext cx="2154621" cy="12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46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Lamb-</a:t>
            </a:r>
            <a:r>
              <a:rPr lang="de-DE" dirty="0" err="1" smtClean="0"/>
              <a:t>shift</a:t>
            </a:r>
            <a:r>
              <a:rPr lang="de-DE" dirty="0" smtClean="0"/>
              <a:t> polarimeter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9046029" y="742951"/>
            <a:ext cx="3200400" cy="2740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000" u="sng" dirty="0" smtClean="0"/>
              <a:t>Separation </a:t>
            </a:r>
            <a:r>
              <a:rPr lang="de-DE" sz="2000" u="sng" dirty="0" err="1" smtClean="0"/>
              <a:t>of</a:t>
            </a:r>
            <a:r>
              <a:rPr lang="de-DE" sz="2000" u="sng" dirty="0" smtClean="0"/>
              <a:t> </a:t>
            </a:r>
            <a:r>
              <a:rPr lang="de-DE" sz="2000" u="sng" dirty="0" err="1" smtClean="0"/>
              <a:t>single</a:t>
            </a:r>
            <a:r>
              <a:rPr lang="de-DE" sz="2000" u="sng" dirty="0" smtClean="0"/>
              <a:t> HFS</a:t>
            </a:r>
          </a:p>
          <a:p>
            <a:pPr algn="l">
              <a:lnSpc>
                <a:spcPct val="95000"/>
              </a:lnSpc>
            </a:pPr>
            <a:endParaRPr lang="de-DE" sz="2000" u="sng" dirty="0"/>
          </a:p>
          <a:p>
            <a:pPr algn="l">
              <a:lnSpc>
                <a:spcPct val="95000"/>
              </a:lnSpc>
            </a:pPr>
            <a:r>
              <a:rPr lang="de-DE" sz="2000" dirty="0" smtClean="0"/>
              <a:t>1.) </a:t>
            </a:r>
            <a:r>
              <a:rPr lang="de-DE" sz="2000" dirty="0" err="1" smtClean="0"/>
              <a:t>Magnetic</a:t>
            </a:r>
            <a:r>
              <a:rPr lang="de-DE" sz="2000" dirty="0" smtClean="0"/>
              <a:t> </a:t>
            </a:r>
            <a:r>
              <a:rPr lang="de-DE" sz="2000" dirty="0" err="1" smtClean="0"/>
              <a:t>field</a:t>
            </a:r>
            <a:r>
              <a:rPr lang="de-DE" sz="2000" dirty="0" smtClean="0"/>
              <a:t> </a:t>
            </a:r>
            <a:r>
              <a:rPr lang="de-DE" sz="2000" dirty="0" err="1" smtClean="0"/>
              <a:t>around</a:t>
            </a:r>
            <a:endParaRPr lang="de-DE" sz="2000" dirty="0" smtClean="0"/>
          </a:p>
          <a:p>
            <a:pPr algn="l">
              <a:lnSpc>
                <a:spcPct val="95000"/>
              </a:lnSpc>
            </a:pPr>
            <a:r>
              <a:rPr lang="de-DE" sz="2000" dirty="0" smtClean="0"/>
              <a:t>     57 </a:t>
            </a:r>
            <a:r>
              <a:rPr lang="de-DE" sz="2000" dirty="0" err="1" smtClean="0"/>
              <a:t>mT</a:t>
            </a:r>
            <a:r>
              <a:rPr lang="de-DE" sz="2000" dirty="0" smtClean="0"/>
              <a:t> </a:t>
            </a:r>
            <a:r>
              <a:rPr lang="de-DE" sz="2000" dirty="0" err="1" smtClean="0"/>
              <a:t>couples</a:t>
            </a:r>
            <a:r>
              <a:rPr lang="de-DE" sz="2000" dirty="0" smtClean="0"/>
              <a:t>.</a:t>
            </a:r>
          </a:p>
          <a:p>
            <a:pPr algn="l">
              <a:lnSpc>
                <a:spcPct val="95000"/>
              </a:lnSpc>
            </a:pPr>
            <a:r>
              <a:rPr lang="de-DE" sz="2000" dirty="0" smtClean="0"/>
              <a:t>2.) </a:t>
            </a:r>
            <a:r>
              <a:rPr lang="de-DE" sz="2000" dirty="0" err="1" smtClean="0"/>
              <a:t>Electric</a:t>
            </a:r>
            <a:r>
              <a:rPr lang="de-DE" sz="2000" dirty="0" smtClean="0"/>
              <a:t> </a:t>
            </a:r>
            <a:r>
              <a:rPr lang="de-DE" sz="2000" dirty="0" err="1" smtClean="0"/>
              <a:t>fields</a:t>
            </a:r>
            <a:r>
              <a:rPr lang="de-DE" sz="2000" dirty="0" smtClean="0"/>
              <a:t> </a:t>
            </a:r>
            <a:r>
              <a:rPr lang="de-DE" sz="2000" dirty="0" err="1" smtClean="0"/>
              <a:t>about</a:t>
            </a:r>
            <a:r>
              <a:rPr lang="de-DE" sz="2000" dirty="0" smtClean="0"/>
              <a:t> </a:t>
            </a:r>
          </a:p>
          <a:p>
            <a:pPr algn="l">
              <a:lnSpc>
                <a:spcPct val="95000"/>
              </a:lnSpc>
            </a:pPr>
            <a:r>
              <a:rPr lang="de-DE" sz="2000" dirty="0" smtClean="0"/>
              <a:t>     10 V/cm.</a:t>
            </a:r>
          </a:p>
          <a:p>
            <a:pPr algn="l">
              <a:lnSpc>
                <a:spcPct val="95000"/>
              </a:lnSpc>
            </a:pPr>
            <a:endParaRPr lang="de-DE" sz="2000" dirty="0"/>
          </a:p>
          <a:p>
            <a:pPr algn="l">
              <a:lnSpc>
                <a:spcPct val="95000"/>
              </a:lnSpc>
            </a:pPr>
            <a:r>
              <a:rPr lang="de-DE" sz="2000" dirty="0" err="1" smtClean="0"/>
              <a:t>Coupling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el-GR" sz="2000" dirty="0" smtClean="0"/>
              <a:t>β</a:t>
            </a:r>
            <a:r>
              <a:rPr lang="de-DE" sz="2000" dirty="0" smtClean="0"/>
              <a:t> </a:t>
            </a:r>
            <a:r>
              <a:rPr lang="de-DE" sz="2000" dirty="0" err="1" smtClean="0"/>
              <a:t>states</a:t>
            </a:r>
            <a:r>
              <a:rPr lang="de-DE" sz="2000" dirty="0" smtClean="0"/>
              <a:t> </a:t>
            </a:r>
            <a:r>
              <a:rPr lang="de-DE" sz="2000" dirty="0" err="1" smtClean="0"/>
              <a:t>with</a:t>
            </a:r>
            <a:r>
              <a:rPr lang="de-DE" sz="2000" dirty="0" smtClean="0"/>
              <a:t> </a:t>
            </a:r>
          </a:p>
          <a:p>
            <a:pPr algn="l">
              <a:lnSpc>
                <a:spcPct val="95000"/>
              </a:lnSpc>
            </a:pPr>
            <a:r>
              <a:rPr lang="de-DE" sz="2000" i="1" dirty="0" smtClean="0"/>
              <a:t>e </a:t>
            </a:r>
            <a:r>
              <a:rPr lang="de-DE" sz="2000" dirty="0" err="1" smtClean="0"/>
              <a:t>states</a:t>
            </a:r>
            <a:endParaRPr lang="de-DE" sz="2000" i="1" dirty="0" smtClean="0"/>
          </a:p>
        </p:txBody>
      </p:sp>
      <p:pic>
        <p:nvPicPr>
          <p:cNvPr id="36" name="Grafik 35" descr="Ein Bild, das Reihe, Diagramm, Text, parallel enthält.&#10;&#10;KI-generierte Inhalte können fehlerhaft sein.">
            <a:extLst>
              <a:ext uri="{FF2B5EF4-FFF2-40B4-BE49-F238E27FC236}">
                <a16:creationId xmlns:a16="http://schemas.microsoft.com/office/drawing/2014/main" id="{19958E01-5707-1D8C-FDEC-BE927FCBBC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94" y="1265464"/>
            <a:ext cx="7590129" cy="483325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feld 36">
                <a:extLst>
                  <a:ext uri="{FF2B5EF4-FFF2-40B4-BE49-F238E27FC236}">
                    <a16:creationId xmlns:a16="http://schemas.microsoft.com/office/drawing/2014/main" id="{5C9C28C4-5A59-1EB2-E176-1E48E9A8D0B5}"/>
                  </a:ext>
                </a:extLst>
              </p:cNvPr>
              <p:cNvSpPr txBox="1"/>
              <p:nvPr/>
            </p:nvSpPr>
            <p:spPr>
              <a:xfrm>
                <a:off x="1056544" y="2383732"/>
                <a:ext cx="695723" cy="389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f>
                            <m:fPr>
                              <m:type m:val="skw"/>
                              <m:ctrlPr>
                                <a:rPr lang="de-DE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de-DE" sz="2400" dirty="0" err="1"/>
              </a:p>
            </p:txBody>
          </p:sp>
        </mc:Choice>
        <mc:Fallback>
          <p:sp>
            <p:nvSpPr>
              <p:cNvPr id="37" name="Textfeld 36">
                <a:extLst>
                  <a:ext uri="{FF2B5EF4-FFF2-40B4-BE49-F238E27FC236}">
                    <a16:creationId xmlns:a16="http://schemas.microsoft.com/office/drawing/2014/main" id="{5C9C28C4-5A59-1EB2-E176-1E48E9A8D0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544" y="2383732"/>
                <a:ext cx="695723" cy="389415"/>
              </a:xfrm>
              <a:prstGeom prst="rect">
                <a:avLst/>
              </a:prstGeom>
              <a:blipFill>
                <a:blip r:embed="rId3"/>
                <a:stretch>
                  <a:fillRect l="-14035" t="-110938" r="-103509" b="-23906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feld 37">
                <a:extLst>
                  <a:ext uri="{FF2B5EF4-FFF2-40B4-BE49-F238E27FC236}">
                    <a16:creationId xmlns:a16="http://schemas.microsoft.com/office/drawing/2014/main" id="{002A4524-804D-051E-EC5D-B80F3190B6F4}"/>
                  </a:ext>
                </a:extLst>
              </p:cNvPr>
              <p:cNvSpPr txBox="1"/>
              <p:nvPr/>
            </p:nvSpPr>
            <p:spPr>
              <a:xfrm>
                <a:off x="1039735" y="4924843"/>
                <a:ext cx="720077" cy="389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f>
                            <m:fPr>
                              <m:type m:val="skw"/>
                              <m:ctrlPr>
                                <a:rPr lang="de-DE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de-DE" sz="2400" dirty="0" err="1"/>
              </a:p>
            </p:txBody>
          </p:sp>
        </mc:Choice>
        <mc:Fallback>
          <p:sp>
            <p:nvSpPr>
              <p:cNvPr id="38" name="Textfeld 37">
                <a:extLst>
                  <a:ext uri="{FF2B5EF4-FFF2-40B4-BE49-F238E27FC236}">
                    <a16:creationId xmlns:a16="http://schemas.microsoft.com/office/drawing/2014/main" id="{002A4524-804D-051E-EC5D-B80F3190B6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735" y="4924843"/>
                <a:ext cx="720077" cy="389415"/>
              </a:xfrm>
              <a:prstGeom prst="rect">
                <a:avLst/>
              </a:prstGeom>
              <a:blipFill>
                <a:blip r:embed="rId4"/>
                <a:stretch>
                  <a:fillRect l="-15254" t="-112500" r="-99153" b="-2375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feld 38">
                <a:extLst>
                  <a:ext uri="{FF2B5EF4-FFF2-40B4-BE49-F238E27FC236}">
                    <a16:creationId xmlns:a16="http://schemas.microsoft.com/office/drawing/2014/main" id="{D7AB054B-51E6-9063-843C-3D5BDA43D653}"/>
                  </a:ext>
                </a:extLst>
              </p:cNvPr>
              <p:cNvSpPr txBox="1"/>
              <p:nvPr/>
            </p:nvSpPr>
            <p:spPr>
              <a:xfrm>
                <a:off x="1056544" y="2009525"/>
                <a:ext cx="1270249" cy="3019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=0.12 </m:t>
                      </m:r>
                      <m:r>
                        <m:rPr>
                          <m:sty m:val="p"/>
                        </m:rPr>
                        <a:rPr lang="de-DE" sz="2400" b="0" i="0" smtClean="0"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en-GB" sz="2400" dirty="0" err="1"/>
              </a:p>
            </p:txBody>
          </p:sp>
        </mc:Choice>
        <mc:Fallback>
          <p:sp>
            <p:nvSpPr>
              <p:cNvPr id="39" name="Textfeld 38">
                <a:extLst>
                  <a:ext uri="{FF2B5EF4-FFF2-40B4-BE49-F238E27FC236}">
                    <a16:creationId xmlns:a16="http://schemas.microsoft.com/office/drawing/2014/main" id="{D7AB054B-51E6-9063-843C-3D5BDA43D6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544" y="2009525"/>
                <a:ext cx="1270249" cy="301994"/>
              </a:xfrm>
              <a:prstGeom prst="rect">
                <a:avLst/>
              </a:prstGeom>
              <a:blipFill>
                <a:blip r:embed="rId5"/>
                <a:stretch>
                  <a:fillRect l="-5742" r="-9091" b="-285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63A44AD6-FC02-F1FA-B3D2-8222502CF082}"/>
                  </a:ext>
                </a:extLst>
              </p:cNvPr>
              <p:cNvSpPr txBox="1"/>
              <p:nvPr/>
            </p:nvSpPr>
            <p:spPr>
              <a:xfrm>
                <a:off x="1069323" y="4198648"/>
                <a:ext cx="1257470" cy="3019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=1.6 </m:t>
                      </m:r>
                      <m:r>
                        <m:rPr>
                          <m:sty m:val="p"/>
                        </m:rPr>
                        <a:rPr lang="de-DE" sz="2400" b="0" i="0" smtClean="0">
                          <a:latin typeface="Cambria Math" panose="02040503050406030204" pitchFamily="18" charset="0"/>
                        </a:rPr>
                        <m:t>ns</m:t>
                      </m:r>
                    </m:oMath>
                  </m:oMathPara>
                </a14:m>
                <a:endParaRPr lang="en-GB" sz="2400" dirty="0" err="1"/>
              </a:p>
            </p:txBody>
          </p:sp>
        </mc:Choice>
        <mc:Fallback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63A44AD6-FC02-F1FA-B3D2-8222502CF0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323" y="4198648"/>
                <a:ext cx="1257470" cy="301994"/>
              </a:xfrm>
              <a:prstGeom prst="rect">
                <a:avLst/>
              </a:prstGeom>
              <a:blipFill>
                <a:blip r:embed="rId6"/>
                <a:stretch>
                  <a:fillRect l="-5797" r="-10145" b="-285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feld 40">
                <a:extLst>
                  <a:ext uri="{FF2B5EF4-FFF2-40B4-BE49-F238E27FC236}">
                    <a16:creationId xmlns:a16="http://schemas.microsoft.com/office/drawing/2014/main" id="{FB89801A-FCC4-5AAE-5345-4DF2ACDC6A6B}"/>
                  </a:ext>
                </a:extLst>
              </p:cNvPr>
              <p:cNvSpPr txBox="1"/>
              <p:nvPr/>
            </p:nvSpPr>
            <p:spPr>
              <a:xfrm>
                <a:off x="8009329" y="2872820"/>
                <a:ext cx="698130" cy="3019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↑,↑</m:t>
                          </m:r>
                        </m:e>
                      </m:d>
                    </m:oMath>
                  </m:oMathPara>
                </a14:m>
                <a:endParaRPr lang="en-GB" sz="2400" dirty="0" err="1"/>
              </a:p>
            </p:txBody>
          </p:sp>
        </mc:Choice>
        <mc:Fallback>
          <p:sp>
            <p:nvSpPr>
              <p:cNvPr id="41" name="Textfeld 40">
                <a:extLst>
                  <a:ext uri="{FF2B5EF4-FFF2-40B4-BE49-F238E27FC236}">
                    <a16:creationId xmlns:a16="http://schemas.microsoft.com/office/drawing/2014/main" id="{FB89801A-FCC4-5AAE-5345-4DF2ACDC6A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9329" y="2872820"/>
                <a:ext cx="698130" cy="301994"/>
              </a:xfrm>
              <a:prstGeom prst="rect">
                <a:avLst/>
              </a:prstGeom>
              <a:blipFill>
                <a:blip r:embed="rId7"/>
                <a:stretch>
                  <a:fillRect l="-20175" t="-214000" r="-107018" b="-332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feld 41">
                <a:extLst>
                  <a:ext uri="{FF2B5EF4-FFF2-40B4-BE49-F238E27FC236}">
                    <a16:creationId xmlns:a16="http://schemas.microsoft.com/office/drawing/2014/main" id="{C92A10FB-CF56-950A-3DBF-BA094A941C22}"/>
                  </a:ext>
                </a:extLst>
              </p:cNvPr>
              <p:cNvSpPr txBox="1"/>
              <p:nvPr/>
            </p:nvSpPr>
            <p:spPr>
              <a:xfrm>
                <a:off x="8009329" y="3188806"/>
                <a:ext cx="698130" cy="3019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↑,↓</m:t>
                          </m:r>
                        </m:e>
                      </m:d>
                    </m:oMath>
                  </m:oMathPara>
                </a14:m>
                <a:endParaRPr lang="en-GB" sz="2400" dirty="0" err="1"/>
              </a:p>
            </p:txBody>
          </p:sp>
        </mc:Choice>
        <mc:Fallback>
          <p:sp>
            <p:nvSpPr>
              <p:cNvPr id="42" name="Textfeld 41">
                <a:extLst>
                  <a:ext uri="{FF2B5EF4-FFF2-40B4-BE49-F238E27FC236}">
                    <a16:creationId xmlns:a16="http://schemas.microsoft.com/office/drawing/2014/main" id="{C92A10FB-CF56-950A-3DBF-BA094A941C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9329" y="3188806"/>
                <a:ext cx="698130" cy="301994"/>
              </a:xfrm>
              <a:prstGeom prst="rect">
                <a:avLst/>
              </a:prstGeom>
              <a:blipFill>
                <a:blip r:embed="rId8"/>
                <a:stretch>
                  <a:fillRect l="-20175" t="-214000" r="-107018" b="-332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feld 42">
                <a:extLst>
                  <a:ext uri="{FF2B5EF4-FFF2-40B4-BE49-F238E27FC236}">
                    <a16:creationId xmlns:a16="http://schemas.microsoft.com/office/drawing/2014/main" id="{C63A51E4-6885-D733-142F-B66EB16CA3BD}"/>
                  </a:ext>
                </a:extLst>
              </p:cNvPr>
              <p:cNvSpPr txBox="1"/>
              <p:nvPr/>
            </p:nvSpPr>
            <p:spPr>
              <a:xfrm>
                <a:off x="8002943" y="3504793"/>
                <a:ext cx="698130" cy="3019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,↓</m:t>
                          </m:r>
                        </m:e>
                      </m:d>
                    </m:oMath>
                  </m:oMathPara>
                </a14:m>
                <a:endParaRPr lang="en-GB" sz="2400" dirty="0" err="1"/>
              </a:p>
            </p:txBody>
          </p:sp>
        </mc:Choice>
        <mc:Fallback>
          <p:sp>
            <p:nvSpPr>
              <p:cNvPr id="43" name="Textfeld 42">
                <a:extLst>
                  <a:ext uri="{FF2B5EF4-FFF2-40B4-BE49-F238E27FC236}">
                    <a16:creationId xmlns:a16="http://schemas.microsoft.com/office/drawing/2014/main" id="{C63A51E4-6885-D733-142F-B66EB16CA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2943" y="3504793"/>
                <a:ext cx="698130" cy="301994"/>
              </a:xfrm>
              <a:prstGeom prst="rect">
                <a:avLst/>
              </a:prstGeom>
              <a:blipFill>
                <a:blip r:embed="rId9"/>
                <a:stretch>
                  <a:fillRect l="-20175" t="-220408" r="-107018" b="-33877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feld 43">
                <a:extLst>
                  <a:ext uri="{FF2B5EF4-FFF2-40B4-BE49-F238E27FC236}">
                    <a16:creationId xmlns:a16="http://schemas.microsoft.com/office/drawing/2014/main" id="{C4449D36-8917-75DA-81B9-C36AFBEB75E3}"/>
                  </a:ext>
                </a:extLst>
              </p:cNvPr>
              <p:cNvSpPr txBox="1"/>
              <p:nvPr/>
            </p:nvSpPr>
            <p:spPr>
              <a:xfrm>
                <a:off x="7804469" y="3813195"/>
                <a:ext cx="902990" cy="3019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−|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↓,↑</m:t>
                          </m:r>
                        </m:e>
                      </m:d>
                    </m:oMath>
                  </m:oMathPara>
                </a14:m>
                <a:endParaRPr lang="en-GB" sz="2400" dirty="0" err="1"/>
              </a:p>
            </p:txBody>
          </p:sp>
        </mc:Choice>
        <mc:Fallback>
          <p:sp>
            <p:nvSpPr>
              <p:cNvPr id="44" name="Textfeld 43">
                <a:extLst>
                  <a:ext uri="{FF2B5EF4-FFF2-40B4-BE49-F238E27FC236}">
                    <a16:creationId xmlns:a16="http://schemas.microsoft.com/office/drawing/2014/main" id="{C4449D36-8917-75DA-81B9-C36AFBEB75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4469" y="3813195"/>
                <a:ext cx="902990" cy="301994"/>
              </a:xfrm>
              <a:prstGeom prst="rect">
                <a:avLst/>
              </a:prstGeom>
              <a:blipFill>
                <a:blip r:embed="rId10"/>
                <a:stretch>
                  <a:fillRect l="-5405" t="-220408" r="-84459" b="-33877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feld 44">
                <a:extLst>
                  <a:ext uri="{FF2B5EF4-FFF2-40B4-BE49-F238E27FC236}">
                    <a16:creationId xmlns:a16="http://schemas.microsoft.com/office/drawing/2014/main" id="{4301FDE3-D6DA-5F4A-1A71-328FEFB12542}"/>
                  </a:ext>
                </a:extLst>
              </p:cNvPr>
              <p:cNvSpPr txBox="1"/>
              <p:nvPr/>
            </p:nvSpPr>
            <p:spPr>
              <a:xfrm>
                <a:off x="7779836" y="2295485"/>
                <a:ext cx="1021265" cy="3433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de-DE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b>
                          </m:s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sz="2400" dirty="0" err="1"/>
              </a:p>
            </p:txBody>
          </p:sp>
        </mc:Choice>
        <mc:Fallback>
          <p:sp>
            <p:nvSpPr>
              <p:cNvPr id="45" name="Textfeld 44">
                <a:extLst>
                  <a:ext uri="{FF2B5EF4-FFF2-40B4-BE49-F238E27FC236}">
                    <a16:creationId xmlns:a16="http://schemas.microsoft.com/office/drawing/2014/main" id="{4301FDE3-D6DA-5F4A-1A71-328FEFB125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9836" y="2295485"/>
                <a:ext cx="1021265" cy="343386"/>
              </a:xfrm>
              <a:prstGeom prst="rect">
                <a:avLst/>
              </a:prstGeom>
              <a:blipFill>
                <a:blip r:embed="rId11"/>
                <a:stretch>
                  <a:fillRect l="-13690" t="-262500" r="-92262" b="-38928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xtfeld 45">
                <a:extLst>
                  <a:ext uri="{FF2B5EF4-FFF2-40B4-BE49-F238E27FC236}">
                    <a16:creationId xmlns:a16="http://schemas.microsoft.com/office/drawing/2014/main" id="{B058440B-52D3-8BFF-126E-1A6108D4F1BE}"/>
                  </a:ext>
                </a:extLst>
              </p:cNvPr>
              <p:cNvSpPr txBox="1"/>
              <p:nvPr/>
            </p:nvSpPr>
            <p:spPr>
              <a:xfrm>
                <a:off x="8009329" y="4090587"/>
                <a:ext cx="698130" cy="3019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↑,↑</m:t>
                          </m:r>
                        </m:e>
                      </m:d>
                    </m:oMath>
                  </m:oMathPara>
                </a14:m>
                <a:endParaRPr lang="en-GB" sz="2400" dirty="0" err="1"/>
              </a:p>
            </p:txBody>
          </p:sp>
        </mc:Choice>
        <mc:Fallback>
          <p:sp>
            <p:nvSpPr>
              <p:cNvPr id="46" name="Textfeld 45">
                <a:extLst>
                  <a:ext uri="{FF2B5EF4-FFF2-40B4-BE49-F238E27FC236}">
                    <a16:creationId xmlns:a16="http://schemas.microsoft.com/office/drawing/2014/main" id="{B058440B-52D3-8BFF-126E-1A6108D4F1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9329" y="4090587"/>
                <a:ext cx="698130" cy="301994"/>
              </a:xfrm>
              <a:prstGeom prst="rect">
                <a:avLst/>
              </a:prstGeom>
              <a:blipFill>
                <a:blip r:embed="rId12"/>
                <a:stretch>
                  <a:fillRect l="-20175" t="-214000" r="-107018" b="-332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C32114A7-605B-FCE8-BDD8-8561DD963A0E}"/>
                  </a:ext>
                </a:extLst>
              </p:cNvPr>
              <p:cNvSpPr txBox="1"/>
              <p:nvPr/>
            </p:nvSpPr>
            <p:spPr>
              <a:xfrm>
                <a:off x="8009329" y="4406573"/>
                <a:ext cx="698130" cy="3019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↑,↓</m:t>
                          </m:r>
                        </m:e>
                      </m:d>
                    </m:oMath>
                  </m:oMathPara>
                </a14:m>
                <a:endParaRPr lang="en-GB" sz="2400" dirty="0" err="1"/>
              </a:p>
            </p:txBody>
          </p:sp>
        </mc:Choice>
        <mc:Fallback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C32114A7-605B-FCE8-BDD8-8561DD963A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9329" y="4406573"/>
                <a:ext cx="698130" cy="301994"/>
              </a:xfrm>
              <a:prstGeom prst="rect">
                <a:avLst/>
              </a:prstGeom>
              <a:blipFill>
                <a:blip r:embed="rId13"/>
                <a:stretch>
                  <a:fillRect l="-20175" t="-220408" r="-107018" b="-33877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feld 47">
                <a:extLst>
                  <a:ext uri="{FF2B5EF4-FFF2-40B4-BE49-F238E27FC236}">
                    <a16:creationId xmlns:a16="http://schemas.microsoft.com/office/drawing/2014/main" id="{7A09D4A6-8062-8D23-F4CF-6E43E703D040}"/>
                  </a:ext>
                </a:extLst>
              </p:cNvPr>
              <p:cNvSpPr txBox="1"/>
              <p:nvPr/>
            </p:nvSpPr>
            <p:spPr>
              <a:xfrm>
                <a:off x="8002943" y="4722560"/>
                <a:ext cx="698130" cy="3019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,↓</m:t>
                          </m:r>
                        </m:e>
                      </m:d>
                    </m:oMath>
                  </m:oMathPara>
                </a14:m>
                <a:endParaRPr lang="en-GB" sz="2400" dirty="0" err="1"/>
              </a:p>
            </p:txBody>
          </p:sp>
        </mc:Choice>
        <mc:Fallback>
          <p:sp>
            <p:nvSpPr>
              <p:cNvPr id="48" name="Textfeld 47">
                <a:extLst>
                  <a:ext uri="{FF2B5EF4-FFF2-40B4-BE49-F238E27FC236}">
                    <a16:creationId xmlns:a16="http://schemas.microsoft.com/office/drawing/2014/main" id="{7A09D4A6-8062-8D23-F4CF-6E43E703D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2943" y="4722560"/>
                <a:ext cx="698130" cy="301994"/>
              </a:xfrm>
              <a:prstGeom prst="rect">
                <a:avLst/>
              </a:prstGeom>
              <a:blipFill>
                <a:blip r:embed="rId14"/>
                <a:stretch>
                  <a:fillRect l="-20175" t="-220408" r="-107018" b="-33877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Textfeld 48">
                <a:extLst>
                  <a:ext uri="{FF2B5EF4-FFF2-40B4-BE49-F238E27FC236}">
                    <a16:creationId xmlns:a16="http://schemas.microsoft.com/office/drawing/2014/main" id="{4E91DF34-4B8B-6574-90C0-474D6E708410}"/>
                  </a:ext>
                </a:extLst>
              </p:cNvPr>
              <p:cNvSpPr txBox="1"/>
              <p:nvPr/>
            </p:nvSpPr>
            <p:spPr>
              <a:xfrm>
                <a:off x="7804469" y="5030962"/>
                <a:ext cx="902990" cy="3019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−|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↓,↑</m:t>
                          </m:r>
                        </m:e>
                      </m:d>
                    </m:oMath>
                  </m:oMathPara>
                </a14:m>
                <a:endParaRPr lang="en-GB" sz="2400" dirty="0" err="1"/>
              </a:p>
            </p:txBody>
          </p:sp>
        </mc:Choice>
        <mc:Fallback>
          <p:sp>
            <p:nvSpPr>
              <p:cNvPr id="49" name="Textfeld 48">
                <a:extLst>
                  <a:ext uri="{FF2B5EF4-FFF2-40B4-BE49-F238E27FC236}">
                    <a16:creationId xmlns:a16="http://schemas.microsoft.com/office/drawing/2014/main" id="{4E91DF34-4B8B-6574-90C0-474D6E7084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4469" y="5030962"/>
                <a:ext cx="902990" cy="301994"/>
              </a:xfrm>
              <a:prstGeom prst="rect">
                <a:avLst/>
              </a:prstGeom>
              <a:blipFill>
                <a:blip r:embed="rId15"/>
                <a:stretch>
                  <a:fillRect l="-5405" t="-214000" r="-84459" b="-332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23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Lamb-</a:t>
            </a:r>
            <a:r>
              <a:rPr lang="de-DE" dirty="0" err="1" smtClean="0"/>
              <a:t>shift</a:t>
            </a:r>
            <a:r>
              <a:rPr lang="de-DE" dirty="0" smtClean="0"/>
              <a:t> polarimeter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</a:p>
        </p:txBody>
      </p:sp>
      <p:grpSp>
        <p:nvGrpSpPr>
          <p:cNvPr id="18" name="Gruppieren 17"/>
          <p:cNvGrpSpPr/>
          <p:nvPr/>
        </p:nvGrpSpPr>
        <p:grpSpPr>
          <a:xfrm>
            <a:off x="449031" y="787388"/>
            <a:ext cx="10744204" cy="5262345"/>
            <a:chOff x="1294692" y="558790"/>
            <a:chExt cx="11020285" cy="5391254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B63E512B-B30C-61B1-92D6-540283C58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4692" y="907956"/>
              <a:ext cx="9047196" cy="504208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xtfeld 7">
                  <a:extLst>
                    <a:ext uri="{FF2B5EF4-FFF2-40B4-BE49-F238E27FC236}">
                      <a16:creationId xmlns:a16="http://schemas.microsoft.com/office/drawing/2014/main" id="{8523073D-8275-508E-8176-A9A6BCB4D3E6}"/>
                    </a:ext>
                  </a:extLst>
                </p:cNvPr>
                <p:cNvSpPr txBox="1"/>
                <p:nvPr/>
              </p:nvSpPr>
              <p:spPr>
                <a:xfrm>
                  <a:off x="9536956" y="558790"/>
                  <a:ext cx="1609864" cy="65520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f>
                          <m:f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num>
                          <m:den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</m:oMath>
                    </m:oMathPara>
                  </a14:m>
                  <a:endParaRPr lang="en-GB" sz="2400" dirty="0" err="1"/>
                </a:p>
              </p:txBody>
            </p:sp>
          </mc:Choice>
          <mc:Fallback>
            <p:sp>
              <p:nvSpPr>
                <p:cNvPr id="8" name="Textfeld 7">
                  <a:extLst>
                    <a:ext uri="{FF2B5EF4-FFF2-40B4-BE49-F238E27FC236}">
                      <a16:creationId xmlns:a16="http://schemas.microsoft.com/office/drawing/2014/main" id="{8523073D-8275-508E-8176-A9A6BCB4D3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36956" y="558790"/>
                  <a:ext cx="1609864" cy="655200"/>
                </a:xfrm>
                <a:prstGeom prst="rect">
                  <a:avLst/>
                </a:prstGeom>
                <a:blipFill>
                  <a:blip r:embed="rId3"/>
                  <a:stretch>
                    <a:fillRect b="-285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Textfeld 8">
                  <a:extLst>
                    <a:ext uri="{FF2B5EF4-FFF2-40B4-BE49-F238E27FC236}">
                      <a16:creationId xmlns:a16="http://schemas.microsoft.com/office/drawing/2014/main" id="{7A992AA9-82C1-306B-3DA2-2F19BE6674C4}"/>
                    </a:ext>
                  </a:extLst>
                </p:cNvPr>
                <p:cNvSpPr txBox="1"/>
                <p:nvPr/>
              </p:nvSpPr>
              <p:spPr>
                <a:xfrm>
                  <a:off x="10563121" y="2619356"/>
                  <a:ext cx="781176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↑,↑</m:t>
                            </m:r>
                          </m:e>
                        </m:d>
                      </m:oMath>
                    </m:oMathPara>
                  </a14:m>
                  <a:endParaRPr lang="en-GB" sz="2400" dirty="0" err="1"/>
                </a:p>
              </p:txBody>
            </p:sp>
          </mc:Choice>
          <mc:Fallback>
            <p:sp>
              <p:nvSpPr>
                <p:cNvPr id="9" name="Textfeld 8">
                  <a:extLst>
                    <a:ext uri="{FF2B5EF4-FFF2-40B4-BE49-F238E27FC236}">
                      <a16:creationId xmlns:a16="http://schemas.microsoft.com/office/drawing/2014/main" id="{7A992AA9-82C1-306B-3DA2-2F19BE6674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63121" y="2619356"/>
                  <a:ext cx="781176" cy="350865"/>
                </a:xfrm>
                <a:prstGeom prst="rect">
                  <a:avLst/>
                </a:prstGeom>
                <a:blipFill>
                  <a:blip r:embed="rId4"/>
                  <a:stretch>
                    <a:fillRect l="-14400" t="-191071" r="-92800" b="-285714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Textfeld 9">
                  <a:extLst>
                    <a:ext uri="{FF2B5EF4-FFF2-40B4-BE49-F238E27FC236}">
                      <a16:creationId xmlns:a16="http://schemas.microsoft.com/office/drawing/2014/main" id="{28543A92-B9AF-83D8-0428-D4480136B4B9}"/>
                    </a:ext>
                  </a:extLst>
                </p:cNvPr>
                <p:cNvSpPr txBox="1"/>
                <p:nvPr/>
              </p:nvSpPr>
              <p:spPr>
                <a:xfrm>
                  <a:off x="10563121" y="2986477"/>
                  <a:ext cx="781176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↑,↓</m:t>
                            </m:r>
                          </m:e>
                        </m:d>
                      </m:oMath>
                    </m:oMathPara>
                  </a14:m>
                  <a:endParaRPr lang="en-GB" sz="2400" dirty="0" err="1"/>
                </a:p>
              </p:txBody>
            </p:sp>
          </mc:Choice>
          <mc:Fallback>
            <p:sp>
              <p:nvSpPr>
                <p:cNvPr id="10" name="Textfeld 9">
                  <a:extLst>
                    <a:ext uri="{FF2B5EF4-FFF2-40B4-BE49-F238E27FC236}">
                      <a16:creationId xmlns:a16="http://schemas.microsoft.com/office/drawing/2014/main" id="{28543A92-B9AF-83D8-0428-D4480136B4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63121" y="2986477"/>
                  <a:ext cx="781176" cy="350865"/>
                </a:xfrm>
                <a:prstGeom prst="rect">
                  <a:avLst/>
                </a:prstGeom>
                <a:blipFill>
                  <a:blip r:embed="rId5"/>
                  <a:stretch>
                    <a:fillRect l="-14400" t="-192857" r="-92800" b="-283929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Textfeld 10">
                  <a:extLst>
                    <a:ext uri="{FF2B5EF4-FFF2-40B4-BE49-F238E27FC236}">
                      <a16:creationId xmlns:a16="http://schemas.microsoft.com/office/drawing/2014/main" id="{02D360AA-4F72-58E2-D7EF-90EC5AC992C5}"/>
                    </a:ext>
                  </a:extLst>
                </p:cNvPr>
                <p:cNvSpPr txBox="1"/>
                <p:nvPr/>
              </p:nvSpPr>
              <p:spPr>
                <a:xfrm>
                  <a:off x="10563121" y="2252235"/>
                  <a:ext cx="781176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,↓</m:t>
                            </m:r>
                          </m:e>
                        </m:d>
                      </m:oMath>
                    </m:oMathPara>
                  </a14:m>
                  <a:endParaRPr lang="en-GB" sz="2400" dirty="0" err="1"/>
                </a:p>
              </p:txBody>
            </p:sp>
          </mc:Choice>
          <mc:Fallback>
            <p:sp>
              <p:nvSpPr>
                <p:cNvPr id="11" name="Textfeld 10">
                  <a:extLst>
                    <a:ext uri="{FF2B5EF4-FFF2-40B4-BE49-F238E27FC236}">
                      <a16:creationId xmlns:a16="http://schemas.microsoft.com/office/drawing/2014/main" id="{02D360AA-4F72-58E2-D7EF-90EC5AC992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63121" y="2252235"/>
                  <a:ext cx="781176" cy="350865"/>
                </a:xfrm>
                <a:prstGeom prst="rect">
                  <a:avLst/>
                </a:prstGeom>
                <a:blipFill>
                  <a:blip r:embed="rId6"/>
                  <a:stretch>
                    <a:fillRect l="-14400" t="-191071" r="-92800" b="-285714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Textfeld 11">
                  <a:extLst>
                    <a:ext uri="{FF2B5EF4-FFF2-40B4-BE49-F238E27FC236}">
                      <a16:creationId xmlns:a16="http://schemas.microsoft.com/office/drawing/2014/main" id="{042CB357-8D08-500A-56D5-E7C5503976AD}"/>
                    </a:ext>
                  </a:extLst>
                </p:cNvPr>
                <p:cNvSpPr txBox="1"/>
                <p:nvPr/>
              </p:nvSpPr>
              <p:spPr>
                <a:xfrm>
                  <a:off x="10341037" y="3308758"/>
                  <a:ext cx="1010405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−|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↓,↑</m:t>
                            </m:r>
                          </m:e>
                        </m:d>
                      </m:oMath>
                    </m:oMathPara>
                  </a14:m>
                  <a:endParaRPr lang="en-GB" sz="2400" dirty="0" err="1"/>
                </a:p>
              </p:txBody>
            </p:sp>
          </mc:Choice>
          <mc:Fallback>
            <p:sp>
              <p:nvSpPr>
                <p:cNvPr id="12" name="Textfeld 11">
                  <a:extLst>
                    <a:ext uri="{FF2B5EF4-FFF2-40B4-BE49-F238E27FC236}">
                      <a16:creationId xmlns:a16="http://schemas.microsoft.com/office/drawing/2014/main" id="{042CB357-8D08-500A-56D5-E7C5503976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41037" y="3308758"/>
                  <a:ext cx="1010405" cy="350865"/>
                </a:xfrm>
                <a:prstGeom prst="rect">
                  <a:avLst/>
                </a:prstGeom>
                <a:blipFill>
                  <a:blip r:embed="rId7"/>
                  <a:stretch>
                    <a:fillRect l="-1235" t="-187719" r="-72222" b="-27894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Textfeld 12">
                  <a:extLst>
                    <a:ext uri="{FF2B5EF4-FFF2-40B4-BE49-F238E27FC236}">
                      <a16:creationId xmlns:a16="http://schemas.microsoft.com/office/drawing/2014/main" id="{8169B668-8DEA-9DD1-E853-B329C73C1E32}"/>
                    </a:ext>
                  </a:extLst>
                </p:cNvPr>
                <p:cNvSpPr txBox="1"/>
                <p:nvPr/>
              </p:nvSpPr>
              <p:spPr>
                <a:xfrm>
                  <a:off x="10570266" y="3631039"/>
                  <a:ext cx="781176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↑,↑</m:t>
                            </m:r>
                          </m:e>
                        </m:d>
                      </m:oMath>
                    </m:oMathPara>
                  </a14:m>
                  <a:endParaRPr lang="en-GB" sz="2400" dirty="0" err="1"/>
                </a:p>
              </p:txBody>
            </p:sp>
          </mc:Choice>
          <mc:Fallback>
            <p:sp>
              <p:nvSpPr>
                <p:cNvPr id="13" name="Textfeld 12">
                  <a:extLst>
                    <a:ext uri="{FF2B5EF4-FFF2-40B4-BE49-F238E27FC236}">
                      <a16:creationId xmlns:a16="http://schemas.microsoft.com/office/drawing/2014/main" id="{8169B668-8DEA-9DD1-E853-B329C73C1E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70266" y="3631039"/>
                  <a:ext cx="781176" cy="350865"/>
                </a:xfrm>
                <a:prstGeom prst="rect">
                  <a:avLst/>
                </a:prstGeom>
                <a:blipFill>
                  <a:blip r:embed="rId8"/>
                  <a:stretch>
                    <a:fillRect l="-13600" t="-191071" r="-93600" b="-285714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Textfeld 13">
                  <a:extLst>
                    <a:ext uri="{FF2B5EF4-FFF2-40B4-BE49-F238E27FC236}">
                      <a16:creationId xmlns:a16="http://schemas.microsoft.com/office/drawing/2014/main" id="{058D50F9-A0EA-55BA-B351-7EA3D9EE7668}"/>
                    </a:ext>
                  </a:extLst>
                </p:cNvPr>
                <p:cNvSpPr txBox="1"/>
                <p:nvPr/>
              </p:nvSpPr>
              <p:spPr>
                <a:xfrm>
                  <a:off x="10570266" y="3998160"/>
                  <a:ext cx="781176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↑,↓</m:t>
                            </m:r>
                          </m:e>
                        </m:d>
                      </m:oMath>
                    </m:oMathPara>
                  </a14:m>
                  <a:endParaRPr lang="en-GB" sz="2400" dirty="0" err="1"/>
                </a:p>
              </p:txBody>
            </p:sp>
          </mc:Choice>
          <mc:Fallback>
            <p:sp>
              <p:nvSpPr>
                <p:cNvPr id="14" name="Textfeld 13">
                  <a:extLst>
                    <a:ext uri="{FF2B5EF4-FFF2-40B4-BE49-F238E27FC236}">
                      <a16:creationId xmlns:a16="http://schemas.microsoft.com/office/drawing/2014/main" id="{058D50F9-A0EA-55BA-B351-7EA3D9EE76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70266" y="3998160"/>
                  <a:ext cx="781176" cy="350865"/>
                </a:xfrm>
                <a:prstGeom prst="rect">
                  <a:avLst/>
                </a:prstGeom>
                <a:blipFill>
                  <a:blip r:embed="rId9"/>
                  <a:stretch>
                    <a:fillRect l="-13600" t="-192857" r="-93600" b="-283929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Textfeld 14">
                  <a:extLst>
                    <a:ext uri="{FF2B5EF4-FFF2-40B4-BE49-F238E27FC236}">
                      <a16:creationId xmlns:a16="http://schemas.microsoft.com/office/drawing/2014/main" id="{FE35B7FE-CE1E-FF3E-33E8-16544911C273}"/>
                    </a:ext>
                  </a:extLst>
                </p:cNvPr>
                <p:cNvSpPr txBox="1"/>
                <p:nvPr/>
              </p:nvSpPr>
              <p:spPr>
                <a:xfrm>
                  <a:off x="10563121" y="4365281"/>
                  <a:ext cx="781176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,↓</m:t>
                            </m:r>
                          </m:e>
                        </m:d>
                      </m:oMath>
                    </m:oMathPara>
                  </a14:m>
                  <a:endParaRPr lang="en-GB" sz="2400" dirty="0" err="1"/>
                </a:p>
              </p:txBody>
            </p:sp>
          </mc:Choice>
          <mc:Fallback>
            <p:sp>
              <p:nvSpPr>
                <p:cNvPr id="15" name="Textfeld 14">
                  <a:extLst>
                    <a:ext uri="{FF2B5EF4-FFF2-40B4-BE49-F238E27FC236}">
                      <a16:creationId xmlns:a16="http://schemas.microsoft.com/office/drawing/2014/main" id="{FE35B7FE-CE1E-FF3E-33E8-16544911C2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63121" y="4365281"/>
                  <a:ext cx="781176" cy="350865"/>
                </a:xfrm>
                <a:prstGeom prst="rect">
                  <a:avLst/>
                </a:prstGeom>
                <a:blipFill>
                  <a:blip r:embed="rId10"/>
                  <a:stretch>
                    <a:fillRect l="-14400" t="-192857" r="-92800" b="-283929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Textfeld 15">
                  <a:extLst>
                    <a:ext uri="{FF2B5EF4-FFF2-40B4-BE49-F238E27FC236}">
                      <a16:creationId xmlns:a16="http://schemas.microsoft.com/office/drawing/2014/main" id="{23D21D47-DC23-A7B1-6583-ECDAD836D36A}"/>
                    </a:ext>
                  </a:extLst>
                </p:cNvPr>
                <p:cNvSpPr txBox="1"/>
                <p:nvPr/>
              </p:nvSpPr>
              <p:spPr>
                <a:xfrm>
                  <a:off x="10341037" y="4723591"/>
                  <a:ext cx="1010405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−|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↓,↑</m:t>
                            </m:r>
                          </m:e>
                        </m:d>
                      </m:oMath>
                    </m:oMathPara>
                  </a14:m>
                  <a:endParaRPr lang="en-GB" sz="2400" dirty="0" err="1"/>
                </a:p>
              </p:txBody>
            </p:sp>
          </mc:Choice>
          <mc:Fallback>
            <p:sp>
              <p:nvSpPr>
                <p:cNvPr id="16" name="Textfeld 15">
                  <a:extLst>
                    <a:ext uri="{FF2B5EF4-FFF2-40B4-BE49-F238E27FC236}">
                      <a16:creationId xmlns:a16="http://schemas.microsoft.com/office/drawing/2014/main" id="{23D21D47-DC23-A7B1-6583-ECDAD836D3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41037" y="4723591"/>
                  <a:ext cx="1010405" cy="350865"/>
                </a:xfrm>
                <a:prstGeom prst="rect">
                  <a:avLst/>
                </a:prstGeom>
                <a:blipFill>
                  <a:blip r:embed="rId11"/>
                  <a:stretch>
                    <a:fillRect l="-1235" t="-191071" r="-72222" b="-285714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Textfeld 16">
                  <a:extLst>
                    <a:ext uri="{FF2B5EF4-FFF2-40B4-BE49-F238E27FC236}">
                      <a16:creationId xmlns:a16="http://schemas.microsoft.com/office/drawing/2014/main" id="{D877283B-8704-FDF6-5A38-FC1AB0012BCD}"/>
                    </a:ext>
                  </a:extLst>
                </p:cNvPr>
                <p:cNvSpPr txBox="1"/>
                <p:nvPr/>
              </p:nvSpPr>
              <p:spPr>
                <a:xfrm>
                  <a:off x="8811265" y="1507687"/>
                  <a:ext cx="3503712" cy="4431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≫</m:t>
                        </m:r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17" name="Textfeld 16">
                  <a:extLst>
                    <a:ext uri="{FF2B5EF4-FFF2-40B4-BE49-F238E27FC236}">
                      <a16:creationId xmlns:a16="http://schemas.microsoft.com/office/drawing/2014/main" id="{D877283B-8704-FDF6-5A38-FC1AB0012B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11265" y="1507687"/>
                  <a:ext cx="3503712" cy="443198"/>
                </a:xfrm>
                <a:prstGeom prst="rect">
                  <a:avLst/>
                </a:prstGeom>
                <a:blipFill>
                  <a:blip r:embed="rId12"/>
                  <a:stretch>
                    <a:fillRect b="-281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21002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Lamb-</a:t>
            </a:r>
            <a:r>
              <a:rPr lang="de-DE" dirty="0" err="1" smtClean="0"/>
              <a:t>shift</a:t>
            </a:r>
            <a:r>
              <a:rPr lang="de-DE" dirty="0" smtClean="0"/>
              <a:t> polarimeter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1" name="Gruppieren 40"/>
          <p:cNvGrpSpPr/>
          <p:nvPr/>
        </p:nvGrpSpPr>
        <p:grpSpPr>
          <a:xfrm>
            <a:off x="395755" y="1224642"/>
            <a:ext cx="8299209" cy="4813584"/>
            <a:chOff x="1775520" y="741231"/>
            <a:chExt cx="9692727" cy="5615403"/>
          </a:xfrm>
        </p:grpSpPr>
        <p:pic>
          <p:nvPicPr>
            <p:cNvPr id="23" name="Grafik 22" descr="Ein Bild, das Reihe, Diagramm, Text, parallel enthält.&#10;&#10;KI-generierte Inhalte können fehlerhaft sein.">
              <a:extLst>
                <a:ext uri="{FF2B5EF4-FFF2-40B4-BE49-F238E27FC236}">
                  <a16:creationId xmlns:a16="http://schemas.microsoft.com/office/drawing/2014/main" id="{34127254-3C0C-E982-4DB9-4E55A5BF9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520" y="741231"/>
              <a:ext cx="8493009" cy="561540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Textfeld 23">
                  <a:extLst>
                    <a:ext uri="{FF2B5EF4-FFF2-40B4-BE49-F238E27FC236}">
                      <a16:creationId xmlns:a16="http://schemas.microsoft.com/office/drawing/2014/main" id="{584A7453-8CA5-EA98-8260-1F32AC8688F7}"/>
                    </a:ext>
                  </a:extLst>
                </p:cNvPr>
                <p:cNvSpPr txBox="1"/>
                <p:nvPr/>
              </p:nvSpPr>
              <p:spPr>
                <a:xfrm>
                  <a:off x="2802441" y="2040464"/>
                  <a:ext cx="778482" cy="4524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f>
                              <m:fPr>
                                <m:type m:val="skw"/>
                                <m:ctrlPr>
                                  <a:rPr lang="de-DE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b>
                        </m:sSub>
                      </m:oMath>
                    </m:oMathPara>
                  </a14:m>
                  <a:endParaRPr lang="de-DE" sz="2400" dirty="0" err="1"/>
                </a:p>
              </p:txBody>
            </p:sp>
          </mc:Choice>
          <mc:Fallback>
            <p:sp>
              <p:nvSpPr>
                <p:cNvPr id="24" name="Textfeld 23">
                  <a:extLst>
                    <a:ext uri="{FF2B5EF4-FFF2-40B4-BE49-F238E27FC236}">
                      <a16:creationId xmlns:a16="http://schemas.microsoft.com/office/drawing/2014/main" id="{584A7453-8CA5-EA98-8260-1F32AC8688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2441" y="2040464"/>
                  <a:ext cx="778482" cy="452432"/>
                </a:xfrm>
                <a:prstGeom prst="rect">
                  <a:avLst/>
                </a:prstGeom>
                <a:blipFill>
                  <a:blip r:embed="rId3"/>
                  <a:stretch>
                    <a:fillRect l="-15455" t="-114286" r="-110000" b="-24285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Textfeld 24">
                  <a:extLst>
                    <a:ext uri="{FF2B5EF4-FFF2-40B4-BE49-F238E27FC236}">
                      <a16:creationId xmlns:a16="http://schemas.microsoft.com/office/drawing/2014/main" id="{70986045-FCE1-9F27-3DFA-395F9F2A4E4B}"/>
                    </a:ext>
                  </a:extLst>
                </p:cNvPr>
                <p:cNvSpPr txBox="1"/>
                <p:nvPr/>
              </p:nvSpPr>
              <p:spPr>
                <a:xfrm>
                  <a:off x="2783632" y="4992792"/>
                  <a:ext cx="805733" cy="4524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f>
                              <m:fPr>
                                <m:type m:val="skw"/>
                                <m:ctrlPr>
                                  <a:rPr lang="de-DE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b>
                        </m:sSub>
                      </m:oMath>
                    </m:oMathPara>
                  </a14:m>
                  <a:endParaRPr lang="de-DE" sz="2400" dirty="0" err="1"/>
                </a:p>
              </p:txBody>
            </p:sp>
          </mc:Choice>
          <mc:Fallback>
            <p:sp>
              <p:nvSpPr>
                <p:cNvPr id="25" name="Textfeld 24">
                  <a:extLst>
                    <a:ext uri="{FF2B5EF4-FFF2-40B4-BE49-F238E27FC236}">
                      <a16:creationId xmlns:a16="http://schemas.microsoft.com/office/drawing/2014/main" id="{70986045-FCE1-9F27-3DFA-395F9F2A4E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3632" y="4992792"/>
                  <a:ext cx="805733" cy="452432"/>
                </a:xfrm>
                <a:prstGeom prst="rect">
                  <a:avLst/>
                </a:prstGeom>
                <a:blipFill>
                  <a:blip r:embed="rId4"/>
                  <a:stretch>
                    <a:fillRect l="-15929" t="-114286" r="-107965" b="-24285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Textfeld 25">
                  <a:extLst>
                    <a:ext uri="{FF2B5EF4-FFF2-40B4-BE49-F238E27FC236}">
                      <a16:creationId xmlns:a16="http://schemas.microsoft.com/office/drawing/2014/main" id="{CF185706-D45B-E299-BE46-248296F5EE99}"/>
                    </a:ext>
                  </a:extLst>
                </p:cNvPr>
                <p:cNvSpPr txBox="1"/>
                <p:nvPr/>
              </p:nvSpPr>
              <p:spPr>
                <a:xfrm>
                  <a:off x="2802441" y="1605700"/>
                  <a:ext cx="1421351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=0.12 </m:t>
                        </m:r>
                        <m:r>
                          <m:rPr>
                            <m:sty m:val="p"/>
                          </m:rPr>
                          <a:rPr lang="de-DE" sz="2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en-GB" sz="2400" dirty="0" err="1"/>
                </a:p>
              </p:txBody>
            </p:sp>
          </mc:Choice>
          <mc:Fallback>
            <p:sp>
              <p:nvSpPr>
                <p:cNvPr id="26" name="Textfeld 25">
                  <a:extLst>
                    <a:ext uri="{FF2B5EF4-FFF2-40B4-BE49-F238E27FC236}">
                      <a16:creationId xmlns:a16="http://schemas.microsoft.com/office/drawing/2014/main" id="{CF185706-D45B-E299-BE46-248296F5EE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2441" y="1605700"/>
                  <a:ext cx="1421351" cy="350865"/>
                </a:xfrm>
                <a:prstGeom prst="rect">
                  <a:avLst/>
                </a:prstGeom>
                <a:blipFill>
                  <a:blip r:embed="rId5"/>
                  <a:stretch>
                    <a:fillRect l="-6000" r="-14000" b="-2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Textfeld 26">
                  <a:extLst>
                    <a:ext uri="{FF2B5EF4-FFF2-40B4-BE49-F238E27FC236}">
                      <a16:creationId xmlns:a16="http://schemas.microsoft.com/office/drawing/2014/main" id="{9D310936-2C50-4D43-048F-FE52B0444FB9}"/>
                    </a:ext>
                  </a:extLst>
                </p:cNvPr>
                <p:cNvSpPr txBox="1"/>
                <p:nvPr/>
              </p:nvSpPr>
              <p:spPr>
                <a:xfrm>
                  <a:off x="2816740" y="4149080"/>
                  <a:ext cx="1407052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=1.6 </m:t>
                        </m:r>
                        <m:r>
                          <m:rPr>
                            <m:sty m:val="p"/>
                          </m:rPr>
                          <a:rPr lang="de-DE" sz="2400" b="0" i="0" smtClean="0">
                            <a:latin typeface="Cambria Math" panose="02040503050406030204" pitchFamily="18" charset="0"/>
                          </a:rPr>
                          <m:t>ns</m:t>
                        </m:r>
                      </m:oMath>
                    </m:oMathPara>
                  </a14:m>
                  <a:endParaRPr lang="en-GB" sz="2400" dirty="0" err="1"/>
                </a:p>
              </p:txBody>
            </p:sp>
          </mc:Choice>
          <mc:Fallback>
            <p:sp>
              <p:nvSpPr>
                <p:cNvPr id="27" name="Textfeld 26">
                  <a:extLst>
                    <a:ext uri="{FF2B5EF4-FFF2-40B4-BE49-F238E27FC236}">
                      <a16:creationId xmlns:a16="http://schemas.microsoft.com/office/drawing/2014/main" id="{9D310936-2C50-4D43-048F-FE52B0444F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6740" y="4149080"/>
                  <a:ext cx="1407052" cy="350865"/>
                </a:xfrm>
                <a:prstGeom prst="rect">
                  <a:avLst/>
                </a:prstGeom>
                <a:blipFill>
                  <a:blip r:embed="rId6"/>
                  <a:stretch>
                    <a:fillRect l="-6061" r="-15152" b="-30612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Textfeld 27">
                  <a:extLst>
                    <a:ext uri="{FF2B5EF4-FFF2-40B4-BE49-F238E27FC236}">
                      <a16:creationId xmlns:a16="http://schemas.microsoft.com/office/drawing/2014/main" id="{6B6C43DA-C3E5-68DF-76FB-420302AEF491}"/>
                    </a:ext>
                  </a:extLst>
                </p:cNvPr>
                <p:cNvSpPr txBox="1"/>
                <p:nvPr/>
              </p:nvSpPr>
              <p:spPr>
                <a:xfrm>
                  <a:off x="10582290" y="2608699"/>
                  <a:ext cx="781176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↑,↑</m:t>
                            </m:r>
                          </m:e>
                        </m:d>
                      </m:oMath>
                    </m:oMathPara>
                  </a14:m>
                  <a:endParaRPr lang="en-GB" sz="2400" dirty="0" err="1"/>
                </a:p>
              </p:txBody>
            </p:sp>
          </mc:Choice>
          <mc:Fallback>
            <p:sp>
              <p:nvSpPr>
                <p:cNvPr id="28" name="Textfeld 27">
                  <a:extLst>
                    <a:ext uri="{FF2B5EF4-FFF2-40B4-BE49-F238E27FC236}">
                      <a16:creationId xmlns:a16="http://schemas.microsoft.com/office/drawing/2014/main" id="{6B6C43DA-C3E5-68DF-76FB-420302AEF4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82290" y="2608699"/>
                  <a:ext cx="781176" cy="350865"/>
                </a:xfrm>
                <a:prstGeom prst="rect">
                  <a:avLst/>
                </a:prstGeom>
                <a:blipFill>
                  <a:blip r:embed="rId7"/>
                  <a:stretch>
                    <a:fillRect l="-21818" t="-214000" r="-113636" b="-332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Textfeld 28">
                  <a:extLst>
                    <a:ext uri="{FF2B5EF4-FFF2-40B4-BE49-F238E27FC236}">
                      <a16:creationId xmlns:a16="http://schemas.microsoft.com/office/drawing/2014/main" id="{85EDC29D-898B-99C7-A202-CF03D3CBBF9E}"/>
                    </a:ext>
                  </a:extLst>
                </p:cNvPr>
                <p:cNvSpPr txBox="1"/>
                <p:nvPr/>
              </p:nvSpPr>
              <p:spPr>
                <a:xfrm>
                  <a:off x="10582290" y="2975820"/>
                  <a:ext cx="781176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↑,↓</m:t>
                            </m:r>
                          </m:e>
                        </m:d>
                      </m:oMath>
                    </m:oMathPara>
                  </a14:m>
                  <a:endParaRPr lang="en-GB" sz="2400" dirty="0" err="1"/>
                </a:p>
              </p:txBody>
            </p:sp>
          </mc:Choice>
          <mc:Fallback>
            <p:sp>
              <p:nvSpPr>
                <p:cNvPr id="29" name="Textfeld 28">
                  <a:extLst>
                    <a:ext uri="{FF2B5EF4-FFF2-40B4-BE49-F238E27FC236}">
                      <a16:creationId xmlns:a16="http://schemas.microsoft.com/office/drawing/2014/main" id="{85EDC29D-898B-99C7-A202-CF03D3CBBF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82290" y="2975820"/>
                  <a:ext cx="781176" cy="350865"/>
                </a:xfrm>
                <a:prstGeom prst="rect">
                  <a:avLst/>
                </a:prstGeom>
                <a:blipFill>
                  <a:blip r:embed="rId8"/>
                  <a:stretch>
                    <a:fillRect l="-21818" t="-218367" r="-113636" b="-34081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Textfeld 29">
                  <a:extLst>
                    <a:ext uri="{FF2B5EF4-FFF2-40B4-BE49-F238E27FC236}">
                      <a16:creationId xmlns:a16="http://schemas.microsoft.com/office/drawing/2014/main" id="{03EAEBF1-153E-6257-1E16-1976AFABBD53}"/>
                    </a:ext>
                  </a:extLst>
                </p:cNvPr>
                <p:cNvSpPr txBox="1"/>
                <p:nvPr/>
              </p:nvSpPr>
              <p:spPr>
                <a:xfrm>
                  <a:off x="10575145" y="3342941"/>
                  <a:ext cx="781176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,↓</m:t>
                            </m:r>
                          </m:e>
                        </m:d>
                      </m:oMath>
                    </m:oMathPara>
                  </a14:m>
                  <a:endParaRPr lang="en-GB" sz="2400" dirty="0" err="1"/>
                </a:p>
              </p:txBody>
            </p:sp>
          </mc:Choice>
          <mc:Fallback>
            <p:sp>
              <p:nvSpPr>
                <p:cNvPr id="30" name="Textfeld 29">
                  <a:extLst>
                    <a:ext uri="{FF2B5EF4-FFF2-40B4-BE49-F238E27FC236}">
                      <a16:creationId xmlns:a16="http://schemas.microsoft.com/office/drawing/2014/main" id="{03EAEBF1-153E-6257-1E16-1976AFABBD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75145" y="3342941"/>
                  <a:ext cx="781176" cy="350865"/>
                </a:xfrm>
                <a:prstGeom prst="rect">
                  <a:avLst/>
                </a:prstGeom>
                <a:blipFill>
                  <a:blip r:embed="rId9"/>
                  <a:stretch>
                    <a:fillRect l="-21818" t="-220408" r="-113636" b="-33877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Textfeld 30">
                  <a:extLst>
                    <a:ext uri="{FF2B5EF4-FFF2-40B4-BE49-F238E27FC236}">
                      <a16:creationId xmlns:a16="http://schemas.microsoft.com/office/drawing/2014/main" id="{01004136-3802-57D3-BEBC-C3C10CE5F055}"/>
                    </a:ext>
                  </a:extLst>
                </p:cNvPr>
                <p:cNvSpPr txBox="1"/>
                <p:nvPr/>
              </p:nvSpPr>
              <p:spPr>
                <a:xfrm>
                  <a:off x="10353061" y="3701251"/>
                  <a:ext cx="1010405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−|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↓,↑</m:t>
                            </m:r>
                          </m:e>
                        </m:d>
                      </m:oMath>
                    </m:oMathPara>
                  </a14:m>
                  <a:endParaRPr lang="en-GB" sz="2400" dirty="0" err="1"/>
                </a:p>
              </p:txBody>
            </p:sp>
          </mc:Choice>
          <mc:Fallback>
            <p:sp>
              <p:nvSpPr>
                <p:cNvPr id="31" name="Textfeld 30">
                  <a:extLst>
                    <a:ext uri="{FF2B5EF4-FFF2-40B4-BE49-F238E27FC236}">
                      <a16:creationId xmlns:a16="http://schemas.microsoft.com/office/drawing/2014/main" id="{01004136-3802-57D3-BEBC-C3C10CE5F0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53061" y="3701251"/>
                  <a:ext cx="1010405" cy="350865"/>
                </a:xfrm>
                <a:prstGeom prst="rect">
                  <a:avLst/>
                </a:prstGeom>
                <a:blipFill>
                  <a:blip r:embed="rId10"/>
                  <a:stretch>
                    <a:fillRect l="-6338" t="-218367" r="-91549" b="-34081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Textfeld 31">
                  <a:extLst>
                    <a:ext uri="{FF2B5EF4-FFF2-40B4-BE49-F238E27FC236}">
                      <a16:creationId xmlns:a16="http://schemas.microsoft.com/office/drawing/2014/main" id="{E8E09A6F-D570-D6DA-4A0E-D6CAD14E19A1}"/>
                    </a:ext>
                  </a:extLst>
                </p:cNvPr>
                <p:cNvSpPr txBox="1"/>
                <p:nvPr/>
              </p:nvSpPr>
              <p:spPr>
                <a:xfrm>
                  <a:off x="10325498" y="1937936"/>
                  <a:ext cx="1142749" cy="3989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de-DE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sub>
                            </m:s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de-DE" sz="2400" dirty="0" err="1"/>
                </a:p>
              </p:txBody>
            </p:sp>
          </mc:Choice>
          <mc:Fallback>
            <p:sp>
              <p:nvSpPr>
                <p:cNvPr id="32" name="Textfeld 31">
                  <a:extLst>
                    <a:ext uri="{FF2B5EF4-FFF2-40B4-BE49-F238E27FC236}">
                      <a16:creationId xmlns:a16="http://schemas.microsoft.com/office/drawing/2014/main" id="{E8E09A6F-D570-D6DA-4A0E-D6CAD14E19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25498" y="1937936"/>
                  <a:ext cx="1142749" cy="398955"/>
                </a:xfrm>
                <a:prstGeom prst="rect">
                  <a:avLst/>
                </a:prstGeom>
                <a:blipFill>
                  <a:blip r:embed="rId11"/>
                  <a:stretch>
                    <a:fillRect l="-15000" t="-260714" r="-101250" b="-391071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Textfeld 32">
                  <a:extLst>
                    <a:ext uri="{FF2B5EF4-FFF2-40B4-BE49-F238E27FC236}">
                      <a16:creationId xmlns:a16="http://schemas.microsoft.com/office/drawing/2014/main" id="{BEFF60D7-DA07-C40C-BB08-23397D579A6C}"/>
                    </a:ext>
                  </a:extLst>
                </p:cNvPr>
                <p:cNvSpPr txBox="1"/>
                <p:nvPr/>
              </p:nvSpPr>
              <p:spPr>
                <a:xfrm>
                  <a:off x="10582290" y="4023532"/>
                  <a:ext cx="781176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↑,↑</m:t>
                            </m:r>
                          </m:e>
                        </m:d>
                      </m:oMath>
                    </m:oMathPara>
                  </a14:m>
                  <a:endParaRPr lang="en-GB" sz="2400" dirty="0" err="1"/>
                </a:p>
              </p:txBody>
            </p:sp>
          </mc:Choice>
          <mc:Fallback>
            <p:sp>
              <p:nvSpPr>
                <p:cNvPr id="33" name="Textfeld 32">
                  <a:extLst>
                    <a:ext uri="{FF2B5EF4-FFF2-40B4-BE49-F238E27FC236}">
                      <a16:creationId xmlns:a16="http://schemas.microsoft.com/office/drawing/2014/main" id="{BEFF60D7-DA07-C40C-BB08-23397D579A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82290" y="4023532"/>
                  <a:ext cx="781176" cy="350865"/>
                </a:xfrm>
                <a:prstGeom prst="rect">
                  <a:avLst/>
                </a:prstGeom>
                <a:blipFill>
                  <a:blip r:embed="rId12"/>
                  <a:stretch>
                    <a:fillRect l="-21818" t="-214000" r="-113636" b="-332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Textfeld 33">
                  <a:extLst>
                    <a:ext uri="{FF2B5EF4-FFF2-40B4-BE49-F238E27FC236}">
                      <a16:creationId xmlns:a16="http://schemas.microsoft.com/office/drawing/2014/main" id="{429314DE-858B-B6AD-6315-C9C8F59E1C6E}"/>
                    </a:ext>
                  </a:extLst>
                </p:cNvPr>
                <p:cNvSpPr txBox="1"/>
                <p:nvPr/>
              </p:nvSpPr>
              <p:spPr>
                <a:xfrm>
                  <a:off x="10582290" y="4390653"/>
                  <a:ext cx="781176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↑,↓</m:t>
                            </m:r>
                          </m:e>
                        </m:d>
                      </m:oMath>
                    </m:oMathPara>
                  </a14:m>
                  <a:endParaRPr lang="en-GB" sz="2400" dirty="0" err="1"/>
                </a:p>
              </p:txBody>
            </p:sp>
          </mc:Choice>
          <mc:Fallback>
            <p:sp>
              <p:nvSpPr>
                <p:cNvPr id="34" name="Textfeld 33">
                  <a:extLst>
                    <a:ext uri="{FF2B5EF4-FFF2-40B4-BE49-F238E27FC236}">
                      <a16:creationId xmlns:a16="http://schemas.microsoft.com/office/drawing/2014/main" id="{429314DE-858B-B6AD-6315-C9C8F59E1C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82290" y="4390653"/>
                  <a:ext cx="781176" cy="350865"/>
                </a:xfrm>
                <a:prstGeom prst="rect">
                  <a:avLst/>
                </a:prstGeom>
                <a:blipFill>
                  <a:blip r:embed="rId13"/>
                  <a:stretch>
                    <a:fillRect l="-21818" t="-218367" r="-113636" b="-34081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feld 34">
                  <a:extLst>
                    <a:ext uri="{FF2B5EF4-FFF2-40B4-BE49-F238E27FC236}">
                      <a16:creationId xmlns:a16="http://schemas.microsoft.com/office/drawing/2014/main" id="{708F88A0-54FE-6968-D6A8-AA6297F56C36}"/>
                    </a:ext>
                  </a:extLst>
                </p:cNvPr>
                <p:cNvSpPr txBox="1"/>
                <p:nvPr/>
              </p:nvSpPr>
              <p:spPr>
                <a:xfrm>
                  <a:off x="10575145" y="4757774"/>
                  <a:ext cx="781176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,↓</m:t>
                            </m:r>
                          </m:e>
                        </m:d>
                      </m:oMath>
                    </m:oMathPara>
                  </a14:m>
                  <a:endParaRPr lang="en-GB" sz="2400" dirty="0" err="1"/>
                </a:p>
              </p:txBody>
            </p:sp>
          </mc:Choice>
          <mc:Fallback>
            <p:sp>
              <p:nvSpPr>
                <p:cNvPr id="35" name="Textfeld 34">
                  <a:extLst>
                    <a:ext uri="{FF2B5EF4-FFF2-40B4-BE49-F238E27FC236}">
                      <a16:creationId xmlns:a16="http://schemas.microsoft.com/office/drawing/2014/main" id="{708F88A0-54FE-6968-D6A8-AA6297F56C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75145" y="4757774"/>
                  <a:ext cx="781176" cy="350865"/>
                </a:xfrm>
                <a:prstGeom prst="rect">
                  <a:avLst/>
                </a:prstGeom>
                <a:blipFill>
                  <a:blip r:embed="rId14"/>
                  <a:stretch>
                    <a:fillRect l="-21818" t="-220408" r="-113636" b="-33877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Textfeld 35">
                  <a:extLst>
                    <a:ext uri="{FF2B5EF4-FFF2-40B4-BE49-F238E27FC236}">
                      <a16:creationId xmlns:a16="http://schemas.microsoft.com/office/drawing/2014/main" id="{2519F82D-5693-DF71-0404-1A3DB983CEA4}"/>
                    </a:ext>
                  </a:extLst>
                </p:cNvPr>
                <p:cNvSpPr txBox="1"/>
                <p:nvPr/>
              </p:nvSpPr>
              <p:spPr>
                <a:xfrm>
                  <a:off x="10353061" y="5116084"/>
                  <a:ext cx="1010405" cy="3508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−|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↓,↑</m:t>
                            </m:r>
                          </m:e>
                        </m:d>
                      </m:oMath>
                    </m:oMathPara>
                  </a14:m>
                  <a:endParaRPr lang="en-GB" sz="2400" dirty="0" err="1"/>
                </a:p>
              </p:txBody>
            </p:sp>
          </mc:Choice>
          <mc:Fallback>
            <p:sp>
              <p:nvSpPr>
                <p:cNvPr id="36" name="Textfeld 35">
                  <a:extLst>
                    <a:ext uri="{FF2B5EF4-FFF2-40B4-BE49-F238E27FC236}">
                      <a16:creationId xmlns:a16="http://schemas.microsoft.com/office/drawing/2014/main" id="{2519F82D-5693-DF71-0404-1A3DB983CE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53061" y="5116084"/>
                  <a:ext cx="1010405" cy="350865"/>
                </a:xfrm>
                <a:prstGeom prst="rect">
                  <a:avLst/>
                </a:prstGeom>
                <a:blipFill>
                  <a:blip r:embed="rId15"/>
                  <a:stretch>
                    <a:fillRect l="-6338" t="-218367" r="-91549" b="-34081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878F1C19-0779-1B45-D388-2066A71C825C}"/>
                </a:ext>
              </a:extLst>
            </p:cNvPr>
            <p:cNvSpPr/>
            <p:nvPr/>
          </p:nvSpPr>
          <p:spPr>
            <a:xfrm>
              <a:off x="7413142" y="4193373"/>
              <a:ext cx="1059124" cy="21602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  <p:cxnSp>
          <p:nvCxnSpPr>
            <p:cNvPr id="38" name="Gerade Verbindung mit Pfeil 37">
              <a:extLst>
                <a:ext uri="{FF2B5EF4-FFF2-40B4-BE49-F238E27FC236}">
                  <a16:creationId xmlns:a16="http://schemas.microsoft.com/office/drawing/2014/main" id="{0445B49D-01B9-679C-7A21-391C78723D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14000" y="1412776"/>
              <a:ext cx="0" cy="288229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mit Pfeil 38">
              <a:extLst>
                <a:ext uri="{FF2B5EF4-FFF2-40B4-BE49-F238E27FC236}">
                  <a16:creationId xmlns:a16="http://schemas.microsoft.com/office/drawing/2014/main" id="{DFD792AD-9241-C8C3-C616-FA44C2E3C2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6000" y="1386000"/>
              <a:ext cx="0" cy="291673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Pfeil: nach rechts 23">
              <a:extLst>
                <a:ext uri="{FF2B5EF4-FFF2-40B4-BE49-F238E27FC236}">
                  <a16:creationId xmlns:a16="http://schemas.microsoft.com/office/drawing/2014/main" id="{2CF76F99-3825-F543-DC05-8308AE545AA5}"/>
                </a:ext>
              </a:extLst>
            </p:cNvPr>
            <p:cNvSpPr/>
            <p:nvPr/>
          </p:nvSpPr>
          <p:spPr>
            <a:xfrm>
              <a:off x="7525838" y="5878800"/>
              <a:ext cx="1059124" cy="216024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GB" sz="2400" dirty="0" err="1"/>
            </a:p>
          </p:txBody>
        </p:sp>
      </p:grpSp>
      <p:sp>
        <p:nvSpPr>
          <p:cNvPr id="42" name="Textfeld 41"/>
          <p:cNvSpPr txBox="1"/>
          <p:nvPr/>
        </p:nvSpPr>
        <p:spPr>
          <a:xfrm>
            <a:off x="9013370" y="759279"/>
            <a:ext cx="323305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000" u="sng" dirty="0" smtClean="0"/>
              <a:t>Separation </a:t>
            </a:r>
            <a:r>
              <a:rPr lang="de-DE" sz="2000" u="sng" dirty="0" err="1" smtClean="0"/>
              <a:t>of</a:t>
            </a:r>
            <a:r>
              <a:rPr lang="de-DE" sz="2000" u="sng" dirty="0" smtClean="0"/>
              <a:t> </a:t>
            </a:r>
            <a:r>
              <a:rPr lang="de-DE" sz="2000" u="sng" dirty="0" err="1" smtClean="0"/>
              <a:t>single</a:t>
            </a:r>
            <a:r>
              <a:rPr lang="de-DE" sz="2000" u="sng" dirty="0" smtClean="0"/>
              <a:t> HFS</a:t>
            </a:r>
          </a:p>
          <a:p>
            <a:pPr algn="l">
              <a:lnSpc>
                <a:spcPct val="95000"/>
              </a:lnSpc>
            </a:pPr>
            <a:endParaRPr lang="de-DE" sz="2000" u="sng" dirty="0"/>
          </a:p>
          <a:p>
            <a:pPr algn="l">
              <a:lnSpc>
                <a:spcPct val="95000"/>
              </a:lnSpc>
            </a:pPr>
            <a:r>
              <a:rPr lang="de-DE" sz="2000" dirty="0" smtClean="0"/>
              <a:t>1.) </a:t>
            </a:r>
            <a:r>
              <a:rPr lang="de-DE" sz="2000" dirty="0" err="1" smtClean="0"/>
              <a:t>Magnetic</a:t>
            </a:r>
            <a:r>
              <a:rPr lang="de-DE" sz="2000" dirty="0" smtClean="0"/>
              <a:t> </a:t>
            </a:r>
            <a:r>
              <a:rPr lang="de-DE" sz="2000" dirty="0" err="1" smtClean="0"/>
              <a:t>field</a:t>
            </a:r>
            <a:r>
              <a:rPr lang="de-DE" sz="2000" dirty="0" smtClean="0"/>
              <a:t> </a:t>
            </a:r>
            <a:r>
              <a:rPr lang="de-DE" sz="2000" dirty="0" err="1" smtClean="0"/>
              <a:t>around</a:t>
            </a:r>
            <a:endParaRPr lang="de-DE" sz="2000" dirty="0" smtClean="0"/>
          </a:p>
          <a:p>
            <a:pPr algn="l">
              <a:lnSpc>
                <a:spcPct val="95000"/>
              </a:lnSpc>
            </a:pPr>
            <a:r>
              <a:rPr lang="de-DE" sz="2000" dirty="0" smtClean="0"/>
              <a:t>     57 </a:t>
            </a:r>
            <a:r>
              <a:rPr lang="de-DE" sz="2000" dirty="0" err="1" smtClean="0"/>
              <a:t>mT</a:t>
            </a:r>
            <a:r>
              <a:rPr lang="de-DE" sz="2000" dirty="0" smtClean="0"/>
              <a:t> </a:t>
            </a:r>
            <a:r>
              <a:rPr lang="de-DE" sz="2000" dirty="0" err="1" smtClean="0"/>
              <a:t>couples</a:t>
            </a:r>
            <a:r>
              <a:rPr lang="de-DE" sz="2000" dirty="0" smtClean="0"/>
              <a:t>.</a:t>
            </a:r>
          </a:p>
          <a:p>
            <a:pPr algn="l">
              <a:lnSpc>
                <a:spcPct val="95000"/>
              </a:lnSpc>
            </a:pPr>
            <a:r>
              <a:rPr lang="de-DE" sz="2000" dirty="0" smtClean="0"/>
              <a:t>2.) </a:t>
            </a:r>
            <a:r>
              <a:rPr lang="de-DE" sz="2000" dirty="0" err="1" smtClean="0"/>
              <a:t>Electric</a:t>
            </a:r>
            <a:r>
              <a:rPr lang="de-DE" sz="2000" dirty="0" smtClean="0"/>
              <a:t> </a:t>
            </a:r>
            <a:r>
              <a:rPr lang="de-DE" sz="2000" dirty="0" err="1" smtClean="0"/>
              <a:t>fields</a:t>
            </a:r>
            <a:r>
              <a:rPr lang="de-DE" sz="2000" dirty="0" smtClean="0"/>
              <a:t> </a:t>
            </a:r>
            <a:r>
              <a:rPr lang="de-DE" sz="2000" dirty="0" err="1" smtClean="0"/>
              <a:t>about</a:t>
            </a:r>
            <a:r>
              <a:rPr lang="de-DE" sz="2000" dirty="0" smtClean="0"/>
              <a:t> </a:t>
            </a:r>
          </a:p>
          <a:p>
            <a:pPr algn="l">
              <a:lnSpc>
                <a:spcPct val="95000"/>
              </a:lnSpc>
            </a:pPr>
            <a:r>
              <a:rPr lang="de-DE" sz="2000" dirty="0" smtClean="0"/>
              <a:t>     10 V/cm</a:t>
            </a:r>
          </a:p>
          <a:p>
            <a:pPr algn="l">
              <a:lnSpc>
                <a:spcPct val="95000"/>
              </a:lnSpc>
            </a:pPr>
            <a:endParaRPr lang="de-DE" sz="2000" dirty="0"/>
          </a:p>
          <a:p>
            <a:pPr algn="l">
              <a:lnSpc>
                <a:spcPct val="95000"/>
              </a:lnSpc>
            </a:pPr>
            <a:r>
              <a:rPr lang="de-DE" sz="2000" dirty="0" err="1" smtClean="0"/>
              <a:t>Coupling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el-GR" sz="2000" dirty="0" smtClean="0"/>
              <a:t>β</a:t>
            </a:r>
            <a:r>
              <a:rPr lang="de-DE" sz="2000" dirty="0" smtClean="0"/>
              <a:t> </a:t>
            </a:r>
            <a:r>
              <a:rPr lang="de-DE" sz="2000" dirty="0" err="1" smtClean="0"/>
              <a:t>states</a:t>
            </a:r>
            <a:r>
              <a:rPr lang="de-DE" sz="2000" dirty="0" smtClean="0"/>
              <a:t> </a:t>
            </a:r>
            <a:r>
              <a:rPr lang="de-DE" sz="2000" dirty="0" err="1" smtClean="0"/>
              <a:t>with</a:t>
            </a:r>
            <a:r>
              <a:rPr lang="de-DE" sz="2000" dirty="0" smtClean="0"/>
              <a:t> </a:t>
            </a:r>
          </a:p>
          <a:p>
            <a:pPr algn="l">
              <a:lnSpc>
                <a:spcPct val="95000"/>
              </a:lnSpc>
            </a:pPr>
            <a:r>
              <a:rPr lang="de-DE" sz="2000" i="1" dirty="0" smtClean="0"/>
              <a:t>e </a:t>
            </a:r>
            <a:r>
              <a:rPr lang="de-DE" sz="2000" dirty="0" err="1" smtClean="0"/>
              <a:t>states</a:t>
            </a:r>
            <a:r>
              <a:rPr lang="de-DE" sz="2000" dirty="0" smtClean="0"/>
              <a:t>.</a:t>
            </a:r>
          </a:p>
          <a:p>
            <a:pPr algn="l">
              <a:lnSpc>
                <a:spcPct val="95000"/>
              </a:lnSpc>
            </a:pPr>
            <a:endParaRPr lang="de-DE" sz="2000" i="1" dirty="0"/>
          </a:p>
          <a:p>
            <a:pPr>
              <a:lnSpc>
                <a:spcPct val="95000"/>
              </a:lnSpc>
            </a:pPr>
            <a:r>
              <a:rPr lang="de-DE" sz="2000" i="1" dirty="0" smtClean="0"/>
              <a:t>→ </a:t>
            </a:r>
            <a:r>
              <a:rPr lang="el-GR" sz="2000" dirty="0" smtClean="0"/>
              <a:t>β</a:t>
            </a:r>
            <a:r>
              <a:rPr lang="de-DE" sz="2000" dirty="0" smtClean="0"/>
              <a:t> </a:t>
            </a:r>
            <a:r>
              <a:rPr lang="de-DE" sz="2000" dirty="0" err="1" smtClean="0"/>
              <a:t>states</a:t>
            </a:r>
            <a:r>
              <a:rPr lang="de-DE" sz="2000" dirty="0" smtClean="0"/>
              <a:t> will </a:t>
            </a:r>
            <a:r>
              <a:rPr lang="de-DE" sz="2000" dirty="0" err="1" smtClean="0"/>
              <a:t>decay</a:t>
            </a:r>
            <a:r>
              <a:rPr lang="de-DE" sz="2000" dirty="0" smtClean="0"/>
              <a:t> </a:t>
            </a:r>
            <a:r>
              <a:rPr lang="de-DE" sz="2000" dirty="0" err="1" smtClean="0"/>
              <a:t>into</a:t>
            </a:r>
            <a:r>
              <a:rPr lang="de-DE" sz="2000" dirty="0" smtClean="0"/>
              <a:t> </a:t>
            </a:r>
          </a:p>
          <a:p>
            <a:pPr>
              <a:lnSpc>
                <a:spcPct val="95000"/>
              </a:lnSpc>
            </a:pPr>
            <a:r>
              <a:rPr lang="de-DE" sz="2000" dirty="0"/>
              <a:t> </a:t>
            </a:r>
            <a:r>
              <a:rPr lang="de-DE" sz="2000" dirty="0" smtClean="0"/>
              <a:t>    1S </a:t>
            </a:r>
            <a:r>
              <a:rPr lang="de-DE" sz="2000" dirty="0" err="1" smtClean="0"/>
              <a:t>state</a:t>
            </a:r>
            <a:endParaRPr lang="de-DE" sz="2000" dirty="0" smtClean="0"/>
          </a:p>
          <a:p>
            <a:pPr>
              <a:lnSpc>
                <a:spcPct val="95000"/>
              </a:lnSpc>
            </a:pPr>
            <a:endParaRPr lang="de-DE" sz="2000" dirty="0"/>
          </a:p>
          <a:p>
            <a:pPr>
              <a:lnSpc>
                <a:spcPct val="95000"/>
              </a:lnSpc>
            </a:pPr>
            <a:r>
              <a:rPr lang="de-DE" sz="2000" dirty="0" smtClean="0"/>
              <a:t>3.) RF </a:t>
            </a:r>
            <a:r>
              <a:rPr lang="de-DE" sz="2000" dirty="0" err="1" smtClean="0"/>
              <a:t>coupling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el-GR" sz="2000" dirty="0" smtClean="0"/>
              <a:t>α</a:t>
            </a:r>
            <a:r>
              <a:rPr lang="de-DE" sz="2000" dirty="0" smtClean="0"/>
              <a:t> </a:t>
            </a:r>
          </a:p>
          <a:p>
            <a:pPr>
              <a:lnSpc>
                <a:spcPct val="95000"/>
              </a:lnSpc>
            </a:pPr>
            <a:r>
              <a:rPr lang="de-DE" sz="2000" dirty="0"/>
              <a:t> </a:t>
            </a:r>
            <a:r>
              <a:rPr lang="de-DE" sz="2000" dirty="0" smtClean="0"/>
              <a:t>    </a:t>
            </a:r>
            <a:r>
              <a:rPr lang="de-DE" sz="2000" dirty="0" err="1" smtClean="0"/>
              <a:t>states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i="1" dirty="0" smtClean="0"/>
              <a:t>e</a:t>
            </a:r>
            <a:r>
              <a:rPr lang="de-DE" sz="2000" dirty="0" smtClean="0"/>
              <a:t> </a:t>
            </a:r>
            <a:r>
              <a:rPr lang="de-DE" sz="2000" dirty="0" err="1" smtClean="0"/>
              <a:t>states</a:t>
            </a:r>
            <a:endParaRPr lang="de-DE" sz="2000" dirty="0" smtClean="0"/>
          </a:p>
          <a:p>
            <a:pPr>
              <a:lnSpc>
                <a:spcPct val="95000"/>
              </a:lnSpc>
            </a:pPr>
            <a:r>
              <a:rPr lang="de-DE" sz="2000" dirty="0" smtClean="0"/>
              <a:t>(1.60975 GHz at 100 mW)</a:t>
            </a:r>
            <a:endParaRPr lang="de-DE" sz="2000" dirty="0" smtClean="0"/>
          </a:p>
        </p:txBody>
      </p:sp>
    </p:spTree>
    <p:extLst>
      <p:ext uri="{BB962C8B-B14F-4D97-AF65-F5344CB8AC3E}">
        <p14:creationId xmlns:p14="http://schemas.microsoft.com/office/powerpoint/2010/main" val="264981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Lamb-</a:t>
            </a:r>
            <a:r>
              <a:rPr lang="de-DE" dirty="0" err="1" smtClean="0"/>
              <a:t>shift</a:t>
            </a:r>
            <a:r>
              <a:rPr lang="de-DE" dirty="0" smtClean="0"/>
              <a:t> polarimeter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Grafik 4" descr="Ein Bild, das Im Haus, Küchengerät enthält.&#10;&#10;Automatisch generierte Beschreibung">
            <a:extLst>
              <a:ext uri="{FF2B5EF4-FFF2-40B4-BE49-F238E27FC236}">
                <a16:creationId xmlns:a16="http://schemas.microsoft.com/office/drawing/2014/main" id="{0E9A0243-4927-4FEC-208E-2FE78E301D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38" y="982594"/>
            <a:ext cx="3829061" cy="505671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40" y="1624087"/>
            <a:ext cx="6088427" cy="460586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38793" y="1317329"/>
            <a:ext cx="594360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2400" dirty="0" smtClean="0"/>
              <a:t>The Spin Filter</a:t>
            </a:r>
            <a:endParaRPr lang="de-DE" sz="2400" dirty="0" smtClean="0"/>
          </a:p>
        </p:txBody>
      </p:sp>
    </p:spTree>
    <p:extLst>
      <p:ext uri="{BB962C8B-B14F-4D97-AF65-F5344CB8AC3E}">
        <p14:creationId xmlns:p14="http://schemas.microsoft.com/office/powerpoint/2010/main" val="308144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Reihe, Diagramm, parallel, Text enthält.&#10;&#10;KI-generierte Inhalte können fehlerhaft sein.">
            <a:extLst>
              <a:ext uri="{FF2B5EF4-FFF2-40B4-BE49-F238E27FC236}">
                <a16:creationId xmlns:a16="http://schemas.microsoft.com/office/drawing/2014/main" id="{E6E367ED-0D34-8365-8D1A-9BE1F0010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516"/>
            <a:ext cx="10035178" cy="577783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The Lamb-shift polarimeter</a:t>
            </a:r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C516BF-C995-4C15-B38E-5F4B775E169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5029049" y="6381329"/>
            <a:ext cx="1409330" cy="23471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4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Lamb-</a:t>
            </a:r>
            <a:r>
              <a:rPr lang="de-DE" dirty="0" err="1" smtClean="0"/>
              <a:t>shift</a:t>
            </a:r>
            <a:r>
              <a:rPr lang="de-DE" dirty="0" smtClean="0"/>
              <a:t> polarimeter</a:t>
            </a:r>
            <a:endParaRPr lang="de-D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DB15496D-9D8B-8C8A-66CA-008B478DD3BF}"/>
                  </a:ext>
                </a:extLst>
              </p:cNvPr>
              <p:cNvSpPr txBox="1"/>
              <p:nvPr/>
            </p:nvSpPr>
            <p:spPr>
              <a:xfrm>
                <a:off x="1762276" y="5159051"/>
                <a:ext cx="1212320" cy="350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=300</m:t>
                      </m:r>
                    </m:oMath>
                  </m:oMathPara>
                </a14:m>
                <a:endParaRPr lang="en-GB" sz="2400" dirty="0" err="1"/>
              </a:p>
            </p:txBody>
          </p:sp>
        </mc:Choice>
        <mc:Fallback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DB15496D-9D8B-8C8A-66CA-008B478DD3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2276" y="5159051"/>
                <a:ext cx="1212320" cy="350865"/>
              </a:xfrm>
              <a:prstGeom prst="rect">
                <a:avLst/>
              </a:prstGeom>
              <a:blipFill>
                <a:blip r:embed="rId2"/>
                <a:stretch>
                  <a:fillRect l="-7035" r="-5528" b="-3275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72BBDC27-2257-3964-BD9E-5DA1296E4692}"/>
                  </a:ext>
                </a:extLst>
              </p:cNvPr>
              <p:cNvSpPr txBox="1"/>
              <p:nvPr/>
            </p:nvSpPr>
            <p:spPr>
              <a:xfrm>
                <a:off x="5385308" y="5159052"/>
                <a:ext cx="1382238" cy="350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=1600</m:t>
                      </m:r>
                    </m:oMath>
                  </m:oMathPara>
                </a14:m>
                <a:endParaRPr lang="en-GB" sz="2400" dirty="0" err="1"/>
              </a:p>
            </p:txBody>
          </p:sp>
        </mc:Choice>
        <mc:Fallback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72BBDC27-2257-3964-BD9E-5DA1296E4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5308" y="5159052"/>
                <a:ext cx="1382238" cy="350865"/>
              </a:xfrm>
              <a:prstGeom prst="rect">
                <a:avLst/>
              </a:prstGeom>
              <a:blipFill>
                <a:blip r:embed="rId3"/>
                <a:stretch>
                  <a:fillRect l="-6167" r="-4846" b="-3275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3FAE92E4-2157-56D5-B0E1-BFD9B74431FE}"/>
                  </a:ext>
                </a:extLst>
              </p:cNvPr>
              <p:cNvSpPr txBox="1"/>
              <p:nvPr/>
            </p:nvSpPr>
            <p:spPr>
              <a:xfrm>
                <a:off x="9178258" y="5159051"/>
                <a:ext cx="1382238" cy="350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=6000</m:t>
                      </m:r>
                    </m:oMath>
                  </m:oMathPara>
                </a14:m>
                <a:endParaRPr lang="en-GB" sz="2400" dirty="0" err="1"/>
              </a:p>
            </p:txBody>
          </p:sp>
        </mc:Choice>
        <mc:Fallback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3FAE92E4-2157-56D5-B0E1-BFD9B74431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8258" y="5159051"/>
                <a:ext cx="1382238" cy="350865"/>
              </a:xfrm>
              <a:prstGeom prst="rect">
                <a:avLst/>
              </a:prstGeom>
              <a:blipFill>
                <a:blip r:embed="rId4"/>
                <a:stretch>
                  <a:fillRect l="-6195" r="-4867" b="-3275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4417934D-5852-0C32-BAF4-ECE3AB45A506}"/>
                  </a:ext>
                </a:extLst>
              </p:cNvPr>
              <p:cNvSpPr txBox="1"/>
              <p:nvPr/>
            </p:nvSpPr>
            <p:spPr>
              <a:xfrm>
                <a:off x="6806599" y="1120323"/>
                <a:ext cx="2235612" cy="6569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=1.8⋅</m:t>
                      </m:r>
                      <m:sSup>
                        <m:s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f>
                        <m:f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GB" sz="2400" dirty="0" err="1"/>
              </a:p>
            </p:txBody>
          </p:sp>
        </mc:Choice>
        <mc:Fallback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4417934D-5852-0C32-BAF4-ECE3AB45A5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6599" y="1120323"/>
                <a:ext cx="2235612" cy="6569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9CF4D7C2-C10E-7FCF-5DAF-3077FDE92715}"/>
                  </a:ext>
                </a:extLst>
              </p:cNvPr>
              <p:cNvSpPr txBox="1"/>
              <p:nvPr/>
            </p:nvSpPr>
            <p:spPr>
              <a:xfrm>
                <a:off x="3159024" y="1120324"/>
                <a:ext cx="2226379" cy="6569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=1.1⋅</m:t>
                      </m:r>
                      <m:sSup>
                        <m:s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f>
                        <m:f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GB" sz="2400" dirty="0" err="1"/>
              </a:p>
            </p:txBody>
          </p:sp>
        </mc:Choice>
        <mc:Fallback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9CF4D7C2-C10E-7FCF-5DAF-3077FDE927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9024" y="1120324"/>
                <a:ext cx="2226379" cy="6569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fik 10" descr="Ein Bild, das Reihe, Diagramm, Text enthält.&#10;&#10;KI-generierte Inhalte können fehlerhaft sein.">
            <a:extLst>
              <a:ext uri="{FF2B5EF4-FFF2-40B4-BE49-F238E27FC236}">
                <a16:creationId xmlns:a16="http://schemas.microsoft.com/office/drawing/2014/main" id="{448591BA-918E-AC0D-4041-7BDD78B8AF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34" y="1924011"/>
            <a:ext cx="4203957" cy="2714498"/>
          </a:xfrm>
          <a:prstGeom prst="rect">
            <a:avLst/>
          </a:prstGeom>
        </p:spPr>
      </p:pic>
      <p:pic>
        <p:nvPicPr>
          <p:cNvPr id="12" name="Grafik 11" descr="Ein Bild, das Reihe, Diagramm, Text, parallel enthält.&#10;&#10;KI-generierte Inhalte können fehlerhaft sein.">
            <a:extLst>
              <a:ext uri="{FF2B5EF4-FFF2-40B4-BE49-F238E27FC236}">
                <a16:creationId xmlns:a16="http://schemas.microsoft.com/office/drawing/2014/main" id="{304214E0-E8DC-B901-1A5A-B35DE54DF2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187" y="1946064"/>
            <a:ext cx="4204800" cy="2718562"/>
          </a:xfrm>
          <a:prstGeom prst="rect">
            <a:avLst/>
          </a:prstGeom>
        </p:spPr>
      </p:pic>
      <p:pic>
        <p:nvPicPr>
          <p:cNvPr id="13" name="Grafik 12" descr="Ein Bild, das Diagramm, Reihe, Text, parallel enthält.&#10;&#10;KI-generierte Inhalte können fehlerhaft sein.">
            <a:extLst>
              <a:ext uri="{FF2B5EF4-FFF2-40B4-BE49-F238E27FC236}">
                <a16:creationId xmlns:a16="http://schemas.microsoft.com/office/drawing/2014/main" id="{5E650E86-A27D-6039-1478-FACD9BCE19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40" y="1933489"/>
            <a:ext cx="4204800" cy="270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7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Lamb-</a:t>
            </a:r>
            <a:r>
              <a:rPr lang="de-DE" dirty="0" err="1" smtClean="0"/>
              <a:t>shift</a:t>
            </a:r>
            <a:r>
              <a:rPr lang="de-DE" dirty="0" smtClean="0"/>
              <a:t> polarimeter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Grafik 4" descr="Ein Bild, das Diagramm, Schrift, Plan, technische Zeichnung enthält.&#10;&#10;Automatisch generierte Beschreibung">
            <a:extLst>
              <a:ext uri="{FF2B5EF4-FFF2-40B4-BE49-F238E27FC236}">
                <a16:creationId xmlns:a16="http://schemas.microsoft.com/office/drawing/2014/main" id="{7E656402-5D71-52C8-21D9-5586E9D003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32" y="926396"/>
            <a:ext cx="10170283" cy="300062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44930" y="4082144"/>
            <a:ext cx="4914900" cy="185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b="1" u="sng" dirty="0" smtClean="0"/>
              <a:t>Beam:</a:t>
            </a:r>
          </a:p>
          <a:p>
            <a:pPr algn="l">
              <a:lnSpc>
                <a:spcPct val="95000"/>
              </a:lnSpc>
            </a:pPr>
            <a:endParaRPr lang="de-DE" sz="800" u="sng" dirty="0" smtClean="0"/>
          </a:p>
          <a:p>
            <a:pPr algn="l">
              <a:lnSpc>
                <a:spcPct val="95000"/>
              </a:lnSpc>
            </a:pPr>
            <a:r>
              <a:rPr lang="de-DE" sz="2400" dirty="0" smtClean="0"/>
              <a:t>- p, H</a:t>
            </a:r>
            <a:r>
              <a:rPr lang="de-DE" sz="2400" baseline="-25000" dirty="0" smtClean="0"/>
              <a:t>2</a:t>
            </a:r>
            <a:r>
              <a:rPr lang="de-DE" sz="2400" baseline="30000" dirty="0" smtClean="0"/>
              <a:t>+</a:t>
            </a:r>
            <a:r>
              <a:rPr lang="de-DE" sz="2400" dirty="0" smtClean="0"/>
              <a:t>, H</a:t>
            </a:r>
            <a:r>
              <a:rPr lang="de-DE" sz="2400" baseline="-25000" dirty="0" smtClean="0"/>
              <a:t>3</a:t>
            </a:r>
            <a:r>
              <a:rPr lang="de-DE" sz="2400" baseline="30000" dirty="0" smtClean="0"/>
              <a:t>+</a:t>
            </a:r>
            <a:r>
              <a:rPr lang="de-DE" sz="2400" dirty="0" smtClean="0"/>
              <a:t>, H</a:t>
            </a:r>
            <a:r>
              <a:rPr lang="de-DE" sz="2400" baseline="30000" dirty="0" smtClean="0"/>
              <a:t>-</a:t>
            </a:r>
            <a:r>
              <a:rPr lang="de-DE" sz="2400" dirty="0" smtClean="0"/>
              <a:t>           (d, t)</a:t>
            </a:r>
          </a:p>
          <a:p>
            <a:pPr algn="l"/>
            <a:endParaRPr lang="de-DE" sz="800" dirty="0" smtClean="0"/>
          </a:p>
          <a:p>
            <a:pPr algn="l">
              <a:lnSpc>
                <a:spcPct val="95000"/>
              </a:lnSpc>
            </a:pPr>
            <a:r>
              <a:rPr lang="de-DE" sz="2400" dirty="0" smtClean="0"/>
              <a:t>- </a:t>
            </a:r>
            <a:r>
              <a:rPr lang="de-DE" sz="2400" dirty="0" err="1" smtClean="0"/>
              <a:t>with</a:t>
            </a:r>
            <a:r>
              <a:rPr lang="de-DE" sz="2400" dirty="0" smtClean="0"/>
              <a:t> </a:t>
            </a:r>
            <a:r>
              <a:rPr lang="de-DE" sz="2400" dirty="0" err="1" smtClean="0"/>
              <a:t>ionizer</a:t>
            </a:r>
            <a:r>
              <a:rPr lang="de-DE" sz="2400" dirty="0" smtClean="0"/>
              <a:t>: H, H</a:t>
            </a:r>
            <a:r>
              <a:rPr lang="de-DE" sz="2400" baseline="-25000" dirty="0" smtClean="0"/>
              <a:t>2</a:t>
            </a:r>
            <a:r>
              <a:rPr lang="de-DE" sz="2400" dirty="0"/>
              <a:t> </a:t>
            </a:r>
            <a:r>
              <a:rPr lang="de-DE" sz="2400" dirty="0" smtClean="0"/>
              <a:t>   (D, T)</a:t>
            </a:r>
          </a:p>
          <a:p>
            <a:pPr algn="l">
              <a:lnSpc>
                <a:spcPct val="95000"/>
              </a:lnSpc>
            </a:pPr>
            <a:endParaRPr lang="de-DE" sz="800" dirty="0"/>
          </a:p>
          <a:p>
            <a:pPr algn="l">
              <a:lnSpc>
                <a:spcPct val="95000"/>
              </a:lnSpc>
            </a:pPr>
            <a:r>
              <a:rPr lang="de-DE" sz="2400" dirty="0" smtClean="0"/>
              <a:t>- </a:t>
            </a:r>
            <a:r>
              <a:rPr lang="de-DE" sz="2400" dirty="0" err="1" smtClean="0"/>
              <a:t>maybe</a:t>
            </a:r>
            <a:r>
              <a:rPr lang="de-DE" sz="2400" dirty="0" smtClean="0"/>
              <a:t>: H</a:t>
            </a:r>
            <a:r>
              <a:rPr lang="de-DE" sz="2400" baseline="-25000" dirty="0" smtClean="0"/>
              <a:t>2</a:t>
            </a:r>
            <a:r>
              <a:rPr lang="de-DE" sz="2400" dirty="0" smtClean="0"/>
              <a:t>O, CH</a:t>
            </a:r>
            <a:r>
              <a:rPr lang="de-DE" sz="2400" baseline="-25000" dirty="0" smtClean="0"/>
              <a:t>4</a:t>
            </a:r>
            <a:r>
              <a:rPr lang="de-DE" sz="2400" dirty="0" smtClean="0"/>
              <a:t>, NH</a:t>
            </a:r>
            <a:r>
              <a:rPr lang="de-DE" sz="2400" baseline="-25000" dirty="0" smtClean="0"/>
              <a:t>3</a:t>
            </a:r>
            <a:r>
              <a:rPr lang="de-DE" sz="2400" dirty="0" smtClean="0"/>
              <a:t>, …</a:t>
            </a:r>
            <a:endParaRPr lang="de-DE" sz="2400" dirty="0" smtClean="0"/>
          </a:p>
        </p:txBody>
      </p:sp>
    </p:spTree>
    <p:extLst>
      <p:ext uri="{BB962C8B-B14F-4D97-AF65-F5344CB8AC3E}">
        <p14:creationId xmlns:p14="http://schemas.microsoft.com/office/powerpoint/2010/main" val="228337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Lamb-</a:t>
            </a:r>
            <a:r>
              <a:rPr lang="de-DE" dirty="0" err="1" smtClean="0"/>
              <a:t>shift</a:t>
            </a:r>
            <a:r>
              <a:rPr lang="de-DE" dirty="0" smtClean="0"/>
              <a:t> polarimeter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Grafik 4" descr="Ein Bild, das Reihe, Diagramm, Text, parallel enthält.&#10;&#10;KI-generierte Inhalte können fehlerhaft sein.">
            <a:extLst>
              <a:ext uri="{FF2B5EF4-FFF2-40B4-BE49-F238E27FC236}">
                <a16:creationId xmlns:a16="http://schemas.microsoft.com/office/drawing/2014/main" id="{3393EEBA-8FB0-7F72-55FB-4A2F137C0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90" y="1866867"/>
            <a:ext cx="6217106" cy="401959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F3BA13A-BB76-3FB9-A01D-A847B2053B35}"/>
              </a:ext>
            </a:extLst>
          </p:cNvPr>
          <p:cNvSpPr txBox="1"/>
          <p:nvPr/>
        </p:nvSpPr>
        <p:spPr>
          <a:xfrm>
            <a:off x="1977093" y="1182221"/>
            <a:ext cx="2095458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/>
              <a:t>Measurement</a:t>
            </a:r>
            <a:endParaRPr lang="en-GB" sz="2400" dirty="0" err="1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BFFE7BE-E65B-A07A-926A-2D067D1587B8}"/>
              </a:ext>
            </a:extLst>
          </p:cNvPr>
          <p:cNvSpPr txBox="1"/>
          <p:nvPr/>
        </p:nvSpPr>
        <p:spPr>
          <a:xfrm>
            <a:off x="8119451" y="1227459"/>
            <a:ext cx="1656184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/>
              <a:t>Simulation</a:t>
            </a:r>
            <a:endParaRPr lang="en-GB" sz="2400" dirty="0" err="1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349FF72A-273C-8084-B8CD-289A513C13E9}"/>
                  </a:ext>
                </a:extLst>
              </p:cNvPr>
              <p:cNvSpPr txBox="1"/>
              <p:nvPr/>
            </p:nvSpPr>
            <p:spPr>
              <a:xfrm>
                <a:off x="8051386" y="2219630"/>
                <a:ext cx="404790" cy="350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2400" dirty="0" err="1"/>
              </a:p>
            </p:txBody>
          </p:sp>
        </mc:Choice>
        <mc:Fallback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349FF72A-273C-8084-B8CD-289A513C13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1386" y="2219630"/>
                <a:ext cx="404790" cy="350865"/>
              </a:xfrm>
              <a:prstGeom prst="rect">
                <a:avLst/>
              </a:prstGeom>
              <a:blipFill>
                <a:blip r:embed="rId3"/>
                <a:stretch>
                  <a:fillRect l="-9091" r="-4545" b="-1724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959E6C90-46A5-BE59-9405-D2B4B4C3A7D4}"/>
                  </a:ext>
                </a:extLst>
              </p:cNvPr>
              <p:cNvSpPr txBox="1"/>
              <p:nvPr/>
            </p:nvSpPr>
            <p:spPr>
              <a:xfrm>
                <a:off x="9833878" y="2219630"/>
                <a:ext cx="411908" cy="350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2400" dirty="0" err="1"/>
              </a:p>
            </p:txBody>
          </p:sp>
        </mc:Choice>
        <mc:Fallback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959E6C90-46A5-BE59-9405-D2B4B4C3A7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3878" y="2219630"/>
                <a:ext cx="411908" cy="350865"/>
              </a:xfrm>
              <a:prstGeom prst="rect">
                <a:avLst/>
              </a:prstGeom>
              <a:blipFill>
                <a:blip r:embed="rId4"/>
                <a:stretch>
                  <a:fillRect l="-7353" r="-2941" b="-1724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rafik 9" descr="Ein Bild, das Reihe, Diagramm, Text enthält.&#10;&#10;KI-generierte Inhalte können fehlerhaft sein.">
            <a:extLst>
              <a:ext uri="{FF2B5EF4-FFF2-40B4-BE49-F238E27FC236}">
                <a16:creationId xmlns:a16="http://schemas.microsoft.com/office/drawing/2014/main" id="{CB6B9855-4AF5-4D12-7A7B-810EC55A51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6" y="1597163"/>
            <a:ext cx="5723324" cy="437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1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ABS + Lambshift polarimeter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5" name="Object 81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5687433"/>
              </p:ext>
            </p:extLst>
          </p:nvPr>
        </p:nvGraphicFramePr>
        <p:xfrm>
          <a:off x="1485900" y="1094015"/>
          <a:ext cx="7690025" cy="5084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CorelDRAW" r:id="rId3" imgW="4165702" imgH="2753563" progId="CorelDRAW.Graphic.12">
                  <p:embed/>
                </p:oleObj>
              </mc:Choice>
              <mc:Fallback>
                <p:oleObj name="CorelDRAW" r:id="rId3" imgW="4165702" imgH="2753563" progId="CorelDRAW.Graphic.12">
                  <p:embed/>
                  <p:pic>
                    <p:nvPicPr>
                      <p:cNvPr id="109649" name="Object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5900" y="1094015"/>
                        <a:ext cx="7690025" cy="50846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714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ABS + Lamb-</a:t>
            </a:r>
            <a:r>
              <a:rPr lang="de-DE" dirty="0" err="1" smtClean="0"/>
              <a:t>shift</a:t>
            </a:r>
            <a:r>
              <a:rPr lang="de-DE" dirty="0" smtClean="0"/>
              <a:t> polarimeter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18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5" name="Object 4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5708329"/>
              </p:ext>
            </p:extLst>
          </p:nvPr>
        </p:nvGraphicFramePr>
        <p:xfrm>
          <a:off x="1461403" y="942246"/>
          <a:ext cx="8360230" cy="5243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" name="CorelDRAW" r:id="rId3" imgW="6338011" imgH="3975202" progId="CorelDRAW.Graphic.12">
                  <p:embed/>
                </p:oleObj>
              </mc:Choice>
              <mc:Fallback>
                <p:oleObj name="CorelDRAW" r:id="rId3" imgW="6338011" imgH="3975202" progId="CorelDRAW.Graphic.12">
                  <p:embed/>
                  <p:pic>
                    <p:nvPicPr>
                      <p:cNvPr id="110637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1403" y="942246"/>
                        <a:ext cx="8360230" cy="52439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17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5004557" y="6381329"/>
            <a:ext cx="1409330" cy="234714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420413" y="231232"/>
            <a:ext cx="11400111" cy="1091428"/>
          </a:xfrm>
        </p:spPr>
        <p:txBody>
          <a:bodyPr/>
          <a:lstStyle/>
          <a:p>
            <a:r>
              <a:rPr lang="de-DE" u="sng" dirty="0" smtClean="0"/>
              <a:t>COSY@FZ Jülich</a:t>
            </a:r>
            <a:endParaRPr lang="de-DE" u="sng" dirty="0"/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798794" y="2024123"/>
            <a:ext cx="3499944" cy="1313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internal experiments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–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with the circulating beam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external experiments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–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with the extracted beam</a:t>
            </a:r>
          </a:p>
        </p:txBody>
      </p:sp>
      <p:grpSp>
        <p:nvGrpSpPr>
          <p:cNvPr id="21" name="Group 3"/>
          <p:cNvGrpSpPr>
            <a:grpSpLocks/>
          </p:cNvGrpSpPr>
          <p:nvPr/>
        </p:nvGrpSpPr>
        <p:grpSpPr bwMode="auto">
          <a:xfrm>
            <a:off x="1049006" y="961327"/>
            <a:ext cx="2303498" cy="722666"/>
            <a:chOff x="478" y="505"/>
            <a:chExt cx="1904" cy="587"/>
          </a:xfrm>
        </p:grpSpPr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478" y="505"/>
              <a:ext cx="1904" cy="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lnSpc>
                  <a:spcPct val="58000"/>
                </a:lnSpc>
                <a:spcBef>
                  <a:spcPts val="55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anose="05000000000000000000" pitchFamily="2" charset="2"/>
                <a:buChar char="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anose="05000000000000000000" pitchFamily="2" charset="2"/>
                <a:buChar char="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200" i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anose="020B0604020202020204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anose="020B0604020202020204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GB" alt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p, p, d, 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endParaRPr kumimoji="0" lang="en-GB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with momenta up to 3.7 GeV/c</a:t>
              </a:r>
            </a:p>
          </p:txBody>
        </p:sp>
        <p:sp>
          <p:nvSpPr>
            <p:cNvPr id="23" name="Line 5"/>
            <p:cNvSpPr>
              <a:spLocks noChangeShapeType="1"/>
            </p:cNvSpPr>
            <p:nvPr/>
          </p:nvSpPr>
          <p:spPr bwMode="auto">
            <a:xfrm>
              <a:off x="1272" y="558"/>
              <a:ext cx="114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Line 6"/>
            <p:cNvSpPr>
              <a:spLocks noChangeShapeType="1"/>
            </p:cNvSpPr>
            <p:nvPr/>
          </p:nvSpPr>
          <p:spPr bwMode="auto">
            <a:xfrm>
              <a:off x="1864" y="526"/>
              <a:ext cx="113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63" y="3337432"/>
            <a:ext cx="3585653" cy="2688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768" y="640058"/>
            <a:ext cx="4413684" cy="54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9312167" y="1322660"/>
            <a:ext cx="2638096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u="sng" dirty="0" err="1" smtClean="0"/>
              <a:t>Polarized</a:t>
            </a:r>
            <a:r>
              <a:rPr lang="de-DE" sz="2400" u="sng" dirty="0" smtClean="0"/>
              <a:t> </a:t>
            </a:r>
            <a:r>
              <a:rPr lang="de-DE" sz="2400" u="sng" dirty="0" err="1" smtClean="0"/>
              <a:t>targets</a:t>
            </a:r>
            <a:r>
              <a:rPr lang="de-DE" sz="2400" u="sng" dirty="0" smtClean="0"/>
              <a:t>:</a:t>
            </a:r>
          </a:p>
          <a:p>
            <a:pPr algn="l">
              <a:lnSpc>
                <a:spcPct val="95000"/>
              </a:lnSpc>
            </a:pPr>
            <a:endParaRPr lang="de-DE" sz="1000" dirty="0"/>
          </a:p>
          <a:p>
            <a:pPr algn="l">
              <a:lnSpc>
                <a:spcPct val="95000"/>
              </a:lnSpc>
            </a:pPr>
            <a:r>
              <a:rPr lang="de-DE" sz="2400" dirty="0" smtClean="0"/>
              <a:t>        </a:t>
            </a:r>
            <a:r>
              <a:rPr lang="de-DE" sz="2400" b="1" dirty="0" smtClean="0"/>
              <a:t>EDDA	</a:t>
            </a:r>
          </a:p>
          <a:p>
            <a:pPr algn="l">
              <a:lnSpc>
                <a:spcPct val="95000"/>
              </a:lnSpc>
            </a:pPr>
            <a:endParaRPr lang="de-DE" sz="1000" b="1" dirty="0" smtClean="0"/>
          </a:p>
          <a:p>
            <a:pPr algn="l">
              <a:lnSpc>
                <a:spcPct val="95000"/>
              </a:lnSpc>
            </a:pPr>
            <a:r>
              <a:rPr lang="de-DE" sz="2400" b="1" dirty="0" smtClean="0"/>
              <a:t>        ANKE</a:t>
            </a:r>
          </a:p>
          <a:p>
            <a:pPr algn="l">
              <a:lnSpc>
                <a:spcPct val="95000"/>
              </a:lnSpc>
            </a:pPr>
            <a:endParaRPr lang="de-DE" sz="1000" b="1" dirty="0" smtClean="0"/>
          </a:p>
          <a:p>
            <a:pPr algn="l">
              <a:lnSpc>
                <a:spcPct val="95000"/>
              </a:lnSpc>
            </a:pPr>
            <a:r>
              <a:rPr lang="de-DE" sz="2400" b="1" dirty="0" smtClean="0"/>
              <a:t>         PAX</a:t>
            </a:r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endParaRPr lang="de-DE" sz="2400" dirty="0" smtClean="0"/>
          </a:p>
          <a:p>
            <a:pPr algn="l">
              <a:lnSpc>
                <a:spcPct val="95000"/>
              </a:lnSpc>
            </a:pPr>
            <a:endParaRPr lang="de-DE" sz="2400" dirty="0" smtClean="0"/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r>
              <a:rPr lang="de-DE" sz="2400" u="sng" dirty="0" err="1" smtClean="0"/>
              <a:t>Polarized</a:t>
            </a:r>
            <a:r>
              <a:rPr lang="de-DE" sz="2400" u="sng" dirty="0" smtClean="0"/>
              <a:t> Source:</a:t>
            </a:r>
          </a:p>
          <a:p>
            <a:pPr algn="l">
              <a:lnSpc>
                <a:spcPct val="95000"/>
              </a:lnSpc>
            </a:pPr>
            <a:endParaRPr lang="de-DE" sz="1000" dirty="0" smtClean="0"/>
          </a:p>
          <a:p>
            <a:pPr algn="l">
              <a:lnSpc>
                <a:spcPct val="95000"/>
              </a:lnSpc>
            </a:pPr>
            <a:r>
              <a:rPr lang="de-DE" sz="2400" dirty="0" smtClean="0"/>
              <a:t>   </a:t>
            </a:r>
            <a:r>
              <a:rPr lang="de-DE" sz="2400" dirty="0" err="1" smtClean="0"/>
              <a:t>Pulsed</a:t>
            </a:r>
            <a:r>
              <a:rPr lang="de-DE" sz="2400" dirty="0" smtClean="0"/>
              <a:t> H</a:t>
            </a:r>
            <a:r>
              <a:rPr lang="de-DE" sz="2400" baseline="30000" dirty="0" smtClean="0"/>
              <a:t>-</a:t>
            </a:r>
            <a:r>
              <a:rPr lang="de-DE" sz="2400" dirty="0" smtClean="0"/>
              <a:t>, D</a:t>
            </a:r>
            <a:r>
              <a:rPr lang="de-DE" sz="2400" baseline="30000" dirty="0" smtClean="0"/>
              <a:t>-</a:t>
            </a:r>
            <a:endParaRPr lang="de-DE" sz="2400" dirty="0" smtClean="0"/>
          </a:p>
        </p:txBody>
      </p:sp>
    </p:spTree>
    <p:extLst>
      <p:ext uri="{BB962C8B-B14F-4D97-AF65-F5344CB8AC3E}">
        <p14:creationId xmlns:p14="http://schemas.microsoft.com/office/powerpoint/2010/main" val="164207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1475" y="266850"/>
            <a:ext cx="11449050" cy="1124780"/>
          </a:xfrm>
        </p:spPr>
        <p:txBody>
          <a:bodyPr/>
          <a:lstStyle/>
          <a:p>
            <a:r>
              <a:rPr lang="de-DE" dirty="0" smtClean="0"/>
              <a:t>Next </a:t>
            </a:r>
            <a:r>
              <a:rPr lang="de-DE" dirty="0" err="1" smtClean="0"/>
              <a:t>generation</a:t>
            </a:r>
            <a:r>
              <a:rPr lang="de-DE" dirty="0" smtClean="0"/>
              <a:t> Lamb-</a:t>
            </a:r>
            <a:r>
              <a:rPr lang="de-DE" dirty="0" err="1" smtClean="0"/>
              <a:t>shift</a:t>
            </a:r>
            <a:r>
              <a:rPr lang="de-DE" dirty="0" smtClean="0"/>
              <a:t> polarimeter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416381" y="987879"/>
            <a:ext cx="5944070" cy="2972312"/>
            <a:chOff x="839416" y="908720"/>
            <a:chExt cx="10297144" cy="4970080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09A6BDE9-7C2E-C2DA-9797-685C9006A5D6}"/>
                </a:ext>
              </a:extLst>
            </p:cNvPr>
            <p:cNvGrpSpPr/>
            <p:nvPr/>
          </p:nvGrpSpPr>
          <p:grpSpPr>
            <a:xfrm>
              <a:off x="839416" y="908720"/>
              <a:ext cx="10297144" cy="4970080"/>
              <a:chOff x="2694425" y="1732784"/>
              <a:chExt cx="6803149" cy="3392431"/>
            </a:xfrm>
          </p:grpSpPr>
          <p:pic>
            <p:nvPicPr>
              <p:cNvPr id="6" name="Grafik 5" descr="Ein Bild, das Text, Reihe, Diagramm, Screenshot enthält.&#10;&#10;Automatisch generierte Beschreibung">
                <a:extLst>
                  <a:ext uri="{FF2B5EF4-FFF2-40B4-BE49-F238E27FC236}">
                    <a16:creationId xmlns:a16="http://schemas.microsoft.com/office/drawing/2014/main" id="{DFAB847F-4CFD-B2F1-DEFC-4965D15FC0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94425" y="1732784"/>
                <a:ext cx="6803149" cy="3392431"/>
              </a:xfrm>
              <a:prstGeom prst="rect">
                <a:avLst/>
              </a:prstGeom>
            </p:spPr>
          </p:pic>
          <p:cxnSp>
            <p:nvCxnSpPr>
              <p:cNvPr id="7" name="Gerade Verbindung mit Pfeil 6">
                <a:extLst>
                  <a:ext uri="{FF2B5EF4-FFF2-40B4-BE49-F238E27FC236}">
                    <a16:creationId xmlns:a16="http://schemas.microsoft.com/office/drawing/2014/main" id="{FD410D91-9749-6150-1754-57AA5C25DEC3}"/>
                  </a:ext>
                </a:extLst>
              </p:cNvPr>
              <p:cNvCxnSpPr/>
              <p:nvPr/>
            </p:nvCxnSpPr>
            <p:spPr>
              <a:xfrm>
                <a:off x="6888088" y="3429000"/>
                <a:ext cx="0" cy="936104"/>
              </a:xfrm>
              <a:prstGeom prst="straightConnector1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feld 7">
                    <a:extLst>
                      <a:ext uri="{FF2B5EF4-FFF2-40B4-BE49-F238E27FC236}">
                        <a16:creationId xmlns:a16="http://schemas.microsoft.com/office/drawing/2014/main" id="{DA82B954-07B3-A377-9095-3F46EE5934E9}"/>
                      </a:ext>
                    </a:extLst>
                  </p:cNvPr>
                  <p:cNvSpPr txBox="1"/>
                  <p:nvPr/>
                </p:nvSpPr>
                <p:spPr>
                  <a:xfrm>
                    <a:off x="6906446" y="3789471"/>
                    <a:ext cx="745154" cy="202510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l">
                      <a:lnSpc>
                        <a:spcPct val="95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  <m:r>
                            <a:rPr lang="de-DE" sz="2000" b="0" i="0" smtClean="0">
                              <a:latin typeface="Cambria Math" panose="02040503050406030204" pitchFamily="18" charset="0"/>
                            </a:rPr>
                            <m:t>.94</m:t>
                          </m:r>
                          <m:r>
                            <m:rPr>
                              <m:sty m:val="p"/>
                            </m:rPr>
                            <a:rPr lang="de-DE" sz="2000" b="0" i="0" smtClean="0">
                              <a:latin typeface="Cambria Math" panose="02040503050406030204" pitchFamily="18" charset="0"/>
                            </a:rPr>
                            <m:t>GHz</m:t>
                          </m:r>
                        </m:oMath>
                      </m:oMathPara>
                    </a14:m>
                    <a:endParaRPr lang="de-DE" sz="2000" dirty="0" err="1"/>
                  </a:p>
                </p:txBody>
              </p:sp>
            </mc:Choice>
            <mc:Fallback xmlns="">
              <p:sp>
                <p:nvSpPr>
                  <p:cNvPr id="9" name="Textfeld 8">
                    <a:extLst>
                      <a:ext uri="{FF2B5EF4-FFF2-40B4-BE49-F238E27FC236}">
                        <a16:creationId xmlns:a16="http://schemas.microsoft.com/office/drawing/2014/main" id="{DA82B954-07B3-A377-9095-3F46EE5934E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6446" y="3789471"/>
                    <a:ext cx="745154" cy="20251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4865" r="-5405" b="-1041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9" name="Rahmen 8">
              <a:extLst>
                <a:ext uri="{FF2B5EF4-FFF2-40B4-BE49-F238E27FC236}">
                  <a16:creationId xmlns:a16="http://schemas.microsoft.com/office/drawing/2014/main" id="{156C2FE4-BC7E-B169-B7D7-C4004E606167}"/>
                </a:ext>
              </a:extLst>
            </p:cNvPr>
            <p:cNvSpPr/>
            <p:nvPr/>
          </p:nvSpPr>
          <p:spPr>
            <a:xfrm rot="502944">
              <a:off x="2004310" y="4313327"/>
              <a:ext cx="6208898" cy="319200"/>
            </a:xfrm>
            <a:prstGeom prst="fram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GB" sz="2400" dirty="0" err="1">
                <a:solidFill>
                  <a:schemeClr val="tx1"/>
                </a:solidFill>
              </a:endParaRPr>
            </a:p>
          </p:txBody>
        </p:sp>
      </p:grpSp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844" y="3974684"/>
            <a:ext cx="4175561" cy="2246501"/>
          </a:xfrm>
          <a:prstGeom prst="rect">
            <a:avLst/>
          </a:prstGeom>
        </p:spPr>
      </p:pic>
      <p:pic>
        <p:nvPicPr>
          <p:cNvPr id="12" name="Grafik 11" descr="Ein Bild, das Text, Reihe, Diagramm, Screenshot enthält.&#10;&#10;Automatisch generierte Beschreibung">
            <a:extLst>
              <a:ext uri="{FF2B5EF4-FFF2-40B4-BE49-F238E27FC236}">
                <a16:creationId xmlns:a16="http://schemas.microsoft.com/office/drawing/2014/main" id="{F13330FF-64B1-34AA-3665-458753EEFC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888" y="1567544"/>
            <a:ext cx="5493112" cy="3181388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 flipH="1">
            <a:off x="4021736" y="4020533"/>
            <a:ext cx="1578963" cy="443198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b="1" dirty="0" smtClean="0"/>
              <a:t>SF for </a:t>
            </a:r>
            <a:r>
              <a:rPr lang="el-GR" sz="2400" b="1" dirty="0" smtClean="0"/>
              <a:t>β</a:t>
            </a:r>
            <a:endParaRPr lang="de-DE" sz="2400" b="1" dirty="0" err="1" smtClean="0"/>
          </a:p>
        </p:txBody>
      </p:sp>
      <p:sp>
        <p:nvSpPr>
          <p:cNvPr id="14" name="Textfeld 13"/>
          <p:cNvSpPr txBox="1"/>
          <p:nvPr/>
        </p:nvSpPr>
        <p:spPr>
          <a:xfrm>
            <a:off x="7294652" y="968795"/>
            <a:ext cx="4274142" cy="443198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smtClean="0"/>
              <a:t>Breit-Rabi </a:t>
            </a:r>
            <a:r>
              <a:rPr lang="de-DE" sz="2400" dirty="0" err="1" smtClean="0"/>
              <a:t>diagram</a:t>
            </a:r>
            <a:r>
              <a:rPr lang="de-DE" sz="2400" dirty="0" smtClean="0"/>
              <a:t> for </a:t>
            </a:r>
            <a:r>
              <a:rPr lang="de-DE" sz="2400" baseline="30000" dirty="0" smtClean="0"/>
              <a:t>3</a:t>
            </a:r>
            <a:r>
              <a:rPr lang="de-DE" sz="2400" dirty="0" smtClean="0"/>
              <a:t>He</a:t>
            </a:r>
            <a:r>
              <a:rPr lang="de-DE" sz="2400" baseline="30000" dirty="0" smtClean="0"/>
              <a:t>+*</a:t>
            </a:r>
            <a:endParaRPr lang="de-DE" sz="2400" dirty="0" smtClean="0"/>
          </a:p>
        </p:txBody>
      </p:sp>
      <p:sp>
        <p:nvSpPr>
          <p:cNvPr id="15" name="Textfeld 14"/>
          <p:cNvSpPr txBox="1"/>
          <p:nvPr/>
        </p:nvSpPr>
        <p:spPr>
          <a:xfrm>
            <a:off x="6955971" y="5119006"/>
            <a:ext cx="4612823" cy="44319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err="1" smtClean="0"/>
              <a:t>PhD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Nicolas Faatz, May 2026 </a:t>
            </a:r>
            <a:endParaRPr lang="de-DE" sz="2400" dirty="0" smtClean="0"/>
          </a:p>
        </p:txBody>
      </p:sp>
      <p:sp>
        <p:nvSpPr>
          <p:cNvPr id="16" name="Textfeld 15"/>
          <p:cNvSpPr txBox="1"/>
          <p:nvPr/>
        </p:nvSpPr>
        <p:spPr>
          <a:xfrm>
            <a:off x="1216479" y="1567544"/>
            <a:ext cx="759278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 smtClean="0"/>
              <a:t>2P</a:t>
            </a:r>
            <a:r>
              <a:rPr lang="de-DE" sz="1600" baseline="-25000" dirty="0" smtClean="0"/>
              <a:t>3/2</a:t>
            </a:r>
            <a:endParaRPr lang="de-DE" sz="1600" dirty="0" smtClean="0"/>
          </a:p>
        </p:txBody>
      </p:sp>
      <p:sp>
        <p:nvSpPr>
          <p:cNvPr id="17" name="Textfeld 16"/>
          <p:cNvSpPr txBox="1"/>
          <p:nvPr/>
        </p:nvSpPr>
        <p:spPr>
          <a:xfrm>
            <a:off x="1205596" y="3050724"/>
            <a:ext cx="759278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 smtClean="0"/>
              <a:t>2P</a:t>
            </a:r>
            <a:r>
              <a:rPr lang="de-DE" sz="1600" baseline="-25000" dirty="0"/>
              <a:t>1</a:t>
            </a:r>
            <a:r>
              <a:rPr lang="de-DE" sz="1600" baseline="-25000" dirty="0" smtClean="0"/>
              <a:t>/2</a:t>
            </a:r>
            <a:endParaRPr lang="de-DE" sz="1600" dirty="0" smtClean="0"/>
          </a:p>
        </p:txBody>
      </p:sp>
      <p:sp>
        <p:nvSpPr>
          <p:cNvPr id="18" name="Textfeld 17"/>
          <p:cNvSpPr txBox="1"/>
          <p:nvPr/>
        </p:nvSpPr>
        <p:spPr>
          <a:xfrm>
            <a:off x="1197432" y="2438396"/>
            <a:ext cx="759278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 smtClean="0"/>
              <a:t>2S</a:t>
            </a:r>
            <a:r>
              <a:rPr lang="de-DE" sz="1600" baseline="-25000" dirty="0"/>
              <a:t>1</a:t>
            </a:r>
            <a:r>
              <a:rPr lang="de-DE" sz="1600" baseline="-25000" dirty="0" smtClean="0"/>
              <a:t>/2</a:t>
            </a:r>
            <a:endParaRPr lang="de-DE" sz="1600" dirty="0" smtClean="0"/>
          </a:p>
        </p:txBody>
      </p:sp>
    </p:spTree>
    <p:extLst>
      <p:ext uri="{BB962C8B-B14F-4D97-AF65-F5344CB8AC3E}">
        <p14:creationId xmlns:p14="http://schemas.microsoft.com/office/powerpoint/2010/main" val="148548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Polarized</a:t>
            </a:r>
            <a:r>
              <a:rPr lang="de-DE" dirty="0" smtClean="0"/>
              <a:t> </a:t>
            </a:r>
            <a:r>
              <a:rPr lang="de-DE" dirty="0" err="1" smtClean="0"/>
              <a:t>Beams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Targets at </a:t>
            </a:r>
            <a:r>
              <a:rPr lang="de-DE" dirty="0" err="1" smtClean="0"/>
              <a:t>cosy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0" y="1078788"/>
            <a:ext cx="4193414" cy="5198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800600" y="1167493"/>
            <a:ext cx="6923314" cy="4098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b="1" u="sng" dirty="0" err="1" smtClean="0"/>
              <a:t>Polarized</a:t>
            </a:r>
            <a:r>
              <a:rPr lang="de-DE" sz="2400" b="1" u="sng" dirty="0" smtClean="0"/>
              <a:t> Targets:</a:t>
            </a:r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r>
              <a:rPr lang="de-DE" sz="2400" dirty="0" smtClean="0"/>
              <a:t>ANKE</a:t>
            </a:r>
          </a:p>
          <a:p>
            <a:pPr algn="l">
              <a:lnSpc>
                <a:spcPct val="95000"/>
              </a:lnSpc>
            </a:pPr>
            <a:endParaRPr lang="de-DE" sz="1000" dirty="0"/>
          </a:p>
          <a:p>
            <a:pPr algn="l">
              <a:lnSpc>
                <a:spcPct val="95000"/>
              </a:lnSpc>
            </a:pPr>
            <a:r>
              <a:rPr lang="de-DE" sz="2400" dirty="0" smtClean="0"/>
              <a:t>EDDA </a:t>
            </a:r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r>
              <a:rPr lang="de-DE" sz="2400" dirty="0" smtClean="0"/>
              <a:t>PAX</a:t>
            </a:r>
          </a:p>
          <a:p>
            <a:pPr algn="l">
              <a:lnSpc>
                <a:spcPct val="95000"/>
              </a:lnSpc>
            </a:pPr>
            <a:endParaRPr lang="de-DE" sz="2400" dirty="0" smtClean="0"/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endParaRPr lang="de-DE" sz="2400" dirty="0" smtClean="0"/>
          </a:p>
          <a:p>
            <a:pPr algn="l">
              <a:lnSpc>
                <a:spcPct val="95000"/>
              </a:lnSpc>
            </a:pPr>
            <a:r>
              <a:rPr lang="de-DE" sz="2400" dirty="0" err="1" smtClean="0"/>
              <a:t>Polarized</a:t>
            </a:r>
            <a:r>
              <a:rPr lang="de-DE" sz="2400" dirty="0" smtClean="0"/>
              <a:t> H</a:t>
            </a:r>
            <a:r>
              <a:rPr lang="de-DE" sz="2400" baseline="30000" dirty="0" smtClean="0"/>
              <a:t>- </a:t>
            </a:r>
            <a:r>
              <a:rPr lang="de-DE" sz="2400" dirty="0" smtClean="0"/>
              <a:t>/ D</a:t>
            </a:r>
            <a:r>
              <a:rPr lang="de-DE" sz="2400" baseline="30000" dirty="0" smtClean="0"/>
              <a:t>-</a:t>
            </a:r>
            <a:r>
              <a:rPr lang="de-DE" sz="2400" dirty="0" smtClean="0"/>
              <a:t> Source</a:t>
            </a:r>
            <a:endParaRPr lang="de-DE" sz="2400" dirty="0" smtClean="0"/>
          </a:p>
        </p:txBody>
      </p:sp>
      <p:cxnSp>
        <p:nvCxnSpPr>
          <p:cNvPr id="8" name="Gerade Verbindung mit Pfeil 7"/>
          <p:cNvCxnSpPr/>
          <p:nvPr/>
        </p:nvCxnSpPr>
        <p:spPr>
          <a:xfrm flipH="1" flipV="1">
            <a:off x="2767694" y="1448780"/>
            <a:ext cx="2032906" cy="636874"/>
          </a:xfrm>
          <a:prstGeom prst="straightConnector1">
            <a:avLst/>
          </a:prstGeom>
          <a:ln w="508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flipH="1">
            <a:off x="1705510" y="2594928"/>
            <a:ext cx="3095090" cy="245514"/>
          </a:xfrm>
          <a:prstGeom prst="straightConnector1">
            <a:avLst/>
          </a:prstGeom>
          <a:ln w="508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>
            <a:stCxn id="6" idx="1"/>
          </p:cNvCxnSpPr>
          <p:nvPr/>
        </p:nvCxnSpPr>
        <p:spPr>
          <a:xfrm flipH="1" flipV="1">
            <a:off x="2187617" y="2929147"/>
            <a:ext cx="2612983" cy="287369"/>
          </a:xfrm>
          <a:prstGeom prst="straightConnector1">
            <a:avLst/>
          </a:prstGeom>
          <a:ln w="508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 flipH="1">
            <a:off x="2332234" y="4991454"/>
            <a:ext cx="2468366" cy="936735"/>
          </a:xfrm>
          <a:prstGeom prst="straightConnector1">
            <a:avLst/>
          </a:prstGeom>
          <a:ln w="508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148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polarized</a:t>
            </a:r>
            <a:r>
              <a:rPr lang="de-DE" dirty="0" smtClean="0"/>
              <a:t> H</a:t>
            </a:r>
            <a:r>
              <a:rPr lang="de-DE" baseline="30000" dirty="0" smtClean="0"/>
              <a:t>-</a:t>
            </a:r>
            <a:r>
              <a:rPr lang="de-DE" dirty="0" smtClean="0"/>
              <a:t>/D</a:t>
            </a:r>
            <a:r>
              <a:rPr lang="de-DE" baseline="30000" dirty="0" smtClean="0"/>
              <a:t>-</a:t>
            </a:r>
            <a:r>
              <a:rPr lang="de-DE" dirty="0" smtClean="0"/>
              <a:t> </a:t>
            </a:r>
            <a:r>
              <a:rPr lang="de-DE" dirty="0" err="1" smtClean="0"/>
              <a:t>pulsed</a:t>
            </a:r>
            <a:r>
              <a:rPr lang="de-DE" dirty="0" smtClean="0"/>
              <a:t> </a:t>
            </a:r>
            <a:r>
              <a:rPr lang="de-DE" dirty="0" err="1" smtClean="0"/>
              <a:t>ion</a:t>
            </a:r>
            <a:r>
              <a:rPr lang="de-DE" dirty="0" smtClean="0"/>
              <a:t> </a:t>
            </a:r>
            <a:r>
              <a:rPr lang="de-DE" dirty="0" err="1" smtClean="0"/>
              <a:t>source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21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Inhaltsplatzhalter 4" descr="Ein Bild, das Text, Screenshot, Diagramm, Schrift enthält.&#10;&#10;KI-generierte Inhalte können fehlerhaft sein.">
            <a:extLst>
              <a:ext uri="{FF2B5EF4-FFF2-40B4-BE49-F238E27FC236}">
                <a16:creationId xmlns:a16="http://schemas.microsoft.com/office/drawing/2014/main" id="{230BE771-D77E-CC86-F08C-757FA35CE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" t="3074" r="2703" b="6617"/>
          <a:stretch>
            <a:fillRect/>
          </a:stretch>
        </p:blipFill>
        <p:spPr>
          <a:xfrm>
            <a:off x="485081" y="1286103"/>
            <a:ext cx="7286652" cy="421322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649936" y="4620774"/>
            <a:ext cx="4203246" cy="56015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 smtClean="0"/>
              <a:t>Master </a:t>
            </a:r>
            <a:r>
              <a:rPr lang="de-DE" sz="1600" dirty="0" err="1" smtClean="0"/>
              <a:t>thesis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Simon Pütz</a:t>
            </a:r>
          </a:p>
          <a:p>
            <a:pPr algn="l">
              <a:lnSpc>
                <a:spcPct val="95000"/>
              </a:lnSpc>
            </a:pPr>
            <a:r>
              <a:rPr lang="de-DE" sz="1600" dirty="0" err="1" smtClean="0"/>
              <a:t>Publication</a:t>
            </a:r>
            <a:r>
              <a:rPr lang="de-DE" sz="1600" dirty="0" smtClean="0"/>
              <a:t> in </a:t>
            </a:r>
            <a:r>
              <a:rPr lang="de-DE" sz="1600" dirty="0" err="1" smtClean="0"/>
              <a:t>preparation</a:t>
            </a:r>
            <a:endParaRPr lang="de-DE" sz="1600" dirty="0" smtClean="0"/>
          </a:p>
        </p:txBody>
      </p:sp>
      <p:pic>
        <p:nvPicPr>
          <p:cNvPr id="7" name="Grafik 6" descr="Ein Bild, das Text, Diagramm, Plan, technische Zeichnung enthält.&#10;&#10;Automatisch generierte Beschreibung">
            <a:extLst>
              <a:ext uri="{FF2B5EF4-FFF2-40B4-BE49-F238E27FC236}">
                <a16:creationId xmlns:a16="http://schemas.microsoft.com/office/drawing/2014/main" id="{E4467818-FB6E-D076-4D73-3C0D945D8E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7"/>
          <a:stretch/>
        </p:blipFill>
        <p:spPr>
          <a:xfrm>
            <a:off x="1559380" y="1069521"/>
            <a:ext cx="8515349" cy="499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8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EDDA </a:t>
            </a:r>
            <a:r>
              <a:rPr lang="de-DE" dirty="0" err="1" smtClean="0"/>
              <a:t>experiment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22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47" y="1789719"/>
            <a:ext cx="5158552" cy="4213225"/>
          </a:xfrm>
        </p:spPr>
      </p:pic>
      <p:cxnSp>
        <p:nvCxnSpPr>
          <p:cNvPr id="7" name="Gerade Verbindung mit Pfeil 6"/>
          <p:cNvCxnSpPr/>
          <p:nvPr/>
        </p:nvCxnSpPr>
        <p:spPr>
          <a:xfrm>
            <a:off x="2856216" y="1366459"/>
            <a:ext cx="10275" cy="503434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nhaltsplatzhalt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200" y="2160246"/>
            <a:ext cx="6143625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5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EDDA Experiment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2415" y="1077685"/>
            <a:ext cx="6227137" cy="209822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88" y="922564"/>
            <a:ext cx="3292475" cy="532311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139293" y="3453493"/>
            <a:ext cx="7298873" cy="1495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endParaRPr lang="de-DE" sz="2400" b="1" dirty="0" smtClean="0">
              <a:solidFill>
                <a:srgbClr val="0070C0"/>
              </a:solidFill>
            </a:endParaRPr>
          </a:p>
          <a:p>
            <a:pPr algn="ctr">
              <a:lnSpc>
                <a:spcPct val="95000"/>
              </a:lnSpc>
            </a:pPr>
            <a:r>
              <a:rPr lang="de-DE" sz="3600" b="1" dirty="0" smtClean="0">
                <a:solidFill>
                  <a:srgbClr val="0070C0"/>
                </a:solidFill>
              </a:rPr>
              <a:t>The </a:t>
            </a:r>
            <a:r>
              <a:rPr lang="de-DE" sz="3600" b="1" dirty="0" err="1" smtClean="0">
                <a:solidFill>
                  <a:srgbClr val="0070C0"/>
                </a:solidFill>
              </a:rPr>
              <a:t>nuclear</a:t>
            </a:r>
            <a:r>
              <a:rPr lang="de-DE" sz="3600" b="1" dirty="0" smtClean="0">
                <a:solidFill>
                  <a:srgbClr val="0070C0"/>
                </a:solidFill>
              </a:rPr>
              <a:t> </a:t>
            </a:r>
            <a:r>
              <a:rPr lang="de-DE" sz="3600" b="1" dirty="0" err="1" smtClean="0">
                <a:solidFill>
                  <a:srgbClr val="0070C0"/>
                </a:solidFill>
              </a:rPr>
              <a:t>reaction</a:t>
            </a:r>
            <a:r>
              <a:rPr lang="de-DE" sz="3600" b="1" dirty="0" smtClean="0">
                <a:solidFill>
                  <a:srgbClr val="0070C0"/>
                </a:solidFill>
              </a:rPr>
              <a:t> polarimeter </a:t>
            </a:r>
          </a:p>
          <a:p>
            <a:pPr algn="ctr">
              <a:lnSpc>
                <a:spcPct val="95000"/>
              </a:lnSpc>
            </a:pPr>
            <a:r>
              <a:rPr lang="de-DE" sz="3600" b="1" dirty="0" smtClean="0">
                <a:solidFill>
                  <a:srgbClr val="0070C0"/>
                </a:solidFill>
              </a:rPr>
              <a:t>for </a:t>
            </a:r>
            <a:r>
              <a:rPr lang="de-DE" sz="3600" b="1" dirty="0" err="1" smtClean="0">
                <a:solidFill>
                  <a:srgbClr val="0070C0"/>
                </a:solidFill>
              </a:rPr>
              <a:t>the</a:t>
            </a:r>
            <a:r>
              <a:rPr lang="de-DE" sz="3600" b="1" dirty="0" smtClean="0">
                <a:solidFill>
                  <a:srgbClr val="0070C0"/>
                </a:solidFill>
              </a:rPr>
              <a:t> COSY beam</a:t>
            </a:r>
            <a:endParaRPr lang="de-DE" sz="36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23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PIT at ANKE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17" y="1413241"/>
            <a:ext cx="5522685" cy="415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1" t="17792" r="8832"/>
          <a:stretch>
            <a:fillRect/>
          </a:stretch>
        </p:blipFill>
        <p:spPr bwMode="auto">
          <a:xfrm>
            <a:off x="6157910" y="1413241"/>
            <a:ext cx="5437439" cy="415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15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Pit at anke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174" y="688749"/>
            <a:ext cx="3306517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936342" y="5456466"/>
            <a:ext cx="4168775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defTabSz="449263"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defTabSz="449263"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defTabSz="449263"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defTabSz="449263" fontAlgn="base">
              <a:lnSpc>
                <a:spcPct val="6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buFont typeface="Times New Roman" panose="02020603050405020304" pitchFamily="18" charset="0"/>
              <a:buNone/>
            </a:pPr>
            <a:r>
              <a:rPr lang="en-GB" altLang="de-DE" sz="1600" b="1" dirty="0">
                <a:latin typeface="Times New Roman" panose="02020603050405020304" pitchFamily="18" charset="0"/>
              </a:rPr>
              <a:t>PIT setup with shielded components at ANKE</a:t>
            </a: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919388" y="908050"/>
            <a:ext cx="4108450" cy="5373688"/>
            <a:chOff x="178" y="572"/>
            <a:chExt cx="2588" cy="3385"/>
          </a:xfrm>
        </p:grpSpPr>
        <p:grpSp>
          <p:nvGrpSpPr>
            <p:cNvPr id="8" name="Group 5"/>
            <p:cNvGrpSpPr>
              <a:grpSpLocks/>
            </p:cNvGrpSpPr>
            <p:nvPr/>
          </p:nvGrpSpPr>
          <p:grpSpPr bwMode="auto">
            <a:xfrm>
              <a:off x="178" y="572"/>
              <a:ext cx="2588" cy="2717"/>
              <a:chOff x="178" y="572"/>
              <a:chExt cx="2588" cy="2717"/>
            </a:xfrm>
          </p:grpSpPr>
          <p:pic>
            <p:nvPicPr>
              <p:cNvPr id="10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8" y="686"/>
                <a:ext cx="2024" cy="26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1" name="Group 7"/>
              <p:cNvGrpSpPr>
                <a:grpSpLocks/>
              </p:cNvGrpSpPr>
              <p:nvPr/>
            </p:nvGrpSpPr>
            <p:grpSpPr bwMode="auto">
              <a:xfrm>
                <a:off x="275" y="2057"/>
                <a:ext cx="494" cy="459"/>
                <a:chOff x="275" y="2057"/>
                <a:chExt cx="494" cy="459"/>
              </a:xfrm>
            </p:grpSpPr>
            <p:sp>
              <p:nvSpPr>
                <p:cNvPr id="26" name="Line 8"/>
                <p:cNvSpPr>
                  <a:spLocks noChangeShapeType="1"/>
                </p:cNvSpPr>
                <p:nvPr/>
              </p:nvSpPr>
              <p:spPr bwMode="auto">
                <a:xfrm flipH="1" flipV="1">
                  <a:off x="558" y="2187"/>
                  <a:ext cx="13" cy="330"/>
                </a:xfrm>
                <a:prstGeom prst="line">
                  <a:avLst/>
                </a:prstGeom>
                <a:noFill/>
                <a:ln w="31680">
                  <a:solidFill>
                    <a:srgbClr val="000000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7" name="Line 9"/>
                <p:cNvSpPr>
                  <a:spLocks noChangeShapeType="1"/>
                </p:cNvSpPr>
                <p:nvPr/>
              </p:nvSpPr>
              <p:spPr bwMode="auto">
                <a:xfrm flipH="1" flipV="1">
                  <a:off x="317" y="2461"/>
                  <a:ext cx="254" cy="57"/>
                </a:xfrm>
                <a:prstGeom prst="line">
                  <a:avLst/>
                </a:prstGeom>
                <a:noFill/>
                <a:ln w="31680">
                  <a:solidFill>
                    <a:srgbClr val="000000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8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565" y="2369"/>
                  <a:ext cx="193" cy="149"/>
                </a:xfrm>
                <a:prstGeom prst="line">
                  <a:avLst/>
                </a:prstGeom>
                <a:noFill/>
                <a:ln w="31680">
                  <a:solidFill>
                    <a:srgbClr val="000000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9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275" y="2284"/>
                  <a:ext cx="162" cy="17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defTabSz="449263" fontAlgn="base">
                    <a:lnSpc>
                      <a:spcPct val="66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Arial" panose="020B0604020202020204" pitchFamily="34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defTabSz="449263" fontAlgn="base">
                    <a:lnSpc>
                      <a:spcPct val="66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Arial" panose="020B0604020202020204" pitchFamily="34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defTabSz="449263" fontAlgn="base">
                    <a:lnSpc>
                      <a:spcPct val="66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Arial" panose="020B0604020202020204" pitchFamily="34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defTabSz="449263" fontAlgn="base">
                    <a:lnSpc>
                      <a:spcPct val="66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Arial" panose="020B0604020202020204" pitchFamily="34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buFont typeface="Times New Roman" panose="02020603050405020304" pitchFamily="18" charset="0"/>
                    <a:buNone/>
                  </a:pPr>
                  <a:r>
                    <a:rPr lang="en-GB" altLang="de-DE" sz="1200" b="1">
                      <a:latin typeface="Times New Roman" panose="02020603050405020304" pitchFamily="18" charset="0"/>
                    </a:rPr>
                    <a:t>x</a:t>
                  </a:r>
                </a:p>
              </p:txBody>
            </p:sp>
            <p:sp>
              <p:nvSpPr>
                <p:cNvPr id="30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469" y="2057"/>
                  <a:ext cx="162" cy="17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defTabSz="449263" fontAlgn="base">
                    <a:lnSpc>
                      <a:spcPct val="66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Arial" panose="020B0604020202020204" pitchFamily="34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defTabSz="449263" fontAlgn="base">
                    <a:lnSpc>
                      <a:spcPct val="66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Arial" panose="020B0604020202020204" pitchFamily="34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defTabSz="449263" fontAlgn="base">
                    <a:lnSpc>
                      <a:spcPct val="66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Arial" panose="020B0604020202020204" pitchFamily="34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defTabSz="449263" fontAlgn="base">
                    <a:lnSpc>
                      <a:spcPct val="66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Arial" panose="020B0604020202020204" pitchFamily="34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buFont typeface="Times New Roman" panose="02020603050405020304" pitchFamily="18" charset="0"/>
                    <a:buNone/>
                  </a:pPr>
                  <a:r>
                    <a:rPr lang="en-GB" altLang="de-DE" sz="1200" b="1">
                      <a:latin typeface="Times New Roman" panose="02020603050405020304" pitchFamily="18" charset="0"/>
                    </a:rPr>
                    <a:t>y</a:t>
                  </a:r>
                </a:p>
              </p:txBody>
            </p:sp>
            <p:sp>
              <p:nvSpPr>
                <p:cNvPr id="31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613" y="2247"/>
                  <a:ext cx="157" cy="17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defTabSz="449263" fontAlgn="base">
                    <a:lnSpc>
                      <a:spcPct val="66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Arial" panose="020B0604020202020204" pitchFamily="34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defTabSz="449263" fontAlgn="base">
                    <a:lnSpc>
                      <a:spcPct val="66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Arial" panose="020B0604020202020204" pitchFamily="34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defTabSz="449263" fontAlgn="base">
                    <a:lnSpc>
                      <a:spcPct val="66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Arial" panose="020B0604020202020204" pitchFamily="34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defTabSz="449263" fontAlgn="base">
                    <a:lnSpc>
                      <a:spcPct val="66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Arial" panose="020B0604020202020204" pitchFamily="34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00000"/>
                    </a:lnSpc>
                    <a:buFont typeface="Times New Roman" panose="02020603050405020304" pitchFamily="18" charset="0"/>
                    <a:buNone/>
                  </a:pPr>
                  <a:r>
                    <a:rPr lang="en-GB" altLang="de-DE" sz="1200" b="1">
                      <a:latin typeface="Times New Roman" panose="02020603050405020304" pitchFamily="18" charset="0"/>
                    </a:rPr>
                    <a:t>z</a:t>
                  </a:r>
                </a:p>
              </p:txBody>
            </p:sp>
          </p:grpSp>
          <p:sp>
            <p:nvSpPr>
              <p:cNvPr id="12" name="Rectangle 14"/>
              <p:cNvSpPr>
                <a:spLocks noChangeArrowheads="1"/>
              </p:cNvSpPr>
              <p:nvPr/>
            </p:nvSpPr>
            <p:spPr bwMode="auto">
              <a:xfrm>
                <a:off x="2446" y="572"/>
                <a:ext cx="321" cy="411"/>
              </a:xfrm>
              <a:prstGeom prst="rect">
                <a:avLst/>
              </a:prstGeom>
              <a:solidFill>
                <a:srgbClr val="CC0000">
                  <a:alpha val="20000"/>
                </a:srgbClr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buClr>
                    <a:srgbClr val="3333CC"/>
                  </a:buClr>
                  <a:buFont typeface="Times New Roman" panose="02020603050405020304" pitchFamily="18" charset="0"/>
                  <a:buNone/>
                </a:pPr>
                <a:r>
                  <a:rPr lang="en-GB" altLang="de-DE" sz="1300" b="1">
                    <a:solidFill>
                      <a:srgbClr val="3333CC"/>
                    </a:solidFill>
                    <a:latin typeface="Times New Roman" panose="02020603050405020304" pitchFamily="18" charset="0"/>
                  </a:rPr>
                  <a:t>90</a:t>
                </a:r>
              </a:p>
              <a:p>
                <a:pPr algn="ctr">
                  <a:lnSpc>
                    <a:spcPct val="100000"/>
                  </a:lnSpc>
                  <a:buClr>
                    <a:srgbClr val="008000"/>
                  </a:buClr>
                  <a:buFont typeface="Times New Roman" panose="02020603050405020304" pitchFamily="18" charset="0"/>
                  <a:buNone/>
                </a:pPr>
                <a:r>
                  <a:rPr lang="en-GB" altLang="de-DE" sz="1300" b="1">
                    <a:solidFill>
                      <a:srgbClr val="008000"/>
                    </a:solidFill>
                    <a:latin typeface="Times New Roman" panose="02020603050405020304" pitchFamily="18" charset="0"/>
                  </a:rPr>
                  <a:t>150</a:t>
                </a:r>
              </a:p>
              <a:p>
                <a:pPr algn="ctr">
                  <a:lnSpc>
                    <a:spcPct val="100000"/>
                  </a:lnSpc>
                  <a:buClr>
                    <a:srgbClr val="FF0000"/>
                  </a:buClr>
                  <a:buFont typeface="Times New Roman" panose="02020603050405020304" pitchFamily="18" charset="0"/>
                  <a:buNone/>
                </a:pPr>
                <a:r>
                  <a:rPr lang="en-GB" altLang="de-DE" sz="1300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135</a:t>
                </a:r>
              </a:p>
            </p:txBody>
          </p:sp>
          <p:sp>
            <p:nvSpPr>
              <p:cNvPr id="13" name="Line 15"/>
              <p:cNvSpPr>
                <a:spLocks noChangeShapeType="1"/>
              </p:cNvSpPr>
              <p:nvPr/>
            </p:nvSpPr>
            <p:spPr bwMode="auto">
              <a:xfrm flipH="1">
                <a:off x="1621" y="799"/>
                <a:ext cx="831" cy="392"/>
              </a:xfrm>
              <a:prstGeom prst="line">
                <a:avLst/>
              </a:prstGeom>
              <a:noFill/>
              <a:ln w="2232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" name="Rectangle 16"/>
              <p:cNvSpPr>
                <a:spLocks noChangeArrowheads="1"/>
              </p:cNvSpPr>
              <p:nvPr/>
            </p:nvSpPr>
            <p:spPr bwMode="auto">
              <a:xfrm>
                <a:off x="2446" y="1926"/>
                <a:ext cx="321" cy="410"/>
              </a:xfrm>
              <a:prstGeom prst="rect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buClr>
                    <a:srgbClr val="3333CC"/>
                  </a:buClr>
                  <a:buFont typeface="Times New Roman" panose="02020603050405020304" pitchFamily="18" charset="0"/>
                  <a:buNone/>
                </a:pPr>
                <a:r>
                  <a:rPr lang="en-GB" altLang="de-DE" sz="1300" b="1">
                    <a:solidFill>
                      <a:srgbClr val="3333CC"/>
                    </a:solidFill>
                    <a:latin typeface="Times New Roman" panose="02020603050405020304" pitchFamily="18" charset="0"/>
                  </a:rPr>
                  <a:t>6</a:t>
                </a:r>
              </a:p>
              <a:p>
                <a:pPr algn="ctr">
                  <a:lnSpc>
                    <a:spcPct val="100000"/>
                  </a:lnSpc>
                  <a:buClr>
                    <a:srgbClr val="008000"/>
                  </a:buClr>
                  <a:buFont typeface="Times New Roman" panose="02020603050405020304" pitchFamily="18" charset="0"/>
                  <a:buNone/>
                </a:pPr>
                <a:r>
                  <a:rPr lang="en-GB" altLang="de-DE" sz="1300" b="1">
                    <a:solidFill>
                      <a:srgbClr val="008000"/>
                    </a:solidFill>
                    <a:latin typeface="Times New Roman" panose="02020603050405020304" pitchFamily="18" charset="0"/>
                  </a:rPr>
                  <a:t>15</a:t>
                </a:r>
              </a:p>
              <a:p>
                <a:pPr algn="ctr">
                  <a:lnSpc>
                    <a:spcPct val="100000"/>
                  </a:lnSpc>
                  <a:buClr>
                    <a:srgbClr val="FF0000"/>
                  </a:buClr>
                  <a:buFont typeface="Times New Roman" panose="02020603050405020304" pitchFamily="18" charset="0"/>
                  <a:buNone/>
                </a:pPr>
                <a:r>
                  <a:rPr lang="en-GB" altLang="de-DE" sz="1300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30</a:t>
                </a:r>
              </a:p>
            </p:txBody>
          </p:sp>
          <p:sp>
            <p:nvSpPr>
              <p:cNvPr id="15" name="Line 17"/>
              <p:cNvSpPr>
                <a:spLocks noChangeShapeType="1"/>
              </p:cNvSpPr>
              <p:nvPr/>
            </p:nvSpPr>
            <p:spPr bwMode="auto">
              <a:xfrm flipH="1">
                <a:off x="2200" y="2160"/>
                <a:ext cx="252" cy="125"/>
              </a:xfrm>
              <a:prstGeom prst="line">
                <a:avLst/>
              </a:prstGeom>
              <a:noFill/>
              <a:ln w="2232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6" name="Rectangle 18"/>
              <p:cNvSpPr>
                <a:spLocks noChangeArrowheads="1"/>
              </p:cNvSpPr>
              <p:nvPr/>
            </p:nvSpPr>
            <p:spPr bwMode="auto">
              <a:xfrm>
                <a:off x="178" y="1366"/>
                <a:ext cx="321" cy="410"/>
              </a:xfrm>
              <a:prstGeom prst="rect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buClr>
                    <a:srgbClr val="3333CC"/>
                  </a:buClr>
                  <a:buFont typeface="Times New Roman" panose="02020603050405020304" pitchFamily="18" charset="0"/>
                  <a:buNone/>
                </a:pPr>
                <a:r>
                  <a:rPr lang="en-GB" altLang="de-DE" sz="1300" b="1">
                    <a:solidFill>
                      <a:srgbClr val="3333CC"/>
                    </a:solidFill>
                    <a:latin typeface="Times New Roman" panose="02020603050405020304" pitchFamily="18" charset="0"/>
                  </a:rPr>
                  <a:t>30</a:t>
                </a:r>
              </a:p>
              <a:p>
                <a:pPr algn="ctr">
                  <a:lnSpc>
                    <a:spcPct val="100000"/>
                  </a:lnSpc>
                  <a:buClr>
                    <a:srgbClr val="008000"/>
                  </a:buClr>
                  <a:buFont typeface="Times New Roman" panose="02020603050405020304" pitchFamily="18" charset="0"/>
                  <a:buNone/>
                </a:pPr>
                <a:r>
                  <a:rPr lang="en-GB" altLang="de-DE" sz="1300" b="1">
                    <a:solidFill>
                      <a:srgbClr val="008000"/>
                    </a:solidFill>
                    <a:latin typeface="Times New Roman" panose="02020603050405020304" pitchFamily="18" charset="0"/>
                  </a:rPr>
                  <a:t>25</a:t>
                </a:r>
              </a:p>
              <a:p>
                <a:pPr algn="ctr">
                  <a:lnSpc>
                    <a:spcPct val="100000"/>
                  </a:lnSpc>
                  <a:buClr>
                    <a:srgbClr val="FF0000"/>
                  </a:buClr>
                  <a:buFont typeface="Times New Roman" panose="02020603050405020304" pitchFamily="18" charset="0"/>
                  <a:buNone/>
                </a:pPr>
                <a:r>
                  <a:rPr lang="en-GB" altLang="de-DE" sz="1300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55</a:t>
                </a:r>
              </a:p>
            </p:txBody>
          </p:sp>
          <p:sp>
            <p:nvSpPr>
              <p:cNvPr id="17" name="Line 19"/>
              <p:cNvSpPr>
                <a:spLocks noChangeShapeType="1"/>
              </p:cNvSpPr>
              <p:nvPr/>
            </p:nvSpPr>
            <p:spPr bwMode="auto">
              <a:xfrm>
                <a:off x="518" y="1593"/>
                <a:ext cx="578" cy="9"/>
              </a:xfrm>
              <a:prstGeom prst="line">
                <a:avLst/>
              </a:prstGeom>
              <a:noFill/>
              <a:ln w="2232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8" name="Rectangle 20"/>
              <p:cNvSpPr>
                <a:spLocks noChangeArrowheads="1"/>
              </p:cNvSpPr>
              <p:nvPr/>
            </p:nvSpPr>
            <p:spPr bwMode="auto">
              <a:xfrm>
                <a:off x="178" y="572"/>
                <a:ext cx="304" cy="410"/>
              </a:xfrm>
              <a:prstGeom prst="rect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buClr>
                    <a:srgbClr val="3333CC"/>
                  </a:buClr>
                  <a:buFont typeface="Times New Roman" panose="02020603050405020304" pitchFamily="18" charset="0"/>
                  <a:buNone/>
                </a:pPr>
                <a:r>
                  <a:rPr lang="en-GB" altLang="de-DE" sz="1300" b="1">
                    <a:solidFill>
                      <a:srgbClr val="3333CC"/>
                    </a:solidFill>
                    <a:latin typeface="Times New Roman" panose="02020603050405020304" pitchFamily="18" charset="0"/>
                  </a:rPr>
                  <a:t>40</a:t>
                </a:r>
              </a:p>
              <a:p>
                <a:pPr algn="ctr">
                  <a:lnSpc>
                    <a:spcPct val="100000"/>
                  </a:lnSpc>
                  <a:buClr>
                    <a:srgbClr val="008000"/>
                  </a:buClr>
                  <a:buFont typeface="Times New Roman" panose="02020603050405020304" pitchFamily="18" charset="0"/>
                  <a:buNone/>
                </a:pPr>
                <a:r>
                  <a:rPr lang="en-GB" altLang="de-DE" sz="1300" b="1">
                    <a:solidFill>
                      <a:srgbClr val="008000"/>
                    </a:solidFill>
                    <a:latin typeface="Times New Roman" panose="02020603050405020304" pitchFamily="18" charset="0"/>
                  </a:rPr>
                  <a:t>26</a:t>
                </a:r>
              </a:p>
              <a:p>
                <a:pPr algn="ctr">
                  <a:lnSpc>
                    <a:spcPct val="100000"/>
                  </a:lnSpc>
                  <a:buClr>
                    <a:srgbClr val="FF0000"/>
                  </a:buClr>
                  <a:buFont typeface="Times New Roman" panose="02020603050405020304" pitchFamily="18" charset="0"/>
                  <a:buNone/>
                </a:pPr>
                <a:r>
                  <a:rPr lang="en-GB" altLang="de-DE" sz="1300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300</a:t>
                </a:r>
              </a:p>
            </p:txBody>
          </p:sp>
          <p:sp>
            <p:nvSpPr>
              <p:cNvPr id="19" name="Line 21"/>
              <p:cNvSpPr>
                <a:spLocks noChangeShapeType="1"/>
              </p:cNvSpPr>
              <p:nvPr/>
            </p:nvSpPr>
            <p:spPr bwMode="auto">
              <a:xfrm>
                <a:off x="518" y="799"/>
                <a:ext cx="674" cy="119"/>
              </a:xfrm>
              <a:prstGeom prst="line">
                <a:avLst/>
              </a:prstGeom>
              <a:noFill/>
              <a:ln w="2232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" name="Rectangle 22"/>
              <p:cNvSpPr>
                <a:spLocks noChangeArrowheads="1"/>
              </p:cNvSpPr>
              <p:nvPr/>
            </p:nvSpPr>
            <p:spPr bwMode="auto">
              <a:xfrm>
                <a:off x="2446" y="1470"/>
                <a:ext cx="321" cy="411"/>
              </a:xfrm>
              <a:prstGeom prst="rect">
                <a:avLst/>
              </a:prstGeom>
              <a:solidFill>
                <a:srgbClr val="CC0000">
                  <a:alpha val="20000"/>
                </a:srgbClr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buClr>
                    <a:srgbClr val="3333CC"/>
                  </a:buClr>
                  <a:buFont typeface="Times New Roman" panose="02020603050405020304" pitchFamily="18" charset="0"/>
                  <a:buNone/>
                </a:pPr>
                <a:r>
                  <a:rPr lang="en-GB" altLang="de-DE" sz="1300" b="1" dirty="0">
                    <a:solidFill>
                      <a:srgbClr val="3333CC"/>
                    </a:solidFill>
                    <a:latin typeface="Times New Roman" panose="02020603050405020304" pitchFamily="18" charset="0"/>
                  </a:rPr>
                  <a:t>200</a:t>
                </a:r>
              </a:p>
              <a:p>
                <a:pPr algn="ctr">
                  <a:lnSpc>
                    <a:spcPct val="100000"/>
                  </a:lnSpc>
                  <a:buClr>
                    <a:srgbClr val="008000"/>
                  </a:buClr>
                  <a:buFont typeface="Times New Roman" panose="02020603050405020304" pitchFamily="18" charset="0"/>
                  <a:buNone/>
                </a:pPr>
                <a:r>
                  <a:rPr lang="en-GB" altLang="de-DE" sz="1300" b="1" dirty="0">
                    <a:solidFill>
                      <a:srgbClr val="008000"/>
                    </a:solidFill>
                    <a:latin typeface="Times New Roman" panose="02020603050405020304" pitchFamily="18" charset="0"/>
                  </a:rPr>
                  <a:t>550</a:t>
                </a:r>
              </a:p>
              <a:p>
                <a:pPr algn="ctr">
                  <a:lnSpc>
                    <a:spcPct val="100000"/>
                  </a:lnSpc>
                  <a:buClr>
                    <a:srgbClr val="FF0000"/>
                  </a:buClr>
                  <a:buFont typeface="Times New Roman" panose="02020603050405020304" pitchFamily="18" charset="0"/>
                  <a:buNone/>
                </a:pPr>
                <a:r>
                  <a:rPr lang="en-GB" altLang="de-DE" sz="13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300</a:t>
                </a:r>
              </a:p>
            </p:txBody>
          </p:sp>
          <p:sp>
            <p:nvSpPr>
              <p:cNvPr id="21" name="Line 23"/>
              <p:cNvSpPr>
                <a:spLocks noChangeShapeType="1"/>
              </p:cNvSpPr>
              <p:nvPr/>
            </p:nvSpPr>
            <p:spPr bwMode="auto">
              <a:xfrm flipH="1">
                <a:off x="1234" y="1706"/>
                <a:ext cx="1218" cy="351"/>
              </a:xfrm>
              <a:prstGeom prst="line">
                <a:avLst/>
              </a:prstGeom>
              <a:noFill/>
              <a:ln w="2232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2" name="Rectangle 24"/>
              <p:cNvSpPr>
                <a:spLocks noChangeArrowheads="1"/>
              </p:cNvSpPr>
              <p:nvPr/>
            </p:nvSpPr>
            <p:spPr bwMode="auto">
              <a:xfrm>
                <a:off x="178" y="2840"/>
                <a:ext cx="321" cy="411"/>
              </a:xfrm>
              <a:prstGeom prst="rect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buClr>
                    <a:srgbClr val="3333CC"/>
                  </a:buClr>
                  <a:buFont typeface="Times New Roman" panose="02020603050405020304" pitchFamily="18" charset="0"/>
                  <a:buNone/>
                </a:pPr>
                <a:r>
                  <a:rPr lang="en-GB" altLang="de-DE" sz="1300" b="1">
                    <a:solidFill>
                      <a:srgbClr val="3333CC"/>
                    </a:solidFill>
                    <a:latin typeface="Times New Roman" panose="02020603050405020304" pitchFamily="18" charset="0"/>
                  </a:rPr>
                  <a:t>60</a:t>
                </a:r>
              </a:p>
              <a:p>
                <a:pPr algn="ctr">
                  <a:lnSpc>
                    <a:spcPct val="100000"/>
                  </a:lnSpc>
                  <a:buClr>
                    <a:srgbClr val="008000"/>
                  </a:buClr>
                  <a:buFont typeface="Times New Roman" panose="02020603050405020304" pitchFamily="18" charset="0"/>
                  <a:buNone/>
                </a:pPr>
                <a:r>
                  <a:rPr lang="en-GB" altLang="de-DE" sz="1300" b="1">
                    <a:solidFill>
                      <a:srgbClr val="008000"/>
                    </a:solidFill>
                    <a:latin typeface="Times New Roman" panose="02020603050405020304" pitchFamily="18" charset="0"/>
                  </a:rPr>
                  <a:t>100</a:t>
                </a:r>
              </a:p>
              <a:p>
                <a:pPr algn="ctr">
                  <a:lnSpc>
                    <a:spcPct val="100000"/>
                  </a:lnSpc>
                  <a:buClr>
                    <a:srgbClr val="FF0000"/>
                  </a:buClr>
                  <a:buFont typeface="Times New Roman" panose="02020603050405020304" pitchFamily="18" charset="0"/>
                  <a:buNone/>
                </a:pPr>
                <a:r>
                  <a:rPr lang="en-GB" altLang="de-DE" sz="1300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300</a:t>
                </a:r>
              </a:p>
            </p:txBody>
          </p:sp>
          <p:sp>
            <p:nvSpPr>
              <p:cNvPr id="23" name="Line 25"/>
              <p:cNvSpPr>
                <a:spLocks noChangeShapeType="1"/>
              </p:cNvSpPr>
              <p:nvPr/>
            </p:nvSpPr>
            <p:spPr bwMode="auto">
              <a:xfrm flipV="1">
                <a:off x="518" y="3008"/>
                <a:ext cx="578" cy="65"/>
              </a:xfrm>
              <a:prstGeom prst="line">
                <a:avLst/>
              </a:prstGeom>
              <a:noFill/>
              <a:ln w="2232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4" name="Rectangle 26"/>
              <p:cNvSpPr>
                <a:spLocks noChangeArrowheads="1"/>
              </p:cNvSpPr>
              <p:nvPr/>
            </p:nvSpPr>
            <p:spPr bwMode="auto">
              <a:xfrm>
                <a:off x="2446" y="1028"/>
                <a:ext cx="321" cy="410"/>
              </a:xfrm>
              <a:prstGeom prst="rect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defTabSz="449263" fontAlgn="base">
                  <a:lnSpc>
                    <a:spcPct val="6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buClr>
                    <a:srgbClr val="3333CC"/>
                  </a:buClr>
                  <a:buFont typeface="Times New Roman" panose="02020603050405020304" pitchFamily="18" charset="0"/>
                  <a:buNone/>
                </a:pPr>
                <a:r>
                  <a:rPr lang="en-GB" altLang="de-DE" sz="1300" b="1">
                    <a:solidFill>
                      <a:srgbClr val="3333CC"/>
                    </a:solidFill>
                    <a:latin typeface="Times New Roman" panose="02020603050405020304" pitchFamily="18" charset="0"/>
                  </a:rPr>
                  <a:t>30</a:t>
                </a:r>
              </a:p>
              <a:p>
                <a:pPr algn="ctr">
                  <a:lnSpc>
                    <a:spcPct val="100000"/>
                  </a:lnSpc>
                  <a:buClr>
                    <a:srgbClr val="008000"/>
                  </a:buClr>
                  <a:buFont typeface="Times New Roman" panose="02020603050405020304" pitchFamily="18" charset="0"/>
                  <a:buNone/>
                </a:pPr>
                <a:r>
                  <a:rPr lang="en-GB" altLang="de-DE" sz="1300" b="1">
                    <a:solidFill>
                      <a:srgbClr val="008000"/>
                    </a:solidFill>
                    <a:latin typeface="Times New Roman" panose="02020603050405020304" pitchFamily="18" charset="0"/>
                  </a:rPr>
                  <a:t>33</a:t>
                </a:r>
              </a:p>
              <a:p>
                <a:pPr algn="ctr">
                  <a:lnSpc>
                    <a:spcPct val="100000"/>
                  </a:lnSpc>
                  <a:buClr>
                    <a:srgbClr val="FF0000"/>
                  </a:buClr>
                  <a:buFont typeface="Times New Roman" panose="02020603050405020304" pitchFamily="18" charset="0"/>
                  <a:buNone/>
                </a:pPr>
                <a:r>
                  <a:rPr lang="en-GB" altLang="de-DE" sz="1300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55</a:t>
                </a:r>
              </a:p>
            </p:txBody>
          </p:sp>
          <p:sp>
            <p:nvSpPr>
              <p:cNvPr id="25" name="Line 27"/>
              <p:cNvSpPr>
                <a:spLocks noChangeShapeType="1"/>
              </p:cNvSpPr>
              <p:nvPr/>
            </p:nvSpPr>
            <p:spPr bwMode="auto">
              <a:xfrm flipH="1">
                <a:off x="1958" y="1253"/>
                <a:ext cx="494" cy="74"/>
              </a:xfrm>
              <a:prstGeom prst="line">
                <a:avLst/>
              </a:prstGeom>
              <a:noFill/>
              <a:ln w="2232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9" name="Rectangle 28"/>
            <p:cNvSpPr>
              <a:spLocks noChangeArrowheads="1"/>
            </p:cNvSpPr>
            <p:nvPr/>
          </p:nvSpPr>
          <p:spPr bwMode="auto">
            <a:xfrm>
              <a:off x="518" y="3362"/>
              <a:ext cx="1928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defTabSz="449263" fontAlgn="base">
                <a:lnSpc>
                  <a:spcPct val="6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defTabSz="449263" fontAlgn="base">
                <a:lnSpc>
                  <a:spcPct val="6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defTabSz="449263" fontAlgn="base">
                <a:lnSpc>
                  <a:spcPct val="6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defTabSz="449263" fontAlgn="base">
                <a:lnSpc>
                  <a:spcPct val="6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3333CC"/>
                </a:buClr>
                <a:buFont typeface="Times New Roman" panose="02020603050405020304" pitchFamily="18" charset="0"/>
                <a:buNone/>
              </a:pPr>
              <a:r>
                <a:rPr lang="en-GB" altLang="de-DE" sz="1400">
                  <a:solidFill>
                    <a:srgbClr val="3333CC"/>
                  </a:solidFill>
                  <a:latin typeface="Times New Roman" panose="02020603050405020304" pitchFamily="18" charset="0"/>
                </a:rPr>
                <a:t>calculated   </a:t>
              </a:r>
              <a:r>
                <a:rPr lang="en-GB" altLang="de-DE" sz="1400">
                  <a:latin typeface="Times New Roman" panose="02020603050405020304" pitchFamily="18" charset="0"/>
                </a:rPr>
                <a:t>field strength (G)</a:t>
              </a:r>
            </a:p>
            <a:p>
              <a:pPr>
                <a:lnSpc>
                  <a:spcPct val="100000"/>
                </a:lnSpc>
                <a:buClr>
                  <a:srgbClr val="008000"/>
                </a:buClr>
                <a:buFont typeface="Times New Roman" panose="02020603050405020304" pitchFamily="18" charset="0"/>
                <a:buNone/>
              </a:pPr>
              <a:r>
                <a:rPr lang="en-GB" altLang="de-DE" sz="1400">
                  <a:solidFill>
                    <a:srgbClr val="008000"/>
                  </a:solidFill>
                  <a:latin typeface="Times New Roman" panose="02020603050405020304" pitchFamily="18" charset="0"/>
                </a:rPr>
                <a:t>measured    </a:t>
              </a:r>
              <a:r>
                <a:rPr lang="en-GB" altLang="de-DE" sz="1400">
                  <a:latin typeface="Times New Roman" panose="02020603050405020304" pitchFamily="18" charset="0"/>
                </a:rPr>
                <a:t>field strength (G)</a:t>
              </a:r>
            </a:p>
            <a:p>
              <a:pPr>
                <a:lnSpc>
                  <a:spcPct val="100000"/>
                </a:lnSpc>
                <a:buClr>
                  <a:srgbClr val="FF0000"/>
                </a:buClr>
                <a:buFont typeface="Times New Roman" panose="02020603050405020304" pitchFamily="18" charset="0"/>
                <a:buNone/>
              </a:pPr>
              <a:r>
                <a:rPr lang="en-GB" altLang="de-DE" sz="1400">
                  <a:solidFill>
                    <a:srgbClr val="FF0000"/>
                  </a:solidFill>
                  <a:latin typeface="Times New Roman" panose="02020603050405020304" pitchFamily="18" charset="0"/>
                </a:rPr>
                <a:t>permissible </a:t>
              </a:r>
              <a:r>
                <a:rPr lang="en-GB" altLang="de-DE" sz="1400">
                  <a:latin typeface="Times New Roman" panose="02020603050405020304" pitchFamily="18" charset="0"/>
                </a:rPr>
                <a:t>field strength for the device</a:t>
              </a:r>
            </a:p>
            <a:p>
              <a:pPr>
                <a:lnSpc>
                  <a:spcPct val="100000"/>
                </a:lnSpc>
                <a:buFont typeface="Times New Roman" panose="02020603050405020304" pitchFamily="18" charset="0"/>
                <a:buNone/>
              </a:pPr>
              <a:r>
                <a:rPr lang="en-GB" altLang="de-DE" sz="1400">
                  <a:latin typeface="Times New Roman" panose="02020603050405020304" pitchFamily="18" charset="0"/>
                </a:rPr>
                <a:t>                   given by the producer</a:t>
              </a:r>
              <a:r>
                <a:rPr lang="en-GB" altLang="de-DE" sz="1400" b="1">
                  <a:latin typeface="Times New Roman" panose="02020603050405020304" pitchFamily="18" charset="0"/>
                </a:rPr>
                <a:t> </a:t>
              </a:r>
              <a:r>
                <a:rPr lang="en-GB" altLang="de-DE" sz="1400">
                  <a:latin typeface="Times New Roman" panose="02020603050405020304" pitchFamily="18" charset="0"/>
                </a:rPr>
                <a:t>(G)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282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PIT at ANKE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26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622" y="467405"/>
            <a:ext cx="3986212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8902022" y="5688692"/>
            <a:ext cx="17922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Times New Roman" panose="02020603050405020304" pitchFamily="18" charset="0"/>
              <a:buNone/>
            </a:pPr>
            <a:r>
              <a:rPr lang="en-GB" altLang="de-DE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ABS beam catcher</a:t>
            </a:r>
          </a:p>
        </p:txBody>
      </p:sp>
      <p:sp>
        <p:nvSpPr>
          <p:cNvPr id="25" name="Line 21"/>
          <p:cNvSpPr>
            <a:spLocks noChangeShapeType="1"/>
          </p:cNvSpPr>
          <p:nvPr/>
        </p:nvSpPr>
        <p:spPr bwMode="auto">
          <a:xfrm flipH="1">
            <a:off x="10664147" y="2408917"/>
            <a:ext cx="200025" cy="1800225"/>
          </a:xfrm>
          <a:prstGeom prst="line">
            <a:avLst/>
          </a:prstGeom>
          <a:noFill/>
          <a:ln w="28440">
            <a:solidFill>
              <a:srgbClr val="009900"/>
            </a:solidFill>
            <a:miter lim="800000"/>
            <a:headEnd type="triangle" w="med" len="med"/>
            <a:tailEnd type="triangle" w="med" len="med"/>
          </a:ln>
          <a:effectLst>
            <a:outerShdw dist="108733" dir="5000734" algn="ctr" rotWithShape="0">
              <a:srgbClr val="DDDDDD">
                <a:alpha val="5002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10673672" y="3488417"/>
            <a:ext cx="820737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buClr>
                <a:srgbClr val="009900"/>
              </a:buClr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cs typeface="Arial" charset="0"/>
              </a:rPr>
              <a:t>~13cm</a:t>
            </a:r>
          </a:p>
        </p:txBody>
      </p:sp>
      <p:grpSp>
        <p:nvGrpSpPr>
          <p:cNvPr id="35" name="Gruppieren 34"/>
          <p:cNvGrpSpPr/>
          <p:nvPr/>
        </p:nvGrpSpPr>
        <p:grpSpPr>
          <a:xfrm>
            <a:off x="1140733" y="867458"/>
            <a:ext cx="4502150" cy="2335212"/>
            <a:chOff x="1459141" y="851130"/>
            <a:chExt cx="4502150" cy="2335212"/>
          </a:xfrm>
        </p:grpSpPr>
        <p:grpSp>
          <p:nvGrpSpPr>
            <p:cNvPr id="5" name="Group 1"/>
            <p:cNvGrpSpPr>
              <a:grpSpLocks/>
            </p:cNvGrpSpPr>
            <p:nvPr/>
          </p:nvGrpSpPr>
          <p:grpSpPr bwMode="auto">
            <a:xfrm>
              <a:off x="1819504" y="1211492"/>
              <a:ext cx="3924300" cy="1974850"/>
              <a:chOff x="385" y="686"/>
              <a:chExt cx="2472" cy="1244"/>
            </a:xfrm>
          </p:grpSpPr>
          <p:sp>
            <p:nvSpPr>
              <p:cNvPr id="6" name="Rectangle 2"/>
              <p:cNvSpPr>
                <a:spLocks noChangeArrowheads="1"/>
              </p:cNvSpPr>
              <p:nvPr/>
            </p:nvSpPr>
            <p:spPr bwMode="auto">
              <a:xfrm>
                <a:off x="2033" y="1527"/>
                <a:ext cx="824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 anchor="ctr"/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ts val="450"/>
                  </a:spcBef>
                  <a:buClr>
                    <a:srgbClr val="CC0000"/>
                  </a:buClr>
                  <a:buSzPct val="50000"/>
                  <a:buFont typeface="Wingdings" panose="05000000000000000000" pitchFamily="2" charset="2"/>
                  <a:buNone/>
                </a:pPr>
                <a:r>
                  <a:rPr lang="en-GB" altLang="de-DE" b="1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3.7·10</a:t>
                </a:r>
                <a:r>
                  <a:rPr lang="en-GB" altLang="de-DE" b="1" baseline="300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-8</a:t>
                </a:r>
              </a:p>
            </p:txBody>
          </p:sp>
          <p:sp>
            <p:nvSpPr>
              <p:cNvPr id="7" name="Rectangle 3"/>
              <p:cNvSpPr>
                <a:spLocks noChangeArrowheads="1"/>
              </p:cNvSpPr>
              <p:nvPr/>
            </p:nvSpPr>
            <p:spPr bwMode="auto">
              <a:xfrm>
                <a:off x="1209" y="1527"/>
                <a:ext cx="824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 anchor="ctr"/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ts val="450"/>
                  </a:spcBef>
                  <a:buClr>
                    <a:srgbClr val="CC0000"/>
                  </a:buClr>
                  <a:buSzPct val="50000"/>
                  <a:buFont typeface="Wingdings" panose="05000000000000000000" pitchFamily="2" charset="2"/>
                  <a:buNone/>
                </a:pPr>
                <a:r>
                  <a:rPr lang="en-GB" altLang="de-DE" b="1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4.0·10</a:t>
                </a:r>
                <a:r>
                  <a:rPr lang="en-GB" altLang="de-DE" b="1" baseline="300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-9</a:t>
                </a:r>
              </a:p>
            </p:txBody>
          </p:sp>
          <p:sp>
            <p:nvSpPr>
              <p:cNvPr id="8" name="Rectangle 4"/>
              <p:cNvSpPr>
                <a:spLocks noChangeArrowheads="1"/>
              </p:cNvSpPr>
              <p:nvPr/>
            </p:nvSpPr>
            <p:spPr bwMode="auto">
              <a:xfrm>
                <a:off x="385" y="1527"/>
                <a:ext cx="824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 anchor="ctr"/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ts val="450"/>
                  </a:spcBef>
                  <a:buClr>
                    <a:srgbClr val="CC0000"/>
                  </a:buClr>
                  <a:buSzPct val="50000"/>
                  <a:buFont typeface="Wingdings" panose="05000000000000000000" pitchFamily="2" charset="2"/>
                  <a:buNone/>
                </a:pPr>
                <a:r>
                  <a:rPr lang="en-GB" altLang="de-DE" b="1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With catcher</a:t>
                </a:r>
              </a:p>
            </p:txBody>
          </p:sp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2033" y="1124"/>
                <a:ext cx="824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 anchor="ctr"/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ts val="450"/>
                  </a:spcBef>
                  <a:buClr>
                    <a:srgbClr val="CC0000"/>
                  </a:buClr>
                  <a:buSzPct val="50000"/>
                  <a:buFont typeface="Wingdings" panose="05000000000000000000" pitchFamily="2" charset="2"/>
                  <a:buNone/>
                </a:pPr>
                <a:r>
                  <a:rPr lang="en-GB" altLang="de-DE" b="1" dirty="0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3.0·10</a:t>
                </a:r>
                <a:r>
                  <a:rPr lang="en-GB" altLang="de-DE" b="1" baseline="30000" dirty="0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-7</a:t>
                </a:r>
              </a:p>
            </p:txBody>
          </p:sp>
          <p:sp>
            <p:nvSpPr>
              <p:cNvPr id="10" name="Rectangle 6"/>
              <p:cNvSpPr>
                <a:spLocks noChangeArrowheads="1"/>
              </p:cNvSpPr>
              <p:nvPr/>
            </p:nvSpPr>
            <p:spPr bwMode="auto">
              <a:xfrm>
                <a:off x="1209" y="1124"/>
                <a:ext cx="824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 anchor="ctr"/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ts val="450"/>
                  </a:spcBef>
                  <a:buClr>
                    <a:srgbClr val="CC0000"/>
                  </a:buClr>
                  <a:buSzPct val="50000"/>
                  <a:buFont typeface="Wingdings" panose="05000000000000000000" pitchFamily="2" charset="2"/>
                  <a:buNone/>
                </a:pPr>
                <a:r>
                  <a:rPr lang="en-GB" altLang="de-DE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4.0·10</a:t>
                </a:r>
                <a:r>
                  <a:rPr lang="en-GB" altLang="de-DE" b="1" baseline="30000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-9</a:t>
                </a:r>
              </a:p>
            </p:txBody>
          </p:sp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385" y="1124"/>
                <a:ext cx="824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 anchor="ctr"/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ts val="450"/>
                  </a:spcBef>
                  <a:buClr>
                    <a:srgbClr val="CC0000"/>
                  </a:buClr>
                  <a:buSzPct val="50000"/>
                  <a:buFont typeface="Wingdings" panose="05000000000000000000" pitchFamily="2" charset="2"/>
                  <a:buNone/>
                </a:pPr>
                <a:r>
                  <a:rPr lang="en-GB" altLang="de-DE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Without catcher</a:t>
                </a:r>
              </a:p>
            </p:txBody>
          </p:sp>
          <p:sp>
            <p:nvSpPr>
              <p:cNvPr id="12" name="Rectangle 8"/>
              <p:cNvSpPr>
                <a:spLocks noChangeArrowheads="1"/>
              </p:cNvSpPr>
              <p:nvPr/>
            </p:nvSpPr>
            <p:spPr bwMode="auto">
              <a:xfrm>
                <a:off x="2033" y="686"/>
                <a:ext cx="824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 anchor="ctr"/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ts val="450"/>
                  </a:spcBef>
                  <a:buClr>
                    <a:srgbClr val="CC0000"/>
                  </a:buClr>
                  <a:buSzPct val="50000"/>
                  <a:buFont typeface="Wingdings" panose="05000000000000000000" pitchFamily="2" charset="2"/>
                  <a:buNone/>
                </a:pPr>
                <a:r>
                  <a:rPr lang="en-GB" altLang="de-DE" b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With</a:t>
                </a:r>
              </a:p>
              <a:p>
                <a:pPr algn="ctr" eaLnBrk="1" hangingPunct="1">
                  <a:lnSpc>
                    <a:spcPct val="100000"/>
                  </a:lnSpc>
                  <a:spcBef>
                    <a:spcPts val="450"/>
                  </a:spcBef>
                  <a:buClr>
                    <a:srgbClr val="CC0000"/>
                  </a:buClr>
                  <a:buSzPct val="50000"/>
                  <a:buFont typeface="Wingdings" panose="05000000000000000000" pitchFamily="2" charset="2"/>
                  <a:buNone/>
                </a:pPr>
                <a:r>
                  <a:rPr lang="en-GB" altLang="de-DE" b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ABS jet</a:t>
                </a:r>
              </a:p>
            </p:txBody>
          </p:sp>
          <p:sp>
            <p:nvSpPr>
              <p:cNvPr id="13" name="Rectangle 9"/>
              <p:cNvSpPr>
                <a:spLocks noChangeArrowheads="1"/>
              </p:cNvSpPr>
              <p:nvPr/>
            </p:nvSpPr>
            <p:spPr bwMode="auto">
              <a:xfrm>
                <a:off x="1209" y="686"/>
                <a:ext cx="824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0000" tIns="46800" rIns="90000" bIns="46800" anchor="ctr"/>
              <a:lstStyle>
                <a:lvl1pPr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ts val="450"/>
                  </a:spcBef>
                  <a:buClr>
                    <a:srgbClr val="CC0000"/>
                  </a:buClr>
                  <a:buSzPct val="50000"/>
                  <a:buFont typeface="Wingdings" panose="05000000000000000000" pitchFamily="2" charset="2"/>
                  <a:buNone/>
                </a:pPr>
                <a:r>
                  <a:rPr lang="en-GB" altLang="de-DE" b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Without</a:t>
                </a:r>
              </a:p>
              <a:p>
                <a:pPr algn="ctr" eaLnBrk="1" hangingPunct="1">
                  <a:lnSpc>
                    <a:spcPct val="100000"/>
                  </a:lnSpc>
                  <a:spcBef>
                    <a:spcPts val="450"/>
                  </a:spcBef>
                  <a:buClr>
                    <a:srgbClr val="CC0000"/>
                  </a:buClr>
                  <a:buSzPct val="50000"/>
                  <a:buFont typeface="Wingdings" panose="05000000000000000000" pitchFamily="2" charset="2"/>
                  <a:buNone/>
                </a:pPr>
                <a:r>
                  <a:rPr lang="en-GB" altLang="de-DE" b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ABS jet</a:t>
                </a:r>
              </a:p>
            </p:txBody>
          </p:sp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385" y="686"/>
                <a:ext cx="824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49263" eaLnBrk="0" fontAlgn="base" hangingPunct="0">
                  <a:lnSpc>
                    <a:spcPct val="58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defRPr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15" name="Line 11"/>
              <p:cNvSpPr>
                <a:spLocks noChangeShapeType="1"/>
              </p:cNvSpPr>
              <p:nvPr/>
            </p:nvSpPr>
            <p:spPr bwMode="auto">
              <a:xfrm>
                <a:off x="385" y="686"/>
                <a:ext cx="2472" cy="1"/>
              </a:xfrm>
              <a:prstGeom prst="line">
                <a:avLst/>
              </a:prstGeom>
              <a:noFill/>
              <a:ln w="2844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6" name="Line 12"/>
              <p:cNvSpPr>
                <a:spLocks noChangeShapeType="1"/>
              </p:cNvSpPr>
              <p:nvPr/>
            </p:nvSpPr>
            <p:spPr bwMode="auto">
              <a:xfrm>
                <a:off x="385" y="1124"/>
                <a:ext cx="2472" cy="1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7" name="Line 13"/>
              <p:cNvSpPr>
                <a:spLocks noChangeShapeType="1"/>
              </p:cNvSpPr>
              <p:nvPr/>
            </p:nvSpPr>
            <p:spPr bwMode="auto">
              <a:xfrm>
                <a:off x="385" y="1527"/>
                <a:ext cx="2472" cy="1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8" name="Line 14"/>
              <p:cNvSpPr>
                <a:spLocks noChangeShapeType="1"/>
              </p:cNvSpPr>
              <p:nvPr/>
            </p:nvSpPr>
            <p:spPr bwMode="auto">
              <a:xfrm>
                <a:off x="385" y="1930"/>
                <a:ext cx="2472" cy="1"/>
              </a:xfrm>
              <a:prstGeom prst="line">
                <a:avLst/>
              </a:prstGeom>
              <a:noFill/>
              <a:ln w="2844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" name="Line 15"/>
              <p:cNvSpPr>
                <a:spLocks noChangeShapeType="1"/>
              </p:cNvSpPr>
              <p:nvPr/>
            </p:nvSpPr>
            <p:spPr bwMode="auto">
              <a:xfrm>
                <a:off x="385" y="686"/>
                <a:ext cx="1" cy="1244"/>
              </a:xfrm>
              <a:prstGeom prst="line">
                <a:avLst/>
              </a:prstGeom>
              <a:noFill/>
              <a:ln w="2844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" name="Line 16"/>
              <p:cNvSpPr>
                <a:spLocks noChangeShapeType="1"/>
              </p:cNvSpPr>
              <p:nvPr/>
            </p:nvSpPr>
            <p:spPr bwMode="auto">
              <a:xfrm>
                <a:off x="1209" y="686"/>
                <a:ext cx="1" cy="1244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1" name="Line 17"/>
              <p:cNvSpPr>
                <a:spLocks noChangeShapeType="1"/>
              </p:cNvSpPr>
              <p:nvPr/>
            </p:nvSpPr>
            <p:spPr bwMode="auto">
              <a:xfrm>
                <a:off x="2033" y="686"/>
                <a:ext cx="1" cy="1244"/>
              </a:xfrm>
              <a:prstGeom prst="line">
                <a:avLst/>
              </a:prstGeom>
              <a:noFill/>
              <a:ln w="126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2" name="Line 18"/>
              <p:cNvSpPr>
                <a:spLocks noChangeShapeType="1"/>
              </p:cNvSpPr>
              <p:nvPr/>
            </p:nvSpPr>
            <p:spPr bwMode="auto">
              <a:xfrm>
                <a:off x="2857" y="686"/>
                <a:ext cx="1" cy="1244"/>
              </a:xfrm>
              <a:prstGeom prst="line">
                <a:avLst/>
              </a:prstGeom>
              <a:noFill/>
              <a:ln w="2844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7" name="Text Box 23"/>
            <p:cNvSpPr txBox="1">
              <a:spLocks noChangeArrowheads="1"/>
            </p:cNvSpPr>
            <p:nvPr/>
          </p:nvSpPr>
          <p:spPr bwMode="auto">
            <a:xfrm>
              <a:off x="1459141" y="851130"/>
              <a:ext cx="4502150" cy="32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buFont typeface="Times New Roman" panose="02020603050405020304" pitchFamily="18" charset="0"/>
                <a:buNone/>
              </a:pPr>
              <a:r>
                <a:rPr lang="en-GB" altLang="de-DE" sz="15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Measured pressures in the target chamber, mbar</a:t>
              </a:r>
            </a:p>
          </p:txBody>
        </p:sp>
      </p:grpSp>
      <p:pic>
        <p:nvPicPr>
          <p:cNvPr id="28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2" t="4636"/>
          <a:stretch>
            <a:fillRect/>
          </a:stretch>
        </p:blipFill>
        <p:spPr bwMode="auto">
          <a:xfrm>
            <a:off x="1443941" y="3298605"/>
            <a:ext cx="3968976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9" name="Text Box 25"/>
          <p:cNvSpPr txBox="1">
            <a:spLocks noChangeArrowheads="1"/>
          </p:cNvSpPr>
          <p:nvPr/>
        </p:nvSpPr>
        <p:spPr bwMode="auto">
          <a:xfrm rot="16200000">
            <a:off x="269077" y="3888361"/>
            <a:ext cx="17764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Times New Roman" panose="02020603050405020304" pitchFamily="18" charset="0"/>
              <a:buNone/>
            </a:pPr>
            <a:r>
              <a:rPr lang="en-GB" altLang="de-DE" sz="1400" b="1">
                <a:solidFill>
                  <a:srgbClr val="000000"/>
                </a:solidFill>
                <a:latin typeface="Times New Roman" panose="02020603050405020304" pitchFamily="18" charset="0"/>
              </a:rPr>
              <a:t>ABS-jet density, cm</a:t>
            </a:r>
            <a:r>
              <a:rPr lang="en-GB" altLang="de-DE" sz="1400" b="1" baseline="30000">
                <a:solidFill>
                  <a:srgbClr val="000000"/>
                </a:solidFill>
                <a:latin typeface="Times New Roman" panose="02020603050405020304" pitchFamily="18" charset="0"/>
              </a:rPr>
              <a:t>-3</a:t>
            </a:r>
          </a:p>
        </p:txBody>
      </p:sp>
      <p:sp>
        <p:nvSpPr>
          <p:cNvPr id="30" name="Rectangle 26"/>
          <p:cNvSpPr>
            <a:spLocks noChangeArrowheads="1"/>
          </p:cNvSpPr>
          <p:nvPr/>
        </p:nvSpPr>
        <p:spPr bwMode="auto">
          <a:xfrm>
            <a:off x="3316284" y="3617692"/>
            <a:ext cx="17589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Clr>
                <a:srgbClr val="800000"/>
              </a:buClr>
              <a:buFont typeface="Times New Roman" panose="02020603050405020304" pitchFamily="18" charset="0"/>
              <a:buNone/>
            </a:pPr>
            <a:r>
              <a:rPr lang="en-GB" altLang="de-DE" sz="1600" b="1">
                <a:solidFill>
                  <a:srgbClr val="800000"/>
                </a:solidFill>
                <a:latin typeface="Times New Roman" panose="02020603050405020304" pitchFamily="18" charset="0"/>
              </a:rPr>
              <a:t>integral</a:t>
            </a:r>
            <a:r>
              <a:rPr lang="en-GB" altLang="de-DE" sz="160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  <a:r>
              <a:rPr lang="en-GB" altLang="de-DE" sz="1600" b="1">
                <a:solidFill>
                  <a:srgbClr val="800000"/>
                </a:solidFill>
                <a:latin typeface="Times New Roman" panose="02020603050405020304" pitchFamily="18" charset="0"/>
              </a:rPr>
              <a:t>thickness</a:t>
            </a:r>
            <a:r>
              <a:rPr lang="en-GB" altLang="de-DE" sz="1600">
                <a:solidFill>
                  <a:srgbClr val="80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  <a:buClr>
                <a:srgbClr val="800000"/>
              </a:buClr>
              <a:buFont typeface="Times New Roman" panose="02020603050405020304" pitchFamily="18" charset="0"/>
              <a:buNone/>
            </a:pPr>
            <a:r>
              <a:rPr lang="en-GB" altLang="de-DE" sz="1600" b="1">
                <a:solidFill>
                  <a:srgbClr val="800000"/>
                </a:solidFill>
                <a:latin typeface="Times New Roman" panose="02020603050405020304" pitchFamily="18" charset="0"/>
              </a:rPr>
              <a:t>~ 1.5 </a:t>
            </a:r>
            <a:r>
              <a:rPr lang="en-GB" altLang="de-DE" sz="1600" b="1" baseline="30000">
                <a:solidFill>
                  <a:srgbClr val="800000"/>
                </a:solidFill>
                <a:latin typeface="Times New Roman" panose="02020603050405020304" pitchFamily="18" charset="0"/>
              </a:rPr>
              <a:t>.</a:t>
            </a:r>
            <a:r>
              <a:rPr lang="en-GB" altLang="de-DE" sz="1600" b="1">
                <a:solidFill>
                  <a:srgbClr val="800000"/>
                </a:solidFill>
                <a:latin typeface="Times New Roman" panose="02020603050405020304" pitchFamily="18" charset="0"/>
              </a:rPr>
              <a:t> 10</a:t>
            </a:r>
            <a:r>
              <a:rPr lang="en-GB" altLang="de-DE" sz="1600" b="1" baseline="30000">
                <a:solidFill>
                  <a:srgbClr val="800000"/>
                </a:solidFill>
                <a:latin typeface="Times New Roman" panose="02020603050405020304" pitchFamily="18" charset="0"/>
              </a:rPr>
              <a:t>11</a:t>
            </a:r>
            <a:r>
              <a:rPr lang="en-GB" altLang="de-DE" sz="1600" b="1">
                <a:solidFill>
                  <a:srgbClr val="800000"/>
                </a:solidFill>
                <a:latin typeface="Times New Roman" panose="02020603050405020304" pitchFamily="18" charset="0"/>
              </a:rPr>
              <a:t> cm</a:t>
            </a:r>
            <a:r>
              <a:rPr lang="en-GB" altLang="de-DE" sz="1600" b="1" baseline="30000">
                <a:solidFill>
                  <a:srgbClr val="800000"/>
                </a:solidFill>
                <a:latin typeface="Times New Roman" panose="02020603050405020304" pitchFamily="18" charset="0"/>
              </a:rPr>
              <a:t>-2</a:t>
            </a:r>
          </a:p>
        </p:txBody>
      </p:sp>
      <p:sp>
        <p:nvSpPr>
          <p:cNvPr id="31" name="Line 27"/>
          <p:cNvSpPr>
            <a:spLocks noChangeShapeType="1"/>
          </p:cNvSpPr>
          <p:nvPr/>
        </p:nvSpPr>
        <p:spPr bwMode="auto">
          <a:xfrm>
            <a:off x="7930472" y="1359580"/>
            <a:ext cx="1800225" cy="1587"/>
          </a:xfrm>
          <a:prstGeom prst="line">
            <a:avLst/>
          </a:prstGeom>
          <a:noFill/>
          <a:ln w="72000">
            <a:solidFill>
              <a:srgbClr val="DC2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2" name="Line 28"/>
          <p:cNvSpPr>
            <a:spLocks noChangeShapeType="1"/>
          </p:cNvSpPr>
          <p:nvPr/>
        </p:nvSpPr>
        <p:spPr bwMode="auto">
          <a:xfrm>
            <a:off x="10125984" y="459467"/>
            <a:ext cx="1588" cy="1439863"/>
          </a:xfrm>
          <a:prstGeom prst="line">
            <a:avLst/>
          </a:prstGeom>
          <a:noFill/>
          <a:ln w="360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" name="Text Box 29"/>
          <p:cNvSpPr txBox="1">
            <a:spLocks noChangeArrowheads="1"/>
          </p:cNvSpPr>
          <p:nvPr/>
        </p:nvSpPr>
        <p:spPr bwMode="auto">
          <a:xfrm>
            <a:off x="9113159" y="459467"/>
            <a:ext cx="9969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en-GB" altLang="de-DE" sz="2000">
                <a:solidFill>
                  <a:srgbClr val="0000FF"/>
                </a:solidFill>
                <a:latin typeface="Times New Roman" panose="02020603050405020304" pitchFamily="18" charset="0"/>
              </a:rPr>
              <a:t>ABS jet</a:t>
            </a:r>
          </a:p>
        </p:txBody>
      </p:sp>
      <p:sp>
        <p:nvSpPr>
          <p:cNvPr id="34" name="Text Box 30"/>
          <p:cNvSpPr txBox="1">
            <a:spLocks noChangeArrowheads="1"/>
          </p:cNvSpPr>
          <p:nvPr/>
        </p:nvSpPr>
        <p:spPr bwMode="auto">
          <a:xfrm>
            <a:off x="7749497" y="927780"/>
            <a:ext cx="1520825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en-GB" altLang="de-DE" sz="2000">
                <a:solidFill>
                  <a:srgbClr val="FF0000"/>
                </a:solidFill>
                <a:latin typeface="Times New Roman" panose="02020603050405020304" pitchFamily="18" charset="0"/>
              </a:rPr>
              <a:t>COSY Beam</a:t>
            </a:r>
          </a:p>
        </p:txBody>
      </p:sp>
    </p:spTree>
    <p:extLst>
      <p:ext uri="{BB962C8B-B14F-4D97-AF65-F5344CB8AC3E}">
        <p14:creationId xmlns:p14="http://schemas.microsoft.com/office/powerpoint/2010/main" val="25502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PIT at ANKE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27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432476" y="1041852"/>
            <a:ext cx="9283019" cy="4811939"/>
            <a:chOff x="113" y="618"/>
            <a:chExt cx="5447" cy="2800"/>
          </a:xfrm>
        </p:grpSpPr>
        <p:pic>
          <p:nvPicPr>
            <p:cNvPr id="6" name="Picture 5" descr="chamb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981"/>
              <a:ext cx="2544" cy="2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fram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" y="1344"/>
              <a:ext cx="2544" cy="2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Line 7"/>
            <p:cNvSpPr>
              <a:spLocks noChangeShapeType="1"/>
            </p:cNvSpPr>
            <p:nvPr/>
          </p:nvSpPr>
          <p:spPr bwMode="auto">
            <a:xfrm flipV="1">
              <a:off x="340" y="2795"/>
              <a:ext cx="362" cy="181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113" y="2976"/>
              <a:ext cx="550" cy="429"/>
            </a:xfrm>
            <a:prstGeom prst="rect">
              <a:avLst/>
            </a:prstGeom>
            <a:noFill/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de-DE" i="0">
                  <a:solidFill>
                    <a:srgbClr val="800000"/>
                  </a:solidFill>
                </a:rPr>
                <a:t>COSY</a:t>
              </a:r>
            </a:p>
            <a:p>
              <a:pPr algn="ctr"/>
              <a:r>
                <a:rPr lang="en-US" altLang="de-DE" sz="1800" i="0">
                  <a:solidFill>
                    <a:srgbClr val="800000"/>
                  </a:solidFill>
                </a:rPr>
                <a:t>beam</a:t>
              </a:r>
              <a:endParaRPr lang="ru-RU" altLang="de-DE" sz="1800" i="0">
                <a:solidFill>
                  <a:srgbClr val="800000"/>
                </a:solidFill>
              </a:endParaRP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1066" y="663"/>
              <a:ext cx="680" cy="237"/>
            </a:xfrm>
            <a:prstGeom prst="rect">
              <a:avLst/>
            </a:prstGeom>
            <a:noFill/>
            <a:ln w="9525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de-DE" sz="1800" i="0">
                  <a:solidFill>
                    <a:srgbClr val="CC9900"/>
                  </a:solidFill>
                </a:rPr>
                <a:t>XY-table</a:t>
              </a:r>
              <a:endParaRPr lang="ru-RU" altLang="de-DE" sz="1800" i="0">
                <a:solidFill>
                  <a:srgbClr val="CC9900"/>
                </a:solidFill>
              </a:endParaRPr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H="1">
              <a:off x="975" y="890"/>
              <a:ext cx="363" cy="227"/>
            </a:xfrm>
            <a:prstGeom prst="line">
              <a:avLst/>
            </a:prstGeom>
            <a:noFill/>
            <a:ln w="38100">
              <a:solidFill>
                <a:srgbClr val="CC99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 flipH="1">
              <a:off x="1791" y="1026"/>
              <a:ext cx="1497" cy="816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2971" y="618"/>
              <a:ext cx="998" cy="410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de-DE" sz="1800" i="0">
                  <a:solidFill>
                    <a:srgbClr val="008000"/>
                  </a:solidFill>
                </a:rPr>
                <a:t>Frame with apertures</a:t>
              </a:r>
              <a:endParaRPr lang="ru-RU" altLang="de-DE" sz="1800" i="0">
                <a:solidFill>
                  <a:srgbClr val="008000"/>
                </a:solidFill>
              </a:endParaRP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1973" y="618"/>
              <a:ext cx="680" cy="4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de-DE" sz="1800" i="0"/>
                <a:t>Vacuum chamber</a:t>
              </a:r>
              <a:endParaRPr lang="ru-RU" altLang="de-DE" sz="1800" i="0"/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 flipH="1">
              <a:off x="1882" y="1026"/>
              <a:ext cx="408" cy="2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 flipV="1">
              <a:off x="2198" y="1865"/>
              <a:ext cx="90" cy="45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>
              <a:off x="3515" y="1026"/>
              <a:ext cx="363" cy="771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lg"/>
            </a:ln>
            <a:effectLst>
              <a:outerShdw dist="28398" dir="3806097" algn="ctr" rotWithShape="0">
                <a:srgbClr val="FFFFFF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60239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PIT at ANKE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 Box 33"/>
          <p:cNvSpPr txBox="1">
            <a:spLocks noChangeArrowheads="1"/>
          </p:cNvSpPr>
          <p:nvPr/>
        </p:nvSpPr>
        <p:spPr bwMode="auto">
          <a:xfrm>
            <a:off x="407532" y="966178"/>
            <a:ext cx="2375591" cy="111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1600" i="0" dirty="0">
                <a:latin typeface="Times New Roman" panose="02020603050405020304" pitchFamily="18" charset="0"/>
              </a:rPr>
              <a:t>        1. Beam in the center</a:t>
            </a:r>
          </a:p>
          <a:p>
            <a:r>
              <a:rPr lang="en-US" altLang="de-DE" sz="1600" i="0" dirty="0">
                <a:latin typeface="Times New Roman" panose="02020603050405020304" pitchFamily="18" charset="0"/>
              </a:rPr>
              <a:t>              of the aperture</a:t>
            </a:r>
          </a:p>
          <a:p>
            <a:endParaRPr lang="en-US" altLang="de-DE" sz="1600" i="0" dirty="0">
              <a:latin typeface="Times New Roman" panose="02020603050405020304" pitchFamily="18" charset="0"/>
            </a:endParaRPr>
          </a:p>
          <a:p>
            <a:r>
              <a:rPr lang="en-US" altLang="de-DE" sz="1600" i="0" dirty="0">
                <a:latin typeface="Times New Roman" panose="02020603050405020304" pitchFamily="18" charset="0"/>
              </a:rPr>
              <a:t>                    50 mm</a:t>
            </a:r>
            <a:endParaRPr lang="ru-RU" altLang="de-DE" sz="1600" i="0" dirty="0">
              <a:latin typeface="Times New Roman" panose="02020603050405020304" pitchFamily="18" charset="0"/>
            </a:endParaRPr>
          </a:p>
        </p:txBody>
      </p:sp>
      <p:sp>
        <p:nvSpPr>
          <p:cNvPr id="7" name="Text Box 46"/>
          <p:cNvSpPr txBox="1">
            <a:spLocks noChangeArrowheads="1"/>
          </p:cNvSpPr>
          <p:nvPr/>
        </p:nvSpPr>
        <p:spPr bwMode="auto">
          <a:xfrm>
            <a:off x="3287257" y="977148"/>
            <a:ext cx="2610556" cy="86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1600" i="0" dirty="0">
                <a:latin typeface="Times New Roman" panose="02020603050405020304" pitchFamily="18" charset="0"/>
              </a:rPr>
              <a:t>       2. Aperture moves to the</a:t>
            </a:r>
          </a:p>
          <a:p>
            <a:r>
              <a:rPr lang="en-US" altLang="de-DE" sz="1600" i="0" dirty="0">
                <a:latin typeface="Times New Roman" panose="02020603050405020304" pitchFamily="18" charset="0"/>
              </a:rPr>
              <a:t>      right until intensity drops</a:t>
            </a:r>
          </a:p>
          <a:p>
            <a:r>
              <a:rPr lang="en-US" altLang="de-DE" sz="1600" i="0" dirty="0">
                <a:latin typeface="Times New Roman" panose="02020603050405020304" pitchFamily="18" charset="0"/>
              </a:rPr>
              <a:t>           +5 mm</a:t>
            </a:r>
            <a:endParaRPr lang="ru-RU" altLang="de-DE" sz="1600" i="0" dirty="0">
              <a:latin typeface="Times New Roman" panose="02020603050405020304" pitchFamily="18" charset="0"/>
            </a:endParaRPr>
          </a:p>
        </p:txBody>
      </p:sp>
      <p:sp>
        <p:nvSpPr>
          <p:cNvPr id="8" name="Text Box 62"/>
          <p:cNvSpPr txBox="1">
            <a:spLocks noChangeArrowheads="1"/>
          </p:cNvSpPr>
          <p:nvPr/>
        </p:nvSpPr>
        <p:spPr bwMode="auto">
          <a:xfrm>
            <a:off x="6311444" y="977148"/>
            <a:ext cx="2249195" cy="86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1600" i="0">
                <a:latin typeface="Times New Roman" panose="02020603050405020304" pitchFamily="18" charset="0"/>
              </a:rPr>
              <a:t>3. Aperture moves to the</a:t>
            </a:r>
          </a:p>
          <a:p>
            <a:r>
              <a:rPr lang="en-US" altLang="de-DE" sz="1600" i="0">
                <a:latin typeface="Times New Roman" panose="02020603050405020304" pitchFamily="18" charset="0"/>
              </a:rPr>
              <a:t>left until intensity drops</a:t>
            </a:r>
          </a:p>
          <a:p>
            <a:r>
              <a:rPr lang="en-US" altLang="de-DE" sz="1600" i="0">
                <a:latin typeface="Times New Roman" panose="02020603050405020304" pitchFamily="18" charset="0"/>
              </a:rPr>
              <a:t> 11 mm</a:t>
            </a:r>
            <a:endParaRPr lang="ru-RU" altLang="de-DE" sz="1600" i="0">
              <a:latin typeface="Times New Roman" panose="02020603050405020304" pitchFamily="18" charset="0"/>
            </a:endParaRPr>
          </a:p>
        </p:txBody>
      </p:sp>
      <p:sp>
        <p:nvSpPr>
          <p:cNvPr id="9" name="Text Box 91"/>
          <p:cNvSpPr txBox="1">
            <a:spLocks noChangeArrowheads="1"/>
          </p:cNvSpPr>
          <p:nvPr/>
        </p:nvSpPr>
        <p:spPr bwMode="auto">
          <a:xfrm>
            <a:off x="8178344" y="2151611"/>
            <a:ext cx="1071123" cy="35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sz="1600" i="0">
                <a:solidFill>
                  <a:srgbClr val="996633"/>
                </a:solidFill>
              </a:rPr>
              <a:t>Distance 3</a:t>
            </a:r>
            <a:endParaRPr lang="ru-RU" altLang="de-DE" sz="1600" i="0">
              <a:solidFill>
                <a:srgbClr val="996633"/>
              </a:solidFill>
            </a:endParaRPr>
          </a:p>
        </p:txBody>
      </p:sp>
      <p:sp>
        <p:nvSpPr>
          <p:cNvPr id="10" name="Text Box 95"/>
          <p:cNvSpPr txBox="1">
            <a:spLocks noChangeArrowheads="1"/>
          </p:cNvSpPr>
          <p:nvPr/>
        </p:nvSpPr>
        <p:spPr bwMode="auto">
          <a:xfrm>
            <a:off x="8178344" y="1791249"/>
            <a:ext cx="1071123" cy="35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sz="1600" i="0">
                <a:solidFill>
                  <a:schemeClr val="hlink"/>
                </a:solidFill>
              </a:rPr>
              <a:t>Distance 2</a:t>
            </a:r>
            <a:endParaRPr lang="ru-RU" altLang="de-DE" sz="1600" i="0">
              <a:solidFill>
                <a:schemeClr val="hlink"/>
              </a:solidFill>
            </a:endParaRPr>
          </a:p>
        </p:txBody>
      </p:sp>
      <p:grpSp>
        <p:nvGrpSpPr>
          <p:cNvPr id="11" name="Group 101"/>
          <p:cNvGrpSpPr>
            <a:grpSpLocks/>
          </p:cNvGrpSpPr>
          <p:nvPr/>
        </p:nvGrpSpPr>
        <p:grpSpPr bwMode="auto">
          <a:xfrm>
            <a:off x="478969" y="1590921"/>
            <a:ext cx="8820150" cy="4573116"/>
            <a:chOff x="204" y="1059"/>
            <a:chExt cx="5443" cy="2757"/>
          </a:xfrm>
        </p:grpSpPr>
        <p:sp>
          <p:nvSpPr>
            <p:cNvPr id="12" name="Text Box 78"/>
            <p:cNvSpPr txBox="1">
              <a:spLocks noChangeArrowheads="1"/>
            </p:cNvSpPr>
            <p:nvPr/>
          </p:nvSpPr>
          <p:spPr bwMode="auto">
            <a:xfrm>
              <a:off x="385" y="3566"/>
              <a:ext cx="493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b="1" i="0"/>
                <a:t>Beam diameter  </a:t>
              </a:r>
              <a:r>
                <a:rPr lang="en-US" altLang="de-DE" b="1" i="0">
                  <a:solidFill>
                    <a:srgbClr val="0000FF"/>
                  </a:solidFill>
                </a:rPr>
                <a:t>=  Aperture inner width  -  ( </a:t>
              </a:r>
              <a:r>
                <a:rPr lang="en-US" altLang="de-DE" b="1" i="0">
                  <a:solidFill>
                    <a:schemeClr val="hlink"/>
                  </a:solidFill>
                </a:rPr>
                <a:t>Distance 2</a:t>
              </a:r>
              <a:r>
                <a:rPr lang="en-US" altLang="de-DE" b="1" i="0">
                  <a:solidFill>
                    <a:srgbClr val="0000FF"/>
                  </a:solidFill>
                </a:rPr>
                <a:t>  +  </a:t>
              </a:r>
              <a:r>
                <a:rPr lang="en-US" altLang="de-DE" b="1" i="0">
                  <a:solidFill>
                    <a:srgbClr val="996633"/>
                  </a:solidFill>
                </a:rPr>
                <a:t>Distance 3 </a:t>
              </a:r>
              <a:r>
                <a:rPr lang="en-US" altLang="de-DE" b="1" i="0">
                  <a:solidFill>
                    <a:srgbClr val="0000FF"/>
                  </a:solidFill>
                </a:rPr>
                <a:t>)</a:t>
              </a:r>
              <a:endParaRPr lang="ru-RU" altLang="de-DE" b="1" i="0">
                <a:solidFill>
                  <a:srgbClr val="0000FF"/>
                </a:solidFill>
              </a:endParaRPr>
            </a:p>
          </p:txBody>
        </p:sp>
        <p:grpSp>
          <p:nvGrpSpPr>
            <p:cNvPr id="13" name="Group 32"/>
            <p:cNvGrpSpPr>
              <a:grpSpLocks/>
            </p:cNvGrpSpPr>
            <p:nvPr/>
          </p:nvGrpSpPr>
          <p:grpSpPr bwMode="auto">
            <a:xfrm>
              <a:off x="625" y="1059"/>
              <a:ext cx="816" cy="861"/>
              <a:chOff x="476" y="709"/>
              <a:chExt cx="1043" cy="1133"/>
            </a:xfrm>
          </p:grpSpPr>
          <p:sp>
            <p:nvSpPr>
              <p:cNvPr id="60" name="Rectangle 29"/>
              <p:cNvSpPr>
                <a:spLocks noChangeArrowheads="1"/>
              </p:cNvSpPr>
              <p:nvPr/>
            </p:nvSpPr>
            <p:spPr bwMode="auto">
              <a:xfrm>
                <a:off x="476" y="1162"/>
                <a:ext cx="1043" cy="68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61" name="Line 30"/>
              <p:cNvSpPr>
                <a:spLocks noChangeShapeType="1"/>
              </p:cNvSpPr>
              <p:nvPr/>
            </p:nvSpPr>
            <p:spPr bwMode="auto">
              <a:xfrm flipV="1">
                <a:off x="476" y="709"/>
                <a:ext cx="0" cy="4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2" name="Line 31"/>
              <p:cNvSpPr>
                <a:spLocks noChangeShapeType="1"/>
              </p:cNvSpPr>
              <p:nvPr/>
            </p:nvSpPr>
            <p:spPr bwMode="auto">
              <a:xfrm flipV="1">
                <a:off x="1519" y="709"/>
                <a:ext cx="0" cy="4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4" name="Oval 34"/>
            <p:cNvSpPr>
              <a:spLocks noChangeArrowheads="1"/>
            </p:cNvSpPr>
            <p:nvPr/>
          </p:nvSpPr>
          <p:spPr bwMode="auto">
            <a:xfrm>
              <a:off x="852" y="1467"/>
              <a:ext cx="318" cy="363"/>
            </a:xfrm>
            <a:prstGeom prst="ellipse">
              <a:avLst/>
            </a:prstGeom>
            <a:pattFill prst="pct10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" name="Text Box 40"/>
            <p:cNvSpPr txBox="1">
              <a:spLocks noChangeArrowheads="1"/>
            </p:cNvSpPr>
            <p:nvPr/>
          </p:nvSpPr>
          <p:spPr bwMode="auto">
            <a:xfrm>
              <a:off x="249" y="3263"/>
              <a:ext cx="159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600" i="0"/>
                <a:t>Beam intensity is maximum </a:t>
              </a:r>
              <a:endParaRPr lang="ru-RU" altLang="de-DE" sz="1600" i="0"/>
            </a:p>
          </p:txBody>
        </p:sp>
        <p:grpSp>
          <p:nvGrpSpPr>
            <p:cNvPr id="16" name="Group 80"/>
            <p:cNvGrpSpPr>
              <a:grpSpLocks/>
            </p:cNvGrpSpPr>
            <p:nvPr/>
          </p:nvGrpSpPr>
          <p:grpSpPr bwMode="auto">
            <a:xfrm>
              <a:off x="204" y="2011"/>
              <a:ext cx="1689" cy="1291"/>
              <a:chOff x="204" y="2070"/>
              <a:chExt cx="1689" cy="1291"/>
            </a:xfrm>
          </p:grpSpPr>
          <p:graphicFrame>
            <p:nvGraphicFramePr>
              <p:cNvPr id="57" name="Object 26"/>
              <p:cNvGraphicFramePr>
                <a:graphicFrameLocks noChangeAspect="1"/>
              </p:cNvGraphicFramePr>
              <p:nvPr/>
            </p:nvGraphicFramePr>
            <p:xfrm>
              <a:off x="204" y="2070"/>
              <a:ext cx="1689" cy="129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85" name="Chart" r:id="rId3" imgW="5600745" imgH="3886268" progId="Excel.Chart.8">
                      <p:embed/>
                    </p:oleObj>
                  </mc:Choice>
                  <mc:Fallback>
                    <p:oleObj name="Chart" r:id="rId3" imgW="5600745" imgH="3886268" progId="Excel.Chart.8">
                      <p:embed/>
                      <p:pic>
                        <p:nvPicPr>
                          <p:cNvPr id="115738" name="Object 2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4" y="2070"/>
                            <a:ext cx="1689" cy="129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8" name="Rectangle 38"/>
              <p:cNvSpPr>
                <a:spLocks noChangeArrowheads="1"/>
              </p:cNvSpPr>
              <p:nvPr/>
            </p:nvSpPr>
            <p:spPr bwMode="auto">
              <a:xfrm>
                <a:off x="1122" y="2126"/>
                <a:ext cx="45" cy="995"/>
              </a:xfrm>
              <a:prstGeom prst="rect">
                <a:avLst/>
              </a:prstGeom>
              <a:solidFill>
                <a:srgbClr val="99CCFF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9" name="Line 71"/>
              <p:cNvSpPr>
                <a:spLocks noChangeShapeType="1"/>
              </p:cNvSpPr>
              <p:nvPr/>
            </p:nvSpPr>
            <p:spPr bwMode="auto">
              <a:xfrm>
                <a:off x="1144" y="2121"/>
                <a:ext cx="0" cy="1002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7" name="Line 79"/>
            <p:cNvSpPr>
              <a:spLocks noChangeShapeType="1"/>
            </p:cNvSpPr>
            <p:nvPr/>
          </p:nvSpPr>
          <p:spPr bwMode="auto">
            <a:xfrm>
              <a:off x="619" y="1239"/>
              <a:ext cx="81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Rectangle 85"/>
            <p:cNvSpPr>
              <a:spLocks noChangeArrowheads="1"/>
            </p:cNvSpPr>
            <p:nvPr/>
          </p:nvSpPr>
          <p:spPr bwMode="auto">
            <a:xfrm>
              <a:off x="2427" y="1434"/>
              <a:ext cx="227" cy="490"/>
            </a:xfrm>
            <a:prstGeom prst="rect">
              <a:avLst/>
            </a:prstGeom>
            <a:pattFill prst="wdUpDiag">
              <a:fgClr>
                <a:schemeClr val="hlink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9" name="Group 42"/>
            <p:cNvGrpSpPr>
              <a:grpSpLocks/>
            </p:cNvGrpSpPr>
            <p:nvPr/>
          </p:nvGrpSpPr>
          <p:grpSpPr bwMode="auto">
            <a:xfrm>
              <a:off x="2439" y="1103"/>
              <a:ext cx="816" cy="817"/>
              <a:chOff x="476" y="709"/>
              <a:chExt cx="1043" cy="1133"/>
            </a:xfrm>
          </p:grpSpPr>
          <p:sp>
            <p:nvSpPr>
              <p:cNvPr id="54" name="Rectangle 43"/>
              <p:cNvSpPr>
                <a:spLocks noChangeArrowheads="1"/>
              </p:cNvSpPr>
              <p:nvPr/>
            </p:nvSpPr>
            <p:spPr bwMode="auto">
              <a:xfrm>
                <a:off x="476" y="1162"/>
                <a:ext cx="1043" cy="68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5" name="Line 44"/>
              <p:cNvSpPr>
                <a:spLocks noChangeShapeType="1"/>
              </p:cNvSpPr>
              <p:nvPr/>
            </p:nvSpPr>
            <p:spPr bwMode="auto">
              <a:xfrm flipV="1">
                <a:off x="476" y="709"/>
                <a:ext cx="0" cy="4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6" name="Line 45"/>
              <p:cNvSpPr>
                <a:spLocks noChangeShapeType="1"/>
              </p:cNvSpPr>
              <p:nvPr/>
            </p:nvSpPr>
            <p:spPr bwMode="auto">
              <a:xfrm flipV="1">
                <a:off x="1519" y="709"/>
                <a:ext cx="0" cy="4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0" name="Oval 47"/>
            <p:cNvSpPr>
              <a:spLocks noChangeArrowheads="1"/>
            </p:cNvSpPr>
            <p:nvPr/>
          </p:nvSpPr>
          <p:spPr bwMode="auto">
            <a:xfrm>
              <a:off x="2666" y="1467"/>
              <a:ext cx="318" cy="363"/>
            </a:xfrm>
            <a:prstGeom prst="ellipse">
              <a:avLst/>
            </a:prstGeom>
            <a:pattFill prst="pct10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" name="Text Box 51"/>
            <p:cNvSpPr txBox="1">
              <a:spLocks noChangeArrowheads="1"/>
            </p:cNvSpPr>
            <p:nvPr/>
          </p:nvSpPr>
          <p:spPr bwMode="auto">
            <a:xfrm>
              <a:off x="1899" y="3263"/>
              <a:ext cx="2020" cy="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de-DE" sz="1600" i="0" dirty="0"/>
                <a:t>Beam intensity starts to decrease </a:t>
              </a:r>
              <a:endParaRPr lang="ru-RU" altLang="de-DE" sz="1600" i="0" dirty="0"/>
            </a:p>
          </p:txBody>
        </p:sp>
        <p:grpSp>
          <p:nvGrpSpPr>
            <p:cNvPr id="22" name="Group 52"/>
            <p:cNvGrpSpPr>
              <a:grpSpLocks/>
            </p:cNvGrpSpPr>
            <p:nvPr/>
          </p:nvGrpSpPr>
          <p:grpSpPr bwMode="auto">
            <a:xfrm>
              <a:off x="2654" y="1103"/>
              <a:ext cx="816" cy="816"/>
              <a:chOff x="476" y="709"/>
              <a:chExt cx="1043" cy="1133"/>
            </a:xfrm>
          </p:grpSpPr>
          <p:sp>
            <p:nvSpPr>
              <p:cNvPr id="51" name="Rectangle 53"/>
              <p:cNvSpPr>
                <a:spLocks noChangeArrowheads="1"/>
              </p:cNvSpPr>
              <p:nvPr/>
            </p:nvSpPr>
            <p:spPr bwMode="auto">
              <a:xfrm>
                <a:off x="476" y="1162"/>
                <a:ext cx="1043" cy="68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52" name="Line 54"/>
              <p:cNvSpPr>
                <a:spLocks noChangeShapeType="1"/>
              </p:cNvSpPr>
              <p:nvPr/>
            </p:nvSpPr>
            <p:spPr bwMode="auto">
              <a:xfrm flipV="1">
                <a:off x="476" y="709"/>
                <a:ext cx="0" cy="4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" name="Line 55"/>
              <p:cNvSpPr>
                <a:spLocks noChangeShapeType="1"/>
              </p:cNvSpPr>
              <p:nvPr/>
            </p:nvSpPr>
            <p:spPr bwMode="auto">
              <a:xfrm flipV="1">
                <a:off x="1519" y="709"/>
                <a:ext cx="0" cy="4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3" name="Line 74"/>
            <p:cNvSpPr>
              <a:spLocks noChangeShapeType="1"/>
            </p:cNvSpPr>
            <p:nvPr/>
          </p:nvSpPr>
          <p:spPr bwMode="auto">
            <a:xfrm>
              <a:off x="2437" y="1194"/>
              <a:ext cx="215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24" name="Group 81"/>
            <p:cNvGrpSpPr>
              <a:grpSpLocks/>
            </p:cNvGrpSpPr>
            <p:nvPr/>
          </p:nvGrpSpPr>
          <p:grpSpPr bwMode="auto">
            <a:xfrm>
              <a:off x="2018" y="2010"/>
              <a:ext cx="1724" cy="1291"/>
              <a:chOff x="2018" y="2069"/>
              <a:chExt cx="1724" cy="1291"/>
            </a:xfrm>
          </p:grpSpPr>
          <p:graphicFrame>
            <p:nvGraphicFramePr>
              <p:cNvPr id="47" name="Object 56"/>
              <p:cNvGraphicFramePr>
                <a:graphicFrameLocks noChangeAspect="1"/>
              </p:cNvGraphicFramePr>
              <p:nvPr/>
            </p:nvGraphicFramePr>
            <p:xfrm>
              <a:off x="2018" y="2069"/>
              <a:ext cx="1724" cy="129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86" name="Chart" r:id="rId5" imgW="5715090" imgH="4276773" progId="Excel.Chart.8">
                      <p:embed/>
                    </p:oleObj>
                  </mc:Choice>
                  <mc:Fallback>
                    <p:oleObj name="Chart" r:id="rId5" imgW="5715090" imgH="4276773" progId="Excel.Chart.8">
                      <p:embed/>
                      <p:pic>
                        <p:nvPicPr>
                          <p:cNvPr id="115768" name="Object 5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18" y="2069"/>
                            <a:ext cx="1724" cy="129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8" name="Rectangle 57"/>
              <p:cNvSpPr>
                <a:spLocks noChangeArrowheads="1"/>
              </p:cNvSpPr>
              <p:nvPr/>
            </p:nvSpPr>
            <p:spPr bwMode="auto">
              <a:xfrm>
                <a:off x="3107" y="2126"/>
                <a:ext cx="45" cy="995"/>
              </a:xfrm>
              <a:prstGeom prst="rect">
                <a:avLst/>
              </a:prstGeom>
              <a:solidFill>
                <a:srgbClr val="99CCFF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9" name="Line 72"/>
              <p:cNvSpPr>
                <a:spLocks noChangeShapeType="1"/>
              </p:cNvSpPr>
              <p:nvPr/>
            </p:nvSpPr>
            <p:spPr bwMode="auto">
              <a:xfrm>
                <a:off x="2976" y="2121"/>
                <a:ext cx="0" cy="1002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0" name="Line 76"/>
              <p:cNvSpPr>
                <a:spLocks noChangeShapeType="1"/>
              </p:cNvSpPr>
              <p:nvPr/>
            </p:nvSpPr>
            <p:spPr bwMode="auto">
              <a:xfrm>
                <a:off x="2971" y="2704"/>
                <a:ext cx="159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5" name="Text Box 89"/>
            <p:cNvSpPr txBox="1">
              <a:spLocks noChangeArrowheads="1"/>
            </p:cNvSpPr>
            <p:nvPr/>
          </p:nvSpPr>
          <p:spPr bwMode="auto">
            <a:xfrm>
              <a:off x="1746" y="1434"/>
              <a:ext cx="66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600" i="0">
                  <a:solidFill>
                    <a:schemeClr val="hlink"/>
                  </a:solidFill>
                </a:rPr>
                <a:t>Distance 2</a:t>
              </a:r>
              <a:endParaRPr lang="ru-RU" altLang="de-DE" sz="1600" i="0">
                <a:solidFill>
                  <a:schemeClr val="hlink"/>
                </a:solidFill>
              </a:endParaRPr>
            </a:p>
          </p:txBody>
        </p:sp>
        <p:sp>
          <p:nvSpPr>
            <p:cNvPr id="26" name="Line 90"/>
            <p:cNvSpPr>
              <a:spLocks noChangeShapeType="1"/>
            </p:cNvSpPr>
            <p:nvPr/>
          </p:nvSpPr>
          <p:spPr bwMode="auto">
            <a:xfrm>
              <a:off x="2064" y="1661"/>
              <a:ext cx="363" cy="91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Rectangle 94"/>
            <p:cNvSpPr>
              <a:spLocks noChangeArrowheads="1"/>
            </p:cNvSpPr>
            <p:nvPr/>
          </p:nvSpPr>
          <p:spPr bwMode="auto">
            <a:xfrm>
              <a:off x="4286" y="1434"/>
              <a:ext cx="204" cy="490"/>
            </a:xfrm>
            <a:prstGeom prst="rect">
              <a:avLst/>
            </a:prstGeom>
            <a:pattFill prst="wdUpDiag">
              <a:fgClr>
                <a:schemeClr val="hlink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8" name="Rectangle 88"/>
            <p:cNvSpPr>
              <a:spLocks noChangeArrowheads="1"/>
            </p:cNvSpPr>
            <p:nvPr/>
          </p:nvSpPr>
          <p:spPr bwMode="auto">
            <a:xfrm>
              <a:off x="4830" y="1434"/>
              <a:ext cx="228" cy="490"/>
            </a:xfrm>
            <a:prstGeom prst="rect">
              <a:avLst/>
            </a:prstGeom>
            <a:pattFill prst="wdUpDiag">
              <a:fgClr>
                <a:srgbClr val="996633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9" name="Group 58"/>
            <p:cNvGrpSpPr>
              <a:grpSpLocks/>
            </p:cNvGrpSpPr>
            <p:nvPr/>
          </p:nvGrpSpPr>
          <p:grpSpPr bwMode="auto">
            <a:xfrm>
              <a:off x="4287" y="1103"/>
              <a:ext cx="783" cy="817"/>
              <a:chOff x="476" y="709"/>
              <a:chExt cx="1043" cy="1133"/>
            </a:xfrm>
          </p:grpSpPr>
          <p:sp>
            <p:nvSpPr>
              <p:cNvPr id="44" name="Rectangle 59"/>
              <p:cNvSpPr>
                <a:spLocks noChangeArrowheads="1"/>
              </p:cNvSpPr>
              <p:nvPr/>
            </p:nvSpPr>
            <p:spPr bwMode="auto">
              <a:xfrm>
                <a:off x="476" y="1162"/>
                <a:ext cx="1043" cy="68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5" name="Line 60"/>
              <p:cNvSpPr>
                <a:spLocks noChangeShapeType="1"/>
              </p:cNvSpPr>
              <p:nvPr/>
            </p:nvSpPr>
            <p:spPr bwMode="auto">
              <a:xfrm flipV="1">
                <a:off x="476" y="709"/>
                <a:ext cx="0" cy="4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6" name="Line 61"/>
              <p:cNvSpPr>
                <a:spLocks noChangeShapeType="1"/>
              </p:cNvSpPr>
              <p:nvPr/>
            </p:nvSpPr>
            <p:spPr bwMode="auto">
              <a:xfrm flipV="1">
                <a:off x="1519" y="709"/>
                <a:ext cx="0" cy="4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30" name="Oval 63"/>
            <p:cNvSpPr>
              <a:spLocks noChangeArrowheads="1"/>
            </p:cNvSpPr>
            <p:nvPr/>
          </p:nvSpPr>
          <p:spPr bwMode="auto">
            <a:xfrm>
              <a:off x="4481" y="1467"/>
              <a:ext cx="318" cy="363"/>
            </a:xfrm>
            <a:prstGeom prst="ellipse">
              <a:avLst/>
            </a:prstGeom>
            <a:pattFill prst="pct10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1" name="Text Box 64"/>
            <p:cNvSpPr txBox="1">
              <a:spLocks noChangeArrowheads="1"/>
            </p:cNvSpPr>
            <p:nvPr/>
          </p:nvSpPr>
          <p:spPr bwMode="auto">
            <a:xfrm>
              <a:off x="3815" y="3263"/>
              <a:ext cx="183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600" i="0"/>
                <a:t>Beam intensity starts to decrease </a:t>
              </a:r>
              <a:endParaRPr lang="ru-RU" altLang="de-DE" sz="1600" i="0"/>
            </a:p>
          </p:txBody>
        </p:sp>
        <p:grpSp>
          <p:nvGrpSpPr>
            <p:cNvPr id="32" name="Group 65"/>
            <p:cNvGrpSpPr>
              <a:grpSpLocks/>
            </p:cNvGrpSpPr>
            <p:nvPr/>
          </p:nvGrpSpPr>
          <p:grpSpPr bwMode="auto">
            <a:xfrm>
              <a:off x="4014" y="1103"/>
              <a:ext cx="794" cy="816"/>
              <a:chOff x="476" y="709"/>
              <a:chExt cx="1043" cy="1133"/>
            </a:xfrm>
          </p:grpSpPr>
          <p:sp>
            <p:nvSpPr>
              <p:cNvPr id="41" name="Rectangle 66"/>
              <p:cNvSpPr>
                <a:spLocks noChangeArrowheads="1"/>
              </p:cNvSpPr>
              <p:nvPr/>
            </p:nvSpPr>
            <p:spPr bwMode="auto">
              <a:xfrm>
                <a:off x="476" y="1162"/>
                <a:ext cx="1043" cy="68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" name="Line 67"/>
              <p:cNvSpPr>
                <a:spLocks noChangeShapeType="1"/>
              </p:cNvSpPr>
              <p:nvPr/>
            </p:nvSpPr>
            <p:spPr bwMode="auto">
              <a:xfrm flipV="1">
                <a:off x="476" y="709"/>
                <a:ext cx="0" cy="4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3" name="Line 68"/>
              <p:cNvSpPr>
                <a:spLocks noChangeShapeType="1"/>
              </p:cNvSpPr>
              <p:nvPr/>
            </p:nvSpPr>
            <p:spPr bwMode="auto">
              <a:xfrm flipV="1">
                <a:off x="1519" y="709"/>
                <a:ext cx="0" cy="4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33" name="Line 75"/>
            <p:cNvSpPr>
              <a:spLocks noChangeShapeType="1"/>
            </p:cNvSpPr>
            <p:nvPr/>
          </p:nvSpPr>
          <p:spPr bwMode="auto">
            <a:xfrm>
              <a:off x="4001" y="1194"/>
              <a:ext cx="28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34" name="Group 82"/>
            <p:cNvGrpSpPr>
              <a:grpSpLocks/>
            </p:cNvGrpSpPr>
            <p:nvPr/>
          </p:nvGrpSpPr>
          <p:grpSpPr bwMode="auto">
            <a:xfrm>
              <a:off x="3833" y="2010"/>
              <a:ext cx="1724" cy="1291"/>
              <a:chOff x="3833" y="2069"/>
              <a:chExt cx="1724" cy="1291"/>
            </a:xfrm>
          </p:grpSpPr>
          <p:graphicFrame>
            <p:nvGraphicFramePr>
              <p:cNvPr id="37" name="Object 69"/>
              <p:cNvGraphicFramePr>
                <a:graphicFrameLocks noChangeAspect="1"/>
              </p:cNvGraphicFramePr>
              <p:nvPr/>
            </p:nvGraphicFramePr>
            <p:xfrm>
              <a:off x="3833" y="2069"/>
              <a:ext cx="1724" cy="129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87" name="Chart" r:id="rId7" imgW="5715090" imgH="4276773" progId="Excel.Chart.8">
                      <p:embed/>
                    </p:oleObj>
                  </mc:Choice>
                  <mc:Fallback>
                    <p:oleObj name="Chart" r:id="rId7" imgW="5715090" imgH="4276773" progId="Excel.Chart.8">
                      <p:embed/>
                      <p:pic>
                        <p:nvPicPr>
                          <p:cNvPr id="115781" name="Object 6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33" y="2069"/>
                            <a:ext cx="1724" cy="129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8" name="Rectangle 70"/>
              <p:cNvSpPr>
                <a:spLocks noChangeArrowheads="1"/>
              </p:cNvSpPr>
              <p:nvPr/>
            </p:nvSpPr>
            <p:spPr bwMode="auto">
              <a:xfrm>
                <a:off x="4468" y="2126"/>
                <a:ext cx="45" cy="995"/>
              </a:xfrm>
              <a:prstGeom prst="rect">
                <a:avLst/>
              </a:prstGeom>
              <a:solidFill>
                <a:srgbClr val="99CCFF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9" name="Line 73"/>
              <p:cNvSpPr>
                <a:spLocks noChangeShapeType="1"/>
              </p:cNvSpPr>
              <p:nvPr/>
            </p:nvSpPr>
            <p:spPr bwMode="auto">
              <a:xfrm>
                <a:off x="4790" y="2121"/>
                <a:ext cx="0" cy="1002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" name="Line 77"/>
              <p:cNvSpPr>
                <a:spLocks noChangeShapeType="1"/>
              </p:cNvSpPr>
              <p:nvPr/>
            </p:nvSpPr>
            <p:spPr bwMode="auto">
              <a:xfrm>
                <a:off x="4500" y="2704"/>
                <a:ext cx="295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35" name="Line 92"/>
            <p:cNvSpPr>
              <a:spLocks noChangeShapeType="1"/>
            </p:cNvSpPr>
            <p:nvPr/>
          </p:nvSpPr>
          <p:spPr bwMode="auto">
            <a:xfrm flipH="1">
              <a:off x="5058" y="1570"/>
              <a:ext cx="226" cy="136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6" name="Line 96"/>
            <p:cNvSpPr>
              <a:spLocks noChangeShapeType="1"/>
            </p:cNvSpPr>
            <p:nvPr/>
          </p:nvSpPr>
          <p:spPr bwMode="auto">
            <a:xfrm flipH="1">
              <a:off x="4423" y="1207"/>
              <a:ext cx="680" cy="228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40388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Why</a:t>
            </a:r>
            <a:r>
              <a:rPr lang="de-DE" dirty="0" smtClean="0"/>
              <a:t> </a:t>
            </a:r>
            <a:r>
              <a:rPr lang="de-DE" dirty="0" err="1" smtClean="0"/>
              <a:t>polarized</a:t>
            </a:r>
            <a:r>
              <a:rPr lang="de-DE" dirty="0" smtClean="0"/>
              <a:t> </a:t>
            </a:r>
            <a:r>
              <a:rPr lang="de-DE" dirty="0" err="1" smtClean="0"/>
              <a:t>beams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polarized</a:t>
            </a:r>
            <a:r>
              <a:rPr lang="de-DE" dirty="0" smtClean="0"/>
              <a:t> Targets?</a:t>
            </a:r>
            <a:endParaRPr lang="de-D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71475" y="1375370"/>
                <a:ext cx="11449050" cy="421425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de-DE" sz="2800" b="1" u="sng" dirty="0" smtClean="0">
                    <a:solidFill>
                      <a:schemeClr val="accent1"/>
                    </a:solidFill>
                  </a:rPr>
                  <a:t>Most simple </a:t>
                </a:r>
                <a:r>
                  <a:rPr lang="de-DE" sz="2800" b="1" u="sng" dirty="0" err="1" smtClean="0">
                    <a:solidFill>
                      <a:schemeClr val="accent1"/>
                    </a:solidFill>
                  </a:rPr>
                  <a:t>case</a:t>
                </a:r>
                <a:r>
                  <a:rPr lang="de-DE" sz="2800" b="1" u="sng" dirty="0" smtClean="0">
                    <a:solidFill>
                      <a:schemeClr val="accent1"/>
                    </a:solidFill>
                  </a:rPr>
                  <a:t>:</a:t>
                </a:r>
                <a:r>
                  <a:rPr lang="de-DE" sz="2800" b="1" dirty="0" smtClean="0">
                    <a:solidFill>
                      <a:schemeClr val="accent1"/>
                    </a:solidFill>
                  </a:rPr>
                  <a:t>           </a:t>
                </a:r>
                <a:r>
                  <a:rPr lang="de-DE" sz="2800" b="1" dirty="0" smtClean="0"/>
                  <a:t>pp </a:t>
                </a:r>
                <a:r>
                  <a:rPr lang="de-DE" sz="2800" b="1" dirty="0" err="1" smtClean="0"/>
                  <a:t>scattering</a:t>
                </a:r>
                <a:r>
                  <a:rPr lang="de-DE" sz="2800" b="1" dirty="0" smtClean="0"/>
                  <a:t>                       </a:t>
                </a:r>
              </a:p>
              <a:p>
                <a:pPr marL="0" indent="0">
                  <a:buNone/>
                </a:pPr>
                <a:endParaRPr lang="de-DE" sz="2800" b="1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de-DE" sz="2800" b="1" dirty="0" smtClean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r>
                  <a:rPr lang="de-DE" sz="2800" b="1" dirty="0" err="1" smtClean="0"/>
                  <a:t>Electromagnetic</a:t>
                </a:r>
                <a:r>
                  <a:rPr lang="de-DE" sz="2800" b="1" dirty="0" smtClean="0"/>
                  <a:t>		Strong		  	    </a:t>
                </a:r>
                <a:r>
                  <a:rPr lang="de-DE" sz="2800" b="1" dirty="0" err="1" smtClean="0"/>
                  <a:t>Weak</a:t>
                </a:r>
                <a:endParaRPr lang="de-DE" sz="2800" b="1" dirty="0" smtClean="0"/>
              </a:p>
              <a:p>
                <a:pPr marL="0" indent="0">
                  <a:buNone/>
                </a:pPr>
                <a:r>
                  <a:rPr lang="de-DE" sz="2800" b="1" dirty="0"/>
                  <a:t>	</a:t>
                </a:r>
                <a:r>
                  <a:rPr lang="de-DE" sz="2800" b="1" dirty="0" smtClean="0"/>
                  <a:t>				</a:t>
                </a:r>
                <a:endParaRPr lang="de-DE" sz="2800" b="1" dirty="0"/>
              </a:p>
              <a:p>
                <a:pPr marL="0" indent="0">
                  <a:buNone/>
                </a:pPr>
                <a:r>
                  <a:rPr lang="de-DE" sz="2800" b="1" u="sng" dirty="0" err="1" smtClean="0">
                    <a:solidFill>
                      <a:schemeClr val="accent6">
                        <a:lumMod val="75000"/>
                      </a:schemeClr>
                    </a:solidFill>
                  </a:rPr>
                  <a:t>Only</a:t>
                </a:r>
                <a:r>
                  <a:rPr lang="de-DE" sz="2800" b="1" u="sng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 Observable:</a:t>
                </a:r>
                <a:r>
                  <a:rPr lang="de-DE" sz="2800" b="1" dirty="0" smtClean="0"/>
                  <a:t>		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de-DE" sz="360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 sz="3600" b="0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l-GR" sz="3600" b="0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de-DE" sz="3600" b="0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l-GR" sz="3600" b="0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den>
                    </m:f>
                  </m:oMath>
                </a14:m>
                <a:r>
                  <a:rPr lang="de-DE" sz="2800" b="1" dirty="0" smtClean="0"/>
                  <a:t>  	</a:t>
                </a:r>
                <a:r>
                  <a:rPr lang="de-DE" sz="2800" dirty="0" smtClean="0"/>
                  <a:t>differential </a:t>
                </a:r>
                <a:r>
                  <a:rPr lang="de-DE" sz="2800" dirty="0" err="1" smtClean="0"/>
                  <a:t>cross</a:t>
                </a:r>
                <a:r>
                  <a:rPr lang="de-DE" sz="2800" dirty="0" smtClean="0"/>
                  <a:t> </a:t>
                </a:r>
                <a:r>
                  <a:rPr lang="de-DE" sz="2800" dirty="0" err="1" smtClean="0"/>
                  <a:t>section</a:t>
                </a:r>
                <a:endParaRPr lang="de-DE" sz="2800" b="1" dirty="0" smtClean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de-DE" sz="2800" b="1" dirty="0" smtClean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r>
                  <a:rPr lang="de-DE" sz="2800" dirty="0" err="1" smtClean="0"/>
                  <a:t>Theory</a:t>
                </a:r>
                <a:r>
                  <a:rPr lang="de-DE" sz="2800" dirty="0" smtClean="0"/>
                  <a:t>/Modell</a:t>
                </a:r>
                <a:r>
                  <a:rPr lang="de-DE" sz="2800" b="1" dirty="0" smtClean="0"/>
                  <a:t>                        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de-DE" sz="28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 sz="28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l-GR" sz="28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de-DE" sz="28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l-GR" sz="28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den>
                    </m:f>
                  </m:oMath>
                </a14:m>
                <a:r>
                  <a:rPr lang="de-DE" sz="2800" b="1" dirty="0" smtClean="0"/>
                  <a:t>                       </a:t>
                </a:r>
                <a:r>
                  <a:rPr lang="de-DE" sz="2800" dirty="0" smtClean="0"/>
                  <a:t>Experiment</a:t>
                </a:r>
                <a:endParaRPr lang="de-DE" sz="2800" dirty="0"/>
              </a:p>
              <a:p>
                <a:pPr marL="0" indent="0">
                  <a:buNone/>
                </a:pPr>
                <a:endParaRPr lang="de-DE" sz="2800" b="1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1475" y="1375370"/>
                <a:ext cx="11449050" cy="4214255"/>
              </a:xfrm>
              <a:blipFill>
                <a:blip r:embed="rId2"/>
                <a:stretch>
                  <a:fillRect l="-1917" t="-2171" b="-1360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" name="Gerade Verbindung mit Pfeil 5"/>
          <p:cNvCxnSpPr/>
          <p:nvPr/>
        </p:nvCxnSpPr>
        <p:spPr>
          <a:xfrm flipH="1">
            <a:off x="1975757" y="1934936"/>
            <a:ext cx="3616780" cy="102870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>
            <a:off x="5592536" y="1934936"/>
            <a:ext cx="3869871" cy="94712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>
            <a:off x="5592536" y="1934936"/>
            <a:ext cx="0" cy="947057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>
            <a:off x="3020786" y="5763986"/>
            <a:ext cx="840921" cy="16328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 flipH="1">
            <a:off x="6719206" y="5780317"/>
            <a:ext cx="987878" cy="8164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hteck 25"/>
          <p:cNvSpPr/>
          <p:nvPr/>
        </p:nvSpPr>
        <p:spPr>
          <a:xfrm>
            <a:off x="4604657" y="2963636"/>
            <a:ext cx="1771650" cy="636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27" name="Rechteck 26"/>
          <p:cNvSpPr/>
          <p:nvPr/>
        </p:nvSpPr>
        <p:spPr>
          <a:xfrm>
            <a:off x="8784404" y="2963636"/>
            <a:ext cx="1356189" cy="636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</p:spTree>
    <p:extLst>
      <p:ext uri="{BB962C8B-B14F-4D97-AF65-F5344CB8AC3E}">
        <p14:creationId xmlns:p14="http://schemas.microsoft.com/office/powerpoint/2010/main" val="153664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PIT at ANKE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29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042205" y="4481284"/>
            <a:ext cx="1206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800" i="0"/>
              <a:t>at injection</a:t>
            </a:r>
            <a:endParaRPr lang="ru-RU" altLang="de-DE" sz="1800" i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71217" y="4481284"/>
            <a:ext cx="2501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800" i="0"/>
              <a:t>with an accelerated beam</a:t>
            </a:r>
            <a:endParaRPr lang="ru-RU" altLang="de-DE" sz="1800" i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066392" y="3984397"/>
            <a:ext cx="990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800" i="0"/>
              <a:t>no target</a:t>
            </a:r>
            <a:endParaRPr lang="ru-RU" altLang="de-DE" sz="1800" i="0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074580" y="3912959"/>
            <a:ext cx="2038350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de-DE" sz="1800" i="0"/>
              <a:t>with cluster target</a:t>
            </a:r>
          </a:p>
          <a:p>
            <a:pPr algn="ctr"/>
            <a:r>
              <a:rPr lang="en-US" altLang="de-DE" sz="1600" i="0"/>
              <a:t>(density ~ 10</a:t>
            </a:r>
            <a:r>
              <a:rPr lang="en-US" altLang="de-DE" sz="1600" i="0" baseline="30000"/>
              <a:t>14</a:t>
            </a:r>
            <a:r>
              <a:rPr lang="en-US" altLang="de-DE" sz="1600" i="0"/>
              <a:t> at/cm</a:t>
            </a:r>
            <a:r>
              <a:rPr lang="en-US" altLang="de-DE" sz="1600" i="0" baseline="30000"/>
              <a:t>2</a:t>
            </a:r>
            <a:r>
              <a:rPr lang="en-US" altLang="de-DE" sz="1600" i="0"/>
              <a:t>)</a:t>
            </a:r>
            <a:endParaRPr lang="ru-RU" altLang="de-DE" sz="1600" i="0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1610405" y="1960334"/>
            <a:ext cx="2089150" cy="1296988"/>
          </a:xfrm>
          <a:prstGeom prst="ellipse">
            <a:avLst/>
          </a:prstGeom>
          <a:pattFill prst="wdUpDiag">
            <a:fgClr>
              <a:srgbClr val="FF0000">
                <a:alpha val="50000"/>
              </a:srgbClr>
            </a:fgClr>
            <a:bgClr>
              <a:schemeClr val="bg1">
                <a:alpha val="50000"/>
              </a:schemeClr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de-DE" sz="1600" b="1" i="0"/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5353730" y="2400072"/>
            <a:ext cx="504825" cy="712787"/>
          </a:xfrm>
          <a:prstGeom prst="ellipse">
            <a:avLst/>
          </a:prstGeom>
          <a:pattFill prst="wdUpDiag">
            <a:fgClr>
              <a:srgbClr val="000099">
                <a:alpha val="50000"/>
              </a:srgbClr>
            </a:fgClr>
            <a:bgClr>
              <a:schemeClr val="bg1">
                <a:alpha val="50000"/>
              </a:schemeClr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de-DE" sz="1600" b="1" i="0"/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7515905" y="2320697"/>
            <a:ext cx="1008062" cy="971550"/>
          </a:xfrm>
          <a:prstGeom prst="ellipse">
            <a:avLst/>
          </a:prstGeom>
          <a:pattFill prst="wdUpDiag">
            <a:fgClr>
              <a:srgbClr val="000099">
                <a:alpha val="50000"/>
              </a:srgbClr>
            </a:fgClr>
            <a:bgClr>
              <a:schemeClr val="bg1">
                <a:alpha val="50000"/>
              </a:schemeClr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de-DE" sz="1600" b="1" i="0"/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2154917" y="3328759"/>
            <a:ext cx="64103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400" i="0" dirty="0">
                <a:solidFill>
                  <a:srgbClr val="FF0000"/>
                </a:solidFill>
              </a:rPr>
              <a:t>36x16 mm</a:t>
            </a:r>
            <a:r>
              <a:rPr lang="en-US" altLang="de-DE" sz="1400" i="0" dirty="0"/>
              <a:t>			      </a:t>
            </a:r>
            <a:r>
              <a:rPr lang="en-US" altLang="de-DE" sz="1400" i="0" dirty="0">
                <a:solidFill>
                  <a:srgbClr val="000099"/>
                </a:solidFill>
              </a:rPr>
              <a:t>9x12 mm	                    16x15 mm</a:t>
            </a:r>
            <a:endParaRPr lang="ru-RU" altLang="de-DE" sz="1400" i="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79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umsplatzhalter 3"/>
          <p:cNvSpPr>
            <a:spLocks noGrp="1"/>
          </p:cNvSpPr>
          <p:nvPr>
            <p:ph type="dt" sz="quarter" idx="4294967295"/>
          </p:nvPr>
        </p:nvSpPr>
        <p:spPr bwMode="auto">
          <a:xfrm>
            <a:off x="2133601" y="6453188"/>
            <a:ext cx="1971675" cy="27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de-DE"/>
              <a:t>September 14, 2007</a:t>
            </a:r>
          </a:p>
        </p:txBody>
      </p:sp>
      <p:sp>
        <p:nvSpPr>
          <p:cNvPr id="11268" name="Foliennummernplatzhalt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77201" y="6453188"/>
            <a:ext cx="1971675" cy="27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A290429-7849-4ED6-A96D-1AD63CB7D9D8}" type="slidenum">
              <a:rPr lang="en-GB" altLang="de-DE"/>
              <a:pPr eaLnBrk="1" hangingPunct="1"/>
              <a:t>31</a:t>
            </a:fld>
            <a:endParaRPr lang="en-GB" altLang="de-DE"/>
          </a:p>
        </p:txBody>
      </p:sp>
      <p:pic>
        <p:nvPicPr>
          <p:cNvPr id="112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8" t="14761" r="10065" b="31718"/>
          <a:stretch>
            <a:fillRect/>
          </a:stretch>
        </p:blipFill>
        <p:spPr bwMode="auto">
          <a:xfrm>
            <a:off x="6264275" y="836613"/>
            <a:ext cx="38989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2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6" y="3213100"/>
            <a:ext cx="3883025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72" name="Text Box 4"/>
          <p:cNvSpPr txBox="1">
            <a:spLocks noChangeArrowheads="1"/>
          </p:cNvSpPr>
          <p:nvPr/>
        </p:nvSpPr>
        <p:spPr bwMode="auto">
          <a:xfrm>
            <a:off x="857252" y="999442"/>
            <a:ext cx="4726214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0" bIns="46800">
            <a:spAutoFit/>
          </a:bodyPr>
          <a:lstStyle>
            <a:lvl1pPr marL="460375" indent="-460375" eaLnBrk="0" hangingPunct="0">
              <a:tabLst>
                <a:tab pos="460375" algn="l"/>
                <a:tab pos="908050" algn="l"/>
                <a:tab pos="1357313" algn="l"/>
                <a:tab pos="1806575" algn="l"/>
                <a:tab pos="2255838" algn="l"/>
                <a:tab pos="2705100" algn="l"/>
                <a:tab pos="3154363" algn="l"/>
                <a:tab pos="3603625" algn="l"/>
                <a:tab pos="4052888" algn="l"/>
                <a:tab pos="4502150" algn="l"/>
                <a:tab pos="4951413" algn="l"/>
                <a:tab pos="5400675" algn="l"/>
                <a:tab pos="5849938" algn="l"/>
                <a:tab pos="6299200" algn="l"/>
                <a:tab pos="6748463" algn="l"/>
                <a:tab pos="7197725" algn="l"/>
                <a:tab pos="7646988" algn="l"/>
                <a:tab pos="8096250" algn="l"/>
                <a:tab pos="8545513" algn="l"/>
                <a:tab pos="8994775" algn="l"/>
                <a:tab pos="94440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98525" indent="-433388" eaLnBrk="0" hangingPunct="0">
              <a:tabLst>
                <a:tab pos="460375" algn="l"/>
                <a:tab pos="908050" algn="l"/>
                <a:tab pos="1357313" algn="l"/>
                <a:tab pos="1806575" algn="l"/>
                <a:tab pos="2255838" algn="l"/>
                <a:tab pos="2705100" algn="l"/>
                <a:tab pos="3154363" algn="l"/>
                <a:tab pos="3603625" algn="l"/>
                <a:tab pos="4052888" algn="l"/>
                <a:tab pos="4502150" algn="l"/>
                <a:tab pos="4951413" algn="l"/>
                <a:tab pos="5400675" algn="l"/>
                <a:tab pos="5849938" algn="l"/>
                <a:tab pos="6299200" algn="l"/>
                <a:tab pos="6748463" algn="l"/>
                <a:tab pos="7197725" algn="l"/>
                <a:tab pos="7646988" algn="l"/>
                <a:tab pos="8096250" algn="l"/>
                <a:tab pos="8545513" algn="l"/>
                <a:tab pos="8994775" algn="l"/>
                <a:tab pos="94440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96988" indent="-390525" eaLnBrk="0" hangingPunct="0">
              <a:tabLst>
                <a:tab pos="460375" algn="l"/>
                <a:tab pos="908050" algn="l"/>
                <a:tab pos="1357313" algn="l"/>
                <a:tab pos="1806575" algn="l"/>
                <a:tab pos="2255838" algn="l"/>
                <a:tab pos="2705100" algn="l"/>
                <a:tab pos="3154363" algn="l"/>
                <a:tab pos="3603625" algn="l"/>
                <a:tab pos="4052888" algn="l"/>
                <a:tab pos="4502150" algn="l"/>
                <a:tab pos="4951413" algn="l"/>
                <a:tab pos="5400675" algn="l"/>
                <a:tab pos="5849938" algn="l"/>
                <a:tab pos="6299200" algn="l"/>
                <a:tab pos="6748463" algn="l"/>
                <a:tab pos="7197725" algn="l"/>
                <a:tab pos="7646988" algn="l"/>
                <a:tab pos="8096250" algn="l"/>
                <a:tab pos="8545513" algn="l"/>
                <a:tab pos="8994775" algn="l"/>
                <a:tab pos="94440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460375" algn="l"/>
                <a:tab pos="908050" algn="l"/>
                <a:tab pos="1357313" algn="l"/>
                <a:tab pos="1806575" algn="l"/>
                <a:tab pos="2255838" algn="l"/>
                <a:tab pos="2705100" algn="l"/>
                <a:tab pos="3154363" algn="l"/>
                <a:tab pos="3603625" algn="l"/>
                <a:tab pos="4052888" algn="l"/>
                <a:tab pos="4502150" algn="l"/>
                <a:tab pos="4951413" algn="l"/>
                <a:tab pos="5400675" algn="l"/>
                <a:tab pos="5849938" algn="l"/>
                <a:tab pos="6299200" algn="l"/>
                <a:tab pos="6748463" algn="l"/>
                <a:tab pos="7197725" algn="l"/>
                <a:tab pos="7646988" algn="l"/>
                <a:tab pos="8096250" algn="l"/>
                <a:tab pos="8545513" algn="l"/>
                <a:tab pos="8994775" algn="l"/>
                <a:tab pos="94440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460375" algn="l"/>
                <a:tab pos="908050" algn="l"/>
                <a:tab pos="1357313" algn="l"/>
                <a:tab pos="1806575" algn="l"/>
                <a:tab pos="2255838" algn="l"/>
                <a:tab pos="2705100" algn="l"/>
                <a:tab pos="3154363" algn="l"/>
                <a:tab pos="3603625" algn="l"/>
                <a:tab pos="4052888" algn="l"/>
                <a:tab pos="4502150" algn="l"/>
                <a:tab pos="4951413" algn="l"/>
                <a:tab pos="5400675" algn="l"/>
                <a:tab pos="5849938" algn="l"/>
                <a:tab pos="6299200" algn="l"/>
                <a:tab pos="6748463" algn="l"/>
                <a:tab pos="7197725" algn="l"/>
                <a:tab pos="7646988" algn="l"/>
                <a:tab pos="8096250" algn="l"/>
                <a:tab pos="8545513" algn="l"/>
                <a:tab pos="8994775" algn="l"/>
                <a:tab pos="94440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460375" algn="l"/>
                <a:tab pos="908050" algn="l"/>
                <a:tab pos="1357313" algn="l"/>
                <a:tab pos="1806575" algn="l"/>
                <a:tab pos="2255838" algn="l"/>
                <a:tab pos="2705100" algn="l"/>
                <a:tab pos="3154363" algn="l"/>
                <a:tab pos="3603625" algn="l"/>
                <a:tab pos="4052888" algn="l"/>
                <a:tab pos="4502150" algn="l"/>
                <a:tab pos="4951413" algn="l"/>
                <a:tab pos="5400675" algn="l"/>
                <a:tab pos="5849938" algn="l"/>
                <a:tab pos="6299200" algn="l"/>
                <a:tab pos="6748463" algn="l"/>
                <a:tab pos="7197725" algn="l"/>
                <a:tab pos="7646988" algn="l"/>
                <a:tab pos="8096250" algn="l"/>
                <a:tab pos="8545513" algn="l"/>
                <a:tab pos="8994775" algn="l"/>
                <a:tab pos="94440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460375" algn="l"/>
                <a:tab pos="908050" algn="l"/>
                <a:tab pos="1357313" algn="l"/>
                <a:tab pos="1806575" algn="l"/>
                <a:tab pos="2255838" algn="l"/>
                <a:tab pos="2705100" algn="l"/>
                <a:tab pos="3154363" algn="l"/>
                <a:tab pos="3603625" algn="l"/>
                <a:tab pos="4052888" algn="l"/>
                <a:tab pos="4502150" algn="l"/>
                <a:tab pos="4951413" algn="l"/>
                <a:tab pos="5400675" algn="l"/>
                <a:tab pos="5849938" algn="l"/>
                <a:tab pos="6299200" algn="l"/>
                <a:tab pos="6748463" algn="l"/>
                <a:tab pos="7197725" algn="l"/>
                <a:tab pos="7646988" algn="l"/>
                <a:tab pos="8096250" algn="l"/>
                <a:tab pos="8545513" algn="l"/>
                <a:tab pos="8994775" algn="l"/>
                <a:tab pos="94440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460375" algn="l"/>
                <a:tab pos="908050" algn="l"/>
                <a:tab pos="1357313" algn="l"/>
                <a:tab pos="1806575" algn="l"/>
                <a:tab pos="2255838" algn="l"/>
                <a:tab pos="2705100" algn="l"/>
                <a:tab pos="3154363" algn="l"/>
                <a:tab pos="3603625" algn="l"/>
                <a:tab pos="4052888" algn="l"/>
                <a:tab pos="4502150" algn="l"/>
                <a:tab pos="4951413" algn="l"/>
                <a:tab pos="5400675" algn="l"/>
                <a:tab pos="5849938" algn="l"/>
                <a:tab pos="6299200" algn="l"/>
                <a:tab pos="6748463" algn="l"/>
                <a:tab pos="7197725" algn="l"/>
                <a:tab pos="7646988" algn="l"/>
                <a:tab pos="8096250" algn="l"/>
                <a:tab pos="8545513" algn="l"/>
                <a:tab pos="8994775" algn="l"/>
                <a:tab pos="94440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460375" algn="l"/>
                <a:tab pos="908050" algn="l"/>
                <a:tab pos="1357313" algn="l"/>
                <a:tab pos="1806575" algn="l"/>
                <a:tab pos="2255838" algn="l"/>
                <a:tab pos="2705100" algn="l"/>
                <a:tab pos="3154363" algn="l"/>
                <a:tab pos="3603625" algn="l"/>
                <a:tab pos="4052888" algn="l"/>
                <a:tab pos="4502150" algn="l"/>
                <a:tab pos="4951413" algn="l"/>
                <a:tab pos="5400675" algn="l"/>
                <a:tab pos="5849938" algn="l"/>
                <a:tab pos="6299200" algn="l"/>
                <a:tab pos="6748463" algn="l"/>
                <a:tab pos="7197725" algn="l"/>
                <a:tab pos="7646988" algn="l"/>
                <a:tab pos="8096250" algn="l"/>
                <a:tab pos="8545513" algn="l"/>
                <a:tab pos="8994775" algn="l"/>
                <a:tab pos="944403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550"/>
              </a:spcBef>
              <a:buClr>
                <a:srgbClr val="CC0000"/>
              </a:buClr>
              <a:buSzPct val="50000"/>
              <a:buFont typeface="Wingdings" panose="05000000000000000000" pitchFamily="2" charset="2"/>
              <a:buChar char=""/>
            </a:pPr>
            <a:r>
              <a:rPr lang="en-GB" altLang="de-DE" sz="2200" dirty="0">
                <a:solidFill>
                  <a:srgbClr val="000000"/>
                </a:solidFill>
                <a:latin typeface="Times New Roman" panose="02020603050405020304" pitchFamily="18" charset="0"/>
              </a:rPr>
              <a:t>Tools for the experiment</a:t>
            </a:r>
          </a:p>
          <a:p>
            <a:pPr lvl="1" eaLnBrk="1" hangingPunct="1">
              <a:spcBef>
                <a:spcPts val="500"/>
              </a:spcBef>
              <a:buClr>
                <a:srgbClr val="CC0000"/>
              </a:buClr>
              <a:buSzPct val="50000"/>
              <a:buFont typeface="Wingdings" panose="05000000000000000000" pitchFamily="2" charset="2"/>
              <a:buChar char=""/>
            </a:pPr>
            <a:r>
              <a:rPr lang="en-GB" altLang="de-DE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New storage cell &amp; support (20</a:t>
            </a:r>
            <a:r>
              <a:rPr lang="en-GB" altLang="de-DE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•20•390 mm)</a:t>
            </a:r>
          </a:p>
          <a:p>
            <a:pPr lvl="2" eaLnBrk="1" hangingPunct="1">
              <a:lnSpc>
                <a:spcPct val="150000"/>
              </a:lnSpc>
              <a:spcBef>
                <a:spcPts val="425"/>
              </a:spcBef>
              <a:buClr>
                <a:srgbClr val="CC0000"/>
              </a:buClr>
              <a:buSzPct val="60000"/>
            </a:pPr>
            <a:r>
              <a:rPr lang="en-GB" altLang="de-DE" sz="1700" dirty="0">
                <a:solidFill>
                  <a:srgbClr val="000000"/>
                </a:solidFill>
                <a:latin typeface="Times New Roman" panose="02020603050405020304" pitchFamily="18" charset="0"/>
              </a:rPr>
              <a:t>   &gt;	high target density</a:t>
            </a:r>
          </a:p>
          <a:p>
            <a:pPr lvl="2" eaLnBrk="1" hangingPunct="1">
              <a:lnSpc>
                <a:spcPct val="80000"/>
              </a:lnSpc>
              <a:spcBef>
                <a:spcPts val="425"/>
              </a:spcBef>
              <a:buClr>
                <a:srgbClr val="CC0000"/>
              </a:buClr>
              <a:buSzPct val="60000"/>
            </a:pPr>
            <a:r>
              <a:rPr lang="en-GB" altLang="de-DE" sz="1700" dirty="0">
                <a:solidFill>
                  <a:srgbClr val="000000"/>
                </a:solidFill>
                <a:latin typeface="Times New Roman" panose="02020603050405020304" pitchFamily="18" charset="0"/>
              </a:rPr>
              <a:t>   &gt;	unpolarized gas feeding system</a:t>
            </a:r>
          </a:p>
          <a:p>
            <a:pPr lvl="2" eaLnBrk="1" hangingPunct="1">
              <a:lnSpc>
                <a:spcPct val="120000"/>
              </a:lnSpc>
              <a:spcBef>
                <a:spcPts val="425"/>
              </a:spcBef>
              <a:buClr>
                <a:srgbClr val="CC0000"/>
              </a:buClr>
              <a:buSzPct val="60000"/>
            </a:pPr>
            <a:endParaRPr lang="en-GB" altLang="de-DE" sz="17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lvl="1" eaLnBrk="1" hangingPunct="1">
              <a:lnSpc>
                <a:spcPct val="120000"/>
              </a:lnSpc>
              <a:spcBef>
                <a:spcPts val="500"/>
              </a:spcBef>
              <a:buClr>
                <a:srgbClr val="CC0000"/>
              </a:buClr>
              <a:buSzPct val="50000"/>
              <a:buFont typeface="Wingdings" panose="05000000000000000000" pitchFamily="2" charset="2"/>
              <a:buChar char=""/>
            </a:pPr>
            <a:r>
              <a:rPr lang="en-GB" altLang="de-DE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LSP below the target chamber</a:t>
            </a:r>
          </a:p>
          <a:p>
            <a:pPr lvl="2" eaLnBrk="1" hangingPunct="1">
              <a:lnSpc>
                <a:spcPct val="150000"/>
              </a:lnSpc>
              <a:spcBef>
                <a:spcPts val="425"/>
              </a:spcBef>
              <a:buClr>
                <a:srgbClr val="CC0000"/>
              </a:buClr>
              <a:buSzPct val="60000"/>
            </a:pPr>
            <a:r>
              <a:rPr lang="en-GB" altLang="de-DE" sz="1700" dirty="0">
                <a:solidFill>
                  <a:srgbClr val="000000"/>
                </a:solidFill>
                <a:latin typeface="Times New Roman" panose="02020603050405020304" pitchFamily="18" charset="0"/>
              </a:rPr>
              <a:t> &gt;	online measurement of the </a:t>
            </a:r>
          </a:p>
          <a:p>
            <a:pPr lvl="2" eaLnBrk="1" hangingPunct="1">
              <a:lnSpc>
                <a:spcPct val="80000"/>
              </a:lnSpc>
              <a:spcBef>
                <a:spcPts val="425"/>
              </a:spcBef>
              <a:buClr>
                <a:srgbClr val="CC0000"/>
              </a:buClr>
              <a:buSzPct val="60000"/>
            </a:pPr>
            <a:r>
              <a:rPr lang="en-GB" altLang="de-DE" sz="1700" dirty="0">
                <a:solidFill>
                  <a:srgbClr val="000000"/>
                </a:solidFill>
                <a:latin typeface="Times New Roman" panose="02020603050405020304" pitchFamily="18" charset="0"/>
              </a:rPr>
              <a:t>	ABS beam polarization</a:t>
            </a:r>
          </a:p>
          <a:p>
            <a:pPr lvl="2" eaLnBrk="1" hangingPunct="1">
              <a:lnSpc>
                <a:spcPct val="120000"/>
              </a:lnSpc>
              <a:spcBef>
                <a:spcPts val="425"/>
              </a:spcBef>
              <a:buClr>
                <a:srgbClr val="CC0000"/>
              </a:buClr>
              <a:buSzPct val="60000"/>
            </a:pPr>
            <a:endParaRPr lang="en-GB" altLang="de-DE" sz="17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lvl="1" eaLnBrk="1" hangingPunct="1">
              <a:lnSpc>
                <a:spcPct val="120000"/>
              </a:lnSpc>
              <a:spcBef>
                <a:spcPts val="500"/>
              </a:spcBef>
              <a:buClr>
                <a:srgbClr val="CC0000"/>
              </a:buClr>
              <a:buSzPct val="50000"/>
              <a:buFont typeface="Wingdings" panose="05000000000000000000" pitchFamily="2" charset="2"/>
              <a:buChar char=""/>
            </a:pPr>
            <a:r>
              <a:rPr lang="en-GB" altLang="de-DE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Silicon Tracking Telescope (STT)</a:t>
            </a:r>
          </a:p>
          <a:p>
            <a:pPr lvl="2" eaLnBrk="1" hangingPunct="1">
              <a:lnSpc>
                <a:spcPct val="154000"/>
              </a:lnSpc>
              <a:spcBef>
                <a:spcPts val="425"/>
              </a:spcBef>
              <a:buClr>
                <a:srgbClr val="CC0000"/>
              </a:buClr>
              <a:buSzPct val="60000"/>
            </a:pPr>
            <a:r>
              <a:rPr lang="en-GB" altLang="de-DE" sz="1700" dirty="0">
                <a:solidFill>
                  <a:srgbClr val="000000"/>
                </a:solidFill>
                <a:latin typeface="Times New Roman" panose="02020603050405020304" pitchFamily="18" charset="0"/>
              </a:rPr>
              <a:t> &gt;	measurement of spectator protons</a:t>
            </a:r>
          </a:p>
          <a:p>
            <a:pPr lvl="2" eaLnBrk="1" hangingPunct="1">
              <a:lnSpc>
                <a:spcPct val="80000"/>
              </a:lnSpc>
              <a:spcBef>
                <a:spcPts val="425"/>
              </a:spcBef>
              <a:buClr>
                <a:srgbClr val="CC0000"/>
              </a:buClr>
              <a:buSzPct val="60000"/>
            </a:pPr>
            <a:r>
              <a:rPr lang="en-GB" altLang="de-DE" sz="1700" dirty="0">
                <a:solidFill>
                  <a:srgbClr val="000000"/>
                </a:solidFill>
                <a:latin typeface="Times New Roman" panose="02020603050405020304" pitchFamily="18" charset="0"/>
              </a:rPr>
              <a:t>	nearby the storage cell </a:t>
            </a:r>
            <a:r>
              <a:rPr lang="en-GB" altLang="de-DE" sz="17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center</a:t>
            </a:r>
            <a:endParaRPr lang="en-GB" altLang="de-DE" sz="17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</p:spPr>
        <p:txBody>
          <a:bodyPr/>
          <a:lstStyle/>
          <a:p>
            <a:r>
              <a:rPr lang="de-DE" dirty="0" smtClean="0"/>
              <a:t>PIT at ANKE</a:t>
            </a:r>
            <a:endParaRPr lang="de-DE" dirty="0"/>
          </a:p>
        </p:txBody>
      </p:sp>
      <p:sp>
        <p:nvSpPr>
          <p:cNvPr id="10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5037213" y="6381329"/>
            <a:ext cx="1409330" cy="234714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solidFill>
                  <a:srgbClr val="023D6B"/>
                </a:solidFill>
                <a:latin typeface="Arial"/>
              </a:rPr>
              <a:t>30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259373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Pit at anke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31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4033157" y="731387"/>
            <a:ext cx="47244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Verdana" panose="020B0604030504040204" pitchFamily="34" charset="0"/>
              <a:buNone/>
            </a:pPr>
            <a:r>
              <a:rPr lang="en-GB" altLang="de-DE" sz="2000">
                <a:solidFill>
                  <a:srgbClr val="000000"/>
                </a:solidFill>
                <a:latin typeface="Verdana" panose="020B0604030504040204" pitchFamily="34" charset="0"/>
              </a:rPr>
              <a:t>T</a:t>
            </a:r>
            <a:r>
              <a:rPr lang="en-GB" altLang="de-DE" sz="2000" baseline="-25000">
                <a:solidFill>
                  <a:srgbClr val="000000"/>
                </a:solidFill>
                <a:latin typeface="Verdana" panose="020B0604030504040204" pitchFamily="34" charset="0"/>
              </a:rPr>
              <a:t>d</a:t>
            </a:r>
            <a:r>
              <a:rPr lang="en-GB" altLang="de-DE" sz="2000">
                <a:solidFill>
                  <a:srgbClr val="000000"/>
                </a:solidFill>
                <a:latin typeface="Verdana" panose="020B0604030504040204" pitchFamily="34" charset="0"/>
              </a:rPr>
              <a:t>=1.2 GeV, target H (</a:t>
            </a:r>
            <a:r>
              <a:rPr lang="en-GB" altLang="de-DE" b="1">
                <a:solidFill>
                  <a:srgbClr val="000000"/>
                </a:solidFill>
              </a:rPr>
              <a:t>N</a:t>
            </a:r>
            <a:r>
              <a:rPr lang="en-GB" altLang="de-DE" b="1" baseline="-25000">
                <a:solidFill>
                  <a:srgbClr val="000000"/>
                </a:solidFill>
              </a:rPr>
              <a:t>2</a:t>
            </a:r>
            <a:r>
              <a:rPr lang="en-GB" altLang="de-DE" sz="2000">
                <a:solidFill>
                  <a:srgbClr val="000000"/>
                </a:solidFill>
                <a:latin typeface="Verdana" panose="020B0604030504040204" pitchFamily="34" charset="0"/>
              </a:rPr>
              <a:t>) gas </a:t>
            </a:r>
            <a:r>
              <a:rPr lang="en-GB" altLang="de-DE" sz="2000" baseline="-25000">
                <a:solidFill>
                  <a:srgbClr val="000000"/>
                </a:solidFill>
                <a:latin typeface="Verdana" panose="020B0604030504040204" pitchFamily="34" charset="0"/>
              </a:rPr>
              <a:t>  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718957" y="1831524"/>
            <a:ext cx="1752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4963" indent="-334963"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spcAft>
                <a:spcPts val="3250"/>
              </a:spcAft>
              <a:buClr>
                <a:srgbClr val="663300"/>
              </a:buClr>
              <a:buSzPct val="65000"/>
              <a:buFont typeface="Wingdings" panose="05000000000000000000" pitchFamily="2" charset="2"/>
              <a:buNone/>
            </a:pPr>
            <a:r>
              <a:rPr lang="en-GB" altLang="de-DE" sz="2600" i="1">
                <a:solidFill>
                  <a:srgbClr val="FF0000"/>
                </a:solidFill>
                <a:cs typeface="Times New Roman" panose="02020603050405020304" pitchFamily="18" charset="0"/>
              </a:rPr>
              <a:t> dp</a:t>
            </a:r>
            <a:r>
              <a:rPr lang="en-GB" altLang="de-DE" sz="2600" i="1">
                <a:solidFill>
                  <a:srgbClr val="FF0000"/>
                </a:solidFill>
              </a:rPr>
              <a:t>→dp</a:t>
            </a:r>
          </a:p>
          <a:p>
            <a:pPr eaLnBrk="1" hangingPunct="1">
              <a:lnSpc>
                <a:spcPct val="93000"/>
              </a:lnSpc>
              <a:spcAft>
                <a:spcPts val="3250"/>
              </a:spcAft>
              <a:buClr>
                <a:srgbClr val="663300"/>
              </a:buClr>
              <a:buSzPct val="65000"/>
              <a:buFont typeface="Wingdings" panose="05000000000000000000" pitchFamily="2" charset="2"/>
              <a:buNone/>
            </a:pPr>
            <a:endParaRPr lang="en-GB" altLang="de-DE" sz="2600" i="1">
              <a:solidFill>
                <a:srgbClr val="FF000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007" y="1128262"/>
            <a:ext cx="3213100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095" y="1091749"/>
            <a:ext cx="3116262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45" y="3707949"/>
            <a:ext cx="30384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820" y="3712712"/>
            <a:ext cx="2882900" cy="251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11" name="Group 7"/>
          <p:cNvGrpSpPr>
            <a:grpSpLocks/>
          </p:cNvGrpSpPr>
          <p:nvPr/>
        </p:nvGrpSpPr>
        <p:grpSpPr bwMode="auto">
          <a:xfrm>
            <a:off x="3407682" y="617087"/>
            <a:ext cx="1293813" cy="547687"/>
            <a:chOff x="1622" y="435"/>
            <a:chExt cx="815" cy="345"/>
          </a:xfrm>
        </p:grpSpPr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1622" y="493"/>
              <a:ext cx="8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 marL="334963" indent="-334963" eaLnBrk="0" hangingPunct="0">
                <a:tabLst>
                  <a:tab pos="334963" algn="l"/>
                  <a:tab pos="782638" algn="l"/>
                  <a:tab pos="1231900" algn="l"/>
                  <a:tab pos="1681163" algn="l"/>
                  <a:tab pos="2130425" algn="l"/>
                  <a:tab pos="2579688" algn="l"/>
                  <a:tab pos="3028950" algn="l"/>
                  <a:tab pos="3478213" algn="l"/>
                  <a:tab pos="3927475" algn="l"/>
                  <a:tab pos="4376738" algn="l"/>
                  <a:tab pos="4826000" algn="l"/>
                  <a:tab pos="5275263" algn="l"/>
                  <a:tab pos="5724525" algn="l"/>
                  <a:tab pos="6173788" algn="l"/>
                  <a:tab pos="6623050" algn="l"/>
                  <a:tab pos="7072313" algn="l"/>
                  <a:tab pos="7521575" algn="l"/>
                  <a:tab pos="7970838" algn="l"/>
                  <a:tab pos="8420100" algn="l"/>
                  <a:tab pos="8869363" algn="l"/>
                  <a:tab pos="9318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334963" algn="l"/>
                  <a:tab pos="782638" algn="l"/>
                  <a:tab pos="1231900" algn="l"/>
                  <a:tab pos="1681163" algn="l"/>
                  <a:tab pos="2130425" algn="l"/>
                  <a:tab pos="2579688" algn="l"/>
                  <a:tab pos="3028950" algn="l"/>
                  <a:tab pos="3478213" algn="l"/>
                  <a:tab pos="3927475" algn="l"/>
                  <a:tab pos="4376738" algn="l"/>
                  <a:tab pos="4826000" algn="l"/>
                  <a:tab pos="5275263" algn="l"/>
                  <a:tab pos="5724525" algn="l"/>
                  <a:tab pos="6173788" algn="l"/>
                  <a:tab pos="6623050" algn="l"/>
                  <a:tab pos="7072313" algn="l"/>
                  <a:tab pos="7521575" algn="l"/>
                  <a:tab pos="7970838" algn="l"/>
                  <a:tab pos="8420100" algn="l"/>
                  <a:tab pos="8869363" algn="l"/>
                  <a:tab pos="9318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334963" algn="l"/>
                  <a:tab pos="782638" algn="l"/>
                  <a:tab pos="1231900" algn="l"/>
                  <a:tab pos="1681163" algn="l"/>
                  <a:tab pos="2130425" algn="l"/>
                  <a:tab pos="2579688" algn="l"/>
                  <a:tab pos="3028950" algn="l"/>
                  <a:tab pos="3478213" algn="l"/>
                  <a:tab pos="3927475" algn="l"/>
                  <a:tab pos="4376738" algn="l"/>
                  <a:tab pos="4826000" algn="l"/>
                  <a:tab pos="5275263" algn="l"/>
                  <a:tab pos="5724525" algn="l"/>
                  <a:tab pos="6173788" algn="l"/>
                  <a:tab pos="6623050" algn="l"/>
                  <a:tab pos="7072313" algn="l"/>
                  <a:tab pos="7521575" algn="l"/>
                  <a:tab pos="7970838" algn="l"/>
                  <a:tab pos="8420100" algn="l"/>
                  <a:tab pos="8869363" algn="l"/>
                  <a:tab pos="9318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334963" algn="l"/>
                  <a:tab pos="782638" algn="l"/>
                  <a:tab pos="1231900" algn="l"/>
                  <a:tab pos="1681163" algn="l"/>
                  <a:tab pos="2130425" algn="l"/>
                  <a:tab pos="2579688" algn="l"/>
                  <a:tab pos="3028950" algn="l"/>
                  <a:tab pos="3478213" algn="l"/>
                  <a:tab pos="3927475" algn="l"/>
                  <a:tab pos="4376738" algn="l"/>
                  <a:tab pos="4826000" algn="l"/>
                  <a:tab pos="5275263" algn="l"/>
                  <a:tab pos="5724525" algn="l"/>
                  <a:tab pos="6173788" algn="l"/>
                  <a:tab pos="6623050" algn="l"/>
                  <a:tab pos="7072313" algn="l"/>
                  <a:tab pos="7521575" algn="l"/>
                  <a:tab pos="7970838" algn="l"/>
                  <a:tab pos="8420100" algn="l"/>
                  <a:tab pos="8869363" algn="l"/>
                  <a:tab pos="9318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334963" algn="l"/>
                  <a:tab pos="782638" algn="l"/>
                  <a:tab pos="1231900" algn="l"/>
                  <a:tab pos="1681163" algn="l"/>
                  <a:tab pos="2130425" algn="l"/>
                  <a:tab pos="2579688" algn="l"/>
                  <a:tab pos="3028950" algn="l"/>
                  <a:tab pos="3478213" algn="l"/>
                  <a:tab pos="3927475" algn="l"/>
                  <a:tab pos="4376738" algn="l"/>
                  <a:tab pos="4826000" algn="l"/>
                  <a:tab pos="5275263" algn="l"/>
                  <a:tab pos="5724525" algn="l"/>
                  <a:tab pos="6173788" algn="l"/>
                  <a:tab pos="6623050" algn="l"/>
                  <a:tab pos="7072313" algn="l"/>
                  <a:tab pos="7521575" algn="l"/>
                  <a:tab pos="7970838" algn="l"/>
                  <a:tab pos="8420100" algn="l"/>
                  <a:tab pos="8869363" algn="l"/>
                  <a:tab pos="9318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334963" algn="l"/>
                  <a:tab pos="782638" algn="l"/>
                  <a:tab pos="1231900" algn="l"/>
                  <a:tab pos="1681163" algn="l"/>
                  <a:tab pos="2130425" algn="l"/>
                  <a:tab pos="2579688" algn="l"/>
                  <a:tab pos="3028950" algn="l"/>
                  <a:tab pos="3478213" algn="l"/>
                  <a:tab pos="3927475" algn="l"/>
                  <a:tab pos="4376738" algn="l"/>
                  <a:tab pos="4826000" algn="l"/>
                  <a:tab pos="5275263" algn="l"/>
                  <a:tab pos="5724525" algn="l"/>
                  <a:tab pos="6173788" algn="l"/>
                  <a:tab pos="6623050" algn="l"/>
                  <a:tab pos="7072313" algn="l"/>
                  <a:tab pos="7521575" algn="l"/>
                  <a:tab pos="7970838" algn="l"/>
                  <a:tab pos="8420100" algn="l"/>
                  <a:tab pos="8869363" algn="l"/>
                  <a:tab pos="9318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334963" algn="l"/>
                  <a:tab pos="782638" algn="l"/>
                  <a:tab pos="1231900" algn="l"/>
                  <a:tab pos="1681163" algn="l"/>
                  <a:tab pos="2130425" algn="l"/>
                  <a:tab pos="2579688" algn="l"/>
                  <a:tab pos="3028950" algn="l"/>
                  <a:tab pos="3478213" algn="l"/>
                  <a:tab pos="3927475" algn="l"/>
                  <a:tab pos="4376738" algn="l"/>
                  <a:tab pos="4826000" algn="l"/>
                  <a:tab pos="5275263" algn="l"/>
                  <a:tab pos="5724525" algn="l"/>
                  <a:tab pos="6173788" algn="l"/>
                  <a:tab pos="6623050" algn="l"/>
                  <a:tab pos="7072313" algn="l"/>
                  <a:tab pos="7521575" algn="l"/>
                  <a:tab pos="7970838" algn="l"/>
                  <a:tab pos="8420100" algn="l"/>
                  <a:tab pos="8869363" algn="l"/>
                  <a:tab pos="9318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334963" algn="l"/>
                  <a:tab pos="782638" algn="l"/>
                  <a:tab pos="1231900" algn="l"/>
                  <a:tab pos="1681163" algn="l"/>
                  <a:tab pos="2130425" algn="l"/>
                  <a:tab pos="2579688" algn="l"/>
                  <a:tab pos="3028950" algn="l"/>
                  <a:tab pos="3478213" algn="l"/>
                  <a:tab pos="3927475" algn="l"/>
                  <a:tab pos="4376738" algn="l"/>
                  <a:tab pos="4826000" algn="l"/>
                  <a:tab pos="5275263" algn="l"/>
                  <a:tab pos="5724525" algn="l"/>
                  <a:tab pos="6173788" algn="l"/>
                  <a:tab pos="6623050" algn="l"/>
                  <a:tab pos="7072313" algn="l"/>
                  <a:tab pos="7521575" algn="l"/>
                  <a:tab pos="7970838" algn="l"/>
                  <a:tab pos="8420100" algn="l"/>
                  <a:tab pos="8869363" algn="l"/>
                  <a:tab pos="9318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334963" algn="l"/>
                  <a:tab pos="782638" algn="l"/>
                  <a:tab pos="1231900" algn="l"/>
                  <a:tab pos="1681163" algn="l"/>
                  <a:tab pos="2130425" algn="l"/>
                  <a:tab pos="2579688" algn="l"/>
                  <a:tab pos="3028950" algn="l"/>
                  <a:tab pos="3478213" algn="l"/>
                  <a:tab pos="3927475" algn="l"/>
                  <a:tab pos="4376738" algn="l"/>
                  <a:tab pos="4826000" algn="l"/>
                  <a:tab pos="5275263" algn="l"/>
                  <a:tab pos="5724525" algn="l"/>
                  <a:tab pos="6173788" algn="l"/>
                  <a:tab pos="6623050" algn="l"/>
                  <a:tab pos="7072313" algn="l"/>
                  <a:tab pos="7521575" algn="l"/>
                  <a:tab pos="7970838" algn="l"/>
                  <a:tab pos="8420100" algn="l"/>
                  <a:tab pos="8869363" algn="l"/>
                  <a:tab pos="9318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spcAft>
                  <a:spcPts val="3250"/>
                </a:spcAft>
                <a:buClr>
                  <a:srgbClr val="663300"/>
                </a:buClr>
                <a:buSzPct val="65000"/>
                <a:buFont typeface="Wingdings" panose="05000000000000000000" pitchFamily="2" charset="2"/>
                <a:buNone/>
              </a:pPr>
              <a:r>
                <a:rPr lang="en-GB" altLang="de-DE" sz="2600" i="1">
                  <a:solidFill>
                    <a:srgbClr val="FF0000"/>
                  </a:solidFill>
                  <a:cs typeface="Times New Roman" panose="02020603050405020304" pitchFamily="18" charset="0"/>
                </a:rPr>
                <a:t>dp,</a:t>
              </a:r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1652" y="435"/>
              <a:ext cx="21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461963" indent="-461963" eaLnBrk="0" hangingPunct="0"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1000"/>
                </a:spcBef>
                <a:buClr>
                  <a:srgbClr val="3B812F"/>
                </a:buClr>
                <a:buFont typeface="Wingdings" panose="05000000000000000000" pitchFamily="2" charset="2"/>
                <a:buNone/>
              </a:pPr>
              <a:r>
                <a:rPr lang="en-GB" altLang="de-DE" sz="1600" b="1" i="1">
                  <a:solidFill>
                    <a:srgbClr val="3B812F"/>
                  </a:solidFill>
                  <a:latin typeface="Verdana" panose="020B0604030504040204" pitchFamily="34" charset="0"/>
                </a:rPr>
                <a:t> </a:t>
              </a:r>
              <a:r>
                <a:rPr lang="en-GB" altLang="de-DE" sz="1600" b="1" i="1">
                  <a:solidFill>
                    <a:srgbClr val="FF0000"/>
                  </a:solidFill>
                  <a:latin typeface="Verdana" panose="020B0604030504040204" pitchFamily="34" charset="0"/>
                </a:rPr>
                <a:t>→</a:t>
              </a:r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1766" y="483"/>
              <a:ext cx="21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461963" indent="-461963" eaLnBrk="0" hangingPunct="0"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1000"/>
                </a:spcBef>
                <a:buClr>
                  <a:srgbClr val="3B812F"/>
                </a:buClr>
                <a:buFont typeface="Wingdings" panose="05000000000000000000" pitchFamily="2" charset="2"/>
                <a:buNone/>
              </a:pPr>
              <a:r>
                <a:rPr lang="en-GB" altLang="de-DE" sz="1600" b="1" i="1">
                  <a:solidFill>
                    <a:srgbClr val="3B812F"/>
                  </a:solidFill>
                  <a:latin typeface="Verdana" panose="020B0604030504040204" pitchFamily="34" charset="0"/>
                </a:rPr>
                <a:t> </a:t>
              </a:r>
              <a:r>
                <a:rPr lang="en-GB" altLang="de-DE" sz="1600" b="1" i="1">
                  <a:solidFill>
                    <a:srgbClr val="FF0000"/>
                  </a:solidFill>
                  <a:latin typeface="Verdana" panose="020B0604030504040204" pitchFamily="34" charset="0"/>
                </a:rPr>
                <a:t>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709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PIT at ANKE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32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Foliennummernplatzhalter 7"/>
          <p:cNvSpPr txBox="1">
            <a:spLocks/>
          </p:cNvSpPr>
          <p:nvPr/>
        </p:nvSpPr>
        <p:spPr bwMode="auto">
          <a:xfrm>
            <a:off x="6553200" y="6453188"/>
            <a:ext cx="1558619" cy="24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de-DE"/>
            </a:defPPr>
            <a:lvl1pPr marL="0" algn="l" defTabSz="914400" rtl="0" eaLnBrk="0" latinLnBrk="0" hangingPunct="0"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49263" rtl="0" eaLnBrk="0" fontAlgn="base" latinLnBrk="0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449263" rtl="0" eaLnBrk="0" fontAlgn="base" latinLnBrk="0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449263" rtl="0" eaLnBrk="0" fontAlgn="base" latinLnBrk="0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449263" rtl="0" eaLnBrk="0" fontAlgn="base" latinLnBrk="0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fld id="{20C084A9-2934-49F2-9E0C-5E77F7752B54}" type="slidenum">
              <a:rPr lang="en-GB" altLang="de-DE" smtClean="0"/>
              <a:pPr eaLnBrk="1" hangingPunct="1"/>
              <a:t>33</a:t>
            </a:fld>
            <a:endParaRPr lang="en-GB" altLang="de-DE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48" y="1413781"/>
            <a:ext cx="2779383" cy="2246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496" y="1268862"/>
            <a:ext cx="2356348" cy="229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655" y="3748992"/>
            <a:ext cx="2593565" cy="241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743200" y="923011"/>
            <a:ext cx="4517737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Verdana" panose="020B0604030504040204" pitchFamily="34" charset="0"/>
              <a:buNone/>
            </a:pPr>
            <a:r>
              <a:rPr lang="en-GB" altLang="de-DE" sz="2000" dirty="0">
                <a:solidFill>
                  <a:srgbClr val="000000"/>
                </a:solidFill>
                <a:latin typeface="Verdana" panose="020B0604030504040204" pitchFamily="34" charset="0"/>
              </a:rPr>
              <a:t> T</a:t>
            </a:r>
            <a:r>
              <a:rPr lang="en-GB" altLang="de-DE" sz="2000" baseline="-25000" dirty="0">
                <a:solidFill>
                  <a:srgbClr val="000000"/>
                </a:solidFill>
                <a:latin typeface="Verdana" panose="020B0604030504040204" pitchFamily="34" charset="0"/>
              </a:rPr>
              <a:t>d</a:t>
            </a:r>
            <a:r>
              <a:rPr lang="en-GB" altLang="de-DE" sz="2000" dirty="0">
                <a:solidFill>
                  <a:srgbClr val="000000"/>
                </a:solidFill>
                <a:latin typeface="Verdana" panose="020B0604030504040204" pitchFamily="34" charset="0"/>
              </a:rPr>
              <a:t>=1.2 GeV, target H (</a:t>
            </a:r>
            <a:r>
              <a:rPr lang="en-GB" altLang="de-DE" b="1" dirty="0">
                <a:solidFill>
                  <a:srgbClr val="000000"/>
                </a:solidFill>
              </a:rPr>
              <a:t>N</a:t>
            </a:r>
            <a:r>
              <a:rPr lang="en-GB" altLang="de-DE" b="1" baseline="-25000" dirty="0">
                <a:solidFill>
                  <a:srgbClr val="000000"/>
                </a:solidFill>
              </a:rPr>
              <a:t>2</a:t>
            </a:r>
            <a:r>
              <a:rPr lang="en-GB" altLang="de-DE" sz="2000" dirty="0">
                <a:solidFill>
                  <a:srgbClr val="000000"/>
                </a:solidFill>
                <a:latin typeface="Verdana" panose="020B0604030504040204" pitchFamily="34" charset="0"/>
              </a:rPr>
              <a:t>) gas                 </a:t>
            </a: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71" y="3902979"/>
            <a:ext cx="2746438" cy="222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3450450" y="1513116"/>
            <a:ext cx="2182907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4963" indent="-334963"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spcAft>
                <a:spcPts val="3250"/>
              </a:spcAft>
              <a:buClr>
                <a:srgbClr val="663300"/>
              </a:buClr>
              <a:buSzPct val="65000"/>
              <a:buFont typeface="Wingdings" panose="05000000000000000000" pitchFamily="2" charset="2"/>
              <a:buNone/>
            </a:pPr>
            <a:r>
              <a:rPr lang="en-GB" altLang="de-DE" sz="26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dp</a:t>
            </a:r>
            <a:r>
              <a:rPr lang="en-GB" altLang="de-DE" sz="2600" i="1" dirty="0">
                <a:solidFill>
                  <a:srgbClr val="FF0000"/>
                </a:solidFill>
              </a:rPr>
              <a:t>→(</a:t>
            </a:r>
            <a:r>
              <a:rPr lang="en-GB" altLang="de-DE" sz="2600" i="1" dirty="0" err="1">
                <a:solidFill>
                  <a:srgbClr val="FF0000"/>
                </a:solidFill>
              </a:rPr>
              <a:t>dp</a:t>
            </a:r>
            <a:r>
              <a:rPr lang="en-GB" altLang="de-DE" sz="2600" i="1" baseline="-25000" dirty="0" err="1">
                <a:solidFill>
                  <a:srgbClr val="FF0000"/>
                </a:solidFill>
              </a:rPr>
              <a:t>sp</a:t>
            </a:r>
            <a:r>
              <a:rPr lang="en-GB" altLang="de-DE" sz="2600" i="1" dirty="0">
                <a:solidFill>
                  <a:srgbClr val="FF0000"/>
                </a:solidFill>
                <a:cs typeface="Times New Roman" panose="02020603050405020304" pitchFamily="18" charset="0"/>
              </a:rPr>
              <a:t>)</a:t>
            </a:r>
            <a:r>
              <a:rPr lang="en-GB" altLang="de-DE" i="1" baseline="-400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GB" altLang="de-DE" sz="2600" i="1" dirty="0">
                <a:solidFill>
                  <a:srgbClr val="FF0000"/>
                </a:solidFill>
              </a:rPr>
              <a:t>π</a:t>
            </a:r>
            <a:r>
              <a:rPr lang="en-GB" altLang="de-DE" sz="2600" i="1" baseline="30000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3429000" y="2057399"/>
            <a:ext cx="2108277" cy="1589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4963" indent="-334963"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spcAft>
                <a:spcPts val="3250"/>
              </a:spcAft>
              <a:buClr>
                <a:srgbClr val="663300"/>
              </a:buClr>
              <a:buSzPct val="65000"/>
              <a:buFont typeface="Wingdings" panose="05000000000000000000" pitchFamily="2" charset="2"/>
              <a:buNone/>
            </a:pPr>
            <a:r>
              <a:rPr lang="en-GB" altLang="de-DE" sz="2600" i="1" dirty="0">
                <a:solidFill>
                  <a:srgbClr val="FF0000"/>
                </a:solidFill>
                <a:cs typeface="Times New Roman" panose="02020603050405020304" pitchFamily="18" charset="0"/>
              </a:rPr>
              <a:t>   </a:t>
            </a:r>
            <a:r>
              <a:rPr lang="en-GB" altLang="de-DE" sz="2600" i="1" dirty="0">
                <a:solidFill>
                  <a:srgbClr val="000000"/>
                </a:solidFill>
                <a:cs typeface="Times New Roman" panose="02020603050405020304" pitchFamily="18" charset="0"/>
              </a:rPr>
              <a:t>quasi-free </a:t>
            </a:r>
            <a:r>
              <a:rPr lang="en-GB" altLang="de-DE" sz="2600" i="1" dirty="0">
                <a:solidFill>
                  <a:srgbClr val="FF0000"/>
                </a:solidFill>
                <a:cs typeface="Times New Roman" panose="02020603050405020304" pitchFamily="18" charset="0"/>
              </a:rPr>
              <a:t>   </a:t>
            </a:r>
            <a:r>
              <a:rPr lang="en-GB" altLang="de-DE" sz="2600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np</a:t>
            </a:r>
            <a:r>
              <a:rPr lang="en-GB" altLang="de-DE" sz="2600" i="1" dirty="0" err="1">
                <a:solidFill>
                  <a:srgbClr val="FF0000"/>
                </a:solidFill>
              </a:rPr>
              <a:t>→d</a:t>
            </a:r>
            <a:r>
              <a:rPr lang="en-GB" altLang="de-DE" i="1" baseline="-400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GB" altLang="de-DE" sz="2600" i="1" dirty="0">
                <a:solidFill>
                  <a:srgbClr val="FF0000"/>
                </a:solidFill>
              </a:rPr>
              <a:t>π</a:t>
            </a:r>
            <a:r>
              <a:rPr lang="en-GB" altLang="de-DE" sz="2600" i="1" baseline="30000" dirty="0">
                <a:solidFill>
                  <a:srgbClr val="FF0000"/>
                </a:solidFill>
              </a:rPr>
              <a:t>o</a:t>
            </a:r>
          </a:p>
          <a:p>
            <a:pPr eaLnBrk="1" hangingPunct="1">
              <a:lnSpc>
                <a:spcPct val="93000"/>
              </a:lnSpc>
              <a:spcAft>
                <a:spcPts val="3250"/>
              </a:spcAft>
              <a:buClr>
                <a:srgbClr val="663300"/>
              </a:buClr>
              <a:buSzPct val="65000"/>
              <a:buFont typeface="Wingdings" panose="05000000000000000000" pitchFamily="2" charset="2"/>
              <a:buNone/>
            </a:pPr>
            <a:r>
              <a:rPr lang="en-GB" altLang="de-DE" sz="2600" i="1" dirty="0">
                <a:solidFill>
                  <a:srgbClr val="FF0000"/>
                </a:solidFill>
              </a:rPr>
              <a:t>  </a:t>
            </a:r>
            <a:r>
              <a:rPr lang="en-GB" altLang="de-DE" sz="2600" i="1" baseline="30000" dirty="0">
                <a:solidFill>
                  <a:srgbClr val="000000"/>
                </a:solidFill>
              </a:rPr>
              <a:t>(High &amp; Low branch)</a:t>
            </a: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7432446" y="1268180"/>
            <a:ext cx="1393145" cy="221118"/>
          </a:xfrm>
          <a:prstGeom prst="rect">
            <a:avLst/>
          </a:prstGeom>
          <a:solidFill>
            <a:srgbClr val="00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</a:pPr>
            <a:r>
              <a:rPr lang="en-GB" altLang="de-DE" i="1" dirty="0">
                <a:solidFill>
                  <a:srgbClr val="000000"/>
                </a:solidFill>
              </a:rPr>
              <a:t>High branch</a:t>
            </a: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7643813" y="3660662"/>
            <a:ext cx="1287916" cy="329760"/>
          </a:xfrm>
          <a:prstGeom prst="rect">
            <a:avLst/>
          </a:prstGeom>
          <a:solidFill>
            <a:srgbClr val="00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</a:pPr>
            <a:r>
              <a:rPr lang="en-GB" altLang="de-DE" i="1" dirty="0">
                <a:solidFill>
                  <a:srgbClr val="000000"/>
                </a:solidFill>
              </a:rPr>
              <a:t>Low branch</a:t>
            </a:r>
          </a:p>
        </p:txBody>
      </p:sp>
      <p:grpSp>
        <p:nvGrpSpPr>
          <p:cNvPr id="17" name="Group 12"/>
          <p:cNvGrpSpPr>
            <a:grpSpLocks/>
          </p:cNvGrpSpPr>
          <p:nvPr/>
        </p:nvGrpSpPr>
        <p:grpSpPr bwMode="auto">
          <a:xfrm>
            <a:off x="2157581" y="793974"/>
            <a:ext cx="1257935" cy="711651"/>
            <a:chOff x="1356" y="387"/>
            <a:chExt cx="815" cy="345"/>
          </a:xfrm>
        </p:grpSpPr>
        <p:sp>
          <p:nvSpPr>
            <p:cNvPr id="18" name="Rectangle 13"/>
            <p:cNvSpPr>
              <a:spLocks noChangeArrowheads="1"/>
            </p:cNvSpPr>
            <p:nvPr/>
          </p:nvSpPr>
          <p:spPr bwMode="auto">
            <a:xfrm>
              <a:off x="1356" y="445"/>
              <a:ext cx="8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>
              <a:lvl1pPr marL="334963" indent="-334963" eaLnBrk="0" hangingPunct="0">
                <a:tabLst>
                  <a:tab pos="334963" algn="l"/>
                  <a:tab pos="782638" algn="l"/>
                  <a:tab pos="1231900" algn="l"/>
                  <a:tab pos="1681163" algn="l"/>
                  <a:tab pos="2130425" algn="l"/>
                  <a:tab pos="2579688" algn="l"/>
                  <a:tab pos="3028950" algn="l"/>
                  <a:tab pos="3478213" algn="l"/>
                  <a:tab pos="3927475" algn="l"/>
                  <a:tab pos="4376738" algn="l"/>
                  <a:tab pos="4826000" algn="l"/>
                  <a:tab pos="5275263" algn="l"/>
                  <a:tab pos="5724525" algn="l"/>
                  <a:tab pos="6173788" algn="l"/>
                  <a:tab pos="6623050" algn="l"/>
                  <a:tab pos="7072313" algn="l"/>
                  <a:tab pos="7521575" algn="l"/>
                  <a:tab pos="7970838" algn="l"/>
                  <a:tab pos="8420100" algn="l"/>
                  <a:tab pos="8869363" algn="l"/>
                  <a:tab pos="9318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334963" algn="l"/>
                  <a:tab pos="782638" algn="l"/>
                  <a:tab pos="1231900" algn="l"/>
                  <a:tab pos="1681163" algn="l"/>
                  <a:tab pos="2130425" algn="l"/>
                  <a:tab pos="2579688" algn="l"/>
                  <a:tab pos="3028950" algn="l"/>
                  <a:tab pos="3478213" algn="l"/>
                  <a:tab pos="3927475" algn="l"/>
                  <a:tab pos="4376738" algn="l"/>
                  <a:tab pos="4826000" algn="l"/>
                  <a:tab pos="5275263" algn="l"/>
                  <a:tab pos="5724525" algn="l"/>
                  <a:tab pos="6173788" algn="l"/>
                  <a:tab pos="6623050" algn="l"/>
                  <a:tab pos="7072313" algn="l"/>
                  <a:tab pos="7521575" algn="l"/>
                  <a:tab pos="7970838" algn="l"/>
                  <a:tab pos="8420100" algn="l"/>
                  <a:tab pos="8869363" algn="l"/>
                  <a:tab pos="9318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334963" algn="l"/>
                  <a:tab pos="782638" algn="l"/>
                  <a:tab pos="1231900" algn="l"/>
                  <a:tab pos="1681163" algn="l"/>
                  <a:tab pos="2130425" algn="l"/>
                  <a:tab pos="2579688" algn="l"/>
                  <a:tab pos="3028950" algn="l"/>
                  <a:tab pos="3478213" algn="l"/>
                  <a:tab pos="3927475" algn="l"/>
                  <a:tab pos="4376738" algn="l"/>
                  <a:tab pos="4826000" algn="l"/>
                  <a:tab pos="5275263" algn="l"/>
                  <a:tab pos="5724525" algn="l"/>
                  <a:tab pos="6173788" algn="l"/>
                  <a:tab pos="6623050" algn="l"/>
                  <a:tab pos="7072313" algn="l"/>
                  <a:tab pos="7521575" algn="l"/>
                  <a:tab pos="7970838" algn="l"/>
                  <a:tab pos="8420100" algn="l"/>
                  <a:tab pos="8869363" algn="l"/>
                  <a:tab pos="9318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334963" algn="l"/>
                  <a:tab pos="782638" algn="l"/>
                  <a:tab pos="1231900" algn="l"/>
                  <a:tab pos="1681163" algn="l"/>
                  <a:tab pos="2130425" algn="l"/>
                  <a:tab pos="2579688" algn="l"/>
                  <a:tab pos="3028950" algn="l"/>
                  <a:tab pos="3478213" algn="l"/>
                  <a:tab pos="3927475" algn="l"/>
                  <a:tab pos="4376738" algn="l"/>
                  <a:tab pos="4826000" algn="l"/>
                  <a:tab pos="5275263" algn="l"/>
                  <a:tab pos="5724525" algn="l"/>
                  <a:tab pos="6173788" algn="l"/>
                  <a:tab pos="6623050" algn="l"/>
                  <a:tab pos="7072313" algn="l"/>
                  <a:tab pos="7521575" algn="l"/>
                  <a:tab pos="7970838" algn="l"/>
                  <a:tab pos="8420100" algn="l"/>
                  <a:tab pos="8869363" algn="l"/>
                  <a:tab pos="9318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334963" algn="l"/>
                  <a:tab pos="782638" algn="l"/>
                  <a:tab pos="1231900" algn="l"/>
                  <a:tab pos="1681163" algn="l"/>
                  <a:tab pos="2130425" algn="l"/>
                  <a:tab pos="2579688" algn="l"/>
                  <a:tab pos="3028950" algn="l"/>
                  <a:tab pos="3478213" algn="l"/>
                  <a:tab pos="3927475" algn="l"/>
                  <a:tab pos="4376738" algn="l"/>
                  <a:tab pos="4826000" algn="l"/>
                  <a:tab pos="5275263" algn="l"/>
                  <a:tab pos="5724525" algn="l"/>
                  <a:tab pos="6173788" algn="l"/>
                  <a:tab pos="6623050" algn="l"/>
                  <a:tab pos="7072313" algn="l"/>
                  <a:tab pos="7521575" algn="l"/>
                  <a:tab pos="7970838" algn="l"/>
                  <a:tab pos="8420100" algn="l"/>
                  <a:tab pos="8869363" algn="l"/>
                  <a:tab pos="9318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334963" algn="l"/>
                  <a:tab pos="782638" algn="l"/>
                  <a:tab pos="1231900" algn="l"/>
                  <a:tab pos="1681163" algn="l"/>
                  <a:tab pos="2130425" algn="l"/>
                  <a:tab pos="2579688" algn="l"/>
                  <a:tab pos="3028950" algn="l"/>
                  <a:tab pos="3478213" algn="l"/>
                  <a:tab pos="3927475" algn="l"/>
                  <a:tab pos="4376738" algn="l"/>
                  <a:tab pos="4826000" algn="l"/>
                  <a:tab pos="5275263" algn="l"/>
                  <a:tab pos="5724525" algn="l"/>
                  <a:tab pos="6173788" algn="l"/>
                  <a:tab pos="6623050" algn="l"/>
                  <a:tab pos="7072313" algn="l"/>
                  <a:tab pos="7521575" algn="l"/>
                  <a:tab pos="7970838" algn="l"/>
                  <a:tab pos="8420100" algn="l"/>
                  <a:tab pos="8869363" algn="l"/>
                  <a:tab pos="9318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334963" algn="l"/>
                  <a:tab pos="782638" algn="l"/>
                  <a:tab pos="1231900" algn="l"/>
                  <a:tab pos="1681163" algn="l"/>
                  <a:tab pos="2130425" algn="l"/>
                  <a:tab pos="2579688" algn="l"/>
                  <a:tab pos="3028950" algn="l"/>
                  <a:tab pos="3478213" algn="l"/>
                  <a:tab pos="3927475" algn="l"/>
                  <a:tab pos="4376738" algn="l"/>
                  <a:tab pos="4826000" algn="l"/>
                  <a:tab pos="5275263" algn="l"/>
                  <a:tab pos="5724525" algn="l"/>
                  <a:tab pos="6173788" algn="l"/>
                  <a:tab pos="6623050" algn="l"/>
                  <a:tab pos="7072313" algn="l"/>
                  <a:tab pos="7521575" algn="l"/>
                  <a:tab pos="7970838" algn="l"/>
                  <a:tab pos="8420100" algn="l"/>
                  <a:tab pos="8869363" algn="l"/>
                  <a:tab pos="9318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334963" algn="l"/>
                  <a:tab pos="782638" algn="l"/>
                  <a:tab pos="1231900" algn="l"/>
                  <a:tab pos="1681163" algn="l"/>
                  <a:tab pos="2130425" algn="l"/>
                  <a:tab pos="2579688" algn="l"/>
                  <a:tab pos="3028950" algn="l"/>
                  <a:tab pos="3478213" algn="l"/>
                  <a:tab pos="3927475" algn="l"/>
                  <a:tab pos="4376738" algn="l"/>
                  <a:tab pos="4826000" algn="l"/>
                  <a:tab pos="5275263" algn="l"/>
                  <a:tab pos="5724525" algn="l"/>
                  <a:tab pos="6173788" algn="l"/>
                  <a:tab pos="6623050" algn="l"/>
                  <a:tab pos="7072313" algn="l"/>
                  <a:tab pos="7521575" algn="l"/>
                  <a:tab pos="7970838" algn="l"/>
                  <a:tab pos="8420100" algn="l"/>
                  <a:tab pos="8869363" algn="l"/>
                  <a:tab pos="9318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334963" algn="l"/>
                  <a:tab pos="782638" algn="l"/>
                  <a:tab pos="1231900" algn="l"/>
                  <a:tab pos="1681163" algn="l"/>
                  <a:tab pos="2130425" algn="l"/>
                  <a:tab pos="2579688" algn="l"/>
                  <a:tab pos="3028950" algn="l"/>
                  <a:tab pos="3478213" algn="l"/>
                  <a:tab pos="3927475" algn="l"/>
                  <a:tab pos="4376738" algn="l"/>
                  <a:tab pos="4826000" algn="l"/>
                  <a:tab pos="5275263" algn="l"/>
                  <a:tab pos="5724525" algn="l"/>
                  <a:tab pos="6173788" algn="l"/>
                  <a:tab pos="6623050" algn="l"/>
                  <a:tab pos="7072313" algn="l"/>
                  <a:tab pos="7521575" algn="l"/>
                  <a:tab pos="7970838" algn="l"/>
                  <a:tab pos="8420100" algn="l"/>
                  <a:tab pos="8869363" algn="l"/>
                  <a:tab pos="9318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spcAft>
                  <a:spcPts val="3250"/>
                </a:spcAft>
                <a:buClr>
                  <a:srgbClr val="663300"/>
                </a:buClr>
                <a:buSzPct val="65000"/>
                <a:buFont typeface="Wingdings" panose="05000000000000000000" pitchFamily="2" charset="2"/>
                <a:buNone/>
              </a:pPr>
              <a:r>
                <a:rPr lang="en-GB" altLang="de-DE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dp</a:t>
              </a:r>
              <a:r>
                <a:rPr lang="en-GB" altLang="de-DE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,</a:t>
              </a:r>
            </a:p>
          </p:txBody>
        </p:sp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1386" y="387"/>
              <a:ext cx="21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461963" indent="-461963" eaLnBrk="0" hangingPunct="0"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1000"/>
                </a:spcBef>
                <a:buClr>
                  <a:srgbClr val="3B812F"/>
                </a:buClr>
                <a:buFont typeface="Wingdings" panose="05000000000000000000" pitchFamily="2" charset="2"/>
                <a:buNone/>
              </a:pPr>
              <a:r>
                <a:rPr lang="en-GB" altLang="de-DE" sz="1600" b="1" i="1">
                  <a:solidFill>
                    <a:srgbClr val="3B812F"/>
                  </a:solidFill>
                  <a:latin typeface="Verdana" panose="020B0604030504040204" pitchFamily="34" charset="0"/>
                </a:rPr>
                <a:t> </a:t>
              </a:r>
              <a:r>
                <a:rPr lang="en-GB" altLang="de-DE" sz="1600" b="1" i="1">
                  <a:solidFill>
                    <a:srgbClr val="FF0000"/>
                  </a:solidFill>
                  <a:latin typeface="Verdana" panose="020B0604030504040204" pitchFamily="34" charset="0"/>
                </a:rPr>
                <a:t>→</a:t>
              </a:r>
            </a:p>
          </p:txBody>
        </p:sp>
        <p:sp>
          <p:nvSpPr>
            <p:cNvPr id="20" name="Text Box 15"/>
            <p:cNvSpPr txBox="1">
              <a:spLocks noChangeArrowheads="1"/>
            </p:cNvSpPr>
            <p:nvPr/>
          </p:nvSpPr>
          <p:spPr bwMode="auto">
            <a:xfrm>
              <a:off x="1500" y="435"/>
              <a:ext cx="21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461963" indent="-461963" eaLnBrk="0" hangingPunct="0"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tabLst>
                  <a:tab pos="461963" algn="l"/>
                  <a:tab pos="909638" algn="l"/>
                  <a:tab pos="1358900" algn="l"/>
                  <a:tab pos="1808163" algn="l"/>
                  <a:tab pos="2257425" algn="l"/>
                  <a:tab pos="2706688" algn="l"/>
                  <a:tab pos="3155950" algn="l"/>
                  <a:tab pos="3605213" algn="l"/>
                  <a:tab pos="4054475" algn="l"/>
                  <a:tab pos="4503738" algn="l"/>
                  <a:tab pos="4953000" algn="l"/>
                  <a:tab pos="5402263" algn="l"/>
                  <a:tab pos="5851525" algn="l"/>
                  <a:tab pos="6300788" algn="l"/>
                  <a:tab pos="6750050" algn="l"/>
                  <a:tab pos="7199313" algn="l"/>
                  <a:tab pos="7648575" algn="l"/>
                  <a:tab pos="8097838" algn="l"/>
                  <a:tab pos="8547100" algn="l"/>
                  <a:tab pos="8996363" algn="l"/>
                  <a:tab pos="9445625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1000"/>
                </a:spcBef>
                <a:buClr>
                  <a:srgbClr val="3B812F"/>
                </a:buClr>
                <a:buFont typeface="Wingdings" panose="05000000000000000000" pitchFamily="2" charset="2"/>
                <a:buNone/>
              </a:pPr>
              <a:r>
                <a:rPr lang="en-GB" altLang="de-DE" sz="1600" b="1" i="1" dirty="0">
                  <a:solidFill>
                    <a:srgbClr val="3B812F"/>
                  </a:solidFill>
                  <a:latin typeface="Verdana" panose="020B0604030504040204" pitchFamily="34" charset="0"/>
                </a:rPr>
                <a:t> </a:t>
              </a:r>
              <a:r>
                <a:rPr lang="en-GB" altLang="de-DE" sz="1600" b="1" i="1" dirty="0">
                  <a:solidFill>
                    <a:srgbClr val="FF0000"/>
                  </a:solidFill>
                  <a:latin typeface="Verdana" panose="020B0604030504040204" pitchFamily="34" charset="0"/>
                </a:rPr>
                <a:t>→</a:t>
              </a:r>
            </a:p>
          </p:txBody>
        </p:sp>
      </p:grpSp>
      <p:pic>
        <p:nvPicPr>
          <p:cNvPr id="21" name="Grafik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9970" y="4342060"/>
            <a:ext cx="4524418" cy="137898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8579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Pax at COSY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33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Inhaltsplatzhalt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551" y="326565"/>
            <a:ext cx="5717437" cy="2807947"/>
          </a:xfrm>
          <a:prstGeom prst="rect">
            <a:avLst/>
          </a:prstGeom>
        </p:spPr>
      </p:pic>
      <p:pic>
        <p:nvPicPr>
          <p:cNvPr id="9" name="Inhaltsplatzhalt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4521" y="1033690"/>
            <a:ext cx="5509527" cy="410981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157" y="3130629"/>
            <a:ext cx="3845372" cy="285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2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Pax at </a:t>
            </a:r>
            <a:r>
              <a:rPr lang="de-DE" dirty="0" err="1" smtClean="0"/>
              <a:t>cosy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34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0641" y="2092494"/>
            <a:ext cx="5934223" cy="271626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60" y="1265467"/>
            <a:ext cx="5120361" cy="440988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644373" y="955222"/>
            <a:ext cx="4989734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b="1" u="sng" dirty="0" smtClean="0"/>
              <a:t>PAX @ COSY: </a:t>
            </a:r>
            <a:r>
              <a:rPr lang="de-DE" sz="2400" b="1" u="sng" dirty="0" err="1" smtClean="0"/>
              <a:t>Results</a:t>
            </a:r>
            <a:endParaRPr lang="de-DE" sz="2400" b="1" u="sng" dirty="0" smtClean="0"/>
          </a:p>
        </p:txBody>
      </p:sp>
    </p:spTree>
    <p:extLst>
      <p:ext uri="{BB962C8B-B14F-4D97-AF65-F5344CB8AC3E}">
        <p14:creationId xmlns:p14="http://schemas.microsoft.com/office/powerpoint/2010/main" val="393780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Additional </a:t>
            </a:r>
            <a:r>
              <a:rPr lang="de-DE" dirty="0" err="1" smtClean="0"/>
              <a:t>Physics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ABS: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35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24543" y="1053195"/>
            <a:ext cx="11379654" cy="465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95000"/>
              </a:lnSpc>
              <a:buFontTx/>
              <a:buChar char="-"/>
            </a:pPr>
            <a:r>
              <a:rPr lang="de-DE" sz="2400" dirty="0" err="1" smtClean="0"/>
              <a:t>Recombination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polarized</a:t>
            </a:r>
            <a:r>
              <a:rPr lang="de-DE" sz="2400" dirty="0" smtClean="0"/>
              <a:t> </a:t>
            </a:r>
            <a:r>
              <a:rPr lang="de-DE" sz="2400" dirty="0" err="1" smtClean="0"/>
              <a:t>atoms</a:t>
            </a:r>
            <a:r>
              <a:rPr lang="de-DE" sz="2400" dirty="0" smtClean="0"/>
              <a:t> </a:t>
            </a:r>
            <a:r>
              <a:rPr lang="de-DE" sz="2400" dirty="0" err="1" smtClean="0"/>
              <a:t>into</a:t>
            </a:r>
            <a:r>
              <a:rPr lang="de-DE" sz="2400" dirty="0" smtClean="0"/>
              <a:t> </a:t>
            </a:r>
            <a:r>
              <a:rPr lang="de-DE" sz="2400" dirty="0" err="1" smtClean="0"/>
              <a:t>molecules</a:t>
            </a:r>
            <a:endParaRPr lang="de-DE" sz="2400" dirty="0" smtClean="0"/>
          </a:p>
          <a:p>
            <a:pPr marL="342900" indent="-342900" algn="l">
              <a:lnSpc>
                <a:spcPct val="95000"/>
              </a:lnSpc>
              <a:buFontTx/>
              <a:buChar char="-"/>
            </a:pPr>
            <a:endParaRPr lang="de-DE" sz="2400" dirty="0" smtClean="0"/>
          </a:p>
          <a:p>
            <a:pPr marL="342900" indent="-342900" algn="l">
              <a:lnSpc>
                <a:spcPct val="95000"/>
              </a:lnSpc>
              <a:buFontTx/>
              <a:buChar char="-"/>
            </a:pPr>
            <a:r>
              <a:rPr lang="de-DE" sz="2400" dirty="0" err="1" smtClean="0"/>
              <a:t>Polarized</a:t>
            </a:r>
            <a:r>
              <a:rPr lang="de-DE" sz="2400" dirty="0" smtClean="0"/>
              <a:t> </a:t>
            </a:r>
            <a:r>
              <a:rPr lang="de-DE" sz="2400" dirty="0" err="1" smtClean="0"/>
              <a:t>fusion</a:t>
            </a:r>
            <a:endParaRPr lang="de-DE" sz="2400" dirty="0" smtClean="0"/>
          </a:p>
          <a:p>
            <a:pPr marL="342900" indent="-342900" algn="l">
              <a:lnSpc>
                <a:spcPct val="95000"/>
              </a:lnSpc>
              <a:buFontTx/>
              <a:buChar char="-"/>
            </a:pPr>
            <a:endParaRPr lang="de-DE" sz="2400" dirty="0"/>
          </a:p>
          <a:p>
            <a:pPr marL="342900" indent="-342900" algn="l">
              <a:lnSpc>
                <a:spcPct val="95000"/>
              </a:lnSpc>
              <a:buFontTx/>
              <a:buChar char="-"/>
            </a:pPr>
            <a:r>
              <a:rPr lang="de-DE" sz="2400" dirty="0" smtClean="0"/>
              <a:t>The </a:t>
            </a:r>
            <a:r>
              <a:rPr lang="de-DE" sz="2400" dirty="0" err="1" smtClean="0"/>
              <a:t>BoB</a:t>
            </a:r>
            <a:r>
              <a:rPr lang="de-DE" sz="2400" dirty="0" smtClean="0"/>
              <a:t> </a:t>
            </a:r>
            <a:r>
              <a:rPr lang="de-DE" sz="2400" dirty="0" err="1" smtClean="0"/>
              <a:t>experiment</a:t>
            </a:r>
            <a:endParaRPr lang="de-DE" sz="2400" dirty="0" smtClean="0"/>
          </a:p>
          <a:p>
            <a:pPr marL="342900" indent="-342900" algn="l">
              <a:lnSpc>
                <a:spcPct val="95000"/>
              </a:lnSpc>
              <a:buFontTx/>
              <a:buChar char="-"/>
            </a:pPr>
            <a:endParaRPr lang="de-DE" sz="2400" dirty="0"/>
          </a:p>
          <a:p>
            <a:pPr marL="342900" indent="-342900" algn="l">
              <a:lnSpc>
                <a:spcPct val="95000"/>
              </a:lnSpc>
              <a:buFontTx/>
              <a:buChar char="-"/>
            </a:pPr>
            <a:r>
              <a:rPr lang="de-DE" sz="2400" dirty="0" smtClean="0"/>
              <a:t>„Dark Hydrogen“</a:t>
            </a:r>
          </a:p>
          <a:p>
            <a:pPr>
              <a:lnSpc>
                <a:spcPct val="95000"/>
              </a:lnSpc>
            </a:pPr>
            <a:endParaRPr lang="de-DE" sz="2400" dirty="0" smtClean="0"/>
          </a:p>
          <a:p>
            <a:pPr marL="342900" indent="-342900">
              <a:lnSpc>
                <a:spcPct val="95000"/>
              </a:lnSpc>
              <a:buFontTx/>
              <a:buChar char="-"/>
            </a:pPr>
            <a:r>
              <a:rPr lang="de-DE" sz="2400" dirty="0" err="1" smtClean="0"/>
              <a:t>Spectroscopy</a:t>
            </a:r>
            <a:r>
              <a:rPr lang="de-DE" sz="2400" dirty="0" smtClean="0"/>
              <a:t> </a:t>
            </a:r>
          </a:p>
          <a:p>
            <a:pPr algn="l">
              <a:lnSpc>
                <a:spcPct val="95000"/>
              </a:lnSpc>
            </a:pPr>
            <a:endParaRPr lang="de-DE" sz="2400" dirty="0" smtClean="0"/>
          </a:p>
          <a:p>
            <a:pPr marL="342900" indent="-342900" algn="l">
              <a:lnSpc>
                <a:spcPct val="95000"/>
              </a:lnSpc>
              <a:buFontTx/>
              <a:buChar char="-"/>
            </a:pPr>
            <a:r>
              <a:rPr lang="de-DE" sz="2400" dirty="0" err="1" smtClean="0"/>
              <a:t>Axion</a:t>
            </a:r>
            <a:r>
              <a:rPr lang="de-DE" sz="2400" dirty="0" smtClean="0"/>
              <a:t> </a:t>
            </a:r>
            <a:r>
              <a:rPr lang="de-DE" sz="2400" dirty="0" err="1" smtClean="0"/>
              <a:t>search</a:t>
            </a:r>
            <a:endParaRPr lang="de-DE" sz="2400" dirty="0" smtClean="0"/>
          </a:p>
          <a:p>
            <a:pPr algn="l">
              <a:lnSpc>
                <a:spcPct val="95000"/>
              </a:lnSpc>
            </a:pPr>
            <a:endParaRPr lang="de-DE" sz="2400" dirty="0" smtClean="0"/>
          </a:p>
          <a:p>
            <a:pPr marL="342900" indent="-342900" algn="l">
              <a:lnSpc>
                <a:spcPct val="95000"/>
              </a:lnSpc>
              <a:buFontTx/>
              <a:buChar char="-"/>
            </a:pPr>
            <a:r>
              <a:rPr lang="de-DE" sz="2400" dirty="0" smtClean="0"/>
              <a:t>…… </a:t>
            </a:r>
            <a:endParaRPr lang="de-DE" sz="2400" dirty="0" smtClean="0"/>
          </a:p>
        </p:txBody>
      </p:sp>
    </p:spTree>
    <p:extLst>
      <p:ext uri="{BB962C8B-B14F-4D97-AF65-F5344CB8AC3E}">
        <p14:creationId xmlns:p14="http://schemas.microsoft.com/office/powerpoint/2010/main" val="257256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639386"/>
          </a:xfrm>
        </p:spPr>
        <p:txBody>
          <a:bodyPr/>
          <a:lstStyle/>
          <a:p>
            <a:r>
              <a:rPr lang="de-DE" dirty="0" err="1" smtClean="0"/>
              <a:t>Polarized</a:t>
            </a:r>
            <a:r>
              <a:rPr lang="de-DE" dirty="0" smtClean="0"/>
              <a:t> </a:t>
            </a:r>
            <a:r>
              <a:rPr lang="de-DE" dirty="0" err="1" smtClean="0"/>
              <a:t>Molecules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5021036" y="6368143"/>
            <a:ext cx="1417343" cy="247900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36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63286" y="963385"/>
            <a:ext cx="5739493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000" dirty="0" smtClean="0"/>
              <a:t>Problem </a:t>
            </a:r>
            <a:r>
              <a:rPr lang="de-DE" sz="2000" dirty="0" err="1" smtClean="0"/>
              <a:t>of</a:t>
            </a:r>
            <a:r>
              <a:rPr lang="de-DE" sz="2000" dirty="0" smtClean="0"/>
              <a:t> Storage </a:t>
            </a:r>
            <a:r>
              <a:rPr lang="de-DE" sz="2000" dirty="0" err="1" smtClean="0"/>
              <a:t>cells</a:t>
            </a:r>
            <a:r>
              <a:rPr lang="de-DE" sz="2000" dirty="0" smtClean="0"/>
              <a:t>: H-atoms </a:t>
            </a:r>
            <a:r>
              <a:rPr lang="de-DE" sz="2000" dirty="0" err="1" smtClean="0"/>
              <a:t>are</a:t>
            </a:r>
            <a:r>
              <a:rPr lang="de-DE" sz="2000" dirty="0" smtClean="0"/>
              <a:t> </a:t>
            </a:r>
            <a:r>
              <a:rPr lang="de-DE" sz="2000" dirty="0" err="1" smtClean="0"/>
              <a:t>radicals</a:t>
            </a:r>
            <a:r>
              <a:rPr lang="de-DE" sz="2000" dirty="0"/>
              <a:t> </a:t>
            </a:r>
            <a:r>
              <a:rPr lang="de-DE" sz="2000" dirty="0" smtClean="0"/>
              <a:t>!!!</a:t>
            </a:r>
          </a:p>
          <a:p>
            <a:pPr algn="l">
              <a:lnSpc>
                <a:spcPct val="95000"/>
              </a:lnSpc>
            </a:pPr>
            <a:r>
              <a:rPr lang="de-DE" sz="2000" dirty="0" smtClean="0"/>
              <a:t>→ </a:t>
            </a:r>
            <a:r>
              <a:rPr lang="de-DE" sz="2000" dirty="0" err="1" smtClean="0"/>
              <a:t>recombination</a:t>
            </a:r>
            <a:r>
              <a:rPr lang="de-DE" sz="2000" dirty="0" smtClean="0"/>
              <a:t> </a:t>
            </a:r>
            <a:r>
              <a:rPr lang="de-DE" sz="2000" dirty="0" err="1" smtClean="0"/>
              <a:t>into</a:t>
            </a:r>
            <a:r>
              <a:rPr lang="de-DE" sz="2000" dirty="0" smtClean="0"/>
              <a:t> H</a:t>
            </a:r>
            <a:r>
              <a:rPr lang="de-DE" sz="2000" baseline="-25000" dirty="0" smtClean="0"/>
              <a:t>2</a:t>
            </a:r>
            <a:endParaRPr lang="de-DE" sz="2000" dirty="0" smtClean="0"/>
          </a:p>
          <a:p>
            <a:pPr algn="l">
              <a:lnSpc>
                <a:spcPct val="95000"/>
              </a:lnSpc>
            </a:pPr>
            <a:endParaRPr lang="de-DE" sz="2000" dirty="0" smtClean="0"/>
          </a:p>
          <a:p>
            <a:pPr algn="l">
              <a:lnSpc>
                <a:spcPct val="95000"/>
              </a:lnSpc>
            </a:pPr>
            <a:endParaRPr lang="de-DE" sz="2000" dirty="0"/>
          </a:p>
          <a:p>
            <a:pPr algn="l">
              <a:lnSpc>
                <a:spcPct val="95000"/>
              </a:lnSpc>
            </a:pPr>
            <a:r>
              <a:rPr lang="de-DE" sz="2000" dirty="0" smtClean="0"/>
              <a:t>Best </a:t>
            </a:r>
            <a:r>
              <a:rPr lang="de-DE" sz="2000" dirty="0" err="1" smtClean="0"/>
              <a:t>materials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avoid</a:t>
            </a:r>
            <a:r>
              <a:rPr lang="de-DE" sz="2000" dirty="0" smtClean="0"/>
              <a:t> </a:t>
            </a:r>
            <a:r>
              <a:rPr lang="de-DE" sz="2000" dirty="0" err="1" smtClean="0"/>
              <a:t>recombination</a:t>
            </a:r>
            <a:endParaRPr lang="de-DE" sz="2000" dirty="0" smtClean="0"/>
          </a:p>
          <a:p>
            <a:pPr algn="l">
              <a:lnSpc>
                <a:spcPct val="95000"/>
              </a:lnSpc>
            </a:pPr>
            <a:r>
              <a:rPr lang="de-DE" sz="2000" dirty="0" err="1"/>
              <a:t>a</a:t>
            </a:r>
            <a:r>
              <a:rPr lang="de-DE" sz="2000" dirty="0" err="1" smtClean="0"/>
              <a:t>nd</a:t>
            </a:r>
            <a:r>
              <a:rPr lang="de-DE" sz="2000" dirty="0" smtClean="0"/>
              <a:t> </a:t>
            </a:r>
            <a:r>
              <a:rPr lang="de-DE" sz="2000" dirty="0" err="1" smtClean="0"/>
              <a:t>keep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nuclear</a:t>
            </a:r>
            <a:r>
              <a:rPr lang="de-DE" sz="2000" dirty="0" smtClean="0"/>
              <a:t> </a:t>
            </a:r>
            <a:r>
              <a:rPr lang="de-DE" sz="2000" dirty="0" err="1" smtClean="0"/>
              <a:t>polarization</a:t>
            </a:r>
            <a:r>
              <a:rPr lang="de-DE" sz="2000" dirty="0" smtClean="0"/>
              <a:t>:</a:t>
            </a:r>
          </a:p>
          <a:p>
            <a:pPr algn="l">
              <a:lnSpc>
                <a:spcPct val="95000"/>
              </a:lnSpc>
            </a:pPr>
            <a:endParaRPr lang="de-DE" sz="2000" dirty="0"/>
          </a:p>
          <a:p>
            <a:pPr algn="l">
              <a:lnSpc>
                <a:spcPct val="95000"/>
              </a:lnSpc>
            </a:pPr>
            <a:r>
              <a:rPr lang="de-DE" sz="2000" b="1" dirty="0" smtClean="0">
                <a:solidFill>
                  <a:srgbClr val="7030A0"/>
                </a:solidFill>
              </a:rPr>
              <a:t>Teflon</a:t>
            </a:r>
            <a:r>
              <a:rPr lang="de-DE" sz="2000" b="1" dirty="0" smtClean="0"/>
              <a:t>, </a:t>
            </a:r>
            <a:r>
              <a:rPr lang="de-DE" sz="2000" b="1" dirty="0" err="1" smtClean="0">
                <a:solidFill>
                  <a:srgbClr val="0070C0"/>
                </a:solidFill>
              </a:rPr>
              <a:t>Aluminum</a:t>
            </a:r>
            <a:r>
              <a:rPr lang="de-DE" sz="2000" b="1" dirty="0" smtClean="0">
                <a:solidFill>
                  <a:srgbClr val="0070C0"/>
                </a:solidFill>
              </a:rPr>
              <a:t>/</a:t>
            </a:r>
            <a:r>
              <a:rPr lang="de-DE" sz="2000" b="1" dirty="0" err="1" smtClean="0">
                <a:solidFill>
                  <a:srgbClr val="0070C0"/>
                </a:solidFill>
              </a:rPr>
              <a:t>Titanium</a:t>
            </a:r>
            <a:r>
              <a:rPr lang="de-DE" sz="2000" b="1" dirty="0" smtClean="0"/>
              <a:t>, </a:t>
            </a:r>
            <a:r>
              <a:rPr lang="de-DE" sz="2000" b="1" dirty="0" err="1" smtClean="0">
                <a:solidFill>
                  <a:srgbClr val="C00000"/>
                </a:solidFill>
              </a:rPr>
              <a:t>Water</a:t>
            </a:r>
            <a:r>
              <a:rPr lang="de-DE" sz="2000" b="1" dirty="0" smtClean="0">
                <a:solidFill>
                  <a:srgbClr val="C00000"/>
                </a:solidFill>
              </a:rPr>
              <a:t> </a:t>
            </a:r>
            <a:r>
              <a:rPr lang="de-DE" sz="2000" b="1" dirty="0" err="1" smtClean="0">
                <a:solidFill>
                  <a:srgbClr val="C00000"/>
                </a:solidFill>
              </a:rPr>
              <a:t>ice</a:t>
            </a:r>
            <a:endParaRPr lang="de-DE" sz="2000" b="1" dirty="0">
              <a:solidFill>
                <a:srgbClr val="C00000"/>
              </a:solidFill>
            </a:endParaRPr>
          </a:p>
          <a:p>
            <a:pPr algn="l">
              <a:lnSpc>
                <a:spcPct val="95000"/>
              </a:lnSpc>
            </a:pPr>
            <a:endParaRPr lang="de-DE" sz="2000" dirty="0" smtClean="0"/>
          </a:p>
          <a:p>
            <a:pPr algn="l">
              <a:lnSpc>
                <a:spcPct val="95000"/>
              </a:lnSpc>
            </a:pPr>
            <a:endParaRPr lang="de-DE" sz="2000" dirty="0"/>
          </a:p>
          <a:p>
            <a:pPr>
              <a:lnSpc>
                <a:spcPct val="95000"/>
              </a:lnSpc>
            </a:pPr>
            <a:r>
              <a:rPr lang="de-DE" sz="2000" u="sng" dirty="0" smtClean="0"/>
              <a:t>NIKEF, IUCF </a:t>
            </a:r>
            <a:r>
              <a:rPr lang="de-DE" sz="2000" u="sng" dirty="0" err="1" smtClean="0"/>
              <a:t>and</a:t>
            </a:r>
            <a:r>
              <a:rPr lang="de-DE" sz="2000" u="sng" dirty="0" smtClean="0"/>
              <a:t> HERMES </a:t>
            </a:r>
            <a:r>
              <a:rPr lang="de-DE" sz="2000" u="sng" dirty="0" err="1" smtClean="0"/>
              <a:t>showed</a:t>
            </a:r>
            <a:r>
              <a:rPr lang="de-DE" sz="2000" u="sng" dirty="0" smtClean="0"/>
              <a:t>:</a:t>
            </a:r>
          </a:p>
          <a:p>
            <a:pPr>
              <a:lnSpc>
                <a:spcPct val="95000"/>
              </a:lnSpc>
            </a:pPr>
            <a:r>
              <a:rPr lang="de-DE" sz="2000" dirty="0" err="1" smtClean="0"/>
              <a:t>Some</a:t>
            </a:r>
            <a:r>
              <a:rPr lang="de-DE" sz="2000" dirty="0" smtClean="0"/>
              <a:t> </a:t>
            </a:r>
            <a:r>
              <a:rPr lang="de-DE" sz="2000" dirty="0" err="1" smtClean="0"/>
              <a:t>polarization</a:t>
            </a:r>
            <a:r>
              <a:rPr lang="de-DE" sz="2000" dirty="0" smtClean="0"/>
              <a:t> will </a:t>
            </a:r>
            <a:r>
              <a:rPr lang="de-DE" sz="2000" dirty="0" err="1" smtClean="0"/>
              <a:t>be</a:t>
            </a:r>
            <a:r>
              <a:rPr lang="de-DE" sz="2000" dirty="0" smtClean="0"/>
              <a:t> </a:t>
            </a:r>
            <a:r>
              <a:rPr lang="de-DE" sz="2000" dirty="0" err="1" smtClean="0"/>
              <a:t>preserved</a:t>
            </a:r>
            <a:endParaRPr lang="de-DE" sz="2000" dirty="0" smtClean="0"/>
          </a:p>
          <a:p>
            <a:pPr algn="l">
              <a:lnSpc>
                <a:spcPct val="95000"/>
              </a:lnSpc>
            </a:pPr>
            <a:r>
              <a:rPr lang="de-DE" sz="2000" dirty="0"/>
              <a:t>i</a:t>
            </a:r>
            <a:r>
              <a:rPr lang="de-DE" sz="2000" dirty="0" smtClean="0"/>
              <a:t>n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molecules</a:t>
            </a:r>
            <a:endParaRPr lang="de-DE" sz="2000" dirty="0" smtClean="0"/>
          </a:p>
        </p:txBody>
      </p:sp>
      <p:pic>
        <p:nvPicPr>
          <p:cNvPr id="35" name="Grafik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413" y="925515"/>
            <a:ext cx="5400675" cy="482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hteck 30"/>
          <p:cNvSpPr>
            <a:spLocks noChangeArrowheads="1"/>
          </p:cNvSpPr>
          <p:nvPr/>
        </p:nvSpPr>
        <p:spPr bwMode="auto">
          <a:xfrm>
            <a:off x="5779413" y="5792790"/>
            <a:ext cx="5834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</a:pPr>
            <a:r>
              <a:rPr lang="fr-FR" altLang="en-US" sz="1200" dirty="0">
                <a:solidFill>
                  <a:srgbClr val="C00000"/>
                </a:solidFill>
              </a:rPr>
              <a:t>The HERMES Collaboration; </a:t>
            </a:r>
            <a:r>
              <a:rPr lang="fr-FR" altLang="en-US" sz="1200" dirty="0" err="1">
                <a:solidFill>
                  <a:srgbClr val="C00000"/>
                </a:solidFill>
              </a:rPr>
              <a:t>Eur</a:t>
            </a:r>
            <a:r>
              <a:rPr lang="fr-FR" altLang="en-US" sz="1200" dirty="0">
                <a:solidFill>
                  <a:srgbClr val="C00000"/>
                </a:solidFill>
              </a:rPr>
              <a:t>. Phys. J. D </a:t>
            </a:r>
            <a:r>
              <a:rPr lang="fr-FR" altLang="en-US" sz="1200" b="1" dirty="0">
                <a:solidFill>
                  <a:srgbClr val="C00000"/>
                </a:solidFill>
              </a:rPr>
              <a:t>29</a:t>
            </a:r>
            <a:r>
              <a:rPr lang="fr-FR" altLang="en-US" sz="1200" dirty="0">
                <a:solidFill>
                  <a:srgbClr val="C00000"/>
                </a:solidFill>
              </a:rPr>
              <a:t>, 21–26 (2004)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DE" altLang="en-US" sz="1200" dirty="0">
                <a:solidFill>
                  <a:srgbClr val="C00000"/>
                </a:solidFill>
              </a:rPr>
              <a:t>DOI: 10.1140/</a:t>
            </a:r>
            <a:r>
              <a:rPr lang="de-DE" altLang="en-US" sz="1200" dirty="0" err="1">
                <a:solidFill>
                  <a:srgbClr val="C00000"/>
                </a:solidFill>
              </a:rPr>
              <a:t>epjd</a:t>
            </a:r>
            <a:r>
              <a:rPr lang="de-DE" altLang="en-US" sz="1200" dirty="0">
                <a:solidFill>
                  <a:srgbClr val="C00000"/>
                </a:solidFill>
              </a:rPr>
              <a:t>/e2004-00023-5</a:t>
            </a:r>
          </a:p>
        </p:txBody>
      </p:sp>
      <p:cxnSp>
        <p:nvCxnSpPr>
          <p:cNvPr id="37" name="Gerade Verbindung 2"/>
          <p:cNvCxnSpPr>
            <a:cxnSpLocks noChangeShapeType="1"/>
          </p:cNvCxnSpPr>
          <p:nvPr/>
        </p:nvCxnSpPr>
        <p:spPr bwMode="auto">
          <a:xfrm>
            <a:off x="7076401" y="2870202"/>
            <a:ext cx="3167062" cy="0"/>
          </a:xfrm>
          <a:prstGeom prst="line">
            <a:avLst/>
          </a:prstGeom>
          <a:noFill/>
          <a:ln w="508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Textfeld 37"/>
          <p:cNvSpPr txBox="1">
            <a:spLocks noChangeArrowheads="1"/>
          </p:cNvSpPr>
          <p:nvPr/>
        </p:nvSpPr>
        <p:spPr bwMode="auto">
          <a:xfrm>
            <a:off x="10292677" y="2597154"/>
            <a:ext cx="18827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</a:rPr>
              <a:t>P</a:t>
            </a:r>
            <a:r>
              <a:rPr lang="en-US" altLang="en-US" sz="2800" b="1" baseline="-25000" dirty="0">
                <a:solidFill>
                  <a:srgbClr val="FF0000"/>
                </a:solidFill>
              </a:rPr>
              <a:t>m</a:t>
            </a:r>
            <a:r>
              <a:rPr lang="en-US" altLang="en-US" sz="2800" b="1" dirty="0">
                <a:solidFill>
                  <a:srgbClr val="FF0000"/>
                </a:solidFill>
              </a:rPr>
              <a:t> = ½ P</a:t>
            </a:r>
            <a:r>
              <a:rPr lang="en-US" altLang="en-US" sz="2800" b="1" baseline="-250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9" name="Textfeld 4"/>
          <p:cNvSpPr txBox="1">
            <a:spLocks noChangeArrowheads="1"/>
          </p:cNvSpPr>
          <p:nvPr/>
        </p:nvSpPr>
        <p:spPr bwMode="auto">
          <a:xfrm>
            <a:off x="5492076" y="1430340"/>
            <a:ext cx="625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sz="2400" dirty="0">
                <a:solidFill>
                  <a:schemeClr val="tx1"/>
                </a:solidFill>
              </a:rPr>
              <a:t>β</a:t>
            </a:r>
            <a:r>
              <a:rPr lang="de-DE" altLang="en-US" sz="2400" dirty="0">
                <a:solidFill>
                  <a:schemeClr val="tx1"/>
                </a:solidFill>
              </a:rPr>
              <a:t>= </a:t>
            </a:r>
            <a:endParaRPr lang="en-US" altLang="en-US" sz="2400" dirty="0">
              <a:solidFill>
                <a:schemeClr val="tx1"/>
              </a:solidFill>
            </a:endParaRPr>
          </a:p>
        </p:txBody>
      </p:sp>
      <p:sp>
        <p:nvSpPr>
          <p:cNvPr id="40" name="Textfeld 5"/>
          <p:cNvSpPr txBox="1">
            <a:spLocks noChangeArrowheads="1"/>
          </p:cNvSpPr>
          <p:nvPr/>
        </p:nvSpPr>
        <p:spPr bwMode="auto">
          <a:xfrm>
            <a:off x="6008013" y="1235077"/>
            <a:ext cx="561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P</a:t>
            </a:r>
            <a:r>
              <a:rPr lang="en-US" altLang="en-US" sz="2400" baseline="-25000" dirty="0">
                <a:solidFill>
                  <a:schemeClr val="tx1"/>
                </a:solidFill>
              </a:rPr>
              <a:t>m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P</a:t>
            </a:r>
            <a:r>
              <a:rPr lang="en-US" altLang="en-US" sz="2400" baseline="-25000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41" name="Gerade Verbindung 7"/>
          <p:cNvCxnSpPr>
            <a:cxnSpLocks noChangeShapeType="1"/>
          </p:cNvCxnSpPr>
          <p:nvPr/>
        </p:nvCxnSpPr>
        <p:spPr bwMode="auto">
          <a:xfrm>
            <a:off x="6008013" y="1671640"/>
            <a:ext cx="561975" cy="0"/>
          </a:xfrm>
          <a:prstGeom prst="line">
            <a:avLst/>
          </a:prstGeom>
          <a:noFill/>
          <a:ln w="222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92529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  <p:bldP spid="39" grpId="0"/>
      <p:bldP spid="4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6"/>
          <p:cNvSpPr txBox="1">
            <a:spLocks noChangeArrowheads="1"/>
          </p:cNvSpPr>
          <p:nvPr/>
        </p:nvSpPr>
        <p:spPr bwMode="auto">
          <a:xfrm>
            <a:off x="3338968" y="5224267"/>
            <a:ext cx="42100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</a:pPr>
            <a:r>
              <a:rPr lang="en-US" altLang="en-US" sz="2000">
                <a:solidFill>
                  <a:srgbClr val="0099FF"/>
                </a:solidFill>
                <a:latin typeface="Comic Sans MS" panose="030F0702030302020204" pitchFamily="66" charset="0"/>
              </a:rPr>
              <a:t>Is there a way to </a:t>
            </a:r>
            <a:r>
              <a:rPr lang="en-US" altLang="en-US" sz="2000">
                <a:solidFill>
                  <a:srgbClr val="7030A0"/>
                </a:solidFill>
                <a:latin typeface="Comic Sans MS" panose="030F0702030302020204" pitchFamily="66" charset="0"/>
              </a:rPr>
              <a:t>increase</a:t>
            </a:r>
            <a:r>
              <a:rPr lang="en-US" altLang="en-US" sz="2000">
                <a:solidFill>
                  <a:srgbClr val="0099FF"/>
                </a:solidFill>
                <a:latin typeface="Comic Sans MS" panose="030F0702030302020204" pitchFamily="66" charset="0"/>
              </a:rPr>
              <a:t> P</a:t>
            </a:r>
            <a:r>
              <a:rPr lang="en-US" altLang="en-US" sz="2000" baseline="-25000">
                <a:solidFill>
                  <a:srgbClr val="0099FF"/>
                </a:solidFill>
                <a:latin typeface="Comic Sans MS" panose="030F0702030302020204" pitchFamily="66" charset="0"/>
              </a:rPr>
              <a:t>m</a:t>
            </a:r>
            <a:r>
              <a:rPr lang="en-US" altLang="en-US" sz="2000">
                <a:solidFill>
                  <a:srgbClr val="FFFFFF"/>
                </a:solidFill>
              </a:rPr>
              <a:t> P</a:t>
            </a:r>
          </a:p>
          <a:p>
            <a:pPr algn="ctr" eaLnBrk="1" hangingPunct="1">
              <a:spcBef>
                <a:spcPct val="50000"/>
              </a:spcBef>
              <a:buClr>
                <a:srgbClr val="000000"/>
              </a:buClr>
            </a:pPr>
            <a:endParaRPr lang="en-US" altLang="en-US" sz="2000">
              <a:solidFill>
                <a:srgbClr val="0099FF"/>
              </a:solidFill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50000"/>
              </a:spcBef>
              <a:buClr>
                <a:srgbClr val="000000"/>
              </a:buClr>
            </a:pPr>
            <a:r>
              <a:rPr lang="en-US" altLang="en-US" sz="2000">
                <a:solidFill>
                  <a:srgbClr val="0099FF"/>
                </a:solidFill>
                <a:latin typeface="Comic Sans MS" panose="030F0702030302020204" pitchFamily="66" charset="0"/>
              </a:rPr>
              <a:t>(surface material, T, B etc)?</a:t>
            </a:r>
            <a:endParaRPr lang="ru-RU" altLang="en-US" sz="2000">
              <a:solidFill>
                <a:srgbClr val="FFFFFF"/>
              </a:solidFill>
            </a:endParaRPr>
          </a:p>
        </p:txBody>
      </p:sp>
      <p:sp>
        <p:nvSpPr>
          <p:cNvPr id="22" name="Oval 95"/>
          <p:cNvSpPr>
            <a:spLocks noChangeArrowheads="1"/>
          </p:cNvSpPr>
          <p:nvPr/>
        </p:nvSpPr>
        <p:spPr bwMode="auto">
          <a:xfrm>
            <a:off x="4634369" y="3749704"/>
            <a:ext cx="687387" cy="706438"/>
          </a:xfrm>
          <a:prstGeom prst="ellipse">
            <a:avLst/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de-DE" altLang="en-US" sz="1800">
              <a:solidFill>
                <a:srgbClr val="FFFFFF"/>
              </a:solidFill>
            </a:endParaRPr>
          </a:p>
        </p:txBody>
      </p:sp>
      <p:cxnSp>
        <p:nvCxnSpPr>
          <p:cNvPr id="18437" name="Gerade Verbindung 29"/>
          <p:cNvCxnSpPr>
            <a:cxnSpLocks noChangeShapeType="1"/>
          </p:cNvCxnSpPr>
          <p:nvPr/>
        </p:nvCxnSpPr>
        <p:spPr bwMode="auto">
          <a:xfrm>
            <a:off x="1897518" y="4470429"/>
            <a:ext cx="7129462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38" name="Gerade Verbindung 35"/>
          <p:cNvCxnSpPr>
            <a:cxnSpLocks noChangeShapeType="1"/>
          </p:cNvCxnSpPr>
          <p:nvPr/>
        </p:nvCxnSpPr>
        <p:spPr bwMode="auto">
          <a:xfrm flipV="1">
            <a:off x="2129294" y="4486305"/>
            <a:ext cx="687387" cy="5762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39" name="Gerade Verbindung 36"/>
          <p:cNvCxnSpPr>
            <a:cxnSpLocks noChangeShapeType="1"/>
          </p:cNvCxnSpPr>
          <p:nvPr/>
        </p:nvCxnSpPr>
        <p:spPr bwMode="auto">
          <a:xfrm flipV="1">
            <a:off x="2816680" y="4470430"/>
            <a:ext cx="685800" cy="5762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0" name="Gerade Verbindung 37"/>
          <p:cNvCxnSpPr>
            <a:cxnSpLocks noChangeShapeType="1"/>
          </p:cNvCxnSpPr>
          <p:nvPr/>
        </p:nvCxnSpPr>
        <p:spPr bwMode="auto">
          <a:xfrm flipV="1">
            <a:off x="3502480" y="4460905"/>
            <a:ext cx="687388" cy="5762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1" name="Gerade Verbindung 38"/>
          <p:cNvCxnSpPr>
            <a:cxnSpLocks noChangeShapeType="1"/>
          </p:cNvCxnSpPr>
          <p:nvPr/>
        </p:nvCxnSpPr>
        <p:spPr bwMode="auto">
          <a:xfrm flipV="1">
            <a:off x="4189869" y="4478367"/>
            <a:ext cx="687387" cy="57626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2" name="Gerade Verbindung 39"/>
          <p:cNvCxnSpPr>
            <a:cxnSpLocks noChangeShapeType="1"/>
          </p:cNvCxnSpPr>
          <p:nvPr/>
        </p:nvCxnSpPr>
        <p:spPr bwMode="auto">
          <a:xfrm flipV="1">
            <a:off x="4877255" y="4460905"/>
            <a:ext cx="687388" cy="5762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3" name="Gerade Verbindung 40"/>
          <p:cNvCxnSpPr>
            <a:cxnSpLocks noChangeShapeType="1"/>
          </p:cNvCxnSpPr>
          <p:nvPr/>
        </p:nvCxnSpPr>
        <p:spPr bwMode="auto">
          <a:xfrm flipV="1">
            <a:off x="5564644" y="4470430"/>
            <a:ext cx="687387" cy="5762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4" name="Gerade Verbindung 41"/>
          <p:cNvCxnSpPr>
            <a:cxnSpLocks noChangeShapeType="1"/>
          </p:cNvCxnSpPr>
          <p:nvPr/>
        </p:nvCxnSpPr>
        <p:spPr bwMode="auto">
          <a:xfrm flipV="1">
            <a:off x="6252030" y="4486305"/>
            <a:ext cx="687388" cy="5762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5" name="Gerade Verbindung 42"/>
          <p:cNvCxnSpPr>
            <a:cxnSpLocks noChangeShapeType="1"/>
          </p:cNvCxnSpPr>
          <p:nvPr/>
        </p:nvCxnSpPr>
        <p:spPr bwMode="auto">
          <a:xfrm flipV="1">
            <a:off x="6939418" y="4462492"/>
            <a:ext cx="685800" cy="57626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6" name="Gerade Verbindung 43"/>
          <p:cNvCxnSpPr>
            <a:cxnSpLocks noChangeShapeType="1"/>
          </p:cNvCxnSpPr>
          <p:nvPr/>
        </p:nvCxnSpPr>
        <p:spPr bwMode="auto">
          <a:xfrm flipV="1">
            <a:off x="7625219" y="4460905"/>
            <a:ext cx="687387" cy="5762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47" name="Gerade Verbindung 44"/>
          <p:cNvCxnSpPr>
            <a:cxnSpLocks noChangeShapeType="1"/>
          </p:cNvCxnSpPr>
          <p:nvPr/>
        </p:nvCxnSpPr>
        <p:spPr bwMode="auto">
          <a:xfrm flipV="1">
            <a:off x="8312605" y="4486305"/>
            <a:ext cx="687388" cy="5762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" name="Oval 95"/>
          <p:cNvSpPr>
            <a:spLocks noChangeArrowheads="1"/>
          </p:cNvSpPr>
          <p:nvPr/>
        </p:nvSpPr>
        <p:spPr bwMode="auto">
          <a:xfrm>
            <a:off x="2335669" y="1733580"/>
            <a:ext cx="687387" cy="708025"/>
          </a:xfrm>
          <a:prstGeom prst="ellipse">
            <a:avLst/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de-DE" altLang="en-US" sz="1800">
              <a:solidFill>
                <a:srgbClr val="FFFFFF"/>
              </a:solidFill>
            </a:endParaRPr>
          </a:p>
        </p:txBody>
      </p:sp>
      <p:cxnSp>
        <p:nvCxnSpPr>
          <p:cNvPr id="48" name="Gerade Verbindung mit Pfeil 47"/>
          <p:cNvCxnSpPr>
            <a:cxnSpLocks noChangeShapeType="1"/>
          </p:cNvCxnSpPr>
          <p:nvPr/>
        </p:nvCxnSpPr>
        <p:spPr bwMode="auto">
          <a:xfrm>
            <a:off x="2942094" y="2309842"/>
            <a:ext cx="1438275" cy="12366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" name="Oval 95"/>
          <p:cNvSpPr>
            <a:spLocks noChangeArrowheads="1"/>
          </p:cNvSpPr>
          <p:nvPr/>
        </p:nvSpPr>
        <p:spPr bwMode="auto">
          <a:xfrm>
            <a:off x="4634369" y="3752880"/>
            <a:ext cx="687387" cy="708025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de-DE" altLang="en-US" sz="1800">
              <a:solidFill>
                <a:srgbClr val="FFFFFF"/>
              </a:solidFill>
            </a:endParaRPr>
          </a:p>
        </p:txBody>
      </p:sp>
      <p:sp>
        <p:nvSpPr>
          <p:cNvPr id="50" name="Oval 95"/>
          <p:cNvSpPr>
            <a:spLocks noChangeArrowheads="1"/>
          </p:cNvSpPr>
          <p:nvPr/>
        </p:nvSpPr>
        <p:spPr bwMode="auto">
          <a:xfrm>
            <a:off x="5118555" y="1409730"/>
            <a:ext cx="687388" cy="708025"/>
          </a:xfrm>
          <a:prstGeom prst="ellipse">
            <a:avLst/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de-DE" altLang="en-US" sz="1800">
              <a:solidFill>
                <a:srgbClr val="FFFFFF"/>
              </a:solidFill>
            </a:endParaRPr>
          </a:p>
        </p:txBody>
      </p:sp>
      <p:cxnSp>
        <p:nvCxnSpPr>
          <p:cNvPr id="51" name="Gerade Verbindung mit Pfeil 50"/>
          <p:cNvCxnSpPr>
            <a:cxnSpLocks noChangeShapeType="1"/>
          </p:cNvCxnSpPr>
          <p:nvPr/>
        </p:nvCxnSpPr>
        <p:spPr bwMode="auto">
          <a:xfrm flipH="1">
            <a:off x="5220156" y="2117755"/>
            <a:ext cx="168275" cy="11287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" name="Oval 95"/>
          <p:cNvSpPr>
            <a:spLocks noChangeArrowheads="1"/>
          </p:cNvSpPr>
          <p:nvPr/>
        </p:nvSpPr>
        <p:spPr bwMode="auto">
          <a:xfrm>
            <a:off x="6720343" y="2165380"/>
            <a:ext cx="685800" cy="708025"/>
          </a:xfrm>
          <a:prstGeom prst="ellipse">
            <a:avLst/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de-DE" altLang="en-US" sz="1800">
              <a:solidFill>
                <a:srgbClr val="FFFFFF"/>
              </a:solidFill>
            </a:endParaRPr>
          </a:p>
        </p:txBody>
      </p:sp>
      <p:sp>
        <p:nvSpPr>
          <p:cNvPr id="55" name="Oval 95"/>
          <p:cNvSpPr>
            <a:spLocks noChangeArrowheads="1"/>
          </p:cNvSpPr>
          <p:nvPr/>
        </p:nvSpPr>
        <p:spPr bwMode="auto">
          <a:xfrm>
            <a:off x="7115630" y="2549555"/>
            <a:ext cx="687388" cy="708025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de-DE" altLang="en-US" sz="1800">
              <a:solidFill>
                <a:srgbClr val="FFFFFF"/>
              </a:solidFill>
            </a:endParaRPr>
          </a:p>
        </p:txBody>
      </p:sp>
      <p:sp>
        <p:nvSpPr>
          <p:cNvPr id="56" name="Ellipse 55"/>
          <p:cNvSpPr>
            <a:spLocks noChangeArrowheads="1"/>
          </p:cNvSpPr>
          <p:nvPr/>
        </p:nvSpPr>
        <p:spPr bwMode="auto">
          <a:xfrm rot="19036483">
            <a:off x="6540955" y="1803430"/>
            <a:ext cx="1441450" cy="1755775"/>
          </a:xfrm>
          <a:prstGeom prst="ellipse">
            <a:avLst/>
          </a:prstGeom>
          <a:solidFill>
            <a:schemeClr val="bg1">
              <a:alpha val="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de-DE" altLang="en-US" sz="1800">
              <a:solidFill>
                <a:srgbClr val="FFFFFF"/>
              </a:solidFill>
            </a:endParaRPr>
          </a:p>
        </p:txBody>
      </p:sp>
      <p:sp>
        <p:nvSpPr>
          <p:cNvPr id="57" name="Ellipse 56"/>
          <p:cNvSpPr>
            <a:spLocks noChangeArrowheads="1"/>
          </p:cNvSpPr>
          <p:nvPr/>
        </p:nvSpPr>
        <p:spPr bwMode="auto">
          <a:xfrm rot="894878">
            <a:off x="4356555" y="1305636"/>
            <a:ext cx="1841500" cy="32226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de-DE" altLang="en-US" sz="1800">
              <a:solidFill>
                <a:srgbClr val="FFFFFF"/>
              </a:solidFill>
            </a:endParaRPr>
          </a:p>
        </p:txBody>
      </p:sp>
      <p:sp>
        <p:nvSpPr>
          <p:cNvPr id="59" name="Rechteck 58"/>
          <p:cNvSpPr>
            <a:spLocks noChangeArrowheads="1"/>
          </p:cNvSpPr>
          <p:nvPr/>
        </p:nvSpPr>
        <p:spPr bwMode="auto">
          <a:xfrm>
            <a:off x="6437769" y="1228755"/>
            <a:ext cx="2002471" cy="34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de-DE" altLang="en-US" sz="2800"/>
              <a:t>P</a:t>
            </a:r>
            <a:r>
              <a:rPr lang="de-DE" altLang="en-US" sz="2800" baseline="-25000"/>
              <a:t>m</a:t>
            </a:r>
            <a:r>
              <a:rPr lang="de-DE" altLang="en-US" sz="2800"/>
              <a:t> = 0.5 P</a:t>
            </a:r>
            <a:r>
              <a:rPr lang="de-DE" altLang="en-US" sz="2800" baseline="-25000"/>
              <a:t>a</a:t>
            </a:r>
          </a:p>
        </p:txBody>
      </p:sp>
      <p:sp>
        <p:nvSpPr>
          <p:cNvPr id="18458" name="Textfeld 60"/>
          <p:cNvSpPr txBox="1">
            <a:spLocks noChangeArrowheads="1"/>
          </p:cNvSpPr>
          <p:nvPr/>
        </p:nvSpPr>
        <p:spPr bwMode="auto">
          <a:xfrm>
            <a:off x="1538743" y="1012855"/>
            <a:ext cx="3422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de-DE" altLang="en-US" sz="2400"/>
              <a:t>Eley-Rideal Mechanism</a:t>
            </a:r>
          </a:p>
        </p:txBody>
      </p:sp>
      <p:sp>
        <p:nvSpPr>
          <p:cNvPr id="28" name="Titel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639386"/>
          </a:xfrm>
        </p:spPr>
        <p:txBody>
          <a:bodyPr/>
          <a:lstStyle/>
          <a:p>
            <a:r>
              <a:rPr lang="de-DE" dirty="0" err="1" smtClean="0"/>
              <a:t>Polarized</a:t>
            </a:r>
            <a:r>
              <a:rPr lang="de-DE" dirty="0" smtClean="0"/>
              <a:t> </a:t>
            </a:r>
            <a:r>
              <a:rPr lang="de-DE" dirty="0" err="1" smtClean="0"/>
              <a:t>Molecules</a:t>
            </a:r>
            <a:endParaRPr lang="de-DE" dirty="0"/>
          </a:p>
        </p:txBody>
      </p:sp>
      <p:sp>
        <p:nvSpPr>
          <p:cNvPr id="29" name="Foliennummernplatzhalter 3"/>
          <p:cNvSpPr txBox="1">
            <a:spLocks/>
          </p:cNvSpPr>
          <p:nvPr/>
        </p:nvSpPr>
        <p:spPr>
          <a:xfrm>
            <a:off x="5021036" y="6368143"/>
            <a:ext cx="1417343" cy="2479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r>
              <a:rPr lang="de-DE" sz="1200" dirty="0" smtClean="0">
                <a:solidFill>
                  <a:srgbClr val="023D6B"/>
                </a:solidFill>
                <a:latin typeface="Arial"/>
              </a:rPr>
              <a:t>37</a:t>
            </a:r>
            <a:endParaRPr lang="de-DE" sz="1200" dirty="0">
              <a:solidFill>
                <a:srgbClr val="023D6B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0438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 animBg="1"/>
      <p:bldP spid="46" grpId="0" animBg="1"/>
      <p:bldP spid="49" grpId="0" animBg="1"/>
      <p:bldP spid="50" grpId="0" animBg="1"/>
      <p:bldP spid="53" grpId="0" animBg="1"/>
      <p:bldP spid="55" grpId="0" animBg="1"/>
      <p:bldP spid="56" grpId="0" animBg="1"/>
      <p:bldP spid="57" grpId="0" animBg="1"/>
      <p:bldP spid="5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Polarized</a:t>
            </a:r>
            <a:r>
              <a:rPr lang="de-DE" dirty="0" smtClean="0"/>
              <a:t> </a:t>
            </a:r>
            <a:r>
              <a:rPr lang="de-DE" dirty="0" err="1" smtClean="0"/>
              <a:t>Molecules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38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02" y="1199299"/>
            <a:ext cx="4877020" cy="489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1"/>
          <p:cNvSpPr txBox="1">
            <a:spLocks noChangeArrowheads="1"/>
          </p:cNvSpPr>
          <p:nvPr/>
        </p:nvSpPr>
        <p:spPr bwMode="auto">
          <a:xfrm>
            <a:off x="6180363" y="3976002"/>
            <a:ext cx="30588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R. Engels et al., Phys. Rev. Lett. </a:t>
            </a:r>
            <a:r>
              <a:rPr lang="en-US" altLang="en-US" sz="1100" b="1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124</a:t>
            </a:r>
            <a:r>
              <a:rPr lang="en-US" altLang="en-US" sz="11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113003 (2020</a:t>
            </a:r>
            <a:r>
              <a:rPr lang="en-US" altLang="en-US" sz="1100" dirty="0" smtClean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lvl="0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en-US" altLang="en-US" sz="1100" dirty="0">
                <a:solidFill>
                  <a:prstClr val="black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R. Engels et al., Phys. Rev. Lett. </a:t>
            </a:r>
            <a:r>
              <a:rPr lang="en-US" altLang="en-US" sz="1100" b="1" dirty="0">
                <a:solidFill>
                  <a:prstClr val="black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115</a:t>
            </a:r>
            <a:r>
              <a:rPr lang="en-US" altLang="en-US" sz="1100" dirty="0">
                <a:solidFill>
                  <a:prstClr val="black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113007 (2015)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>
              <a:solidFill>
                <a:schemeClr val="tx1"/>
              </a:solidFill>
            </a:endParaRPr>
          </a:p>
        </p:txBody>
      </p:sp>
      <p:pic>
        <p:nvPicPr>
          <p:cNvPr id="7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041" y="1019683"/>
            <a:ext cx="3843045" cy="279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845" y="4424121"/>
            <a:ext cx="4106635" cy="1673491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3999" y="620488"/>
            <a:ext cx="4673560" cy="327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4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1475" y="1224643"/>
            <a:ext cx="11654518" cy="4552755"/>
          </a:xfrm>
        </p:spPr>
        <p:txBody>
          <a:bodyPr/>
          <a:lstStyle/>
          <a:p>
            <a:pPr marL="0" indent="0" algn="ctr">
              <a:buNone/>
            </a:pPr>
            <a:r>
              <a:rPr lang="de-DE" sz="2800" b="1" dirty="0" err="1" smtClean="0">
                <a:solidFill>
                  <a:srgbClr val="C00000"/>
                </a:solidFill>
              </a:rPr>
              <a:t>Nuclear</a:t>
            </a:r>
            <a:r>
              <a:rPr lang="de-DE" sz="2800" b="1" dirty="0" smtClean="0">
                <a:solidFill>
                  <a:srgbClr val="C00000"/>
                </a:solidFill>
              </a:rPr>
              <a:t> Forces </a:t>
            </a:r>
            <a:r>
              <a:rPr lang="de-DE" sz="2800" b="1" dirty="0" err="1" smtClean="0">
                <a:solidFill>
                  <a:srgbClr val="C00000"/>
                </a:solidFill>
              </a:rPr>
              <a:t>depend</a:t>
            </a:r>
            <a:r>
              <a:rPr lang="de-DE" sz="2800" b="1" dirty="0" smtClean="0">
                <a:solidFill>
                  <a:srgbClr val="C00000"/>
                </a:solidFill>
              </a:rPr>
              <a:t> on </a:t>
            </a:r>
            <a:r>
              <a:rPr lang="de-DE" sz="2800" b="1" dirty="0" err="1" smtClean="0">
                <a:solidFill>
                  <a:srgbClr val="C00000"/>
                </a:solidFill>
              </a:rPr>
              <a:t>the</a:t>
            </a:r>
            <a:r>
              <a:rPr lang="de-DE" sz="2800" b="1" dirty="0" smtClean="0">
                <a:solidFill>
                  <a:srgbClr val="C00000"/>
                </a:solidFill>
              </a:rPr>
              <a:t> </a:t>
            </a:r>
            <a:r>
              <a:rPr lang="de-DE" sz="2800" b="1" dirty="0" err="1" smtClean="0">
                <a:solidFill>
                  <a:srgbClr val="C00000"/>
                </a:solidFill>
              </a:rPr>
              <a:t>spins</a:t>
            </a:r>
            <a:r>
              <a:rPr lang="de-DE" sz="2800" b="1" dirty="0" smtClean="0">
                <a:solidFill>
                  <a:srgbClr val="C00000"/>
                </a:solidFill>
              </a:rPr>
              <a:t> </a:t>
            </a:r>
            <a:r>
              <a:rPr lang="de-DE" sz="2800" b="1" dirty="0" err="1" smtClean="0">
                <a:solidFill>
                  <a:srgbClr val="C00000"/>
                </a:solidFill>
              </a:rPr>
              <a:t>of</a:t>
            </a:r>
            <a:r>
              <a:rPr lang="de-DE" sz="2800" b="1" dirty="0" smtClean="0">
                <a:solidFill>
                  <a:srgbClr val="C00000"/>
                </a:solidFill>
              </a:rPr>
              <a:t> </a:t>
            </a:r>
            <a:r>
              <a:rPr lang="de-DE" sz="2800" b="1" dirty="0" err="1" smtClean="0">
                <a:solidFill>
                  <a:srgbClr val="C00000"/>
                </a:solidFill>
              </a:rPr>
              <a:t>the</a:t>
            </a:r>
            <a:r>
              <a:rPr lang="de-DE" sz="2800" b="1" dirty="0" smtClean="0">
                <a:solidFill>
                  <a:srgbClr val="C00000"/>
                </a:solidFill>
              </a:rPr>
              <a:t> </a:t>
            </a:r>
            <a:r>
              <a:rPr lang="de-DE" sz="2800" b="1" dirty="0" err="1" smtClean="0">
                <a:solidFill>
                  <a:srgbClr val="C00000"/>
                </a:solidFill>
              </a:rPr>
              <a:t>particles</a:t>
            </a:r>
            <a:r>
              <a:rPr lang="de-DE" sz="2800" b="1" dirty="0" smtClean="0">
                <a:solidFill>
                  <a:srgbClr val="C00000"/>
                </a:solidFill>
              </a:rPr>
              <a:t> !!!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err="1" smtClean="0"/>
              <a:t>Controll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Spin   →  </a:t>
            </a:r>
            <a:r>
              <a:rPr lang="de-DE" dirty="0" err="1" smtClean="0"/>
              <a:t>Investigations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spin-dependent</a:t>
            </a:r>
            <a:r>
              <a:rPr lang="de-DE" dirty="0" smtClean="0"/>
              <a:t> </a:t>
            </a:r>
            <a:r>
              <a:rPr lang="de-DE" dirty="0" err="1" smtClean="0"/>
              <a:t>components</a:t>
            </a:r>
            <a:r>
              <a:rPr lang="de-DE" dirty="0" smtClean="0"/>
              <a:t> </a:t>
            </a:r>
            <a:r>
              <a:rPr lang="de-DE" dirty="0" err="1" smtClean="0"/>
              <a:t>independently</a:t>
            </a:r>
            <a:r>
              <a:rPr lang="de-DE" dirty="0" smtClean="0"/>
              <a:t>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→ </a:t>
            </a:r>
            <a:r>
              <a:rPr lang="de-DE" dirty="0"/>
              <a:t>N</a:t>
            </a:r>
            <a:r>
              <a:rPr lang="de-DE" dirty="0" smtClean="0"/>
              <a:t>ew Observables:   </a:t>
            </a:r>
            <a:r>
              <a:rPr lang="de-DE" dirty="0" err="1" smtClean="0"/>
              <a:t>Analyzing</a:t>
            </a:r>
            <a:r>
              <a:rPr lang="de-DE" dirty="0" smtClean="0"/>
              <a:t> Powers     		    </a:t>
            </a:r>
            <a:r>
              <a:rPr lang="de-DE" dirty="0" err="1" smtClean="0"/>
              <a:t>a</a:t>
            </a:r>
            <a:r>
              <a:rPr lang="de-DE" baseline="-25000" dirty="0" err="1" smtClean="0"/>
              <a:t>y</a:t>
            </a:r>
            <a:r>
              <a:rPr lang="de-DE" baseline="-25000" dirty="0" smtClean="0"/>
              <a:t>            </a:t>
            </a:r>
            <a:r>
              <a:rPr lang="de-DE" dirty="0" smtClean="0"/>
              <a:t>(beam </a:t>
            </a:r>
            <a:r>
              <a:rPr lang="de-DE" u="sng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target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polarized</a:t>
            </a:r>
            <a:r>
              <a:rPr lang="de-DE" dirty="0" smtClean="0"/>
              <a:t>)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		Spin-</a:t>
            </a:r>
            <a:r>
              <a:rPr lang="de-DE" dirty="0" err="1" smtClean="0"/>
              <a:t>Correlation</a:t>
            </a:r>
            <a:r>
              <a:rPr lang="de-DE" dirty="0" smtClean="0"/>
              <a:t> </a:t>
            </a:r>
            <a:r>
              <a:rPr lang="de-DE" dirty="0" err="1" smtClean="0"/>
              <a:t>Coefficients</a:t>
            </a:r>
            <a:r>
              <a:rPr lang="de-DE" dirty="0" smtClean="0"/>
              <a:t>	    </a:t>
            </a:r>
            <a:r>
              <a:rPr lang="de-DE" dirty="0" err="1" smtClean="0"/>
              <a:t>c</a:t>
            </a:r>
            <a:r>
              <a:rPr lang="de-DE" baseline="-25000" dirty="0" err="1" smtClean="0"/>
              <a:t>y,y</a:t>
            </a:r>
            <a:r>
              <a:rPr lang="de-DE" baseline="-25000" dirty="0" smtClean="0"/>
              <a:t>	</a:t>
            </a:r>
            <a:r>
              <a:rPr lang="de-DE" dirty="0" smtClean="0"/>
              <a:t>    (beam </a:t>
            </a:r>
            <a:r>
              <a:rPr lang="de-DE" u="sng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target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polarized</a:t>
            </a:r>
            <a:r>
              <a:rPr lang="de-DE" dirty="0" smtClean="0"/>
              <a:t>)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		</a:t>
            </a:r>
          </a:p>
          <a:p>
            <a:pPr marL="0" indent="0">
              <a:buNone/>
            </a:pPr>
            <a:r>
              <a:rPr lang="de-DE" dirty="0" smtClean="0"/>
              <a:t>   (Deuteron: Spin = 1    →    8 </a:t>
            </a:r>
            <a:r>
              <a:rPr lang="de-DE" dirty="0" err="1" smtClean="0"/>
              <a:t>Analyzing</a:t>
            </a:r>
            <a:r>
              <a:rPr lang="de-DE" dirty="0" smtClean="0"/>
              <a:t> Powers, 32 Spin-</a:t>
            </a:r>
            <a:r>
              <a:rPr lang="de-DE" dirty="0" err="1" smtClean="0"/>
              <a:t>Correlation</a:t>
            </a:r>
            <a:r>
              <a:rPr lang="de-DE" dirty="0" smtClean="0"/>
              <a:t> </a:t>
            </a:r>
            <a:r>
              <a:rPr lang="de-DE" dirty="0" err="1" smtClean="0"/>
              <a:t>Coefficients</a:t>
            </a:r>
            <a:r>
              <a:rPr lang="de-DE" dirty="0" smtClean="0"/>
              <a:t> c</a:t>
            </a:r>
            <a:r>
              <a:rPr lang="de-DE" baseline="-25000" dirty="0" smtClean="0"/>
              <a:t>i(j),k(l) </a:t>
            </a:r>
            <a:r>
              <a:rPr lang="de-DE" dirty="0" smtClean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Why</a:t>
            </a:r>
            <a:r>
              <a:rPr lang="de-DE" dirty="0" smtClean="0"/>
              <a:t> </a:t>
            </a:r>
            <a:r>
              <a:rPr lang="de-DE" dirty="0" err="1" smtClean="0"/>
              <a:t>polarized</a:t>
            </a:r>
            <a:r>
              <a:rPr lang="de-DE" dirty="0" smtClean="0"/>
              <a:t> </a:t>
            </a:r>
            <a:r>
              <a:rPr lang="de-DE" dirty="0" err="1" smtClean="0"/>
              <a:t>beams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polarized</a:t>
            </a:r>
            <a:r>
              <a:rPr lang="de-DE" dirty="0" smtClean="0"/>
              <a:t> Targets?</a:t>
            </a:r>
            <a:endParaRPr lang="de-D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feld 5"/>
              <p:cNvSpPr txBox="1"/>
              <p:nvPr/>
            </p:nvSpPr>
            <p:spPr>
              <a:xfrm>
                <a:off x="3339192" y="5176154"/>
                <a:ext cx="4367893" cy="8156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:r>
                  <a:rPr lang="de-DE" sz="2400" dirty="0" smtClean="0"/>
                  <a:t>P·a</a:t>
                </a:r>
                <a:r>
                  <a:rPr lang="de-DE" sz="2400" baseline="-25000" dirty="0" err="1" smtClean="0"/>
                  <a:t>y</a:t>
                </a:r>
                <a:r>
                  <a:rPr lang="de-DE" sz="2400" baseline="-25000" dirty="0" smtClean="0"/>
                  <a:t> </a:t>
                </a:r>
                <a:r>
                  <a:rPr lang="de-DE" sz="24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24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2400" b="0" i="1" dirty="0" smtClean="0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el-GR" sz="2400" b="0" i="1" dirty="0" smtClean="0">
                            <a:latin typeface="Cambria Math" panose="02040503050406030204" pitchFamily="18" charset="0"/>
                          </a:rPr>
                          <m:t>𝜀</m:t>
                        </m:r>
                        <m:r>
                          <a:rPr lang="de-DE" sz="24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de-DE" sz="2400" b="0" i="1" dirty="0" smtClean="0">
                            <a:latin typeface="Cambria Math" panose="02040503050406030204" pitchFamily="18" charset="0"/>
                          </a:rPr>
                          <m:t>(1−</m:t>
                        </m:r>
                        <m:r>
                          <a:rPr lang="el-GR" sz="2400" b="0" i="1" dirty="0" smtClean="0">
                            <a:latin typeface="Cambria Math" panose="02040503050406030204" pitchFamily="18" charset="0"/>
                          </a:rPr>
                          <m:t>𝜀</m:t>
                        </m:r>
                        <m:r>
                          <a:rPr lang="de-DE" sz="24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de-DE" sz="24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2400" dirty="0" smtClean="0"/>
                  <a:t>    </a:t>
                </a:r>
                <a:r>
                  <a:rPr lang="de-DE" sz="2400" dirty="0" err="1" smtClean="0"/>
                  <a:t>with</a:t>
                </a:r>
                <a:r>
                  <a:rPr lang="de-DE" sz="2400" dirty="0" smtClean="0"/>
                  <a:t>  </a:t>
                </a:r>
                <a:r>
                  <a:rPr lang="el-GR" sz="2400" dirty="0" smtClean="0"/>
                  <a:t>ε</a:t>
                </a:r>
                <a:r>
                  <a:rPr lang="de-DE" sz="2400" dirty="0" smtClean="0"/>
                  <a:t>:</a:t>
                </a:r>
                <a:r>
                  <a:rPr lang="de-DE" sz="2400" dirty="0" smtClean="0"/>
                  <a:t>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de-DE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de-DE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↑ · 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↓</m:t>
                            </m:r>
                          </m:num>
                          <m:den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↓ ·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↑</m:t>
                            </m:r>
                          </m:den>
                        </m:f>
                      </m:e>
                    </m:rad>
                  </m:oMath>
                </a14:m>
                <a:endParaRPr lang="de-DE" sz="2400" dirty="0" smtClean="0"/>
              </a:p>
            </p:txBody>
          </p:sp>
        </mc:Choice>
        <mc:Fallback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192" y="5176154"/>
                <a:ext cx="4367893" cy="815673"/>
              </a:xfrm>
              <a:prstGeom prst="rect">
                <a:avLst/>
              </a:prstGeom>
              <a:blipFill>
                <a:blip r:embed="rId2"/>
                <a:stretch>
                  <a:fillRect l="-223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689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u="sng" dirty="0" err="1" smtClean="0"/>
              <a:t>Polarized</a:t>
            </a:r>
            <a:r>
              <a:rPr lang="de-DE" u="sng" dirty="0" smtClean="0"/>
              <a:t> Fusion: The </a:t>
            </a:r>
            <a:r>
              <a:rPr lang="de-DE" u="sng" dirty="0" err="1" smtClean="0"/>
              <a:t>Beginnings</a:t>
            </a:r>
            <a:endParaRPr lang="de-DE" u="sng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9B438B-1B3A-4D06-BAB2-BCFE76143855}" type="datetime1">
              <a:rPr lang="de-DE" smtClean="0"/>
              <a:pPr>
                <a:defRPr/>
              </a:pPr>
              <a:t>30.03.2026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by Ralf Engels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5029049" y="6381329"/>
            <a:ext cx="1409330" cy="234714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smtClean="0">
                <a:solidFill>
                  <a:srgbClr val="023D6B"/>
                </a:solidFill>
                <a:latin typeface="Arial"/>
              </a:rPr>
              <a:t>39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31D0A5EB-F537-B2ED-7397-10F6B3C90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918572"/>
            <a:ext cx="11449050" cy="43054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First ideas date back to the 1930s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D818188-AD23-513C-9CAE-6F7A9FFF2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11" y="1628800"/>
            <a:ext cx="6848278" cy="3828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9F3606E-D750-FDA0-DC37-A1AE320A4814}"/>
              </a:ext>
            </a:extLst>
          </p:cNvPr>
          <p:cNvSpPr txBox="1"/>
          <p:nvPr/>
        </p:nvSpPr>
        <p:spPr>
          <a:xfrm>
            <a:off x="839416" y="5749937"/>
            <a:ext cx="103691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Mathematical Proceedings of the Cambridge Philosophical Society,</a:t>
            </a:r>
            <a:r>
              <a:rPr lang="en-US" sz="16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b="0" i="1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r>
              <a:rPr lang="en-US" sz="16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561 (1934). doi:10.1017/S0305004100012810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89C8C93-E441-D949-1D1C-0C95DFAB4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208" y="2291085"/>
            <a:ext cx="3548437" cy="227583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E0732A8-76F4-A974-4941-544A9B31C549}"/>
              </a:ext>
            </a:extLst>
          </p:cNvPr>
          <p:cNvSpPr txBox="1"/>
          <p:nvPr/>
        </p:nvSpPr>
        <p:spPr>
          <a:xfrm>
            <a:off x="8050036" y="4528668"/>
            <a:ext cx="35484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Maurice </a:t>
            </a:r>
            <a:r>
              <a:rPr lang="de-DE" dirty="0" err="1"/>
              <a:t>Goldhaber</a:t>
            </a:r>
            <a:r>
              <a:rPr lang="de-DE" dirty="0"/>
              <a:t>, 1911 – 2011</a:t>
            </a:r>
          </a:p>
        </p:txBody>
      </p:sp>
    </p:spTree>
    <p:extLst>
      <p:ext uri="{BB962C8B-B14F-4D97-AF65-F5344CB8AC3E}">
        <p14:creationId xmlns:p14="http://schemas.microsoft.com/office/powerpoint/2010/main" val="195883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5039559" y="6348248"/>
            <a:ext cx="1409330" cy="26779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solidFill>
                  <a:srgbClr val="023D6B"/>
                </a:solidFill>
                <a:latin typeface="Arial"/>
              </a:rPr>
              <a:t>40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feld 5"/>
          <p:cNvSpPr txBox="1">
            <a:spLocks noChangeArrowheads="1"/>
          </p:cNvSpPr>
          <p:nvPr/>
        </p:nvSpPr>
        <p:spPr bwMode="auto">
          <a:xfrm>
            <a:off x="428625" y="4035425"/>
            <a:ext cx="11605532" cy="1092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defTabSz="449263" eaLnBrk="1" fontAlgn="base" hangingPunct="1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sz="2800" baseline="30000" dirty="0">
                <a:solidFill>
                  <a:srgbClr val="000000"/>
                </a:solidFill>
              </a:rPr>
              <a:t>3</a:t>
            </a:r>
            <a:r>
              <a:rPr lang="de-DE" sz="2800" dirty="0">
                <a:solidFill>
                  <a:srgbClr val="000000"/>
                </a:solidFill>
              </a:rPr>
              <a:t>He + d             </a:t>
            </a:r>
            <a:r>
              <a:rPr lang="de-DE" sz="2800" dirty="0" smtClean="0">
                <a:solidFill>
                  <a:srgbClr val="000000"/>
                </a:solidFill>
              </a:rPr>
              <a:t>	</a:t>
            </a:r>
            <a:r>
              <a:rPr lang="de-DE" sz="2800" baseline="30000" dirty="0">
                <a:solidFill>
                  <a:srgbClr val="000000"/>
                </a:solidFill>
              </a:rPr>
              <a:t> </a:t>
            </a:r>
            <a:r>
              <a:rPr lang="de-DE" sz="2800" baseline="30000" dirty="0" smtClean="0">
                <a:solidFill>
                  <a:srgbClr val="000000"/>
                </a:solidFill>
              </a:rPr>
              <a:t>5</a:t>
            </a:r>
            <a:r>
              <a:rPr lang="de-DE" sz="2800" dirty="0" smtClean="0">
                <a:solidFill>
                  <a:srgbClr val="000000"/>
                </a:solidFill>
              </a:rPr>
              <a:t>Li 				</a:t>
            </a:r>
            <a:r>
              <a:rPr lang="de-DE" sz="2800" baseline="30000" dirty="0" smtClean="0">
                <a:solidFill>
                  <a:srgbClr val="000000"/>
                </a:solidFill>
              </a:rPr>
              <a:t>4</a:t>
            </a:r>
            <a:r>
              <a:rPr lang="de-DE" sz="2800" dirty="0" smtClean="0">
                <a:solidFill>
                  <a:srgbClr val="000000"/>
                </a:solidFill>
              </a:rPr>
              <a:t>He </a:t>
            </a:r>
            <a:r>
              <a:rPr lang="de-DE" sz="2800" dirty="0">
                <a:solidFill>
                  <a:srgbClr val="000000"/>
                </a:solidFill>
              </a:rPr>
              <a:t>+ p       </a:t>
            </a:r>
            <a:r>
              <a:rPr lang="de-DE" sz="2800" dirty="0" smtClean="0">
                <a:solidFill>
                  <a:srgbClr val="000000"/>
                </a:solidFill>
              </a:rPr>
              <a:t>	     </a:t>
            </a:r>
            <a:r>
              <a:rPr lang="de-DE" sz="2800" dirty="0" err="1" smtClean="0">
                <a:solidFill>
                  <a:srgbClr val="000000"/>
                </a:solidFill>
              </a:rPr>
              <a:t>Factor</a:t>
            </a:r>
            <a:r>
              <a:rPr lang="de-DE" sz="2800" dirty="0">
                <a:solidFill>
                  <a:srgbClr val="000000"/>
                </a:solidFill>
              </a:rPr>
              <a:t>: ~1.5 </a:t>
            </a:r>
            <a:r>
              <a:rPr lang="de-DE" sz="2800" dirty="0" smtClean="0">
                <a:solidFill>
                  <a:srgbClr val="000000"/>
                </a:solidFill>
              </a:rPr>
              <a:t>at </a:t>
            </a:r>
            <a:r>
              <a:rPr lang="de-DE" sz="2800" dirty="0">
                <a:solidFill>
                  <a:srgbClr val="000000"/>
                </a:solidFill>
              </a:rPr>
              <a:t>430 keV</a:t>
            </a:r>
          </a:p>
          <a:p>
            <a:pPr defTabSz="449263" eaLnBrk="1" fontAlgn="base" hangingPunct="1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sz="2800" dirty="0">
                <a:solidFill>
                  <a:srgbClr val="000000"/>
                </a:solidFill>
              </a:rPr>
              <a:t>			</a:t>
            </a:r>
          </a:p>
          <a:p>
            <a:pPr defTabSz="449263" eaLnBrk="1" fontAlgn="base" hangingPunct="1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sz="2800" dirty="0">
                <a:solidFill>
                  <a:srgbClr val="000000"/>
                </a:solidFill>
              </a:rPr>
              <a:t>					</a:t>
            </a:r>
            <a:endParaRPr lang="de-DE" sz="2800" dirty="0" smtClean="0">
              <a:solidFill>
                <a:srgbClr val="000000"/>
              </a:solidFill>
            </a:endParaRPr>
          </a:p>
          <a:p>
            <a:pPr defTabSz="449263" eaLnBrk="1" fontAlgn="base" hangingPunct="1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sz="2800" dirty="0">
                <a:solidFill>
                  <a:srgbClr val="000000"/>
                </a:solidFill>
              </a:rPr>
              <a:t>	</a:t>
            </a:r>
            <a:r>
              <a:rPr lang="de-DE" sz="2800" dirty="0" smtClean="0">
                <a:solidFill>
                  <a:srgbClr val="000000"/>
                </a:solidFill>
              </a:rPr>
              <a:t>	</a:t>
            </a:r>
            <a:r>
              <a:rPr lang="de-DE" u="sng" dirty="0" smtClean="0">
                <a:solidFill>
                  <a:srgbClr val="000000"/>
                </a:solidFill>
              </a:rPr>
              <a:t>Experimental Proof:</a:t>
            </a:r>
            <a:r>
              <a:rPr lang="de-DE" dirty="0" smtClean="0">
                <a:solidFill>
                  <a:srgbClr val="000000"/>
                </a:solidFill>
              </a:rPr>
              <a:t>   </a:t>
            </a:r>
            <a:r>
              <a:rPr lang="de-DE" sz="1600" dirty="0" err="1" smtClean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Ch</a:t>
            </a:r>
            <a:r>
              <a:rPr lang="de-DE" sz="16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de-DE" sz="1600" dirty="0" err="1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Leemann</a:t>
            </a:r>
            <a:r>
              <a:rPr lang="de-DE" sz="16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et al</a:t>
            </a:r>
            <a:r>
              <a:rPr lang="de-DE" sz="1600" dirty="0" smtClean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., </a:t>
            </a:r>
            <a:r>
              <a:rPr lang="de-DE" sz="1600" dirty="0" err="1" smtClean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Helv</a:t>
            </a:r>
            <a:r>
              <a:rPr lang="de-DE" sz="1600" dirty="0" smtClean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 Phys. Acta </a:t>
            </a:r>
            <a:r>
              <a:rPr lang="de-DE" sz="1600" b="1" dirty="0" smtClean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44</a:t>
            </a:r>
            <a:r>
              <a:rPr lang="de-DE" sz="1600" dirty="0" smtClean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141 (1971)    </a:t>
            </a:r>
            <a:endParaRPr lang="de-DE" sz="1600" dirty="0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6" name="Gerade Verbindung mit Pfeil 10"/>
          <p:cNvCxnSpPr>
            <a:cxnSpLocks noChangeShapeType="1"/>
          </p:cNvCxnSpPr>
          <p:nvPr/>
        </p:nvCxnSpPr>
        <p:spPr bwMode="auto">
          <a:xfrm>
            <a:off x="642938" y="3878262"/>
            <a:ext cx="357187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Gerade Verbindung mit Pfeil 12"/>
          <p:cNvCxnSpPr>
            <a:cxnSpLocks noChangeShapeType="1"/>
          </p:cNvCxnSpPr>
          <p:nvPr/>
        </p:nvCxnSpPr>
        <p:spPr bwMode="auto">
          <a:xfrm>
            <a:off x="1481032" y="3878262"/>
            <a:ext cx="28575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Gerade Verbindung mit Pfeil 14"/>
          <p:cNvCxnSpPr>
            <a:cxnSpLocks noChangeShapeType="1"/>
          </p:cNvCxnSpPr>
          <p:nvPr/>
        </p:nvCxnSpPr>
        <p:spPr bwMode="auto">
          <a:xfrm>
            <a:off x="2071688" y="4152900"/>
            <a:ext cx="642937" cy="158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 type="none" w="lg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9" name="Gruppieren 8"/>
          <p:cNvGrpSpPr/>
          <p:nvPr/>
        </p:nvGrpSpPr>
        <p:grpSpPr>
          <a:xfrm>
            <a:off x="561636" y="1228186"/>
            <a:ext cx="11681403" cy="563964"/>
            <a:chOff x="445044" y="2246313"/>
            <a:chExt cx="11615163" cy="506977"/>
          </a:xfrm>
        </p:grpSpPr>
        <p:cxnSp>
          <p:nvCxnSpPr>
            <p:cNvPr id="10" name="Gerade Verbindung mit Pfeil 7"/>
            <p:cNvCxnSpPr>
              <a:cxnSpLocks noChangeShapeType="1"/>
            </p:cNvCxnSpPr>
            <p:nvPr/>
          </p:nvCxnSpPr>
          <p:spPr bwMode="auto">
            <a:xfrm>
              <a:off x="2030413" y="2489200"/>
              <a:ext cx="642937" cy="1588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 type="none" w="lg" len="med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Textfeld 13"/>
            <p:cNvSpPr txBox="1">
              <a:spLocks noChangeArrowheads="1"/>
            </p:cNvSpPr>
            <p:nvPr/>
          </p:nvSpPr>
          <p:spPr bwMode="auto">
            <a:xfrm>
              <a:off x="445044" y="2381448"/>
              <a:ext cx="11615163" cy="371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eaLnBrk="0" fontAlgn="base" hangingPunct="0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defRPr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449263" eaLnBrk="1" fontAlgn="base" hangingPunct="1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de-DE" sz="3600" dirty="0">
                  <a:solidFill>
                    <a:srgbClr val="000000"/>
                  </a:solidFill>
                </a:rPr>
                <a:t>  t + </a:t>
              </a:r>
              <a:r>
                <a:rPr lang="de-DE" sz="3600" dirty="0" smtClean="0">
                  <a:solidFill>
                    <a:srgbClr val="000000"/>
                  </a:solidFill>
                </a:rPr>
                <a:t>d           </a:t>
              </a:r>
              <a:r>
                <a:rPr lang="de-DE" sz="3600" baseline="30000" dirty="0" smtClean="0">
                  <a:solidFill>
                    <a:srgbClr val="000000"/>
                  </a:solidFill>
                </a:rPr>
                <a:t>5</a:t>
              </a:r>
              <a:r>
                <a:rPr lang="de-DE" sz="3600" dirty="0" smtClean="0">
                  <a:solidFill>
                    <a:srgbClr val="000000"/>
                  </a:solidFill>
                </a:rPr>
                <a:t>He 			 </a:t>
              </a:r>
              <a:r>
                <a:rPr lang="de-DE" sz="3600" baseline="30000" dirty="0">
                  <a:solidFill>
                    <a:srgbClr val="000000"/>
                  </a:solidFill>
                </a:rPr>
                <a:t>4</a:t>
              </a:r>
              <a:r>
                <a:rPr lang="de-DE" sz="3600" dirty="0">
                  <a:solidFill>
                    <a:srgbClr val="000000"/>
                  </a:solidFill>
                </a:rPr>
                <a:t>He + n </a:t>
              </a:r>
              <a:r>
                <a:rPr lang="de-DE" sz="3600" dirty="0" smtClean="0">
                  <a:solidFill>
                    <a:srgbClr val="000000"/>
                  </a:solidFill>
                </a:rPr>
                <a:t>          </a:t>
              </a:r>
              <a:r>
                <a:rPr lang="de-DE" sz="2800" dirty="0" err="1">
                  <a:solidFill>
                    <a:srgbClr val="000000"/>
                  </a:solidFill>
                </a:rPr>
                <a:t>Factor</a:t>
              </a:r>
              <a:r>
                <a:rPr lang="de-DE" sz="2800" dirty="0">
                  <a:solidFill>
                    <a:srgbClr val="000000"/>
                  </a:solidFill>
                </a:rPr>
                <a:t>: ~1.5 at 107 </a:t>
              </a:r>
              <a:r>
                <a:rPr lang="de-DE" sz="2800" dirty="0" smtClean="0">
                  <a:solidFill>
                    <a:srgbClr val="000000"/>
                  </a:solidFill>
                </a:rPr>
                <a:t>keV</a:t>
              </a:r>
            </a:p>
          </p:txBody>
        </p:sp>
        <p:cxnSp>
          <p:nvCxnSpPr>
            <p:cNvPr id="12" name="Gerade Verbindung mit Pfeil 15"/>
            <p:cNvCxnSpPr>
              <a:cxnSpLocks noChangeShapeType="1"/>
            </p:cNvCxnSpPr>
            <p:nvPr/>
          </p:nvCxnSpPr>
          <p:spPr bwMode="auto">
            <a:xfrm>
              <a:off x="1416050" y="2246313"/>
              <a:ext cx="285750" cy="1587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Gerade Verbindung mit Pfeil 16"/>
            <p:cNvCxnSpPr>
              <a:cxnSpLocks noChangeShapeType="1"/>
            </p:cNvCxnSpPr>
            <p:nvPr/>
          </p:nvCxnSpPr>
          <p:spPr bwMode="auto">
            <a:xfrm>
              <a:off x="848631" y="2247900"/>
              <a:ext cx="285750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4" name="Textfeld 20"/>
          <p:cNvSpPr txBox="1">
            <a:spLocks noChangeArrowheads="1"/>
          </p:cNvSpPr>
          <p:nvPr/>
        </p:nvSpPr>
        <p:spPr bwMode="auto">
          <a:xfrm>
            <a:off x="405910" y="2908046"/>
            <a:ext cx="6446837" cy="361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defTabSz="449263" eaLnBrk="1" fontAlgn="base" hangingPunct="1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sz="2800" dirty="0">
                <a:solidFill>
                  <a:srgbClr val="FF0000"/>
                </a:solidFill>
              </a:rPr>
              <a:t>J = 3/2 </a:t>
            </a:r>
            <a:r>
              <a:rPr lang="de-DE" sz="2800" baseline="30000" dirty="0" smtClean="0">
                <a:solidFill>
                  <a:srgbClr val="FF0000"/>
                </a:solidFill>
              </a:rPr>
              <a:t>+</a:t>
            </a:r>
            <a:r>
              <a:rPr lang="de-DE" sz="2800" dirty="0" smtClean="0">
                <a:solidFill>
                  <a:srgbClr val="FF0000"/>
                </a:solidFill>
              </a:rPr>
              <a:t>  /  s-</a:t>
            </a:r>
            <a:r>
              <a:rPr lang="de-DE" sz="2800" dirty="0" err="1" smtClean="0">
                <a:solidFill>
                  <a:srgbClr val="FF0000"/>
                </a:solidFill>
              </a:rPr>
              <a:t>wave</a:t>
            </a:r>
            <a:r>
              <a:rPr lang="de-DE" sz="2800" dirty="0" smtClean="0">
                <a:solidFill>
                  <a:srgbClr val="FF0000"/>
                </a:solidFill>
              </a:rPr>
              <a:t> </a:t>
            </a:r>
            <a:r>
              <a:rPr lang="de-DE" sz="2800" dirty="0" err="1" smtClean="0">
                <a:solidFill>
                  <a:srgbClr val="FF0000"/>
                </a:solidFill>
              </a:rPr>
              <a:t>dominated</a:t>
            </a:r>
            <a:r>
              <a:rPr lang="de-DE" sz="2800" dirty="0" smtClean="0">
                <a:solidFill>
                  <a:srgbClr val="FF0000"/>
                </a:solidFill>
              </a:rPr>
              <a:t> (&gt; 96%)</a:t>
            </a:r>
            <a:endParaRPr lang="de-DE" sz="2800" dirty="0">
              <a:solidFill>
                <a:srgbClr val="FF0000"/>
              </a:solidFill>
            </a:endParaRPr>
          </a:p>
        </p:txBody>
      </p:sp>
      <p:sp>
        <p:nvSpPr>
          <p:cNvPr id="16" name="Rechteck 15"/>
          <p:cNvSpPr/>
          <p:nvPr/>
        </p:nvSpPr>
        <p:spPr bwMode="auto">
          <a:xfrm>
            <a:off x="7762843" y="1034481"/>
            <a:ext cx="4394994" cy="990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336330" y="1986455"/>
            <a:ext cx="7651533" cy="447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smtClean="0"/>
              <a:t>S: ½ </a:t>
            </a:r>
            <a:r>
              <a:rPr lang="de-DE" sz="2400" dirty="0"/>
              <a:t> </a:t>
            </a:r>
            <a:r>
              <a:rPr lang="de-DE" sz="2400" dirty="0" smtClean="0"/>
              <a:t>+  1                   3/2     	     </a:t>
            </a:r>
          </a:p>
        </p:txBody>
      </p:sp>
      <p:cxnSp>
        <p:nvCxnSpPr>
          <p:cNvPr id="21" name="Gerade Verbindung mit Pfeil 14"/>
          <p:cNvCxnSpPr>
            <a:cxnSpLocks noChangeShapeType="1"/>
          </p:cNvCxnSpPr>
          <p:nvPr/>
        </p:nvCxnSpPr>
        <p:spPr bwMode="auto">
          <a:xfrm>
            <a:off x="2098898" y="2206336"/>
            <a:ext cx="646604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 type="none" w="lg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Gerade Verbindung mit Pfeil 14"/>
          <p:cNvCxnSpPr>
            <a:cxnSpLocks noChangeShapeType="1"/>
          </p:cNvCxnSpPr>
          <p:nvPr/>
        </p:nvCxnSpPr>
        <p:spPr bwMode="auto">
          <a:xfrm>
            <a:off x="4362934" y="1504304"/>
            <a:ext cx="642937" cy="158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 type="none" w="lg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Rechteck 23"/>
          <p:cNvSpPr/>
          <p:nvPr/>
        </p:nvSpPr>
        <p:spPr>
          <a:xfrm>
            <a:off x="2988129" y="1034481"/>
            <a:ext cx="2212521" cy="951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25" name="Rechteck 24"/>
          <p:cNvSpPr/>
          <p:nvPr/>
        </p:nvSpPr>
        <p:spPr>
          <a:xfrm>
            <a:off x="832757" y="1067137"/>
            <a:ext cx="1126672" cy="260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cxnSp>
        <p:nvCxnSpPr>
          <p:cNvPr id="32" name="Gerade Verbindung mit Pfeil 14"/>
          <p:cNvCxnSpPr>
            <a:cxnSpLocks noChangeShapeType="1"/>
          </p:cNvCxnSpPr>
          <p:nvPr/>
        </p:nvCxnSpPr>
        <p:spPr bwMode="auto">
          <a:xfrm>
            <a:off x="4428446" y="4158341"/>
            <a:ext cx="642937" cy="158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 type="none" w="lg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u="sng" dirty="0" err="1" smtClean="0"/>
              <a:t>Polarized</a:t>
            </a:r>
            <a:r>
              <a:rPr lang="de-DE" u="sng" dirty="0" smtClean="0"/>
              <a:t> </a:t>
            </a:r>
            <a:r>
              <a:rPr lang="de-DE" u="sng" dirty="0" err="1" smtClean="0"/>
              <a:t>fusion</a:t>
            </a:r>
            <a:r>
              <a:rPr lang="de-DE" u="sng" dirty="0" smtClean="0"/>
              <a:t>: A Simple Model</a:t>
            </a:r>
            <a:endParaRPr lang="de-DE" u="sng" dirty="0"/>
          </a:p>
        </p:txBody>
      </p:sp>
      <p:sp>
        <p:nvSpPr>
          <p:cNvPr id="2" name="Rechteck 1"/>
          <p:cNvSpPr/>
          <p:nvPr/>
        </p:nvSpPr>
        <p:spPr>
          <a:xfrm>
            <a:off x="1197757" y="4585855"/>
            <a:ext cx="6790106" cy="734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</p:spTree>
    <p:extLst>
      <p:ext uri="{BB962C8B-B14F-4D97-AF65-F5344CB8AC3E}">
        <p14:creationId xmlns:p14="http://schemas.microsoft.com/office/powerpoint/2010/main" val="383879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6" grpId="0" animBg="1"/>
      <p:bldP spid="20" grpId="0"/>
      <p:bldP spid="24" grpId="0" animBg="1"/>
      <p:bldP spid="25" grpId="0" animBg="1"/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u="sng" dirty="0" err="1" smtClean="0"/>
              <a:t>Polarized</a:t>
            </a:r>
            <a:r>
              <a:rPr lang="de-DE" u="sng" dirty="0" smtClean="0"/>
              <a:t> Fusion: Differential Cross </a:t>
            </a:r>
            <a:r>
              <a:rPr lang="de-DE" u="sng" dirty="0" err="1" smtClean="0"/>
              <a:t>Section</a:t>
            </a:r>
            <a:endParaRPr lang="de-DE" u="sng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5056758" y="6373093"/>
            <a:ext cx="1409330" cy="263238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smtClean="0">
                <a:solidFill>
                  <a:srgbClr val="023D6B"/>
                </a:solidFill>
                <a:latin typeface="Arial"/>
              </a:rPr>
              <a:t>41</a:t>
            </a:r>
            <a:endParaRPr kumimoji="0" lang="de-DE" sz="1200" b="0" i="0" u="none" strike="noStrike" kern="1200" cap="none" spc="0" normalizeH="0" baseline="0" noProof="0" dirty="0" smtClean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71" y="1206298"/>
            <a:ext cx="11537554" cy="4655127"/>
          </a:xfrm>
          <a:prstGeom prst="rect">
            <a:avLst/>
          </a:prstGeom>
        </p:spPr>
      </p:pic>
      <p:sp>
        <p:nvSpPr>
          <p:cNvPr id="18" name="Rechteck 17"/>
          <p:cNvSpPr/>
          <p:nvPr/>
        </p:nvSpPr>
        <p:spPr>
          <a:xfrm>
            <a:off x="7541231" y="4438436"/>
            <a:ext cx="1099335" cy="904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cxnSp>
        <p:nvCxnSpPr>
          <p:cNvPr id="22" name="Gerade Verbindung mit Pfeil 21"/>
          <p:cNvCxnSpPr/>
          <p:nvPr/>
        </p:nvCxnSpPr>
        <p:spPr>
          <a:xfrm>
            <a:off x="7705619" y="5034337"/>
            <a:ext cx="815511" cy="10274"/>
          </a:xfrm>
          <a:prstGeom prst="straightConnector1">
            <a:avLst/>
          </a:prstGeom>
          <a:ln w="44450">
            <a:solidFill>
              <a:srgbClr val="00B0F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flipH="1">
            <a:off x="8157681" y="4381950"/>
            <a:ext cx="20546" cy="508549"/>
          </a:xfrm>
          <a:prstGeom prst="straightConnector1">
            <a:avLst/>
          </a:prstGeom>
          <a:ln w="444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hteck 23"/>
          <p:cNvSpPr/>
          <p:nvPr/>
        </p:nvSpPr>
        <p:spPr>
          <a:xfrm>
            <a:off x="986319" y="1448780"/>
            <a:ext cx="811659" cy="708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cxnSp>
        <p:nvCxnSpPr>
          <p:cNvPr id="26" name="Gerade Verbindung mit Pfeil 25"/>
          <p:cNvCxnSpPr/>
          <p:nvPr/>
        </p:nvCxnSpPr>
        <p:spPr>
          <a:xfrm flipH="1">
            <a:off x="8145689" y="4381950"/>
            <a:ext cx="11992" cy="578757"/>
          </a:xfrm>
          <a:prstGeom prst="straightConnector1">
            <a:avLst/>
          </a:prstGeom>
          <a:ln w="44450">
            <a:solidFill>
              <a:srgbClr val="00B0F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>
            <a:off x="1058238" y="2013735"/>
            <a:ext cx="647272" cy="0"/>
          </a:xfrm>
          <a:prstGeom prst="straightConnector1">
            <a:avLst/>
          </a:prstGeom>
          <a:ln w="28575">
            <a:solidFill>
              <a:srgbClr val="00B0F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/>
          <p:nvPr/>
        </p:nvCxnSpPr>
        <p:spPr>
          <a:xfrm flipH="1">
            <a:off x="1321911" y="1390454"/>
            <a:ext cx="11992" cy="578757"/>
          </a:xfrm>
          <a:prstGeom prst="straightConnector1">
            <a:avLst/>
          </a:prstGeom>
          <a:ln w="28575">
            <a:solidFill>
              <a:srgbClr val="00B0F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574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Polarized</a:t>
            </a:r>
            <a:r>
              <a:rPr lang="de-DE" dirty="0" smtClean="0"/>
              <a:t> Fusion: Open </a:t>
            </a:r>
            <a:r>
              <a:rPr lang="de-DE" dirty="0" err="1" smtClean="0"/>
              <a:t>Questions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42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371475" y="1274619"/>
            <a:ext cx="11449050" cy="4481760"/>
          </a:xfrm>
        </p:spPr>
        <p:txBody>
          <a:bodyPr/>
          <a:lstStyle/>
          <a:p>
            <a:pPr marL="0" indent="0">
              <a:buNone/>
            </a:pPr>
            <a:r>
              <a:rPr lang="de-DE" sz="2800" b="1" dirty="0" smtClean="0"/>
              <a:t>1.) Will </a:t>
            </a:r>
            <a:r>
              <a:rPr lang="de-DE" sz="2800" b="1" dirty="0" err="1" smtClean="0"/>
              <a:t>polarization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survive</a:t>
            </a:r>
            <a:r>
              <a:rPr lang="de-DE" sz="2800" b="1" dirty="0" smtClean="0"/>
              <a:t> in a </a:t>
            </a:r>
            <a:r>
              <a:rPr lang="de-DE" sz="2800" b="1" dirty="0" err="1" smtClean="0"/>
              <a:t>fusion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plasma</a:t>
            </a:r>
            <a:r>
              <a:rPr lang="de-DE" sz="2800" b="1" dirty="0" smtClean="0"/>
              <a:t>? </a:t>
            </a:r>
          </a:p>
          <a:p>
            <a:pPr marL="0" indent="0">
              <a:buNone/>
            </a:pPr>
            <a:r>
              <a:rPr lang="de-DE" dirty="0" smtClean="0"/>
              <a:t>       </a:t>
            </a:r>
            <a:r>
              <a:rPr lang="de-DE" dirty="0" smtClean="0"/>
              <a:t>	</a:t>
            </a:r>
            <a:r>
              <a:rPr lang="de-DE" dirty="0" err="1" smtClean="0"/>
              <a:t>Magnetic</a:t>
            </a:r>
            <a:r>
              <a:rPr lang="de-DE" dirty="0" smtClean="0"/>
              <a:t> </a:t>
            </a:r>
            <a:r>
              <a:rPr lang="de-DE" dirty="0" err="1" smtClean="0"/>
              <a:t>confinement</a:t>
            </a:r>
            <a:r>
              <a:rPr lang="de-DE" dirty="0" smtClean="0"/>
              <a:t>: </a:t>
            </a:r>
            <a:r>
              <a:rPr lang="de-DE" dirty="0" err="1" smtClean="0"/>
              <a:t>Running</a:t>
            </a:r>
            <a:r>
              <a:rPr lang="de-DE" dirty="0" smtClean="0"/>
              <a:t> </a:t>
            </a:r>
            <a:r>
              <a:rPr lang="de-DE" dirty="0" err="1" smtClean="0"/>
              <a:t>project</a:t>
            </a:r>
            <a:r>
              <a:rPr lang="de-DE" dirty="0" smtClean="0"/>
              <a:t> at DIII Tokamak (W. Heidbrink et al.)</a:t>
            </a:r>
          </a:p>
          <a:p>
            <a:pPr marL="0" indent="0">
              <a:buNone/>
            </a:pPr>
            <a:r>
              <a:rPr lang="de-DE" dirty="0" smtClean="0"/>
              <a:t>	Laser-</a:t>
            </a:r>
            <a:r>
              <a:rPr lang="de-DE" dirty="0" err="1" smtClean="0"/>
              <a:t>induced</a:t>
            </a:r>
            <a:r>
              <a:rPr lang="de-DE" dirty="0" smtClean="0"/>
              <a:t>: </a:t>
            </a:r>
            <a:r>
              <a:rPr lang="de-DE" b="1" dirty="0" smtClean="0">
                <a:solidFill>
                  <a:srgbClr val="C00000"/>
                </a:solidFill>
              </a:rPr>
              <a:t>YES ! </a:t>
            </a:r>
            <a:r>
              <a:rPr lang="de-DE" dirty="0" smtClean="0"/>
              <a:t>(at least </a:t>
            </a:r>
            <a:r>
              <a:rPr lang="de-DE" dirty="0" err="1" smtClean="0"/>
              <a:t>partially</a:t>
            </a:r>
            <a:r>
              <a:rPr lang="de-DE" dirty="0" smtClean="0"/>
              <a:t>!) </a:t>
            </a:r>
            <a:r>
              <a:rPr lang="de-DE" dirty="0" err="1" smtClean="0"/>
              <a:t>Measurements</a:t>
            </a:r>
            <a:r>
              <a:rPr lang="de-DE" dirty="0" smtClean="0"/>
              <a:t> at PHELIX@GSI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405714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7224" y="324000"/>
            <a:ext cx="11449050" cy="1124780"/>
          </a:xfrm>
        </p:spPr>
        <p:txBody>
          <a:bodyPr/>
          <a:lstStyle/>
          <a:p>
            <a:r>
              <a:rPr lang="de-DE" u="sng" dirty="0" err="1" smtClean="0"/>
              <a:t>Polarization</a:t>
            </a:r>
            <a:r>
              <a:rPr lang="de-DE" u="sng" dirty="0" smtClean="0"/>
              <a:t> </a:t>
            </a:r>
            <a:r>
              <a:rPr lang="de-DE" u="sng" dirty="0" err="1" smtClean="0"/>
              <a:t>Preservation</a:t>
            </a:r>
            <a:r>
              <a:rPr lang="de-DE" u="sng" dirty="0" smtClean="0"/>
              <a:t> in a Plasma</a:t>
            </a:r>
            <a:endParaRPr lang="de-DE" u="sng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F20CDB2-B7AB-129D-2A2C-D566467E93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39" y="1870849"/>
            <a:ext cx="5255499" cy="2957016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F1497CB5-669A-EEA1-36EE-33E91CF4FBA9}"/>
              </a:ext>
            </a:extLst>
          </p:cNvPr>
          <p:cNvGrpSpPr/>
          <p:nvPr/>
        </p:nvGrpSpPr>
        <p:grpSpPr>
          <a:xfrm>
            <a:off x="6434160" y="1615908"/>
            <a:ext cx="4338850" cy="3083142"/>
            <a:chOff x="7669692" y="1424819"/>
            <a:chExt cx="4338850" cy="3083142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54327838-D5DD-6906-BCDD-B9AB034470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 r="8660" b="4725"/>
            <a:stretch/>
          </p:blipFill>
          <p:spPr>
            <a:xfrm>
              <a:off x="7807414" y="1424819"/>
              <a:ext cx="4106552" cy="30831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1EC5A022-2B5F-9B7F-29B3-2D3AE28C6D45}"/>
                </a:ext>
              </a:extLst>
            </p:cNvPr>
            <p:cNvSpPr txBox="1"/>
            <p:nvPr/>
          </p:nvSpPr>
          <p:spPr>
            <a:xfrm>
              <a:off x="10261346" y="2649674"/>
              <a:ext cx="174719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000" dirty="0">
                  <a:solidFill>
                    <a:srgbClr val="0000F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signal for unpolarized or longitudinally pol. ions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B05CB75E-234A-8F11-F7D8-13056E1B77B1}"/>
                </a:ext>
              </a:extLst>
            </p:cNvPr>
            <p:cNvSpPr txBox="1"/>
            <p:nvPr/>
          </p:nvSpPr>
          <p:spPr>
            <a:xfrm rot="16200000">
              <a:off x="7265190" y="2605815"/>
              <a:ext cx="1135247" cy="3262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Asymmetry</a:t>
              </a:r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584200" y="1054100"/>
            <a:ext cx="10090842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smtClean="0"/>
              <a:t>Experiment at PHELIX/GSI		</a:t>
            </a:r>
            <a:r>
              <a:rPr lang="de-DE" sz="2400" dirty="0"/>
              <a:t> </a:t>
            </a:r>
            <a:r>
              <a:rPr lang="de-DE" sz="2400" dirty="0" smtClean="0"/>
              <a:t>        </a:t>
            </a:r>
            <a:r>
              <a:rPr lang="de-DE" sz="2400" dirty="0" err="1" smtClean="0"/>
              <a:t>Preliminary</a:t>
            </a:r>
            <a:r>
              <a:rPr lang="de-DE" sz="2400" dirty="0" smtClean="0"/>
              <a:t> </a:t>
            </a:r>
            <a:r>
              <a:rPr lang="de-DE" sz="2400" dirty="0" err="1" smtClean="0"/>
              <a:t>Results</a:t>
            </a:r>
            <a:endParaRPr lang="de-DE" sz="2400" dirty="0" smtClean="0"/>
          </a:p>
        </p:txBody>
      </p:sp>
      <p:sp>
        <p:nvSpPr>
          <p:cNvPr id="10" name="Rechteck 9"/>
          <p:cNvSpPr/>
          <p:nvPr/>
        </p:nvSpPr>
        <p:spPr>
          <a:xfrm>
            <a:off x="857252" y="5272407"/>
            <a:ext cx="89480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First evidence of nuclear polarization effects in a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laser-induced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He fusion plasma</a:t>
            </a:r>
          </a:p>
          <a:p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: 10.48550/arXiv.2310.04184</a:t>
            </a:r>
          </a:p>
        </p:txBody>
      </p:sp>
      <p:sp>
        <p:nvSpPr>
          <p:cNvPr id="11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5029049" y="6381329"/>
            <a:ext cx="1409330" cy="234714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43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05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Polarized</a:t>
            </a:r>
            <a:r>
              <a:rPr lang="de-DE" dirty="0" smtClean="0"/>
              <a:t> Fusion: Open </a:t>
            </a:r>
            <a:r>
              <a:rPr lang="de-DE" dirty="0" err="1" smtClean="0"/>
              <a:t>Questions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44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371475" y="1274619"/>
            <a:ext cx="11449050" cy="4481760"/>
          </a:xfrm>
        </p:spPr>
        <p:txBody>
          <a:bodyPr/>
          <a:lstStyle/>
          <a:p>
            <a:pPr marL="0" indent="0">
              <a:buNone/>
            </a:pPr>
            <a:r>
              <a:rPr lang="de-DE" sz="2800" b="1" dirty="0" smtClean="0"/>
              <a:t>1.) Will </a:t>
            </a:r>
            <a:r>
              <a:rPr lang="de-DE" sz="2800" b="1" dirty="0" err="1" smtClean="0"/>
              <a:t>polarization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survive</a:t>
            </a:r>
            <a:r>
              <a:rPr lang="de-DE" sz="2800" b="1" dirty="0" smtClean="0"/>
              <a:t> in a </a:t>
            </a:r>
            <a:r>
              <a:rPr lang="de-DE" sz="2800" b="1" dirty="0" err="1" smtClean="0"/>
              <a:t>fusion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plasma</a:t>
            </a:r>
            <a:r>
              <a:rPr lang="de-DE" sz="2800" b="1" dirty="0" smtClean="0"/>
              <a:t>? </a:t>
            </a:r>
          </a:p>
          <a:p>
            <a:pPr marL="0" indent="0">
              <a:buNone/>
            </a:pPr>
            <a:r>
              <a:rPr lang="de-DE" dirty="0" smtClean="0"/>
              <a:t>       </a:t>
            </a:r>
            <a:r>
              <a:rPr lang="de-DE" dirty="0" smtClean="0"/>
              <a:t>	</a:t>
            </a:r>
            <a:r>
              <a:rPr lang="de-DE" dirty="0" err="1" smtClean="0"/>
              <a:t>Magnetic</a:t>
            </a:r>
            <a:r>
              <a:rPr lang="de-DE" dirty="0" smtClean="0"/>
              <a:t> </a:t>
            </a:r>
            <a:r>
              <a:rPr lang="de-DE" dirty="0" err="1" smtClean="0"/>
              <a:t>confinement</a:t>
            </a:r>
            <a:r>
              <a:rPr lang="de-DE" dirty="0" smtClean="0"/>
              <a:t>: </a:t>
            </a:r>
            <a:r>
              <a:rPr lang="de-DE" dirty="0" err="1" smtClean="0"/>
              <a:t>Running</a:t>
            </a:r>
            <a:r>
              <a:rPr lang="de-DE" dirty="0" smtClean="0"/>
              <a:t> </a:t>
            </a:r>
            <a:r>
              <a:rPr lang="de-DE" dirty="0" err="1" smtClean="0"/>
              <a:t>project</a:t>
            </a:r>
            <a:r>
              <a:rPr lang="de-DE" dirty="0" smtClean="0"/>
              <a:t> at DIII Tokamak (W. Heidbrink et al.)</a:t>
            </a:r>
          </a:p>
          <a:p>
            <a:pPr marL="0" indent="0">
              <a:buNone/>
            </a:pPr>
            <a:r>
              <a:rPr lang="de-DE" dirty="0" smtClean="0"/>
              <a:t>	Laser-</a:t>
            </a:r>
            <a:r>
              <a:rPr lang="de-DE" dirty="0" err="1" smtClean="0"/>
              <a:t>induced</a:t>
            </a:r>
            <a:r>
              <a:rPr lang="de-DE" dirty="0" smtClean="0"/>
              <a:t>: </a:t>
            </a:r>
            <a:r>
              <a:rPr lang="de-DE" b="1" dirty="0" smtClean="0">
                <a:solidFill>
                  <a:srgbClr val="C00000"/>
                </a:solidFill>
              </a:rPr>
              <a:t>YES ! </a:t>
            </a:r>
            <a:r>
              <a:rPr lang="de-DE" dirty="0" smtClean="0"/>
              <a:t>(at least </a:t>
            </a:r>
            <a:r>
              <a:rPr lang="de-DE" dirty="0" err="1" smtClean="0"/>
              <a:t>partially</a:t>
            </a:r>
            <a:r>
              <a:rPr lang="de-DE" dirty="0" smtClean="0"/>
              <a:t>!) </a:t>
            </a:r>
            <a:r>
              <a:rPr lang="de-DE" dirty="0" err="1" smtClean="0"/>
              <a:t>Measurements</a:t>
            </a:r>
            <a:r>
              <a:rPr lang="de-DE" dirty="0" smtClean="0"/>
              <a:t> at PHELIX@GSI</a:t>
            </a:r>
            <a:endParaRPr lang="de-DE" dirty="0" smtClean="0"/>
          </a:p>
          <a:p>
            <a:pPr marL="0" indent="0">
              <a:buNone/>
            </a:pPr>
            <a:endParaRPr lang="de-DE" sz="1000" dirty="0"/>
          </a:p>
          <a:p>
            <a:pPr marL="0" indent="0">
              <a:buNone/>
            </a:pPr>
            <a:r>
              <a:rPr lang="de-DE" sz="2800" b="1" dirty="0" smtClean="0"/>
              <a:t>2.) </a:t>
            </a:r>
            <a:r>
              <a:rPr lang="de-DE" sz="2800" b="1" dirty="0" err="1" smtClean="0"/>
              <a:t>How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to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produce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enough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polarized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fuel</a:t>
            </a:r>
            <a:r>
              <a:rPr lang="de-DE" sz="2800" b="1" dirty="0" smtClean="0"/>
              <a:t>, i.e. D, T </a:t>
            </a:r>
            <a:r>
              <a:rPr lang="de-DE" sz="2800" b="1" dirty="0" err="1" smtClean="0"/>
              <a:t>and</a:t>
            </a:r>
            <a:r>
              <a:rPr lang="de-DE" sz="2800" b="1" dirty="0" smtClean="0"/>
              <a:t> </a:t>
            </a:r>
            <a:r>
              <a:rPr lang="de-DE" sz="2800" b="1" baseline="30000" dirty="0" smtClean="0"/>
              <a:t>3</a:t>
            </a:r>
            <a:r>
              <a:rPr lang="de-DE" sz="2800" b="1" dirty="0" smtClean="0"/>
              <a:t>He ?</a:t>
            </a:r>
          </a:p>
          <a:p>
            <a:pPr marL="0" indent="0">
              <a:buNone/>
            </a:pPr>
            <a:r>
              <a:rPr lang="de-DE" sz="1000" dirty="0" smtClean="0"/>
              <a:t>	</a:t>
            </a:r>
            <a:r>
              <a:rPr lang="de-DE" dirty="0" smtClean="0"/>
              <a:t>New </a:t>
            </a:r>
            <a:r>
              <a:rPr lang="de-DE" dirty="0" err="1" smtClean="0"/>
              <a:t>Idea</a:t>
            </a:r>
            <a:r>
              <a:rPr lang="de-DE" dirty="0" smtClean="0"/>
              <a:t>: Optical </a:t>
            </a:r>
            <a:r>
              <a:rPr lang="de-DE" dirty="0" err="1" smtClean="0"/>
              <a:t>pumping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rotational</a:t>
            </a:r>
            <a:r>
              <a:rPr lang="de-DE" dirty="0" smtClean="0"/>
              <a:t> </a:t>
            </a:r>
            <a:r>
              <a:rPr lang="de-DE" dirty="0" err="1"/>
              <a:t>m</a:t>
            </a:r>
            <a:r>
              <a:rPr lang="de-DE" dirty="0" err="1" smtClean="0"/>
              <a:t>agnetic</a:t>
            </a:r>
            <a:r>
              <a:rPr lang="de-DE" dirty="0" smtClean="0"/>
              <a:t> </a:t>
            </a:r>
            <a:r>
              <a:rPr lang="de-DE" dirty="0" err="1" smtClean="0"/>
              <a:t>moment</a:t>
            </a:r>
            <a:r>
              <a:rPr lang="de-DE" dirty="0" smtClean="0"/>
              <a:t> </a:t>
            </a:r>
            <a:r>
              <a:rPr lang="de-DE" b="1" i="1" dirty="0" smtClean="0"/>
              <a:t>J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TD (HD)</a:t>
            </a:r>
            <a:r>
              <a:rPr lang="de-DE" sz="1000" dirty="0" smtClean="0"/>
              <a:t>	</a:t>
            </a:r>
            <a:endParaRPr lang="de-DE" sz="1000" dirty="0" smtClean="0"/>
          </a:p>
          <a:p>
            <a:pPr marL="0" indent="0">
              <a:buNone/>
            </a:pPr>
            <a:endParaRPr lang="de-DE" sz="1000" dirty="0" smtClean="0"/>
          </a:p>
          <a:p>
            <a:pPr marL="0" indent="0">
              <a:buNone/>
            </a:pPr>
            <a:r>
              <a:rPr lang="de-DE" sz="2800" b="1" dirty="0" smtClean="0"/>
              <a:t>3.) </a:t>
            </a:r>
            <a:r>
              <a:rPr lang="de-DE" sz="2800" b="1" dirty="0" err="1" smtClean="0"/>
              <a:t>What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about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the</a:t>
            </a:r>
            <a:r>
              <a:rPr lang="de-DE" sz="2800" b="1" dirty="0" smtClean="0"/>
              <a:t> D + D </a:t>
            </a:r>
            <a:r>
              <a:rPr lang="de-DE" sz="2800" b="1" dirty="0" err="1" smtClean="0"/>
              <a:t>reactions</a:t>
            </a:r>
            <a:r>
              <a:rPr lang="de-DE" sz="2800" b="1" dirty="0" smtClean="0"/>
              <a:t>? </a:t>
            </a:r>
            <a:r>
              <a:rPr lang="de-DE" sz="2800" b="1" dirty="0" smtClean="0"/>
              <a:t> </a:t>
            </a:r>
            <a:r>
              <a:rPr lang="de-DE" sz="2400" dirty="0" smtClean="0"/>
              <a:t>d </a:t>
            </a:r>
            <a:r>
              <a:rPr lang="de-DE" sz="2400" dirty="0" smtClean="0"/>
              <a:t>+ d → t + p     </a:t>
            </a:r>
            <a:r>
              <a:rPr lang="de-DE" sz="2400" dirty="0" err="1" smtClean="0"/>
              <a:t>or</a:t>
            </a:r>
            <a:r>
              <a:rPr lang="de-DE" sz="2400" dirty="0" smtClean="0"/>
              <a:t>     d + d → </a:t>
            </a:r>
            <a:r>
              <a:rPr lang="de-DE" sz="2400" baseline="30000" dirty="0" smtClean="0"/>
              <a:t>3</a:t>
            </a:r>
            <a:r>
              <a:rPr lang="de-DE" sz="2400" dirty="0" smtClean="0"/>
              <a:t>He + </a:t>
            </a:r>
            <a:r>
              <a:rPr lang="de-DE" sz="2400" dirty="0" smtClean="0"/>
              <a:t>n</a:t>
            </a:r>
          </a:p>
          <a:p>
            <a:pPr marL="0" indent="0">
              <a:buNone/>
            </a:pPr>
            <a:r>
              <a:rPr lang="de-DE" sz="2400" dirty="0"/>
              <a:t>	</a:t>
            </a:r>
            <a:r>
              <a:rPr lang="de-DE" dirty="0" err="1" smtClean="0"/>
              <a:t>Measurements</a:t>
            </a:r>
            <a:r>
              <a:rPr lang="de-DE" dirty="0" smtClean="0"/>
              <a:t> at PNPI ….?</a:t>
            </a:r>
          </a:p>
          <a:p>
            <a:pPr marL="0" indent="0">
              <a:buNone/>
            </a:pPr>
            <a:r>
              <a:rPr lang="de-DE" sz="2400" dirty="0"/>
              <a:t>	</a:t>
            </a:r>
            <a:r>
              <a:rPr lang="de-DE" dirty="0" smtClean="0"/>
              <a:t>IMP will </a:t>
            </a:r>
            <a:r>
              <a:rPr lang="de-DE" dirty="0" err="1" smtClean="0"/>
              <a:t>be</a:t>
            </a:r>
            <a:r>
              <a:rPr lang="de-DE" dirty="0" smtClean="0"/>
              <a:t> a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player</a:t>
            </a:r>
            <a:r>
              <a:rPr lang="de-DE" dirty="0" smtClean="0"/>
              <a:t> 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139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942420" y="924342"/>
            <a:ext cx="8573181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>
                <a:solidFill>
                  <a:srgbClr val="660066"/>
                </a:solidFill>
              </a:rPr>
              <a:t>PREFER</a:t>
            </a:r>
            <a:r>
              <a:rPr lang="en-US" sz="2800" u="sng" dirty="0">
                <a:solidFill>
                  <a:srgbClr val="660066"/>
                </a:solidFill>
              </a:rPr>
              <a:t> Collaboration: </a:t>
            </a:r>
          </a:p>
          <a:p>
            <a:r>
              <a:rPr lang="en-US" sz="2400" dirty="0"/>
              <a:t>“</a:t>
            </a:r>
            <a:r>
              <a:rPr lang="en-US" sz="2400" b="1" dirty="0"/>
              <a:t>P</a:t>
            </a:r>
            <a:r>
              <a:rPr lang="en-US" sz="2400" dirty="0"/>
              <a:t>olarization </a:t>
            </a:r>
            <a:r>
              <a:rPr lang="en-US" sz="2400" b="1" dirty="0"/>
              <a:t>Re</a:t>
            </a:r>
            <a:r>
              <a:rPr lang="en-US" sz="2400" dirty="0"/>
              <a:t>search for </a:t>
            </a:r>
            <a:r>
              <a:rPr lang="en-US" sz="2400" b="1" dirty="0"/>
              <a:t>F</a:t>
            </a:r>
            <a:r>
              <a:rPr lang="en-US" sz="2400" dirty="0"/>
              <a:t>usion </a:t>
            </a:r>
            <a:r>
              <a:rPr lang="en-US" sz="2400" b="1" dirty="0"/>
              <a:t>E</a:t>
            </a:r>
            <a:r>
              <a:rPr lang="en-US" sz="2400" dirty="0"/>
              <a:t>xperiments and </a:t>
            </a:r>
            <a:r>
              <a:rPr lang="en-US" sz="2400" b="1" dirty="0"/>
              <a:t>R</a:t>
            </a:r>
            <a:r>
              <a:rPr lang="en-US" sz="2400" dirty="0"/>
              <a:t>eactors”</a:t>
            </a:r>
            <a:endParaRPr lang="en-US" sz="2400" dirty="0">
              <a:solidFill>
                <a:srgbClr val="660066"/>
              </a:solidFill>
            </a:endParaRPr>
          </a:p>
          <a:p>
            <a:endParaRPr lang="en-US" dirty="0">
              <a:solidFill>
                <a:srgbClr val="660066"/>
              </a:solidFill>
            </a:endParaRPr>
          </a:p>
          <a:p>
            <a:r>
              <a:rPr lang="en-US" sz="2400" dirty="0">
                <a:solidFill>
                  <a:srgbClr val="660066"/>
                </a:solidFill>
              </a:rPr>
              <a:t>IKP and PGI of FZJ/Uni. of Düsseldorf, BINP in Novosibirsk,</a:t>
            </a:r>
          </a:p>
          <a:p>
            <a:r>
              <a:rPr lang="en-US" sz="2400" dirty="0">
                <a:solidFill>
                  <a:srgbClr val="660066"/>
                </a:solidFill>
              </a:rPr>
              <a:t>Uni. of Ferrara, PNPI </a:t>
            </a:r>
            <a:r>
              <a:rPr lang="en-US" sz="2400" dirty="0" err="1">
                <a:solidFill>
                  <a:srgbClr val="660066"/>
                </a:solidFill>
              </a:rPr>
              <a:t>Gatchina</a:t>
            </a:r>
            <a:r>
              <a:rPr lang="en-US" sz="2400" dirty="0">
                <a:solidFill>
                  <a:srgbClr val="660066"/>
                </a:solidFill>
              </a:rPr>
              <a:t>; Uni. of Crete/FORTH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0" y="3027830"/>
            <a:ext cx="2286000" cy="3436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5099248" y="3339406"/>
            <a:ext cx="503535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Proceedings of the 1</a:t>
            </a:r>
            <a:r>
              <a:rPr lang="en-US" sz="2800" baseline="30000" dirty="0"/>
              <a:t>st</a:t>
            </a:r>
            <a:r>
              <a:rPr lang="en-US" sz="2800" dirty="0"/>
              <a:t> and 2</a:t>
            </a:r>
            <a:r>
              <a:rPr lang="en-US" sz="2800" baseline="30000" dirty="0"/>
              <a:t>nd</a:t>
            </a:r>
            <a:r>
              <a:rPr lang="en-US" sz="2800" dirty="0"/>
              <a:t> </a:t>
            </a:r>
          </a:p>
          <a:p>
            <a:r>
              <a:rPr lang="en-US" sz="2800" dirty="0"/>
              <a:t>Workshop in Trento (2013) </a:t>
            </a:r>
          </a:p>
          <a:p>
            <a:r>
              <a:rPr lang="en-US" sz="2800" dirty="0"/>
              <a:t>and Ferrara (2015)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800600" y="5511801"/>
            <a:ext cx="5586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Springer Proceedings in Physics 187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Polarized</a:t>
            </a:r>
            <a:r>
              <a:rPr lang="de-DE" dirty="0" smtClean="0"/>
              <a:t> Fusion: Open </a:t>
            </a:r>
            <a:r>
              <a:rPr lang="de-DE" dirty="0" err="1" smtClean="0"/>
              <a:t>Questions</a:t>
            </a:r>
            <a:r>
              <a:rPr lang="de-DE" dirty="0" smtClean="0"/>
              <a:t> 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0148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bound</a:t>
            </a:r>
            <a:r>
              <a:rPr lang="de-DE" dirty="0" smtClean="0"/>
              <a:t>-beta-</a:t>
            </a:r>
            <a:r>
              <a:rPr lang="de-DE" dirty="0" err="1" smtClean="0"/>
              <a:t>decay</a:t>
            </a:r>
            <a:r>
              <a:rPr lang="de-DE" dirty="0" smtClean="0"/>
              <a:t> </a:t>
            </a:r>
            <a:r>
              <a:rPr lang="de-DE" dirty="0" err="1" smtClean="0"/>
              <a:t>experiment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45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71475" y="1163754"/>
                <a:ext cx="11449050" cy="421425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de-DE" dirty="0" err="1" smtClean="0"/>
                  <a:t>Bound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beta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decay</a:t>
                </a:r>
                <a:r>
                  <a:rPr lang="de-DE" dirty="0" smtClean="0"/>
                  <a:t>: </a:t>
                </a:r>
                <a:r>
                  <a:rPr lang="de-DE" dirty="0" smtClean="0"/>
                  <a:t>BOB  (TUM: Paul, Schott, </a:t>
                </a:r>
                <a:r>
                  <a:rPr lang="de-DE" dirty="0" err="1" smtClean="0"/>
                  <a:t>Gutsmiedel</a:t>
                </a:r>
                <a:r>
                  <a:rPr lang="de-DE" dirty="0" smtClean="0"/>
                  <a:t>)       </a:t>
                </a:r>
              </a:p>
              <a:p>
                <a:pPr marL="0" indent="0">
                  <a:buNone/>
                </a:pPr>
                <a:endParaRPr lang="de-DE" dirty="0" smtClean="0"/>
              </a:p>
              <a:p>
                <a:pPr marL="0" indent="0">
                  <a:buNone/>
                </a:pPr>
                <a:r>
                  <a:rPr lang="de-DE" dirty="0" smtClean="0"/>
                  <a:t>	</a:t>
                </a:r>
                <a14:m>
                  <m:oMath xmlns:m="http://schemas.openxmlformats.org/officeDocument/2006/math"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 →</m:t>
                    </m:r>
                    <m:r>
                      <a:rPr lang="de-DE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de-DE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de-DE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de-DE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de-DE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de-DE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de-DE" sz="2800" dirty="0" smtClean="0"/>
                  <a:t>     ↔     </a:t>
                </a:r>
                <a14:m>
                  <m:oMath xmlns:m="http://schemas.openxmlformats.org/officeDocument/2006/math"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 → </m:t>
                    </m:r>
                    <m:sSub>
                      <m:sSubPr>
                        <m:ctrlPr>
                          <a:rPr lang="de-DE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de-DE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de-DE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de-DE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 </m:t>
                    </m:r>
                    <m:acc>
                      <m:accPr>
                        <m:chr m:val="̅"/>
                        <m:ctrlPr>
                          <a:rPr lang="de-DE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acc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  (</m:t>
                    </m:r>
                  </m:oMath>
                </a14:m>
                <a:r>
                  <a:rPr lang="de-DE" sz="2800" dirty="0" err="1" smtClean="0"/>
                  <a:t>branching</a:t>
                </a:r>
                <a:r>
                  <a:rPr lang="de-DE" sz="2800" dirty="0" smtClean="0"/>
                  <a:t> </a:t>
                </a:r>
                <a:r>
                  <a:rPr lang="de-DE" sz="2800" dirty="0" err="1" smtClean="0"/>
                  <a:t>ratio</a:t>
                </a:r>
                <a:r>
                  <a:rPr lang="de-DE" sz="2800" dirty="0" smtClean="0"/>
                  <a:t>: 10</a:t>
                </a:r>
                <a:r>
                  <a:rPr lang="de-DE" sz="2800" baseline="30000" dirty="0" smtClean="0"/>
                  <a:t>-7</a:t>
                </a:r>
                <a:r>
                  <a:rPr lang="de-DE" sz="2800" dirty="0" smtClean="0"/>
                  <a:t>)</a:t>
                </a:r>
              </a:p>
              <a:p>
                <a:pPr marL="0" indent="0">
                  <a:buNone/>
                </a:pPr>
                <a:r>
                  <a:rPr lang="de-DE" dirty="0"/>
                  <a:t> </a:t>
                </a:r>
                <a:r>
                  <a:rPr lang="de-DE" dirty="0" smtClean="0"/>
                  <a:t>  </a:t>
                </a:r>
                <a:r>
                  <a:rPr lang="de-DE" dirty="0" smtClean="0"/>
                  <a:t>					      </a:t>
                </a:r>
                <a:r>
                  <a:rPr lang="de-DE" dirty="0" err="1" smtClean="0"/>
                  <a:t>E</a:t>
                </a:r>
                <a:r>
                  <a:rPr lang="de-DE" baseline="-25000" dirty="0" err="1" smtClean="0"/>
                  <a:t>kin</a:t>
                </a:r>
                <a:r>
                  <a:rPr lang="de-DE" dirty="0" smtClean="0"/>
                  <a:t> = 325 eV</a:t>
                </a:r>
              </a:p>
              <a:p>
                <a:pPr marL="0" indent="0">
                  <a:buNone/>
                </a:pPr>
                <a:endParaRPr lang="de-DE" dirty="0"/>
              </a:p>
              <a:p>
                <a:pPr marL="0" indent="0">
                  <a:buNone/>
                </a:pPr>
                <a:endParaRPr lang="de-DE" dirty="0" smtClean="0"/>
              </a:p>
              <a:p>
                <a:pPr marL="0" indent="0">
                  <a:buNone/>
                </a:pPr>
                <a:r>
                  <a:rPr lang="de-DE" dirty="0"/>
                  <a:t>	</a:t>
                </a:r>
                <a:r>
                  <a:rPr lang="de-DE" dirty="0" smtClean="0"/>
                  <a:t>   </a:t>
                </a:r>
                <a:r>
                  <a:rPr lang="de-DE" dirty="0" err="1" smtClean="0"/>
                  <a:t>spin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conservation</a:t>
                </a:r>
                <a:r>
                  <a:rPr lang="de-DE" dirty="0" smtClean="0"/>
                  <a:t> + </a:t>
                </a:r>
                <a:r>
                  <a:rPr lang="de-DE" dirty="0" err="1" smtClean="0"/>
                  <a:t>helicity</a:t>
                </a:r>
                <a:r>
                  <a:rPr lang="de-DE" dirty="0" smtClean="0"/>
                  <a:t>:  </a:t>
                </a:r>
                <a:r>
                  <a:rPr lang="el-GR" b="1" dirty="0" smtClean="0">
                    <a:solidFill>
                      <a:srgbClr val="C00000"/>
                    </a:solidFill>
                  </a:rPr>
                  <a:t>β</a:t>
                </a:r>
                <a:r>
                  <a:rPr lang="de-DE" b="1" dirty="0" smtClean="0">
                    <a:solidFill>
                      <a:srgbClr val="C00000"/>
                    </a:solidFill>
                  </a:rPr>
                  <a:t>3 </a:t>
                </a:r>
                <a:r>
                  <a:rPr lang="de-DE" b="1" dirty="0" err="1" smtClean="0">
                    <a:solidFill>
                      <a:srgbClr val="C00000"/>
                    </a:solidFill>
                  </a:rPr>
                  <a:t>is</a:t>
                </a:r>
                <a:r>
                  <a:rPr lang="de-DE" b="1" dirty="0" smtClean="0">
                    <a:solidFill>
                      <a:srgbClr val="C00000"/>
                    </a:solidFill>
                  </a:rPr>
                  <a:t> not </a:t>
                </a:r>
                <a:r>
                  <a:rPr lang="de-DE" b="1" dirty="0" err="1" smtClean="0">
                    <a:solidFill>
                      <a:srgbClr val="C00000"/>
                    </a:solidFill>
                  </a:rPr>
                  <a:t>allowed</a:t>
                </a:r>
                <a:endParaRPr lang="de-DE" b="1" dirty="0" smtClean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r>
                  <a:rPr lang="de-DE" b="1" dirty="0"/>
                  <a:t> </a:t>
                </a:r>
                <a:r>
                  <a:rPr lang="de-DE" b="1" dirty="0" smtClean="0"/>
                  <a:t>     → </a:t>
                </a:r>
                <a:r>
                  <a:rPr lang="de-DE" dirty="0" err="1" smtClean="0"/>
                  <a:t>search</a:t>
                </a:r>
                <a:r>
                  <a:rPr lang="de-DE" dirty="0" smtClean="0"/>
                  <a:t> for </a:t>
                </a:r>
                <a:r>
                  <a:rPr lang="de-DE" dirty="0" err="1" smtClean="0"/>
                  <a:t>this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forbidden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state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needs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Spinfilter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to</a:t>
                </a:r>
                <a:r>
                  <a:rPr lang="de-DE" dirty="0" smtClean="0"/>
                  <a:t> separate </a:t>
                </a:r>
                <a:r>
                  <a:rPr lang="de-DE" dirty="0" err="1" smtClean="0"/>
                  <a:t>the</a:t>
                </a:r>
                <a:r>
                  <a:rPr lang="de-DE" dirty="0" smtClean="0"/>
                  <a:t> </a:t>
                </a:r>
                <a:r>
                  <a:rPr lang="el-GR" dirty="0" smtClean="0"/>
                  <a:t>β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states</a:t>
                </a:r>
                <a:endParaRPr lang="de-DE" dirty="0"/>
              </a:p>
              <a:p>
                <a:pPr marL="0" indent="0">
                  <a:buNone/>
                </a:pPr>
                <a:endParaRPr lang="de-DE" dirty="0" smtClean="0"/>
              </a:p>
              <a:p>
                <a:pPr marL="0" indent="0">
                  <a:buNone/>
                </a:pPr>
                <a:r>
                  <a:rPr lang="de-DE" dirty="0" smtClean="0"/>
                  <a:t>                                      New </a:t>
                </a:r>
                <a:r>
                  <a:rPr lang="de-DE" dirty="0" err="1" smtClean="0"/>
                  <a:t>hope</a:t>
                </a:r>
                <a:r>
                  <a:rPr lang="de-DE" dirty="0" smtClean="0"/>
                  <a:t>: → „Dark Hydrogen“</a:t>
                </a:r>
                <a:endParaRPr lang="de-DE" dirty="0" smtClean="0"/>
              </a:p>
            </p:txBody>
          </p:sp>
        </mc:Choice>
        <mc:Fallback>
          <p:sp>
            <p:nvSpPr>
              <p:cNvPr id="5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1475" y="1163754"/>
                <a:ext cx="11449050" cy="4214255"/>
              </a:xfrm>
              <a:blipFill>
                <a:blip r:embed="rId2"/>
                <a:stretch>
                  <a:fillRect l="-1491" t="-1592" b="-1288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hteck 5"/>
          <p:cNvSpPr/>
          <p:nvPr/>
        </p:nvSpPr>
        <p:spPr>
          <a:xfrm>
            <a:off x="3976007" y="2098223"/>
            <a:ext cx="6811858" cy="1061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7" name="Rechteck 6"/>
          <p:cNvSpPr/>
          <p:nvPr/>
        </p:nvSpPr>
        <p:spPr>
          <a:xfrm>
            <a:off x="493160" y="4033522"/>
            <a:ext cx="9709078" cy="1058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8" name="Rechteck 7"/>
          <p:cNvSpPr/>
          <p:nvPr/>
        </p:nvSpPr>
        <p:spPr>
          <a:xfrm>
            <a:off x="3110593" y="5274128"/>
            <a:ext cx="4514850" cy="753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</p:spTree>
    <p:extLst>
      <p:ext uri="{BB962C8B-B14F-4D97-AF65-F5344CB8AC3E}">
        <p14:creationId xmlns:p14="http://schemas.microsoft.com/office/powerpoint/2010/main" val="396173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u="sng" dirty="0" smtClean="0"/>
              <a:t>Dark Hydrogen</a:t>
            </a:r>
            <a:endParaRPr lang="de-DE" u="sng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1475" y="923026"/>
            <a:ext cx="11449050" cy="4854373"/>
          </a:xfrm>
        </p:spPr>
        <p:txBody>
          <a:bodyPr/>
          <a:lstStyle/>
          <a:p>
            <a:pPr marL="0" indent="0">
              <a:buNone/>
            </a:pPr>
            <a:r>
              <a:rPr lang="de-DE" b="1" u="sng" dirty="0" smtClean="0"/>
              <a:t>Prof. Eugene Oks:</a:t>
            </a:r>
            <a:r>
              <a:rPr lang="de-DE" dirty="0" smtClean="0"/>
              <a:t>	</a:t>
            </a:r>
            <a:r>
              <a:rPr lang="de-DE" dirty="0" err="1" smtClean="0"/>
              <a:t>Theoretically</a:t>
            </a:r>
            <a:r>
              <a:rPr lang="de-DE" dirty="0" smtClean="0"/>
              <a:t>, </a:t>
            </a:r>
            <a:r>
              <a:rPr lang="de-DE" dirty="0"/>
              <a:t>for </a:t>
            </a:r>
            <a:r>
              <a:rPr lang="de-DE" dirty="0" err="1"/>
              <a:t>the</a:t>
            </a:r>
            <a:r>
              <a:rPr lang="de-DE" dirty="0"/>
              <a:t> hydrogen </a:t>
            </a:r>
            <a:r>
              <a:rPr lang="de-DE" dirty="0" err="1"/>
              <a:t>atom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smtClean="0"/>
              <a:t>a </a:t>
            </a:r>
            <a:r>
              <a:rPr lang="de-DE" dirty="0" err="1" smtClean="0"/>
              <a:t>second</a:t>
            </a:r>
            <a:r>
              <a:rPr lang="de-DE" dirty="0" smtClean="0"/>
              <a:t> </a:t>
            </a:r>
            <a:r>
              <a:rPr lang="de-DE" dirty="0" err="1" smtClean="0"/>
              <a:t>solution</a:t>
            </a:r>
            <a:r>
              <a:rPr lang="de-DE" dirty="0" smtClean="0"/>
              <a:t> 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		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Dirac </a:t>
            </a:r>
            <a:r>
              <a:rPr lang="de-DE" dirty="0" err="1" smtClean="0"/>
              <a:t>equation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r>
              <a:rPr lang="de-DE" dirty="0" smtClean="0"/>
              <a:t>!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		</a:t>
            </a:r>
            <a:r>
              <a:rPr lang="de-DE" b="1" u="sng" dirty="0" smtClean="0"/>
              <a:t>But</a:t>
            </a:r>
            <a:r>
              <a:rPr lang="de-DE" b="1" dirty="0" smtClean="0"/>
              <a:t>: </a:t>
            </a:r>
            <a:r>
              <a:rPr lang="de-DE" dirty="0" smtClean="0"/>
              <a:t>This 2nd </a:t>
            </a:r>
            <a:r>
              <a:rPr lang="de-DE" dirty="0" err="1" smtClean="0"/>
              <a:t>flavor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allows</a:t>
            </a:r>
            <a:r>
              <a:rPr lang="de-DE" dirty="0" smtClean="0"/>
              <a:t> S-</a:t>
            </a:r>
            <a:r>
              <a:rPr lang="de-DE" dirty="0" err="1" smtClean="0"/>
              <a:t>states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l=0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							 -&gt; </a:t>
            </a:r>
            <a:r>
              <a:rPr lang="de-DE" dirty="0" err="1" smtClean="0"/>
              <a:t>no</a:t>
            </a:r>
            <a:r>
              <a:rPr lang="de-DE" dirty="0" smtClean="0"/>
              <a:t> single-photon </a:t>
            </a:r>
            <a:r>
              <a:rPr lang="de-DE" dirty="0" err="1" smtClean="0"/>
              <a:t>transitions</a:t>
            </a:r>
            <a:r>
              <a:rPr lang="de-DE" dirty="0" smtClean="0"/>
              <a:t> 								     (E1)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r>
              <a:rPr lang="de-DE" dirty="0" smtClean="0"/>
              <a:t>!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							-&gt; Hydrogen </a:t>
            </a:r>
            <a:r>
              <a:rPr lang="de-DE" dirty="0" err="1" smtClean="0"/>
              <a:t>atoms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2nd 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							     </a:t>
            </a:r>
            <a:r>
              <a:rPr lang="de-DE" dirty="0" err="1" smtClean="0"/>
              <a:t>flavor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b="1" dirty="0" err="1" smtClean="0"/>
              <a:t>dark</a:t>
            </a:r>
            <a:r>
              <a:rPr lang="de-DE" b="1" dirty="0" smtClean="0"/>
              <a:t> !!!</a:t>
            </a:r>
          </a:p>
          <a:p>
            <a:pPr marL="0" indent="0">
              <a:buNone/>
            </a:pPr>
            <a:endParaRPr lang="de-DE" sz="800" b="1" dirty="0"/>
          </a:p>
          <a:p>
            <a:pPr marL="0" indent="0">
              <a:buNone/>
            </a:pPr>
            <a:r>
              <a:rPr lang="de-DE" b="1" dirty="0" smtClean="0"/>
              <a:t>								</a:t>
            </a:r>
            <a:r>
              <a:rPr lang="de-DE" b="1" u="sng" dirty="0" err="1" smtClean="0"/>
              <a:t>Nevertheless</a:t>
            </a:r>
            <a:r>
              <a:rPr lang="de-DE" b="1" u="sng" dirty="0" smtClean="0"/>
              <a:t>: </a:t>
            </a:r>
          </a:p>
          <a:p>
            <a:pPr marL="0" indent="0">
              <a:buNone/>
            </a:pPr>
            <a:r>
              <a:rPr lang="de-DE" b="1" dirty="0"/>
              <a:t>	</a:t>
            </a:r>
            <a:r>
              <a:rPr lang="de-DE" b="1" dirty="0" smtClean="0"/>
              <a:t>							</a:t>
            </a:r>
            <a:r>
              <a:rPr lang="de-DE" dirty="0" err="1" smtClean="0"/>
              <a:t>Magnetic</a:t>
            </a:r>
            <a:r>
              <a:rPr lang="de-DE" dirty="0" smtClean="0"/>
              <a:t> </a:t>
            </a:r>
            <a:r>
              <a:rPr lang="de-DE" dirty="0" err="1" smtClean="0"/>
              <a:t>dipole</a:t>
            </a:r>
            <a:r>
              <a:rPr lang="de-DE" dirty="0" smtClean="0"/>
              <a:t> (M1) </a:t>
            </a:r>
            <a:r>
              <a:rPr lang="de-DE" dirty="0" err="1" smtClean="0"/>
              <a:t>transitions</a:t>
            </a:r>
            <a:r>
              <a:rPr lang="de-DE" dirty="0" smtClean="0"/>
              <a:t> 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							</a:t>
            </a:r>
            <a:r>
              <a:rPr lang="de-DE" dirty="0" err="1" smtClean="0"/>
              <a:t>are</a:t>
            </a:r>
            <a:r>
              <a:rPr lang="de-DE" dirty="0" smtClean="0"/>
              <a:t> still </a:t>
            </a:r>
            <a:r>
              <a:rPr lang="de-DE" dirty="0" err="1" smtClean="0"/>
              <a:t>allowed</a:t>
            </a:r>
            <a:r>
              <a:rPr lang="de-DE" dirty="0" smtClean="0"/>
              <a:t>, e.g. </a:t>
            </a:r>
            <a:r>
              <a:rPr lang="de-DE" dirty="0" err="1" smtClean="0"/>
              <a:t>between</a:t>
            </a:r>
            <a:r>
              <a:rPr lang="de-DE" dirty="0" smtClean="0"/>
              <a:t> 								HFS </a:t>
            </a:r>
            <a:r>
              <a:rPr lang="de-DE" dirty="0" err="1" smtClean="0"/>
              <a:t>states</a:t>
            </a:r>
            <a:endParaRPr lang="de-DE" dirty="0" smtClean="0"/>
          </a:p>
          <a:p>
            <a:pPr marL="0" indent="0">
              <a:buNone/>
            </a:pPr>
            <a:endParaRPr lang="de-DE" b="1" dirty="0" smtClean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solidFill>
                  <a:srgbClr val="023D6B"/>
                </a:solidFill>
                <a:latin typeface="Arial"/>
              </a:rPr>
              <a:t>46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1" y="2385585"/>
            <a:ext cx="6737230" cy="375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0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u="sng" dirty="0" smtClean="0"/>
              <a:t>Dark Hydrogen</a:t>
            </a:r>
            <a:endParaRPr lang="de-DE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71475" y="974785"/>
                <a:ext cx="11449050" cy="480261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de-DE" u="sng" dirty="0" err="1"/>
                  <a:t>C</a:t>
                </a:r>
                <a:r>
                  <a:rPr lang="de-DE" u="sng" dirty="0" err="1" smtClean="0"/>
                  <a:t>onsequences</a:t>
                </a:r>
                <a:r>
                  <a:rPr lang="de-DE" u="sng" dirty="0" smtClean="0"/>
                  <a:t>:</a:t>
                </a:r>
                <a:r>
                  <a:rPr lang="de-DE" dirty="0"/>
                  <a:t>	</a:t>
                </a:r>
                <a:r>
                  <a:rPr lang="de-DE" dirty="0" smtClean="0"/>
                  <a:t>- Explanation </a:t>
                </a:r>
                <a:r>
                  <a:rPr lang="de-DE" dirty="0" err="1" smtClean="0"/>
                  <a:t>of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dark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baryonic</a:t>
                </a:r>
                <a:r>
                  <a:rPr lang="de-DE" dirty="0" smtClean="0"/>
                  <a:t> matter in </a:t>
                </a:r>
                <a:r>
                  <a:rPr lang="de-DE" dirty="0" err="1" smtClean="0"/>
                  <a:t>the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universe</a:t>
                </a:r>
                <a:endParaRPr lang="de-DE" dirty="0" smtClean="0"/>
              </a:p>
              <a:p>
                <a:pPr marL="0" indent="0">
                  <a:buNone/>
                </a:pPr>
                <a:r>
                  <a:rPr lang="de-DE" sz="800" dirty="0"/>
                  <a:t>	</a:t>
                </a:r>
                <a:r>
                  <a:rPr lang="de-DE" sz="800" dirty="0" smtClean="0"/>
                  <a:t>		</a:t>
                </a:r>
              </a:p>
              <a:p>
                <a:pPr marL="0" indent="0">
                  <a:buNone/>
                </a:pPr>
                <a:r>
                  <a:rPr lang="de-DE" dirty="0"/>
                  <a:t>	</a:t>
                </a:r>
                <a:r>
                  <a:rPr lang="de-DE" dirty="0" smtClean="0"/>
                  <a:t>		- </a:t>
                </a:r>
                <a:r>
                  <a:rPr lang="de-DE" dirty="0"/>
                  <a:t>R</a:t>
                </a:r>
                <a:r>
                  <a:rPr lang="de-DE" dirty="0" smtClean="0"/>
                  <a:t>atio </a:t>
                </a:r>
                <a:r>
                  <a:rPr lang="de-DE" dirty="0" err="1" smtClean="0"/>
                  <a:t>of</a:t>
                </a:r>
                <a:r>
                  <a:rPr lang="de-DE" dirty="0" smtClean="0"/>
                  <a:t> Balmer light ↔ 21 cm </a:t>
                </a:r>
                <a:r>
                  <a:rPr lang="de-DE" dirty="0" err="1" smtClean="0"/>
                  <a:t>radio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waves</a:t>
                </a:r>
                <a:r>
                  <a:rPr lang="de-DE" dirty="0" smtClean="0"/>
                  <a:t> (</a:t>
                </a:r>
                <a:r>
                  <a:rPr lang="de-DE" dirty="0" err="1" smtClean="0"/>
                  <a:t>hyperfine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splitting</a:t>
                </a:r>
                <a:r>
                  <a:rPr lang="de-DE" dirty="0" smtClean="0"/>
                  <a:t>) </a:t>
                </a:r>
              </a:p>
              <a:p>
                <a:pPr marL="0" indent="0">
                  <a:buNone/>
                </a:pPr>
                <a:endParaRPr lang="de-DE" sz="900" dirty="0"/>
              </a:p>
              <a:p>
                <a:pPr marL="0" indent="0">
                  <a:buNone/>
                </a:pPr>
                <a:r>
                  <a:rPr lang="de-DE" dirty="0" smtClean="0"/>
                  <a:t>			- </a:t>
                </a:r>
                <a:r>
                  <a:rPr lang="de-DE" dirty="0" err="1" smtClean="0"/>
                  <a:t>Difference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between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theoretical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and</a:t>
                </a:r>
                <a:r>
                  <a:rPr lang="de-DE" dirty="0" smtClean="0"/>
                  <a:t> experimental </a:t>
                </a:r>
              </a:p>
              <a:p>
                <a:pPr marL="0" indent="0">
                  <a:buNone/>
                </a:pPr>
                <a:r>
                  <a:rPr lang="de-DE" dirty="0"/>
                  <a:t>	</a:t>
                </a:r>
                <a:r>
                  <a:rPr lang="de-DE" dirty="0" smtClean="0"/>
                  <a:t>		  </a:t>
                </a:r>
                <a:r>
                  <a:rPr lang="de-DE" dirty="0" err="1" smtClean="0"/>
                  <a:t>ionization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cross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sections</a:t>
                </a:r>
                <a:endParaRPr lang="de-DE" dirty="0" smtClean="0"/>
              </a:p>
              <a:p>
                <a:pPr marL="0" indent="0">
                  <a:buNone/>
                </a:pPr>
                <a:r>
                  <a:rPr lang="de-DE" sz="800" dirty="0"/>
                  <a:t>	</a:t>
                </a:r>
                <a:r>
                  <a:rPr lang="de-DE" sz="800" dirty="0" smtClean="0"/>
                  <a:t>		</a:t>
                </a:r>
              </a:p>
              <a:p>
                <a:pPr marL="0" indent="0">
                  <a:buNone/>
                </a:pPr>
                <a:r>
                  <a:rPr lang="de-DE" dirty="0" smtClean="0"/>
                  <a:t>			- Neutron </a:t>
                </a:r>
                <a:r>
                  <a:rPr lang="de-DE" dirty="0" err="1" smtClean="0"/>
                  <a:t>lifetime</a:t>
                </a:r>
                <a:r>
                  <a:rPr lang="de-DE" dirty="0" smtClean="0"/>
                  <a:t> puzzle:  </a:t>
                </a:r>
                <a:r>
                  <a:rPr lang="de-DE" b="1" dirty="0" smtClean="0">
                    <a:solidFill>
                      <a:srgbClr val="C00000"/>
                    </a:solidFill>
                  </a:rPr>
                  <a:t>n → p + e +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  <m:r>
                          <a:rPr lang="el-GR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de-DE" dirty="0"/>
                  <a:t>	</a:t>
                </a:r>
                <a:r>
                  <a:rPr lang="de-DE" dirty="0" smtClean="0"/>
                  <a:t>		  </a:t>
                </a:r>
              </a:p>
              <a:p>
                <a:pPr marL="0" indent="0">
                  <a:buNone/>
                </a:pPr>
                <a:r>
                  <a:rPr lang="de-DE" sz="2800" dirty="0"/>
                  <a:t>	</a:t>
                </a:r>
                <a:r>
                  <a:rPr lang="de-DE" sz="2800" dirty="0" smtClean="0"/>
                  <a:t>		  </a:t>
                </a:r>
                <a:r>
                  <a:rPr lang="el-GR" sz="2800" dirty="0" smtClean="0"/>
                  <a:t>τ</a:t>
                </a:r>
                <a:r>
                  <a:rPr lang="de-DE" baseline="-25000" dirty="0" smtClean="0"/>
                  <a:t>beam</a:t>
                </a:r>
                <a:r>
                  <a:rPr lang="de-DE" dirty="0" smtClean="0"/>
                  <a:t> = 888.0 ± 2.0 s   /   </a:t>
                </a:r>
                <a:r>
                  <a:rPr lang="de-DE" dirty="0"/>
                  <a:t> </a:t>
                </a:r>
                <a:r>
                  <a:rPr lang="el-GR" sz="2800" dirty="0" smtClean="0"/>
                  <a:t>τ</a:t>
                </a:r>
                <a:r>
                  <a:rPr lang="de-DE" baseline="-25000" dirty="0" err="1" smtClean="0"/>
                  <a:t>trap</a:t>
                </a:r>
                <a:r>
                  <a:rPr lang="de-DE" dirty="0" smtClean="0"/>
                  <a:t> = 877.75 ± 0.28</a:t>
                </a:r>
                <a:r>
                  <a:rPr lang="de-DE" baseline="-25000" dirty="0" smtClean="0"/>
                  <a:t>stat </a:t>
                </a:r>
                <a:r>
                  <a:rPr lang="de-DE" dirty="0" smtClean="0"/>
                  <a:t>+ </a:t>
                </a:r>
                <a:r>
                  <a:rPr lang="de-DE" dirty="0"/>
                  <a:t>0.22/-</a:t>
                </a:r>
                <a:r>
                  <a:rPr lang="de-DE" dirty="0" smtClean="0"/>
                  <a:t>0.16</a:t>
                </a:r>
                <a:r>
                  <a:rPr lang="de-DE" baseline="-25000" dirty="0" smtClean="0"/>
                  <a:t>syst</a:t>
                </a:r>
                <a:endParaRPr lang="de-DE" dirty="0" smtClean="0"/>
              </a:p>
              <a:p>
                <a:pPr marL="0" indent="0">
                  <a:buNone/>
                </a:pPr>
                <a:r>
                  <a:rPr lang="de-DE" dirty="0" smtClean="0"/>
                  <a:t>			  </a:t>
                </a:r>
                <a:r>
                  <a:rPr lang="de-DE" dirty="0" err="1" smtClean="0"/>
                  <a:t>BoB</a:t>
                </a:r>
                <a:r>
                  <a:rPr lang="de-DE" dirty="0" smtClean="0"/>
                  <a:t>: 			</a:t>
                </a:r>
                <a:r>
                  <a:rPr lang="de-DE" b="1" dirty="0">
                    <a:solidFill>
                      <a:srgbClr val="C00000"/>
                    </a:solidFill>
                  </a:rPr>
                  <a:t>n → </a:t>
                </a:r>
                <a:r>
                  <a:rPr lang="de-DE" b="1" dirty="0" smtClean="0">
                    <a:solidFill>
                      <a:srgbClr val="C00000"/>
                    </a:solidFill>
                  </a:rPr>
                  <a:t>H</a:t>
                </a:r>
                <a:r>
                  <a:rPr lang="de-DE" b="1" baseline="-25000" dirty="0" smtClean="0">
                    <a:solidFill>
                      <a:srgbClr val="C00000"/>
                    </a:solidFill>
                  </a:rPr>
                  <a:t>1/2S</a:t>
                </a:r>
                <a:r>
                  <a:rPr lang="de-DE" b="1" dirty="0" smtClean="0">
                    <a:solidFill>
                      <a:srgbClr val="C00000"/>
                    </a:solidFill>
                  </a:rPr>
                  <a:t> </a:t>
                </a:r>
                <a:r>
                  <a:rPr lang="de-DE" b="1" dirty="0">
                    <a:solidFill>
                      <a:srgbClr val="C00000"/>
                    </a:solidFill>
                  </a:rPr>
                  <a:t>+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  <m:r>
                          <a:rPr lang="el-GR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de-DE" dirty="0" smtClean="0"/>
                  <a:t>    </a:t>
                </a:r>
              </a:p>
              <a:p>
                <a:pPr marL="0" indent="0">
                  <a:buNone/>
                </a:pPr>
                <a:r>
                  <a:rPr lang="de-DE" dirty="0"/>
                  <a:t>	</a:t>
                </a:r>
                <a:r>
                  <a:rPr lang="de-DE" dirty="0" smtClean="0"/>
                  <a:t>		  Problem: </a:t>
                </a:r>
                <a:r>
                  <a:rPr lang="de-DE" dirty="0" err="1" smtClean="0"/>
                  <a:t>Branching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ratio</a:t>
                </a:r>
                <a:r>
                  <a:rPr lang="de-DE" dirty="0" smtClean="0"/>
                  <a:t>: ~ 4∙10</a:t>
                </a:r>
                <a:r>
                  <a:rPr lang="de-DE" baseline="30000" dirty="0" smtClean="0"/>
                  <a:t>-6 </a:t>
                </a:r>
                <a:r>
                  <a:rPr lang="de-DE" dirty="0" smtClean="0"/>
                  <a:t> -&gt; </a:t>
                </a:r>
                <a:r>
                  <a:rPr lang="de-DE" dirty="0" err="1" smtClean="0"/>
                  <a:t>influence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is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too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small</a:t>
                </a:r>
                <a:endParaRPr lang="de-DE" dirty="0" smtClean="0"/>
              </a:p>
              <a:p>
                <a:pPr marL="0" indent="0">
                  <a:buNone/>
                </a:pPr>
                <a:r>
                  <a:rPr lang="de-DE" baseline="30000" dirty="0"/>
                  <a:t>	</a:t>
                </a:r>
                <a:r>
                  <a:rPr lang="de-DE" baseline="30000" dirty="0" smtClean="0"/>
                  <a:t>		</a:t>
                </a:r>
                <a:r>
                  <a:rPr lang="de-DE" dirty="0" smtClean="0"/>
                  <a:t>  2nd </a:t>
                </a:r>
                <a:r>
                  <a:rPr lang="de-DE" dirty="0" err="1" smtClean="0"/>
                  <a:t>flavor</a:t>
                </a:r>
                <a:r>
                  <a:rPr lang="de-DE" dirty="0" smtClean="0"/>
                  <a:t> H: </a:t>
                </a:r>
                <a:r>
                  <a:rPr lang="de-DE" dirty="0" err="1" smtClean="0"/>
                  <a:t>Propability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increased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by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factor</a:t>
                </a:r>
                <a:r>
                  <a:rPr lang="de-DE" dirty="0" smtClean="0"/>
                  <a:t> 3300 </a:t>
                </a:r>
                <a:endParaRPr lang="de-DE" baseline="30000" dirty="0"/>
              </a:p>
              <a:p>
                <a:pPr marL="0" indent="0">
                  <a:buNone/>
                </a:pPr>
                <a:r>
                  <a:rPr lang="de-DE" dirty="0" smtClean="0"/>
                  <a:t>			- ……			</a:t>
                </a:r>
              </a:p>
              <a:p>
                <a:pPr marL="0" indent="0">
                  <a:buNone/>
                </a:pPr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1475" y="974785"/>
                <a:ext cx="11449050" cy="4802614"/>
              </a:xfrm>
              <a:blipFill>
                <a:blip r:embed="rId2"/>
                <a:stretch>
                  <a:fillRect l="-1491" t="-1396" b="-128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47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19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Polarized</a:t>
            </a:r>
            <a:r>
              <a:rPr lang="de-DE" dirty="0" smtClean="0"/>
              <a:t> </a:t>
            </a:r>
            <a:r>
              <a:rPr lang="de-DE" dirty="0" err="1" smtClean="0"/>
              <a:t>Sources</a:t>
            </a:r>
            <a:r>
              <a:rPr lang="de-DE" dirty="0" smtClean="0"/>
              <a:t>:      </a:t>
            </a:r>
            <a:r>
              <a:rPr lang="de-DE" dirty="0" err="1" smtClean="0"/>
              <a:t>History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371475" y="128221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de-DE" u="sng" dirty="0" smtClean="0"/>
              <a:t>1922: Stern-Gerlach Experiment</a:t>
            </a:r>
          </a:p>
          <a:p>
            <a:pPr marL="0" indent="0">
              <a:buFont typeface="Calibri" panose="020F0502020204030204" pitchFamily="34" charset="0"/>
              <a:buNone/>
            </a:pPr>
            <a:endParaRPr lang="de-DE" dirty="0"/>
          </a:p>
          <a:p>
            <a:pPr marL="0" indent="0">
              <a:buFont typeface="Calibri" panose="020F0502020204030204" pitchFamily="34" charset="0"/>
              <a:buNone/>
            </a:pPr>
            <a:endParaRPr lang="de-DE" dirty="0" smtClean="0"/>
          </a:p>
          <a:p>
            <a:pPr marL="0" indent="0">
              <a:buFont typeface="Calibri" panose="020F0502020204030204" pitchFamily="34" charset="0"/>
              <a:buNone/>
            </a:pPr>
            <a:r>
              <a:rPr lang="de-DE" u="sng" dirty="0" smtClean="0"/>
              <a:t>1932: Breit-Rabi </a:t>
            </a:r>
            <a:r>
              <a:rPr lang="de-DE" u="sng" dirty="0" err="1" smtClean="0"/>
              <a:t>Apparatus</a:t>
            </a:r>
            <a:endParaRPr lang="de-DE" u="sng" dirty="0" smtClean="0"/>
          </a:p>
          <a:p>
            <a:pPr marL="0" indent="0">
              <a:buFont typeface="Calibri" panose="020F0502020204030204" pitchFamily="34" charset="0"/>
              <a:buNone/>
            </a:pPr>
            <a:endParaRPr lang="de-DE" dirty="0"/>
          </a:p>
          <a:p>
            <a:pPr marL="0" indent="0">
              <a:buFont typeface="Calibri" panose="020F0502020204030204" pitchFamily="34" charset="0"/>
              <a:buNone/>
            </a:pPr>
            <a:endParaRPr lang="de-DE" dirty="0" smtClean="0"/>
          </a:p>
          <a:p>
            <a:pPr marL="0" indent="0">
              <a:buFont typeface="Calibri" panose="020F0502020204030204" pitchFamily="34" charset="0"/>
              <a:buNone/>
            </a:pPr>
            <a:endParaRPr lang="de-DE" dirty="0"/>
          </a:p>
          <a:p>
            <a:pPr marL="0" indent="0">
              <a:buFont typeface="Calibri" panose="020F0502020204030204" pitchFamily="34" charset="0"/>
              <a:buNone/>
            </a:pPr>
            <a:endParaRPr lang="de-DE" dirty="0" smtClean="0"/>
          </a:p>
          <a:p>
            <a:pPr marL="0" indent="0">
              <a:buFont typeface="Calibri" panose="020F0502020204030204" pitchFamily="34" charset="0"/>
              <a:buNone/>
            </a:pPr>
            <a:endParaRPr lang="de-DE" dirty="0"/>
          </a:p>
          <a:p>
            <a:pPr marL="0" indent="0">
              <a:lnSpc>
                <a:spcPct val="100000"/>
              </a:lnSpc>
              <a:buNone/>
            </a:pPr>
            <a:r>
              <a:rPr lang="de-DE" u="sng" dirty="0"/>
              <a:t>1956: First </a:t>
            </a:r>
            <a:r>
              <a:rPr lang="de-DE" u="sng" dirty="0" err="1" smtClean="0"/>
              <a:t>Atomic</a:t>
            </a:r>
            <a:r>
              <a:rPr lang="de-DE" u="sng" dirty="0" smtClean="0"/>
              <a:t> Beam Source (ABS) at University Erlangen </a:t>
            </a:r>
            <a:endParaRPr lang="de-DE" u="sng" dirty="0"/>
          </a:p>
          <a:p>
            <a:pPr marL="0" indent="0">
              <a:lnSpc>
                <a:spcPct val="100000"/>
              </a:lnSpc>
              <a:buNone/>
            </a:pPr>
            <a:r>
              <a:rPr lang="de-DE" dirty="0" smtClean="0"/>
              <a:t> </a:t>
            </a:r>
            <a:r>
              <a:rPr lang="de-DE" sz="1400" dirty="0" smtClean="0"/>
              <a:t>(G. </a:t>
            </a:r>
            <a:r>
              <a:rPr lang="de-DE" sz="1400" dirty="0" err="1"/>
              <a:t>Clausnitzer</a:t>
            </a:r>
            <a:r>
              <a:rPr lang="de-DE" sz="1400" dirty="0"/>
              <a:t>, R. Fleischmann und H. Schopper. Z. Phys. 144 (1956) </a:t>
            </a:r>
            <a:r>
              <a:rPr lang="de-DE" sz="1400" dirty="0" smtClean="0"/>
              <a:t>336)</a:t>
            </a:r>
            <a:r>
              <a:rPr lang="de-DE" dirty="0" smtClean="0"/>
              <a:t> </a:t>
            </a:r>
            <a:endParaRPr lang="de-DE" dirty="0"/>
          </a:p>
          <a:p>
            <a:pPr marL="0" indent="0">
              <a:buFont typeface="Calibri" panose="020F0502020204030204" pitchFamily="34" charset="0"/>
              <a:buNone/>
            </a:pPr>
            <a:endParaRPr lang="de-DE" dirty="0"/>
          </a:p>
        </p:txBody>
      </p:sp>
      <p:pic>
        <p:nvPicPr>
          <p:cNvPr id="8" name="Picture 2" descr="https://upload.wikimedia.org/wikipedia/commons/thumb/5/51/Stern-Gerlach_experiment.svg/500px-Stern-Gerlach_experiment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706" y="478172"/>
            <a:ext cx="4352665" cy="307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8626278" y="2890157"/>
            <a:ext cx="3416042" cy="1495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smtClean="0"/>
              <a:t>Breit-Rabi </a:t>
            </a:r>
            <a:r>
              <a:rPr lang="de-DE" sz="2400" dirty="0" err="1" smtClean="0"/>
              <a:t>diagram</a:t>
            </a:r>
            <a:endParaRPr lang="de-DE" sz="2400" dirty="0" smtClean="0"/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endParaRPr lang="de-DE" sz="2400" dirty="0" smtClean="0"/>
          </a:p>
          <a:p>
            <a:pPr algn="l">
              <a:lnSpc>
                <a:spcPct val="95000"/>
              </a:lnSpc>
            </a:pPr>
            <a:endParaRPr lang="de-DE" sz="2400" dirty="0" err="1" smtClean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023" y="3265713"/>
            <a:ext cx="5775306" cy="180975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" name="Grafik 12" descr="Ein Bild, das Reihe, Diagramm, Text, parallel enthält.">
            <a:extLst>
              <a:ext uri="{FF2B5EF4-FFF2-40B4-BE49-F238E27FC236}">
                <a16:creationId xmlns:a16="http://schemas.microsoft.com/office/drawing/2014/main" id="{FB3C7FD4-CF88-E090-2717-1A025E43A6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536" y="3436347"/>
            <a:ext cx="3532840" cy="245858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3509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u="sng" dirty="0" err="1" smtClean="0"/>
              <a:t>How</a:t>
            </a:r>
            <a:r>
              <a:rPr lang="de-DE" u="sng" dirty="0" smtClean="0"/>
              <a:t> </a:t>
            </a:r>
            <a:r>
              <a:rPr lang="de-DE" u="sng" dirty="0" err="1" smtClean="0"/>
              <a:t>to</a:t>
            </a:r>
            <a:r>
              <a:rPr lang="de-DE" u="sng" dirty="0" smtClean="0"/>
              <a:t> </a:t>
            </a:r>
            <a:r>
              <a:rPr lang="de-DE" u="sng" dirty="0" err="1" smtClean="0"/>
              <a:t>measure</a:t>
            </a:r>
            <a:r>
              <a:rPr lang="de-DE" u="sng" dirty="0" smtClean="0"/>
              <a:t> „Dark Hydrogen“ ?</a:t>
            </a:r>
            <a:endParaRPr lang="de-DE" u="sng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1475" y="1164567"/>
            <a:ext cx="11449050" cy="4612832"/>
          </a:xfrm>
        </p:spPr>
        <p:txBody>
          <a:bodyPr/>
          <a:lstStyle/>
          <a:p>
            <a:pPr marL="0" indent="0">
              <a:buNone/>
            </a:pPr>
            <a:r>
              <a:rPr lang="de-DE" b="1" u="sng" dirty="0" smtClean="0">
                <a:solidFill>
                  <a:srgbClr val="C00000"/>
                </a:solidFill>
              </a:rPr>
              <a:t>Not </a:t>
            </a:r>
            <a:r>
              <a:rPr lang="de-DE" b="1" u="sng" dirty="0" err="1" smtClean="0">
                <a:solidFill>
                  <a:srgbClr val="C00000"/>
                </a:solidFill>
              </a:rPr>
              <a:t>allowed</a:t>
            </a:r>
            <a:r>
              <a:rPr lang="de-DE" b="1" u="sng" dirty="0" smtClean="0">
                <a:solidFill>
                  <a:srgbClr val="C00000"/>
                </a:solidFill>
              </a:rPr>
              <a:t> for 2nd </a:t>
            </a:r>
            <a:r>
              <a:rPr lang="de-DE" b="1" u="sng" dirty="0" err="1" smtClean="0">
                <a:solidFill>
                  <a:srgbClr val="C00000"/>
                </a:solidFill>
              </a:rPr>
              <a:t>flavor</a:t>
            </a:r>
            <a:r>
              <a:rPr lang="de-DE" b="1" u="sng" dirty="0" smtClean="0">
                <a:solidFill>
                  <a:srgbClr val="C00000"/>
                </a:solidFill>
              </a:rPr>
              <a:t> hydrogen </a:t>
            </a:r>
            <a:r>
              <a:rPr lang="de-DE" b="1" u="sng" dirty="0" err="1" smtClean="0">
                <a:solidFill>
                  <a:srgbClr val="C00000"/>
                </a:solidFill>
              </a:rPr>
              <a:t>atoms</a:t>
            </a:r>
            <a:r>
              <a:rPr lang="de-DE" b="1" u="sng" dirty="0" smtClean="0">
                <a:solidFill>
                  <a:srgbClr val="C00000"/>
                </a:solidFill>
              </a:rPr>
              <a:t>:</a:t>
            </a:r>
          </a:p>
          <a:p>
            <a:pPr>
              <a:buFontTx/>
              <a:buChar char="-"/>
            </a:pPr>
            <a:r>
              <a:rPr lang="de-DE" b="1" dirty="0" err="1" smtClean="0">
                <a:solidFill>
                  <a:srgbClr val="C00000"/>
                </a:solidFill>
              </a:rPr>
              <a:t>Excitation</a:t>
            </a:r>
            <a:r>
              <a:rPr lang="de-DE" b="1" dirty="0" smtClean="0">
                <a:solidFill>
                  <a:srgbClr val="C00000"/>
                </a:solidFill>
              </a:rPr>
              <a:t>/</a:t>
            </a:r>
            <a:r>
              <a:rPr lang="de-DE" b="1" dirty="0" err="1" smtClean="0">
                <a:solidFill>
                  <a:srgbClr val="C00000"/>
                </a:solidFill>
              </a:rPr>
              <a:t>Absorptions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r>
              <a:rPr lang="de-DE" b="1" dirty="0" err="1" smtClean="0">
                <a:solidFill>
                  <a:srgbClr val="C00000"/>
                </a:solidFill>
              </a:rPr>
              <a:t>of</a:t>
            </a:r>
            <a:r>
              <a:rPr lang="de-DE" b="1" dirty="0" smtClean="0">
                <a:solidFill>
                  <a:srgbClr val="C00000"/>
                </a:solidFill>
              </a:rPr>
              <a:t> Photons:       	H + </a:t>
            </a:r>
            <a:r>
              <a:rPr lang="el-GR" b="1" dirty="0" smtClean="0">
                <a:solidFill>
                  <a:srgbClr val="C00000"/>
                </a:solidFill>
              </a:rPr>
              <a:t>γ</a:t>
            </a:r>
            <a:r>
              <a:rPr lang="de-DE" b="1" dirty="0" smtClean="0">
                <a:solidFill>
                  <a:srgbClr val="C00000"/>
                </a:solidFill>
              </a:rPr>
              <a:t> →  H* </a:t>
            </a:r>
          </a:p>
          <a:p>
            <a:pPr>
              <a:buFontTx/>
              <a:buChar char="-"/>
            </a:pPr>
            <a:r>
              <a:rPr lang="de-DE" b="1" dirty="0" err="1" smtClean="0">
                <a:solidFill>
                  <a:srgbClr val="C00000"/>
                </a:solidFill>
              </a:rPr>
              <a:t>Decay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r>
              <a:rPr lang="de-DE" b="1" dirty="0" err="1" smtClean="0">
                <a:solidFill>
                  <a:srgbClr val="C00000"/>
                </a:solidFill>
              </a:rPr>
              <a:t>of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r>
              <a:rPr lang="de-DE" b="1" dirty="0" err="1" smtClean="0">
                <a:solidFill>
                  <a:srgbClr val="C00000"/>
                </a:solidFill>
              </a:rPr>
              <a:t>excited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r>
              <a:rPr lang="de-DE" b="1" dirty="0" err="1" smtClean="0">
                <a:solidFill>
                  <a:srgbClr val="C00000"/>
                </a:solidFill>
              </a:rPr>
              <a:t>states</a:t>
            </a:r>
            <a:r>
              <a:rPr lang="de-DE" b="1" dirty="0" smtClean="0">
                <a:solidFill>
                  <a:srgbClr val="C00000"/>
                </a:solidFill>
              </a:rPr>
              <a:t>: 			H* → H + </a:t>
            </a:r>
            <a:r>
              <a:rPr lang="el-GR" b="1" dirty="0" smtClean="0">
                <a:solidFill>
                  <a:srgbClr val="C00000"/>
                </a:solidFill>
              </a:rPr>
              <a:t>γ</a:t>
            </a:r>
            <a:endParaRPr lang="de-DE" b="1" dirty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de-DE" b="1" dirty="0" smtClean="0">
                <a:solidFill>
                  <a:srgbClr val="C00000"/>
                </a:solidFill>
              </a:rPr>
              <a:t>Photon-</a:t>
            </a:r>
            <a:r>
              <a:rPr lang="de-DE" b="1" dirty="0" err="1" smtClean="0">
                <a:solidFill>
                  <a:srgbClr val="C00000"/>
                </a:solidFill>
              </a:rPr>
              <a:t>induced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r>
              <a:rPr lang="de-DE" b="1" dirty="0" err="1" smtClean="0">
                <a:solidFill>
                  <a:srgbClr val="C00000"/>
                </a:solidFill>
              </a:rPr>
              <a:t>decay</a:t>
            </a:r>
            <a:r>
              <a:rPr lang="de-DE" b="1" dirty="0" smtClean="0">
                <a:solidFill>
                  <a:srgbClr val="C00000"/>
                </a:solidFill>
              </a:rPr>
              <a:t>: </a:t>
            </a:r>
            <a:r>
              <a:rPr lang="de-DE" b="1" dirty="0">
                <a:solidFill>
                  <a:srgbClr val="C00000"/>
                </a:solidFill>
              </a:rPr>
              <a:t>	</a:t>
            </a:r>
            <a:r>
              <a:rPr lang="de-DE" b="1" dirty="0" smtClean="0">
                <a:solidFill>
                  <a:srgbClr val="C00000"/>
                </a:solidFill>
              </a:rPr>
              <a:t>		H* + </a:t>
            </a:r>
            <a:r>
              <a:rPr lang="el-GR" b="1" dirty="0" smtClean="0">
                <a:solidFill>
                  <a:srgbClr val="C00000"/>
                </a:solidFill>
              </a:rPr>
              <a:t>γ</a:t>
            </a:r>
            <a:r>
              <a:rPr lang="de-DE" b="1" dirty="0" smtClean="0">
                <a:solidFill>
                  <a:srgbClr val="C00000"/>
                </a:solidFill>
              </a:rPr>
              <a:t> → H + 2</a:t>
            </a:r>
            <a:r>
              <a:rPr lang="el-GR" b="1" dirty="0" smtClean="0">
                <a:solidFill>
                  <a:srgbClr val="C00000"/>
                </a:solidFill>
              </a:rPr>
              <a:t>γ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</a:p>
          <a:p>
            <a:pPr>
              <a:buFontTx/>
              <a:buChar char="-"/>
            </a:pPr>
            <a:r>
              <a:rPr lang="de-DE" b="1" dirty="0" smtClean="0">
                <a:solidFill>
                  <a:srgbClr val="C00000"/>
                </a:solidFill>
              </a:rPr>
              <a:t>Charge-exchange </a:t>
            </a:r>
            <a:r>
              <a:rPr lang="de-DE" b="1" dirty="0" err="1" smtClean="0">
                <a:solidFill>
                  <a:srgbClr val="C00000"/>
                </a:solidFill>
              </a:rPr>
              <a:t>into</a:t>
            </a:r>
            <a:r>
              <a:rPr lang="de-DE" b="1" dirty="0" smtClean="0">
                <a:solidFill>
                  <a:srgbClr val="C00000"/>
                </a:solidFill>
              </a:rPr>
              <a:t> negative </a:t>
            </a:r>
            <a:r>
              <a:rPr lang="de-DE" b="1" dirty="0" err="1" smtClean="0">
                <a:solidFill>
                  <a:srgbClr val="C00000"/>
                </a:solidFill>
              </a:rPr>
              <a:t>ions</a:t>
            </a:r>
            <a:r>
              <a:rPr lang="de-DE" b="1" dirty="0" smtClean="0">
                <a:solidFill>
                  <a:srgbClr val="C00000"/>
                </a:solidFill>
              </a:rPr>
              <a:t>:	H + </a:t>
            </a:r>
            <a:r>
              <a:rPr lang="de-DE" b="1" dirty="0" err="1" smtClean="0">
                <a:solidFill>
                  <a:srgbClr val="C00000"/>
                </a:solidFill>
              </a:rPr>
              <a:t>Cs</a:t>
            </a:r>
            <a:r>
              <a:rPr lang="de-DE" b="1" dirty="0" smtClean="0">
                <a:solidFill>
                  <a:srgbClr val="C00000"/>
                </a:solidFill>
              </a:rPr>
              <a:t> → H</a:t>
            </a:r>
            <a:r>
              <a:rPr lang="de-DE" b="1" baseline="30000" dirty="0" smtClean="0">
                <a:solidFill>
                  <a:srgbClr val="C00000"/>
                </a:solidFill>
              </a:rPr>
              <a:t>-</a:t>
            </a:r>
            <a:r>
              <a:rPr lang="de-DE" b="1" dirty="0" smtClean="0">
                <a:solidFill>
                  <a:srgbClr val="C00000"/>
                </a:solidFill>
              </a:rPr>
              <a:t> + </a:t>
            </a:r>
            <a:r>
              <a:rPr lang="de-DE" b="1" dirty="0" err="1" smtClean="0">
                <a:solidFill>
                  <a:srgbClr val="C00000"/>
                </a:solidFill>
              </a:rPr>
              <a:t>Cs</a:t>
            </a:r>
            <a:r>
              <a:rPr lang="de-DE" b="1" baseline="30000" dirty="0" smtClean="0">
                <a:solidFill>
                  <a:srgbClr val="C00000"/>
                </a:solidFill>
              </a:rPr>
              <a:t>+</a:t>
            </a:r>
            <a:r>
              <a:rPr lang="de-DE" b="1" dirty="0" smtClean="0">
                <a:solidFill>
                  <a:srgbClr val="C00000"/>
                </a:solidFill>
              </a:rPr>
              <a:t>  </a:t>
            </a:r>
          </a:p>
          <a:p>
            <a:pPr marL="0" indent="0">
              <a:buNone/>
            </a:pPr>
            <a:endParaRPr lang="de-DE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de-DE" b="1" u="sng" dirty="0" smtClean="0">
                <a:solidFill>
                  <a:srgbClr val="002060"/>
                </a:solidFill>
              </a:rPr>
              <a:t>But </a:t>
            </a:r>
            <a:r>
              <a:rPr lang="de-DE" b="1" u="sng" dirty="0" err="1" smtClean="0">
                <a:solidFill>
                  <a:srgbClr val="002060"/>
                </a:solidFill>
              </a:rPr>
              <a:t>allowed</a:t>
            </a:r>
            <a:r>
              <a:rPr lang="de-DE" b="1" u="sng" dirty="0" smtClean="0">
                <a:solidFill>
                  <a:srgbClr val="002060"/>
                </a:solidFill>
              </a:rPr>
              <a:t> </a:t>
            </a:r>
            <a:r>
              <a:rPr lang="de-DE" b="1" u="sng" dirty="0" err="1" smtClean="0">
                <a:solidFill>
                  <a:srgbClr val="002060"/>
                </a:solidFill>
              </a:rPr>
              <a:t>are</a:t>
            </a:r>
            <a:r>
              <a:rPr lang="de-DE" b="1" u="sng" dirty="0" smtClean="0">
                <a:solidFill>
                  <a:srgbClr val="002060"/>
                </a:solidFill>
              </a:rPr>
              <a:t>:  </a:t>
            </a:r>
          </a:p>
          <a:p>
            <a:pPr>
              <a:buFontTx/>
              <a:buChar char="-"/>
            </a:pPr>
            <a:r>
              <a:rPr lang="de-DE" b="1" dirty="0" err="1" smtClean="0">
                <a:solidFill>
                  <a:srgbClr val="002060"/>
                </a:solidFill>
              </a:rPr>
              <a:t>Electron</a:t>
            </a:r>
            <a:r>
              <a:rPr lang="de-DE" b="1" dirty="0" smtClean="0">
                <a:solidFill>
                  <a:srgbClr val="002060"/>
                </a:solidFill>
              </a:rPr>
              <a:t>-impact </a:t>
            </a:r>
            <a:r>
              <a:rPr lang="de-DE" b="1" dirty="0" err="1" smtClean="0">
                <a:solidFill>
                  <a:srgbClr val="002060"/>
                </a:solidFill>
              </a:rPr>
              <a:t>ionization</a:t>
            </a:r>
            <a:r>
              <a:rPr lang="de-DE" b="1" dirty="0">
                <a:solidFill>
                  <a:srgbClr val="002060"/>
                </a:solidFill>
              </a:rPr>
              <a:t>:</a:t>
            </a:r>
            <a:r>
              <a:rPr lang="de-DE" b="1" dirty="0" smtClean="0">
                <a:solidFill>
                  <a:srgbClr val="002060"/>
                </a:solidFill>
              </a:rPr>
              <a:t> </a:t>
            </a:r>
            <a:r>
              <a:rPr lang="de-DE" b="1" dirty="0">
                <a:solidFill>
                  <a:srgbClr val="002060"/>
                </a:solidFill>
              </a:rPr>
              <a:t>H + e → H</a:t>
            </a:r>
            <a:r>
              <a:rPr lang="de-DE" b="1" baseline="30000" dirty="0">
                <a:solidFill>
                  <a:srgbClr val="002060"/>
                </a:solidFill>
              </a:rPr>
              <a:t>+</a:t>
            </a:r>
            <a:r>
              <a:rPr lang="de-DE" b="1" dirty="0">
                <a:solidFill>
                  <a:srgbClr val="002060"/>
                </a:solidFill>
              </a:rPr>
              <a:t> + 2e </a:t>
            </a:r>
            <a:endParaRPr lang="de-DE" b="1" dirty="0" smtClean="0">
              <a:solidFill>
                <a:srgbClr val="002060"/>
              </a:solidFill>
            </a:endParaRPr>
          </a:p>
          <a:p>
            <a:pPr>
              <a:buFontTx/>
              <a:buChar char="-"/>
            </a:pPr>
            <a:r>
              <a:rPr lang="de-DE" b="1" dirty="0" err="1" smtClean="0">
                <a:solidFill>
                  <a:srgbClr val="002060"/>
                </a:solidFill>
              </a:rPr>
              <a:t>Colission-induced</a:t>
            </a:r>
            <a:r>
              <a:rPr lang="de-DE" b="1" dirty="0" smtClean="0">
                <a:solidFill>
                  <a:srgbClr val="002060"/>
                </a:solidFill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</a:rPr>
              <a:t>decay</a:t>
            </a:r>
            <a:r>
              <a:rPr lang="de-DE" b="1" dirty="0" smtClean="0">
                <a:solidFill>
                  <a:srgbClr val="002060"/>
                </a:solidFill>
              </a:rPr>
              <a:t>: H* + e → H + e </a:t>
            </a:r>
          </a:p>
          <a:p>
            <a:pPr>
              <a:buFontTx/>
              <a:buChar char="-"/>
            </a:pPr>
            <a:r>
              <a:rPr lang="de-DE" b="1" dirty="0" err="1" smtClean="0">
                <a:solidFill>
                  <a:srgbClr val="002060"/>
                </a:solidFill>
              </a:rPr>
              <a:t>Neutralization</a:t>
            </a:r>
            <a:r>
              <a:rPr lang="de-DE" b="1" dirty="0">
                <a:solidFill>
                  <a:srgbClr val="002060"/>
                </a:solidFill>
              </a:rPr>
              <a:t>: H</a:t>
            </a:r>
            <a:r>
              <a:rPr lang="de-DE" b="1" baseline="30000" dirty="0">
                <a:solidFill>
                  <a:srgbClr val="002060"/>
                </a:solidFill>
              </a:rPr>
              <a:t>+</a:t>
            </a:r>
            <a:r>
              <a:rPr lang="de-DE" b="1" dirty="0">
                <a:solidFill>
                  <a:srgbClr val="002060"/>
                </a:solidFill>
              </a:rPr>
              <a:t> + e → </a:t>
            </a:r>
            <a:r>
              <a:rPr lang="de-DE" b="1" dirty="0" smtClean="0">
                <a:solidFill>
                  <a:srgbClr val="002060"/>
                </a:solidFill>
              </a:rPr>
              <a:t>H</a:t>
            </a:r>
          </a:p>
          <a:p>
            <a:pPr>
              <a:buFontTx/>
              <a:buChar char="-"/>
            </a:pPr>
            <a:r>
              <a:rPr lang="de-DE" b="1" dirty="0" smtClean="0">
                <a:solidFill>
                  <a:srgbClr val="002060"/>
                </a:solidFill>
              </a:rPr>
              <a:t>Charge </a:t>
            </a:r>
            <a:r>
              <a:rPr lang="de-DE" b="1" dirty="0" err="1" smtClean="0">
                <a:solidFill>
                  <a:srgbClr val="002060"/>
                </a:solidFill>
              </a:rPr>
              <a:t>exchange</a:t>
            </a:r>
            <a:r>
              <a:rPr lang="de-DE" b="1" dirty="0" smtClean="0">
                <a:solidFill>
                  <a:srgbClr val="002060"/>
                </a:solidFill>
              </a:rPr>
              <a:t> </a:t>
            </a:r>
            <a:r>
              <a:rPr lang="de-DE" b="1" dirty="0" err="1" smtClean="0">
                <a:solidFill>
                  <a:srgbClr val="002060"/>
                </a:solidFill>
              </a:rPr>
              <a:t>into</a:t>
            </a:r>
            <a:r>
              <a:rPr lang="de-DE" b="1" dirty="0" smtClean="0">
                <a:solidFill>
                  <a:srgbClr val="002060"/>
                </a:solidFill>
              </a:rPr>
              <a:t> H: H</a:t>
            </a:r>
            <a:r>
              <a:rPr lang="de-DE" b="1" baseline="30000" dirty="0" smtClean="0">
                <a:solidFill>
                  <a:srgbClr val="002060"/>
                </a:solidFill>
              </a:rPr>
              <a:t>+</a:t>
            </a:r>
            <a:r>
              <a:rPr lang="de-DE" b="1" dirty="0" smtClean="0">
                <a:solidFill>
                  <a:srgbClr val="002060"/>
                </a:solidFill>
              </a:rPr>
              <a:t> + </a:t>
            </a:r>
            <a:r>
              <a:rPr lang="de-DE" b="1" dirty="0" err="1" smtClean="0">
                <a:solidFill>
                  <a:srgbClr val="002060"/>
                </a:solidFill>
              </a:rPr>
              <a:t>Cs</a:t>
            </a:r>
            <a:r>
              <a:rPr lang="de-DE" b="1" dirty="0" smtClean="0">
                <a:solidFill>
                  <a:srgbClr val="002060"/>
                </a:solidFill>
              </a:rPr>
              <a:t> → H + </a:t>
            </a:r>
            <a:r>
              <a:rPr lang="de-DE" b="1" dirty="0" err="1" smtClean="0">
                <a:solidFill>
                  <a:srgbClr val="002060"/>
                </a:solidFill>
              </a:rPr>
              <a:t>Cs</a:t>
            </a:r>
            <a:r>
              <a:rPr lang="de-DE" b="1" baseline="30000" dirty="0" smtClean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48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43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Dark Hydrogen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9479" y="865194"/>
            <a:ext cx="9227080" cy="5147380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49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47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Spectroscopy</a:t>
            </a:r>
            <a:r>
              <a:rPr lang="de-DE" dirty="0" smtClean="0"/>
              <a:t>: Motion-</a:t>
            </a:r>
            <a:r>
              <a:rPr lang="de-DE" dirty="0" err="1" smtClean="0"/>
              <a:t>induced</a:t>
            </a:r>
            <a:r>
              <a:rPr lang="de-DE" dirty="0" smtClean="0"/>
              <a:t> </a:t>
            </a:r>
            <a:r>
              <a:rPr lang="de-DE" dirty="0" err="1" smtClean="0"/>
              <a:t>transitions</a:t>
            </a:r>
            <a:endParaRPr lang="de-DE" dirty="0"/>
          </a:p>
        </p:txBody>
      </p:sp>
      <p:pic>
        <p:nvPicPr>
          <p:cNvPr id="14" name="Inhaltsplatzhalter 1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410" y="1268760"/>
            <a:ext cx="11412413" cy="4823571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 dirty="0" smtClean="0"/>
              <a:t>29</a:t>
            </a:r>
            <a:r>
              <a:rPr lang="en-US" noProof="0" dirty="0" smtClean="0"/>
              <a:t> June 2022</a:t>
            </a:r>
            <a:endParaRPr lang="en-US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err="1" smtClean="0"/>
              <a:t>Modified</a:t>
            </a:r>
            <a:r>
              <a:rPr lang="de-DE" dirty="0" smtClean="0"/>
              <a:t> Sona </a:t>
            </a:r>
            <a:r>
              <a:rPr lang="de-DE" dirty="0" err="1" smtClean="0"/>
              <a:t>transitions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US" dirty="0" smtClean="0"/>
              <a:t>50</a:t>
            </a:r>
            <a:endParaRPr lang="en-US" noProof="0" dirty="0"/>
          </a:p>
        </p:txBody>
      </p:sp>
      <p:sp>
        <p:nvSpPr>
          <p:cNvPr id="3" name="Rechteck 2"/>
          <p:cNvSpPr/>
          <p:nvPr/>
        </p:nvSpPr>
        <p:spPr>
          <a:xfrm>
            <a:off x="4223792" y="1052736"/>
            <a:ext cx="3744416" cy="511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7" name="Rechteck 6"/>
          <p:cNvSpPr/>
          <p:nvPr/>
        </p:nvSpPr>
        <p:spPr>
          <a:xfrm>
            <a:off x="7968208" y="857247"/>
            <a:ext cx="3935321" cy="5135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</p:spTree>
    <p:extLst>
      <p:ext uri="{BB962C8B-B14F-4D97-AF65-F5344CB8AC3E}">
        <p14:creationId xmlns:p14="http://schemas.microsoft.com/office/powerpoint/2010/main" val="144421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Spectroscopy</a:t>
            </a:r>
            <a:r>
              <a:rPr lang="de-DE" dirty="0" smtClean="0"/>
              <a:t>: Motion-</a:t>
            </a:r>
            <a:r>
              <a:rPr lang="de-DE" dirty="0" err="1" smtClean="0"/>
              <a:t>induced</a:t>
            </a:r>
            <a:r>
              <a:rPr lang="de-DE" dirty="0" smtClean="0"/>
              <a:t> </a:t>
            </a:r>
            <a:r>
              <a:rPr lang="de-DE" dirty="0" err="1" smtClean="0"/>
              <a:t>transitions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196752"/>
            <a:ext cx="11345528" cy="3094597"/>
          </a:xfrm>
        </p:spPr>
      </p:pic>
      <p:sp>
        <p:nvSpPr>
          <p:cNvPr id="4" name="Datumsplatzhalter 3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 dirty="0" smtClean="0"/>
              <a:t>29</a:t>
            </a:r>
            <a:r>
              <a:rPr lang="en-US" noProof="0" dirty="0" smtClean="0"/>
              <a:t> August 2022</a:t>
            </a:r>
            <a:endParaRPr lang="en-US" noProof="0" dirty="0"/>
          </a:p>
        </p:txBody>
      </p:sp>
      <p:sp>
        <p:nvSpPr>
          <p:cNvPr id="7" name="Textfeld 6"/>
          <p:cNvSpPr txBox="1"/>
          <p:nvPr/>
        </p:nvSpPr>
        <p:spPr>
          <a:xfrm>
            <a:off x="360000" y="4869160"/>
            <a:ext cx="11352624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2400" dirty="0" smtClean="0"/>
              <a:t>H</a:t>
            </a:r>
            <a:r>
              <a:rPr lang="de-DE" sz="2400" baseline="-25000" dirty="0" smtClean="0"/>
              <a:t>2</a:t>
            </a:r>
            <a:r>
              <a:rPr lang="de-DE" sz="2400" dirty="0" smtClean="0"/>
              <a:t>     -&gt;     H</a:t>
            </a:r>
            <a:r>
              <a:rPr lang="de-DE" sz="2400" baseline="-25000" dirty="0" smtClean="0"/>
              <a:t>2</a:t>
            </a:r>
            <a:r>
              <a:rPr lang="de-DE" sz="2400" baseline="30000" dirty="0" smtClean="0"/>
              <a:t>+</a:t>
            </a:r>
            <a:r>
              <a:rPr lang="de-DE" sz="2400" dirty="0" smtClean="0"/>
              <a:t>, p  -&gt;  p    -&gt;      H</a:t>
            </a:r>
            <a:r>
              <a:rPr lang="de-DE" sz="2400" baseline="-25000" dirty="0" smtClean="0"/>
              <a:t>(2S)      </a:t>
            </a:r>
            <a:r>
              <a:rPr lang="de-DE" sz="2400" dirty="0" smtClean="0"/>
              <a:t>-&gt;   H</a:t>
            </a:r>
            <a:r>
              <a:rPr lang="de-DE" sz="2400" baseline="-25000" dirty="0" smtClean="0"/>
              <a:t>(2S / </a:t>
            </a:r>
            <a:r>
              <a:rPr lang="el-GR" sz="2400" baseline="-25000" dirty="0" smtClean="0"/>
              <a:t>α</a:t>
            </a:r>
            <a:r>
              <a:rPr lang="de-DE" sz="2400" baseline="-25000" dirty="0" smtClean="0"/>
              <a:t>1)</a:t>
            </a:r>
            <a:r>
              <a:rPr lang="de-DE" sz="2400" dirty="0" smtClean="0"/>
              <a:t>  -&gt;	      ?        </a:t>
            </a:r>
            <a:r>
              <a:rPr lang="de-DE" sz="2400" dirty="0"/>
              <a:t>-&gt; H</a:t>
            </a:r>
            <a:r>
              <a:rPr lang="de-DE" sz="2400" baseline="-25000" dirty="0"/>
              <a:t>(2S / </a:t>
            </a:r>
            <a:r>
              <a:rPr lang="el-GR" sz="2400" baseline="-25000" dirty="0"/>
              <a:t>α</a:t>
            </a:r>
            <a:r>
              <a:rPr lang="de-DE" sz="2400" baseline="-25000" dirty="0"/>
              <a:t>1</a:t>
            </a:r>
            <a:r>
              <a:rPr lang="de-DE" sz="2400" baseline="-25000" dirty="0" smtClean="0"/>
              <a:t>)  </a:t>
            </a:r>
            <a:r>
              <a:rPr lang="de-DE" sz="2400" dirty="0" smtClean="0"/>
              <a:t>-&gt; </a:t>
            </a:r>
            <a:r>
              <a:rPr lang="de-DE" sz="2400" dirty="0" err="1" smtClean="0"/>
              <a:t>Ly</a:t>
            </a:r>
            <a:r>
              <a:rPr lang="de-DE" sz="2400" dirty="0" smtClean="0"/>
              <a:t>-</a:t>
            </a:r>
            <a:r>
              <a:rPr lang="el-GR" sz="2400" dirty="0" smtClean="0"/>
              <a:t>α</a:t>
            </a:r>
            <a:endParaRPr lang="de-DE" sz="2400" dirty="0" smtClean="0">
              <a:solidFill>
                <a:srgbClr val="7030A0"/>
              </a:solidFill>
            </a:endParaRPr>
          </a:p>
        </p:txBody>
      </p:sp>
      <p:sp>
        <p:nvSpPr>
          <p:cNvPr id="8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5029049" y="6381329"/>
            <a:ext cx="1409330" cy="23471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smtClean="0">
                <a:solidFill>
                  <a:srgbClr val="023D6B"/>
                </a:solidFill>
                <a:latin typeface="Arial"/>
              </a:rPr>
              <a:t>51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8442324" y="5596275"/>
            <a:ext cx="3249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E. Engels et al., EPJ D </a:t>
            </a:r>
            <a:r>
              <a:rPr lang="en-US" sz="1600" b="1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75</a:t>
            </a:r>
            <a:r>
              <a:rPr lang="en-US" sz="16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257 (2021)</a:t>
            </a:r>
            <a:endParaRPr lang="de-DE" sz="16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012372" y="5669784"/>
            <a:ext cx="6670221" cy="44319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err="1" smtClean="0"/>
              <a:t>Simulations</a:t>
            </a:r>
            <a:r>
              <a:rPr lang="de-DE" sz="2400" dirty="0" smtClean="0"/>
              <a:t>: Chrysovalantis Kannis</a:t>
            </a:r>
            <a:endParaRPr lang="de-DE" sz="2400" dirty="0" smtClean="0"/>
          </a:p>
        </p:txBody>
      </p:sp>
    </p:spTree>
    <p:extLst>
      <p:ext uri="{BB962C8B-B14F-4D97-AF65-F5344CB8AC3E}">
        <p14:creationId xmlns:p14="http://schemas.microsoft.com/office/powerpoint/2010/main" val="291200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measure</a:t>
            </a:r>
            <a:r>
              <a:rPr lang="de-DE" dirty="0" smtClean="0"/>
              <a:t> </a:t>
            </a:r>
            <a:r>
              <a:rPr lang="de-DE" dirty="0" err="1" smtClean="0"/>
              <a:t>axions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an LSP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solidFill>
                  <a:srgbClr val="023D6B"/>
                </a:solidFill>
                <a:latin typeface="Arial"/>
              </a:rPr>
              <a:t>52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6428" y="3542620"/>
            <a:ext cx="4558603" cy="244303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320" y="900983"/>
            <a:ext cx="4059844" cy="280082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10" y="900983"/>
            <a:ext cx="7338302" cy="5021614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3048000" y="3119685"/>
            <a:ext cx="6096000" cy="6186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95000"/>
              </a:lnSpc>
              <a:buFontTx/>
              <a:buChar char="-"/>
            </a:pPr>
            <a:endParaRPr lang="de-DE" dirty="0"/>
          </a:p>
          <a:p>
            <a:pPr marL="342900" indent="-342900">
              <a:lnSpc>
                <a:spcPct val="95000"/>
              </a:lnSpc>
              <a:buFontTx/>
              <a:buChar char="-"/>
            </a:pPr>
            <a:r>
              <a:rPr lang="de-DE" dirty="0" err="1"/>
              <a:t>Spectroscopy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151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1475" y="2775856"/>
            <a:ext cx="11449050" cy="1126672"/>
          </a:xfrm>
        </p:spPr>
        <p:txBody>
          <a:bodyPr/>
          <a:lstStyle/>
          <a:p>
            <a:pPr marL="0" indent="0" algn="ctr">
              <a:buNone/>
            </a:pPr>
            <a:r>
              <a:rPr lang="de-DE" sz="4000" b="1" dirty="0" err="1" smtClean="0">
                <a:solidFill>
                  <a:schemeClr val="accent6">
                    <a:lumMod val="75000"/>
                  </a:schemeClr>
                </a:solidFill>
              </a:rPr>
              <a:t>Thank</a:t>
            </a:r>
            <a:r>
              <a:rPr lang="de-DE" sz="4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4000" b="1" dirty="0" err="1" smtClean="0">
                <a:solidFill>
                  <a:schemeClr val="accent6">
                    <a:lumMod val="75000"/>
                  </a:schemeClr>
                </a:solidFill>
              </a:rPr>
              <a:t>you</a:t>
            </a:r>
            <a:r>
              <a:rPr lang="de-DE" sz="4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4000" b="1" dirty="0" err="1" smtClean="0">
                <a:solidFill>
                  <a:schemeClr val="accent6">
                    <a:lumMod val="75000"/>
                  </a:schemeClr>
                </a:solidFill>
              </a:rPr>
              <a:t>very</a:t>
            </a:r>
            <a:r>
              <a:rPr lang="de-DE" sz="4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4000" b="1" dirty="0" err="1" smtClean="0">
                <a:solidFill>
                  <a:schemeClr val="accent6">
                    <a:lumMod val="75000"/>
                  </a:schemeClr>
                </a:solidFill>
              </a:rPr>
              <a:t>much</a:t>
            </a:r>
            <a:r>
              <a:rPr lang="de-DE" sz="4000" b="1" dirty="0" smtClean="0">
                <a:solidFill>
                  <a:schemeClr val="accent6">
                    <a:lumMod val="75000"/>
                  </a:schemeClr>
                </a:solidFill>
              </a:rPr>
              <a:t> for </a:t>
            </a:r>
            <a:r>
              <a:rPr lang="de-DE" sz="4000" b="1" dirty="0" err="1" smtClean="0">
                <a:solidFill>
                  <a:schemeClr val="accent6">
                    <a:lumMod val="75000"/>
                  </a:schemeClr>
                </a:solidFill>
              </a:rPr>
              <a:t>your</a:t>
            </a:r>
            <a:r>
              <a:rPr lang="de-DE" sz="4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4000" b="1" dirty="0" err="1" smtClean="0">
                <a:solidFill>
                  <a:schemeClr val="accent6">
                    <a:lumMod val="75000"/>
                  </a:schemeClr>
                </a:solidFill>
              </a:rPr>
              <a:t>attention</a:t>
            </a:r>
            <a:endParaRPr lang="de-DE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53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39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PAX at </a:t>
            </a:r>
            <a:r>
              <a:rPr lang="de-DE" dirty="0" err="1" smtClean="0"/>
              <a:t>cosy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Inhaltsplatzhalt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118" y="924048"/>
            <a:ext cx="7207818" cy="534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1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3286" y="324000"/>
            <a:ext cx="11781064" cy="1124780"/>
          </a:xfrm>
        </p:spPr>
        <p:txBody>
          <a:bodyPr/>
          <a:lstStyle/>
          <a:p>
            <a:r>
              <a:rPr lang="de-DE" dirty="0" err="1" smtClean="0"/>
              <a:t>Polarized</a:t>
            </a:r>
            <a:r>
              <a:rPr lang="de-DE" dirty="0" smtClean="0"/>
              <a:t> </a:t>
            </a:r>
            <a:r>
              <a:rPr lang="de-DE" dirty="0" err="1" smtClean="0"/>
              <a:t>Sources</a:t>
            </a:r>
            <a:r>
              <a:rPr lang="de-DE" dirty="0" smtClean="0"/>
              <a:t>: </a:t>
            </a:r>
            <a:r>
              <a:rPr lang="de-DE" dirty="0" err="1" smtClean="0"/>
              <a:t>Atomic</a:t>
            </a:r>
            <a:r>
              <a:rPr lang="de-DE" dirty="0" smtClean="0"/>
              <a:t> beam </a:t>
            </a:r>
            <a:r>
              <a:rPr lang="de-DE" dirty="0" err="1" smtClean="0"/>
              <a:t>sources</a:t>
            </a:r>
            <a:r>
              <a:rPr lang="de-DE" dirty="0" smtClean="0"/>
              <a:t> (ABS)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5" descr="Picture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0918" y="1005793"/>
            <a:ext cx="3563109" cy="5248050"/>
          </a:xfrm>
        </p:spPr>
      </p:pic>
      <p:sp>
        <p:nvSpPr>
          <p:cNvPr id="6" name="Textfeld 5"/>
          <p:cNvSpPr txBox="1"/>
          <p:nvPr/>
        </p:nvSpPr>
        <p:spPr>
          <a:xfrm>
            <a:off x="4914899" y="1448780"/>
            <a:ext cx="3535135" cy="4468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400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de-DE" sz="2400" dirty="0" smtClean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de-DE" sz="2400" baseline="-250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de-DE" sz="2400" dirty="0" smtClean="0">
                <a:solidFill>
                  <a:schemeClr val="accent6">
                    <a:lumMod val="75000"/>
                  </a:schemeClr>
                </a:solidFill>
              </a:rPr>
              <a:t> → 2H</a:t>
            </a:r>
          </a:p>
          <a:p>
            <a:pPr algn="l">
              <a:lnSpc>
                <a:spcPct val="95000"/>
              </a:lnSpc>
            </a:pPr>
            <a:endParaRPr lang="de-DE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>
              <a:lnSpc>
                <a:spcPct val="95000"/>
              </a:lnSpc>
            </a:pPr>
            <a:endParaRPr lang="de-DE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de-DE" sz="2400" dirty="0" err="1" smtClean="0">
                <a:solidFill>
                  <a:schemeClr val="accent1"/>
                </a:solidFill>
              </a:rPr>
              <a:t>m</a:t>
            </a:r>
            <a:r>
              <a:rPr lang="de-DE" sz="2400" baseline="-25000" dirty="0" err="1" smtClean="0">
                <a:solidFill>
                  <a:schemeClr val="accent1"/>
                </a:solidFill>
              </a:rPr>
              <a:t>S</a:t>
            </a:r>
            <a:r>
              <a:rPr lang="de-DE" sz="2400" dirty="0" smtClean="0">
                <a:solidFill>
                  <a:schemeClr val="accent1"/>
                </a:solidFill>
              </a:rPr>
              <a:t> = +1/2  ↔  </a:t>
            </a:r>
            <a:r>
              <a:rPr lang="de-DE" sz="2400" dirty="0" err="1" smtClean="0">
                <a:solidFill>
                  <a:schemeClr val="accent1"/>
                </a:solidFill>
              </a:rPr>
              <a:t>m</a:t>
            </a:r>
            <a:r>
              <a:rPr lang="de-DE" sz="2400" baseline="-25000" dirty="0" err="1" smtClean="0">
                <a:solidFill>
                  <a:schemeClr val="accent1"/>
                </a:solidFill>
              </a:rPr>
              <a:t>S</a:t>
            </a:r>
            <a:r>
              <a:rPr lang="de-DE" sz="2400" dirty="0">
                <a:solidFill>
                  <a:schemeClr val="accent1"/>
                </a:solidFill>
              </a:rPr>
              <a:t> </a:t>
            </a:r>
            <a:r>
              <a:rPr lang="de-DE" sz="2400" dirty="0" smtClean="0">
                <a:solidFill>
                  <a:schemeClr val="accent1"/>
                </a:solidFill>
              </a:rPr>
              <a:t>= -1/2  </a:t>
            </a:r>
          </a:p>
          <a:p>
            <a:pPr algn="l">
              <a:lnSpc>
                <a:spcPct val="150000"/>
              </a:lnSpc>
            </a:pPr>
            <a:r>
              <a:rPr lang="de-DE" sz="2400" dirty="0" smtClean="0">
                <a:solidFill>
                  <a:schemeClr val="accent1"/>
                </a:solidFill>
              </a:rPr>
              <a:t>(HFS 1+2  ↔  HFS 3+4)</a:t>
            </a:r>
          </a:p>
          <a:p>
            <a:pPr algn="l">
              <a:lnSpc>
                <a:spcPct val="150000"/>
              </a:lnSpc>
            </a:pPr>
            <a:r>
              <a:rPr lang="de-DE" sz="2400" dirty="0" smtClean="0">
                <a:solidFill>
                  <a:schemeClr val="accent5">
                    <a:lumMod val="75000"/>
                  </a:schemeClr>
                </a:solidFill>
              </a:rPr>
              <a:t>HFS 2 →  HFS 3</a:t>
            </a:r>
          </a:p>
          <a:p>
            <a:pPr algn="l">
              <a:lnSpc>
                <a:spcPct val="150000"/>
              </a:lnSpc>
            </a:pPr>
            <a:endParaRPr lang="de-DE" sz="2400" dirty="0">
              <a:solidFill>
                <a:schemeClr val="accent5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de-DE" sz="2400" dirty="0" smtClean="0">
                <a:solidFill>
                  <a:schemeClr val="accent1"/>
                </a:solidFill>
              </a:rPr>
              <a:t>HFS 1   ↔   HFS 3</a:t>
            </a:r>
          </a:p>
          <a:p>
            <a:pPr algn="l">
              <a:lnSpc>
                <a:spcPct val="150000"/>
              </a:lnSpc>
            </a:pPr>
            <a:r>
              <a:rPr lang="de-DE" sz="2400" dirty="0" smtClean="0">
                <a:solidFill>
                  <a:schemeClr val="accent1"/>
                </a:solidFill>
              </a:rPr>
              <a:t>HFS 1  (→   HFS 3)</a:t>
            </a:r>
            <a:endParaRPr lang="de-DE" sz="2400" dirty="0" smtClean="0">
              <a:solidFill>
                <a:schemeClr val="accent1"/>
              </a:solidFill>
            </a:endParaRPr>
          </a:p>
        </p:txBody>
      </p:sp>
      <p:cxnSp>
        <p:nvCxnSpPr>
          <p:cNvPr id="8" name="Gerader Verbinder 7"/>
          <p:cNvCxnSpPr/>
          <p:nvPr/>
        </p:nvCxnSpPr>
        <p:spPr>
          <a:xfrm>
            <a:off x="6947808" y="2637064"/>
            <a:ext cx="1355271" cy="38372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/>
          <p:nvPr/>
        </p:nvCxnSpPr>
        <p:spPr>
          <a:xfrm flipV="1">
            <a:off x="6947808" y="2620733"/>
            <a:ext cx="1355271" cy="420837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 flipV="1">
            <a:off x="6953256" y="3195820"/>
            <a:ext cx="1178373" cy="38187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>
            <a:off x="6928758" y="3197678"/>
            <a:ext cx="1202871" cy="32112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/>
          <p:cNvCxnSpPr/>
          <p:nvPr/>
        </p:nvCxnSpPr>
        <p:spPr>
          <a:xfrm>
            <a:off x="6682466" y="4835980"/>
            <a:ext cx="925287" cy="291191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/>
          <p:cNvCxnSpPr/>
          <p:nvPr/>
        </p:nvCxnSpPr>
        <p:spPr>
          <a:xfrm flipV="1">
            <a:off x="6656620" y="4835980"/>
            <a:ext cx="885822" cy="371851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8890906" y="1159347"/>
            <a:ext cx="3143251" cy="436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u="sng" dirty="0" smtClean="0"/>
              <a:t>Parameter:</a:t>
            </a:r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r>
              <a:rPr lang="de-DE" sz="2000" u="sng" dirty="0" err="1" smtClean="0"/>
              <a:t>Flux</a:t>
            </a:r>
            <a:r>
              <a:rPr lang="de-DE" sz="2000" u="sng" dirty="0" smtClean="0"/>
              <a:t>: </a:t>
            </a:r>
          </a:p>
          <a:p>
            <a:pPr algn="l">
              <a:lnSpc>
                <a:spcPct val="95000"/>
              </a:lnSpc>
            </a:pPr>
            <a:r>
              <a:rPr lang="de-DE" sz="2400" dirty="0" smtClean="0"/>
              <a:t>        </a:t>
            </a:r>
            <a:r>
              <a:rPr lang="de-DE" sz="2000" dirty="0" smtClean="0"/>
              <a:t>~ 8.2 · 10</a:t>
            </a:r>
            <a:r>
              <a:rPr lang="de-DE" sz="2000" baseline="30000" dirty="0" smtClean="0"/>
              <a:t>16 </a:t>
            </a:r>
            <a:r>
              <a:rPr lang="de-DE" sz="2000" dirty="0" smtClean="0"/>
              <a:t> </a:t>
            </a:r>
            <a:r>
              <a:rPr lang="de-DE" sz="2000" dirty="0" err="1" smtClean="0"/>
              <a:t>atoms</a:t>
            </a:r>
            <a:r>
              <a:rPr lang="de-DE" sz="2000" dirty="0" smtClean="0"/>
              <a:t>/s</a:t>
            </a:r>
          </a:p>
          <a:p>
            <a:pPr algn="l">
              <a:lnSpc>
                <a:spcPct val="95000"/>
              </a:lnSpc>
            </a:pPr>
            <a:endParaRPr lang="de-DE" sz="2000" dirty="0" smtClean="0"/>
          </a:p>
          <a:p>
            <a:pPr algn="l">
              <a:lnSpc>
                <a:spcPct val="95000"/>
              </a:lnSpc>
            </a:pPr>
            <a:endParaRPr lang="de-DE" sz="2000" dirty="0" smtClean="0"/>
          </a:p>
          <a:p>
            <a:pPr algn="l">
              <a:lnSpc>
                <a:spcPct val="95000"/>
              </a:lnSpc>
            </a:pPr>
            <a:r>
              <a:rPr lang="de-DE" sz="2000" u="sng" dirty="0" smtClean="0"/>
              <a:t>Beam </a:t>
            </a:r>
            <a:r>
              <a:rPr lang="de-DE" sz="2000" u="sng" dirty="0" err="1" smtClean="0"/>
              <a:t>size</a:t>
            </a:r>
            <a:r>
              <a:rPr lang="de-DE" sz="2000" u="sng" dirty="0" smtClean="0"/>
              <a:t>:</a:t>
            </a:r>
          </a:p>
          <a:p>
            <a:pPr>
              <a:lnSpc>
                <a:spcPct val="95000"/>
              </a:lnSpc>
            </a:pPr>
            <a:r>
              <a:rPr lang="de-DE" sz="2000" dirty="0" smtClean="0"/>
              <a:t>       ~</a:t>
            </a:r>
            <a:r>
              <a:rPr lang="el-GR" sz="2000" dirty="0" smtClean="0"/>
              <a:t>σ = 2.85 ± 0.42 </a:t>
            </a:r>
            <a:r>
              <a:rPr lang="de-DE" sz="2000" dirty="0" smtClean="0"/>
              <a:t>mm</a:t>
            </a:r>
          </a:p>
          <a:p>
            <a:pPr algn="l">
              <a:lnSpc>
                <a:spcPct val="95000"/>
              </a:lnSpc>
            </a:pPr>
            <a:endParaRPr lang="de-DE" sz="2000" dirty="0" smtClean="0"/>
          </a:p>
          <a:p>
            <a:pPr algn="l">
              <a:lnSpc>
                <a:spcPct val="95000"/>
              </a:lnSpc>
            </a:pPr>
            <a:endParaRPr lang="de-DE" sz="2000" dirty="0" smtClean="0"/>
          </a:p>
          <a:p>
            <a:pPr algn="l">
              <a:lnSpc>
                <a:spcPct val="95000"/>
              </a:lnSpc>
            </a:pPr>
            <a:r>
              <a:rPr lang="de-DE" sz="2000" u="sng" dirty="0" err="1" smtClean="0"/>
              <a:t>Polarization</a:t>
            </a:r>
            <a:r>
              <a:rPr lang="de-DE" sz="2000" u="sng" dirty="0" smtClean="0"/>
              <a:t>:</a:t>
            </a:r>
          </a:p>
          <a:p>
            <a:pPr algn="l">
              <a:lnSpc>
                <a:spcPct val="95000"/>
              </a:lnSpc>
            </a:pPr>
            <a:endParaRPr lang="de-DE" sz="2000" dirty="0" smtClean="0"/>
          </a:p>
          <a:p>
            <a:pPr algn="l">
              <a:lnSpc>
                <a:spcPct val="95000"/>
              </a:lnSpc>
            </a:pPr>
            <a:r>
              <a:rPr lang="de-DE" sz="2000" dirty="0" smtClean="0"/>
              <a:t>Protons:      </a:t>
            </a:r>
            <a:r>
              <a:rPr lang="de-DE" sz="2000" dirty="0" err="1" smtClean="0"/>
              <a:t>P</a:t>
            </a:r>
            <a:r>
              <a:rPr lang="de-DE" sz="2000" baseline="-25000" dirty="0" err="1" smtClean="0"/>
              <a:t>z</a:t>
            </a:r>
            <a:r>
              <a:rPr lang="de-DE" sz="2000" dirty="0" smtClean="0"/>
              <a:t>  ~  ± 0.9</a:t>
            </a:r>
          </a:p>
          <a:p>
            <a:pPr algn="l">
              <a:lnSpc>
                <a:spcPct val="95000"/>
              </a:lnSpc>
            </a:pPr>
            <a:r>
              <a:rPr lang="de-DE" sz="2000" dirty="0" smtClean="0"/>
              <a:t>Deuterons:  </a:t>
            </a:r>
            <a:r>
              <a:rPr lang="de-DE" sz="2000" dirty="0" err="1" smtClean="0"/>
              <a:t>P</a:t>
            </a:r>
            <a:r>
              <a:rPr lang="de-DE" sz="2000" baseline="-25000" dirty="0" err="1" smtClean="0"/>
              <a:t>zz</a:t>
            </a:r>
            <a:r>
              <a:rPr lang="de-DE" sz="2000" dirty="0" smtClean="0"/>
              <a:t> ~ -1.8</a:t>
            </a:r>
          </a:p>
        </p:txBody>
      </p:sp>
    </p:spTree>
    <p:extLst>
      <p:ext uri="{BB962C8B-B14F-4D97-AF65-F5344CB8AC3E}">
        <p14:creationId xmlns:p14="http://schemas.microsoft.com/office/powerpoint/2010/main" val="65148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71474" y="324000"/>
            <a:ext cx="11572875" cy="1124780"/>
          </a:xfrm>
        </p:spPr>
        <p:txBody>
          <a:bodyPr/>
          <a:lstStyle/>
          <a:p>
            <a:r>
              <a:rPr lang="de-DE" dirty="0" err="1" smtClean="0"/>
              <a:t>Polarized</a:t>
            </a:r>
            <a:r>
              <a:rPr lang="de-DE" dirty="0" smtClean="0"/>
              <a:t> </a:t>
            </a:r>
            <a:r>
              <a:rPr lang="de-DE" dirty="0" err="1" smtClean="0"/>
              <a:t>Sources</a:t>
            </a:r>
            <a:r>
              <a:rPr lang="de-DE" dirty="0" smtClean="0"/>
              <a:t>: </a:t>
            </a:r>
            <a:r>
              <a:rPr lang="de-DE" dirty="0" err="1" smtClean="0"/>
              <a:t>Atomic</a:t>
            </a:r>
            <a:r>
              <a:rPr lang="de-DE" dirty="0" smtClean="0"/>
              <a:t> beam </a:t>
            </a:r>
            <a:r>
              <a:rPr lang="de-DE" dirty="0" err="1" smtClean="0"/>
              <a:t>sources</a:t>
            </a:r>
            <a:r>
              <a:rPr lang="de-DE" dirty="0" smtClean="0"/>
              <a:t> (ABS)</a:t>
            </a:r>
            <a:endParaRPr lang="de-DE" dirty="0"/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17" y="1413241"/>
            <a:ext cx="5522685" cy="415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1" t="17792" r="8832"/>
          <a:stretch>
            <a:fillRect/>
          </a:stretch>
        </p:blipFill>
        <p:spPr bwMode="auto">
          <a:xfrm>
            <a:off x="6157910" y="1413241"/>
            <a:ext cx="5437439" cy="415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70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polarimeter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1475" y="1175657"/>
            <a:ext cx="11449050" cy="4601741"/>
          </a:xfrm>
        </p:spPr>
        <p:txBody>
          <a:bodyPr/>
          <a:lstStyle/>
          <a:p>
            <a:pPr marL="0" indent="0">
              <a:buNone/>
            </a:pPr>
            <a:r>
              <a:rPr lang="de-DE" b="1" u="sng" dirty="0" smtClean="0"/>
              <a:t>Polarimeter </a:t>
            </a:r>
            <a:r>
              <a:rPr lang="de-DE" b="1" u="sng" dirty="0" err="1" smtClean="0"/>
              <a:t>used</a:t>
            </a:r>
            <a:r>
              <a:rPr lang="de-DE" b="1" u="sng" dirty="0" smtClean="0"/>
              <a:t> at COSY: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1.) Breit-Rabi polarimeter     →   same </a:t>
            </a:r>
            <a:r>
              <a:rPr lang="de-DE" dirty="0" err="1" smtClean="0"/>
              <a:t>principle</a:t>
            </a:r>
            <a:r>
              <a:rPr lang="de-DE" dirty="0" smtClean="0"/>
              <a:t> like ABS   (</a:t>
            </a:r>
            <a:r>
              <a:rPr lang="de-DE" dirty="0" err="1" smtClean="0"/>
              <a:t>Used</a:t>
            </a:r>
            <a:r>
              <a:rPr lang="de-DE" dirty="0" smtClean="0"/>
              <a:t> at EDDA </a:t>
            </a:r>
            <a:r>
              <a:rPr lang="de-DE" dirty="0" err="1" smtClean="0"/>
              <a:t>and</a:t>
            </a:r>
            <a:r>
              <a:rPr lang="de-DE" dirty="0" smtClean="0"/>
              <a:t> PAX) 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2.) </a:t>
            </a:r>
            <a:r>
              <a:rPr lang="de-DE" dirty="0" err="1" smtClean="0"/>
              <a:t>Nuclear</a:t>
            </a:r>
            <a:r>
              <a:rPr lang="de-DE" dirty="0" smtClean="0"/>
              <a:t> </a:t>
            </a:r>
            <a:r>
              <a:rPr lang="de-DE" dirty="0" err="1" smtClean="0"/>
              <a:t>Reaction</a:t>
            </a:r>
            <a:r>
              <a:rPr lang="de-DE" dirty="0" smtClean="0"/>
              <a:t> Polarimeter   →  </a:t>
            </a:r>
            <a:r>
              <a:rPr lang="de-DE" dirty="0" err="1" smtClean="0"/>
              <a:t>known</a:t>
            </a:r>
            <a:r>
              <a:rPr lang="de-DE" dirty="0" smtClean="0"/>
              <a:t> </a:t>
            </a:r>
            <a:r>
              <a:rPr lang="de-DE" dirty="0" err="1" smtClean="0"/>
              <a:t>Analyzing</a:t>
            </a:r>
            <a:r>
              <a:rPr lang="de-DE" dirty="0" smtClean="0"/>
              <a:t> power </a:t>
            </a:r>
            <a:r>
              <a:rPr lang="de-DE" dirty="0" err="1" smtClean="0"/>
              <a:t>allow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calculate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						  </a:t>
            </a:r>
            <a:r>
              <a:rPr lang="de-DE" dirty="0" err="1" smtClean="0"/>
              <a:t>polarization</a:t>
            </a:r>
            <a:r>
              <a:rPr lang="de-DE" dirty="0" smtClean="0"/>
              <a:t> </a:t>
            </a:r>
            <a:r>
              <a:rPr lang="de-DE" dirty="0" err="1" smtClean="0"/>
              <a:t>when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asymetry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measured</a:t>
            </a:r>
            <a:r>
              <a:rPr lang="de-DE" dirty="0" smtClean="0"/>
              <a:t>.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				  (</a:t>
            </a:r>
            <a:r>
              <a:rPr lang="de-DE" dirty="0" err="1" smtClean="0"/>
              <a:t>Used</a:t>
            </a:r>
            <a:r>
              <a:rPr lang="de-DE" dirty="0" smtClean="0"/>
              <a:t> at EDDA for </a:t>
            </a:r>
            <a:r>
              <a:rPr lang="de-DE" dirty="0" err="1" smtClean="0"/>
              <a:t>the</a:t>
            </a:r>
            <a:r>
              <a:rPr lang="de-DE" dirty="0" smtClean="0"/>
              <a:t> COSY beam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behind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					   </a:t>
            </a:r>
            <a:r>
              <a:rPr lang="de-DE" dirty="0" err="1" smtClean="0"/>
              <a:t>cylclotron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optimize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pol. </a:t>
            </a:r>
            <a:r>
              <a:rPr lang="de-DE" dirty="0" err="1" smtClean="0"/>
              <a:t>ion</a:t>
            </a:r>
            <a:r>
              <a:rPr lang="de-DE" dirty="0" smtClean="0"/>
              <a:t> </a:t>
            </a:r>
            <a:r>
              <a:rPr lang="de-DE" dirty="0" err="1" smtClean="0"/>
              <a:t>source</a:t>
            </a:r>
            <a:r>
              <a:rPr lang="de-DE" dirty="0" smtClean="0"/>
              <a:t>.)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3.) Lamb-</a:t>
            </a:r>
            <a:r>
              <a:rPr lang="de-DE" dirty="0" err="1" smtClean="0"/>
              <a:t>shift</a:t>
            </a:r>
            <a:r>
              <a:rPr lang="de-DE" dirty="0" smtClean="0"/>
              <a:t> polarimeter    →   </a:t>
            </a:r>
            <a:r>
              <a:rPr lang="de-DE" dirty="0" err="1" smtClean="0"/>
              <a:t>following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famous</a:t>
            </a:r>
            <a:r>
              <a:rPr lang="de-DE" dirty="0" smtClean="0"/>
              <a:t> </a:t>
            </a:r>
            <a:r>
              <a:rPr lang="de-DE" dirty="0" err="1" smtClean="0"/>
              <a:t>experiment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Lamb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Retherford</a:t>
            </a:r>
            <a:r>
              <a:rPr lang="de-DE" dirty="0" smtClean="0"/>
              <a:t> 				     from 1947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determine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Lamb </a:t>
            </a:r>
            <a:r>
              <a:rPr lang="de-DE" dirty="0" err="1" smtClean="0"/>
              <a:t>shift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feld 4"/>
              <p:cNvSpPr txBox="1"/>
              <p:nvPr/>
            </p:nvSpPr>
            <p:spPr>
              <a:xfrm>
                <a:off x="457197" y="3690254"/>
                <a:ext cx="4367893" cy="8156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:r>
                  <a:rPr lang="de-DE" sz="2400" dirty="0" smtClean="0"/>
                  <a:t>P·a</a:t>
                </a:r>
                <a:r>
                  <a:rPr lang="de-DE" sz="2400" baseline="-25000" dirty="0" err="1" smtClean="0"/>
                  <a:t>y</a:t>
                </a:r>
                <a:r>
                  <a:rPr lang="de-DE" sz="2400" baseline="-25000" dirty="0" smtClean="0"/>
                  <a:t> </a:t>
                </a:r>
                <a:r>
                  <a:rPr lang="de-DE" sz="24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24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2400" b="0" i="1" dirty="0" smtClean="0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el-GR" sz="2400" b="0" i="1" dirty="0" smtClean="0">
                            <a:latin typeface="Cambria Math" panose="02040503050406030204" pitchFamily="18" charset="0"/>
                          </a:rPr>
                          <m:t>𝜀</m:t>
                        </m:r>
                        <m:r>
                          <a:rPr lang="de-DE" sz="24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de-DE" sz="2400" b="0" i="1" dirty="0" smtClean="0">
                            <a:latin typeface="Cambria Math" panose="02040503050406030204" pitchFamily="18" charset="0"/>
                          </a:rPr>
                          <m:t>(1−</m:t>
                        </m:r>
                        <m:r>
                          <a:rPr lang="el-GR" sz="2400" b="0" i="1" dirty="0" smtClean="0">
                            <a:latin typeface="Cambria Math" panose="02040503050406030204" pitchFamily="18" charset="0"/>
                          </a:rPr>
                          <m:t>𝜀</m:t>
                        </m:r>
                        <m:r>
                          <a:rPr lang="de-DE" sz="24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de-DE" sz="24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2400" dirty="0" smtClean="0"/>
                  <a:t>    </a:t>
                </a:r>
                <a:r>
                  <a:rPr lang="de-DE" sz="2400" dirty="0" err="1" smtClean="0"/>
                  <a:t>with</a:t>
                </a:r>
                <a:r>
                  <a:rPr lang="de-DE" sz="2400" dirty="0" smtClean="0"/>
                  <a:t>  </a:t>
                </a:r>
                <a:r>
                  <a:rPr lang="el-GR" sz="2400" dirty="0" smtClean="0"/>
                  <a:t>ε</a:t>
                </a:r>
                <a:r>
                  <a:rPr lang="de-DE" sz="2400" dirty="0" smtClean="0"/>
                  <a:t>:</a:t>
                </a:r>
                <a:r>
                  <a:rPr lang="de-DE" sz="2400" dirty="0" smtClean="0"/>
                  <a:t>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de-DE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de-DE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↑ · 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↓</m:t>
                            </m:r>
                          </m:num>
                          <m:den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↓ ·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↑</m:t>
                            </m:r>
                          </m:den>
                        </m:f>
                      </m:e>
                    </m:rad>
                  </m:oMath>
                </a14:m>
                <a:endParaRPr lang="de-DE" sz="2400" dirty="0" smtClean="0"/>
              </a:p>
            </p:txBody>
          </p:sp>
        </mc:Choice>
        <mc:Fallback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7" y="3690254"/>
                <a:ext cx="4367893" cy="815673"/>
              </a:xfrm>
              <a:prstGeom prst="rect">
                <a:avLst/>
              </a:prstGeom>
              <a:blipFill>
                <a:blip r:embed="rId2"/>
                <a:stretch>
                  <a:fillRect l="-209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302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Experiment </a:t>
            </a:r>
            <a:r>
              <a:rPr lang="de-DE" dirty="0" err="1" smtClean="0"/>
              <a:t>of</a:t>
            </a:r>
            <a:r>
              <a:rPr lang="de-DE" dirty="0" smtClean="0"/>
              <a:t> Lamb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Retherford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84" y="2816679"/>
            <a:ext cx="7679115" cy="320904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714" y="1126477"/>
            <a:ext cx="5891892" cy="167507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6227" y="2661555"/>
            <a:ext cx="3655871" cy="330623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6792" y="873579"/>
            <a:ext cx="4258109" cy="180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9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Jülich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ülich_PowerPoint_16x9.potx" id="{96E3BAF4-763A-4252-96EB-429A37E76C9B}" vid="{FC15072B-1A6B-4630-9ABB-3D2D56FD5EF8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2712</Words>
  <Application>Microsoft Office PowerPoint</Application>
  <PresentationFormat>Breitbild</PresentationFormat>
  <Paragraphs>535</Paragraphs>
  <Slides>56</Slides>
  <Notes>2</Notes>
  <HiddenSlides>1</HiddenSlides>
  <MMClips>0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56</vt:i4>
      </vt:variant>
    </vt:vector>
  </HeadingPairs>
  <TitlesOfParts>
    <vt:vector size="67" baseType="lpstr">
      <vt:lpstr>Arial</vt:lpstr>
      <vt:lpstr>Calibri</vt:lpstr>
      <vt:lpstr>Calibri Light</vt:lpstr>
      <vt:lpstr>Cambria Math</vt:lpstr>
      <vt:lpstr>Comic Sans MS</vt:lpstr>
      <vt:lpstr>Times New Roman</vt:lpstr>
      <vt:lpstr>Verdana</vt:lpstr>
      <vt:lpstr>Wingdings</vt:lpstr>
      <vt:lpstr>Jülich</vt:lpstr>
      <vt:lpstr>CorelDRAW 12.0 Graphic</vt:lpstr>
      <vt:lpstr>Microsoft Excel Chart</vt:lpstr>
      <vt:lpstr>Polarized H/D Beams and Targets at FZ Jülich </vt:lpstr>
      <vt:lpstr>COSY@FZ Jülich</vt:lpstr>
      <vt:lpstr>Why polarized beams and polarized Targets?</vt:lpstr>
      <vt:lpstr>Why polarized beams and polarized Targets?</vt:lpstr>
      <vt:lpstr>Polarized Sources:      History</vt:lpstr>
      <vt:lpstr>Polarized Sources: Atomic beam sources (ABS)</vt:lpstr>
      <vt:lpstr>Polarized Sources: Atomic beam sources (ABS)</vt:lpstr>
      <vt:lpstr>The polarimeter</vt:lpstr>
      <vt:lpstr>The Experiment of Lamb and Retherford</vt:lpstr>
      <vt:lpstr>The Lamb-shift polarimeter</vt:lpstr>
      <vt:lpstr>The Lamb-shift polarimeter</vt:lpstr>
      <vt:lpstr>The Lamb-shift polarimeter</vt:lpstr>
      <vt:lpstr>The Lamb-shift polarimeter</vt:lpstr>
      <vt:lpstr>The Lamb-shift polarimeter</vt:lpstr>
      <vt:lpstr>The Lamb-shift polarimeter</vt:lpstr>
      <vt:lpstr>The Lamb-shift polarimeter</vt:lpstr>
      <vt:lpstr>The Lamb-shift polarimeter</vt:lpstr>
      <vt:lpstr>ABS + Lambshift polarimeter</vt:lpstr>
      <vt:lpstr>ABS + Lamb-shift polarimeter</vt:lpstr>
      <vt:lpstr>Next generation Lamb-shift polarimeter</vt:lpstr>
      <vt:lpstr>Polarized Beams and Targets at cosy</vt:lpstr>
      <vt:lpstr>The polarized H-/D- pulsed ion source</vt:lpstr>
      <vt:lpstr>The EDDA experiment</vt:lpstr>
      <vt:lpstr>The EDDA Experiment</vt:lpstr>
      <vt:lpstr>PIT at ANKE</vt:lpstr>
      <vt:lpstr>Pit at anke</vt:lpstr>
      <vt:lpstr>PIT at ANKE</vt:lpstr>
      <vt:lpstr>PIT at ANKE</vt:lpstr>
      <vt:lpstr>PIT at ANKE</vt:lpstr>
      <vt:lpstr>PIT at ANKE</vt:lpstr>
      <vt:lpstr>PIT at ANKE</vt:lpstr>
      <vt:lpstr>Pit at anke</vt:lpstr>
      <vt:lpstr>PIT at ANKE</vt:lpstr>
      <vt:lpstr>Pax at COSY</vt:lpstr>
      <vt:lpstr>Pax at cosy</vt:lpstr>
      <vt:lpstr>Additional Physics with ABS: </vt:lpstr>
      <vt:lpstr>Polarized Molecules</vt:lpstr>
      <vt:lpstr>Polarized Molecules</vt:lpstr>
      <vt:lpstr>Polarized Molecules</vt:lpstr>
      <vt:lpstr>Polarized Fusion: The Beginnings</vt:lpstr>
      <vt:lpstr>Polarized fusion: A Simple Model</vt:lpstr>
      <vt:lpstr>Polarized Fusion: Differential Cross Section</vt:lpstr>
      <vt:lpstr>Polarized Fusion: Open Questions</vt:lpstr>
      <vt:lpstr>Polarization Preservation in a Plasma</vt:lpstr>
      <vt:lpstr>Polarized Fusion: Open Questions</vt:lpstr>
      <vt:lpstr>Polarized Fusion: Open Questions ?</vt:lpstr>
      <vt:lpstr>The bound-beta-decay experiment</vt:lpstr>
      <vt:lpstr>Dark Hydrogen</vt:lpstr>
      <vt:lpstr>Dark Hydrogen</vt:lpstr>
      <vt:lpstr>How to measure „Dark Hydrogen“ ?</vt:lpstr>
      <vt:lpstr>Dark Hydrogen</vt:lpstr>
      <vt:lpstr>Spectroscopy: Motion-induced transitions</vt:lpstr>
      <vt:lpstr>Spectroscopy: Motion-induced transitions</vt:lpstr>
      <vt:lpstr>How to measure axions with an LSP</vt:lpstr>
      <vt:lpstr>PowerPoint-Präsentation</vt:lpstr>
      <vt:lpstr>PAX at cosy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Polarized H/D Target at FZ Jülich</dc:title>
  <dc:creator>Engels</dc:creator>
  <cp:lastModifiedBy>Engels</cp:lastModifiedBy>
  <cp:revision>80</cp:revision>
  <dcterms:created xsi:type="dcterms:W3CDTF">2026-03-26T15:08:57Z</dcterms:created>
  <dcterms:modified xsi:type="dcterms:W3CDTF">2026-04-02T00:26:52Z</dcterms:modified>
</cp:coreProperties>
</file>