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953" r:id="rId2"/>
    <p:sldId id="1242" r:id="rId3"/>
    <p:sldId id="1504" r:id="rId4"/>
    <p:sldId id="1360" r:id="rId5"/>
    <p:sldId id="1533" r:id="rId6"/>
    <p:sldId id="1534" r:id="rId7"/>
    <p:sldId id="1526" r:id="rId8"/>
    <p:sldId id="1535" r:id="rId9"/>
    <p:sldId id="1111" r:id="rId10"/>
    <p:sldId id="1524" r:id="rId11"/>
    <p:sldId id="1173" r:id="rId12"/>
    <p:sldId id="1536" r:id="rId13"/>
    <p:sldId id="1527" r:id="rId14"/>
    <p:sldId id="1118" r:id="rId15"/>
    <p:sldId id="1070" r:id="rId16"/>
    <p:sldId id="1113" r:id="rId17"/>
    <p:sldId id="1059" r:id="rId18"/>
    <p:sldId id="1506" r:id="rId19"/>
    <p:sldId id="1503" r:id="rId20"/>
    <p:sldId id="406" r:id="rId21"/>
    <p:sldId id="1512" r:id="rId22"/>
    <p:sldId id="1513" r:id="rId23"/>
    <p:sldId id="1514" r:id="rId24"/>
    <p:sldId id="1239" r:id="rId25"/>
    <p:sldId id="1398" r:id="rId26"/>
    <p:sldId id="1501" r:id="rId27"/>
    <p:sldId id="1532" r:id="rId28"/>
    <p:sldId id="1537" r:id="rId29"/>
    <p:sldId id="1382" r:id="rId30"/>
    <p:sldId id="1538" r:id="rId31"/>
    <p:sldId id="1383" r:id="rId32"/>
    <p:sldId id="1539" r:id="rId33"/>
    <p:sldId id="1540" r:id="rId34"/>
    <p:sldId id="1542" r:id="rId35"/>
    <p:sldId id="1531" r:id="rId36"/>
    <p:sldId id="1543" r:id="rId37"/>
    <p:sldId id="1544" r:id="rId38"/>
    <p:sldId id="1541" r:id="rId39"/>
    <p:sldId id="1108" r:id="rId40"/>
    <p:sldId id="1095" r:id="rId4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A249"/>
    <a:srgbClr val="003399"/>
    <a:srgbClr val="0070C0"/>
    <a:srgbClr val="4D8357"/>
    <a:srgbClr val="FDCC6D"/>
    <a:srgbClr val="E6E6E6"/>
    <a:srgbClr val="FFFFFF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2" autoAdjust="0"/>
    <p:restoredTop sz="94312" autoAdjust="0"/>
  </p:normalViewPr>
  <p:slideViewPr>
    <p:cSldViewPr>
      <p:cViewPr varScale="1">
        <p:scale>
          <a:sx n="116" d="100"/>
          <a:sy n="116" d="100"/>
        </p:scale>
        <p:origin x="20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7" d="100"/>
          <a:sy n="87" d="100"/>
        </p:scale>
        <p:origin x="35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2026/4/1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3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2026/4/1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3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28.png"/><Relationship Id="rId7" Type="http://schemas.openxmlformats.org/officeDocument/2006/relationships/image" Target="../media/image79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hep.ac.cn/event/22189/contributions/19939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415724/" TargetMode="External"/><Relationship Id="rId4" Type="http://schemas.openxmlformats.org/officeDocument/2006/relationships/hyperlink" Target="https://indico.in2p3.fr/event/20053/contributions/137901/attachments/83995/125193/Gudrid_marseille.pdf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87.png"/><Relationship Id="rId5" Type="http://schemas.openxmlformats.org/officeDocument/2006/relationships/image" Target="../media/image80.emf"/><Relationship Id="rId10" Type="http://schemas.openxmlformats.org/officeDocument/2006/relationships/image" Target="../media/image86.png"/><Relationship Id="rId4" Type="http://schemas.openxmlformats.org/officeDocument/2006/relationships/image" Target="../media/image200.png"/><Relationship Id="rId9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330.png"/><Relationship Id="rId7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19.png"/><Relationship Id="rId10" Type="http://schemas.openxmlformats.org/officeDocument/2006/relationships/image" Target="../media/image400.png"/><Relationship Id="rId4" Type="http://schemas.openxmlformats.org/officeDocument/2006/relationships/image" Target="../media/image340.png"/><Relationship Id="rId9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1692720" y="242088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Polarized beam studies for CEPC and BEPCII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919536" y="4091688"/>
            <a:ext cx="793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Institute of High Energy Physics, CAS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March 30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– April 3,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2026,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en-US" altLang="zh-CN" baseline="30000" dirty="0">
                <a:solidFill>
                  <a:schemeClr val="bg1"/>
                </a:solidFill>
              </a:rPr>
              <a:t>nd</a:t>
            </a:r>
            <a:r>
              <a:rPr lang="en-US" altLang="zh-CN" dirty="0">
                <a:solidFill>
                  <a:schemeClr val="bg1"/>
                </a:solidFill>
              </a:rPr>
              <a:t> workshop on polarized beam and target, Huizhou,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email: </a:t>
            </a:r>
            <a:r>
              <a:rPr lang="en-US" altLang="zh-CN" dirty="0" err="1">
                <a:solidFill>
                  <a:schemeClr val="bg1"/>
                </a:solidFill>
              </a:rPr>
              <a:t>duanz@ihep.ac.cn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A1574DD-A11C-001A-FDE4-467CA4400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284"/>
            <a:ext cx="2009459" cy="1250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AA0B53-6C09-9C63-E64A-05DA70726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-4061"/>
            <a:ext cx="2639616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2"/>
    </mc:Choice>
    <mc:Fallback xmlns="">
      <p:transition spd="slow" advTm="2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192E16-834E-6DE1-8816-9E2A02E4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986658"/>
            <a:ext cx="9996995" cy="1360624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600"/>
              </a:spcBef>
            </a:pPr>
            <a:r>
              <a:rPr lang="en-US" altLang="zh-CN" sz="4400" dirty="0"/>
              <a:t>Finding</a:t>
            </a:r>
            <a:r>
              <a:rPr lang="zh-CN" altLang="en-US" sz="5500" dirty="0"/>
              <a:t> </a:t>
            </a:r>
            <a:endParaRPr lang="en-HK" altLang="zh-CN" sz="5500" dirty="0"/>
          </a:p>
          <a:p>
            <a:pPr lvl="1">
              <a:spcBef>
                <a:spcPts val="600"/>
              </a:spcBef>
            </a:pPr>
            <a:r>
              <a:rPr lang="en-US" altLang="zh-CN" sz="3600" dirty="0"/>
              <a:t>Highly</a:t>
            </a:r>
            <a:r>
              <a:rPr lang="zh-CN" altLang="en-US" sz="3600" dirty="0"/>
              <a:t> </a:t>
            </a:r>
            <a:r>
              <a:rPr lang="en-US" altLang="zh-CN" sz="3600" dirty="0"/>
              <a:t>periodic</a:t>
            </a:r>
            <a:r>
              <a:rPr lang="zh-CN" altLang="en-US" sz="3600" dirty="0"/>
              <a:t> </a:t>
            </a:r>
            <a:r>
              <a:rPr lang="en-US" altLang="zh-CN" sz="3600" dirty="0"/>
              <a:t>lattice</a:t>
            </a:r>
            <a:r>
              <a:rPr lang="zh-CN" altLang="en-US" sz="3600" dirty="0"/>
              <a:t> </a:t>
            </a:r>
            <a:r>
              <a:rPr lang="en-US" altLang="zh-CN" sz="3600" dirty="0"/>
              <a:t>-&gt;</a:t>
            </a:r>
            <a:r>
              <a:rPr lang="zh-CN" altLang="en-US" sz="3600" dirty="0"/>
              <a:t> </a:t>
            </a:r>
            <a:r>
              <a:rPr lang="en-US" altLang="zh-CN" sz="3600" dirty="0"/>
              <a:t>structural</a:t>
            </a:r>
            <a:r>
              <a:rPr lang="zh-CN" altLang="en-US" sz="3600" dirty="0"/>
              <a:t> </a:t>
            </a:r>
            <a:r>
              <a:rPr lang="en-US" altLang="zh-CN" sz="3600" dirty="0"/>
              <a:t>cancellation</a:t>
            </a:r>
            <a:r>
              <a:rPr lang="zh-CN" altLang="en-US" sz="3600" dirty="0"/>
              <a:t> </a:t>
            </a:r>
            <a:r>
              <a:rPr lang="en-US" altLang="zh-CN" sz="3600" dirty="0"/>
              <a:t>-&gt;</a:t>
            </a:r>
            <a:r>
              <a:rPr lang="zh-CN" altLang="en-US" sz="3600" dirty="0"/>
              <a:t> </a:t>
            </a:r>
            <a:r>
              <a:rPr lang="en-US" altLang="zh-CN" sz="3600" dirty="0"/>
              <a:t>weak</a:t>
            </a:r>
            <a:r>
              <a:rPr lang="zh-CN" altLang="en-US" sz="3600" dirty="0"/>
              <a:t> </a:t>
            </a:r>
            <a:r>
              <a:rPr lang="en-US" altLang="zh-CN" sz="3600" dirty="0"/>
              <a:t>spin</a:t>
            </a:r>
            <a:r>
              <a:rPr lang="zh-CN" altLang="en-US" sz="3600" dirty="0"/>
              <a:t> </a:t>
            </a:r>
            <a:r>
              <a:rPr lang="en-US" altLang="zh-CN" sz="3600" dirty="0"/>
              <a:t>resonances</a:t>
            </a:r>
          </a:p>
          <a:p>
            <a:pPr lvl="1"/>
            <a:r>
              <a:rPr lang="en-US" altLang="zh-CN" sz="3600" dirty="0"/>
              <a:t>Spin</a:t>
            </a:r>
            <a:r>
              <a:rPr lang="zh-CN" altLang="en-US" sz="3600" dirty="0"/>
              <a:t> </a:t>
            </a:r>
            <a:r>
              <a:rPr lang="en-US" altLang="zh-CN" sz="3600" dirty="0"/>
              <a:t>resonance</a:t>
            </a:r>
            <a:r>
              <a:rPr lang="zh-CN" altLang="en-US" sz="3600" dirty="0"/>
              <a:t> </a:t>
            </a:r>
            <a:r>
              <a:rPr lang="en-US" altLang="zh-CN" sz="3600" dirty="0"/>
              <a:t>crossings</a:t>
            </a:r>
            <a:r>
              <a:rPr lang="zh-CN" altLang="en-US" sz="3600" dirty="0"/>
              <a:t> </a:t>
            </a:r>
            <a:r>
              <a:rPr lang="en-US" altLang="zh-CN" sz="3600" dirty="0"/>
              <a:t>lead</a:t>
            </a:r>
            <a:r>
              <a:rPr lang="zh-CN" altLang="en-US" sz="3600" dirty="0"/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b="1" dirty="0">
                <a:solidFill>
                  <a:srgbClr val="00A249"/>
                </a:solidFill>
              </a:rPr>
              <a:t>negligible depolarization</a:t>
            </a:r>
            <a:r>
              <a:rPr lang="zh-CN" altLang="en-US" sz="3600" b="1" dirty="0">
                <a:solidFill>
                  <a:srgbClr val="00A249"/>
                </a:solidFill>
              </a:rPr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dirty="0"/>
              <a:t>Z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FC2982-15AF-F24A-32D1-EEE790C6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Polarization</a:t>
            </a:r>
            <a:r>
              <a:rPr lang="zh-CN" altLang="en-US" sz="2800" dirty="0"/>
              <a:t> </a:t>
            </a:r>
            <a:r>
              <a:rPr lang="en-US" altLang="zh-CN" sz="2800" dirty="0"/>
              <a:t>Maintenance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Booster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5E718-9C72-6254-8D2C-9E38ABA7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C7F81-487C-087A-981E-9E2DA576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77118"/>
            <a:ext cx="4671900" cy="2944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82513-E77C-DCCC-B55C-AB1D65CC8B06}"/>
              </a:ext>
            </a:extLst>
          </p:cNvPr>
          <p:cNvSpPr txBox="1"/>
          <p:nvPr/>
        </p:nvSpPr>
        <p:spPr>
          <a:xfrm>
            <a:off x="1343472" y="2956889"/>
            <a:ext cx="3948324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Resonance strength vs ramping rate:</a:t>
            </a:r>
          </a:p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B050"/>
                </a:solidFill>
              </a:rPr>
              <a:t>CEPC-Z in the regime of negligible depolarization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AFA91-DB3B-5EDF-B59C-2FEA1A9D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3622192"/>
            <a:ext cx="5675226" cy="2361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9A9054-372C-32C8-4496-6C84D7CAE053}"/>
              </a:ext>
            </a:extLst>
          </p:cNvPr>
          <p:cNvSpPr txBox="1"/>
          <p:nvPr/>
        </p:nvSpPr>
        <p:spPr>
          <a:xfrm>
            <a:off x="6541840" y="618287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</a:rPr>
              <a:t>T. Chen, et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al.,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Booster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free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from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spin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resonance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for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future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100-km-scale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circular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 err="1">
                <a:solidFill>
                  <a:srgbClr val="0070C0"/>
                </a:solidFill>
              </a:rPr>
              <a:t>e+e</a:t>
            </a:r>
            <a:r>
              <a:rPr lang="en-US" altLang="zh-CN" sz="1200" dirty="0">
                <a:solidFill>
                  <a:srgbClr val="0070C0"/>
                </a:solidFill>
              </a:rPr>
              <a:t>-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r>
              <a:rPr lang="en-US" altLang="zh-CN" sz="1200" dirty="0">
                <a:solidFill>
                  <a:srgbClr val="0070C0"/>
                </a:solidFill>
              </a:rPr>
              <a:t>colliders, Phys. Rev. Accel. Beams, 26, 051003 (2023).</a:t>
            </a:r>
            <a:r>
              <a:rPr lang="zh-CN" altLang="en-US" sz="1200" dirty="0">
                <a:solidFill>
                  <a:srgbClr val="0070C0"/>
                </a:solidFill>
              </a:rPr>
              <a:t> </a:t>
            </a:r>
            <a:endParaRPr lang="en-HK" altLang="zh-CN" sz="1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06000-57C2-BA29-56F1-9079C7ACA10C}"/>
              </a:ext>
            </a:extLst>
          </p:cNvPr>
          <p:cNvSpPr txBox="1"/>
          <p:nvPr/>
        </p:nvSpPr>
        <p:spPr>
          <a:xfrm>
            <a:off x="6505836" y="2853844"/>
            <a:ext cx="5040560" cy="575156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Polarization transmission to Z, W and Higgs energies in </a:t>
            </a:r>
            <a:r>
              <a:rPr lang="en-US" sz="1400" b="1" dirty="0">
                <a:solidFill>
                  <a:srgbClr val="00B050"/>
                </a:solidFill>
              </a:rPr>
              <a:t>Booster:   </a:t>
            </a:r>
          </a:p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Z: over 99%,  W: 77.5%~ 98%,  Higgs: no better than 40% </a:t>
            </a:r>
          </a:p>
        </p:txBody>
      </p:sp>
    </p:spTree>
    <p:extLst>
      <p:ext uri="{BB962C8B-B14F-4D97-AF65-F5344CB8AC3E}">
        <p14:creationId xmlns:p14="http://schemas.microsoft.com/office/powerpoint/2010/main" val="396166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A11F7-8F2A-0351-9084-B4AE3D2E6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9" y="1052736"/>
            <a:ext cx="9340341" cy="530361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857702-5D7D-B433-AF6C-902CB85E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Endorsed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FCC-</a:t>
            </a:r>
            <a:r>
              <a:rPr lang="en-US" altLang="zh-CN" dirty="0" err="1"/>
              <a:t>ee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r>
              <a:rPr lang="zh-CN" altLang="en-US" dirty="0"/>
              <a:t>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58091-4827-0DD2-E491-8BBB76C0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1DD1B-BAE9-3E43-F8E0-AB79E3847F7C}"/>
              </a:ext>
            </a:extLst>
          </p:cNvPr>
          <p:cNvSpPr txBox="1"/>
          <p:nvPr/>
        </p:nvSpPr>
        <p:spPr>
          <a:xfrm>
            <a:off x="183074" y="6345816"/>
            <a:ext cx="547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F.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Zimmermann,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FCC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Accelerator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Status,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FCC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Week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2024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4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8FCB7-4EDB-23BC-6998-F359F1CA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58963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2 pair of spin rotators inserted to attain longitudinal polarization at IPs of Collider</a:t>
            </a: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AA8314-42FB-F99D-C80C-187745C9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high-level</a:t>
            </a:r>
            <a:r>
              <a:rPr lang="zh-CN" altLang="en-US" dirty="0"/>
              <a:t> </a:t>
            </a:r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F8335-1EA2-34A9-4BE9-2EE4BB01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A90667-A346-3A30-FE32-56A8F498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60" y="1896355"/>
            <a:ext cx="4491459" cy="25264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A47EB5-663A-21A7-1972-DFBF34BFCDE7}"/>
              </a:ext>
            </a:extLst>
          </p:cNvPr>
          <p:cNvSpPr txBox="1"/>
          <p:nvPr/>
        </p:nvSpPr>
        <p:spPr>
          <a:xfrm>
            <a:off x="7113203" y="1682866"/>
            <a:ext cx="4393016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Implementation of the spin rotators adjacent to the IR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080D-E55E-F07C-E0DA-1F0FB7E4CFD4}"/>
              </a:ext>
            </a:extLst>
          </p:cNvPr>
          <p:cNvSpPr txBox="1"/>
          <p:nvPr/>
        </p:nvSpPr>
        <p:spPr>
          <a:xfrm>
            <a:off x="45997" y="5976484"/>
            <a:ext cx="3313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W.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Xia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et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al.,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Investigation of spin rotators in CEPC at the Z-pole, </a:t>
            </a:r>
          </a:p>
          <a:p>
            <a:r>
              <a:rPr lang="en-US" altLang="zh-CN" sz="1400" dirty="0" err="1">
                <a:solidFill>
                  <a:srgbClr val="0070C0"/>
                </a:solidFill>
              </a:rPr>
              <a:t>Radiat</a:t>
            </a:r>
            <a:r>
              <a:rPr lang="en-US" altLang="zh-CN" sz="1400" dirty="0">
                <a:solidFill>
                  <a:srgbClr val="0070C0"/>
                </a:solidFill>
              </a:rPr>
              <a:t>. Det. Tech. Meth. 6:490 (2022).</a:t>
            </a:r>
            <a:endParaRPr lang="en-US" sz="1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7B2148-74E3-1C12-FF14-45719E6F6EBA}"/>
                  </a:ext>
                </a:extLst>
              </p:cNvPr>
              <p:cNvSpPr txBox="1"/>
              <p:nvPr/>
            </p:nvSpPr>
            <p:spPr>
              <a:xfrm>
                <a:off x="966530" y="1797784"/>
                <a:ext cx="562312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FF0000"/>
                    </a:solidFill>
                  </a:rPr>
                  <a:t>240 T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</a:rPr>
                  <a:t>m solenoid each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Occupy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space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of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~</a:t>
                </a:r>
                <a:r>
                  <a:rPr lang="en-US" sz="2000" dirty="0">
                    <a:solidFill>
                      <a:srgbClr val="FF0000"/>
                    </a:solidFill>
                  </a:rPr>
                  <a:t>2 km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00FF"/>
                    </a:solidFill>
                  </a:rPr>
                  <a:t>No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interference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with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the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complicated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IR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design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7B2148-74E3-1C12-FF14-45719E6F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30" y="1797784"/>
                <a:ext cx="5623123" cy="1015663"/>
              </a:xfrm>
              <a:prstGeom prst="rect">
                <a:avLst/>
              </a:prstGeom>
              <a:blipFill>
                <a:blip r:embed="rId3"/>
                <a:stretch>
                  <a:fillRect l="-903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7DBD583-3084-D1F9-3241-495E6F027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474332"/>
            <a:ext cx="3759839" cy="2114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93354-E5F1-B7F0-C7FC-5E360A56F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1" y="2851603"/>
            <a:ext cx="5349555" cy="31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0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8FCB7-4EDB-23BC-6998-F359F1CA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58963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50%-70%</a:t>
            </a:r>
            <a:r>
              <a:rPr lang="zh-CN" altLang="en-US" sz="2200" dirty="0"/>
              <a:t> </a:t>
            </a:r>
            <a:r>
              <a:rPr lang="en-US" altLang="zh-CN" sz="2200" dirty="0"/>
              <a:t>longitudinal</a:t>
            </a:r>
            <a:r>
              <a:rPr lang="zh-CN" altLang="en-US" sz="2200" dirty="0"/>
              <a:t> </a:t>
            </a:r>
            <a:r>
              <a:rPr lang="en-US" altLang="zh-CN" sz="2200" dirty="0"/>
              <a:t>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for</a:t>
            </a:r>
            <a:r>
              <a:rPr lang="zh-CN" altLang="en-US" sz="2200" dirty="0"/>
              <a:t> </a:t>
            </a:r>
            <a:r>
              <a:rPr lang="en-US" altLang="zh-CN" sz="2200" b="1" dirty="0">
                <a:solidFill>
                  <a:srgbClr val="0000FF"/>
                </a:solidFill>
              </a:rPr>
              <a:t>e-</a:t>
            </a:r>
            <a:r>
              <a:rPr lang="zh-CN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zh-CN" sz="2200" b="1" dirty="0">
                <a:solidFill>
                  <a:srgbClr val="0000FF"/>
                </a:solidFill>
              </a:rPr>
              <a:t>bunches</a:t>
            </a:r>
            <a:r>
              <a:rPr lang="zh-CN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altLang="zh-CN" sz="2200" dirty="0"/>
              <a:t>reasonable</a:t>
            </a:r>
            <a:r>
              <a:rPr lang="zh-CN" altLang="en-US" sz="2200" dirty="0"/>
              <a:t> </a:t>
            </a:r>
            <a:r>
              <a:rPr lang="en-US" altLang="zh-CN" sz="2200" dirty="0"/>
              <a:t>goal</a:t>
            </a:r>
            <a:r>
              <a:rPr lang="zh-CN" altLang="en-US" sz="2200" dirty="0"/>
              <a:t> </a:t>
            </a: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AA8314-42FB-F99D-C80C-187745C9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high-level</a:t>
            </a:r>
            <a:r>
              <a:rPr lang="zh-CN" altLang="en-US" dirty="0"/>
              <a:t> </a:t>
            </a:r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000C1-558B-97A6-AF20-A1ABE7B5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FCC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Workshop</a:t>
            </a:r>
            <a:r>
              <a:rPr lang="zh-CN" altLang="en-US" dirty="0"/>
              <a:t> </a:t>
            </a:r>
            <a:r>
              <a:rPr lang="en-US" altLang="zh-CN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F8335-1EA2-34A9-4BE9-2EE4BB01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7F656-A6AC-96FA-ACE7-E3EDD012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3009420"/>
            <a:ext cx="6164548" cy="3621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5D0DE2-5919-4266-9C2B-0C3F53C32CE3}"/>
              </a:ext>
            </a:extLst>
          </p:cNvPr>
          <p:cNvSpPr txBox="1"/>
          <p:nvPr/>
        </p:nvSpPr>
        <p:spPr>
          <a:xfrm>
            <a:off x="698984" y="1744368"/>
            <a:ext cx="6509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0000"/>
                </a:solidFill>
              </a:rPr>
              <a:t>Unpolarized e+ is assumed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Over</a:t>
            </a:r>
            <a:r>
              <a:rPr lang="zh-CN" altLang="en-US" sz="2000" dirty="0"/>
              <a:t> </a:t>
            </a:r>
            <a:r>
              <a:rPr lang="en-US" altLang="zh-CN" sz="2000" dirty="0"/>
              <a:t>70%</a:t>
            </a:r>
            <a:r>
              <a:rPr lang="zh-CN" altLang="en-US" sz="2000" dirty="0"/>
              <a:t> </a:t>
            </a:r>
            <a:r>
              <a:rPr lang="en-US" altLang="zh-CN" sz="2000" dirty="0"/>
              <a:t>injected</a:t>
            </a:r>
            <a:r>
              <a:rPr lang="zh-CN" altLang="en-US" sz="2000" dirty="0"/>
              <a:t> </a:t>
            </a:r>
            <a:r>
              <a:rPr lang="en-US" altLang="zh-CN" sz="2000" dirty="0"/>
              <a:t>e-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Simulated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equilibrium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longitudinal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polarization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&gt;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70%,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leaving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a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large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margin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for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effects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not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yet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covered.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62645-98F8-99E7-9ECF-6B2BF20FD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12" y="4494031"/>
            <a:ext cx="3184424" cy="2258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183EF-AB90-4CB8-2B72-9973F7A4DE38}"/>
              </a:ext>
            </a:extLst>
          </p:cNvPr>
          <p:cNvSpPr txBox="1"/>
          <p:nvPr/>
        </p:nvSpPr>
        <p:spPr>
          <a:xfrm>
            <a:off x="7553985" y="4060020"/>
            <a:ext cx="4061136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Simulated equilibrium polarization for an imperfect lattice w/ rotators after closed orbit correction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A90667-A346-3A30-FE32-56A8F4982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9" y="1943119"/>
            <a:ext cx="3913589" cy="2201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A47EB5-663A-21A7-1972-DFBF34BFCDE7}"/>
              </a:ext>
            </a:extLst>
          </p:cNvPr>
          <p:cNvSpPr txBox="1"/>
          <p:nvPr/>
        </p:nvSpPr>
        <p:spPr>
          <a:xfrm>
            <a:off x="7538554" y="1766048"/>
            <a:ext cx="4393016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Implementation of the spin rotators adjacent to the IR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080D-E55E-F07C-E0DA-1F0FB7E4CFD4}"/>
              </a:ext>
            </a:extLst>
          </p:cNvPr>
          <p:cNvSpPr txBox="1"/>
          <p:nvPr/>
        </p:nvSpPr>
        <p:spPr>
          <a:xfrm>
            <a:off x="45997" y="5976484"/>
            <a:ext cx="3313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W.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Xia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et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al.,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Investigation of spin rotators in CEPC at the Z-pole, </a:t>
            </a:r>
          </a:p>
          <a:p>
            <a:r>
              <a:rPr lang="en-US" altLang="zh-CN" sz="1400" dirty="0" err="1">
                <a:solidFill>
                  <a:srgbClr val="0070C0"/>
                </a:solidFill>
              </a:rPr>
              <a:t>Radiat</a:t>
            </a:r>
            <a:r>
              <a:rPr lang="en-US" altLang="zh-CN" sz="1400" dirty="0">
                <a:solidFill>
                  <a:srgbClr val="0070C0"/>
                </a:solidFill>
              </a:rPr>
              <a:t>. Det. Tech. Meth. 6:490 (2022).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6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D942-A802-4B4C-A3EF-C43DEDD3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Radiative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A3B27-5AC8-5348-ACD6-BC934E82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76317-DE2E-ED4A-8204-A1F88967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72" y="1655546"/>
            <a:ext cx="3881342" cy="2498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711F0-5CF4-354D-A2C1-84A98E273646}"/>
              </a:ext>
            </a:extLst>
          </p:cNvPr>
          <p:cNvSpPr txBox="1"/>
          <p:nvPr/>
        </p:nvSpPr>
        <p:spPr>
          <a:xfrm>
            <a:off x="7567972" y="1477324"/>
            <a:ext cx="4845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R. </a:t>
            </a:r>
            <a:r>
              <a:rPr lang="en-US" sz="1200" dirty="0" err="1">
                <a:solidFill>
                  <a:srgbClr val="00B050"/>
                </a:solidFill>
              </a:rPr>
              <a:t>Assmann</a:t>
            </a:r>
            <a:r>
              <a:rPr lang="en-US" sz="1200" dirty="0">
                <a:solidFill>
                  <a:srgbClr val="00B050"/>
                </a:solidFill>
              </a:rPr>
              <a:t>, et al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en-US" sz="1200" dirty="0">
                <a:solidFill>
                  <a:srgbClr val="00B050"/>
                </a:solidFill>
              </a:rPr>
              <a:t>, AIP Conference Proceeding, 570, 169 (2001).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2CCA2-D3F1-7C48-9029-0BBFE6C67C05}"/>
              </a:ext>
            </a:extLst>
          </p:cNvPr>
          <p:cNvSpPr txBox="1"/>
          <p:nvPr/>
        </p:nvSpPr>
        <p:spPr>
          <a:xfrm>
            <a:off x="6998442" y="1217656"/>
            <a:ext cx="524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432FF"/>
                </a:solidFill>
              </a:rPr>
              <a:t>Electron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polarization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measurements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in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different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machines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[1]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/>
              <p:nvPr/>
            </p:nvSpPr>
            <p:spPr>
              <a:xfrm>
                <a:off x="360353" y="858228"/>
                <a:ext cx="6624644" cy="3032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𝐵𝐾𝑆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𝐵𝐾𝑆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dep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, radiative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characterized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𝐵𝐾𝑆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ep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difficult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achieve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energies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HK" altLang="zh-CN" dirty="0"/>
              </a:p>
              <a:p>
                <a:pPr lvl="2"/>
                <a:endParaRPr lang="en-HK" altLang="zh-CN" dirty="0"/>
              </a:p>
              <a:p>
                <a:pPr lvl="2"/>
                <a:endParaRPr lang="en-HK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53" y="858228"/>
                <a:ext cx="6624644" cy="3032112"/>
              </a:xfrm>
              <a:prstGeom prst="rect">
                <a:avLst/>
              </a:prstGeom>
              <a:blipFill>
                <a:blip r:embed="rId3"/>
                <a:stretch>
                  <a:fillRect l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381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D942-A802-4B4C-A3EF-C43DEDD3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Radiative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A3B27-5AC8-5348-ACD6-BC934E82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76317-DE2E-ED4A-8204-A1F88967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72" y="1655546"/>
            <a:ext cx="3881342" cy="2498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711F0-5CF4-354D-A2C1-84A98E273646}"/>
              </a:ext>
            </a:extLst>
          </p:cNvPr>
          <p:cNvSpPr txBox="1"/>
          <p:nvPr/>
        </p:nvSpPr>
        <p:spPr>
          <a:xfrm>
            <a:off x="7567972" y="1477324"/>
            <a:ext cx="4845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R. </a:t>
            </a:r>
            <a:r>
              <a:rPr lang="en-US" sz="1200" dirty="0" err="1">
                <a:solidFill>
                  <a:srgbClr val="00B050"/>
                </a:solidFill>
              </a:rPr>
              <a:t>Assmann</a:t>
            </a:r>
            <a:r>
              <a:rPr lang="en-US" sz="1200" dirty="0">
                <a:solidFill>
                  <a:srgbClr val="00B050"/>
                </a:solidFill>
              </a:rPr>
              <a:t>, et al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en-US" sz="1200" dirty="0">
                <a:solidFill>
                  <a:srgbClr val="00B050"/>
                </a:solidFill>
              </a:rPr>
              <a:t>, AIP Conference Proceeding, 570, 169 (2001).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2CCA2-D3F1-7C48-9029-0BBFE6C67C05}"/>
              </a:ext>
            </a:extLst>
          </p:cNvPr>
          <p:cNvSpPr txBox="1"/>
          <p:nvPr/>
        </p:nvSpPr>
        <p:spPr>
          <a:xfrm>
            <a:off x="6998442" y="1217656"/>
            <a:ext cx="524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432FF"/>
                </a:solidFill>
              </a:rPr>
              <a:t>Electron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polarization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measurements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in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different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machines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[1]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/>
              <p:nvPr/>
            </p:nvSpPr>
            <p:spPr>
              <a:xfrm>
                <a:off x="360353" y="858228"/>
                <a:ext cx="6624644" cy="3447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𝐵𝐾𝑆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𝐵𝐾𝑆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dep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, radiative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characterized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𝐵𝐾𝑆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ep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difficult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achieve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energies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Stronger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first-order spin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HK" altLang="zh-CN" dirty="0"/>
              </a:p>
              <a:p>
                <a:pPr lvl="2"/>
                <a:endParaRPr lang="en-HK" altLang="zh-CN" dirty="0"/>
              </a:p>
              <a:p>
                <a:pPr lvl="2"/>
                <a:endParaRPr lang="en-HK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53" y="858228"/>
                <a:ext cx="6624644" cy="3447610"/>
              </a:xfrm>
              <a:prstGeom prst="rect">
                <a:avLst/>
              </a:prstGeom>
              <a:blipFill>
                <a:blip r:embed="rId3"/>
                <a:stretch>
                  <a:fillRect l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AA8FC8-2DAA-D247-A8B2-F8BFF6076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96981"/>
            <a:ext cx="3453697" cy="908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A9D53F-B995-C849-8444-74CD4B25E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" y="4378605"/>
            <a:ext cx="3625188" cy="2356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864738-F4EB-4B44-AE94-0A19FC518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69" y="4436803"/>
            <a:ext cx="3536802" cy="22399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927DAC-2163-EA42-9572-997DDA08B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65" y="4385803"/>
            <a:ext cx="3709222" cy="23491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C59381-5996-7B40-B9FB-A3CAC0B98780}"/>
              </a:ext>
            </a:extLst>
          </p:cNvPr>
          <p:cNvSpPr txBox="1"/>
          <p:nvPr/>
        </p:nvSpPr>
        <p:spPr>
          <a:xfrm>
            <a:off x="1860081" y="5013176"/>
            <a:ext cx="86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60B4BE-A9EA-8149-B176-66FF5100B635}"/>
              </a:ext>
            </a:extLst>
          </p:cNvPr>
          <p:cNvSpPr txBox="1"/>
          <p:nvPr/>
        </p:nvSpPr>
        <p:spPr>
          <a:xfrm>
            <a:off x="5515288" y="5013176"/>
            <a:ext cx="86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5DCA7-AAC0-CD4C-8652-375E59D81319}"/>
              </a:ext>
            </a:extLst>
          </p:cNvPr>
          <p:cNvSpPr txBox="1"/>
          <p:nvPr/>
        </p:nvSpPr>
        <p:spPr>
          <a:xfrm>
            <a:off x="9508643" y="5001745"/>
            <a:ext cx="86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Higgs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D072B-C64D-B04A-9601-C095E1C37B1C}"/>
              </a:ext>
            </a:extLst>
          </p:cNvPr>
          <p:cNvSpPr txBox="1"/>
          <p:nvPr/>
        </p:nvSpPr>
        <p:spPr>
          <a:xfrm>
            <a:off x="1199456" y="4033809"/>
            <a:ext cx="1024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Agree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SLIM</a:t>
            </a:r>
            <a:r>
              <a:rPr lang="zh-CN" altLang="en-US" dirty="0"/>
              <a:t> </a:t>
            </a:r>
            <a:r>
              <a:rPr lang="en-US" altLang="zh-CN" dirty="0"/>
              <a:t>simulations,</a:t>
            </a:r>
            <a:r>
              <a:rPr lang="zh-CN" altLang="en-US" dirty="0"/>
              <a:t>  </a:t>
            </a:r>
            <a:r>
              <a:rPr lang="en-US" altLang="zh-CN" dirty="0">
                <a:solidFill>
                  <a:srgbClr val="0000FF"/>
                </a:solidFill>
              </a:rPr>
              <a:t>can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be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alleviated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w/</a:t>
            </a:r>
            <a:r>
              <a:rPr lang="zh-CN" altLang="en-US" dirty="0">
                <a:solidFill>
                  <a:srgbClr val="0000FF"/>
                </a:solidFill>
              </a:rPr>
              <a:t>  </a:t>
            </a:r>
            <a:r>
              <a:rPr lang="en-US" altLang="zh-CN" dirty="0">
                <a:solidFill>
                  <a:srgbClr val="0000FF"/>
                </a:solidFill>
              </a:rPr>
              <a:t>harmonic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spin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matching 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98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D942-A802-4B4C-A3EF-C43DEDD3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Radiative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A3B27-5AC8-5348-ACD6-BC934E82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/>
              <p:nvPr/>
            </p:nvSpPr>
            <p:spPr>
              <a:xfrm>
                <a:off x="354173" y="843025"/>
                <a:ext cx="6624644" cy="3724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𝐵𝐾𝑆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𝐵𝐾𝑆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dep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, radiative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characterized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𝐵𝐾𝑆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ep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difficult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achieve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energies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Stronger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first-order spin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r>
                  <a:rPr lang="zh-CN" altLang="en-US" dirty="0"/>
                  <a:t>  </a:t>
                </a:r>
                <a:endParaRPr lang="en-US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HK" altLang="zh-CN" dirty="0"/>
              </a:p>
              <a:p>
                <a:pPr lvl="2"/>
                <a:endParaRPr lang="en-HK" altLang="zh-CN" dirty="0"/>
              </a:p>
              <a:p>
                <a:pPr lvl="2"/>
                <a:endParaRPr lang="en-HK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Enhanced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higher-order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synchrotron-sideband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73" y="843025"/>
                <a:ext cx="6624644" cy="3724609"/>
              </a:xfrm>
              <a:prstGeom prst="rect">
                <a:avLst/>
              </a:prstGeom>
              <a:blipFill>
                <a:blip r:embed="rId2"/>
                <a:stretch>
                  <a:fillRect l="-574" b="-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AA8FC8-2DAA-D247-A8B2-F8BFF6076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68960"/>
            <a:ext cx="3453697" cy="908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78C42D-CB19-1043-BEB4-CB03496D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1" y="4542337"/>
            <a:ext cx="4572003" cy="891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7B5F8-5C57-204B-818A-52EAECBB4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972" y="1655546"/>
            <a:ext cx="3881342" cy="24983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C07C10-0F34-AA42-8EA9-6F9BC8CA5AA3}"/>
              </a:ext>
            </a:extLst>
          </p:cNvPr>
          <p:cNvSpPr txBox="1"/>
          <p:nvPr/>
        </p:nvSpPr>
        <p:spPr>
          <a:xfrm>
            <a:off x="7567972" y="1477324"/>
            <a:ext cx="4845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R. </a:t>
            </a:r>
            <a:r>
              <a:rPr lang="en-US" sz="1200" dirty="0" err="1">
                <a:solidFill>
                  <a:srgbClr val="00B050"/>
                </a:solidFill>
              </a:rPr>
              <a:t>Assmann</a:t>
            </a:r>
            <a:r>
              <a:rPr lang="en-US" sz="1200" dirty="0">
                <a:solidFill>
                  <a:srgbClr val="00B050"/>
                </a:solidFill>
              </a:rPr>
              <a:t>, et al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en-US" sz="1200" dirty="0">
                <a:solidFill>
                  <a:srgbClr val="00B050"/>
                </a:solidFill>
              </a:rPr>
              <a:t>, AIP Conference Proceeding, 570, 169 (2001).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3C57C-D6AA-7644-96D3-94388587CBE8}"/>
              </a:ext>
            </a:extLst>
          </p:cNvPr>
          <p:cNvSpPr txBox="1"/>
          <p:nvPr/>
        </p:nvSpPr>
        <p:spPr>
          <a:xfrm>
            <a:off x="6998442" y="1217656"/>
            <a:ext cx="524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432FF"/>
                </a:solidFill>
              </a:rPr>
              <a:t>Electron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polarization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measurements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in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different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machines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[1]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82959A-A416-2B44-87A1-E7AFD3006DE7}"/>
              </a:ext>
            </a:extLst>
          </p:cNvPr>
          <p:cNvCxnSpPr>
            <a:cxnSpLocks/>
          </p:cNvCxnSpPr>
          <p:nvPr/>
        </p:nvCxnSpPr>
        <p:spPr>
          <a:xfrm>
            <a:off x="1055440" y="6158345"/>
            <a:ext cx="32563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DDD7F8-2A30-A04C-B88A-25F8A55B9699}"/>
              </a:ext>
            </a:extLst>
          </p:cNvPr>
          <p:cNvCxnSpPr/>
          <p:nvPr/>
        </p:nvCxnSpPr>
        <p:spPr>
          <a:xfrm>
            <a:off x="1421200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0045DF-D4CB-4A40-821F-C75BAD774259}"/>
              </a:ext>
            </a:extLst>
          </p:cNvPr>
          <p:cNvCxnSpPr/>
          <p:nvPr/>
        </p:nvCxnSpPr>
        <p:spPr>
          <a:xfrm>
            <a:off x="2070424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19351-6DA1-8A46-BC15-9B1E7DD01B6C}"/>
              </a:ext>
            </a:extLst>
          </p:cNvPr>
          <p:cNvCxnSpPr/>
          <p:nvPr/>
        </p:nvCxnSpPr>
        <p:spPr>
          <a:xfrm>
            <a:off x="2719648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58BE60-C14C-7E48-88E3-DC63150AA966}"/>
              </a:ext>
            </a:extLst>
          </p:cNvPr>
          <p:cNvCxnSpPr/>
          <p:nvPr/>
        </p:nvCxnSpPr>
        <p:spPr>
          <a:xfrm>
            <a:off x="3368872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F9A6D2-7D0F-AF49-A0E8-A6CCE2D7F068}"/>
              </a:ext>
            </a:extLst>
          </p:cNvPr>
          <p:cNvCxnSpPr/>
          <p:nvPr/>
        </p:nvCxnSpPr>
        <p:spPr>
          <a:xfrm>
            <a:off x="4018096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Block Arc 32">
            <a:extLst>
              <a:ext uri="{FF2B5EF4-FFF2-40B4-BE49-F238E27FC236}">
                <a16:creationId xmlns:a16="http://schemas.microsoft.com/office/drawing/2014/main" id="{88DF33DF-FF70-2D44-A655-E744CF7DAEE8}"/>
              </a:ext>
            </a:extLst>
          </p:cNvPr>
          <p:cNvSpPr/>
          <p:nvPr/>
        </p:nvSpPr>
        <p:spPr>
          <a:xfrm>
            <a:off x="2267016" y="5448801"/>
            <a:ext cx="283881" cy="1385786"/>
          </a:xfrm>
          <a:prstGeom prst="blockArc">
            <a:avLst>
              <a:gd name="adj1" fmla="val 10800000"/>
              <a:gd name="adj2" fmla="val 21361539"/>
              <a:gd name="adj3" fmla="val 1212"/>
            </a:avLst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D5DED4-BC5E-3744-9132-C3665A65A1E5}"/>
                  </a:ext>
                </a:extLst>
              </p:cNvPr>
              <p:cNvSpPr/>
              <p:nvPr/>
            </p:nvSpPr>
            <p:spPr>
              <a:xfrm>
                <a:off x="2888400" y="6240973"/>
                <a:ext cx="39145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i="1" dirty="0">
                          <a:latin typeface="Times New Roman"/>
                          <a:ea typeface="楷体"/>
                          <a:cs typeface="Times New Roman"/>
                        </a:rPr>
                        <m:t>ν</m:t>
                      </m:r>
                      <m:r>
                        <m:rPr>
                          <m:nor/>
                        </m:rPr>
                        <a:rPr kumimoji="1" lang="en-US" altLang="zh-CN" b="0" i="0" baseline="-25000" dirty="0" smtClean="0">
                          <a:latin typeface="Times New Roman"/>
                          <a:ea typeface="楷体"/>
                          <a:cs typeface="Times New Roman"/>
                        </a:rPr>
                        <m:t>z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D5DED4-BC5E-3744-9132-C3665A65A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400" y="6240973"/>
                <a:ext cx="391454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84CE9DF-5B71-2E49-A473-B7EEA54B6B41}"/>
              </a:ext>
            </a:extLst>
          </p:cNvPr>
          <p:cNvCxnSpPr/>
          <p:nvPr/>
        </p:nvCxnSpPr>
        <p:spPr>
          <a:xfrm>
            <a:off x="2750128" y="6240973"/>
            <a:ext cx="61874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3F137C7-F29F-D143-962A-6B1814C447AB}"/>
              </a:ext>
            </a:extLst>
          </p:cNvPr>
          <p:cNvCxnSpPr>
            <a:cxnSpLocks/>
          </p:cNvCxnSpPr>
          <p:nvPr/>
        </p:nvCxnSpPr>
        <p:spPr>
          <a:xfrm>
            <a:off x="2287375" y="5901591"/>
            <a:ext cx="263522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9CBF70-F339-AC43-876E-B8B68CACEB76}"/>
                  </a:ext>
                </a:extLst>
              </p:cNvPr>
              <p:cNvSpPr txBox="1"/>
              <p:nvPr/>
            </p:nvSpPr>
            <p:spPr>
              <a:xfrm>
                <a:off x="1815568" y="5448800"/>
                <a:ext cx="508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i="1" dirty="0">
                          <a:latin typeface="Times New Roman"/>
                          <a:ea typeface="楷体"/>
                          <a:cs typeface="Times New Roman"/>
                        </a:rPr>
                        <m:t>ν</m:t>
                      </m:r>
                      <m:r>
                        <m:rPr>
                          <m:nor/>
                        </m:rPr>
                        <a:rPr kumimoji="1" lang="en-US" altLang="zh-CN" baseline="-25000" dirty="0">
                          <a:latin typeface="Times New Roman"/>
                          <a:ea typeface="楷体"/>
                          <a:cs typeface="Times New Roman"/>
                        </a:rPr>
                        <m:t>0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9CBF70-F339-AC43-876E-B8B68CACE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68" y="5448800"/>
                <a:ext cx="508603" cy="369332"/>
              </a:xfrm>
              <a:prstGeom prst="rect">
                <a:avLst/>
              </a:prstGeom>
              <a:blipFill>
                <a:blip r:embed="rId7"/>
                <a:stretch>
                  <a:fillRect r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390212-84B0-944F-8352-D6BD357DEA9F}"/>
              </a:ext>
            </a:extLst>
          </p:cNvPr>
          <p:cNvCxnSpPr>
            <a:cxnSpLocks/>
          </p:cNvCxnSpPr>
          <p:nvPr/>
        </p:nvCxnSpPr>
        <p:spPr>
          <a:xfrm>
            <a:off x="8101015" y="6158345"/>
            <a:ext cx="32563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172733-E4E4-6F4A-B2E3-A58398F28C88}"/>
              </a:ext>
            </a:extLst>
          </p:cNvPr>
          <p:cNvCxnSpPr/>
          <p:nvPr/>
        </p:nvCxnSpPr>
        <p:spPr>
          <a:xfrm>
            <a:off x="8466775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33FA026-B555-5D4F-BB0F-BAB8D7C10905}"/>
              </a:ext>
            </a:extLst>
          </p:cNvPr>
          <p:cNvCxnSpPr/>
          <p:nvPr/>
        </p:nvCxnSpPr>
        <p:spPr>
          <a:xfrm>
            <a:off x="9115999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E82B23-B7FA-E146-96C8-B7EEE3E58A3B}"/>
              </a:ext>
            </a:extLst>
          </p:cNvPr>
          <p:cNvCxnSpPr/>
          <p:nvPr/>
        </p:nvCxnSpPr>
        <p:spPr>
          <a:xfrm>
            <a:off x="9765223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FF63DC-1B93-2444-9B08-19C960223D24}"/>
              </a:ext>
            </a:extLst>
          </p:cNvPr>
          <p:cNvCxnSpPr/>
          <p:nvPr/>
        </p:nvCxnSpPr>
        <p:spPr>
          <a:xfrm>
            <a:off x="10414447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E68B7C-D0F6-9F4B-9F64-96CBFC528D18}"/>
              </a:ext>
            </a:extLst>
          </p:cNvPr>
          <p:cNvCxnSpPr/>
          <p:nvPr/>
        </p:nvCxnSpPr>
        <p:spPr>
          <a:xfrm>
            <a:off x="11063671" y="5997187"/>
            <a:ext cx="0" cy="290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Block Arc 43">
            <a:extLst>
              <a:ext uri="{FF2B5EF4-FFF2-40B4-BE49-F238E27FC236}">
                <a16:creationId xmlns:a16="http://schemas.microsoft.com/office/drawing/2014/main" id="{B3694500-7D75-0B4B-A102-4599A25B2066}"/>
              </a:ext>
            </a:extLst>
          </p:cNvPr>
          <p:cNvSpPr/>
          <p:nvPr/>
        </p:nvSpPr>
        <p:spPr>
          <a:xfrm>
            <a:off x="9312591" y="5448800"/>
            <a:ext cx="875130" cy="1385787"/>
          </a:xfrm>
          <a:prstGeom prst="blockArc">
            <a:avLst>
              <a:gd name="adj1" fmla="val 10800000"/>
              <a:gd name="adj2" fmla="val 245978"/>
              <a:gd name="adj3" fmla="val 0"/>
            </a:avLst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D7BC0FB-DDC4-E74B-B814-EC6E354778D0}"/>
                  </a:ext>
                </a:extLst>
              </p:cNvPr>
              <p:cNvSpPr/>
              <p:nvPr/>
            </p:nvSpPr>
            <p:spPr>
              <a:xfrm>
                <a:off x="9933975" y="6240973"/>
                <a:ext cx="39145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i="1" dirty="0">
                          <a:latin typeface="Times New Roman"/>
                          <a:ea typeface="楷体"/>
                          <a:cs typeface="Times New Roman"/>
                        </a:rPr>
                        <m:t>ν</m:t>
                      </m:r>
                      <m:r>
                        <m:rPr>
                          <m:nor/>
                        </m:rPr>
                        <a:rPr kumimoji="1" lang="en-US" altLang="zh-CN" b="0" i="0" baseline="-25000" dirty="0" smtClean="0">
                          <a:latin typeface="Times New Roman"/>
                          <a:ea typeface="楷体"/>
                          <a:cs typeface="Times New Roman"/>
                        </a:rPr>
                        <m:t>z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D7BC0FB-DDC4-E74B-B814-EC6E35477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975" y="6240973"/>
                <a:ext cx="391454" cy="362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F7B04B3-9CE0-CA43-901A-BBBF1DCDAD84}"/>
              </a:ext>
            </a:extLst>
          </p:cNvPr>
          <p:cNvCxnSpPr/>
          <p:nvPr/>
        </p:nvCxnSpPr>
        <p:spPr>
          <a:xfrm>
            <a:off x="9795703" y="6240973"/>
            <a:ext cx="61874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2B10F00-DB8B-A141-A795-18FCDA047AD9}"/>
              </a:ext>
            </a:extLst>
          </p:cNvPr>
          <p:cNvCxnSpPr>
            <a:cxnSpLocks/>
          </p:cNvCxnSpPr>
          <p:nvPr/>
        </p:nvCxnSpPr>
        <p:spPr>
          <a:xfrm>
            <a:off x="9332950" y="5901591"/>
            <a:ext cx="854771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85F7627-5BF3-C742-A8A0-282388496313}"/>
                  </a:ext>
                </a:extLst>
              </p:cNvPr>
              <p:cNvSpPr txBox="1"/>
              <p:nvPr/>
            </p:nvSpPr>
            <p:spPr>
              <a:xfrm>
                <a:off x="8861143" y="5448800"/>
                <a:ext cx="508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i="1" dirty="0">
                          <a:latin typeface="Times New Roman"/>
                          <a:ea typeface="楷体"/>
                          <a:cs typeface="Times New Roman"/>
                        </a:rPr>
                        <m:t>ν</m:t>
                      </m:r>
                      <m:r>
                        <m:rPr>
                          <m:nor/>
                        </m:rPr>
                        <a:rPr kumimoji="1" lang="en-US" altLang="zh-CN" baseline="-25000" dirty="0">
                          <a:latin typeface="Times New Roman"/>
                          <a:ea typeface="楷体"/>
                          <a:cs typeface="Times New Roman"/>
                        </a:rPr>
                        <m:t>0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85F7627-5BF3-C742-A8A0-282388496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143" y="5448800"/>
                <a:ext cx="508603" cy="369332"/>
              </a:xfrm>
              <a:prstGeom prst="rect">
                <a:avLst/>
              </a:prstGeom>
              <a:blipFill>
                <a:blip r:embed="rId9"/>
                <a:stretch>
                  <a:fillRect r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FAB1CA6-49AA-1442-8AF4-DF77267702BA}"/>
              </a:ext>
            </a:extLst>
          </p:cNvPr>
          <p:cNvCxnSpPr/>
          <p:nvPr/>
        </p:nvCxnSpPr>
        <p:spPr>
          <a:xfrm>
            <a:off x="5231904" y="6158345"/>
            <a:ext cx="1872208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B45F303-B3C5-814F-B79D-19543DD43125}"/>
              </a:ext>
            </a:extLst>
          </p:cNvPr>
          <p:cNvSpPr txBox="1"/>
          <p:nvPr/>
        </p:nvSpPr>
        <p:spPr>
          <a:xfrm>
            <a:off x="6829686" y="4545787"/>
            <a:ext cx="445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</a:rPr>
              <a:t>Size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of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safe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region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in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l-GR" altLang="zh-CN" dirty="0">
                <a:solidFill>
                  <a:srgbClr val="0000FF"/>
                </a:solidFill>
              </a:rPr>
              <a:t>ν</a:t>
            </a:r>
            <a:r>
              <a:rPr lang="en-US" altLang="zh-CN" baseline="-25000" dirty="0">
                <a:solidFill>
                  <a:srgbClr val="0000FF"/>
                </a:solidFill>
              </a:rPr>
              <a:t>0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shrinks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What about even higher energies?</a:t>
            </a:r>
          </a:p>
        </p:txBody>
      </p:sp>
    </p:spTree>
    <p:extLst>
      <p:ext uri="{BB962C8B-B14F-4D97-AF65-F5344CB8AC3E}">
        <p14:creationId xmlns:p14="http://schemas.microsoft.com/office/powerpoint/2010/main" val="3620498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E3A49E-8D14-E443-BB91-F35855FBA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1" y="4257434"/>
            <a:ext cx="2879261" cy="1982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9E716-3838-B14C-8F29-DE48D5ED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55" y="4299669"/>
            <a:ext cx="2787602" cy="1941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4B3E8-DCFB-8547-8D7B-D464125E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600" dirty="0"/>
              <a:t>Radiative</a:t>
            </a:r>
            <a:r>
              <a:rPr lang="zh-CN" altLang="en-US" sz="2600" dirty="0"/>
              <a:t> </a:t>
            </a:r>
            <a:r>
              <a:rPr lang="en-US" altLang="zh-CN" sz="2600" dirty="0"/>
              <a:t>depolarization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ultra-high-energy</a:t>
            </a:r>
            <a:r>
              <a:rPr lang="zh-CN" altLang="en-US" sz="2600" dirty="0"/>
              <a:t> </a:t>
            </a:r>
            <a:r>
              <a:rPr lang="en-US" altLang="zh-CN" sz="2600" dirty="0"/>
              <a:t>storage</a:t>
            </a:r>
            <a:r>
              <a:rPr lang="zh-CN" altLang="en-US" sz="2600" dirty="0"/>
              <a:t> </a:t>
            </a:r>
            <a:r>
              <a:rPr lang="en-US" altLang="zh-CN" sz="2600" dirty="0"/>
              <a:t>rings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B5B7-1665-5247-8D8C-37AD1A74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71" y="967655"/>
            <a:ext cx="11826325" cy="631008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/>
              <a:t>distinct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  <a:r>
              <a:rPr lang="zh-CN" altLang="en-US" sz="1800" dirty="0"/>
              <a:t> </a:t>
            </a:r>
            <a:r>
              <a:rPr lang="en-US" altLang="zh-CN" sz="1800" dirty="0"/>
              <a:t>diffusion</a:t>
            </a:r>
            <a:r>
              <a:rPr lang="zh-CN" altLang="en-US" sz="1800" dirty="0"/>
              <a:t> </a:t>
            </a:r>
            <a:r>
              <a:rPr lang="en-US" altLang="zh-CN" sz="1800" dirty="0"/>
              <a:t>mechanisms</a:t>
            </a:r>
            <a:r>
              <a:rPr lang="zh-CN" altLang="en-US" sz="1800" dirty="0"/>
              <a:t> </a:t>
            </a:r>
            <a:r>
              <a:rPr lang="en-US" altLang="zh-CN" sz="1800" dirty="0"/>
              <a:t>were</a:t>
            </a:r>
            <a:r>
              <a:rPr lang="zh-CN" altLang="en-US" sz="1800" dirty="0"/>
              <a:t> </a:t>
            </a:r>
            <a:r>
              <a:rPr lang="en-US" altLang="zh-CN" sz="1800" dirty="0"/>
              <a:t>proposed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[1]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1970s,</a:t>
            </a:r>
            <a:r>
              <a:rPr lang="zh-CN" altLang="en-US" sz="1800" dirty="0"/>
              <a:t> </a:t>
            </a:r>
            <a:r>
              <a:rPr lang="en-US" altLang="zh-CN" sz="1800" dirty="0"/>
              <a:t>regarding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regimes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  <a:r>
              <a:rPr lang="zh-CN" altLang="en-US" sz="1800" dirty="0"/>
              <a:t> </a:t>
            </a:r>
            <a:r>
              <a:rPr lang="en-US" altLang="zh-CN" sz="1800" dirty="0"/>
              <a:t>resonance</a:t>
            </a:r>
            <a:r>
              <a:rPr lang="zh-CN" altLang="en-US" sz="1800" dirty="0"/>
              <a:t> </a:t>
            </a:r>
            <a:r>
              <a:rPr lang="en-US" altLang="zh-CN" sz="1800" dirty="0"/>
              <a:t>crossing,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combined</a:t>
            </a:r>
            <a:r>
              <a:rPr lang="zh-CN" altLang="en-US" sz="1800" dirty="0"/>
              <a:t> </a:t>
            </a:r>
            <a:r>
              <a:rPr lang="en-US" altLang="zh-CN" sz="1800" dirty="0"/>
              <a:t>effects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synchrotron</a:t>
            </a:r>
            <a:r>
              <a:rPr lang="zh-CN" altLang="en-US" sz="1800" dirty="0"/>
              <a:t> </a:t>
            </a:r>
            <a:r>
              <a:rPr lang="en-US" altLang="zh-CN" sz="1800" dirty="0"/>
              <a:t>oscillation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synchrotron</a:t>
            </a:r>
            <a:r>
              <a:rPr lang="zh-CN" altLang="en-US" sz="1800" dirty="0"/>
              <a:t> </a:t>
            </a:r>
            <a:r>
              <a:rPr lang="en-US" altLang="zh-CN" sz="1800" dirty="0"/>
              <a:t>radiation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6F2F-71DD-4042-ACE1-8E4D7C4B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364" y="5807294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840B338-09FA-BA4F-B80B-92E9AA7147F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8188" y="1610965"/>
              <a:ext cx="11447252" cy="15878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5155">
                      <a:extLst>
                        <a:ext uri="{9D8B030D-6E8A-4147-A177-3AD203B41FA5}">
                          <a16:colId xmlns:a16="http://schemas.microsoft.com/office/drawing/2014/main" val="1484668478"/>
                        </a:ext>
                      </a:extLst>
                    </a:gridCol>
                    <a:gridCol w="5131599">
                      <a:extLst>
                        <a:ext uri="{9D8B030D-6E8A-4147-A177-3AD203B41FA5}">
                          <a16:colId xmlns:a16="http://schemas.microsoft.com/office/drawing/2014/main" val="4075759020"/>
                        </a:ext>
                      </a:extLst>
                    </a:gridCol>
                    <a:gridCol w="4450498">
                      <a:extLst>
                        <a:ext uri="{9D8B030D-6E8A-4147-A177-3AD203B41FA5}">
                          <a16:colId xmlns:a16="http://schemas.microsoft.com/office/drawing/2014/main" val="600289180"/>
                        </a:ext>
                      </a:extLst>
                    </a:gridCol>
                  </a:tblGrid>
                  <a:tr h="298062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Regime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(consistent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with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existing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measurements)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Uncorrelated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(not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yet confirmed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by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experiments)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207127"/>
                      </a:ext>
                    </a:extLst>
                  </a:tr>
                  <a:tr h="50823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Condition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≪1</m:t>
                              </m:r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is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violated</a:t>
                          </a:r>
                          <a:r>
                            <a:rPr lang="zh-CN" altLang="en-US" sz="1400" baseline="0" dirty="0"/>
                            <a:t> </a:t>
                          </a:r>
                          <a:r>
                            <a:rPr lang="en-US" altLang="zh-CN" sz="1400" baseline="0" dirty="0"/>
                            <a:t>and</a:t>
                          </a:r>
                          <a:r>
                            <a:rPr lang="zh-CN" altLang="en-US" sz="1400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en-US" altLang="zh-CN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0524158"/>
                      </a:ext>
                    </a:extLst>
                  </a:tr>
                  <a:tr h="401594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Theory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Non-resonant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&amp;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perturbative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treatment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of</a:t>
                          </a:r>
                          <a:r>
                            <a:rPr lang="zh-CN" altLang="en-US" sz="140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1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𝜕𝛿</m:t>
                                  </m:r>
                                </m:den>
                              </m:f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186281"/>
                      </a:ext>
                    </a:extLst>
                  </a:tr>
                  <a:tr h="298062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Depolarization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effect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Higher-order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synchrotron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sideband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resonances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No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dependence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on</a:t>
                          </a:r>
                          <a:r>
                            <a:rPr lang="zh-CN" altLang="en-US" sz="14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altLang="zh-CN" sz="1400" b="0" i="1" baseline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/>
                            <a:t>,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weaker</a:t>
                          </a:r>
                          <a:r>
                            <a:rPr lang="zh-CN" altLang="en-US" sz="1400" baseline="0" dirty="0"/>
                            <a:t> </a:t>
                          </a:r>
                          <a:r>
                            <a:rPr lang="en-US" altLang="zh-CN" sz="1400" baseline="0" dirty="0"/>
                            <a:t>depolarization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63377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840B338-09FA-BA4F-B80B-92E9AA7147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645402"/>
                  </p:ext>
                </p:extLst>
              </p:nvPr>
            </p:nvGraphicFramePr>
            <p:xfrm>
              <a:off x="388188" y="1610965"/>
              <a:ext cx="11447252" cy="15878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5155">
                      <a:extLst>
                        <a:ext uri="{9D8B030D-6E8A-4147-A177-3AD203B41FA5}">
                          <a16:colId xmlns:a16="http://schemas.microsoft.com/office/drawing/2014/main" val="1484668478"/>
                        </a:ext>
                      </a:extLst>
                    </a:gridCol>
                    <a:gridCol w="5131599">
                      <a:extLst>
                        <a:ext uri="{9D8B030D-6E8A-4147-A177-3AD203B41FA5}">
                          <a16:colId xmlns:a16="http://schemas.microsoft.com/office/drawing/2014/main" val="4075759020"/>
                        </a:ext>
                      </a:extLst>
                    </a:gridCol>
                    <a:gridCol w="4450498">
                      <a:extLst>
                        <a:ext uri="{9D8B030D-6E8A-4147-A177-3AD203B41FA5}">
                          <a16:colId xmlns:a16="http://schemas.microsoft.com/office/drawing/2014/main" val="60028918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Regime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(consistent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with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existing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measurements)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Uncorrelated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(not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yet confirmed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by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experiments)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207127"/>
                      </a:ext>
                    </a:extLst>
                  </a:tr>
                  <a:tr h="57169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Condition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634" t="-54348" r="-87376" b="-13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7265" t="-54348" r="-570" b="-13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0524158"/>
                      </a:ext>
                    </a:extLst>
                  </a:tr>
                  <a:tr h="40659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Theory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634" t="-221875" r="-87376" b="-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1862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Depolarization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effect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Higher-order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synchrotron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sideband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resonances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7265" t="-429167" r="-570" b="-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63377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F0AE0C-B65E-DE48-A16F-F5F2AD9DAE96}"/>
              </a:ext>
            </a:extLst>
          </p:cNvPr>
          <p:cNvSpPr txBox="1">
            <a:spLocks/>
          </p:cNvSpPr>
          <p:nvPr/>
        </p:nvSpPr>
        <p:spPr>
          <a:xfrm>
            <a:off x="252452" y="3140968"/>
            <a:ext cx="11911746" cy="742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Monte-Carlo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simulations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were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compared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with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these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theories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in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the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energy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range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of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CEPC</a:t>
            </a:r>
            <a:r>
              <a:rPr lang="zh-CN" altLang="en-US" sz="1800" dirty="0"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</a:rPr>
              <a:t>[2]</a:t>
            </a:r>
          </a:p>
          <a:p>
            <a:pPr lvl="1"/>
            <a:r>
              <a:rPr lang="zh-CN" altLang="en-US" sz="1400" dirty="0"/>
              <a:t> </a:t>
            </a:r>
            <a:r>
              <a:rPr lang="en-US" altLang="zh-CN" sz="1400" dirty="0"/>
              <a:t>showing</a:t>
            </a:r>
            <a:r>
              <a:rPr lang="zh-CN" altLang="en-US" sz="1400" dirty="0"/>
              <a:t> </a:t>
            </a:r>
            <a:r>
              <a:rPr lang="en-US" altLang="zh-CN" sz="1400" dirty="0"/>
              <a:t>a</a:t>
            </a:r>
            <a:r>
              <a:rPr lang="zh-CN" altLang="en-US" sz="1400" dirty="0"/>
              <a:t> </a:t>
            </a:r>
            <a:r>
              <a:rPr lang="en-US" altLang="zh-CN" sz="1400" dirty="0"/>
              <a:t>gradual</a:t>
            </a:r>
            <a:r>
              <a:rPr lang="zh-CN" altLang="en-US" sz="1400" dirty="0"/>
              <a:t> </a:t>
            </a:r>
            <a:r>
              <a:rPr lang="en-US" altLang="zh-CN" sz="1400" dirty="0"/>
              <a:t>evolution</a:t>
            </a:r>
            <a:r>
              <a:rPr lang="zh-CN" altLang="en-US" sz="1400" dirty="0"/>
              <a:t> </a:t>
            </a:r>
            <a:r>
              <a:rPr lang="en-US" altLang="zh-CN" sz="1400" dirty="0"/>
              <a:t>from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correlated</a:t>
            </a:r>
            <a:r>
              <a:rPr lang="zh-CN" altLang="en-US" sz="1400" dirty="0"/>
              <a:t> </a:t>
            </a:r>
            <a:r>
              <a:rPr lang="en-US" altLang="zh-CN" sz="1400" dirty="0"/>
              <a:t>regime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uncorrelated</a:t>
            </a:r>
            <a:r>
              <a:rPr lang="zh-CN" altLang="en-US" sz="1400" dirty="0"/>
              <a:t> </a:t>
            </a:r>
            <a:r>
              <a:rPr lang="en-US" altLang="zh-CN" sz="1400" dirty="0"/>
              <a:t>regime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parameter</a:t>
            </a:r>
            <a:r>
              <a:rPr lang="zh-CN" altLang="en-US" sz="1400" dirty="0"/>
              <a:t> </a:t>
            </a:r>
            <a:r>
              <a:rPr lang="en-US" altLang="zh-CN" sz="1400" dirty="0"/>
              <a:t>scan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7BF4F-825F-4B40-BECB-3E754F7A2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1" y="4291460"/>
            <a:ext cx="3236841" cy="201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E0D21-D33A-FA45-876E-8B7DABD23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22" y="4185138"/>
            <a:ext cx="2960668" cy="212380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F46496-C378-774F-9936-B4798E4F67AC}"/>
              </a:ext>
            </a:extLst>
          </p:cNvPr>
          <p:cNvSpPr/>
          <p:nvPr/>
        </p:nvSpPr>
        <p:spPr>
          <a:xfrm>
            <a:off x="120763" y="3891754"/>
            <a:ext cx="5856857" cy="24171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F6285-8767-8E4F-8A53-4A1EC9B58388}"/>
              </a:ext>
            </a:extLst>
          </p:cNvPr>
          <p:cNvSpPr txBox="1"/>
          <p:nvPr/>
        </p:nvSpPr>
        <p:spPr>
          <a:xfrm>
            <a:off x="1571461" y="4185138"/>
            <a:ext cx="124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2C961-1B4F-6147-A3C2-07C146B5096B}"/>
              </a:ext>
            </a:extLst>
          </p:cNvPr>
          <p:cNvSpPr txBox="1"/>
          <p:nvPr/>
        </p:nvSpPr>
        <p:spPr>
          <a:xfrm>
            <a:off x="4114794" y="4250643"/>
            <a:ext cx="155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Higgs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19366-095C-4941-835F-406F19919E6E}"/>
              </a:ext>
            </a:extLst>
          </p:cNvPr>
          <p:cNvSpPr txBox="1"/>
          <p:nvPr/>
        </p:nvSpPr>
        <p:spPr>
          <a:xfrm>
            <a:off x="1324389" y="3925557"/>
            <a:ext cx="447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Case</a:t>
            </a:r>
            <a:r>
              <a:rPr lang="zh-CN" altLang="en-US" sz="1600" dirty="0"/>
              <a:t> </a:t>
            </a:r>
            <a:r>
              <a:rPr lang="en-US" altLang="zh-CN" sz="1600" dirty="0"/>
              <a:t>A:</a:t>
            </a:r>
            <a:r>
              <a:rPr lang="zh-CN" altLang="en-US" sz="1600" dirty="0"/>
              <a:t>  </a:t>
            </a:r>
            <a:r>
              <a:rPr lang="en-US" altLang="zh-CN" sz="1600" dirty="0"/>
              <a:t>dependence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energy</a:t>
            </a:r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BA5FE55-FC5F-4545-BCDA-EB605D93945F}"/>
              </a:ext>
            </a:extLst>
          </p:cNvPr>
          <p:cNvSpPr/>
          <p:nvPr/>
        </p:nvSpPr>
        <p:spPr>
          <a:xfrm>
            <a:off x="6063405" y="3891754"/>
            <a:ext cx="5979065" cy="24171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62F6D5-952B-1641-8FBB-1CEB581DCD01}"/>
              </a:ext>
            </a:extLst>
          </p:cNvPr>
          <p:cNvSpPr txBox="1"/>
          <p:nvPr/>
        </p:nvSpPr>
        <p:spPr>
          <a:xfrm>
            <a:off x="6914067" y="3912089"/>
            <a:ext cx="447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Case</a:t>
            </a:r>
            <a:r>
              <a:rPr lang="zh-CN" altLang="en-US" sz="1600" dirty="0"/>
              <a:t> </a:t>
            </a:r>
            <a:r>
              <a:rPr lang="en-US" altLang="zh-CN" sz="1600" dirty="0"/>
              <a:t>B:</a:t>
            </a:r>
            <a:r>
              <a:rPr lang="zh-CN" altLang="en-US" sz="1600" dirty="0"/>
              <a:t>  </a:t>
            </a:r>
            <a:r>
              <a:rPr lang="en-US" altLang="zh-CN" sz="1600" dirty="0"/>
              <a:t>influence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harmonic</a:t>
            </a:r>
            <a:r>
              <a:rPr lang="zh-CN" altLang="en-US" sz="1600" dirty="0"/>
              <a:t> </a:t>
            </a:r>
            <a:r>
              <a:rPr lang="en-US" altLang="zh-CN" sz="1600" dirty="0"/>
              <a:t>RF</a:t>
            </a:r>
            <a:r>
              <a:rPr lang="zh-CN" altLang="en-US" sz="1600" dirty="0"/>
              <a:t> </a:t>
            </a:r>
            <a:r>
              <a:rPr lang="en-US" altLang="zh-CN" sz="1600" dirty="0"/>
              <a:t>cavity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C00FF-ECBD-504E-B7B1-357B1BE335EB}"/>
              </a:ext>
            </a:extLst>
          </p:cNvPr>
          <p:cNvSpPr txBox="1"/>
          <p:nvPr/>
        </p:nvSpPr>
        <p:spPr>
          <a:xfrm>
            <a:off x="6655721" y="4357961"/>
            <a:ext cx="33102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</a:rPr>
              <a:t>optimal lengthening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D415A-612A-5543-886A-766D42BE134C}"/>
                  </a:ext>
                </a:extLst>
              </p:cNvPr>
              <p:cNvSpPr txBox="1"/>
              <p:nvPr/>
            </p:nvSpPr>
            <p:spPr>
              <a:xfrm>
                <a:off x="6732910" y="4844744"/>
                <a:ext cx="1979525" cy="577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kumimoji="1" lang="el-GR" altLang="zh-CN" sz="1400" i="1" dirty="0">
                                  <a:solidFill>
                                    <a:srgbClr val="0000FF"/>
                                  </a:solidFill>
                                  <a:latin typeface="Times New Roman"/>
                                  <a:ea typeface="楷体"/>
                                  <a:cs typeface="Times New Roman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kumimoji="1" lang="el-GR" altLang="zh-CN" sz="1400" i="1" dirty="0">
                                  <a:solidFill>
                                    <a:srgbClr val="0000FF"/>
                                  </a:solidFill>
                                  <a:latin typeface="Times New Roman"/>
                                  <a:ea typeface="楷体"/>
                                  <a:cs typeface="Times New Roman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140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D415A-612A-5543-886A-766D42BE1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910" y="4844744"/>
                <a:ext cx="1979525" cy="5772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3C9E087-04F2-6549-AE41-3B668576D986}"/>
              </a:ext>
            </a:extLst>
          </p:cNvPr>
          <p:cNvSpPr txBox="1"/>
          <p:nvPr/>
        </p:nvSpPr>
        <p:spPr>
          <a:xfrm>
            <a:off x="9646503" y="4330548"/>
            <a:ext cx="2223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solidFill>
                  <a:srgbClr val="0000FF"/>
                </a:solidFill>
              </a:rPr>
              <a:t>Scan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harmonic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RF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voltage</a:t>
            </a:r>
            <a:endParaRPr lang="en-US" sz="1300" dirty="0">
              <a:solidFill>
                <a:srgbClr val="0000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427B3-8575-3940-8F91-BB687E5D9B05}"/>
              </a:ext>
            </a:extLst>
          </p:cNvPr>
          <p:cNvSpPr/>
          <p:nvPr/>
        </p:nvSpPr>
        <p:spPr>
          <a:xfrm>
            <a:off x="120762" y="6309320"/>
            <a:ext cx="12231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Derbenev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Kondrantenko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Skrinsky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Accel.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247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(1979)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altLang="zh-CN" sz="1200" dirty="0">
              <a:solidFill>
                <a:srgbClr val="00B050"/>
              </a:solidFill>
            </a:endParaRPr>
          </a:p>
          <a:p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H.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Xia,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Z.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D. P. Barber, Y.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B.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Gao,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Phys. Rev. Accel. Beams.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2023</a:t>
            </a:r>
            <a:r>
              <a:rPr lang="zh-CN" altLang="en-US" sz="1200" dirty="0">
                <a:solidFill>
                  <a:srgbClr val="00B050"/>
                </a:solidFill>
              </a:rPr>
              <a:t>  </a:t>
            </a:r>
            <a:endParaRPr lang="en-HK" altLang="zh-CN" sz="1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F1416-8E1C-F843-A44F-9ABCF28E4E9C}"/>
              </a:ext>
            </a:extLst>
          </p:cNvPr>
          <p:cNvSpPr/>
          <p:nvPr/>
        </p:nvSpPr>
        <p:spPr>
          <a:xfrm>
            <a:off x="2082540" y="3368468"/>
            <a:ext cx="8251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study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suggests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existing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theories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are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incomplete,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requiring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further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development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67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Polarization studies at CEPC</a:t>
            </a:r>
          </a:p>
          <a:p>
            <a:r>
              <a:rPr lang="en-US" altLang="zh-CN" dirty="0"/>
              <a:t>R&amp;D for polarized beams at BEPCII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2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5DBCB1-DFE7-FEC4-6D55-62EDDCEC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R&amp;D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colliders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A3521-5F78-264F-3A68-736D46D4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AC27E-2A72-D996-30C5-81846F877061}"/>
              </a:ext>
            </a:extLst>
          </p:cNvPr>
          <p:cNvSpPr txBox="1"/>
          <p:nvPr/>
        </p:nvSpPr>
        <p:spPr>
          <a:xfrm>
            <a:off x="1271464" y="105273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CEPC</a:t>
            </a:r>
            <a:r>
              <a:rPr lang="zh-CN" altLang="en-US" sz="2000" dirty="0"/>
              <a:t> </a:t>
            </a:r>
            <a:r>
              <a:rPr lang="en-US" altLang="zh-CN" sz="2000" dirty="0"/>
              <a:t>requirements,</a:t>
            </a:r>
            <a:r>
              <a:rPr lang="zh-CN" altLang="en-US" sz="2000" dirty="0"/>
              <a:t> </a:t>
            </a:r>
            <a:r>
              <a:rPr lang="en-US" altLang="zh-CN" sz="2000" b="1" i="1" dirty="0">
                <a:solidFill>
                  <a:srgbClr val="FF0000"/>
                </a:solidFill>
              </a:rPr>
              <a:t>R&amp;D</a:t>
            </a:r>
            <a:r>
              <a:rPr lang="zh-CN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</a:rPr>
              <a:t>items</a:t>
            </a:r>
            <a:r>
              <a:rPr lang="zh-CN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and</a:t>
            </a:r>
            <a:r>
              <a:rPr lang="zh-CN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b="1" i="1" dirty="0">
                <a:solidFill>
                  <a:srgbClr val="0000FF"/>
                </a:solidFill>
              </a:rPr>
              <a:t>required</a:t>
            </a:r>
            <a:r>
              <a:rPr lang="zh-CN" altLang="en-US" sz="2000" b="1" i="1" dirty="0">
                <a:solidFill>
                  <a:srgbClr val="0000FF"/>
                </a:solidFill>
              </a:rPr>
              <a:t> </a:t>
            </a:r>
            <a:r>
              <a:rPr lang="en-US" altLang="zh-CN" sz="2000" b="1" i="1" dirty="0">
                <a:solidFill>
                  <a:srgbClr val="0000FF"/>
                </a:solidFill>
              </a:rPr>
              <a:t>experiment</a:t>
            </a:r>
            <a:r>
              <a:rPr lang="zh-CN" altLang="en-US" sz="2000" b="1" i="1" dirty="0">
                <a:solidFill>
                  <a:srgbClr val="0000FF"/>
                </a:solidFill>
              </a:rPr>
              <a:t> </a:t>
            </a:r>
            <a:r>
              <a:rPr lang="en-US" altLang="zh-CN" sz="2000" b="1" i="1" dirty="0">
                <a:solidFill>
                  <a:srgbClr val="0000FF"/>
                </a:solidFill>
              </a:rPr>
              <a:t>demonstration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7C97D5-C5C9-72BB-EE01-103A3704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491214"/>
            <a:ext cx="6674048" cy="508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86911-1DC9-7592-15E4-109FC3466BB1}"/>
              </a:ext>
            </a:extLst>
          </p:cNvPr>
          <p:cNvSpPr txBox="1"/>
          <p:nvPr/>
        </p:nvSpPr>
        <p:spPr>
          <a:xfrm>
            <a:off x="6312024" y="5859048"/>
            <a:ext cx="547260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Shared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interests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from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other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future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collider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projects,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R&amp;D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demonstration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existing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facilities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beneficial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7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Polarization studies for CEPC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R&amp;D for polarized beams at BEPCII 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96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91EA-D489-D241-BFDA-E8BFA7A3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93" y="92581"/>
            <a:ext cx="10580604" cy="714850"/>
          </a:xfrm>
        </p:spPr>
        <p:txBody>
          <a:bodyPr>
            <a:normAutofit/>
          </a:bodyPr>
          <a:lstStyle/>
          <a:p>
            <a:r>
              <a:rPr lang="en-US" altLang="zh-CN" sz="3400" dirty="0"/>
              <a:t>Beijing</a:t>
            </a:r>
            <a:r>
              <a:rPr lang="zh-CN" altLang="en-US" sz="3400" dirty="0"/>
              <a:t> </a:t>
            </a:r>
            <a:r>
              <a:rPr lang="en-US" altLang="zh-CN" sz="3400" dirty="0"/>
              <a:t>Electron</a:t>
            </a:r>
            <a:r>
              <a:rPr lang="zh-CN" altLang="en-US" sz="3400" dirty="0"/>
              <a:t> </a:t>
            </a:r>
            <a:r>
              <a:rPr lang="en-US" altLang="zh-CN" sz="3400" dirty="0"/>
              <a:t>Positron</a:t>
            </a:r>
            <a:r>
              <a:rPr lang="zh-CN" altLang="en-US" sz="3400" dirty="0"/>
              <a:t> </a:t>
            </a:r>
            <a:r>
              <a:rPr lang="en-US" altLang="zh-CN" sz="3400" dirty="0"/>
              <a:t>Collider</a:t>
            </a:r>
            <a:r>
              <a:rPr lang="zh-CN" altLang="en-US" sz="3400" dirty="0"/>
              <a:t> </a:t>
            </a:r>
            <a:r>
              <a:rPr lang="en-US" altLang="zh-CN" sz="3400" dirty="0"/>
              <a:t>(BEPC)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460B8-4D97-C642-A8A5-F761F33C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723583DD-658B-6A48-AC08-2C35959BCD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117517"/>
            <a:ext cx="4320480" cy="19473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789BCC8-50BD-C347-917A-BAA9EE3D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4002730"/>
            <a:ext cx="3804542" cy="253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30C8F7FF-977F-2C44-B924-B1C4686757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022170"/>
            <a:ext cx="3145656" cy="2622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A68AB-F94B-EFF9-A6CB-6382C1D9BB75}"/>
              </a:ext>
            </a:extLst>
          </p:cNvPr>
          <p:cNvSpPr txBox="1"/>
          <p:nvPr/>
        </p:nvSpPr>
        <p:spPr>
          <a:xfrm>
            <a:off x="211062" y="2913332"/>
            <a:ext cx="5273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r>
              <a:rPr lang="en-US" altLang="zh-CN" dirty="0"/>
              <a:t>f</a:t>
            </a:r>
            <a:r>
              <a:rPr lang="en-US" dirty="0"/>
              <a:t>irst large science facility in China (1988</a:t>
            </a:r>
            <a:r>
              <a:rPr lang="en-US" altLang="zh-CN" dirty="0"/>
              <a:t>-2005</a:t>
            </a:r>
            <a:r>
              <a:rPr lang="en-US" dirty="0"/>
              <a:t>)</a:t>
            </a:r>
          </a:p>
          <a:p>
            <a:r>
              <a:rPr lang="en-US" altLang="zh-CN" dirty="0"/>
              <a:t>BSRF:</a:t>
            </a:r>
            <a:r>
              <a:rPr lang="zh-CN" altLang="en-US" dirty="0"/>
              <a:t>  </a:t>
            </a:r>
            <a:r>
              <a:rPr lang="en-US" altLang="zh-CN" dirty="0"/>
              <a:t>s</a:t>
            </a:r>
            <a:r>
              <a:rPr lang="en-US" dirty="0"/>
              <a:t>ynchrotron light source operation (since 1990)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DE72-8138-09EF-81EE-031BFAA85036}"/>
              </a:ext>
            </a:extLst>
          </p:cNvPr>
          <p:cNvSpPr txBox="1"/>
          <p:nvPr/>
        </p:nvSpPr>
        <p:spPr>
          <a:xfrm>
            <a:off x="9048328" y="1310585"/>
            <a:ext cx="2923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BEPCII: Single-ring -&gt; double-ring collider (1.</a:t>
            </a:r>
            <a:r>
              <a:rPr lang="en-US" altLang="zh-CN" dirty="0"/>
              <a:t>0</a:t>
            </a:r>
            <a:r>
              <a:rPr lang="en-US" dirty="0"/>
              <a:t> ~ 2.5 GeV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operation since 2009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l</a:t>
            </a:r>
            <a:r>
              <a:rPr lang="en-US" dirty="0"/>
              <a:t>uminosity goal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zh-CN" altLang="en-US" dirty="0"/>
              <a:t>*</a:t>
            </a:r>
            <a:r>
              <a:rPr lang="en-US" altLang="zh-CN" dirty="0"/>
              <a:t>100)</a:t>
            </a:r>
            <a:r>
              <a:rPr lang="en-US" dirty="0"/>
              <a:t> reached in 2016, now in routine operation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43B15-A5FC-7433-92D1-385793A12AB5}"/>
              </a:ext>
            </a:extLst>
          </p:cNvPr>
          <p:cNvSpPr txBox="1"/>
          <p:nvPr/>
        </p:nvSpPr>
        <p:spPr>
          <a:xfrm>
            <a:off x="9048328" y="4347086"/>
            <a:ext cx="2923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BEPCII-U (from mid-2024)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the energy reach (~2.8GeV) &amp; luminosity at higher energies</a:t>
            </a:r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2207891B-85CC-9ECE-B51F-4B11D9CA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473" y="4296272"/>
            <a:ext cx="4134127" cy="24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3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14D9D-8A95-EF1C-422A-CE62664A0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4" y="1124744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altLang="zh-CN" sz="2200" dirty="0"/>
              <a:t>platform</a:t>
            </a:r>
            <a:r>
              <a:rPr lang="zh-CN" altLang="en-US" sz="2200" dirty="0"/>
              <a:t> </a:t>
            </a:r>
            <a:r>
              <a:rPr lang="en-US" altLang="zh-CN" sz="2200" dirty="0"/>
              <a:t>for</a:t>
            </a:r>
            <a:r>
              <a:rPr lang="zh-CN" altLang="en-US" sz="2200" dirty="0"/>
              <a:t> </a:t>
            </a:r>
            <a:r>
              <a:rPr lang="en-US" altLang="zh-CN" sz="2200" dirty="0"/>
              <a:t>PWFA</a:t>
            </a:r>
            <a:r>
              <a:rPr lang="zh-CN" altLang="en-US" sz="2200" dirty="0"/>
              <a:t> </a:t>
            </a:r>
            <a:r>
              <a:rPr lang="en-US" altLang="zh-CN" sz="2200" dirty="0"/>
              <a:t>established,</a:t>
            </a:r>
            <a:r>
              <a:rPr lang="zh-CN" altLang="en-US" sz="2200" dirty="0"/>
              <a:t> </a:t>
            </a: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commissioning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April,</a:t>
            </a:r>
            <a:r>
              <a:rPr lang="zh-CN" altLang="en-US" sz="2200" dirty="0"/>
              <a:t> </a:t>
            </a:r>
            <a:r>
              <a:rPr lang="en-US" altLang="zh-CN" sz="2200" dirty="0"/>
              <a:t>2026</a:t>
            </a:r>
          </a:p>
          <a:p>
            <a:r>
              <a:rPr lang="en-US" altLang="zh-CN" sz="2200" dirty="0"/>
              <a:t>Crab-waist</a:t>
            </a:r>
            <a:r>
              <a:rPr lang="zh-CN" altLang="en-US" sz="2200" dirty="0"/>
              <a:t> </a:t>
            </a:r>
            <a:r>
              <a:rPr lang="en-US" altLang="zh-CN" sz="2200" dirty="0"/>
              <a:t>scheme</a:t>
            </a:r>
            <a:r>
              <a:rPr lang="zh-CN" altLang="en-US" sz="2200" dirty="0"/>
              <a:t> </a:t>
            </a:r>
            <a:r>
              <a:rPr lang="en-US" altLang="zh-CN" sz="2200" dirty="0"/>
              <a:t>&amp;</a:t>
            </a:r>
            <a:r>
              <a:rPr lang="zh-CN" altLang="en-US" sz="2200" dirty="0"/>
              <a:t> </a:t>
            </a:r>
            <a:r>
              <a:rPr lang="en-US" altLang="zh-CN" sz="2200" dirty="0"/>
              <a:t>new</a:t>
            </a:r>
            <a:r>
              <a:rPr lang="zh-CN" altLang="en-US" sz="2200" dirty="0"/>
              <a:t> </a:t>
            </a:r>
            <a:r>
              <a:rPr lang="en-US" altLang="zh-CN" sz="2200" dirty="0"/>
              <a:t>damping</a:t>
            </a:r>
            <a:r>
              <a:rPr lang="zh-CN" altLang="en-US" sz="2200" dirty="0"/>
              <a:t> </a:t>
            </a:r>
            <a:r>
              <a:rPr lang="en-US" altLang="zh-CN" sz="2200" dirty="0"/>
              <a:t>ring</a:t>
            </a:r>
            <a:r>
              <a:rPr lang="zh-CN" altLang="en-US" sz="2200" dirty="0"/>
              <a:t> </a:t>
            </a:r>
            <a:r>
              <a:rPr lang="en-US" altLang="zh-CN" sz="2200" dirty="0"/>
              <a:t>under</a:t>
            </a:r>
            <a:r>
              <a:rPr lang="zh-CN" altLang="en-US" sz="2200" dirty="0"/>
              <a:t> </a:t>
            </a:r>
            <a:r>
              <a:rPr lang="en-US" altLang="zh-CN" sz="2200" dirty="0"/>
              <a:t>study</a:t>
            </a:r>
            <a:r>
              <a:rPr lang="zh-CN" altLang="en-US" sz="2200" dirty="0"/>
              <a:t> </a:t>
            </a:r>
            <a:r>
              <a:rPr lang="en-US" altLang="zh-CN" sz="2200" dirty="0"/>
              <a:t>for</a:t>
            </a:r>
            <a:r>
              <a:rPr lang="zh-CN" altLang="en-US" sz="2200" dirty="0"/>
              <a:t> </a:t>
            </a:r>
            <a:r>
              <a:rPr lang="en-US" altLang="zh-CN" sz="2200" dirty="0"/>
              <a:t>another</a:t>
            </a:r>
            <a:r>
              <a:rPr lang="zh-CN" altLang="en-US" sz="2200" dirty="0"/>
              <a:t> </a:t>
            </a:r>
            <a:r>
              <a:rPr lang="en-US" altLang="zh-CN" sz="2200" dirty="0"/>
              <a:t>luminosity</a:t>
            </a:r>
            <a:r>
              <a:rPr lang="zh-CN" altLang="en-US" sz="2200" dirty="0"/>
              <a:t> </a:t>
            </a:r>
            <a:r>
              <a:rPr lang="en-US" altLang="zh-CN" sz="2200" dirty="0"/>
              <a:t>upgrade</a:t>
            </a:r>
          </a:p>
          <a:p>
            <a:r>
              <a:rPr lang="en-US" altLang="zh-CN" sz="2200" dirty="0"/>
              <a:t>R&amp;D</a:t>
            </a:r>
            <a:r>
              <a:rPr lang="zh-CN" altLang="en-US" sz="2200" dirty="0"/>
              <a:t> </a:t>
            </a:r>
            <a:r>
              <a:rPr lang="en-US" altLang="zh-CN" sz="2200" dirty="0"/>
              <a:t>for</a:t>
            </a:r>
            <a:r>
              <a:rPr lang="zh-CN" altLang="en-US" sz="2200" dirty="0"/>
              <a:t> </a:t>
            </a:r>
            <a:r>
              <a:rPr lang="en-US" altLang="zh-CN" sz="2200" dirty="0"/>
              <a:t>polarized</a:t>
            </a:r>
            <a:r>
              <a:rPr lang="zh-CN" altLang="en-US" sz="2200" dirty="0"/>
              <a:t> </a:t>
            </a:r>
            <a:r>
              <a:rPr lang="en-US" altLang="zh-CN" sz="2200" dirty="0"/>
              <a:t>electron</a:t>
            </a:r>
            <a:r>
              <a:rPr lang="zh-CN" altLang="en-US" sz="2200" dirty="0"/>
              <a:t> </a:t>
            </a: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progress</a:t>
            </a:r>
            <a:r>
              <a:rPr lang="zh-CN" altLang="en-US" sz="2200" dirty="0"/>
              <a:t> </a:t>
            </a: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F21000-D992-A4D8-D7A9-4A9C4C4B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Accelerator</a:t>
            </a:r>
            <a:r>
              <a:rPr lang="zh-CN" altLang="en-US" dirty="0"/>
              <a:t> </a:t>
            </a:r>
            <a:r>
              <a:rPr lang="en-US" altLang="zh-CN" dirty="0"/>
              <a:t>R&amp;D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7AAE4-803D-2AF8-B2D4-6F44E90C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738BCD91-CCFC-5D11-3832-0DC74648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915196"/>
            <a:ext cx="11813165" cy="224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6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0A533B-25E2-5387-5D7C-09678713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E5B7B-A690-6B63-1EFF-76D47D63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2D3BB1A-27BE-460C-B50E-4285DACD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16679"/>
            <a:ext cx="7560840" cy="2240313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/>
              <a:t>Domestic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  <a:r>
              <a:rPr lang="zh-CN" altLang="en-US" sz="2000" dirty="0"/>
              <a:t>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superlattice</a:t>
            </a:r>
            <a:r>
              <a:rPr lang="zh-CN" altLang="en-US" sz="2000" dirty="0"/>
              <a:t> </a:t>
            </a:r>
            <a:r>
              <a:rPr lang="en-US" altLang="zh-CN" sz="2000" dirty="0"/>
              <a:t>GaAs</a:t>
            </a:r>
            <a:r>
              <a:rPr lang="zh-CN" altLang="en-US" sz="2000" dirty="0"/>
              <a:t> </a:t>
            </a:r>
            <a:r>
              <a:rPr lang="en-US" altLang="zh-CN" sz="2000" dirty="0"/>
              <a:t>cathode</a:t>
            </a:r>
          </a:p>
          <a:p>
            <a:pPr lvl="1"/>
            <a:r>
              <a:rPr lang="en-US" altLang="zh-CN" sz="1800" dirty="0"/>
              <a:t>cathode production: polarization</a:t>
            </a:r>
            <a:r>
              <a:rPr lang="zh-CN" altLang="en-US" sz="1800" dirty="0"/>
              <a:t> </a:t>
            </a:r>
            <a:r>
              <a:rPr lang="en-US" altLang="zh-CN" sz="1800" dirty="0"/>
              <a:t>&gt;</a:t>
            </a:r>
            <a:r>
              <a:rPr lang="zh-CN" altLang="en-US" sz="1800" dirty="0"/>
              <a:t> </a:t>
            </a:r>
            <a:r>
              <a:rPr lang="en-US" altLang="zh-CN" sz="1800" dirty="0"/>
              <a:t>85%,</a:t>
            </a:r>
            <a:r>
              <a:rPr lang="zh-CN" altLang="en-US" sz="1800" dirty="0"/>
              <a:t> </a:t>
            </a:r>
            <a:r>
              <a:rPr lang="en-US" altLang="zh-CN" sz="1800" dirty="0"/>
              <a:t>QE</a:t>
            </a:r>
            <a:r>
              <a:rPr lang="zh-CN" altLang="en-US" sz="1800" dirty="0"/>
              <a:t> </a:t>
            </a:r>
            <a:r>
              <a:rPr lang="en-US" altLang="zh-CN" sz="1800" dirty="0"/>
              <a:t>&gt;</a:t>
            </a:r>
            <a:r>
              <a:rPr lang="zh-CN" altLang="en-US" sz="1800" dirty="0"/>
              <a:t> </a:t>
            </a:r>
            <a:r>
              <a:rPr lang="en-US" altLang="zh-CN" sz="1800" dirty="0"/>
              <a:t>0.8%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pPr lvl="1"/>
            <a:r>
              <a:rPr lang="en-HK" altLang="zh-CN" sz="1800" dirty="0"/>
              <a:t>build a platform for cathode performance test</a:t>
            </a:r>
            <a:r>
              <a:rPr lang="zh-CN" altLang="en-US" sz="1800" dirty="0"/>
              <a:t> </a:t>
            </a:r>
            <a:r>
              <a:rPr lang="en-US" altLang="zh-CN" sz="1800" dirty="0"/>
              <a:t>(pol</a:t>
            </a:r>
            <a:r>
              <a:rPr lang="zh-CN" altLang="en-US" sz="1800" dirty="0"/>
              <a:t> </a:t>
            </a:r>
            <a:r>
              <a:rPr lang="en-US" altLang="zh-CN" sz="1800" dirty="0"/>
              <a:t>&amp;</a:t>
            </a:r>
            <a:r>
              <a:rPr lang="zh-CN" altLang="en-US" sz="1800" dirty="0"/>
              <a:t> </a:t>
            </a:r>
            <a:r>
              <a:rPr lang="en-US" altLang="zh-CN" sz="1800" dirty="0"/>
              <a:t>QE)</a:t>
            </a:r>
            <a:endParaRPr lang="en-HK" altLang="zh-CN" sz="1800" dirty="0"/>
          </a:p>
          <a:p>
            <a:pPr lvl="1"/>
            <a:r>
              <a:rPr lang="en-US" altLang="zh-CN" sz="1800" dirty="0"/>
              <a:t>First cathode</a:t>
            </a:r>
            <a:r>
              <a:rPr lang="zh-CN" altLang="en-US" sz="1800" dirty="0"/>
              <a:t> </a:t>
            </a:r>
            <a:r>
              <a:rPr lang="en-US" altLang="zh-CN" sz="1800" dirty="0"/>
              <a:t>sample</a:t>
            </a:r>
            <a:r>
              <a:rPr lang="zh-CN" altLang="en-US" sz="1800" dirty="0"/>
              <a:t> </a:t>
            </a:r>
            <a:r>
              <a:rPr lang="en-US" altLang="zh-CN" sz="1800" dirty="0"/>
              <a:t>is</a:t>
            </a:r>
            <a:r>
              <a:rPr lang="zh-CN" altLang="en-US" sz="1800" dirty="0"/>
              <a:t> </a:t>
            </a:r>
            <a:r>
              <a:rPr lang="en-US" altLang="zh-CN" sz="1800" dirty="0"/>
              <a:t>under</a:t>
            </a:r>
            <a:r>
              <a:rPr lang="zh-CN" altLang="en-US" sz="1800" dirty="0"/>
              <a:t> </a:t>
            </a:r>
            <a:r>
              <a:rPr lang="en-US" altLang="zh-CN" sz="1800" dirty="0"/>
              <a:t>test</a:t>
            </a:r>
          </a:p>
          <a:p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electron</a:t>
            </a:r>
            <a:r>
              <a:rPr lang="zh-CN" altLang="en-US" sz="2000" dirty="0"/>
              <a:t> </a:t>
            </a:r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BEPCII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under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516BF-CCD0-04BA-1802-BC11DB62B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4455966"/>
            <a:ext cx="2016224" cy="2131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41F21-5457-28E6-865C-6AB614F59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933057"/>
            <a:ext cx="2844800" cy="2700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7A012C-4B99-8664-A0D1-C22ECA46BCAD}"/>
              </a:ext>
            </a:extLst>
          </p:cNvPr>
          <p:cNvSpPr txBox="1"/>
          <p:nvPr/>
        </p:nvSpPr>
        <p:spPr>
          <a:xfrm>
            <a:off x="3263524" y="5802362"/>
            <a:ext cx="1857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0000FF"/>
                </a:solidFill>
              </a:rPr>
              <a:t>Platform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for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cathode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test:</a:t>
            </a:r>
          </a:p>
          <a:p>
            <a:r>
              <a:rPr lang="en-US" altLang="zh-CN" sz="1600">
                <a:solidFill>
                  <a:srgbClr val="0000FF"/>
                </a:solidFill>
              </a:rPr>
              <a:t>ESP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&amp;</a:t>
            </a:r>
            <a:r>
              <a:rPr lang="zh-CN" altLang="en-US" sz="1600">
                <a:solidFill>
                  <a:srgbClr val="0000FF"/>
                </a:solidFill>
              </a:rPr>
              <a:t> </a:t>
            </a:r>
            <a:r>
              <a:rPr lang="en-US" altLang="zh-CN" sz="1600">
                <a:solidFill>
                  <a:srgbClr val="0000FF"/>
                </a:solidFill>
              </a:rPr>
              <a:t>QE</a:t>
            </a:r>
            <a:endParaRPr lang="en-US" sz="1600">
              <a:solidFill>
                <a:srgbClr val="0000FF"/>
              </a:solidFill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6DCC26EF-E269-2A36-DCF3-9E8DDAE11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52" y="3933057"/>
            <a:ext cx="2678914" cy="2653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40F6E-7E8F-2ABB-EDBB-6781A811E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84">
            <a:off x="9170255" y="4067260"/>
            <a:ext cx="2669821" cy="2074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8ED27B-2A56-8E54-5E7A-42BD8FAB9E01}"/>
              </a:ext>
            </a:extLst>
          </p:cNvPr>
          <p:cNvSpPr txBox="1"/>
          <p:nvPr/>
        </p:nvSpPr>
        <p:spPr>
          <a:xfrm>
            <a:off x="9657630" y="5940662"/>
            <a:ext cx="231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unpolarized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715A73-4266-3B79-C394-3CAC4700B476}"/>
              </a:ext>
            </a:extLst>
          </p:cNvPr>
          <p:cNvCxnSpPr>
            <a:cxnSpLocks/>
          </p:cNvCxnSpPr>
          <p:nvPr/>
        </p:nvCxnSpPr>
        <p:spPr>
          <a:xfrm flipV="1">
            <a:off x="10632504" y="5104691"/>
            <a:ext cx="288032" cy="8359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A92B42-2A7E-F646-ADF3-178CFCCD97FA}"/>
              </a:ext>
            </a:extLst>
          </p:cNvPr>
          <p:cNvSpPr txBox="1"/>
          <p:nvPr/>
        </p:nvSpPr>
        <p:spPr>
          <a:xfrm>
            <a:off x="9764369" y="3555723"/>
            <a:ext cx="231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EA9D34-F49A-3866-F3AD-1AEA1629FAED}"/>
              </a:ext>
            </a:extLst>
          </p:cNvPr>
          <p:cNvCxnSpPr>
            <a:cxnSpLocks/>
          </p:cNvCxnSpPr>
          <p:nvPr/>
        </p:nvCxnSpPr>
        <p:spPr>
          <a:xfrm>
            <a:off x="10813797" y="4173952"/>
            <a:ext cx="23453" cy="5150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ECE9CDB-1AA2-9AAA-A1C5-5A4B6FD61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90" y="1093624"/>
            <a:ext cx="3149124" cy="16222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44B98C-B39B-FBAE-ABAE-1ECA0D6C8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1067762"/>
            <a:ext cx="1006811" cy="20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8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DD6C19-7A4D-96C1-7E02-BE99D86D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Compton</a:t>
            </a:r>
            <a:r>
              <a:rPr lang="zh-CN" altLang="en-US" dirty="0"/>
              <a:t> </a:t>
            </a:r>
            <a:r>
              <a:rPr lang="en-US" altLang="zh-CN" dirty="0"/>
              <a:t>polarimeter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7F903-EEF9-544C-E665-800A4B4F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DD36F67-A6D7-CDC2-A44D-8930AB899954}"/>
              </a:ext>
            </a:extLst>
          </p:cNvPr>
          <p:cNvSpPr txBox="1">
            <a:spLocks/>
          </p:cNvSpPr>
          <p:nvPr/>
        </p:nvSpPr>
        <p:spPr>
          <a:xfrm>
            <a:off x="666712" y="1115573"/>
            <a:ext cx="11189928" cy="1466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Simulations show a sizable polarization in routine operation conditions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BEPCII</a:t>
            </a:r>
          </a:p>
          <a:p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Compton</a:t>
            </a:r>
            <a:r>
              <a:rPr lang="zh-CN" altLang="en-US" sz="2000" dirty="0"/>
              <a:t> </a:t>
            </a:r>
            <a:r>
              <a:rPr lang="en-US" altLang="zh-CN" sz="2000" dirty="0"/>
              <a:t>polarimeter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BEPCII</a:t>
            </a:r>
            <a:r>
              <a:rPr lang="zh-CN" altLang="en-US" sz="2000" dirty="0"/>
              <a:t> </a:t>
            </a:r>
            <a:r>
              <a:rPr lang="en-US" altLang="zh-CN" sz="2000" dirty="0"/>
              <a:t>would</a:t>
            </a:r>
            <a:r>
              <a:rPr lang="zh-CN" altLang="en-US" sz="2000" dirty="0"/>
              <a:t> </a:t>
            </a:r>
            <a:r>
              <a:rPr lang="en-US" altLang="zh-CN" sz="2000" dirty="0"/>
              <a:t>help</a:t>
            </a:r>
            <a:r>
              <a:rPr lang="zh-CN" altLang="en-US" sz="2000" dirty="0"/>
              <a:t> </a:t>
            </a:r>
            <a:r>
              <a:rPr lang="en-US" altLang="zh-CN" sz="2000" dirty="0"/>
              <a:t>set</a:t>
            </a:r>
            <a:r>
              <a:rPr lang="zh-CN" altLang="en-US" sz="2000" dirty="0"/>
              <a:t> </a:t>
            </a:r>
            <a:r>
              <a:rPr lang="en-US" altLang="zh-CN" sz="2000" dirty="0"/>
              <a:t>up</a:t>
            </a:r>
            <a:r>
              <a:rPr lang="zh-CN" altLang="en-US" sz="2000" dirty="0"/>
              <a:t> </a:t>
            </a:r>
            <a:r>
              <a:rPr lang="en-US" altLang="zh-CN" sz="2000" dirty="0"/>
              <a:t>an</a:t>
            </a:r>
            <a:r>
              <a:rPr lang="zh-CN" altLang="en-US" sz="2000" dirty="0"/>
              <a:t> </a:t>
            </a:r>
            <a:r>
              <a:rPr lang="en-US" altLang="zh-CN" sz="2000" dirty="0"/>
              <a:t>interesting</a:t>
            </a:r>
            <a:r>
              <a:rPr lang="zh-CN" altLang="en-US" sz="2000" dirty="0"/>
              <a:t> </a:t>
            </a:r>
            <a:r>
              <a:rPr lang="en-US" altLang="zh-CN" sz="2000" dirty="0"/>
              <a:t>experimental</a:t>
            </a:r>
            <a:r>
              <a:rPr lang="zh-CN" altLang="en-US" sz="2000" dirty="0"/>
              <a:t> </a:t>
            </a:r>
            <a:r>
              <a:rPr lang="en-US" altLang="zh-CN" sz="2000" dirty="0"/>
              <a:t>platform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spin</a:t>
            </a:r>
            <a:r>
              <a:rPr lang="zh-CN" altLang="en-US" sz="2000" dirty="0"/>
              <a:t> </a:t>
            </a:r>
            <a:r>
              <a:rPr lang="en-US" altLang="zh-CN" sz="2000" dirty="0"/>
              <a:t>dynamics</a:t>
            </a:r>
            <a:r>
              <a:rPr lang="zh-CN" altLang="en-US" sz="2000" dirty="0"/>
              <a:t> </a:t>
            </a:r>
            <a:r>
              <a:rPr lang="en-US" altLang="zh-CN" sz="2000" dirty="0"/>
              <a:t>research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91EE8-7592-C04D-C0A9-461B68B5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94566"/>
            <a:ext cx="4970021" cy="3486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313C4C-EE5A-9129-F2E6-958166B6EF3A}"/>
              </a:ext>
            </a:extLst>
          </p:cNvPr>
          <p:cNvSpPr txBox="1"/>
          <p:nvPr/>
        </p:nvSpPr>
        <p:spPr>
          <a:xfrm>
            <a:off x="1185414" y="2808674"/>
            <a:ext cx="449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Vertical polarization 1 hour after injection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15909A8E-456C-0501-4C1B-8D165A3CC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12727"/>
              </p:ext>
            </p:extLst>
          </p:nvPr>
        </p:nvGraphicFramePr>
        <p:xfrm>
          <a:off x="6000685" y="3024978"/>
          <a:ext cx="5847386" cy="3331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163">
                  <a:extLst>
                    <a:ext uri="{9D8B030D-6E8A-4147-A177-3AD203B41FA5}">
                      <a16:colId xmlns:a16="http://schemas.microsoft.com/office/drawing/2014/main" val="1265873649"/>
                    </a:ext>
                  </a:extLst>
                </a:gridCol>
                <a:gridCol w="3571223">
                  <a:extLst>
                    <a:ext uri="{9D8B030D-6E8A-4147-A177-3AD203B41FA5}">
                      <a16:colId xmlns:a16="http://schemas.microsoft.com/office/drawing/2014/main" val="1073674837"/>
                    </a:ext>
                  </a:extLst>
                </a:gridCol>
              </a:tblGrid>
              <a:tr h="496733">
                <a:tc>
                  <a:txBody>
                    <a:bodyPr/>
                    <a:lstStyle/>
                    <a:p>
                      <a:r>
                        <a:rPr lang="en-US" altLang="zh-CN" sz="2000"/>
                        <a:t>Aspects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R&amp;D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item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084493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1800"/>
                        <a:t>Compton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polarimeter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/>
                        <a:t>laser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polarization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measurement/control,</a:t>
                      </a:r>
                      <a:r>
                        <a:rPr lang="zh-CN" altLang="en-US" sz="1800"/>
                        <a:t>  </a:t>
                      </a:r>
                      <a:r>
                        <a:rPr lang="en-US" altLang="zh-CN" sz="1800"/>
                        <a:t>silicon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pixel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detector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232659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1800"/>
                        <a:t>Resonant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depolarization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/>
                        <a:t>Operation scenarios, error analysis,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colliding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bunches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&amp;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pilot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bunches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093404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1800"/>
                        <a:t>Depolarization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mechanism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/>
                        <a:t>Rich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data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of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parameter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dependence,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beam-beam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depolarization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108204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1800"/>
                        <a:t>Polarization</a:t>
                      </a:r>
                      <a:r>
                        <a:rPr lang="zh-CN" altLang="en-US" sz="1800"/>
                        <a:t> </a:t>
                      </a:r>
                      <a:r>
                        <a:rPr lang="en-US" altLang="zh-CN" sz="1800"/>
                        <a:t>tuning/optimization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spin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matching,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machine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learning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techniques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45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429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07FD90-9EEA-B359-8C8A-0ED7CDB8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Compton polarimeter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9EFFE-EAA6-E5D1-1D64-E812232D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A365B-D48E-4BE4-280B-C7FCA46D9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4" y="1158299"/>
            <a:ext cx="5811405" cy="20666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26D1F4-DE35-3657-EF26-DFBEAE54AB3D}"/>
                  </a:ext>
                </a:extLst>
              </p:cNvPr>
              <p:cNvSpPr txBox="1"/>
              <p:nvPr/>
            </p:nvSpPr>
            <p:spPr>
              <a:xfrm>
                <a:off x="1782959" y="4409738"/>
                <a:ext cx="6323320" cy="76174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𝑑𝑥𝑑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𝑢𝑛𝑝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)− 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unc>
                        <m:func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26D1F4-DE35-3657-EF26-DFBEAE54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959" y="4409738"/>
                <a:ext cx="6323320" cy="761747"/>
              </a:xfrm>
              <a:prstGeom prst="rect">
                <a:avLst/>
              </a:prstGeom>
              <a:blipFill>
                <a:blip r:embed="rId3"/>
                <a:stretch>
                  <a:fillRect b="-806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31E92A1-0574-FFDF-CC40-B94B798B0E9A}"/>
              </a:ext>
            </a:extLst>
          </p:cNvPr>
          <p:cNvSpPr txBox="1"/>
          <p:nvPr/>
        </p:nvSpPr>
        <p:spPr>
          <a:xfrm>
            <a:off x="479376" y="1116584"/>
            <a:ext cx="447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rgbClr val="003399"/>
                </a:solidFill>
              </a:rPr>
              <a:t>Muchnoi</a:t>
            </a:r>
            <a:r>
              <a:rPr lang="en-US" altLang="zh-CN" sz="1600" b="1" dirty="0">
                <a:solidFill>
                  <a:srgbClr val="003399"/>
                </a:solidFill>
              </a:rPr>
              <a:t>, FCC-</a:t>
            </a:r>
            <a:r>
              <a:rPr lang="en-US" altLang="zh-CN" sz="1600" b="1" dirty="0" err="1">
                <a:solidFill>
                  <a:srgbClr val="003399"/>
                </a:solidFill>
              </a:rPr>
              <a:t>ee</a:t>
            </a:r>
            <a:r>
              <a:rPr lang="zh-CN" altLang="en-US" sz="1600" b="1" dirty="0">
                <a:solidFill>
                  <a:srgbClr val="003399"/>
                </a:solidFill>
              </a:rPr>
              <a:t> </a:t>
            </a:r>
            <a:r>
              <a:rPr lang="en-US" altLang="zh-CN" sz="1600" b="1" dirty="0">
                <a:solidFill>
                  <a:srgbClr val="003399"/>
                </a:solidFill>
              </a:rPr>
              <a:t>polarimeter,</a:t>
            </a:r>
            <a:r>
              <a:rPr lang="zh-CN" altLang="en-US" sz="1600" b="1" dirty="0">
                <a:solidFill>
                  <a:srgbClr val="003399"/>
                </a:solidFill>
              </a:rPr>
              <a:t> </a:t>
            </a:r>
            <a:r>
              <a:rPr lang="en-US" altLang="zh-CN" sz="1600" b="1" dirty="0">
                <a:solidFill>
                  <a:srgbClr val="003399"/>
                </a:solidFill>
              </a:rPr>
              <a:t>arXiv:1803.09595</a:t>
            </a:r>
            <a:endParaRPr lang="en-US" altLang="zh-CN" b="1" dirty="0">
              <a:solidFill>
                <a:srgbClr val="0033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AAE5B-7FE6-9FEB-F83D-03AB8A6FEB3D}"/>
              </a:ext>
            </a:extLst>
          </p:cNvPr>
          <p:cNvSpPr txBox="1"/>
          <p:nvPr/>
        </p:nvSpPr>
        <p:spPr>
          <a:xfrm>
            <a:off x="2652272" y="5628291"/>
            <a:ext cx="266429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Left-right (</a:t>
            </a:r>
            <a:r>
              <a:rPr lang="en-US" dirty="0"/>
              <a:t>Counting rate</a:t>
            </a:r>
            <a:r>
              <a:rPr lang="en-US" altLang="zh-CN" dirty="0"/>
              <a:t>)</a:t>
            </a:r>
            <a:r>
              <a:rPr lang="en-US" dirty="0"/>
              <a:t> asymmetr</a:t>
            </a:r>
            <a:r>
              <a:rPr lang="en-US" altLang="zh-CN" dirty="0"/>
              <a:t>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71FFF-7E85-D9DB-E6FA-9AE2A66BA0D4}"/>
              </a:ext>
            </a:extLst>
          </p:cNvPr>
          <p:cNvSpPr txBox="1"/>
          <p:nvPr/>
        </p:nvSpPr>
        <p:spPr>
          <a:xfrm>
            <a:off x="5668076" y="5628291"/>
            <a:ext cx="306952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Up-down (</a:t>
            </a:r>
            <a:r>
              <a:rPr lang="en-US" dirty="0"/>
              <a:t>Spatial distribution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dirty="0"/>
              <a:t>asymmetry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769B56-4AD9-2749-6E40-9F3038519FF8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984420" y="4996554"/>
            <a:ext cx="1892409" cy="631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D9D7CE-DE5D-3C6A-FB29-1BC224BC6C73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7202838" y="4996554"/>
            <a:ext cx="6139" cy="631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8E07A95-F818-E4C4-0263-F6645C239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99" y="1635611"/>
            <a:ext cx="4761004" cy="15730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BC8A0A-A228-FE65-5B61-7DE7071DB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63" y="1376994"/>
            <a:ext cx="1104900" cy="22987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86040C-ACE5-8E22-1F51-509DFD64C05B}"/>
              </a:ext>
            </a:extLst>
          </p:cNvPr>
          <p:cNvSpPr txBox="1"/>
          <p:nvPr/>
        </p:nvSpPr>
        <p:spPr>
          <a:xfrm>
            <a:off x="4193828" y="354859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linear</a:t>
            </a:r>
          </a:p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polarization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3FF18-82E0-B16B-5F0B-1701F26031FE}"/>
              </a:ext>
            </a:extLst>
          </p:cNvPr>
          <p:cNvSpPr txBox="1"/>
          <p:nvPr/>
        </p:nvSpPr>
        <p:spPr>
          <a:xfrm>
            <a:off x="5390931" y="3570560"/>
            <a:ext cx="200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circular polarization (</a:t>
            </a:r>
            <a:r>
              <a:rPr lang="en-US" altLang="zh-CN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helicity adjustable)</a:t>
            </a:r>
            <a:endParaRPr lang="en-US" sz="1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D63F89-A948-DCF9-5AA0-6E5A377B5D81}"/>
              </a:ext>
            </a:extLst>
          </p:cNvPr>
          <p:cNvCxnSpPr/>
          <p:nvPr/>
        </p:nvCxnSpPr>
        <p:spPr>
          <a:xfrm>
            <a:off x="4587956" y="4137598"/>
            <a:ext cx="0" cy="419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92327C-8686-1CFE-B754-45E98710B802}"/>
              </a:ext>
            </a:extLst>
          </p:cNvPr>
          <p:cNvCxnSpPr>
            <a:cxnSpLocks/>
          </p:cNvCxnSpPr>
          <p:nvPr/>
        </p:nvCxnSpPr>
        <p:spPr>
          <a:xfrm flipH="1">
            <a:off x="5524060" y="4110624"/>
            <a:ext cx="144016" cy="44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8FB582-E339-1A92-6C31-57F73C47E123}"/>
                  </a:ext>
                </a:extLst>
              </p:cNvPr>
              <p:cNvSpPr txBox="1"/>
              <p:nvPr/>
            </p:nvSpPr>
            <p:spPr>
              <a:xfrm>
                <a:off x="3507836" y="6260677"/>
                <a:ext cx="2520280" cy="374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+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=1</a:t>
                </a:r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8FB582-E339-1A92-6C31-57F73C47E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836" y="6260677"/>
                <a:ext cx="2520280" cy="374590"/>
              </a:xfrm>
              <a:prstGeom prst="rect">
                <a:avLst/>
              </a:prstGeom>
              <a:blipFill>
                <a:blip r:embed="rId6"/>
                <a:stretch>
                  <a:fillRect l="-1005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284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84C0BD-1895-A229-F5D0-FBED62B3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1E234-670C-B388-6E20-A7A447F8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8671E7-3E02-A410-142C-5DCADB0D415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D1DAC7-9D8C-696B-3B2B-D95424548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23263"/>
            <a:ext cx="7776864" cy="2947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7FBC7-FB8E-0675-0B41-BDB014A8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5" y="1537801"/>
            <a:ext cx="3225459" cy="2430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9F90F-4744-9EDB-42F4-B592174614D7}"/>
              </a:ext>
            </a:extLst>
          </p:cNvPr>
          <p:cNvSpPr txBox="1"/>
          <p:nvPr/>
        </p:nvSpPr>
        <p:spPr>
          <a:xfrm>
            <a:off x="8410193" y="1058680"/>
            <a:ext cx="343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prototype of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CEPC vertex detector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F05DCF-5BBF-890D-22AD-5513865C0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74183"/>
              </p:ext>
            </p:extLst>
          </p:nvPr>
        </p:nvGraphicFramePr>
        <p:xfrm>
          <a:off x="187716" y="4128041"/>
          <a:ext cx="7699237" cy="2377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06549">
                  <a:extLst>
                    <a:ext uri="{9D8B030D-6E8A-4147-A177-3AD203B41FA5}">
                      <a16:colId xmlns:a16="http://schemas.microsoft.com/office/drawing/2014/main" val="614101063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404389837"/>
                    </a:ext>
                  </a:extLst>
                </a:gridCol>
              </a:tblGrid>
              <a:tr h="228143">
                <a:tc>
                  <a:txBody>
                    <a:bodyPr/>
                    <a:lstStyle/>
                    <a:p>
                      <a:r>
                        <a:rPr lang="en-US" sz="2000" b="0"/>
                        <a:t>Location</a:t>
                      </a:r>
                      <a:endParaRPr lang="en-US" sz="2000" b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/>
                        <a:t>beamline and experimental hall of 4W2 wiggler</a:t>
                      </a:r>
                      <a:endParaRPr lang="en-US" sz="2000" b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54758"/>
                  </a:ext>
                </a:extLst>
              </a:tr>
              <a:tr h="360878">
                <a:tc>
                  <a:txBody>
                    <a:bodyPr/>
                    <a:lstStyle/>
                    <a:p>
                      <a:r>
                        <a:rPr lang="en-US" sz="2000"/>
                        <a:t>Laser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532nm,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4.5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kHz,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2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mJ,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1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ns,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 flippable circular polarization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0827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Observable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Vertical asymmetry of backscattered</a:t>
                      </a:r>
                      <a:r>
                        <a:rPr lang="en-HK" altLang="zh-CN" sz="2000"/>
                        <a:t> </a:t>
                      </a:r>
                      <a:r>
                        <a:rPr lang="el-GR" altLang="zh-CN" sz="2000"/>
                        <a:t>γ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(up to 180 MeV)</a:t>
                      </a:r>
                      <a:r>
                        <a:rPr lang="zh-CN" altLang="en-US" sz="2000"/>
                        <a:t> 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565028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Detector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lead preshower + silicon pixel detector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209516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Signal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backscattered </a:t>
                      </a:r>
                      <a:r>
                        <a:rPr lang="el-GR" sz="2000"/>
                        <a:t>γ</a:t>
                      </a:r>
                      <a:r>
                        <a:rPr lang="en-US" sz="2000"/>
                        <a:t>   ~ 20kHz/mA/W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80209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Background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bremsstruhlung</a:t>
                      </a:r>
                      <a:r>
                        <a:rPr lang="en-US" sz="2000" dirty="0"/>
                        <a:t> </a:t>
                      </a:r>
                      <a:r>
                        <a:rPr lang="el-GR" sz="2000" dirty="0"/>
                        <a:t>γ</a:t>
                      </a:r>
                      <a:r>
                        <a:rPr lang="en-US" sz="2000" dirty="0"/>
                        <a:t>  ~ 1kHz/mA</a:t>
                      </a:r>
                      <a:endParaRPr lang="en-US" sz="20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31532"/>
                  </a:ext>
                </a:extLst>
              </a:tr>
            </a:tbl>
          </a:graphicData>
        </a:graphic>
      </p:graphicFrame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8C7985A-2CEE-2614-0034-965B0568FE1B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C36CC2-0F9B-6D10-2273-2C2763AE6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85" y="4077072"/>
            <a:ext cx="3746639" cy="24138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BA5AB3-266A-4B23-EEAC-9105E9F5F5F7}"/>
              </a:ext>
            </a:extLst>
          </p:cNvPr>
          <p:cNvSpPr txBox="1"/>
          <p:nvPr/>
        </p:nvSpPr>
        <p:spPr>
          <a:xfrm>
            <a:off x="8437843" y="4161172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</a:rPr>
              <a:t>Assume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50%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vertical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polarization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631999-F8C6-D3FB-0414-86614C65006C}"/>
              </a:ext>
            </a:extLst>
          </p:cNvPr>
          <p:cNvSpPr txBox="1"/>
          <p:nvPr/>
        </p:nvSpPr>
        <p:spPr>
          <a:xfrm>
            <a:off x="8332573" y="5692853"/>
            <a:ext cx="348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00FF"/>
                </a:solidFill>
              </a:rPr>
              <a:t>~1%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stats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uncertainty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in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~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20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sec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3946A5-95D4-5FEB-A8EE-F7ED96EFA882}"/>
              </a:ext>
            </a:extLst>
          </p:cNvPr>
          <p:cNvSpPr txBox="1"/>
          <p:nvPr/>
        </p:nvSpPr>
        <p:spPr>
          <a:xfrm>
            <a:off x="8991511" y="6308444"/>
            <a:ext cx="22754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0000FF"/>
                </a:solidFill>
              </a:rPr>
              <a:t>Thickness of lead (mm)</a:t>
            </a:r>
            <a:endParaRPr lang="en-US" sz="160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90581-0262-020B-557C-8D293D6CE80C}"/>
              </a:ext>
            </a:extLst>
          </p:cNvPr>
          <p:cNvSpPr txBox="1"/>
          <p:nvPr/>
        </p:nvSpPr>
        <p:spPr>
          <a:xfrm rot="16200000">
            <a:off x="6758876" y="5004915"/>
            <a:ext cx="263339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Measured polarization (%)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97A443-174C-AAB2-DED6-278265D36580}"/>
              </a:ext>
            </a:extLst>
          </p:cNvPr>
          <p:cNvSpPr txBox="1"/>
          <p:nvPr/>
        </p:nvSpPr>
        <p:spPr>
          <a:xfrm>
            <a:off x="9295904" y="443819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A249"/>
                </a:solidFill>
              </a:rPr>
              <a:t>MC simulation</a:t>
            </a:r>
          </a:p>
        </p:txBody>
      </p:sp>
    </p:spTree>
    <p:extLst>
      <p:ext uri="{BB962C8B-B14F-4D97-AF65-F5344CB8AC3E}">
        <p14:creationId xmlns:p14="http://schemas.microsoft.com/office/powerpoint/2010/main" val="1722440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B5A097-488E-3DCB-3150-0C85847D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and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028D6-CE67-3368-9E06-11CECC0B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E6AD7-76C2-B2DC-2CAE-74532D2F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4" y="1052736"/>
            <a:ext cx="10764341" cy="288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F4720-F993-C5CF-A761-AC7A34232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08" y="3933056"/>
            <a:ext cx="4712657" cy="2567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2B5E8-A612-79FE-F04D-CAEE43C71450}"/>
              </a:ext>
            </a:extLst>
          </p:cNvPr>
          <p:cNvSpPr txBox="1"/>
          <p:nvPr/>
        </p:nvSpPr>
        <p:spPr>
          <a:xfrm>
            <a:off x="3554282" y="4153119"/>
            <a:ext cx="212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Causality between laser &amp;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C4E811-0203-0E25-668D-13E3F3FB6A75}"/>
              </a:ext>
            </a:extLst>
          </p:cNvPr>
          <p:cNvSpPr txBox="1"/>
          <p:nvPr/>
        </p:nvSpPr>
        <p:spPr>
          <a:xfrm>
            <a:off x="10056440" y="1072952"/>
            <a:ext cx="213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A249"/>
                </a:solidFill>
              </a:rPr>
              <a:t>Measurement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of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beam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polarization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effect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under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way</a:t>
            </a:r>
            <a:endParaRPr lang="en-US" sz="1600" b="1" dirty="0">
              <a:solidFill>
                <a:srgbClr val="00A249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D2D6EE-5855-C1B4-95C0-912F162E53C8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1124220" y="1903949"/>
            <a:ext cx="0" cy="346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648664-CC6F-BFD1-3EB7-5FD78AA39A80}"/>
              </a:ext>
            </a:extLst>
          </p:cNvPr>
          <p:cNvCxnSpPr>
            <a:cxnSpLocks/>
          </p:cNvCxnSpPr>
          <p:nvPr/>
        </p:nvCxnSpPr>
        <p:spPr>
          <a:xfrm>
            <a:off x="9840416" y="2708920"/>
            <a:ext cx="0" cy="360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hevron 1">
            <a:extLst>
              <a:ext uri="{FF2B5EF4-FFF2-40B4-BE49-F238E27FC236}">
                <a16:creationId xmlns:a16="http://schemas.microsoft.com/office/drawing/2014/main" id="{A014F532-165C-C243-11D5-6B7192DFB907}"/>
              </a:ext>
            </a:extLst>
          </p:cNvPr>
          <p:cNvSpPr/>
          <p:nvPr/>
        </p:nvSpPr>
        <p:spPr>
          <a:xfrm>
            <a:off x="10560496" y="2250105"/>
            <a:ext cx="1440137" cy="485581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2026.4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80CCA-0A5E-98F2-3655-CC15DE1DE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43" y="3985141"/>
            <a:ext cx="4712657" cy="2536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B8ED1B-8ABB-6E3B-F16B-1380F3A8E918}"/>
              </a:ext>
            </a:extLst>
          </p:cNvPr>
          <p:cNvSpPr txBox="1"/>
          <p:nvPr/>
        </p:nvSpPr>
        <p:spPr>
          <a:xfrm>
            <a:off x="6600056" y="6450928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Status report </a:t>
            </a:r>
            <a:r>
              <a:rPr lang="en-US" altLang="zh-CN" sz="1600" dirty="0">
                <a:solidFill>
                  <a:srgbClr val="00B050"/>
                </a:solidFill>
              </a:rPr>
              <a:t>accepted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by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RDTM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FD6A2-DEF1-A3CB-2DFC-8F860EED9142}"/>
              </a:ext>
            </a:extLst>
          </p:cNvPr>
          <p:cNvSpPr txBox="1"/>
          <p:nvPr/>
        </p:nvSpPr>
        <p:spPr>
          <a:xfrm>
            <a:off x="527971" y="640869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plastic scintiliator + PMT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93073C-6684-8F36-178B-EE45AF86A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5" y="3929118"/>
            <a:ext cx="2610493" cy="228769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422ACB-BE8A-72DD-BE96-8C962951F326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1529462" y="6216808"/>
            <a:ext cx="30034" cy="236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DB903C-AFC1-9D4B-8D1C-52E378D5A35A}"/>
              </a:ext>
            </a:extLst>
          </p:cNvPr>
          <p:cNvSpPr txBox="1"/>
          <p:nvPr/>
        </p:nvSpPr>
        <p:spPr>
          <a:xfrm>
            <a:off x="8185966" y="4117765"/>
            <a:ext cx="2125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Correlation between signal intensity and laser power </a:t>
            </a:r>
          </a:p>
        </p:txBody>
      </p:sp>
    </p:spTree>
    <p:extLst>
      <p:ext uri="{BB962C8B-B14F-4D97-AF65-F5344CB8AC3E}">
        <p14:creationId xmlns:p14="http://schemas.microsoft.com/office/powerpoint/2010/main" val="132493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F48B04-5568-35DF-9676-1FD0B3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experiments with TaichuPix3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E3EAA-0A1C-40FD-ECBE-D06F4B21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242C1-AB50-F596-BFF2-45B897312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81265"/>
            <a:ext cx="7772400" cy="55000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6B43D9-A362-3EC8-A118-35299762D0D0}"/>
              </a:ext>
            </a:extLst>
          </p:cNvPr>
          <p:cNvCxnSpPr/>
          <p:nvPr/>
        </p:nvCxnSpPr>
        <p:spPr>
          <a:xfrm>
            <a:off x="3503712" y="4161055"/>
            <a:ext cx="1440160" cy="57606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EF3347-6172-A05A-406E-75020DA31054}"/>
              </a:ext>
            </a:extLst>
          </p:cNvPr>
          <p:cNvCxnSpPr>
            <a:cxnSpLocks/>
          </p:cNvCxnSpPr>
          <p:nvPr/>
        </p:nvCxnSpPr>
        <p:spPr>
          <a:xfrm flipV="1">
            <a:off x="4943872" y="3584991"/>
            <a:ext cx="720080" cy="115212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3992B0-3AC0-DA1A-127C-F46BDDAB1A0F}"/>
              </a:ext>
            </a:extLst>
          </p:cNvPr>
          <p:cNvCxnSpPr>
            <a:cxnSpLocks/>
          </p:cNvCxnSpPr>
          <p:nvPr/>
        </p:nvCxnSpPr>
        <p:spPr>
          <a:xfrm flipH="1" flipV="1">
            <a:off x="1127448" y="2216839"/>
            <a:ext cx="4536504" cy="136815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14B5FE-4DDD-C1E5-34C7-2E90B3150586}"/>
              </a:ext>
            </a:extLst>
          </p:cNvPr>
          <p:cNvCxnSpPr>
            <a:cxnSpLocks/>
          </p:cNvCxnSpPr>
          <p:nvPr/>
        </p:nvCxnSpPr>
        <p:spPr>
          <a:xfrm flipV="1">
            <a:off x="1127448" y="1568767"/>
            <a:ext cx="1512168" cy="64807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DF0D17-7B5B-CF4A-E5FC-B14FDBE22511}"/>
              </a:ext>
            </a:extLst>
          </p:cNvPr>
          <p:cNvCxnSpPr>
            <a:cxnSpLocks/>
          </p:cNvCxnSpPr>
          <p:nvPr/>
        </p:nvCxnSpPr>
        <p:spPr>
          <a:xfrm flipH="1" flipV="1">
            <a:off x="2279576" y="1444643"/>
            <a:ext cx="296416" cy="11798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A9D6E8F-6A23-3881-2FF8-A52BB7212F86}"/>
              </a:ext>
            </a:extLst>
          </p:cNvPr>
          <p:cNvSpPr txBox="1"/>
          <p:nvPr/>
        </p:nvSpPr>
        <p:spPr>
          <a:xfrm>
            <a:off x="5375920" y="130201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TaichuPix3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12C152-07BB-98D3-D115-1BC40F24F831}"/>
              </a:ext>
            </a:extLst>
          </p:cNvPr>
          <p:cNvCxnSpPr/>
          <p:nvPr/>
        </p:nvCxnSpPr>
        <p:spPr>
          <a:xfrm flipH="1">
            <a:off x="3071664" y="1562625"/>
            <a:ext cx="2304256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B22EEA-50F9-713A-F849-A67C3AD6A317}"/>
              </a:ext>
            </a:extLst>
          </p:cNvPr>
          <p:cNvCxnSpPr>
            <a:cxnSpLocks/>
          </p:cNvCxnSpPr>
          <p:nvPr/>
        </p:nvCxnSpPr>
        <p:spPr>
          <a:xfrm>
            <a:off x="6140116" y="1671349"/>
            <a:ext cx="963996" cy="1727757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A91B41-5C2D-4EAC-7911-D4A0AC1C4855}"/>
              </a:ext>
            </a:extLst>
          </p:cNvPr>
          <p:cNvCxnSpPr>
            <a:cxnSpLocks/>
          </p:cNvCxnSpPr>
          <p:nvPr/>
        </p:nvCxnSpPr>
        <p:spPr>
          <a:xfrm flipV="1">
            <a:off x="5280484" y="3386051"/>
            <a:ext cx="1679612" cy="3855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1E5AC30-E005-A798-1C92-56644230F3F7}"/>
              </a:ext>
            </a:extLst>
          </p:cNvPr>
          <p:cNvSpPr txBox="1"/>
          <p:nvPr/>
        </p:nvSpPr>
        <p:spPr>
          <a:xfrm>
            <a:off x="8395792" y="11009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Commissioning of TaichuPix-3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Laser-to-</a:t>
            </a:r>
            <a:r>
              <a:rPr lang="en-US" dirty="0" err="1"/>
              <a:t>Taichu</a:t>
            </a:r>
            <a:r>
              <a:rPr lang="en-US" dirty="0"/>
              <a:t> as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Laser-signal causality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Offline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nalysis 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asymmetries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1" name="图片 7">
            <a:extLst>
              <a:ext uri="{FF2B5EF4-FFF2-40B4-BE49-F238E27FC236}">
                <a16:creationId xmlns:a16="http://schemas.microsoft.com/office/drawing/2014/main" id="{8CDBA205-296B-E00B-B48C-066E3BB89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14" b="1966"/>
          <a:stretch>
            <a:fillRect/>
          </a:stretch>
        </p:blipFill>
        <p:spPr>
          <a:xfrm>
            <a:off x="8706096" y="2708259"/>
            <a:ext cx="2968674" cy="15268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36C46-34F7-97C8-E725-27231C038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49" y="4365103"/>
            <a:ext cx="3236759" cy="20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69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F48B04-5568-35DF-9676-1FD0B3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experiments with TaichuPix3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E3EAA-0A1C-40FD-ECBE-D06F4B21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13B9E-E479-11A0-82A0-6CB430DFD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88475"/>
            <a:ext cx="7128792" cy="4705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3FB3E9-67B9-0FB7-1B0B-33F43714ABA9}"/>
              </a:ext>
            </a:extLst>
          </p:cNvPr>
          <p:cNvSpPr txBox="1"/>
          <p:nvPr/>
        </p:nvSpPr>
        <p:spPr>
          <a:xfrm>
            <a:off x="666712" y="1124744"/>
            <a:ext cx="9749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Benchmark</a:t>
            </a:r>
            <a:r>
              <a:rPr lang="zh-CN" altLang="en-US" sz="2200" dirty="0"/>
              <a:t> </a:t>
            </a:r>
            <a:r>
              <a:rPr lang="en-US" altLang="zh-CN" sz="2200" dirty="0"/>
              <a:t>of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measurement</a:t>
            </a:r>
            <a:r>
              <a:rPr lang="zh-CN" altLang="en-US" sz="2200" dirty="0"/>
              <a:t> </a:t>
            </a:r>
            <a:r>
              <a:rPr lang="en-US" altLang="zh-CN" sz="2200" dirty="0"/>
              <a:t>against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Sokolov-</a:t>
            </a:r>
            <a:r>
              <a:rPr lang="en-US" altLang="zh-CN" sz="2200" dirty="0" err="1"/>
              <a:t>Ternov</a:t>
            </a:r>
            <a:r>
              <a:rPr lang="zh-CN" altLang="en-US" sz="2200" dirty="0"/>
              <a:t> </a:t>
            </a:r>
            <a:r>
              <a:rPr lang="en-US" altLang="zh-CN" sz="2200" dirty="0"/>
              <a:t>effect</a:t>
            </a:r>
            <a:r>
              <a:rPr lang="zh-CN" altLang="en-US" sz="2200" dirty="0"/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under</a:t>
            </a:r>
            <a:r>
              <a:rPr lang="zh-CN" altLang="en-US" sz="2200" dirty="0"/>
              <a:t> </a:t>
            </a:r>
            <a:r>
              <a:rPr lang="en-US" altLang="zh-CN" sz="2200" dirty="0"/>
              <a:t>way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89131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3788B-ED03-98D3-A681-B3741C25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24744"/>
            <a:ext cx="11600184" cy="2436944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BESIII spin physics</a:t>
            </a:r>
            <a:r>
              <a:rPr lang="zh-CN" altLang="en-US" sz="2000" dirty="0"/>
              <a:t> </a:t>
            </a:r>
            <a:r>
              <a:rPr lang="en-US" altLang="zh-CN" sz="2000" dirty="0"/>
              <a:t>has flourishes, focusing on polarization of final products of e+e- collisions</a:t>
            </a:r>
          </a:p>
          <a:p>
            <a:pPr lvl="1"/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Nature,606,64-69,2022;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PRL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116,042001,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2016;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PRL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130,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231901,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2023;</a:t>
            </a:r>
            <a:r>
              <a:rPr lang="zh-CN" altLang="en-US" sz="1900" dirty="0"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900" dirty="0">
                <a:ea typeface="SimHei" panose="02010609060101010101" pitchFamily="49" charset="-122"/>
                <a:cs typeface="Arial" panose="020B0604020202020204" pitchFamily="34" charset="0"/>
              </a:rPr>
              <a:t>arXiv:2502.16084</a:t>
            </a:r>
            <a:endParaRPr lang="en-US" altLang="zh-CN" sz="1900" dirty="0">
              <a:cs typeface="Arial" panose="020B0604020202020204" pitchFamily="34" charset="0"/>
            </a:endParaRPr>
          </a:p>
          <a:p>
            <a:endParaRPr lang="en-US" altLang="zh-CN" sz="2000" dirty="0"/>
          </a:p>
          <a:p>
            <a:r>
              <a:rPr lang="en-US" altLang="zh-CN" sz="2000" dirty="0"/>
              <a:t>e- longitudinal polarization will enhance the spin physics potential at BESIII</a:t>
            </a:r>
          </a:p>
          <a:p>
            <a:pPr lvl="1"/>
            <a:r>
              <a:rPr lang="en-US" altLang="zh-CN" sz="1900" dirty="0"/>
              <a:t>Search</a:t>
            </a:r>
            <a:r>
              <a:rPr lang="zh-CN" altLang="en-US" sz="1900" dirty="0"/>
              <a:t> </a:t>
            </a:r>
            <a:r>
              <a:rPr lang="en-US" altLang="zh-CN" sz="1900" dirty="0"/>
              <a:t>for</a:t>
            </a:r>
            <a:r>
              <a:rPr lang="zh-CN" altLang="en-US" sz="1900" dirty="0"/>
              <a:t> </a:t>
            </a:r>
            <a:r>
              <a:rPr lang="en-US" altLang="zh-CN" sz="1900" dirty="0"/>
              <a:t>CP</a:t>
            </a:r>
            <a:r>
              <a:rPr lang="zh-CN" altLang="en-US" sz="1900" dirty="0"/>
              <a:t> </a:t>
            </a:r>
            <a:r>
              <a:rPr lang="en-US" altLang="zh-CN" sz="1900" dirty="0"/>
              <a:t>violation</a:t>
            </a:r>
            <a:r>
              <a:rPr lang="zh-CN" altLang="en-US" sz="1900" dirty="0"/>
              <a:t> </a:t>
            </a:r>
            <a:r>
              <a:rPr lang="en-US" altLang="zh-CN" sz="1900" dirty="0"/>
              <a:t>in</a:t>
            </a:r>
            <a:r>
              <a:rPr lang="zh-CN" altLang="en-US" sz="1900" dirty="0"/>
              <a:t> </a:t>
            </a:r>
            <a:r>
              <a:rPr lang="en-US" altLang="zh-CN" sz="1900" dirty="0"/>
              <a:t>production</a:t>
            </a:r>
            <a:r>
              <a:rPr lang="zh-CN" altLang="en-US" sz="1900" dirty="0"/>
              <a:t> </a:t>
            </a:r>
            <a:r>
              <a:rPr lang="en-US" altLang="zh-CN" sz="1900" dirty="0"/>
              <a:t>&amp;</a:t>
            </a:r>
            <a:r>
              <a:rPr lang="zh-CN" altLang="en-US" sz="1900" dirty="0"/>
              <a:t> </a:t>
            </a:r>
            <a:r>
              <a:rPr lang="en-US" altLang="zh-CN" sz="1900" dirty="0"/>
              <a:t>decay</a:t>
            </a:r>
            <a:r>
              <a:rPr lang="zh-CN" altLang="en-US" sz="1900" dirty="0"/>
              <a:t> </a:t>
            </a:r>
            <a:r>
              <a:rPr lang="en-US" altLang="zh-CN" sz="1900" dirty="0"/>
              <a:t>of</a:t>
            </a:r>
            <a:r>
              <a:rPr lang="zh-CN" altLang="en-US" sz="1900" dirty="0"/>
              <a:t> </a:t>
            </a:r>
            <a:r>
              <a:rPr lang="en-US" altLang="zh-CN" sz="1900" dirty="0"/>
              <a:t>Hyperon-Antihyperon</a:t>
            </a:r>
            <a:r>
              <a:rPr lang="zh-CN" altLang="en-US" sz="1900" dirty="0"/>
              <a:t> </a:t>
            </a:r>
            <a:r>
              <a:rPr lang="en-US" altLang="zh-CN" sz="1900" dirty="0"/>
              <a:t>pairs</a:t>
            </a:r>
            <a:r>
              <a:rPr lang="zh-CN" altLang="en-US" sz="1900" dirty="0"/>
              <a:t> </a:t>
            </a:r>
            <a:r>
              <a:rPr lang="en-US" altLang="zh-CN" sz="1900" dirty="0"/>
              <a:t>(</a:t>
            </a:r>
            <a:r>
              <a:rPr lang="en-HK" sz="1900" dirty="0"/>
              <a:t>arXiv:2502.20274</a:t>
            </a:r>
            <a:r>
              <a:rPr lang="en-US" altLang="zh-CN" sz="1900" dirty="0"/>
              <a:t>) </a:t>
            </a:r>
          </a:p>
          <a:p>
            <a:pPr lvl="1"/>
            <a:r>
              <a:rPr lang="en-US" altLang="zh-CN" sz="1900" dirty="0"/>
              <a:t>Spin</a:t>
            </a:r>
            <a:r>
              <a:rPr lang="zh-CN" altLang="en-US" sz="1900" dirty="0"/>
              <a:t> </a:t>
            </a:r>
            <a:r>
              <a:rPr lang="en-US" altLang="zh-CN" sz="1900" dirty="0"/>
              <a:t>dependent</a:t>
            </a:r>
            <a:r>
              <a:rPr lang="zh-CN" altLang="en-US" sz="1900" dirty="0"/>
              <a:t> </a:t>
            </a:r>
            <a:r>
              <a:rPr lang="en-US" altLang="zh-CN" sz="1900" dirty="0"/>
              <a:t>fragmentation</a:t>
            </a:r>
            <a:r>
              <a:rPr lang="zh-CN" altLang="en-US" sz="1900" dirty="0"/>
              <a:t> </a:t>
            </a:r>
            <a:r>
              <a:rPr lang="en-US" altLang="zh-CN" sz="1900" dirty="0"/>
              <a:t>function</a:t>
            </a:r>
            <a:r>
              <a:rPr lang="zh-CN" altLang="en-US" sz="1900" dirty="0"/>
              <a:t> </a:t>
            </a:r>
            <a:r>
              <a:rPr lang="en-US" altLang="zh-CN" sz="1900" dirty="0"/>
              <a:t>etc.</a:t>
            </a:r>
            <a:endParaRPr lang="en-US" sz="19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8E6F6-ECAC-B7EC-7514-A12ABB6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Motivation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B08B-015B-AD08-1C1C-DA8E524B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8A5B84-3A28-3DC3-D16E-839CC20CB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0" y="3645024"/>
            <a:ext cx="3312368" cy="2942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5ED7D-9922-28BC-AF65-C2B47BB07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593936"/>
            <a:ext cx="4859897" cy="2705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12A0BF-4486-D895-FF8F-B3F9EC20CB31}"/>
              </a:ext>
            </a:extLst>
          </p:cNvPr>
          <p:cNvSpPr txBox="1"/>
          <p:nvPr/>
        </p:nvSpPr>
        <p:spPr>
          <a:xfrm>
            <a:off x="3829404" y="6370639"/>
            <a:ext cx="743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hlinkClick r:id="rId4"/>
              </a:rPr>
              <a:t>Refer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to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Haibo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Li’s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talk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on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“Spin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physics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at</a:t>
            </a:r>
            <a:r>
              <a:rPr lang="zh-CN" altLang="en-US" dirty="0">
                <a:solidFill>
                  <a:srgbClr val="0000FF"/>
                </a:solidFill>
                <a:hlinkClick r:id="rId4"/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4"/>
              </a:rPr>
              <a:t>BESIII”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EF323C-8CCD-BC94-0D69-F1D3699D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Circular Electron Positron Collider (CEPC)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74BE1-DCC5-AC42-639C-04E04963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E2E0ED2-CD42-162A-8BFC-2298F57651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60" y="1328952"/>
                <a:ext cx="9368700" cy="246008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461963" indent="-4619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v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9144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376363" indent="-461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8288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1828800" algn="l"/>
                  </a:tabLst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711325" indent="-334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Circular Electron-Positron Collider (CEPC) as a Higgs (Z / W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/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) factory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in China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45 ~ 180 GeV beam energy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,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~100km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circumference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Higgs Factory (&gt;1M Higgs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,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~1%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precision</a:t>
                </a:r>
                <a:r>
                  <a:rPr lang="en-US" sz="1800" dirty="0">
                    <a:solidFill>
                      <a:prstClr val="black"/>
                    </a:solidFill>
                  </a:rPr>
                  <a:t>)</a:t>
                </a:r>
                <a:endParaRPr lang="en-US" sz="16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Z Factory (~Tera Z) 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altLang="zh-CN" sz="1800" dirty="0">
                    <a:solidFill>
                      <a:prstClr val="black"/>
                    </a:solidFill>
                  </a:rPr>
                  <a:t>T</a:t>
                </a:r>
                <a:r>
                  <a:rPr lang="en-US" sz="1800" dirty="0">
                    <a:solidFill>
                      <a:prstClr val="black"/>
                    </a:solidFill>
                  </a:rPr>
                  <a:t>he 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W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W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-</a:t>
                </a:r>
                <a:r>
                  <a:rPr lang="en-US" sz="1800" dirty="0">
                    <a:solidFill>
                      <a:schemeClr val="tx1"/>
                    </a:solidFill>
                  </a:rPr>
                  <a:t> pair and then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pair </a:t>
                </a:r>
                <a:r>
                  <a:rPr lang="en-US" sz="1800" dirty="0">
                    <a:solidFill>
                      <a:prstClr val="black"/>
                    </a:solidFill>
                  </a:rPr>
                  <a:t>production thresholds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Higgs, EW, flavor physics &amp; QCD, probe to new physics up to 10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Possible </a:t>
                </a:r>
                <a:r>
                  <a:rPr lang="en-US" sz="1800" i="1" dirty="0">
                    <a:solidFill>
                      <a:prstClr val="black"/>
                    </a:solidFill>
                  </a:rPr>
                  <a:t>pp</a:t>
                </a:r>
                <a:r>
                  <a:rPr lang="en-US" sz="1800" dirty="0">
                    <a:solidFill>
                      <a:prstClr val="black"/>
                    </a:solidFill>
                  </a:rPr>
                  <a:t> collider (SppC)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~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125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800" dirty="0">
                    <a:solidFill>
                      <a:prstClr val="black"/>
                    </a:solidFill>
                  </a:rPr>
                  <a:t> (TDR spec.) in the far future.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E2E0ED2-CD42-162A-8BFC-2298F5765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328952"/>
                <a:ext cx="9368700" cy="2460087"/>
              </a:xfrm>
              <a:prstGeom prst="rect">
                <a:avLst/>
              </a:prstGeom>
              <a:blipFill>
                <a:blip r:embed="rId3"/>
                <a:stretch>
                  <a:fillRect l="-677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>
            <a:extLst>
              <a:ext uri="{FF2B5EF4-FFF2-40B4-BE49-F238E27FC236}">
                <a16:creationId xmlns:a16="http://schemas.microsoft.com/office/drawing/2014/main" id="{7EE812CA-DAF2-A853-5B4B-BC8CBF7AF0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9495" t="12060" r="10285" b="12290"/>
          <a:stretch>
            <a:fillRect/>
          </a:stretch>
        </p:blipFill>
        <p:spPr>
          <a:xfrm>
            <a:off x="8600071" y="1700808"/>
            <a:ext cx="3591929" cy="1728192"/>
          </a:xfrm>
          <a:prstGeom prst="rect">
            <a:avLst/>
          </a:prstGeom>
        </p:spPr>
      </p:pic>
      <p:pic>
        <p:nvPicPr>
          <p:cNvPr id="8" name="图片 3" descr="8d5d924e275b0c7f58feed1244176003">
            <a:extLst>
              <a:ext uri="{FF2B5EF4-FFF2-40B4-BE49-F238E27FC236}">
                <a16:creationId xmlns:a16="http://schemas.microsoft.com/office/drawing/2014/main" id="{0BB7BCC8-0787-F2C1-DD90-20051578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79" b="6192"/>
          <a:stretch/>
        </p:blipFill>
        <p:spPr>
          <a:xfrm>
            <a:off x="71280" y="4621525"/>
            <a:ext cx="12049439" cy="20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3788B-ED03-98D3-A681-B3741C25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07" y="1176551"/>
            <a:ext cx="11600184" cy="2580960"/>
          </a:xfrm>
        </p:spPr>
        <p:txBody>
          <a:bodyPr>
            <a:normAutofit/>
          </a:bodyPr>
          <a:lstStyle/>
          <a:p>
            <a:r>
              <a:rPr lang="en-US" sz="2200" dirty="0"/>
              <a:t>e- longitudinal polarization at BEPCII</a:t>
            </a:r>
            <a:r>
              <a:rPr lang="en-US" altLang="zh-CN" sz="2200" dirty="0"/>
              <a:t>:</a:t>
            </a:r>
            <a:r>
              <a:rPr lang="zh-CN" altLang="en-US" sz="2200" dirty="0"/>
              <a:t>  </a:t>
            </a:r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sz="2200" dirty="0"/>
              <a:t>demonstrat</a:t>
            </a:r>
            <a:r>
              <a:rPr lang="en-US" altLang="zh-CN" sz="2200" dirty="0"/>
              <a:t>or</a:t>
            </a:r>
            <a:r>
              <a:rPr lang="en-US" sz="2200" dirty="0"/>
              <a:t> for future colliders</a:t>
            </a:r>
          </a:p>
          <a:p>
            <a:pPr lvl="1"/>
            <a:r>
              <a:rPr lang="en-US" sz="1900" dirty="0"/>
              <a:t>simultaneous achievement of high luminosity and high longitudinal polarization</a:t>
            </a:r>
          </a:p>
          <a:p>
            <a:pPr lvl="1"/>
            <a:r>
              <a:rPr lang="en-US" sz="1900" dirty="0"/>
              <a:t>swap-out injection applied to e+e- collider</a:t>
            </a:r>
            <a:r>
              <a:rPr lang="en-US" altLang="zh-CN" sz="1900" dirty="0"/>
              <a:t>,</a:t>
            </a:r>
            <a:r>
              <a:rPr lang="zh-CN" altLang="en-US" sz="1900" dirty="0"/>
              <a:t>  </a:t>
            </a:r>
            <a:r>
              <a:rPr lang="en-US" altLang="zh-CN" sz="1900" i="1" dirty="0"/>
              <a:t>already</a:t>
            </a:r>
            <a:r>
              <a:rPr lang="zh-CN" altLang="en-US" sz="1900" i="1" dirty="0"/>
              <a:t> </a:t>
            </a:r>
            <a:r>
              <a:rPr lang="en-US" altLang="zh-CN" sz="1900" i="1" dirty="0"/>
              <a:t>demonstrated</a:t>
            </a:r>
            <a:r>
              <a:rPr lang="zh-CN" altLang="en-US" sz="1900" i="1" dirty="0"/>
              <a:t> </a:t>
            </a:r>
            <a:r>
              <a:rPr lang="en-US" altLang="zh-CN" sz="1900" i="1" dirty="0"/>
              <a:t>at</a:t>
            </a:r>
            <a:r>
              <a:rPr lang="zh-CN" altLang="en-US" sz="1900" i="1" dirty="0"/>
              <a:t> </a:t>
            </a:r>
            <a:r>
              <a:rPr lang="en-US" altLang="zh-CN" sz="1900" i="1" dirty="0"/>
              <a:t>APS-U</a:t>
            </a:r>
            <a:r>
              <a:rPr lang="zh-CN" altLang="en-US" sz="1900" i="1" dirty="0"/>
              <a:t> </a:t>
            </a:r>
            <a:r>
              <a:rPr lang="en-US" altLang="zh-CN" sz="1900" i="1" dirty="0"/>
              <a:t>&amp;</a:t>
            </a:r>
            <a:r>
              <a:rPr lang="zh-CN" altLang="en-US" sz="1900" i="1" dirty="0"/>
              <a:t> </a:t>
            </a:r>
            <a:r>
              <a:rPr lang="en-US" altLang="zh-CN" sz="1900" i="1" dirty="0"/>
              <a:t>HEPS</a:t>
            </a:r>
            <a:endParaRPr lang="en-US" sz="1900" i="1" dirty="0"/>
          </a:p>
          <a:p>
            <a:pPr lvl="1"/>
            <a:r>
              <a:rPr lang="en-US" sz="1900" dirty="0"/>
              <a:t>Long-term operation of polarized electron source</a:t>
            </a:r>
          </a:p>
          <a:p>
            <a:pPr lvl="1"/>
            <a:r>
              <a:rPr lang="en-US" sz="1900" dirty="0"/>
              <a:t>Precision Compton polarimetry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8E6F6-ECAC-B7EC-7514-A12ABB6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Motivation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B08B-015B-AD08-1C1C-DA8E524B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42A09-05A9-2AC8-47DE-0BDC49D57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2" y="4014570"/>
            <a:ext cx="5390506" cy="2638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B219A-EA12-B1A2-7330-8B0CE8DC9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536024"/>
            <a:ext cx="5738501" cy="186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482C7-BAC6-4890-ADBC-27FA8D5D8EEA}"/>
              </a:ext>
            </a:extLst>
          </p:cNvPr>
          <p:cNvSpPr txBox="1"/>
          <p:nvPr/>
        </p:nvSpPr>
        <p:spPr>
          <a:xfrm>
            <a:off x="7464152" y="416669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A249"/>
                </a:solidFill>
              </a:rPr>
              <a:t>swap-out injection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151AA-FAB4-C4C4-0207-7ACFB43A7D22}"/>
              </a:ext>
            </a:extLst>
          </p:cNvPr>
          <p:cNvSpPr txBox="1"/>
          <p:nvPr/>
        </p:nvSpPr>
        <p:spPr>
          <a:xfrm>
            <a:off x="7824192" y="635244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A249"/>
                </a:solidFill>
              </a:rPr>
              <a:t>Courtesy of C. Steier</a:t>
            </a:r>
          </a:p>
        </p:txBody>
      </p:sp>
    </p:spTree>
    <p:extLst>
      <p:ext uri="{BB962C8B-B14F-4D97-AF65-F5344CB8AC3E}">
        <p14:creationId xmlns:p14="http://schemas.microsoft.com/office/powerpoint/2010/main" val="285849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19392C-DE4B-18C4-668F-9FC7B8D323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052735"/>
                <a:ext cx="11695856" cy="158417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2400" dirty="0"/>
                  <a:t>Longitudinal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e-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versus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unpolarized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e+</a:t>
                </a:r>
                <a:endParaRPr lang="en-US" sz="2400" dirty="0"/>
              </a:p>
              <a:p>
                <a:r>
                  <a:rPr lang="en-US" sz="2400" dirty="0"/>
                  <a:t>Inserting a Siberian snake to attain longitudinal polarization at IP</a:t>
                </a:r>
              </a:p>
              <a:p>
                <a:pPr lvl="1"/>
                <a:r>
                  <a:rPr lang="en-US" altLang="zh-CN" sz="2200" dirty="0"/>
                  <a:t>Superconducting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solenoid,</a:t>
                </a:r>
                <a:r>
                  <a:rPr lang="zh-CN" altLang="en-US" sz="2200" dirty="0"/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BL[T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m]=10.467E[GeV],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~20T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@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1.89GeV</a:t>
                </a:r>
                <a:endParaRPr lang="en-US" sz="2200" dirty="0"/>
              </a:p>
              <a:p>
                <a:pPr lvl="1"/>
                <a:r>
                  <a:rPr lang="en-US" sz="2200" dirty="0"/>
                  <a:t>Depolarization time </a:t>
                </a:r>
                <a:r>
                  <a:rPr lang="en-US" altLang="zh-CN" sz="2200" dirty="0"/>
                  <a:t>~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E</a:t>
                </a:r>
                <a:r>
                  <a:rPr lang="en-US" altLang="zh-CN" sz="2200" baseline="30000" dirty="0"/>
                  <a:t>-7</a:t>
                </a:r>
                <a:r>
                  <a:rPr lang="en-US" altLang="zh-CN" sz="2200" dirty="0"/>
                  <a:t>,</a:t>
                </a:r>
                <a:r>
                  <a:rPr lang="en-US" sz="2200" dirty="0"/>
                  <a:t> 24 min </a:t>
                </a:r>
                <a:r>
                  <a:rPr lang="en-US" altLang="zh-CN" sz="2200" dirty="0"/>
                  <a:t>@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1.55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GeV</a:t>
                </a:r>
                <a:r>
                  <a:rPr lang="zh-CN" altLang="en-US" sz="2200" dirty="0"/>
                  <a:t> </a:t>
                </a:r>
                <a:r>
                  <a:rPr lang="en-US" sz="2200" dirty="0"/>
                  <a:t>(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for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spin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matched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snake</a:t>
                </a:r>
                <a:r>
                  <a:rPr lang="en-US" sz="2200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19392C-DE4B-18C4-668F-9FC7B8D323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052735"/>
                <a:ext cx="11695856" cy="1584177"/>
              </a:xfrm>
              <a:blipFill>
                <a:blip r:embed="rId2"/>
                <a:stretch>
                  <a:fillRect l="-325" t="-4800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675EFFA-47E2-E512-EFDA-36E1AF4E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scheme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B8523-1B23-B644-C6D7-B2676959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39BE6-114E-FF6B-7F55-B52F6246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3329" y="3906113"/>
            <a:ext cx="2764992" cy="26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A54C5-5560-1388-C8F7-07FD6FBF716F}"/>
              </a:ext>
            </a:extLst>
          </p:cNvPr>
          <p:cNvSpPr txBox="1"/>
          <p:nvPr/>
        </p:nvSpPr>
        <p:spPr>
          <a:xfrm>
            <a:off x="672703" y="4289025"/>
            <a:ext cx="24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single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full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snake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602EE-B33E-9609-3676-6A09DA40FBED}"/>
              </a:ext>
            </a:extLst>
          </p:cNvPr>
          <p:cNvSpPr txBox="1"/>
          <p:nvPr/>
        </p:nvSpPr>
        <p:spPr>
          <a:xfrm>
            <a:off x="1442194" y="614444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IP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19392C-DE4B-18C4-668F-9FC7B8D323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052734"/>
                <a:ext cx="11695856" cy="252028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altLang="zh-CN" sz="2400" dirty="0"/>
                  <a:t>Longitudinal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e-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versus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unpolarized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e+</a:t>
                </a:r>
                <a:endParaRPr lang="en-US" sz="2400" dirty="0"/>
              </a:p>
              <a:p>
                <a:r>
                  <a:rPr lang="en-US" sz="2400" dirty="0"/>
                  <a:t>Inserting a Siberian snake to attain longitudinal polarization at IP</a:t>
                </a:r>
              </a:p>
              <a:p>
                <a:pPr lvl="1"/>
                <a:r>
                  <a:rPr lang="en-US" altLang="zh-CN" sz="2200" dirty="0"/>
                  <a:t>Superconducting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solenoid,</a:t>
                </a:r>
                <a:r>
                  <a:rPr lang="zh-CN" altLang="en-US" sz="2200" dirty="0"/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BL[T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m]=10.467E[GeV],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~20T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@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1.89GeV</a:t>
                </a:r>
                <a:endParaRPr lang="en-US" sz="2200" dirty="0"/>
              </a:p>
              <a:p>
                <a:pPr lvl="1"/>
                <a:r>
                  <a:rPr lang="en-US" sz="2200" dirty="0"/>
                  <a:t>Depolarization time </a:t>
                </a:r>
                <a:r>
                  <a:rPr lang="en-US" altLang="zh-CN" sz="2200" dirty="0"/>
                  <a:t>~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E</a:t>
                </a:r>
                <a:r>
                  <a:rPr lang="en-US" altLang="zh-CN" sz="2200" baseline="30000" dirty="0"/>
                  <a:t>-7</a:t>
                </a:r>
                <a:r>
                  <a:rPr lang="en-US" altLang="zh-CN" sz="2200" dirty="0"/>
                  <a:t>,</a:t>
                </a:r>
                <a:r>
                  <a:rPr lang="en-US" sz="2200" dirty="0"/>
                  <a:t> 24 min </a:t>
                </a:r>
                <a:r>
                  <a:rPr lang="en-US" altLang="zh-CN" sz="2200" dirty="0"/>
                  <a:t>@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1.55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GeV</a:t>
                </a:r>
                <a:r>
                  <a:rPr lang="zh-CN" altLang="en-US" sz="2200" dirty="0"/>
                  <a:t> </a:t>
                </a:r>
                <a:r>
                  <a:rPr lang="en-US" sz="2200" dirty="0"/>
                  <a:t>(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for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spin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matched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snake</a:t>
                </a:r>
                <a:r>
                  <a:rPr lang="en-US" sz="2200" dirty="0"/>
                  <a:t>)</a:t>
                </a:r>
              </a:p>
              <a:p>
                <a:r>
                  <a:rPr lang="en-US" sz="2400" b="1" dirty="0"/>
                  <a:t>top-up injection: </a:t>
                </a:r>
                <a:r>
                  <a:rPr lang="en-US" sz="2400" dirty="0"/>
                  <a:t>frequently </a:t>
                </a:r>
                <a:r>
                  <a:rPr lang="en-US" sz="2400" b="1" dirty="0"/>
                  <a:t>refill </a:t>
                </a:r>
                <a:r>
                  <a:rPr lang="en-US" sz="2400" dirty="0"/>
                  <a:t>depleted depolarized bunches with fresh polarized bunches </a:t>
                </a:r>
              </a:p>
              <a:p>
                <a:pPr lvl="1"/>
                <a:r>
                  <a:rPr lang="en-US" i="1" dirty="0">
                    <a:solidFill>
                      <a:srgbClr val="0000FF"/>
                    </a:solidFill>
                  </a:rPr>
                  <a:t>Polarized electron source can deliver </a:t>
                </a:r>
                <a:r>
                  <a:rPr lang="en-US" sz="2400" i="1" dirty="0">
                    <a:solidFill>
                      <a:srgbClr val="0000FF"/>
                    </a:solidFill>
                  </a:rPr>
                  <a:t>injected beam polarization &gt; 80%</a:t>
                </a:r>
              </a:p>
              <a:p>
                <a:pPr lvl="1"/>
                <a:r>
                  <a:rPr lang="en-US" i="1" dirty="0">
                    <a:solidFill>
                      <a:srgbClr val="FF0000"/>
                    </a:solidFill>
                  </a:rPr>
                  <a:t>A shorter beam lifetime -&gt;  higher time-averaged beam polarization</a:t>
                </a:r>
                <a:endParaRPr lang="en-US" sz="2000" dirty="0">
                  <a:solidFill>
                    <a:srgbClr val="FF0000"/>
                  </a:solidFill>
                </a:endParaRPr>
              </a:p>
              <a:p>
                <a:pPr lvl="1"/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19392C-DE4B-18C4-668F-9FC7B8D323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052734"/>
                <a:ext cx="11695856" cy="2520282"/>
              </a:xfrm>
              <a:blipFill>
                <a:blip r:embed="rId2"/>
                <a:stretch>
                  <a:fillRect l="-217" t="-2513" b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675EFFA-47E2-E512-EFDA-36E1AF4E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scheme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B8523-1B23-B644-C6D7-B2676959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39BE6-114E-FF6B-7F55-B52F6246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3329" y="3906113"/>
            <a:ext cx="2764992" cy="26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A54C5-5560-1388-C8F7-07FD6FBF716F}"/>
              </a:ext>
            </a:extLst>
          </p:cNvPr>
          <p:cNvSpPr txBox="1"/>
          <p:nvPr/>
        </p:nvSpPr>
        <p:spPr>
          <a:xfrm>
            <a:off x="672703" y="4289025"/>
            <a:ext cx="24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single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full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snake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602EE-B33E-9609-3676-6A09DA40FBED}"/>
              </a:ext>
            </a:extLst>
          </p:cNvPr>
          <p:cNvSpPr txBox="1"/>
          <p:nvPr/>
        </p:nvSpPr>
        <p:spPr>
          <a:xfrm>
            <a:off x="1442194" y="614444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IP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23782-0BD3-CA37-E292-7B0AE23C3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863571"/>
            <a:ext cx="4463380" cy="28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7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19392C-DE4B-18C4-668F-9FC7B8D323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052734"/>
                <a:ext cx="11695856" cy="252028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altLang="zh-CN" sz="2400" dirty="0"/>
                  <a:t>Longitudinal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e-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versus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unpolarized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e+</a:t>
                </a:r>
                <a:endParaRPr lang="en-US" sz="2400" dirty="0"/>
              </a:p>
              <a:p>
                <a:r>
                  <a:rPr lang="en-US" sz="2400" dirty="0"/>
                  <a:t>Inserting a Siberian snake to attain longitudinal polarization at IP</a:t>
                </a:r>
              </a:p>
              <a:p>
                <a:pPr lvl="1"/>
                <a:r>
                  <a:rPr lang="en-US" altLang="zh-CN" sz="2200" dirty="0"/>
                  <a:t>Superconducting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solenoid,</a:t>
                </a:r>
                <a:r>
                  <a:rPr lang="zh-CN" altLang="en-US" sz="2200" dirty="0"/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BL[T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m]=10.467E[GeV],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~20T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@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1.89GeV</a:t>
                </a:r>
                <a:endParaRPr lang="en-US" sz="2200" dirty="0"/>
              </a:p>
              <a:p>
                <a:pPr lvl="1"/>
                <a:r>
                  <a:rPr lang="en-US" sz="2200" dirty="0"/>
                  <a:t>Depolarization time </a:t>
                </a:r>
                <a:r>
                  <a:rPr lang="en-US" altLang="zh-CN" sz="2200" dirty="0"/>
                  <a:t>~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E</a:t>
                </a:r>
                <a:r>
                  <a:rPr lang="en-US" altLang="zh-CN" sz="2200" baseline="30000" dirty="0"/>
                  <a:t>-7</a:t>
                </a:r>
                <a:r>
                  <a:rPr lang="en-US" altLang="zh-CN" sz="2200" dirty="0"/>
                  <a:t>,</a:t>
                </a:r>
                <a:r>
                  <a:rPr lang="en-US" sz="2200" dirty="0"/>
                  <a:t> 24 min </a:t>
                </a:r>
                <a:r>
                  <a:rPr lang="en-US" altLang="zh-CN" sz="2200" dirty="0"/>
                  <a:t>@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1.55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GeV</a:t>
                </a:r>
                <a:r>
                  <a:rPr lang="zh-CN" altLang="en-US" sz="2200" dirty="0"/>
                  <a:t> </a:t>
                </a:r>
                <a:r>
                  <a:rPr lang="en-US" sz="2200" dirty="0"/>
                  <a:t>(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for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spin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matched</a:t>
                </a:r>
                <a:r>
                  <a:rPr lang="zh-CN" altLang="en-US" sz="2200" i="1" dirty="0">
                    <a:solidFill>
                      <a:srgbClr val="00A249"/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rgbClr val="00A249"/>
                    </a:solidFill>
                  </a:rPr>
                  <a:t>snake</a:t>
                </a:r>
                <a:r>
                  <a:rPr lang="en-US" sz="2200" dirty="0"/>
                  <a:t>)</a:t>
                </a:r>
              </a:p>
              <a:p>
                <a:r>
                  <a:rPr lang="en-US" sz="2400" b="1" dirty="0"/>
                  <a:t>Swap-out injection: </a:t>
                </a:r>
                <a:r>
                  <a:rPr lang="en-US" sz="2400" dirty="0"/>
                  <a:t>frequently </a:t>
                </a:r>
                <a:r>
                  <a:rPr lang="en-US" sz="2400" b="1" dirty="0"/>
                  <a:t>dump </a:t>
                </a:r>
                <a:r>
                  <a:rPr lang="en-US" sz="2400" dirty="0"/>
                  <a:t>depolarized bunches and </a:t>
                </a:r>
                <a:r>
                  <a:rPr lang="en-US" sz="2400" b="1" dirty="0"/>
                  <a:t>replace </a:t>
                </a:r>
                <a:r>
                  <a:rPr lang="en-US" sz="2400" dirty="0"/>
                  <a:t>with fresh polarized bunches </a:t>
                </a:r>
              </a:p>
              <a:p>
                <a:pPr lvl="1"/>
                <a:r>
                  <a:rPr lang="en-US" i="1" dirty="0">
                    <a:solidFill>
                      <a:srgbClr val="0000FF"/>
                    </a:solidFill>
                  </a:rPr>
                  <a:t>Polarized electron source can deliver </a:t>
                </a:r>
                <a:r>
                  <a:rPr lang="en-US" sz="2400" i="1" dirty="0">
                    <a:solidFill>
                      <a:srgbClr val="0000FF"/>
                    </a:solidFill>
                  </a:rPr>
                  <a:t>injected beam polarization &gt; 80%</a:t>
                </a:r>
              </a:p>
              <a:p>
                <a:pPr lvl="1"/>
                <a:r>
                  <a:rPr lang="en-US" dirty="0"/>
                  <a:t>e.g.  replace 1/12 of all 120 bunches every 20 seconds, corresponding to a beam lifetime of ~ 4min</a:t>
                </a:r>
                <a:endParaRPr lang="en-US" sz="2400" i="1" dirty="0">
                  <a:solidFill>
                    <a:srgbClr val="0000FF"/>
                  </a:solidFill>
                </a:endParaRPr>
              </a:p>
              <a:p>
                <a:pPr lvl="1"/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19392C-DE4B-18C4-668F-9FC7B8D323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052734"/>
                <a:ext cx="11695856" cy="2520282"/>
              </a:xfrm>
              <a:blipFill>
                <a:blip r:embed="rId2"/>
                <a:stretch>
                  <a:fillRect l="-217" t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675EFFA-47E2-E512-EFDA-36E1AF4E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scheme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B8523-1B23-B644-C6D7-B2676959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39BE6-114E-FF6B-7F55-B52F6246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3329" y="3906113"/>
            <a:ext cx="2764992" cy="26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A54C5-5560-1388-C8F7-07FD6FBF716F}"/>
              </a:ext>
            </a:extLst>
          </p:cNvPr>
          <p:cNvSpPr txBox="1"/>
          <p:nvPr/>
        </p:nvSpPr>
        <p:spPr>
          <a:xfrm>
            <a:off x="672703" y="4289025"/>
            <a:ext cx="24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single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full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snake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602EE-B33E-9609-3676-6A09DA40FBED}"/>
              </a:ext>
            </a:extLst>
          </p:cNvPr>
          <p:cNvSpPr txBox="1"/>
          <p:nvPr/>
        </p:nvSpPr>
        <p:spPr>
          <a:xfrm>
            <a:off x="1442194" y="614444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IP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19266-17AB-7E17-73E4-931402CB5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127" y="4093178"/>
            <a:ext cx="4009128" cy="2621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8E82B5-9044-520C-BD0A-E5D72FFD8191}"/>
                  </a:ext>
                </a:extLst>
              </p:cNvPr>
              <p:cNvSpPr txBox="1"/>
              <p:nvPr/>
            </p:nvSpPr>
            <p:spPr>
              <a:xfrm>
                <a:off x="6511867" y="4111739"/>
                <a:ext cx="2118732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𝑣𝑔</m:t>
                          </m:r>
                        </m:sub>
                      </m:sSub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8E82B5-9044-520C-BD0A-E5D72FFD8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867" y="4111739"/>
                <a:ext cx="2118732" cy="721801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703466-CEC2-7406-63AF-070DB466B21D}"/>
              </a:ext>
            </a:extLst>
          </p:cNvPr>
          <p:cNvCxnSpPr>
            <a:cxnSpLocks/>
          </p:cNvCxnSpPr>
          <p:nvPr/>
        </p:nvCxnSpPr>
        <p:spPr>
          <a:xfrm>
            <a:off x="6004114" y="4518401"/>
            <a:ext cx="0" cy="18446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C43217-C964-7808-8586-52C250F942D1}"/>
              </a:ext>
            </a:extLst>
          </p:cNvPr>
          <p:cNvCxnSpPr>
            <a:cxnSpLocks/>
          </p:cNvCxnSpPr>
          <p:nvPr/>
        </p:nvCxnSpPr>
        <p:spPr>
          <a:xfrm>
            <a:off x="6618670" y="4977494"/>
            <a:ext cx="0" cy="13855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A791A-1406-24A0-8751-799D78F56235}"/>
              </a:ext>
            </a:extLst>
          </p:cNvPr>
          <p:cNvCxnSpPr>
            <a:cxnSpLocks/>
          </p:cNvCxnSpPr>
          <p:nvPr/>
        </p:nvCxnSpPr>
        <p:spPr>
          <a:xfrm>
            <a:off x="4858655" y="4518401"/>
            <a:ext cx="114545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17289E-3529-93DB-A8D2-FFB884D0462A}"/>
              </a:ext>
            </a:extLst>
          </p:cNvPr>
          <p:cNvCxnSpPr>
            <a:cxnSpLocks/>
          </p:cNvCxnSpPr>
          <p:nvPr/>
        </p:nvCxnSpPr>
        <p:spPr>
          <a:xfrm>
            <a:off x="4858655" y="4977494"/>
            <a:ext cx="176001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10D013-15C3-3D61-1F01-0D0923B4A29A}"/>
              </a:ext>
            </a:extLst>
          </p:cNvPr>
          <p:cNvSpPr txBox="1"/>
          <p:nvPr/>
        </p:nvSpPr>
        <p:spPr>
          <a:xfrm>
            <a:off x="5283235" y="4047501"/>
            <a:ext cx="15973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>
                <a:solidFill>
                  <a:srgbClr val="FF0000"/>
                </a:solidFill>
              </a:rPr>
              <a:t>1.55GeV,</a:t>
            </a:r>
            <a:r>
              <a:rPr lang="zh-CN" altLang="en-US" sz="1500">
                <a:solidFill>
                  <a:srgbClr val="FF0000"/>
                </a:solidFill>
              </a:rPr>
              <a:t> </a:t>
            </a:r>
            <a:r>
              <a:rPr lang="en-US" altLang="zh-CN" sz="1500">
                <a:solidFill>
                  <a:srgbClr val="FF0000"/>
                </a:solidFill>
              </a:rPr>
              <a:t>~70%</a:t>
            </a:r>
            <a:endParaRPr lang="en-US" sz="15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45FEFB-E09D-6972-AA35-3C4A6852FA60}"/>
              </a:ext>
            </a:extLst>
          </p:cNvPr>
          <p:cNvSpPr txBox="1"/>
          <p:nvPr/>
        </p:nvSpPr>
        <p:spPr>
          <a:xfrm>
            <a:off x="6676684" y="4858941"/>
            <a:ext cx="1691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>
                <a:solidFill>
                  <a:srgbClr val="FF0000"/>
                </a:solidFill>
              </a:rPr>
              <a:t>1.89GeV,</a:t>
            </a:r>
            <a:r>
              <a:rPr lang="zh-CN" altLang="en-US" sz="1500">
                <a:solidFill>
                  <a:srgbClr val="FF0000"/>
                </a:solidFill>
              </a:rPr>
              <a:t> </a:t>
            </a:r>
            <a:r>
              <a:rPr lang="en-US" altLang="zh-CN" sz="1500">
                <a:solidFill>
                  <a:srgbClr val="FF0000"/>
                </a:solidFill>
              </a:rPr>
              <a:t>~50%</a:t>
            </a:r>
            <a:endParaRPr lang="en-US" sz="1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67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35AEC5-7747-EF4C-7A38-FDEEBBF4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Layout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2E595-E105-1C2B-5BED-2507FB55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FDED0A0-EEBB-518A-9443-A9FACBDCB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8" y="1844824"/>
            <a:ext cx="11190544" cy="4141199"/>
          </a:xfrm>
        </p:spPr>
      </p:pic>
    </p:spTree>
    <p:extLst>
      <p:ext uri="{BB962C8B-B14F-4D97-AF65-F5344CB8AC3E}">
        <p14:creationId xmlns:p14="http://schemas.microsoft.com/office/powerpoint/2010/main" val="2041271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85B897-1707-E1BB-32DF-9D70E9252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8" y="1844824"/>
            <a:ext cx="11190544" cy="41411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C82D70-5A8D-C6B3-C735-7DF5FE2D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Modified</a:t>
            </a:r>
            <a:r>
              <a:rPr lang="zh-CN" altLang="en-US"/>
              <a:t> </a:t>
            </a:r>
            <a:r>
              <a:rPr lang="en-US" altLang="zh-CN"/>
              <a:t>layout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3669B9E-86EB-A735-B263-3EB45AD54D09}"/>
              </a:ext>
            </a:extLst>
          </p:cNvPr>
          <p:cNvSpPr/>
          <p:nvPr/>
        </p:nvSpPr>
        <p:spPr>
          <a:xfrm rot="19276108" flipV="1">
            <a:off x="1004214" y="4462200"/>
            <a:ext cx="1516596" cy="16115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7BFCA6-3AD0-3B63-FD0F-773E5607FAD2}"/>
              </a:ext>
            </a:extLst>
          </p:cNvPr>
          <p:cNvSpPr/>
          <p:nvPr/>
        </p:nvSpPr>
        <p:spPr>
          <a:xfrm>
            <a:off x="226160" y="4717631"/>
            <a:ext cx="1050525" cy="60210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150kV polarized DC gun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496252-00C6-7DAB-92D0-55778DCAD8E3}"/>
              </a:ext>
            </a:extLst>
          </p:cNvPr>
          <p:cNvSpPr/>
          <p:nvPr/>
        </p:nvSpPr>
        <p:spPr>
          <a:xfrm>
            <a:off x="1652088" y="4788628"/>
            <a:ext cx="684350" cy="46011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</a:t>
            </a:r>
            <a:r>
              <a:rPr lang="en-US" altLang="zh-CN" sz="1400"/>
              <a:t>ien</a:t>
            </a:r>
            <a:r>
              <a:rPr lang="zh-CN" altLang="en-US" sz="1400"/>
              <a:t> </a:t>
            </a:r>
            <a:r>
              <a:rPr lang="en-US" altLang="zh-CN" sz="1400"/>
              <a:t>filter</a:t>
            </a:r>
            <a:endParaRPr lang="en-US" sz="14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7E39AE8-643A-EA45-4E7A-5709C6F41A08}"/>
              </a:ext>
            </a:extLst>
          </p:cNvPr>
          <p:cNvSpPr/>
          <p:nvPr/>
        </p:nvSpPr>
        <p:spPr>
          <a:xfrm>
            <a:off x="2601953" y="4798345"/>
            <a:ext cx="1194828" cy="4601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8000">
                <a:srgbClr val="0000FF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Mott</a:t>
            </a:r>
            <a:r>
              <a:rPr lang="zh-CN" altLang="en-US" sz="1400"/>
              <a:t> </a:t>
            </a:r>
            <a:r>
              <a:rPr lang="en-US" altLang="zh-CN" sz="1400"/>
              <a:t>polarimeter</a:t>
            </a:r>
            <a:endParaRPr lang="en-US" sz="140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61040ED-458A-F2AA-5BE1-80E9B8552245}"/>
              </a:ext>
            </a:extLst>
          </p:cNvPr>
          <p:cNvSpPr/>
          <p:nvPr/>
        </p:nvSpPr>
        <p:spPr>
          <a:xfrm>
            <a:off x="1285426" y="4976720"/>
            <a:ext cx="375450" cy="10336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84EC288-8252-81A0-7BFA-F94617E5B23C}"/>
              </a:ext>
            </a:extLst>
          </p:cNvPr>
          <p:cNvSpPr/>
          <p:nvPr/>
        </p:nvSpPr>
        <p:spPr>
          <a:xfrm>
            <a:off x="395705" y="5534643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4509692-E611-E627-B267-D30D3228FF97}"/>
              </a:ext>
            </a:extLst>
          </p:cNvPr>
          <p:cNvSpPr/>
          <p:nvPr/>
        </p:nvSpPr>
        <p:spPr>
          <a:xfrm rot="16200000">
            <a:off x="2145156" y="5553329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2130B1-4CD2-B73D-0420-24B315AF444D}"/>
              </a:ext>
            </a:extLst>
          </p:cNvPr>
          <p:cNvSpPr/>
          <p:nvPr/>
        </p:nvSpPr>
        <p:spPr>
          <a:xfrm>
            <a:off x="4009639" y="3413388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1CCB5-6813-47C7-EA9B-17945A5F327F}"/>
              </a:ext>
            </a:extLst>
          </p:cNvPr>
          <p:cNvSpPr/>
          <p:nvPr/>
        </p:nvSpPr>
        <p:spPr>
          <a:xfrm rot="20483385">
            <a:off x="6760366" y="3631232"/>
            <a:ext cx="182880" cy="132080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D2134-D967-D6FD-576D-3F9D8842B819}"/>
              </a:ext>
            </a:extLst>
          </p:cNvPr>
          <p:cNvSpPr txBox="1"/>
          <p:nvPr/>
        </p:nvSpPr>
        <p:spPr>
          <a:xfrm>
            <a:off x="5771546" y="3205394"/>
            <a:ext cx="136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spin rotator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12701B7-873A-1C69-6B8F-D6D9E2309822}"/>
              </a:ext>
            </a:extLst>
          </p:cNvPr>
          <p:cNvSpPr/>
          <p:nvPr/>
        </p:nvSpPr>
        <p:spPr>
          <a:xfrm>
            <a:off x="9264352" y="2004015"/>
            <a:ext cx="802640" cy="3175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B278B4-F235-AC4B-A73B-4D519A627CC7}"/>
              </a:ext>
            </a:extLst>
          </p:cNvPr>
          <p:cNvSpPr txBox="1"/>
          <p:nvPr/>
        </p:nvSpPr>
        <p:spPr>
          <a:xfrm>
            <a:off x="9264352" y="1524310"/>
            <a:ext cx="148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injection</a:t>
            </a:r>
            <a:endParaRPr lang="en-US" sz="2000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6240560C-8134-AE54-6354-0896B109851D}"/>
              </a:ext>
            </a:extLst>
          </p:cNvPr>
          <p:cNvSpPr/>
          <p:nvPr/>
        </p:nvSpPr>
        <p:spPr>
          <a:xfrm>
            <a:off x="9480376" y="5559747"/>
            <a:ext cx="802640" cy="3175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1589-622F-C9CB-5DA9-88ABE42CA774}"/>
              </a:ext>
            </a:extLst>
          </p:cNvPr>
          <p:cNvSpPr txBox="1"/>
          <p:nvPr/>
        </p:nvSpPr>
        <p:spPr>
          <a:xfrm>
            <a:off x="8595461" y="5883694"/>
            <a:ext cx="257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extraction to </a:t>
            </a:r>
            <a:r>
              <a:rPr lang="en-US" altLang="zh-CN">
                <a:solidFill>
                  <a:srgbClr val="0000FF"/>
                </a:solidFill>
              </a:rPr>
              <a:t>beam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dump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DEED33-1698-F12C-842A-5FECE1B7C0CC}"/>
              </a:ext>
            </a:extLst>
          </p:cNvPr>
          <p:cNvSpPr/>
          <p:nvPr/>
        </p:nvSpPr>
        <p:spPr>
          <a:xfrm>
            <a:off x="8079278" y="4270389"/>
            <a:ext cx="121320" cy="3231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E4FFB8-2D52-4942-1A9C-BC22958BF6D8}"/>
              </a:ext>
            </a:extLst>
          </p:cNvPr>
          <p:cNvSpPr txBox="1"/>
          <p:nvPr/>
        </p:nvSpPr>
        <p:spPr>
          <a:xfrm>
            <a:off x="8218077" y="4213295"/>
            <a:ext cx="126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Siberian</a:t>
            </a:r>
          </a:p>
          <a:p>
            <a:r>
              <a:rPr lang="en-US">
                <a:solidFill>
                  <a:srgbClr val="0000FF"/>
                </a:solidFill>
              </a:rPr>
              <a:t>snake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C43E38A-9EFD-5580-1C56-0DACD12D7E85}"/>
              </a:ext>
            </a:extLst>
          </p:cNvPr>
          <p:cNvSpPr/>
          <p:nvPr/>
        </p:nvSpPr>
        <p:spPr>
          <a:xfrm rot="5400000">
            <a:off x="11390834" y="4229897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346FCB2-261F-605A-3477-15566FDF684E}"/>
              </a:ext>
            </a:extLst>
          </p:cNvPr>
          <p:cNvSpPr/>
          <p:nvPr/>
        </p:nvSpPr>
        <p:spPr>
          <a:xfrm rot="19839559" flipH="1">
            <a:off x="11647946" y="3354111"/>
            <a:ext cx="122169" cy="355810"/>
          </a:xfrm>
          <a:prstGeom prst="roundRect">
            <a:avLst/>
          </a:prstGeom>
          <a:gradFill>
            <a:gsLst>
              <a:gs pos="0">
                <a:srgbClr val="0000FF"/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5AEAC2-B1A0-3A81-E3A8-4BFACA281834}"/>
              </a:ext>
            </a:extLst>
          </p:cNvPr>
          <p:cNvCxnSpPr>
            <a:cxnSpLocks/>
          </p:cNvCxnSpPr>
          <p:nvPr/>
        </p:nvCxnSpPr>
        <p:spPr>
          <a:xfrm flipH="1" flipV="1">
            <a:off x="11430037" y="3036008"/>
            <a:ext cx="297753" cy="525939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4E74404-5715-4E7B-1B9F-DB7E4E4D844C}"/>
              </a:ext>
            </a:extLst>
          </p:cNvPr>
          <p:cNvSpPr txBox="1"/>
          <p:nvPr/>
        </p:nvSpPr>
        <p:spPr>
          <a:xfrm>
            <a:off x="9590382" y="3229742"/>
            <a:ext cx="2007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Compton</a:t>
            </a:r>
            <a:r>
              <a:rPr lang="zh-CN" alt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polarimeter</a:t>
            </a:r>
            <a:endParaRPr lang="en-US" sz="2000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C73B792-0671-2489-DA93-C85F581D453E}"/>
              </a:ext>
            </a:extLst>
          </p:cNvPr>
          <p:cNvCxnSpPr>
            <a:cxnSpLocks/>
          </p:cNvCxnSpPr>
          <p:nvPr/>
        </p:nvCxnSpPr>
        <p:spPr>
          <a:xfrm>
            <a:off x="10992544" y="3605504"/>
            <a:ext cx="5898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ight Arrow 1">
            <a:extLst>
              <a:ext uri="{FF2B5EF4-FFF2-40B4-BE49-F238E27FC236}">
                <a16:creationId xmlns:a16="http://schemas.microsoft.com/office/drawing/2014/main" id="{8E2DEB40-FE47-6A52-AB0B-53A13DC067AA}"/>
              </a:ext>
            </a:extLst>
          </p:cNvPr>
          <p:cNvSpPr/>
          <p:nvPr/>
        </p:nvSpPr>
        <p:spPr>
          <a:xfrm rot="21109830">
            <a:off x="10234729" y="1994017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D37F4-89BE-5788-A1EE-8409E7463A7F}"/>
              </a:ext>
            </a:extLst>
          </p:cNvPr>
          <p:cNvSpPr txBox="1"/>
          <p:nvPr/>
        </p:nvSpPr>
        <p:spPr>
          <a:xfrm>
            <a:off x="308390" y="2678672"/>
            <a:ext cx="3701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Key issue1</a:t>
            </a:r>
            <a:r>
              <a:rPr lang="zh-CN" alt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： </a:t>
            </a:r>
            <a:r>
              <a:rPr 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polarized e- source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0307D-ADCE-52A4-F2FF-7CD41390A7A5}"/>
              </a:ext>
            </a:extLst>
          </p:cNvPr>
          <p:cNvSpPr txBox="1"/>
          <p:nvPr/>
        </p:nvSpPr>
        <p:spPr>
          <a:xfrm>
            <a:off x="8299558" y="1184424"/>
            <a:ext cx="22967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Key issue 3: injection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585BDE-6EB1-2F61-948E-8E596789F59B}"/>
              </a:ext>
            </a:extLst>
          </p:cNvPr>
          <p:cNvSpPr txBox="1"/>
          <p:nvPr/>
        </p:nvSpPr>
        <p:spPr>
          <a:xfrm>
            <a:off x="4197687" y="4834018"/>
            <a:ext cx="31282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Key issue 2: spin manipulation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C3E31-B4F9-543B-8CFF-26B16F55DC0F}"/>
              </a:ext>
            </a:extLst>
          </p:cNvPr>
          <p:cNvSpPr txBox="1"/>
          <p:nvPr/>
        </p:nvSpPr>
        <p:spPr>
          <a:xfrm>
            <a:off x="8602581" y="6403527"/>
            <a:ext cx="25653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Key issue 4: extraction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C69B55-2C75-0569-F46B-75DF7D019A34}"/>
              </a:ext>
            </a:extLst>
          </p:cNvPr>
          <p:cNvSpPr txBox="1"/>
          <p:nvPr/>
        </p:nvSpPr>
        <p:spPr>
          <a:xfrm>
            <a:off x="8602581" y="2662850"/>
            <a:ext cx="24885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Key issue 5: polarimetry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7FF878-1F01-229D-CCC5-8D2341AD0FAF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5761823" y="3981996"/>
            <a:ext cx="982249" cy="852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46053E6-9F26-392C-F859-FAC9390DAB9B}"/>
              </a:ext>
            </a:extLst>
          </p:cNvPr>
          <p:cNvCxnSpPr>
            <a:cxnSpLocks/>
          </p:cNvCxnSpPr>
          <p:nvPr/>
        </p:nvCxnSpPr>
        <p:spPr>
          <a:xfrm flipV="1">
            <a:off x="6615526" y="4500442"/>
            <a:ext cx="1316283" cy="417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ight Arrow 32">
            <a:extLst>
              <a:ext uri="{FF2B5EF4-FFF2-40B4-BE49-F238E27FC236}">
                <a16:creationId xmlns:a16="http://schemas.microsoft.com/office/drawing/2014/main" id="{D687A375-FEB4-4C07-39C5-6810DFC6DA0D}"/>
              </a:ext>
            </a:extLst>
          </p:cNvPr>
          <p:cNvSpPr/>
          <p:nvPr/>
        </p:nvSpPr>
        <p:spPr>
          <a:xfrm>
            <a:off x="2331779" y="4976720"/>
            <a:ext cx="265587" cy="10336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0183E-9F96-20B4-D969-D533F08166C0}"/>
              </a:ext>
            </a:extLst>
          </p:cNvPr>
          <p:cNvSpPr txBox="1"/>
          <p:nvPr/>
        </p:nvSpPr>
        <p:spPr>
          <a:xfrm>
            <a:off x="508915" y="6226447"/>
            <a:ext cx="617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Detailed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design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study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is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under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way</a:t>
            </a:r>
            <a:r>
              <a:rPr lang="en-US" altLang="zh-CN">
                <a:solidFill>
                  <a:srgbClr val="0000FF"/>
                </a:solidFill>
              </a:rPr>
              <a:t>.</a:t>
            </a: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34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F1E9C1-5B66-DCB8-6E1D-3389BCC9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Potential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polarized</a:t>
            </a:r>
            <a:r>
              <a:rPr lang="zh-CN" altLang="en-US" sz="2400" dirty="0"/>
              <a:t> </a:t>
            </a:r>
            <a:r>
              <a:rPr lang="en-US" altLang="zh-CN" sz="2400" dirty="0"/>
              <a:t>beam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CEPC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reviewed</a:t>
            </a:r>
          </a:p>
          <a:p>
            <a:r>
              <a:rPr lang="en-US" altLang="zh-CN" sz="2400" dirty="0"/>
              <a:t>R&amp;D of key technologies in progress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Longitudinal polarization option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being</a:t>
            </a:r>
            <a:r>
              <a:rPr lang="zh-CN" altLang="en-US" sz="2400" dirty="0"/>
              <a:t> </a:t>
            </a:r>
            <a:r>
              <a:rPr lang="en-US" altLang="zh-CN" sz="2400" dirty="0"/>
              <a:t>studied</a:t>
            </a:r>
            <a:r>
              <a:rPr lang="en-US" sz="2400" dirty="0"/>
              <a:t> for BEPCII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These activities will </a:t>
            </a:r>
            <a:r>
              <a:rPr lang="en-US" altLang="zh-CN" sz="2400" dirty="0"/>
              <a:t>prepare</a:t>
            </a:r>
            <a:r>
              <a:rPr lang="en-US" sz="2400" dirty="0"/>
              <a:t> for polarization applications at </a:t>
            </a:r>
            <a:r>
              <a:rPr lang="en-US" altLang="zh-CN" sz="2400" dirty="0"/>
              <a:t>future</a:t>
            </a:r>
            <a:r>
              <a:rPr lang="zh-CN" altLang="en-US" sz="2400" dirty="0"/>
              <a:t> </a:t>
            </a:r>
            <a:r>
              <a:rPr lang="en-US" altLang="zh-CN" sz="2400" dirty="0"/>
              <a:t>colliders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E5E474-7C10-D162-F8AA-495E69D7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4C9FB-2685-AEEE-E6BB-2A4080EF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377C3-E347-4688-A181-7BE5E26CC828}"/>
              </a:ext>
            </a:extLst>
          </p:cNvPr>
          <p:cNvSpPr txBox="1"/>
          <p:nvPr/>
        </p:nvSpPr>
        <p:spPr>
          <a:xfrm>
            <a:off x="983432" y="5341306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Thank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you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for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your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attention!</a:t>
            </a:r>
            <a:endParaRPr lang="en-US" sz="2400" b="1" dirty="0">
              <a:solidFill>
                <a:srgbClr val="FF0000"/>
              </a:solidFill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3942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6A30AA-C2D6-D5FD-D31C-550E6DF27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937F7-DB74-EE0F-DB05-9D036782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187D7-D55A-C507-318C-95492310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61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C1753E-C695-93E6-1DC8-D931C776A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65" y="1023321"/>
            <a:ext cx="11687469" cy="2143139"/>
          </a:xfrm>
        </p:spPr>
        <p:txBody>
          <a:bodyPr>
            <a:normAutofit/>
          </a:bodyPr>
          <a:lstStyle/>
          <a:p>
            <a:r>
              <a:rPr lang="en-US" sz="2200" dirty="0"/>
              <a:t>Top-up injection is prohibited by injection beam loss &amp; dark current in BESIII detector</a:t>
            </a:r>
          </a:p>
          <a:p>
            <a:pPr lvl="1"/>
            <a:r>
              <a:rPr lang="en-US" sz="1800" dirty="0"/>
              <a:t>A polarized electron source features a much smaller beam emittance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en-US" altLang="zh-CN" sz="1800" dirty="0"/>
              <a:t>alleviating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injection</a:t>
            </a:r>
            <a:r>
              <a:rPr lang="zh-CN" altLang="en-US" sz="1800" dirty="0"/>
              <a:t> </a:t>
            </a:r>
            <a:r>
              <a:rPr lang="en-US" altLang="zh-CN" sz="1800" dirty="0"/>
              <a:t>beam</a:t>
            </a:r>
            <a:r>
              <a:rPr lang="zh-CN" altLang="en-US" sz="1800" dirty="0"/>
              <a:t> </a:t>
            </a:r>
            <a:r>
              <a:rPr lang="en-US" altLang="zh-CN" sz="1800" dirty="0"/>
              <a:t>loss</a:t>
            </a:r>
            <a:endParaRPr lang="en-US" sz="2200" dirty="0"/>
          </a:p>
          <a:p>
            <a:r>
              <a:rPr lang="en-US" sz="2200" dirty="0"/>
              <a:t>Increase in the </a:t>
            </a:r>
            <a:r>
              <a:rPr lang="en-US" altLang="zh-CN" sz="2200" dirty="0"/>
              <a:t>duty</a:t>
            </a:r>
            <a:r>
              <a:rPr lang="zh-CN" altLang="en-US" sz="2200" dirty="0"/>
              <a:t> </a:t>
            </a:r>
            <a:r>
              <a:rPr lang="en-US" altLang="zh-CN" sz="2200" dirty="0"/>
              <a:t>factor</a:t>
            </a:r>
            <a:r>
              <a:rPr lang="zh-CN" altLang="en-US" sz="2200" dirty="0"/>
              <a:t> </a:t>
            </a:r>
            <a:r>
              <a:rPr lang="en-US" altLang="zh-CN" sz="2200" dirty="0"/>
              <a:t>of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 err="1"/>
              <a:t>linac</a:t>
            </a:r>
            <a:r>
              <a:rPr lang="en-US" altLang="zh-CN" sz="2200" dirty="0"/>
              <a:t>,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burden</a:t>
            </a:r>
            <a:r>
              <a:rPr lang="zh-CN" altLang="en-US" sz="2200" dirty="0"/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much</a:t>
            </a:r>
            <a:r>
              <a:rPr lang="zh-CN" altLang="en-US" sz="2200" dirty="0"/>
              <a:t> </a:t>
            </a:r>
            <a:r>
              <a:rPr lang="en-US" altLang="zh-CN" sz="2200" dirty="0"/>
              <a:t>relaxed</a:t>
            </a:r>
            <a:r>
              <a:rPr lang="zh-CN" altLang="en-US" sz="2200" dirty="0"/>
              <a:t> </a:t>
            </a:r>
            <a:r>
              <a:rPr lang="en-US" altLang="zh-CN" sz="2200" dirty="0"/>
              <a:t>than</a:t>
            </a:r>
            <a:r>
              <a:rPr lang="zh-CN" altLang="en-US" sz="2200" dirty="0"/>
              <a:t> </a:t>
            </a:r>
            <a:r>
              <a:rPr lang="en-US" altLang="zh-CN" sz="2200" dirty="0" err="1"/>
              <a:t>SuperKEKB</a:t>
            </a:r>
            <a:r>
              <a:rPr lang="zh-CN" altLang="en-US" sz="2200" dirty="0"/>
              <a:t> </a:t>
            </a:r>
            <a:r>
              <a:rPr lang="en-US" altLang="zh-CN" sz="2200" dirty="0" err="1"/>
              <a:t>linac</a:t>
            </a:r>
            <a:endParaRPr lang="en-US" altLang="zh-CN" sz="2200" dirty="0"/>
          </a:p>
          <a:p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required</a:t>
            </a:r>
            <a:r>
              <a:rPr lang="zh-CN" altLang="en-US" sz="2200" dirty="0"/>
              <a:t> </a:t>
            </a:r>
            <a:r>
              <a:rPr lang="en-US" altLang="zh-CN" sz="2200" dirty="0"/>
              <a:t>average</a:t>
            </a:r>
            <a:r>
              <a:rPr lang="zh-CN" altLang="en-US" sz="2200" dirty="0"/>
              <a:t> </a:t>
            </a: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current</a:t>
            </a:r>
            <a:r>
              <a:rPr lang="zh-CN" altLang="en-US" sz="2200" dirty="0"/>
              <a:t> </a:t>
            </a:r>
            <a:r>
              <a:rPr lang="en-US" altLang="zh-CN" sz="2200" dirty="0"/>
              <a:t>of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polarized</a:t>
            </a:r>
            <a:r>
              <a:rPr lang="zh-CN" altLang="en-US" sz="2200" dirty="0"/>
              <a:t> </a:t>
            </a:r>
            <a:r>
              <a:rPr lang="en-US" altLang="zh-CN" sz="2200" dirty="0"/>
              <a:t>e-</a:t>
            </a:r>
            <a:r>
              <a:rPr lang="zh-CN" altLang="en-US" sz="2200" dirty="0"/>
              <a:t> </a:t>
            </a:r>
            <a:r>
              <a:rPr lang="en-US" altLang="zh-CN" sz="2200" dirty="0"/>
              <a:t>source</a:t>
            </a:r>
            <a:r>
              <a:rPr lang="zh-CN" altLang="en-US" sz="2200" dirty="0"/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moderate</a:t>
            </a:r>
          </a:p>
          <a:p>
            <a:pPr lvl="1"/>
            <a:endParaRPr lang="en-US" sz="1800" dirty="0"/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E83F5B-D23F-CD38-8A54-0339F234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does that mean for the injector?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ED9F2-297B-F0DE-EE7B-9ABBCF1E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79DB4-2D09-9842-E800-2E87FEA68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2" y="3462105"/>
            <a:ext cx="4051243" cy="3253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A1AFA-92BE-62C7-D108-07176A603BA3}"/>
              </a:ext>
            </a:extLst>
          </p:cNvPr>
          <p:cNvSpPr txBox="1"/>
          <p:nvPr/>
        </p:nvSpPr>
        <p:spPr>
          <a:xfrm>
            <a:off x="231046" y="3093146"/>
            <a:ext cx="4529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A249"/>
                </a:solidFill>
              </a:rPr>
              <a:t>Iida,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IPAC’23,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Beam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injection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issues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at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 err="1">
                <a:solidFill>
                  <a:srgbClr val="00A249"/>
                </a:solidFill>
              </a:rPr>
              <a:t>SuperKEKB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endParaRPr lang="en-US" sz="1600" b="1" dirty="0">
              <a:solidFill>
                <a:srgbClr val="00A24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D7BB1-ED7A-9F59-A89B-8B607CDED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272336"/>
            <a:ext cx="7366989" cy="2021966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839EFE1C-ACD6-0D81-66C0-3E25A52E4DAB}"/>
              </a:ext>
            </a:extLst>
          </p:cNvPr>
          <p:cNvSpPr/>
          <p:nvPr/>
        </p:nvSpPr>
        <p:spPr>
          <a:xfrm>
            <a:off x="346882" y="5157193"/>
            <a:ext cx="3804902" cy="28803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03A8A2D9-2A1C-EA81-8BC0-8CB6498C221C}"/>
              </a:ext>
            </a:extLst>
          </p:cNvPr>
          <p:cNvSpPr/>
          <p:nvPr/>
        </p:nvSpPr>
        <p:spPr>
          <a:xfrm>
            <a:off x="433944" y="4581128"/>
            <a:ext cx="3804902" cy="2880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5C354-A78B-FF68-ECEA-E10F914302CD}"/>
              </a:ext>
            </a:extLst>
          </p:cNvPr>
          <p:cNvSpPr txBox="1"/>
          <p:nvPr/>
        </p:nvSpPr>
        <p:spPr>
          <a:xfrm>
            <a:off x="5735960" y="3871733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A249"/>
                </a:solidFill>
              </a:rPr>
              <a:t>Comparison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between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parameters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of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polarized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electron</a:t>
            </a:r>
            <a:r>
              <a:rPr lang="zh-CN" altLang="en-US" sz="1600" b="1" dirty="0">
                <a:solidFill>
                  <a:srgbClr val="00A249"/>
                </a:solidFill>
              </a:rPr>
              <a:t> </a:t>
            </a:r>
            <a:r>
              <a:rPr lang="en-US" altLang="zh-CN" sz="1600" b="1" dirty="0">
                <a:solidFill>
                  <a:srgbClr val="00A249"/>
                </a:solidFill>
              </a:rPr>
              <a:t>sources</a:t>
            </a:r>
            <a:endParaRPr lang="en-US" sz="1600" b="1" dirty="0">
              <a:solidFill>
                <a:srgbClr val="00A2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94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C8DA24-4F69-D148-8A14-A15046933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1" y="2671778"/>
            <a:ext cx="5170449" cy="36845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6B8E8D-7431-7B4F-A3C8-546238F8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Uncorrelated regime of spin resonance crossing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4E03B-93F2-F44F-BB67-82FBEB2F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6EC73-E75D-794B-8555-F16CE68EDFB7}"/>
              </a:ext>
            </a:extLst>
          </p:cNvPr>
          <p:cNvSpPr txBox="1"/>
          <p:nvPr/>
        </p:nvSpPr>
        <p:spPr>
          <a:xfrm>
            <a:off x="258422" y="1067260"/>
            <a:ext cx="6629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Prediction of the theory of resonant spin diffusion [1]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Assume the adjacent two integer resonances have the same strength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Influence of first-order </a:t>
            </a:r>
            <a:r>
              <a:rPr lang="en-US" dirty="0" err="1">
                <a:solidFill>
                  <a:srgbClr val="0000FF"/>
                </a:solidFill>
              </a:rPr>
              <a:t>betatron</a:t>
            </a:r>
            <a:r>
              <a:rPr lang="en-US" dirty="0">
                <a:solidFill>
                  <a:srgbClr val="0000FF"/>
                </a:solidFill>
              </a:rPr>
              <a:t> spin resonances are not included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EBE8D-CAE8-AD41-A664-C7534643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7" y="1037231"/>
            <a:ext cx="3881165" cy="776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8F9D0-5C53-2D49-BF9B-85753592F00E}"/>
              </a:ext>
            </a:extLst>
          </p:cNvPr>
          <p:cNvSpPr txBox="1"/>
          <p:nvPr/>
        </p:nvSpPr>
        <p:spPr>
          <a:xfrm>
            <a:off x="1591490" y="378538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FF9DE-175A-8E46-9924-47AFEC08679F}"/>
              </a:ext>
            </a:extLst>
          </p:cNvPr>
          <p:cNvSpPr txBox="1"/>
          <p:nvPr/>
        </p:nvSpPr>
        <p:spPr>
          <a:xfrm>
            <a:off x="2311570" y="375189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3FC26-D16D-A148-A353-BC8FA602458D}"/>
              </a:ext>
            </a:extLst>
          </p:cNvPr>
          <p:cNvSpPr txBox="1"/>
          <p:nvPr/>
        </p:nvSpPr>
        <p:spPr>
          <a:xfrm>
            <a:off x="6456040" y="5342518"/>
            <a:ext cx="5126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it possible to have a few percent polarization at Higgs or even ttbar energies?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 in Booster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of spin resonances in the Collider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D6EAC5-BF83-A848-8E14-729AB3C50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62" y="2265515"/>
            <a:ext cx="4092876" cy="290046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BACE9B-BDC4-0E41-8030-8CC76CAC69FF}"/>
              </a:ext>
            </a:extLst>
          </p:cNvPr>
          <p:cNvCxnSpPr/>
          <p:nvPr/>
        </p:nvCxnSpPr>
        <p:spPr>
          <a:xfrm flipV="1">
            <a:off x="9264352" y="2698891"/>
            <a:ext cx="0" cy="20262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C435D2-F404-FB4D-9A0B-E4345D21592C}"/>
              </a:ext>
            </a:extLst>
          </p:cNvPr>
          <p:cNvCxnSpPr/>
          <p:nvPr/>
        </p:nvCxnSpPr>
        <p:spPr>
          <a:xfrm flipV="1">
            <a:off x="10272464" y="2676395"/>
            <a:ext cx="0" cy="20262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986EDF7-76D7-9E4D-A1DB-1C98CE8EAFEE}"/>
              </a:ext>
            </a:extLst>
          </p:cNvPr>
          <p:cNvSpPr txBox="1"/>
          <p:nvPr/>
        </p:nvSpPr>
        <p:spPr>
          <a:xfrm>
            <a:off x="9247229" y="354049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D0D10-B9D8-8E48-9422-8FFE4C21B2B7}"/>
              </a:ext>
            </a:extLst>
          </p:cNvPr>
          <p:cNvSpPr txBox="1"/>
          <p:nvPr/>
        </p:nvSpPr>
        <p:spPr>
          <a:xfrm>
            <a:off x="10237188" y="35312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F28B36-7803-E24B-A9CD-29CF50A1919E}"/>
              </a:ext>
            </a:extLst>
          </p:cNvPr>
          <p:cNvSpPr/>
          <p:nvPr/>
        </p:nvSpPr>
        <p:spPr>
          <a:xfrm>
            <a:off x="258423" y="642747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Derbenev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Kondrantenko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Skrinsky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Part.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Accel.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9,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247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(1979)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altLang="zh-CN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4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79948-24B7-DD2F-7D34-37167D01B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203866"/>
            <a:ext cx="10972800" cy="2320659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/>
              <a:t>Precision</a:t>
            </a:r>
            <a:r>
              <a:rPr lang="zh-CN" altLang="en-US"/>
              <a:t> </a:t>
            </a:r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energy</a:t>
            </a:r>
            <a:r>
              <a:rPr lang="zh-CN" altLang="en-US"/>
              <a:t> </a:t>
            </a:r>
            <a:r>
              <a:rPr lang="en-US" altLang="zh-CN"/>
              <a:t>calibration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Z,</a:t>
            </a:r>
            <a:r>
              <a:rPr lang="zh-CN" altLang="en-US"/>
              <a:t> </a:t>
            </a:r>
            <a:r>
              <a:rPr lang="en-US" altLang="zh-CN"/>
              <a:t>W</a:t>
            </a:r>
            <a:r>
              <a:rPr lang="el-GR" altLang="zh-CN"/>
              <a:t> (~1</a:t>
            </a:r>
            <a:r>
              <a:rPr lang="en-US" altLang="zh-CN"/>
              <a:t>00keV</a:t>
            </a:r>
            <a:r>
              <a:rPr lang="el-GR" altLang="zh-CN"/>
              <a:t>)</a:t>
            </a:r>
            <a:endParaRPr lang="en-US" altLang="zh-CN"/>
          </a:p>
          <a:p>
            <a:pPr lvl="1"/>
            <a:r>
              <a:rPr lang="en-US" altLang="zh-CN"/>
              <a:t>resonant</a:t>
            </a:r>
            <a:r>
              <a:rPr lang="zh-CN" altLang="en-US"/>
              <a:t> </a:t>
            </a:r>
            <a:r>
              <a:rPr lang="en-US" altLang="zh-CN"/>
              <a:t>depolarization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vertically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 (&gt; 10% pol)</a:t>
            </a:r>
          </a:p>
          <a:p>
            <a:pPr>
              <a:spcBef>
                <a:spcPts val="600"/>
              </a:spcBef>
            </a:pPr>
            <a:r>
              <a:rPr lang="en-US" altLang="zh-CN"/>
              <a:t>Precision measurement of weak mixing angle @</a:t>
            </a:r>
            <a:r>
              <a:rPr lang="zh-CN" altLang="en-US"/>
              <a:t> </a:t>
            </a:r>
            <a:r>
              <a:rPr lang="en-US" altLang="zh-CN"/>
              <a:t>Z</a:t>
            </a:r>
          </a:p>
          <a:p>
            <a:pPr lvl="1">
              <a:spcBef>
                <a:spcPts val="600"/>
              </a:spcBef>
            </a:pPr>
            <a:r>
              <a:rPr lang="en-US" altLang="zh-CN"/>
              <a:t>Longitudinally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colliding</a:t>
            </a:r>
            <a:r>
              <a:rPr lang="zh-CN" altLang="en-US"/>
              <a:t> </a:t>
            </a:r>
            <a:r>
              <a:rPr lang="en-US" altLang="zh-CN"/>
              <a:t>beams for measuring A</a:t>
            </a:r>
            <a:r>
              <a:rPr lang="en-US" altLang="zh-CN" baseline="-25000"/>
              <a:t>LR </a:t>
            </a:r>
            <a:endParaRPr lang="en-US" altLang="zh-CN"/>
          </a:p>
          <a:p>
            <a:pPr lvl="1">
              <a:spcBef>
                <a:spcPts val="600"/>
              </a:spcBef>
            </a:pPr>
            <a:r>
              <a:rPr lang="en-US" altLang="zh-CN"/>
              <a:t>could resolve the tension between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US" altLang="zh-CN" baseline="-25000"/>
              <a:t>FB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US" altLang="zh-CN" baseline="-25000"/>
              <a:t>LR</a:t>
            </a:r>
            <a:r>
              <a:rPr lang="en-US" altLang="zh-CN"/>
              <a:t>, by </a:t>
            </a:r>
            <a:r>
              <a:rPr lang="en-US" altLang="zh-CN">
                <a:solidFill>
                  <a:srgbClr val="FF0000"/>
                </a:solidFill>
              </a:rPr>
              <a:t>measuring both in the same experiement</a:t>
            </a:r>
          </a:p>
          <a:p>
            <a:pPr>
              <a:spcBef>
                <a:spcPts val="600"/>
              </a:spcBef>
            </a:pPr>
            <a:r>
              <a:rPr lang="en-US" altLang="zh-CN"/>
              <a:t>CPV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e+e-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→ HZ.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ττ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</a:p>
          <a:p>
            <a:pPr>
              <a:spcBef>
                <a:spcPts val="600"/>
              </a:spcBef>
            </a:pP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531F2D-D813-8DC8-6B06-6A50ABB2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Physics</a:t>
            </a:r>
            <a:r>
              <a:rPr lang="zh-CN" altLang="en-US"/>
              <a:t> </a:t>
            </a:r>
            <a:r>
              <a:rPr lang="en-US" altLang="zh-CN"/>
              <a:t>motivation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CEPC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ED3CB-02D5-E1CE-7612-DCB42A11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3DAF8-37A0-FDF0-60F4-6066E051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771697"/>
            <a:ext cx="4896544" cy="2611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F418E-51E4-39C5-7C21-D18571ED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64" y="3579769"/>
            <a:ext cx="2448272" cy="294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1B907-7C13-D17E-4A2A-9D842411AC86}"/>
              </a:ext>
            </a:extLst>
          </p:cNvPr>
          <p:cNvSpPr txBox="1"/>
          <p:nvPr/>
        </p:nvSpPr>
        <p:spPr>
          <a:xfrm>
            <a:off x="1156640" y="6469612"/>
            <a:ext cx="3296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L. </a:t>
            </a:r>
            <a:r>
              <a:rPr lang="en-US" sz="1200" dirty="0" err="1">
                <a:solidFill>
                  <a:srgbClr val="00B050"/>
                </a:solidFill>
              </a:rPr>
              <a:t>Arnaudon</a:t>
            </a:r>
            <a:r>
              <a:rPr lang="en-US" sz="1200" dirty="0">
                <a:solidFill>
                  <a:srgbClr val="00B050"/>
                </a:solidFill>
              </a:rPr>
              <a:t>, et al., Z. Phys. C 66, 45-62 (1995).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EEB40-A651-457D-296A-632122F97ECB}"/>
              </a:ext>
            </a:extLst>
          </p:cNvPr>
          <p:cNvSpPr txBox="1"/>
          <p:nvPr/>
        </p:nvSpPr>
        <p:spPr>
          <a:xfrm>
            <a:off x="5746217" y="6438834"/>
            <a:ext cx="5313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Moortgat-Pick’s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CEPC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Marseille,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April</a:t>
            </a:r>
            <a:r>
              <a:rPr lang="zh-CN" altLang="en-US" sz="140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40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C109B-326B-4051-7C8C-8E3C68F448BD}"/>
              </a:ext>
            </a:extLst>
          </p:cNvPr>
          <p:cNvSpPr txBox="1"/>
          <p:nvPr/>
        </p:nvSpPr>
        <p:spPr>
          <a:xfrm>
            <a:off x="7032104" y="2996952"/>
            <a:ext cx="4143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ECFA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meeting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on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e+e-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to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ZH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angular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measurements</a:t>
            </a:r>
            <a:endParaRPr lang="en-US" altLang="zh-CN" sz="1400">
              <a:solidFill>
                <a:srgbClr val="00A2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14A98-7D6D-2013-855B-89E1AC6A9395}"/>
              </a:ext>
            </a:extLst>
          </p:cNvPr>
          <p:cNvSpPr txBox="1"/>
          <p:nvPr/>
        </p:nvSpPr>
        <p:spPr>
          <a:xfrm>
            <a:off x="7058414" y="3259411"/>
            <a:ext cx="3399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Polarized beam applications @ ILC,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ar</a:t>
            </a:r>
            <a:r>
              <a:rPr lang="en-US" altLang="zh-CN" sz="1400" dirty="0">
                <a:solidFill>
                  <a:srgbClr val="0000FF"/>
                </a:solidFill>
              </a:rPr>
              <a:t>Xiv:2105.09691,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2111.06687,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2202.07385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DFF687-5F08-AB47-B138-77669BF9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Spin-orbit</a:t>
            </a:r>
            <a:r>
              <a:rPr lang="zh-CN" altLang="en-US" dirty="0"/>
              <a:t> </a:t>
            </a:r>
            <a:r>
              <a:rPr lang="en-US" altLang="zh-CN" dirty="0"/>
              <a:t>coupling</a:t>
            </a:r>
            <a:r>
              <a:rPr lang="zh-CN" altLang="en-US" dirty="0"/>
              <a:t> </a:t>
            </a:r>
            <a:r>
              <a:rPr lang="en-US" altLang="zh-CN" dirty="0"/>
              <a:t>resonances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circular</a:t>
            </a:r>
            <a:r>
              <a:rPr lang="zh-CN" altLang="en-US" dirty="0"/>
              <a:t> </a:t>
            </a:r>
            <a:r>
              <a:rPr lang="en-US" altLang="zh-CN" dirty="0"/>
              <a:t>accelerators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61201-636E-F044-97D5-2108F34D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7E8F50-1ADA-7C46-ADC9-EBA3D4BC75FB}"/>
                  </a:ext>
                </a:extLst>
              </p:cNvPr>
              <p:cNvSpPr/>
              <p:nvPr/>
            </p:nvSpPr>
            <p:spPr>
              <a:xfrm>
                <a:off x="474384" y="1156987"/>
                <a:ext cx="698976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planar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without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solenoids,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 deviate from vertical near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integer (imperfection) resonances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/>
                  <a:t>, characterized by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7E8F50-1ADA-7C46-ADC9-EBA3D4BC7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84" y="1156987"/>
                <a:ext cx="6989768" cy="1015663"/>
              </a:xfrm>
              <a:prstGeom prst="rect">
                <a:avLst/>
              </a:prstGeom>
              <a:blipFill>
                <a:blip r:embed="rId2"/>
                <a:stretch>
                  <a:fillRect l="-543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21136BB-16CB-4542-82E4-D8B1F7E5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86" y="2204864"/>
            <a:ext cx="3743110" cy="690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7F42D57-00D0-1A4B-882C-484E81775B9C}"/>
                  </a:ext>
                </a:extLst>
              </p:cNvPr>
              <p:cNvSpPr/>
              <p:nvPr/>
            </p:nvSpPr>
            <p:spPr>
              <a:xfrm>
                <a:off x="521227" y="4163257"/>
                <a:ext cx="46982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zh-CN" altLang="en-US" sz="2000" i="1">
                            <a:latin typeface="Cambria Math" panose="02040503050406030204" pitchFamily="18" charset="0"/>
                            <a:ea typeface="楷体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楷体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kumimoji="1" lang="en-US" altLang="zh-CN" sz="2000" i="1">
                        <a:latin typeface="Cambria Math" panose="02040503050406030204" pitchFamily="18" charset="0"/>
                        <a:ea typeface="楷体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deviates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from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楷体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zh-CN" altLang="en-US" sz="2000" i="1">
                                <a:latin typeface="Cambria Math" panose="02040503050406030204" pitchFamily="18" charset="0"/>
                                <a:ea typeface="楷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楷体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楷体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near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7F42D57-00D0-1A4B-882C-484E81775B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27" y="4163257"/>
                <a:ext cx="4698209" cy="400110"/>
              </a:xfrm>
              <a:prstGeom prst="rect">
                <a:avLst/>
              </a:prstGeom>
              <a:blipFill>
                <a:blip r:embed="rId4"/>
                <a:stretch>
                  <a:fillRect l="-1078" t="-9375" r="-27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3" descr="latex-image-1.pdf">
            <a:extLst>
              <a:ext uri="{FF2B5EF4-FFF2-40B4-BE49-F238E27FC236}">
                <a16:creationId xmlns:a16="http://schemas.microsoft.com/office/drawing/2014/main" id="{350DB855-FE49-FA4E-9436-17699F577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00" y="4741101"/>
            <a:ext cx="5645909" cy="280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42F549-51B6-AC45-885F-32B642D362EC}"/>
                  </a:ext>
                </a:extLst>
              </p:cNvPr>
              <p:cNvSpPr/>
              <p:nvPr/>
            </p:nvSpPr>
            <p:spPr>
              <a:xfrm>
                <a:off x="459732" y="5635735"/>
                <a:ext cx="4807791" cy="42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0000FF"/>
                    </a:solidFill>
                  </a:rPr>
                  <a:t>For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dirty="0">
                    <a:solidFill>
                      <a:srgbClr val="0000FF"/>
                    </a:solidFill>
                  </a:rPr>
                  <a:t>intrinsic resonances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42F549-51B6-AC45-885F-32B642D36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2" y="5635735"/>
                <a:ext cx="4807791" cy="424283"/>
              </a:xfrm>
              <a:prstGeom prst="rect">
                <a:avLst/>
              </a:prstGeom>
              <a:blipFill>
                <a:blip r:embed="rId6"/>
                <a:stretch>
                  <a:fillRect l="-1055" t="-909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1FAC0AB-8490-B947-9FD4-8F4A11F84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39" y="6104759"/>
            <a:ext cx="5778449" cy="6366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D31833-B7B4-854B-AE48-9F6D30AD8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5" y="1256410"/>
            <a:ext cx="3389821" cy="2299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68B0A-0D65-9C48-B48E-FFB573012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9" y="3993790"/>
            <a:ext cx="3872238" cy="237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85BC0-2711-9745-9342-38AF67E8F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91" y="3179440"/>
            <a:ext cx="22987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D3454-612D-9A48-AED7-63E08ACFAB13}"/>
              </a:ext>
            </a:extLst>
          </p:cNvPr>
          <p:cNvSpPr/>
          <p:nvPr/>
        </p:nvSpPr>
        <p:spPr>
          <a:xfrm>
            <a:off x="2783632" y="3179440"/>
            <a:ext cx="720080" cy="6096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3D94F5-6C66-DD49-9BE6-A7D64B9D053A}"/>
              </a:ext>
            </a:extLst>
          </p:cNvPr>
          <p:cNvSpPr/>
          <p:nvPr/>
        </p:nvSpPr>
        <p:spPr>
          <a:xfrm>
            <a:off x="3773114" y="6131768"/>
            <a:ext cx="1026742" cy="6096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048E6-52DC-CF41-A4FB-18F66A98EA93}"/>
              </a:ext>
            </a:extLst>
          </p:cNvPr>
          <p:cNvSpPr txBox="1"/>
          <p:nvPr/>
        </p:nvSpPr>
        <p:spPr>
          <a:xfrm>
            <a:off x="1144822" y="5168083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First-order parent spin resonances: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C8320C-3DEF-DE4B-A290-772D8BA84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59" y="5215460"/>
            <a:ext cx="2082800" cy="304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3F6B9C-1DD2-A440-A552-D43206C4585C}"/>
              </a:ext>
            </a:extLst>
          </p:cNvPr>
          <p:cNvSpPr txBox="1"/>
          <p:nvPr/>
        </p:nvSpPr>
        <p:spPr>
          <a:xfrm>
            <a:off x="4215581" y="2780928"/>
            <a:ext cx="3791067" cy="132343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Misalignments:  quad </a:t>
            </a:r>
            <a:r>
              <a:rPr lang="el-GR" sz="1600" dirty="0"/>
              <a:t>Δ</a:t>
            </a:r>
            <a:r>
              <a:rPr lang="en-US" sz="1600" dirty="0"/>
              <a:t>Y &amp; dipole roll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Random:   zero mean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Systematic:  “smoothed” vertical positioning, uneven settling, </a:t>
            </a:r>
            <a:r>
              <a:rPr lang="en-US" sz="1600" dirty="0" err="1"/>
              <a:t>etc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Orbital correctors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61DD9B-7B60-4945-95FF-39A49B01977D}"/>
              </a:ext>
            </a:extLst>
          </p:cNvPr>
          <p:cNvCxnSpPr>
            <a:stCxn id="4" idx="3"/>
          </p:cNvCxnSpPr>
          <p:nvPr/>
        </p:nvCxnSpPr>
        <p:spPr>
          <a:xfrm>
            <a:off x="3613891" y="3484240"/>
            <a:ext cx="5192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61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CD1024-E203-5519-0A73-8BB328B6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Self-polarization 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81A9E-F2EF-8119-0955-E4799800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B4418-10AB-19D6-3F59-17F8A99CB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4" y="1413004"/>
            <a:ext cx="5351114" cy="3139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3004152-9F49-91E0-DBE8-C7F79796CB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9336" y="4916828"/>
              <a:ext cx="11615174" cy="149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22448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2017588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333249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2041889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CEPC CDR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parameters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45.6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(Z,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2T)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80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(W)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120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(Higgs)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Polarization</a:t>
                          </a:r>
                          <a:r>
                            <a:rPr lang="en-US" sz="2000" baseline="0" dirty="0"/>
                            <a:t> build-up </a:t>
                          </a:r>
                          <a:r>
                            <a:rPr lang="en-US" sz="2000" dirty="0"/>
                            <a:t>time w/o radiative</a:t>
                          </a:r>
                          <a:r>
                            <a:rPr lang="en-US" sz="2000" baseline="0" dirty="0"/>
                            <a:t> depolarization</a:t>
                          </a:r>
                          <a:r>
                            <a:rPr 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𝐵𝐾𝑆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(hour)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256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15.2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2.0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Beam lifetime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20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2000" dirty="0"/>
                            <a:t>(hour)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1.4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0.43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3004152-9F49-91E0-DBE8-C7F79796CB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5806989"/>
                  </p:ext>
                </p:extLst>
              </p:nvPr>
            </p:nvGraphicFramePr>
            <p:xfrm>
              <a:off x="119336" y="4916828"/>
              <a:ext cx="11615174" cy="149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22448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2017588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333249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2041889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CEPC CDR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parameters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45.6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(Z,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2T)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80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(W)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120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GeV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(Higgs)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" t="-60714" r="-87347" b="-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256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15.2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2.0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" t="-290323" r="-87347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2.5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1.4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0.43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23DE66-9CFC-A55C-20B7-26B251D77C24}"/>
              </a:ext>
            </a:extLst>
          </p:cNvPr>
          <p:cNvSpPr/>
          <p:nvPr/>
        </p:nvSpPr>
        <p:spPr>
          <a:xfrm>
            <a:off x="6383398" y="4765559"/>
            <a:ext cx="1944850" cy="1798320"/>
          </a:xfrm>
          <a:prstGeom prst="roundRect">
            <a:avLst/>
          </a:prstGeom>
          <a:noFill/>
          <a:ln w="50800">
            <a:solidFill>
              <a:srgbClr val="00A24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EF8D1-FD98-59D1-9C5A-6379CB29F5CB}"/>
              </a:ext>
            </a:extLst>
          </p:cNvPr>
          <p:cNvSpPr txBox="1"/>
          <p:nvPr/>
        </p:nvSpPr>
        <p:spPr>
          <a:xfrm>
            <a:off x="5850437" y="2010962"/>
            <a:ext cx="58840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build-up</a:t>
            </a:r>
            <a:r>
              <a:rPr lang="zh-CN" altLang="en-US" sz="2200" dirty="0"/>
              <a:t> </a:t>
            </a:r>
            <a:r>
              <a:rPr lang="en-US" altLang="zh-CN" sz="2200" dirty="0"/>
              <a:t>rate</a:t>
            </a:r>
            <a:r>
              <a:rPr lang="zh-CN" altLang="en-US" sz="2200" dirty="0"/>
              <a:t> </a:t>
            </a:r>
            <a:r>
              <a:rPr lang="en-US" altLang="zh-CN" sz="2200" dirty="0"/>
              <a:t>much</a:t>
            </a:r>
            <a:r>
              <a:rPr lang="zh-CN" altLang="en-US" sz="2200" dirty="0"/>
              <a:t> </a:t>
            </a:r>
            <a:r>
              <a:rPr lang="en-US" altLang="zh-CN" sz="2200" dirty="0"/>
              <a:t>slower</a:t>
            </a:r>
            <a:r>
              <a:rPr lang="zh-CN" altLang="en-US" sz="2200" dirty="0"/>
              <a:t> </a:t>
            </a:r>
            <a:r>
              <a:rPr lang="en-US" altLang="zh-CN" sz="2200" dirty="0"/>
              <a:t>than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beam</a:t>
            </a:r>
            <a:r>
              <a:rPr lang="zh-CN" altLang="en-US" sz="2200" dirty="0"/>
              <a:t> </a:t>
            </a:r>
            <a:r>
              <a:rPr lang="en-US" altLang="zh-CN" sz="2200" dirty="0"/>
              <a:t>decay</a:t>
            </a:r>
            <a:r>
              <a:rPr lang="zh-CN" altLang="en-US" sz="2200" dirty="0"/>
              <a:t> </a:t>
            </a:r>
            <a:r>
              <a:rPr lang="en-US" altLang="zh-CN" sz="2200" dirty="0"/>
              <a:t>rate</a:t>
            </a:r>
            <a:r>
              <a:rPr lang="zh-CN" altLang="en-US" sz="2200" dirty="0"/>
              <a:t> </a:t>
            </a:r>
            <a:r>
              <a:rPr lang="en-US" altLang="zh-CN" sz="2200" dirty="0"/>
              <a:t>@</a:t>
            </a:r>
            <a:r>
              <a:rPr lang="zh-CN" altLang="en-US" sz="2200" dirty="0"/>
              <a:t> </a:t>
            </a:r>
            <a:r>
              <a:rPr lang="en-US" altLang="zh-CN" sz="2200" dirty="0"/>
              <a:t>Z-pole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Boosted</a:t>
            </a:r>
            <a:r>
              <a:rPr lang="zh-CN" altLang="en-US" sz="2200" dirty="0"/>
              <a:t> </a:t>
            </a:r>
            <a:r>
              <a:rPr lang="en-US" altLang="zh-CN" sz="2200" dirty="0"/>
              <a:t>with</a:t>
            </a:r>
            <a:r>
              <a:rPr lang="zh-CN" altLang="en-US" sz="2200" dirty="0"/>
              <a:t> </a:t>
            </a:r>
            <a:r>
              <a:rPr lang="en-US" altLang="zh-CN" sz="2200" dirty="0"/>
              <a:t>asymmetric</a:t>
            </a:r>
            <a:r>
              <a:rPr lang="zh-CN" altLang="en-US" sz="2200" dirty="0"/>
              <a:t> </a:t>
            </a:r>
            <a:r>
              <a:rPr lang="en-US" altLang="zh-CN" sz="2200" dirty="0"/>
              <a:t>wigglers</a:t>
            </a:r>
            <a:r>
              <a:rPr lang="zh-CN" altLang="en-US" sz="2200" dirty="0"/>
              <a:t> </a:t>
            </a:r>
            <a:r>
              <a:rPr lang="en-US" altLang="zh-CN" sz="2200" dirty="0"/>
              <a:t>in the Collider (</a:t>
            </a:r>
            <a:r>
              <a:rPr lang="en-US" altLang="zh-CN" sz="2200" dirty="0">
                <a:solidFill>
                  <a:srgbClr val="00A249"/>
                </a:solidFill>
              </a:rPr>
              <a:t>FCC-</a:t>
            </a:r>
            <a:r>
              <a:rPr lang="en-US" altLang="zh-CN" sz="2200" dirty="0" err="1">
                <a:solidFill>
                  <a:srgbClr val="00A249"/>
                </a:solidFill>
              </a:rPr>
              <a:t>ee</a:t>
            </a:r>
            <a:r>
              <a:rPr lang="zh-CN" altLang="en-US" sz="2200" dirty="0">
                <a:solidFill>
                  <a:srgbClr val="00A249"/>
                </a:solidFill>
              </a:rPr>
              <a:t> </a:t>
            </a:r>
            <a:r>
              <a:rPr lang="en-US" altLang="zh-CN" sz="2200" dirty="0">
                <a:solidFill>
                  <a:srgbClr val="00A249"/>
                </a:solidFill>
              </a:rPr>
              <a:t>original</a:t>
            </a:r>
            <a:r>
              <a:rPr lang="zh-CN" altLang="en-US" sz="2200" dirty="0">
                <a:solidFill>
                  <a:srgbClr val="00A249"/>
                </a:solidFill>
              </a:rPr>
              <a:t> </a:t>
            </a:r>
            <a:r>
              <a:rPr lang="en-US" altLang="zh-CN" sz="2200" dirty="0">
                <a:solidFill>
                  <a:srgbClr val="00A249"/>
                </a:solidFill>
              </a:rPr>
              <a:t>scheme</a:t>
            </a:r>
            <a:r>
              <a:rPr lang="en-US" altLang="zh-CN" sz="2200" dirty="0"/>
              <a:t>)</a:t>
            </a:r>
            <a:r>
              <a:rPr lang="zh-CN" altLang="en-US" sz="2200" dirty="0"/>
              <a:t> 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Hard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achieve</a:t>
            </a:r>
            <a:r>
              <a:rPr lang="zh-CN" altLang="en-US" sz="2200" dirty="0"/>
              <a:t> </a:t>
            </a:r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altLang="zh-CN" sz="2200" dirty="0"/>
              <a:t>high-level</a:t>
            </a:r>
            <a:r>
              <a:rPr lang="zh-CN" altLang="en-US" sz="2200" dirty="0"/>
              <a:t> </a:t>
            </a:r>
            <a:r>
              <a:rPr lang="en-US" altLang="zh-CN" sz="2200" dirty="0"/>
              <a:t>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In conflict</a:t>
            </a:r>
            <a:r>
              <a:rPr lang="zh-CN" altLang="en-US" sz="2200" dirty="0"/>
              <a:t> </a:t>
            </a:r>
            <a:r>
              <a:rPr lang="en-US" altLang="zh-CN" sz="2200" dirty="0"/>
              <a:t>with</a:t>
            </a:r>
            <a:r>
              <a:rPr lang="zh-CN" altLang="en-US" sz="2200" dirty="0"/>
              <a:t> </a:t>
            </a:r>
            <a:r>
              <a:rPr lang="en-US" altLang="zh-CN" sz="2200" dirty="0"/>
              <a:t>a high</a:t>
            </a:r>
            <a:r>
              <a:rPr lang="zh-CN" altLang="en-US" sz="2200" dirty="0"/>
              <a:t> </a:t>
            </a:r>
            <a:r>
              <a:rPr lang="en-US" altLang="zh-CN" sz="2200" dirty="0"/>
              <a:t>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83D0AA-BAD5-8537-C546-3DD0ED8B1BF8}"/>
                  </a:ext>
                </a:extLst>
              </p:cNvPr>
              <p:cNvSpPr txBox="1"/>
              <p:nvPr/>
            </p:nvSpPr>
            <p:spPr>
              <a:xfrm>
                <a:off x="5831224" y="1182588"/>
                <a:ext cx="5731963" cy="1142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/>
                  <a:t>e+/e-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beams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become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“self-polarized”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via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the Sokolov-</a:t>
                </a:r>
                <a:r>
                  <a:rPr lang="en-US" altLang="zh-CN" sz="2200" dirty="0" err="1"/>
                  <a:t>Ternov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effect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in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a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storage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𝐵𝐾𝑆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CN" altLang="en-US" sz="2400" dirty="0"/>
                  <a:t> </a:t>
                </a:r>
                <a:endParaRPr lang="en-US" altLang="zh-CN" sz="2200" baseline="30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83D0AA-BAD5-8537-C546-3DD0ED8B1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224" y="1182588"/>
                <a:ext cx="5731963" cy="1142942"/>
              </a:xfrm>
              <a:prstGeom prst="rect">
                <a:avLst/>
              </a:prstGeom>
              <a:blipFill>
                <a:blip r:embed="rId4"/>
                <a:stretch>
                  <a:fillRect l="-1327" t="-444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9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27A42-0FFF-8118-F2BD-117FAE27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124744"/>
            <a:ext cx="5256585" cy="1566707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Polarized source</a:t>
            </a:r>
          </a:p>
          <a:p>
            <a:pPr lvl="1"/>
            <a:r>
              <a:rPr lang="en-US" sz="2600"/>
              <a:t>P</a:t>
            </a:r>
            <a:r>
              <a:rPr lang="en-US" altLang="zh-CN" sz="2600"/>
              <a:t>olarized</a:t>
            </a:r>
            <a:r>
              <a:rPr lang="zh-CN" altLang="en-US" sz="2600"/>
              <a:t> </a:t>
            </a:r>
            <a:r>
              <a:rPr lang="en-US" altLang="zh-CN" sz="2600"/>
              <a:t>electron</a:t>
            </a:r>
            <a:r>
              <a:rPr lang="zh-CN" altLang="en-US" sz="2600"/>
              <a:t> </a:t>
            </a:r>
            <a:r>
              <a:rPr lang="en-US" altLang="zh-CN" sz="2600"/>
              <a:t>gun w/ superlattice GaAs cathode </a:t>
            </a:r>
            <a:r>
              <a:rPr lang="en-US" altLang="zh-CN" sz="2600">
                <a:solidFill>
                  <a:srgbClr val="FF0000"/>
                </a:solidFill>
              </a:rPr>
              <a:t>(&gt;80% polarization</a:t>
            </a:r>
            <a:r>
              <a:rPr lang="en-US" altLang="zh-CN" sz="2600"/>
              <a:t>)</a:t>
            </a:r>
            <a:endParaRPr lang="en-US" sz="2600"/>
          </a:p>
          <a:p>
            <a:pPr lvl="1"/>
            <a:r>
              <a:rPr lang="en-US" sz="2600"/>
              <a:t>Positron damping/polarizing ring(</a:t>
            </a:r>
            <a:r>
              <a:rPr lang="en-US" sz="2600">
                <a:solidFill>
                  <a:srgbClr val="FF0000"/>
                </a:solidFill>
              </a:rPr>
              <a:t>&gt;20% polarization</a:t>
            </a:r>
            <a:r>
              <a:rPr lang="en-US" sz="2600"/>
              <a:t>)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A5D89-DF6E-5FE2-BC26-BF567869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Injecting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 for resonant depolarization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C11BA-7F75-D47B-127E-8AAF7B1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F8A8B-FD10-94C3-4581-A9C8507C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" y="2570445"/>
            <a:ext cx="6047711" cy="373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B68819-B04D-AF3D-4CC1-D8CC61D56522}"/>
              </a:ext>
            </a:extLst>
          </p:cNvPr>
          <p:cNvSpPr txBox="1"/>
          <p:nvPr/>
        </p:nvSpPr>
        <p:spPr>
          <a:xfrm>
            <a:off x="6096000" y="1190503"/>
            <a:ext cx="67398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Use</a:t>
            </a:r>
            <a:r>
              <a:rPr lang="zh-CN" altLang="en-US" sz="2200" dirty="0"/>
              <a:t> </a:t>
            </a:r>
            <a:r>
              <a:rPr lang="en-US" altLang="zh-CN" sz="2200" dirty="0"/>
              <a:t>self-polarization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at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/>
              <a:t>e+</a:t>
            </a:r>
            <a:r>
              <a:rPr lang="zh-CN" altLang="en-US" sz="2200" dirty="0"/>
              <a:t> </a:t>
            </a:r>
            <a:r>
              <a:rPr lang="en-US" altLang="zh-CN" sz="2200" dirty="0"/>
              <a:t>damping</a:t>
            </a:r>
            <a:r>
              <a:rPr lang="zh-CN" altLang="en-US" sz="2200" dirty="0"/>
              <a:t> </a:t>
            </a:r>
            <a:r>
              <a:rPr lang="en-US" altLang="zh-CN" sz="2200" dirty="0"/>
              <a:t>ring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polarization build-up time ~ 14.5 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extracted beam polarization @ 10min ~ 44%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7B67CE-D8B7-5D50-ADB2-882AFD8CD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40" y="2394912"/>
            <a:ext cx="4085319" cy="1909027"/>
          </a:xfrm>
          <a:prstGeom prst="rect">
            <a:avLst/>
          </a:prstGeom>
        </p:spPr>
      </p:pic>
      <p:graphicFrame>
        <p:nvGraphicFramePr>
          <p:cNvPr id="13" name="表格 1">
            <a:extLst>
              <a:ext uri="{FF2B5EF4-FFF2-40B4-BE49-F238E27FC236}">
                <a16:creationId xmlns:a16="http://schemas.microsoft.com/office/drawing/2014/main" id="{53B6AC2C-5EAD-8869-4935-CA46615FC590}"/>
              </a:ext>
            </a:extLst>
          </p:cNvPr>
          <p:cNvGraphicFramePr>
            <a:graphicFrameLocks noGrp="1"/>
          </p:cNvGraphicFramePr>
          <p:nvPr/>
        </p:nvGraphicFramePr>
        <p:xfrm>
          <a:off x="6672064" y="4473342"/>
          <a:ext cx="4334261" cy="21793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8359">
                  <a:extLst>
                    <a:ext uri="{9D8B030D-6E8A-4147-A177-3AD203B41FA5}">
                      <a16:colId xmlns:a16="http://schemas.microsoft.com/office/drawing/2014/main" val="2690366013"/>
                    </a:ext>
                  </a:extLst>
                </a:gridCol>
                <a:gridCol w="1269551">
                  <a:extLst>
                    <a:ext uri="{9D8B030D-6E8A-4147-A177-3AD203B41FA5}">
                      <a16:colId xmlns:a16="http://schemas.microsoft.com/office/drawing/2014/main" val="3193459733"/>
                    </a:ext>
                  </a:extLst>
                </a:gridCol>
                <a:gridCol w="1156351">
                  <a:extLst>
                    <a:ext uri="{9D8B030D-6E8A-4147-A177-3AD203B41FA5}">
                      <a16:colId xmlns:a16="http://schemas.microsoft.com/office/drawing/2014/main" val="156678020"/>
                    </a:ext>
                  </a:extLst>
                </a:gridCol>
              </a:tblGrid>
              <a:tr h="1576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DR V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unpolarized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polarized e+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273717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34492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159991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871302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397.9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176859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3658812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48526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219730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132</a:t>
                      </a:r>
                      <a:endParaRPr lang="en-US" sz="11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34348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854765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6.6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153047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935894"/>
                  </a:ext>
                </a:extLst>
              </a:tr>
              <a:tr h="157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 x/y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451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0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27A42-0FFF-8118-F2BD-117FAE27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124744"/>
            <a:ext cx="5256585" cy="1566707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Polarized source</a:t>
            </a:r>
          </a:p>
          <a:p>
            <a:pPr lvl="1"/>
            <a:r>
              <a:rPr lang="en-US" sz="2600"/>
              <a:t>P</a:t>
            </a:r>
            <a:r>
              <a:rPr lang="en-US" altLang="zh-CN" sz="2600"/>
              <a:t>olarized</a:t>
            </a:r>
            <a:r>
              <a:rPr lang="zh-CN" altLang="en-US" sz="2600"/>
              <a:t> </a:t>
            </a:r>
            <a:r>
              <a:rPr lang="en-US" altLang="zh-CN" sz="2600"/>
              <a:t>electron</a:t>
            </a:r>
            <a:r>
              <a:rPr lang="zh-CN" altLang="en-US" sz="2600"/>
              <a:t> </a:t>
            </a:r>
            <a:r>
              <a:rPr lang="en-US" altLang="zh-CN" sz="2600"/>
              <a:t>gun w/ superlattice GaAs cathode </a:t>
            </a:r>
            <a:r>
              <a:rPr lang="en-US" altLang="zh-CN" sz="2600">
                <a:solidFill>
                  <a:srgbClr val="FF0000"/>
                </a:solidFill>
              </a:rPr>
              <a:t>(&gt;80% polarization</a:t>
            </a:r>
            <a:r>
              <a:rPr lang="en-US" altLang="zh-CN" sz="2600"/>
              <a:t>)</a:t>
            </a:r>
            <a:endParaRPr lang="en-US" sz="2600"/>
          </a:p>
          <a:p>
            <a:pPr lvl="1"/>
            <a:r>
              <a:rPr lang="en-US" sz="2600"/>
              <a:t>Positron damping/polarizing ring(</a:t>
            </a:r>
            <a:r>
              <a:rPr lang="en-US" sz="2600">
                <a:solidFill>
                  <a:srgbClr val="FF0000"/>
                </a:solidFill>
              </a:rPr>
              <a:t>&gt;20% polarization</a:t>
            </a:r>
            <a:r>
              <a:rPr lang="en-US" sz="2600"/>
              <a:t>)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A5D89-DF6E-5FE2-BC26-BF567869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Injecting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 for resonant depolarization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C11BA-7F75-D47B-127E-8AAF7B1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41EFD1F-1233-DBDC-236E-91CDF8255BCE}"/>
              </a:ext>
            </a:extLst>
          </p:cNvPr>
          <p:cNvSpPr txBox="1">
            <a:spLocks/>
          </p:cNvSpPr>
          <p:nvPr/>
        </p:nvSpPr>
        <p:spPr>
          <a:xfrm>
            <a:off x="6312508" y="1108737"/>
            <a:ext cx="5879491" cy="1064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/>
              <a:t>Linac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sz="2400"/>
              <a:t>Transport lines </a:t>
            </a:r>
          </a:p>
          <a:p>
            <a:pPr lvl="1"/>
            <a:r>
              <a:rPr lang="en-US" sz="2100"/>
              <a:t>no interleaved H &amp; V bendings</a:t>
            </a:r>
          </a:p>
          <a:p>
            <a:pPr lvl="1"/>
            <a:r>
              <a:rPr lang="en-US" sz="2100"/>
              <a:t>polarization loss is negligible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244118-2346-324F-E48F-E5AC65276808}"/>
              </a:ext>
            </a:extLst>
          </p:cNvPr>
          <p:cNvSpPr txBox="1">
            <a:spLocks/>
          </p:cNvSpPr>
          <p:nvPr/>
        </p:nvSpPr>
        <p:spPr>
          <a:xfrm>
            <a:off x="6306333" y="2852936"/>
            <a:ext cx="5684568" cy="1147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Booster</a:t>
            </a:r>
          </a:p>
          <a:p>
            <a:pPr lvl="1"/>
            <a:r>
              <a:rPr lang="en-US" altLang="zh-CN" sz="1900"/>
              <a:t>free</a:t>
            </a:r>
            <a:r>
              <a:rPr lang="zh-CN" altLang="en-US" sz="1900"/>
              <a:t> </a:t>
            </a:r>
            <a:r>
              <a:rPr lang="en-US" altLang="zh-CN" sz="1900"/>
              <a:t>from</a:t>
            </a:r>
            <a:r>
              <a:rPr lang="zh-CN" altLang="en-US" sz="1900"/>
              <a:t> </a:t>
            </a:r>
            <a:r>
              <a:rPr lang="en-US" sz="1900"/>
              <a:t>intrinsic spin resonance</a:t>
            </a:r>
            <a:r>
              <a:rPr lang="en-US" altLang="zh-CN" sz="1900"/>
              <a:t>s</a:t>
            </a:r>
          </a:p>
          <a:p>
            <a:pPr lvl="1"/>
            <a:r>
              <a:rPr lang="en-US" sz="1900"/>
              <a:t>polarization can be well maintained for Z &amp; W </a:t>
            </a:r>
          </a:p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F8A8B-FD10-94C3-4581-A9C8507C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" y="2570445"/>
            <a:ext cx="6047711" cy="3738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51B463-6CDF-3332-8F64-18A2A2665EF6}"/>
              </a:ext>
            </a:extLst>
          </p:cNvPr>
          <p:cNvSpPr txBox="1"/>
          <p:nvPr/>
        </p:nvSpPr>
        <p:spPr>
          <a:xfrm>
            <a:off x="6749806" y="4005405"/>
            <a:ext cx="5004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T. Chen, Z. </a:t>
            </a:r>
            <a:r>
              <a:rPr lang="en-US" altLang="zh-CN" sz="1400" dirty="0" err="1">
                <a:solidFill>
                  <a:srgbClr val="0070C0"/>
                </a:solidFill>
              </a:rPr>
              <a:t>Duan</a:t>
            </a:r>
            <a:r>
              <a:rPr lang="en-US" altLang="zh-CN" sz="1400" dirty="0">
                <a:solidFill>
                  <a:srgbClr val="0070C0"/>
                </a:solidFill>
              </a:rPr>
              <a:t>, D. H. Ji, D. Wang, Phys. Rev. Accel. Beams, 26, 051003 (2023).</a:t>
            </a:r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9E915-8BC5-89EC-2D71-073056CC912F}"/>
              </a:ext>
            </a:extLst>
          </p:cNvPr>
          <p:cNvSpPr txBox="1"/>
          <p:nvPr/>
        </p:nvSpPr>
        <p:spPr>
          <a:xfrm>
            <a:off x="6749806" y="4725144"/>
            <a:ext cx="532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The key is to understand the spin resonance structure</a:t>
            </a:r>
          </a:p>
        </p:txBody>
      </p:sp>
    </p:spTree>
    <p:extLst>
      <p:ext uri="{BB962C8B-B14F-4D97-AF65-F5344CB8AC3E}">
        <p14:creationId xmlns:p14="http://schemas.microsoft.com/office/powerpoint/2010/main" val="401038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192E16-834E-6DE1-8816-9E2A02E4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53" y="988256"/>
            <a:ext cx="10573059" cy="1000584"/>
          </a:xfrm>
        </p:spPr>
        <p:txBody>
          <a:bodyPr>
            <a:normAutofit fontScale="25000" lnSpcReduction="20000"/>
          </a:bodyPr>
          <a:lstStyle/>
          <a:p>
            <a:r>
              <a:rPr lang="en-US" altLang="zh-CN" sz="7200" dirty="0"/>
              <a:t>Concern</a:t>
            </a:r>
          </a:p>
          <a:p>
            <a:pPr lvl="1">
              <a:spcAft>
                <a:spcPts val="600"/>
              </a:spcAft>
            </a:pPr>
            <a:r>
              <a:rPr lang="en-US" altLang="zh-CN" sz="7200" dirty="0"/>
              <a:t>Depolarization</a:t>
            </a:r>
            <a:r>
              <a:rPr lang="zh-CN" altLang="en-US" sz="7200" dirty="0"/>
              <a:t> </a:t>
            </a:r>
            <a:r>
              <a:rPr lang="en-US" altLang="zh-CN" sz="7200" dirty="0"/>
              <a:t>due</a:t>
            </a:r>
            <a:r>
              <a:rPr lang="zh-CN" altLang="en-US" sz="7200" dirty="0"/>
              <a:t> </a:t>
            </a:r>
            <a:r>
              <a:rPr lang="en-US" altLang="zh-CN" sz="7200" dirty="0"/>
              <a:t>to</a:t>
            </a:r>
            <a:r>
              <a:rPr lang="zh-CN" altLang="en-US" sz="7200" dirty="0"/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crossings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of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hundreds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of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spin</a:t>
            </a:r>
            <a:r>
              <a:rPr lang="zh-CN" altLang="en-US" sz="7200" dirty="0">
                <a:solidFill>
                  <a:srgbClr val="0000FF"/>
                </a:solidFill>
              </a:rPr>
              <a:t> </a:t>
            </a:r>
            <a:r>
              <a:rPr lang="en-US" altLang="zh-CN" sz="7200" dirty="0">
                <a:solidFill>
                  <a:srgbClr val="0000FF"/>
                </a:solidFill>
              </a:rPr>
              <a:t>resonances</a:t>
            </a:r>
            <a:r>
              <a:rPr lang="en-US" altLang="zh-CN" sz="7200" dirty="0"/>
              <a:t>,</a:t>
            </a:r>
            <a:r>
              <a:rPr lang="zh-CN" altLang="en-US" sz="7200" dirty="0"/>
              <a:t> </a:t>
            </a:r>
            <a:r>
              <a:rPr lang="en-US" altLang="zh-CN" sz="7200" dirty="0"/>
              <a:t>during</a:t>
            </a:r>
            <a:r>
              <a:rPr lang="zh-CN" altLang="en-US" sz="7200" dirty="0"/>
              <a:t> </a:t>
            </a:r>
            <a:r>
              <a:rPr lang="en-US" altLang="zh-CN" sz="7200" dirty="0"/>
              <a:t>Booster</a:t>
            </a:r>
            <a:r>
              <a:rPr lang="zh-CN" altLang="en-US" sz="7200" dirty="0"/>
              <a:t> </a:t>
            </a:r>
            <a:r>
              <a:rPr lang="en-US" altLang="zh-CN" sz="7200" dirty="0"/>
              <a:t>acceleration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FC2982-15AF-F24A-32D1-EEE790C6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Maintenance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5E718-9C72-6254-8D2C-9E38ABA7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34E4F0-9AF5-FDAF-A64C-A3D4DC1CD0CE}"/>
                  </a:ext>
                </a:extLst>
              </p:cNvPr>
              <p:cNvSpPr txBox="1"/>
              <p:nvPr/>
            </p:nvSpPr>
            <p:spPr>
              <a:xfrm>
                <a:off x="319004" y="1833413"/>
                <a:ext cx="11741543" cy="244586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tune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changes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sz="2000" dirty="0"/>
                  <a:t>  </a:t>
                </a:r>
                <a:r>
                  <a:rPr lang="en-US" altLang="zh-CN" sz="2000" dirty="0"/>
                  <a:t>are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spaced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by</a:t>
                </a:r>
                <a:r>
                  <a:rPr lang="zh-CN" altLang="en-US" sz="2000" dirty="0"/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440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MeV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e+/e-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non-adiabatic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vary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lead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depolarization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[1]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Spin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resonance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strength</a:t>
                </a:r>
                <a:r>
                  <a:rPr lang="el-GR" altLang="zh-CN" sz="2000" dirty="0">
                    <a:solidFill>
                      <a:srgbClr val="FF0000"/>
                    </a:solidFill>
                  </a:rPr>
                  <a:t> ε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Acceleration rate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2000" dirty="0"/>
                  <a:t>[km]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l-GR" altLang="zh-CN" sz="20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Δ</a:t>
                </a:r>
                <a:r>
                  <a:rPr lang="en-US" altLang="zh-CN" sz="20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|P| &lt; 1%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 in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the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regimes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of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fast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crossing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&amp;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slow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crossing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ea typeface="Cambria Math" panose="02040503050406030204" pitchFamily="18" charset="0"/>
                  </a:rPr>
                  <a:t>Previous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studies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suggested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using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Siberian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snakes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to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maintain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polarization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for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future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100km-scale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boosters[2]</a:t>
                </a:r>
                <a:endParaRPr lang="en-US" altLang="zh-CN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34E4F0-9AF5-FDAF-A64C-A3D4DC1CD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04" y="1833413"/>
                <a:ext cx="11741543" cy="2445862"/>
              </a:xfrm>
              <a:prstGeom prst="rect">
                <a:avLst/>
              </a:prstGeom>
              <a:blipFill>
                <a:blip r:embed="rId2"/>
                <a:stretch>
                  <a:fillRect l="-324" t="-1546" b="-3093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4" descr="spinPrecession.gif">
            <a:extLst>
              <a:ext uri="{FF2B5EF4-FFF2-40B4-BE49-F238E27FC236}">
                <a16:creationId xmlns:a16="http://schemas.microsoft.com/office/drawing/2014/main" id="{3D194452-85C6-46C1-FFFE-54A1D692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0" y="4540468"/>
            <a:ext cx="3102876" cy="1448009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A516D38-F48E-EF6F-6764-38FB90DE4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4540468"/>
            <a:ext cx="3234577" cy="2138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5CEDA7-D191-9945-4A81-5DBECC04DE85}"/>
              </a:ext>
            </a:extLst>
          </p:cNvPr>
          <p:cNvSpPr txBox="1"/>
          <p:nvPr/>
        </p:nvSpPr>
        <p:spPr>
          <a:xfrm>
            <a:off x="4552395" y="4341805"/>
            <a:ext cx="116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</a:rPr>
              <a:t>Fast</a:t>
            </a:r>
            <a:r>
              <a:rPr lang="zh-CN" altLang="en-US" sz="1200" b="1" dirty="0">
                <a:solidFill>
                  <a:srgbClr val="0000FF"/>
                </a:solidFill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</a:rPr>
              <a:t>crossing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ACFFE7-140E-E9B9-CA78-C2B84701F766}"/>
              </a:ext>
            </a:extLst>
          </p:cNvPr>
          <p:cNvSpPr txBox="1"/>
          <p:nvPr/>
        </p:nvSpPr>
        <p:spPr>
          <a:xfrm>
            <a:off x="6590045" y="4336356"/>
            <a:ext cx="116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Slow</a:t>
            </a:r>
            <a:r>
              <a:rPr lang="zh-CN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</a:rPr>
              <a:t>crossing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82A6D1-7FC4-ED5F-97A9-62440A52DC5F}"/>
              </a:ext>
            </a:extLst>
          </p:cNvPr>
          <p:cNvCxnSpPr>
            <a:stCxn id="14" idx="0"/>
          </p:cNvCxnSpPr>
          <p:nvPr/>
        </p:nvCxnSpPr>
        <p:spPr>
          <a:xfrm flipH="1">
            <a:off x="5553048" y="4540468"/>
            <a:ext cx="1" cy="1796971"/>
          </a:xfrm>
          <a:prstGeom prst="line">
            <a:avLst/>
          </a:prstGeom>
          <a:ln w="15875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CA2B46-A162-9682-DDF1-9EAA82F24A14}"/>
              </a:ext>
            </a:extLst>
          </p:cNvPr>
          <p:cNvCxnSpPr/>
          <p:nvPr/>
        </p:nvCxnSpPr>
        <p:spPr>
          <a:xfrm flipH="1">
            <a:off x="6644110" y="4667638"/>
            <a:ext cx="1" cy="179697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67E1C7-00FC-9ADD-62D7-7747D25AB2EF}"/>
              </a:ext>
            </a:extLst>
          </p:cNvPr>
          <p:cNvCxnSpPr>
            <a:cxnSpLocks/>
          </p:cNvCxnSpPr>
          <p:nvPr/>
        </p:nvCxnSpPr>
        <p:spPr>
          <a:xfrm flipH="1">
            <a:off x="5132687" y="5103482"/>
            <a:ext cx="3753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488824-C785-E63F-D095-7CDB9CA8B244}"/>
              </a:ext>
            </a:extLst>
          </p:cNvPr>
          <p:cNvCxnSpPr>
            <a:cxnSpLocks/>
          </p:cNvCxnSpPr>
          <p:nvPr/>
        </p:nvCxnSpPr>
        <p:spPr>
          <a:xfrm>
            <a:off x="6687352" y="5076185"/>
            <a:ext cx="3540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A5D163E-3F21-A26A-D6C0-726FBE054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79" y="4471780"/>
            <a:ext cx="2647133" cy="12634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58C698-B9DF-0697-820E-C0D1C65333EF}"/>
              </a:ext>
            </a:extLst>
          </p:cNvPr>
          <p:cNvSpPr txBox="1"/>
          <p:nvPr/>
        </p:nvSpPr>
        <p:spPr>
          <a:xfrm>
            <a:off x="1755948" y="4761940"/>
            <a:ext cx="132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Spin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precession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3BA542-44F9-CD60-327B-609C042FC2B0}"/>
              </a:ext>
            </a:extLst>
          </p:cNvPr>
          <p:cNvSpPr txBox="1"/>
          <p:nvPr/>
        </p:nvSpPr>
        <p:spPr>
          <a:xfrm>
            <a:off x="8259963" y="5547669"/>
            <a:ext cx="2700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Orbit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motion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in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a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helical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snake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@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RHIC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3D912-0C16-06FC-EBBF-1439FDA78250}"/>
              </a:ext>
            </a:extLst>
          </p:cNvPr>
          <p:cNvSpPr txBox="1"/>
          <p:nvPr/>
        </p:nvSpPr>
        <p:spPr>
          <a:xfrm>
            <a:off x="7403133" y="5988477"/>
            <a:ext cx="835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Froissart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Stora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7,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297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(1960)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altLang="zh-CN" sz="1200" dirty="0">
              <a:solidFill>
                <a:srgbClr val="00B050"/>
              </a:solidFill>
            </a:endParaRP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Koop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Phys.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Nucl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Lett.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13.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(2016);</a:t>
            </a:r>
          </a:p>
          <a:p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Nikitin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IJMPA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34,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1940004(2019);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IJMPA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35,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2041001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(2020).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0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E5ED-F94F-144E-A668-B8E4B06C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Spin</a:t>
            </a:r>
            <a:r>
              <a:rPr lang="zh-CN" altLang="en-US" dirty="0"/>
              <a:t> </a:t>
            </a:r>
            <a:r>
              <a:rPr lang="en-US" altLang="zh-CN" dirty="0"/>
              <a:t>resonance</a:t>
            </a:r>
            <a:r>
              <a:rPr lang="zh-CN" altLang="en-US" dirty="0"/>
              <a:t> </a:t>
            </a:r>
            <a:r>
              <a:rPr lang="en-US" altLang="zh-CN" dirty="0"/>
              <a:t>structure: </a:t>
            </a:r>
            <a:r>
              <a:rPr lang="en-US" altLang="zh-CN" dirty="0">
                <a:solidFill>
                  <a:srgbClr val="0000FF"/>
                </a:solidFill>
              </a:rPr>
              <a:t>Intrinsic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resonance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strength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1AFBA-6733-E44C-90D4-00B1C99B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38784-7626-664D-856D-A7D51FD28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84" y="1136962"/>
            <a:ext cx="4849210" cy="50129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E050F2-5DBE-BD4A-B419-CCDB4540D134}"/>
              </a:ext>
            </a:extLst>
          </p:cNvPr>
          <p:cNvCxnSpPr>
            <a:cxnSpLocks/>
          </p:cNvCxnSpPr>
          <p:nvPr/>
        </p:nvCxnSpPr>
        <p:spPr>
          <a:xfrm flipH="1">
            <a:off x="4763918" y="1729239"/>
            <a:ext cx="1" cy="430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1B89D3-270E-764D-B5C1-22E16D8371B7}"/>
                  </a:ext>
                </a:extLst>
              </p:cNvPr>
              <p:cNvSpPr/>
              <p:nvPr/>
            </p:nvSpPr>
            <p:spPr>
              <a:xfrm>
                <a:off x="2863092" y="2202185"/>
                <a:ext cx="3145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arc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ss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DOM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1B89D3-270E-764D-B5C1-22E16D837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092" y="2202185"/>
                <a:ext cx="3145541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B3FC6AF-06D0-CD48-845B-D243B98E1ECF}"/>
                  </a:ext>
                </a:extLst>
              </p:cNvPr>
              <p:cNvSpPr/>
              <p:nvPr/>
            </p:nvSpPr>
            <p:spPr>
              <a:xfrm>
                <a:off x="150244" y="3141789"/>
                <a:ext cx="21625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arc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𝐹𝑂𝐷𝑂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B3FC6AF-06D0-CD48-845B-D243B98E1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44" y="3141789"/>
                <a:ext cx="216251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F168F2-CBF6-E044-87A8-7C342A531662}"/>
              </a:ext>
            </a:extLst>
          </p:cNvPr>
          <p:cNvCxnSpPr>
            <a:cxnSpLocks/>
          </p:cNvCxnSpPr>
          <p:nvPr/>
        </p:nvCxnSpPr>
        <p:spPr>
          <a:xfrm flipH="1">
            <a:off x="4763918" y="2671612"/>
            <a:ext cx="1" cy="430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3BD53D-69FB-9D49-9037-9510F82C977F}"/>
              </a:ext>
            </a:extLst>
          </p:cNvPr>
          <p:cNvSpPr txBox="1"/>
          <p:nvPr/>
        </p:nvSpPr>
        <p:spPr>
          <a:xfrm>
            <a:off x="139704" y="4234200"/>
            <a:ext cx="4854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Summation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FODO</a:t>
            </a:r>
            <a:r>
              <a:rPr lang="zh-CN" altLang="en-US" dirty="0"/>
              <a:t> </a:t>
            </a:r>
            <a:r>
              <a:rPr lang="en-US" altLang="zh-CN" dirty="0"/>
              <a:t>cells,</a:t>
            </a:r>
            <a:r>
              <a:rPr lang="zh-CN" altLang="en-US" dirty="0"/>
              <a:t> </a:t>
            </a:r>
            <a:r>
              <a:rPr lang="en-US" altLang="zh-CN" dirty="0"/>
              <a:t>essentially</a:t>
            </a:r>
            <a:r>
              <a:rPr lang="zh-CN" altLang="en-US" dirty="0"/>
              <a:t> </a:t>
            </a:r>
            <a:r>
              <a:rPr lang="en-US" altLang="zh-CN" dirty="0"/>
              <a:t>interference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Enhancement</a:t>
            </a:r>
            <a:r>
              <a:rPr lang="zh-CN" altLang="en-US" dirty="0"/>
              <a:t> </a:t>
            </a:r>
            <a:r>
              <a:rPr lang="en-US" altLang="zh-CN" dirty="0"/>
              <a:t>under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resonance</a:t>
            </a:r>
            <a:r>
              <a:rPr lang="zh-CN" altLang="en-US" dirty="0"/>
              <a:t> </a:t>
            </a:r>
            <a:r>
              <a:rPr lang="en-US" altLang="zh-CN" dirty="0"/>
              <a:t>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Cancellation</a:t>
            </a:r>
            <a:r>
              <a:rPr lang="zh-CN" altLang="en-US" dirty="0"/>
              <a:t> </a:t>
            </a:r>
            <a:r>
              <a:rPr lang="en-US" altLang="zh-CN" dirty="0"/>
              <a:t>away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resonances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3E3350-CC48-8245-8C10-1A3374455E6E}"/>
              </a:ext>
            </a:extLst>
          </p:cNvPr>
          <p:cNvSpPr/>
          <p:nvPr/>
        </p:nvSpPr>
        <p:spPr>
          <a:xfrm>
            <a:off x="5855160" y="1169951"/>
            <a:ext cx="1472428" cy="454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4F758E-1C63-4245-BC00-C4D0E288AEC9}"/>
                  </a:ext>
                </a:extLst>
              </p:cNvPr>
              <p:cNvSpPr/>
              <p:nvPr/>
            </p:nvSpPr>
            <p:spPr>
              <a:xfrm>
                <a:off x="2819076" y="3141789"/>
                <a:ext cx="529156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ss</m:t>
                        </m:r>
                      </m:sub>
                    </m:sSub>
                  </m:oMath>
                </a14:m>
                <a:r>
                  <a:rPr lang="en-US" sz="1600" dirty="0"/>
                  <a:t> = 0 for integer vertical phase advance &amp; identical cells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4F758E-1C63-4245-BC00-C4D0E288A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076" y="3141789"/>
                <a:ext cx="5291563" cy="338554"/>
              </a:xfrm>
              <a:prstGeom prst="rect">
                <a:avLst/>
              </a:prstGeom>
              <a:blipFill>
                <a:blip r:embed="rId6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5E77671-EF2C-2F44-9908-04124B127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11" y="1251008"/>
            <a:ext cx="3630763" cy="2260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C7CD6E-5395-0142-A2BD-235ABC4B7CBE}"/>
              </a:ext>
            </a:extLst>
          </p:cNvPr>
          <p:cNvSpPr txBox="1"/>
          <p:nvPr/>
        </p:nvSpPr>
        <p:spPr>
          <a:xfrm>
            <a:off x="827004" y="1829892"/>
            <a:ext cx="1825096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due to P </a:t>
            </a:r>
            <a:r>
              <a:rPr lang="en-US" sz="1400" dirty="0" err="1"/>
              <a:t>superperiods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3D1F0C-5A73-4942-A852-19BAE00377D2}"/>
              </a:ext>
            </a:extLst>
          </p:cNvPr>
          <p:cNvCxnSpPr>
            <a:cxnSpLocks/>
          </p:cNvCxnSpPr>
          <p:nvPr/>
        </p:nvCxnSpPr>
        <p:spPr>
          <a:xfrm flipH="1" flipV="1">
            <a:off x="2685032" y="1948330"/>
            <a:ext cx="849482" cy="2721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0869C4-7AEC-BA43-A225-179D7B5D8283}"/>
              </a:ext>
            </a:extLst>
          </p:cNvPr>
          <p:cNvSpPr txBox="1"/>
          <p:nvPr/>
        </p:nvSpPr>
        <p:spPr>
          <a:xfrm>
            <a:off x="532527" y="2396768"/>
            <a:ext cx="211957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due to M identical FODOs in each arc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24145A-5989-3544-92DB-4F272E4459DD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592314" y="2919988"/>
            <a:ext cx="421296" cy="24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63B8F26-1F18-3F43-AFFC-F68840591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79" y="4532747"/>
            <a:ext cx="3188207" cy="21887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1CF488-3506-8A48-B28B-89B1FE6A2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40" y="4539179"/>
            <a:ext cx="3188208" cy="218873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4302714-C5BA-3F4B-9D24-BCC4A57556AB}"/>
              </a:ext>
            </a:extLst>
          </p:cNvPr>
          <p:cNvSpPr/>
          <p:nvPr/>
        </p:nvSpPr>
        <p:spPr>
          <a:xfrm>
            <a:off x="5704380" y="5933211"/>
            <a:ext cx="117105" cy="452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48D7966-686C-D74B-8089-32EB48AF5DC8}"/>
              </a:ext>
            </a:extLst>
          </p:cNvPr>
          <p:cNvSpPr/>
          <p:nvPr/>
        </p:nvSpPr>
        <p:spPr>
          <a:xfrm>
            <a:off x="5014172" y="3845696"/>
            <a:ext cx="7203671" cy="28085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6F91969-1C2D-3040-A781-41ED12494661}"/>
                  </a:ext>
                </a:extLst>
              </p:cNvPr>
              <p:cNvSpPr txBox="1"/>
              <p:nvPr/>
            </p:nvSpPr>
            <p:spPr>
              <a:xfrm>
                <a:off x="5117957" y="3890432"/>
                <a:ext cx="6523486" cy="85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FF0000"/>
                    </a:solidFill>
                  </a:rPr>
                  <a:t>Intrinsic resonances: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500" dirty="0"/>
              </a:p>
              <a:p>
                <a:r>
                  <a:rPr lang="en-US" sz="1500" dirty="0"/>
                  <a:t>Super strong resonances:</a:t>
                </a:r>
              </a:p>
              <a:p>
                <a:r>
                  <a:rPr lang="en-US" sz="1600" dirty="0"/>
                  <a:t> 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6F91969-1C2D-3040-A781-41ED12494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57" y="3890432"/>
                <a:ext cx="6523486" cy="850426"/>
              </a:xfrm>
              <a:prstGeom prst="rect">
                <a:avLst/>
              </a:prstGeom>
              <a:blipFill>
                <a:blip r:embed="rId10"/>
                <a:stretch>
                  <a:fillRect l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E0E0368B-C408-C944-B10D-00739F63D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4169650"/>
            <a:ext cx="3717985" cy="2984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EC0632-16B4-4D49-9126-9374C3242376}"/>
              </a:ext>
            </a:extLst>
          </p:cNvPr>
          <p:cNvSpPr txBox="1"/>
          <p:nvPr/>
        </p:nvSpPr>
        <p:spPr>
          <a:xfrm>
            <a:off x="-56347" y="6351711"/>
            <a:ext cx="524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[1] S. Y. Lee, Spin dynamics and snakes in synchrotrons (World Scientific, 1997).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 Chen, Z.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 D. H. Ji, D. Wang, Phys. Rev. Accel. Beams, 26, 051003 (2023).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3F3AD-DE32-DC4D-A675-232397F74317}"/>
              </a:ext>
            </a:extLst>
          </p:cNvPr>
          <p:cNvSpPr txBox="1"/>
          <p:nvPr/>
        </p:nvSpPr>
        <p:spPr>
          <a:xfrm>
            <a:off x="8953624" y="3851756"/>
            <a:ext cx="333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CEPC booster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5468932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95902</TotalTime>
  <Words>3120</Words>
  <Application>Microsoft Macintosh PowerPoint</Application>
  <PresentationFormat>Widescreen</PresentationFormat>
  <Paragraphs>450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等线</vt:lpstr>
      <vt:lpstr>微软雅黑</vt:lpstr>
      <vt:lpstr>Arial</vt:lpstr>
      <vt:lpstr>Arial Black</vt:lpstr>
      <vt:lpstr>Ayuthaya</vt:lpstr>
      <vt:lpstr>Calibri</vt:lpstr>
      <vt:lpstr>Cambria Math</vt:lpstr>
      <vt:lpstr>Helvetica</vt:lpstr>
      <vt:lpstr>Times New Roman</vt:lpstr>
      <vt:lpstr>Wingdings</vt:lpstr>
      <vt:lpstr>Office 主题</vt:lpstr>
      <vt:lpstr>PowerPoint Presentation</vt:lpstr>
      <vt:lpstr>Outline</vt:lpstr>
      <vt:lpstr>Circular Electron Positron Collider (CEPC)</vt:lpstr>
      <vt:lpstr>Physics motivation of polarized beams @ CEPC</vt:lpstr>
      <vt:lpstr>Self-polarization in the CEPC</vt:lpstr>
      <vt:lpstr>Injecting polarized beams for resonant depolarization</vt:lpstr>
      <vt:lpstr>Injecting polarized beams for resonant depolarization</vt:lpstr>
      <vt:lpstr>Polarization Maintenance in the Booster</vt:lpstr>
      <vt:lpstr>Spin resonance structure: Intrinsic resonance strength</vt:lpstr>
      <vt:lpstr>Polarization Maintenance in the Booster</vt:lpstr>
      <vt:lpstr>Endorsed by FCC-ee studies  </vt:lpstr>
      <vt:lpstr>A high-level longitudinal polarization @ Z-pole</vt:lpstr>
      <vt:lpstr>A high-level longitudinal polarization @ Z-pole</vt:lpstr>
      <vt:lpstr>Radiative depolarization in electron storage rings</vt:lpstr>
      <vt:lpstr>Radiative depolarization in electron storage rings</vt:lpstr>
      <vt:lpstr>Radiative depolarization in electron storage rings</vt:lpstr>
      <vt:lpstr>Radiative depolarization in ultra-high-energy storage rings</vt:lpstr>
      <vt:lpstr>Outline</vt:lpstr>
      <vt:lpstr>Beam polarization R&amp;D for future colliders</vt:lpstr>
      <vt:lpstr>Beijing Electron Positron Collider (BEPC)</vt:lpstr>
      <vt:lpstr>Accelerator R&amp;D at BEPCII</vt:lpstr>
      <vt:lpstr>R&amp;D on polarized electron source</vt:lpstr>
      <vt:lpstr>Compton polarimeter @ BEPCII</vt:lpstr>
      <vt:lpstr>Introduction to Compton polarimeter</vt:lpstr>
      <vt:lpstr>Compton polarimeter @ BEPCII</vt:lpstr>
      <vt:lpstr>Progress and status</vt:lpstr>
      <vt:lpstr>Recent experiments with TaichuPix3 </vt:lpstr>
      <vt:lpstr>Recent experiments with TaichuPix3 </vt:lpstr>
      <vt:lpstr>Motivation for longitudinal polarization at BEPCII </vt:lpstr>
      <vt:lpstr>Motivation for longitudinal polarization at BEPCII </vt:lpstr>
      <vt:lpstr>Longitudinal polarization scheme @ BEPCII</vt:lpstr>
      <vt:lpstr>Longitudinal polarization scheme @ BEPCII</vt:lpstr>
      <vt:lpstr>Longitudinal polarization scheme @ BEPCII</vt:lpstr>
      <vt:lpstr>Layout of BEPCII </vt:lpstr>
      <vt:lpstr>Modified layout for longitudinal polarization</vt:lpstr>
      <vt:lpstr>Summary</vt:lpstr>
      <vt:lpstr>PowerPoint Presentation</vt:lpstr>
      <vt:lpstr>What does that mean for the injector?</vt:lpstr>
      <vt:lpstr>Uncorrelated regime of spin resonance crossing</vt:lpstr>
      <vt:lpstr>Spin-orbit coupling resonances in circular accelerators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 DUAN</cp:lastModifiedBy>
  <cp:revision>5260</cp:revision>
  <cp:lastPrinted>2022-11-06T05:19:21Z</cp:lastPrinted>
  <dcterms:created xsi:type="dcterms:W3CDTF">2012-09-04T11:33:36Z</dcterms:created>
  <dcterms:modified xsi:type="dcterms:W3CDTF">2026-04-01T05:29:21Z</dcterms:modified>
</cp:coreProperties>
</file>