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sldIdLst>
    <p:sldId id="256" r:id="rId4"/>
    <p:sldId id="257" r:id="rId5"/>
    <p:sldId id="407" r:id="rId6"/>
    <p:sldId id="412" r:id="rId7"/>
    <p:sldId id="413" r:id="rId8"/>
    <p:sldId id="409" r:id="rId9"/>
    <p:sldId id="410" r:id="rId10"/>
    <p:sldId id="411" r:id="rId11"/>
    <p:sldId id="259" r:id="rId12"/>
    <p:sldId id="260" r:id="rId13"/>
    <p:sldId id="382" r:id="rId14"/>
    <p:sldId id="384" r:id="rId15"/>
    <p:sldId id="383" r:id="rId16"/>
    <p:sldId id="385" r:id="rId17"/>
    <p:sldId id="386" r:id="rId18"/>
    <p:sldId id="387" r:id="rId19"/>
    <p:sldId id="388" r:id="rId20"/>
    <p:sldId id="258" r:id="rId21"/>
    <p:sldId id="389" r:id="rId22"/>
    <p:sldId id="390" r:id="rId23"/>
    <p:sldId id="391" r:id="rId24"/>
    <p:sldId id="392" r:id="rId25"/>
    <p:sldId id="39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766" autoAdjust="0"/>
  </p:normalViewPr>
  <p:slideViewPr>
    <p:cSldViewPr snapToGrid="0">
      <p:cViewPr varScale="1">
        <p:scale>
          <a:sx n="78" d="100"/>
          <a:sy n="78" d="100"/>
        </p:scale>
        <p:origin x="15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05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69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246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5A1BE0-10EB-6831-2D55-220529C66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F1FF67-0461-15C9-1CA9-9ABB03373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01A115-CDF0-1569-5AC1-6F2D57FC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C18C4B-5194-708E-7603-D1048A28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9DB355-41B9-BCA8-A752-C9298321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BF8BF-5198-4024-AE5B-4F7CFDB950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725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6CC55C-FCB2-731F-17C8-2C00E614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F1EC4E-B5AF-6DC9-019B-359A72610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EDFE15-65C6-A88C-E2D2-F4BEFD9C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CB9432-E1DA-2FAB-F3F0-520E1911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BB3370-9DAF-4A75-230C-2E1CE277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35A98-60E3-4C20-8610-585FB021F51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1494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8BD1B6-A84A-EB6E-B582-8BCDB38F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8E4F88-2385-92CA-0A8B-BDF279C3F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27A37D-6C38-5BEE-D3D2-0CB11B4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C7AD16-1FE8-4415-090F-54E3E7C7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1C3E3-3E5F-27DB-6F4E-D6B51EC1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B99FC-6149-4271-9FE8-2754978854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4748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D74C8-C27D-AD3E-996F-DD5613190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28E392-BA33-B815-B1CF-01331A06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A8FE65-8B68-E31F-BF2A-308A4E708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35B7C1-359C-04DF-9B40-08CD5F9A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396380-F3E4-A2B1-506F-9314D5D9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9AB63D-3AA7-0B70-C095-3E2DC84D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6D58A-044D-4C20-8B7D-E5A473C13C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7169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30FF07-C6AB-F57F-FB3C-E24E20BA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3E2CCC-56A5-6262-E123-EFD0FC6FA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459D40-98E0-38BA-962D-76B08B943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0565687-40DB-55A9-A723-C0AE63939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7E8A004-0344-A6D1-04D0-ED8DC3316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30C1D34-32B4-5680-50D2-99829388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8FFA344-DCF9-0444-C8D3-D18987CD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CA2126-9ED4-554E-B927-6806CAB9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CFE04-3F61-44FF-871F-4D509302140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1024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C8FF7-89B1-6918-E415-74A7AE4A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3437D77-7C26-4052-A99E-B8B7CC00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845C89B-AD8C-AEBB-19B1-68D7AF69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109797-9CC5-9605-6E1D-016C2372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85EEB-652C-4D5E-A18A-4745D03583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6556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F17643E-6D2D-B5A8-E214-D9FE785D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6A87771-0022-E4D6-85E0-1005B315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A7DDAE-9E82-A6CD-E808-730346D8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CB7F7-5A3F-4BBA-962C-36571A270E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68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4610F-EE2F-3CE6-E259-A3CB4237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3499AD-4417-CE0E-E2D2-4BC0FD579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295AC68-D855-5647-CD73-2B15D31EA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4FE26B-8F1E-C390-EEFF-0184A3D3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D269F8-6954-6CDC-6921-291319AF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3514E5-F573-00AE-C950-20E5D09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64D1F-1A03-47B5-93DB-F052A5BA2D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017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05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48D7B-FA97-45DB-6B06-A352779E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0F2FD8C-8939-200F-3A63-180FB01DB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A433E26-55DF-A82D-D6B3-3BC0CB808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B7E7E0-3776-DEFB-787F-C0C54836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0E0E284-B93F-7013-9150-23857112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B977D4-B380-2B9C-9BDA-41C666C4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69868-49B3-4021-BCBE-768308FB3C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1144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93C6AB-FEF3-8843-BEED-95A01463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DA333C-A879-557E-E96D-DD24E0740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675920-C895-6CCB-896B-CE640E96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03FE29-5D5F-AA87-AA33-36EB9537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048A50-3F53-A027-96B6-BE924ADC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743BC-EC7F-4269-A914-9035A9FC3D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9587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3FC7863-542E-CBFC-AA3D-5BC66762A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7A31A6D-190E-8EA3-8F4C-AC7D8F569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C4AF1C-40D4-16A0-3403-2083A839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3D4D54-1198-FF82-F9B5-F7D1B09E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8BB670-9E89-4D3A-31EF-3A078FB5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B4667-6D8E-4BFC-8A25-7AD93F6D088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9246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53D446-80E7-3B5F-F468-1A582C5B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E886BD9-9940-2555-A103-AC021412BAB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822DBC-75BF-8E6C-E4C7-6A44D6B62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AFF645-36E8-9397-07A7-D8FC8165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0AE3412-DFCE-D6DB-C643-9501594A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E237FF-433B-2F85-C8B5-BA72A7C6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2FCF61-695D-469B-88AC-D76C4E0A6F3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1959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44542-233F-0F25-63A2-DD03DA0E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FF656F-ED52-B44D-9E08-F5CE45A1C3C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E5A55-2FFD-AD74-3559-938186EC0AD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E851A97-5E3B-98D7-1A9E-D0A7A8FBC33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34728E6A-BC01-500D-13C0-0EDC022F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0E1D3F9E-D161-D9D3-C6CF-CAA3C5D2E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B36EF40-1F0A-3B0C-D69D-86CF3092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A7A5B5-D71D-49DF-86EA-C49B955E77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136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54B5655-9D10-4D44-67D3-ADCAEAC89C2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3F40C80-D042-909C-0F24-A3FC6A88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39FF50D-0239-6483-33DA-D19B46FA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F8A30C-23B3-D40C-4C50-90BC6033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A325BD1-4C23-48DB-9A57-4621AEA6FF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1021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DCA5DB-E5B4-A50D-09E9-AB1091CE8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BE556-1C06-CBD7-AD66-2368016A8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DDA86F4-273A-38D3-F426-D7D62A64816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BC37E32-14C9-5C68-3F53-D8B151E2F33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389553AC-5A1E-A696-3D42-FF11FBED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8521EBA9-1FF0-077E-DCC1-CEC60087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DB5B84F-18EC-02DD-32D8-F6CC1914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CA876E-D020-476B-B6EE-808D7E70E7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47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3355-05A4-4D66-A751-F1EB6711F530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227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AC960-EEB5-438D-AD12-BAD18D74201D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426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D65F-E871-4755-9F22-7EACA601A7BE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55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54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91BD-25BC-4458-A8B4-CA9864CB36EC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8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9C09B-730A-45C8-9EB2-1A0C9BB5A415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48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4B5C-1842-4458-9145-9F6588B681E2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13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7799-834F-42DD-A82E-57CB29F052ED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419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03AF-302E-4690-8524-5246463E7608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468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9195-244D-4B1A-A1E0-B625B9041E64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964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A1A9-E201-4571-9E6A-417F03170F33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937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AE8E-3417-413E-8E3D-BE1B4F59F4EF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37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29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2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77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64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63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9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38409-A24B-4558-BD59-B64C672A9758}" type="datetimeFigureOut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376C7-F665-48FE-843D-933D108350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69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67E3E9-3E45-1710-9A71-45EF90C2D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A057D3-96AB-B433-2755-060E622DD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86718C8-94FD-0CE2-4749-9FA9358B14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FD0278-4756-A14C-2567-FD910F21BF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159DFB-8059-B62E-F0E0-4630AE611F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39089A-650A-4833-ACC8-C6C644014C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391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38CAE-CC16-4825-9BFC-AD085C8E49BD}" type="datetime1">
              <a:rPr kumimoji="1" lang="ja-JP" altLang="en-US" smtClean="0"/>
              <a:t>2025/11/30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E7FB3-FCC9-4CF9-B9A6-65140A9610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5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0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image" Target="../media/image52.emf"/><Relationship Id="rId10" Type="http://schemas.openxmlformats.org/officeDocument/2006/relationships/image" Target="../media/image57.png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41.png"/><Relationship Id="rId7" Type="http://schemas.openxmlformats.org/officeDocument/2006/relationships/image" Target="../media/image50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0.png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84.png"/><Relationship Id="rId3" Type="http://schemas.openxmlformats.org/officeDocument/2006/relationships/image" Target="../media/image73.emf"/><Relationship Id="rId7" Type="http://schemas.openxmlformats.org/officeDocument/2006/relationships/image" Target="../media/image77.png"/><Relationship Id="rId12" Type="http://schemas.openxmlformats.org/officeDocument/2006/relationships/image" Target="../media/image83.png"/><Relationship Id="rId2" Type="http://schemas.openxmlformats.org/officeDocument/2006/relationships/image" Target="../media/image6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emf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20.png"/><Relationship Id="rId3" Type="http://schemas.openxmlformats.org/officeDocument/2006/relationships/image" Target="../media/image25.emf"/><Relationship Id="rId7" Type="http://schemas.openxmlformats.org/officeDocument/2006/relationships/image" Target="../media/image100.png"/><Relationship Id="rId12" Type="http://schemas.openxmlformats.org/officeDocument/2006/relationships/image" Target="../media/image151.png"/><Relationship Id="rId17" Type="http://schemas.openxmlformats.org/officeDocument/2006/relationships/image" Target="../media/image190.png"/><Relationship Id="rId2" Type="http://schemas.openxmlformats.org/officeDocument/2006/relationships/image" Target="../media/image58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40.png"/><Relationship Id="rId5" Type="http://schemas.openxmlformats.org/officeDocument/2006/relationships/image" Target="../media/image80.png"/><Relationship Id="rId15" Type="http://schemas.openxmlformats.org/officeDocument/2006/relationships/image" Target="../media/image170.png"/><Relationship Id="rId10" Type="http://schemas.openxmlformats.org/officeDocument/2006/relationships/image" Target="../media/image130.png"/><Relationship Id="rId4" Type="http://schemas.openxmlformats.org/officeDocument/2006/relationships/image" Target="../media/image73.png"/><Relationship Id="rId9" Type="http://schemas.openxmlformats.org/officeDocument/2006/relationships/image" Target="../media/image62.png"/><Relationship Id="rId1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404194-F993-0D02-5578-13CA955BCFA5}"/>
              </a:ext>
            </a:extLst>
          </p:cNvPr>
          <p:cNvSpPr txBox="1"/>
          <p:nvPr/>
        </p:nvSpPr>
        <p:spPr>
          <a:xfrm>
            <a:off x="324000" y="1091815"/>
            <a:ext cx="84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hadron physics possibilities at </a:t>
            </a:r>
            <a:r>
              <a:rPr lang="en-US" altLang="ja-JP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HHaS</a:t>
            </a:r>
            <a:endParaRPr lang="en-US" altLang="ja-JP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9C1A05-C211-4709-CD3F-401E69D0B3EF}"/>
              </a:ext>
            </a:extLst>
          </p:cNvPr>
          <p:cNvSpPr txBox="1"/>
          <p:nvPr/>
        </p:nvSpPr>
        <p:spPr>
          <a:xfrm>
            <a:off x="2296088" y="2188234"/>
            <a:ext cx="4551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Norihito</a:t>
            </a:r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Muramatsu (IMP, CAS)</a:t>
            </a:r>
          </a:p>
          <a:p>
            <a:pPr algn="ctr"/>
            <a:r>
              <a:rPr kumimoji="1" lang="en-US" altLang="ja-JP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HHaS</a:t>
            </a:r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Meeting</a:t>
            </a:r>
          </a:p>
          <a:p>
            <a:pPr algn="ctr"/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Nov. 30, 2025</a:t>
            </a:r>
            <a:endParaRPr kumimoji="1" lang="ja-JP" alt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CB6451-2FA4-5FF5-B16F-71090A30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2" y="3765914"/>
            <a:ext cx="4320000" cy="24247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203D2F-490B-4451-EF5C-C6F922099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8" y="4068619"/>
            <a:ext cx="4320000" cy="20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A582612C-A7F7-870D-2BCF-A7C017F8E5CD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A582612C-A7F7-870D-2BCF-A7C017F8E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B3182F75-8668-B34A-E767-A11A9977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9" y="2265290"/>
            <a:ext cx="3600000" cy="352903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D73CB07-3065-0EBA-ECDA-941F1A64381D}"/>
              </a:ext>
            </a:extLst>
          </p:cNvPr>
          <p:cNvSpPr txBox="1"/>
          <p:nvPr/>
        </p:nvSpPr>
        <p:spPr>
          <a:xfrm>
            <a:off x="1129402" y="1977872"/>
            <a:ext cx="231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91 (2003) 012002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A172AB4-86BC-6672-8309-C89DB46E54CE}"/>
              </a:ext>
            </a:extLst>
          </p:cNvPr>
          <p:cNvSpPr/>
          <p:nvPr/>
        </p:nvSpPr>
        <p:spPr>
          <a:xfrm>
            <a:off x="2915941" y="2566215"/>
            <a:ext cx="409575" cy="409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B4ED96F-5632-900B-7B75-4D701E3B4AF9}"/>
              </a:ext>
            </a:extLst>
          </p:cNvPr>
          <p:cNvSpPr txBox="1"/>
          <p:nvPr/>
        </p:nvSpPr>
        <p:spPr>
          <a:xfrm>
            <a:off x="2384009" y="2634905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target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55C4F1-8871-5DF4-C26C-E678E89916D1}"/>
                  </a:ext>
                </a:extLst>
              </p:cNvPr>
              <p:cNvSpPr txBox="1"/>
              <p:nvPr/>
            </p:nvSpPr>
            <p:spPr>
              <a:xfrm>
                <a:off x="931779" y="908966"/>
                <a:ext cx="7457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evidence</a:t>
                </a:r>
              </a:p>
              <a:p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1" lang="en-US" altLang="ja-JP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SPring-8 LEPS experiment</a:t>
                </a:r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ja-JP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</m:oMath>
                </a14:m>
                <a:endParaRPr kumimoji="1" lang="ja-JP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55C4F1-8871-5DF4-C26C-E678E8991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79" y="908966"/>
                <a:ext cx="7457468" cy="830997"/>
              </a:xfrm>
              <a:prstGeom prst="rect">
                <a:avLst/>
              </a:prstGeom>
              <a:blipFill>
                <a:blip r:embed="rId4"/>
                <a:stretch>
                  <a:fillRect l="-1308" t="-5882" b="-154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3E297B84-08E5-4600-B4AF-C648E6BE50A0}"/>
              </a:ext>
            </a:extLst>
          </p:cNvPr>
          <p:cNvGrpSpPr>
            <a:grpSpLocks noChangeAspect="1"/>
          </p:cNvGrpSpPr>
          <p:nvPr/>
        </p:nvGrpSpPr>
        <p:grpSpPr>
          <a:xfrm>
            <a:off x="3791509" y="1970821"/>
            <a:ext cx="5004000" cy="3482808"/>
            <a:chOff x="3158121" y="1940288"/>
            <a:chExt cx="5284788" cy="367823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4A6753B-31A1-C0ED-F186-027558E32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05896" y="1957750"/>
              <a:ext cx="4008438" cy="3368675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550233E7-31E9-33B0-6951-50D3BB6BAC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8521" y="4069125"/>
              <a:ext cx="719138" cy="2143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C0A838A-96BD-254A-D127-7F9D1DD5E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959" y="3837350"/>
              <a:ext cx="3168650" cy="339725"/>
            </a:xfrm>
            <a:custGeom>
              <a:avLst/>
              <a:gdLst>
                <a:gd name="T0" fmla="*/ 0 w 2994"/>
                <a:gd name="T1" fmla="*/ 151 h 287"/>
                <a:gd name="T2" fmla="*/ 363 w 2994"/>
                <a:gd name="T3" fmla="*/ 60 h 287"/>
                <a:gd name="T4" fmla="*/ 726 w 2994"/>
                <a:gd name="T5" fmla="*/ 15 h 287"/>
                <a:gd name="T6" fmla="*/ 1315 w 2994"/>
                <a:gd name="T7" fmla="*/ 15 h 287"/>
                <a:gd name="T8" fmla="*/ 2222 w 2994"/>
                <a:gd name="T9" fmla="*/ 105 h 287"/>
                <a:gd name="T10" fmla="*/ 2994 w 2994"/>
                <a:gd name="T11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4" h="287">
                  <a:moveTo>
                    <a:pt x="0" y="151"/>
                  </a:moveTo>
                  <a:cubicBezTo>
                    <a:pt x="121" y="117"/>
                    <a:pt x="242" y="83"/>
                    <a:pt x="363" y="60"/>
                  </a:cubicBezTo>
                  <a:cubicBezTo>
                    <a:pt x="484" y="37"/>
                    <a:pt x="567" y="22"/>
                    <a:pt x="726" y="15"/>
                  </a:cubicBezTo>
                  <a:cubicBezTo>
                    <a:pt x="885" y="8"/>
                    <a:pt x="1066" y="0"/>
                    <a:pt x="1315" y="15"/>
                  </a:cubicBezTo>
                  <a:cubicBezTo>
                    <a:pt x="1564" y="30"/>
                    <a:pt x="1942" y="60"/>
                    <a:pt x="2222" y="105"/>
                  </a:cubicBezTo>
                  <a:cubicBezTo>
                    <a:pt x="2502" y="150"/>
                    <a:pt x="2748" y="218"/>
                    <a:pt x="2994" y="287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A373BD-8425-8E66-790F-414B1823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959" y="2621325"/>
              <a:ext cx="1774825" cy="1393825"/>
            </a:xfrm>
            <a:custGeom>
              <a:avLst/>
              <a:gdLst>
                <a:gd name="T0" fmla="*/ 0 w 1678"/>
                <a:gd name="T1" fmla="*/ 1180 h 1180"/>
                <a:gd name="T2" fmla="*/ 453 w 1678"/>
                <a:gd name="T3" fmla="*/ 998 h 1180"/>
                <a:gd name="T4" fmla="*/ 907 w 1678"/>
                <a:gd name="T5" fmla="*/ 771 h 1180"/>
                <a:gd name="T6" fmla="*/ 1361 w 1678"/>
                <a:gd name="T7" fmla="*/ 409 h 1180"/>
                <a:gd name="T8" fmla="*/ 1678 w 1678"/>
                <a:gd name="T9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8" h="1180">
                  <a:moveTo>
                    <a:pt x="0" y="1180"/>
                  </a:moveTo>
                  <a:cubicBezTo>
                    <a:pt x="151" y="1123"/>
                    <a:pt x="302" y="1066"/>
                    <a:pt x="453" y="998"/>
                  </a:cubicBezTo>
                  <a:cubicBezTo>
                    <a:pt x="604" y="930"/>
                    <a:pt x="756" y="869"/>
                    <a:pt x="907" y="771"/>
                  </a:cubicBezTo>
                  <a:cubicBezTo>
                    <a:pt x="1058" y="673"/>
                    <a:pt x="1233" y="537"/>
                    <a:pt x="1361" y="409"/>
                  </a:cubicBezTo>
                  <a:cubicBezTo>
                    <a:pt x="1489" y="281"/>
                    <a:pt x="1583" y="140"/>
                    <a:pt x="1678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A64861D2-4D30-C9E1-1017-557F665E4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1809" y="1940288"/>
              <a:ext cx="641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TOF</a:t>
              </a:r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AFD3146E-9F81-BF9B-24C8-47AC701FA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3634" y="4964475"/>
              <a:ext cx="17462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Dipole Magnet</a:t>
              </a:r>
            </a:p>
            <a:p>
              <a:r>
                <a:rPr lang="ja-JP" altLang="en-US" b="1">
                  <a:solidFill>
                    <a:srgbClr val="008000"/>
                  </a:solidFill>
                  <a:ea typeface="Arial Unicode MS" pitchFamily="34" charset="-128"/>
                </a:rPr>
                <a:t>　</a:t>
              </a:r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0.7 Tesla</a:t>
              </a:r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9E8BA290-2756-9022-3B2E-5A6203F4D5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321" y="4069125"/>
              <a:ext cx="384175" cy="803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BDBB31D9-52E4-4865-51E8-F630E50BC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309" y="4820013"/>
              <a:ext cx="882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Target</a:t>
              </a: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id="{8CF975F2-3480-C3E7-80CF-EBA36D0D2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2121" y="4177075"/>
              <a:ext cx="47625" cy="1069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A0C22A93-19D4-A537-B308-DCE41EF36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3771" y="5251813"/>
              <a:ext cx="1644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Start Counter</a:t>
              </a:r>
            </a:p>
          </p:txBody>
        </p:sp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E68E0DD0-693A-2097-CF7D-56B066A97D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82121" y="2300650"/>
              <a:ext cx="47625" cy="160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4E21192B-EB98-6E5A-7EFD-5305E333E8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6584" y="2299063"/>
              <a:ext cx="527050" cy="1609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05286ABD-F7A9-59F6-4EDA-4E53FE97B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1409" y="4229463"/>
              <a:ext cx="696912" cy="1022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F98AEE47-8FE7-D090-C1C1-28035CD3E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7459" y="4177075"/>
              <a:ext cx="1270000" cy="1074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9BA84F39-D9BC-128F-1C24-8D95A5387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2421" y="5251813"/>
              <a:ext cx="641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DC2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DB4B1DC3-81C8-7B31-403C-B66396BF1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1559" y="5251813"/>
              <a:ext cx="641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DC3</a:t>
              </a:r>
            </a:p>
          </p:txBody>
        </p:sp>
        <p:sp>
          <p:nvSpPr>
            <p:cNvPr id="30" name="Text Box 20">
              <a:extLst>
                <a:ext uri="{FF2B5EF4-FFF2-40B4-BE49-F238E27FC236}">
                  <a16:creationId xmlns:a16="http://schemas.microsoft.com/office/drawing/2014/main" id="{1FA98DC9-7DD4-ADFA-5AAE-F2D8C7776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1221" y="1992675"/>
              <a:ext cx="641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DC1</a:t>
              </a:r>
            </a:p>
          </p:txBody>
        </p:sp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86E08C74-0FC6-8946-2C7A-DB710C4AB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871" y="1992675"/>
              <a:ext cx="781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8000"/>
                  </a:solidFill>
                  <a:ea typeface="Arial Unicode MS" pitchFamily="34" charset="-128"/>
                </a:rPr>
                <a:t>SVTX</a:t>
              </a:r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8A45D24E-F4BF-EB35-EB04-8768988D9D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61396" y="3011850"/>
              <a:ext cx="720725" cy="963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D7A3B0AE-A37F-F741-A224-74B785BAC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121" y="2659425"/>
              <a:ext cx="13843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008000"/>
                  </a:solidFill>
                  <a:ea typeface="Arial Unicode MS" pitchFamily="34" charset="-128"/>
                </a:rPr>
                <a:t>AC(n=1.03)</a:t>
              </a:r>
            </a:p>
          </p:txBody>
        </p:sp>
        <p:sp>
          <p:nvSpPr>
            <p:cNvPr id="34" name="Text Box 25">
              <a:extLst>
                <a:ext uri="{FF2B5EF4-FFF2-40B4-BE49-F238E27FC236}">
                  <a16:creationId xmlns:a16="http://schemas.microsoft.com/office/drawing/2014/main" id="{93391BFF-5B9E-BFA5-414D-79F779DB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121" y="4243750"/>
              <a:ext cx="1098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</a:rPr>
                <a:t>Photons</a:t>
              </a:r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A815F16-524B-5D85-64FA-7980B6427495}"/>
              </a:ext>
            </a:extLst>
          </p:cNvPr>
          <p:cNvSpPr txBox="1"/>
          <p:nvPr/>
        </p:nvSpPr>
        <p:spPr>
          <a:xfrm>
            <a:off x="1785996" y="306462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sym typeface="Symbol" panose="05050102010706020507" pitchFamily="18" charset="2"/>
              </a:rPr>
              <a:t>4.6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7B0C6B-F58D-C9D7-AC77-503EB0D621C0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9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3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>
            <a:extLst>
              <a:ext uri="{FF2B5EF4-FFF2-40B4-BE49-F238E27FC236}">
                <a16:creationId xmlns:a16="http://schemas.microsoft.com/office/drawing/2014/main" id="{C4FFCA5E-A5C2-3DD8-D495-157AE4F21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36735"/>
            <a:ext cx="8496300" cy="51022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                       searched            mass         width       statistical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                         mode              [MeV/c</a:t>
            </a:r>
            <a:r>
              <a:rPr lang="en-US" altLang="ja-JP" sz="1800" baseline="30000" dirty="0"/>
              <a:t>2</a:t>
            </a:r>
            <a:r>
              <a:rPr lang="en-US" altLang="ja-JP" sz="1800" dirty="0"/>
              <a:t>]    [MeV/c</a:t>
            </a:r>
            <a:r>
              <a:rPr lang="en-US" altLang="ja-JP" sz="1800" baseline="30000" dirty="0"/>
              <a:t>2</a:t>
            </a:r>
            <a:r>
              <a:rPr lang="en-US" altLang="ja-JP" sz="1800" dirty="0"/>
              <a:t>]  significance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LEPS(C)      </a:t>
            </a:r>
            <a:r>
              <a:rPr lang="en-US" altLang="ja-JP" sz="1800" dirty="0">
                <a:sym typeface="Symbol" panose="05050102010706020507" pitchFamily="18" charset="2"/>
              </a:rPr>
              <a:t></a:t>
            </a:r>
            <a:r>
              <a:rPr lang="en-US" altLang="ja-JP" sz="1800" dirty="0"/>
              <a:t>C </a:t>
            </a:r>
            <a:r>
              <a:rPr lang="en-US" altLang="ja-JP" sz="1800" dirty="0">
                <a:sym typeface="Symbol" panose="05050102010706020507" pitchFamily="18" charset="2"/>
              </a:rPr>
              <a:t></a:t>
            </a:r>
            <a:r>
              <a:rPr lang="en-US" altLang="ja-JP" sz="1800" dirty="0">
                <a:sym typeface="Wingdings" panose="05000000000000000000" pitchFamily="2" charset="2"/>
              </a:rPr>
              <a:t> K</a:t>
            </a:r>
            <a:r>
              <a:rPr lang="en-US" altLang="ja-JP" sz="1800" baseline="30000" dirty="0">
                <a:sym typeface="Wingdings" panose="05000000000000000000" pitchFamily="2" charset="2"/>
              </a:rPr>
              <a:t>+</a:t>
            </a:r>
            <a:r>
              <a:rPr lang="en-US" altLang="ja-JP" sz="1800" dirty="0">
                <a:sym typeface="Wingdings" panose="05000000000000000000" pitchFamily="2" charset="2"/>
              </a:rPr>
              <a:t>K</a:t>
            </a:r>
            <a:r>
              <a:rPr lang="en-US" altLang="ja-JP" sz="1800" baseline="30000" dirty="0">
                <a:sym typeface="Wingdings" panose="05000000000000000000" pitchFamily="2" charset="2"/>
              </a:rPr>
              <a:t>-</a:t>
            </a:r>
            <a:r>
              <a:rPr lang="en-US" altLang="ja-JP" sz="1800" dirty="0">
                <a:sym typeface="Wingdings" panose="05000000000000000000" pitchFamily="2" charset="2"/>
              </a:rPr>
              <a:t>X         </a:t>
            </a:r>
            <a:r>
              <a:rPr lang="en-US" altLang="ja-JP" sz="1800" dirty="0"/>
              <a:t>1540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10      &lt; 25           4.6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DIANA         </a:t>
            </a:r>
            <a:r>
              <a:rPr lang="en-US" altLang="ja-JP" sz="1800" dirty="0" err="1"/>
              <a:t>K</a:t>
            </a:r>
            <a:r>
              <a:rPr lang="en-US" altLang="ja-JP" sz="1800" baseline="30000" dirty="0" err="1"/>
              <a:t>+</a:t>
            </a:r>
            <a:r>
              <a:rPr lang="en-US" altLang="ja-JP" sz="1800" dirty="0" err="1"/>
              <a:t>Xe</a:t>
            </a:r>
            <a:r>
              <a:rPr lang="en-US" altLang="ja-JP" sz="1800" dirty="0"/>
              <a:t> </a:t>
            </a:r>
            <a:r>
              <a:rPr lang="en-US" altLang="ja-JP" sz="1800" dirty="0">
                <a:sym typeface="Symbol" panose="05050102010706020507" pitchFamily="18" charset="2"/>
              </a:rPr>
              <a:t> </a:t>
            </a:r>
            <a:r>
              <a:rPr lang="en-US" altLang="ja-JP" sz="1800" dirty="0">
                <a:sym typeface="Wingdings" panose="05000000000000000000" pitchFamily="2" charset="2"/>
              </a:rPr>
              <a:t>K</a:t>
            </a:r>
            <a:r>
              <a:rPr lang="en-US" altLang="ja-JP" sz="1800" baseline="-25000" dirty="0">
                <a:sym typeface="Wingdings" panose="05000000000000000000" pitchFamily="2" charset="2"/>
              </a:rPr>
              <a:t>S</a:t>
            </a:r>
            <a:r>
              <a:rPr lang="en-US" altLang="ja-JP" sz="1800" baseline="30000" dirty="0">
                <a:sym typeface="Wingdings" panose="05000000000000000000" pitchFamily="2" charset="2"/>
              </a:rPr>
              <a:t>0</a:t>
            </a:r>
            <a:r>
              <a:rPr lang="en-US" altLang="ja-JP" sz="1800" dirty="0">
                <a:sym typeface="Wingdings" panose="05000000000000000000" pitchFamily="2" charset="2"/>
              </a:rPr>
              <a:t>pX     </a:t>
            </a:r>
            <a:r>
              <a:rPr lang="en-US" altLang="ja-JP" sz="1800" dirty="0"/>
              <a:t>1539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2        &lt; 9             4.4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CLAS(d)      </a:t>
            </a:r>
            <a:r>
              <a:rPr lang="en-US" altLang="ja-JP" sz="1800" dirty="0">
                <a:sym typeface="Symbol" panose="05050102010706020507" pitchFamily="18" charset="2"/>
              </a:rPr>
              <a:t></a:t>
            </a:r>
            <a:r>
              <a:rPr lang="en-US" altLang="ja-JP" sz="1800" dirty="0"/>
              <a:t>d </a:t>
            </a:r>
            <a:r>
              <a:rPr lang="en-US" altLang="ja-JP" sz="1800" dirty="0">
                <a:sym typeface="Symbol" panose="05050102010706020507" pitchFamily="18" charset="2"/>
              </a:rPr>
              <a:t></a:t>
            </a:r>
            <a:r>
              <a:rPr lang="en-US" altLang="ja-JP" sz="1800" dirty="0">
                <a:sym typeface="Wingdings" panose="05000000000000000000" pitchFamily="2" charset="2"/>
              </a:rPr>
              <a:t> K</a:t>
            </a:r>
            <a:r>
              <a:rPr lang="en-US" altLang="ja-JP" sz="1800" baseline="30000" dirty="0">
                <a:sym typeface="Wingdings" panose="05000000000000000000" pitchFamily="2" charset="2"/>
              </a:rPr>
              <a:t>+</a:t>
            </a:r>
            <a:r>
              <a:rPr lang="en-US" altLang="ja-JP" sz="1800" dirty="0">
                <a:sym typeface="Wingdings" panose="05000000000000000000" pitchFamily="2" charset="2"/>
              </a:rPr>
              <a:t>K</a:t>
            </a:r>
            <a:r>
              <a:rPr lang="en-US" altLang="ja-JP" sz="1800" baseline="30000" dirty="0">
                <a:sym typeface="Wingdings" panose="05000000000000000000" pitchFamily="2" charset="2"/>
              </a:rPr>
              <a:t>-</a:t>
            </a:r>
            <a:r>
              <a:rPr lang="en-US" altLang="ja-JP" sz="1800" dirty="0">
                <a:sym typeface="Wingdings" panose="05000000000000000000" pitchFamily="2" charset="2"/>
              </a:rPr>
              <a:t>p(n)	     </a:t>
            </a:r>
            <a:r>
              <a:rPr lang="en-US" altLang="ja-JP" sz="1800" dirty="0"/>
              <a:t>1542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5        &lt; 21           5.2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SAPHIR       </a:t>
            </a:r>
            <a:r>
              <a:rPr lang="en-US" altLang="ja-JP" sz="1800" dirty="0">
                <a:sym typeface="Symbol" panose="05050102010706020507" pitchFamily="18" charset="2"/>
              </a:rPr>
              <a:t></a:t>
            </a:r>
            <a:r>
              <a:rPr lang="en-US" altLang="ja-JP" sz="1800" dirty="0"/>
              <a:t>p </a:t>
            </a:r>
            <a:r>
              <a:rPr lang="en-US" altLang="ja-JP" sz="1800" dirty="0">
                <a:sym typeface="Symbol" panose="05050102010706020507" pitchFamily="18" charset="2"/>
              </a:rPr>
              <a:t></a:t>
            </a:r>
            <a:r>
              <a:rPr lang="en-US" altLang="ja-JP" sz="1800" dirty="0">
                <a:sym typeface="Wingdings" panose="05000000000000000000" pitchFamily="2" charset="2"/>
              </a:rPr>
              <a:t> K</a:t>
            </a:r>
            <a:r>
              <a:rPr lang="en-US" altLang="ja-JP" sz="1800" baseline="30000" dirty="0">
                <a:sym typeface="Wingdings" panose="05000000000000000000" pitchFamily="2" charset="2"/>
              </a:rPr>
              <a:t>+</a:t>
            </a:r>
            <a:r>
              <a:rPr lang="en-US" altLang="ja-JP" sz="1800" dirty="0">
                <a:sym typeface="Wingdings" panose="05000000000000000000" pitchFamily="2" charset="2"/>
              </a:rPr>
              <a:t>K</a:t>
            </a:r>
            <a:r>
              <a:rPr lang="en-US" altLang="ja-JP" sz="1800" baseline="30000" dirty="0">
                <a:sym typeface="Wingdings" panose="05000000000000000000" pitchFamily="2" charset="2"/>
              </a:rPr>
              <a:t>0</a:t>
            </a:r>
            <a:r>
              <a:rPr lang="en-US" altLang="ja-JP" sz="1800" dirty="0">
                <a:sym typeface="Wingdings" panose="05000000000000000000" pitchFamily="2" charset="2"/>
              </a:rPr>
              <a:t>(n)       </a:t>
            </a:r>
            <a:r>
              <a:rPr lang="en-US" altLang="ja-JP" sz="1800" dirty="0"/>
              <a:t>1540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6        &lt; 25           4.8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ITEP            </a:t>
            </a:r>
            <a:r>
              <a:rPr lang="en-US" altLang="ja-JP" sz="1800" dirty="0">
                <a:sym typeface="Symbol" panose="05050102010706020507" pitchFamily="18" charset="2"/>
              </a:rPr>
              <a:t></a:t>
            </a:r>
            <a:r>
              <a:rPr lang="en-US" altLang="ja-JP" sz="1800" dirty="0"/>
              <a:t>A </a:t>
            </a:r>
            <a:r>
              <a:rPr lang="en-US" altLang="ja-JP" sz="1800" dirty="0">
                <a:sym typeface="Symbol" panose="05050102010706020507" pitchFamily="18" charset="2"/>
              </a:rPr>
              <a:t> K</a:t>
            </a:r>
            <a:r>
              <a:rPr lang="en-US" altLang="ja-JP" sz="1800" baseline="-25000" dirty="0">
                <a:sym typeface="Symbol" panose="05050102010706020507" pitchFamily="18" charset="2"/>
              </a:rPr>
              <a:t>S</a:t>
            </a:r>
            <a:r>
              <a:rPr lang="en-US" altLang="ja-JP" sz="1800" baseline="30000" dirty="0">
                <a:sym typeface="Wingdings" panose="05000000000000000000" pitchFamily="2" charset="2"/>
              </a:rPr>
              <a:t>0</a:t>
            </a:r>
            <a:r>
              <a:rPr lang="en-US" altLang="ja-JP" sz="1800" dirty="0">
                <a:sym typeface="Wingdings" panose="05000000000000000000" pitchFamily="2" charset="2"/>
              </a:rPr>
              <a:t>pX         </a:t>
            </a:r>
            <a:r>
              <a:rPr lang="en-US" altLang="ja-JP" sz="1800" dirty="0"/>
              <a:t>1533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5        &lt; 20           6.7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CLAS(p)      </a:t>
            </a:r>
            <a:r>
              <a:rPr lang="en-US" altLang="ja-JP" sz="1800" dirty="0">
                <a:sym typeface="Symbol" panose="05050102010706020507" pitchFamily="18" charset="2"/>
              </a:rPr>
              <a:t>p</a:t>
            </a:r>
            <a:r>
              <a:rPr lang="en-US" altLang="ja-JP" sz="1800" dirty="0"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ym typeface="Symbol" panose="05050102010706020507" pitchFamily="18" charset="2"/>
              </a:rPr>
              <a:t></a:t>
            </a:r>
            <a:r>
              <a:rPr lang="en-US" altLang="ja-JP" sz="1800" baseline="30000" dirty="0">
                <a:sym typeface="Symbol" panose="05050102010706020507" pitchFamily="18" charset="2"/>
              </a:rPr>
              <a:t>+</a:t>
            </a:r>
            <a:r>
              <a:rPr lang="en-US" altLang="ja-JP" sz="1800" dirty="0">
                <a:sym typeface="Wingdings" panose="05000000000000000000" pitchFamily="2" charset="2"/>
              </a:rPr>
              <a:t>K</a:t>
            </a:r>
            <a:r>
              <a:rPr lang="en-US" altLang="ja-JP" sz="1800" baseline="30000" dirty="0">
                <a:sym typeface="Wingdings" panose="05000000000000000000" pitchFamily="2" charset="2"/>
              </a:rPr>
              <a:t>-</a:t>
            </a:r>
            <a:r>
              <a:rPr lang="en-US" altLang="ja-JP" sz="1800" dirty="0">
                <a:sym typeface="Wingdings" panose="05000000000000000000" pitchFamily="2" charset="2"/>
              </a:rPr>
              <a:t>K</a:t>
            </a:r>
            <a:r>
              <a:rPr lang="en-US" altLang="ja-JP" sz="1800" baseline="30000" dirty="0">
                <a:sym typeface="Wingdings" panose="05000000000000000000" pitchFamily="2" charset="2"/>
              </a:rPr>
              <a:t>+</a:t>
            </a:r>
            <a:r>
              <a:rPr lang="en-US" altLang="ja-JP" sz="1800" dirty="0">
                <a:sym typeface="Wingdings" panose="05000000000000000000" pitchFamily="2" charset="2"/>
              </a:rPr>
              <a:t>(n)      </a:t>
            </a:r>
            <a:r>
              <a:rPr lang="en-US" altLang="ja-JP" sz="1800" dirty="0"/>
              <a:t>1555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10      &lt; 26           7.8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HERMES     </a:t>
            </a:r>
            <a:r>
              <a:rPr lang="en-US" altLang="ja-JP" sz="1800" dirty="0" err="1"/>
              <a:t>e</a:t>
            </a:r>
            <a:r>
              <a:rPr lang="en-US" altLang="ja-JP" sz="1800" baseline="30000" dirty="0" err="1"/>
              <a:t>+</a:t>
            </a:r>
            <a:r>
              <a:rPr lang="en-US" altLang="ja-JP" sz="1800" dirty="0" err="1"/>
              <a:t>d</a:t>
            </a:r>
            <a:r>
              <a:rPr lang="en-US" altLang="ja-JP" sz="1800" dirty="0"/>
              <a:t> </a:t>
            </a:r>
            <a:r>
              <a:rPr lang="en-US" altLang="ja-JP" sz="1800" dirty="0">
                <a:sym typeface="Symbol" panose="05050102010706020507" pitchFamily="18" charset="2"/>
              </a:rPr>
              <a:t></a:t>
            </a:r>
            <a:r>
              <a:rPr lang="en-US" altLang="ja-JP" sz="1800" dirty="0">
                <a:sym typeface="Wingdings" panose="05000000000000000000" pitchFamily="2" charset="2"/>
              </a:rPr>
              <a:t> K</a:t>
            </a:r>
            <a:r>
              <a:rPr lang="en-US" altLang="ja-JP" sz="1800" baseline="-25000" dirty="0">
                <a:sym typeface="Wingdings" panose="05000000000000000000" pitchFamily="2" charset="2"/>
              </a:rPr>
              <a:t>S</a:t>
            </a:r>
            <a:r>
              <a:rPr lang="en-US" altLang="ja-JP" sz="1800" baseline="30000" dirty="0">
                <a:sym typeface="Wingdings" panose="05000000000000000000" pitchFamily="2" charset="2"/>
              </a:rPr>
              <a:t>0</a:t>
            </a:r>
            <a:r>
              <a:rPr lang="en-US" altLang="ja-JP" sz="1800" dirty="0">
                <a:sym typeface="Wingdings" panose="05000000000000000000" pitchFamily="2" charset="2"/>
              </a:rPr>
              <a:t>pX	     </a:t>
            </a:r>
            <a:r>
              <a:rPr lang="en-US" altLang="ja-JP" sz="1800" dirty="0"/>
              <a:t>1528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3        13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9           ~5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ZEUS           </a:t>
            </a:r>
            <a:r>
              <a:rPr lang="en-US" altLang="ja-JP" sz="1800" dirty="0" err="1"/>
              <a:t>e</a:t>
            </a:r>
            <a:r>
              <a:rPr lang="en-US" altLang="ja-JP" sz="1800" baseline="30000" dirty="0" err="1"/>
              <a:t>+</a:t>
            </a:r>
            <a:r>
              <a:rPr lang="en-US" altLang="ja-JP" sz="1800" dirty="0" err="1"/>
              <a:t>p</a:t>
            </a:r>
            <a:r>
              <a:rPr lang="en-US" altLang="ja-JP" sz="1800" dirty="0"/>
              <a:t> </a:t>
            </a:r>
            <a:r>
              <a:rPr lang="en-US" altLang="ja-JP" sz="1800" dirty="0">
                <a:sym typeface="Symbol" panose="05050102010706020507" pitchFamily="18" charset="2"/>
              </a:rPr>
              <a:t></a:t>
            </a:r>
            <a:r>
              <a:rPr lang="en-US" altLang="ja-JP" sz="1800" dirty="0">
                <a:sym typeface="Wingdings" panose="05000000000000000000" pitchFamily="2" charset="2"/>
              </a:rPr>
              <a:t> e’K</a:t>
            </a:r>
            <a:r>
              <a:rPr lang="en-US" altLang="ja-JP" sz="1800" baseline="-25000" dirty="0">
                <a:sym typeface="Wingdings" panose="05000000000000000000" pitchFamily="2" charset="2"/>
              </a:rPr>
              <a:t>S</a:t>
            </a:r>
            <a:r>
              <a:rPr lang="en-US" altLang="ja-JP" sz="1800" baseline="30000" dirty="0">
                <a:sym typeface="Wingdings" panose="05000000000000000000" pitchFamily="2" charset="2"/>
              </a:rPr>
              <a:t>0</a:t>
            </a:r>
            <a:r>
              <a:rPr lang="en-US" altLang="ja-JP" sz="1800" dirty="0">
                <a:sym typeface="Wingdings" panose="05000000000000000000" pitchFamily="2" charset="2"/>
              </a:rPr>
              <a:t>pX    </a:t>
            </a:r>
            <a:r>
              <a:rPr lang="en-US" altLang="ja-JP" sz="1800" dirty="0"/>
              <a:t>1522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3          8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4           ~5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COSY          pp </a:t>
            </a:r>
            <a:r>
              <a:rPr lang="en-US" altLang="ja-JP" sz="1800" dirty="0">
                <a:sym typeface="Symbol" panose="05050102010706020507" pitchFamily="18" charset="2"/>
              </a:rPr>
              <a:t></a:t>
            </a:r>
            <a:r>
              <a:rPr lang="en-US" altLang="ja-JP" sz="1800" dirty="0">
                <a:sym typeface="Wingdings" panose="05000000000000000000" pitchFamily="2" charset="2"/>
              </a:rPr>
              <a:t> K</a:t>
            </a:r>
            <a:r>
              <a:rPr lang="en-US" altLang="ja-JP" sz="1800" baseline="-25000" dirty="0">
                <a:sym typeface="Wingdings" panose="05000000000000000000" pitchFamily="2" charset="2"/>
              </a:rPr>
              <a:t>S</a:t>
            </a:r>
            <a:r>
              <a:rPr lang="en-US" altLang="ja-JP" sz="1800" baseline="30000" dirty="0">
                <a:sym typeface="Wingdings" panose="05000000000000000000" pitchFamily="2" charset="2"/>
              </a:rPr>
              <a:t>0</a:t>
            </a:r>
            <a:r>
              <a:rPr lang="en-US" altLang="ja-JP" sz="1800" dirty="0">
                <a:sym typeface="Wingdings" panose="05000000000000000000" pitchFamily="2" charset="2"/>
              </a:rPr>
              <a:t>p</a:t>
            </a:r>
            <a:r>
              <a:rPr lang="en-US" altLang="ja-JP" sz="1800" dirty="0">
                <a:sym typeface="Symbol" panose="05050102010706020507" pitchFamily="18" charset="2"/>
              </a:rPr>
              <a:t></a:t>
            </a:r>
            <a:r>
              <a:rPr lang="en-US" altLang="ja-JP" sz="1800" baseline="30000" dirty="0">
                <a:sym typeface="Wingdings" panose="05000000000000000000" pitchFamily="2" charset="2"/>
              </a:rPr>
              <a:t>+</a:t>
            </a:r>
            <a:r>
              <a:rPr lang="en-US" altLang="ja-JP" sz="1800" dirty="0">
                <a:sym typeface="Wingdings" panose="05000000000000000000" pitchFamily="2" charset="2"/>
              </a:rPr>
              <a:t>        </a:t>
            </a:r>
            <a:r>
              <a:rPr lang="en-US" altLang="ja-JP" sz="1800" dirty="0"/>
              <a:t>1530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/>
              <a:t>5        &lt; 18           4-6</a:t>
            </a:r>
            <a:r>
              <a:rPr lang="en-US" altLang="ja-JP" sz="1800" dirty="0">
                <a:sym typeface="Symbol" panose="05050102010706020507" pitchFamily="18" charset="2"/>
              </a:rPr>
              <a:t></a:t>
            </a:r>
            <a:endParaRPr lang="en-US" altLang="ja-JP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/>
              <a:t>SVD(2004)   pA</a:t>
            </a:r>
            <a:r>
              <a:rPr lang="en-US" altLang="ja-JP" sz="1800" dirty="0">
                <a:sym typeface="Symbol" panose="05050102010706020507" pitchFamily="18" charset="2"/>
              </a:rPr>
              <a:t>K</a:t>
            </a:r>
            <a:r>
              <a:rPr lang="en-US" altLang="ja-JP" sz="1800" baseline="-25000" dirty="0">
                <a:sym typeface="Symbol" panose="05050102010706020507" pitchFamily="18" charset="2"/>
              </a:rPr>
              <a:t>S</a:t>
            </a:r>
            <a:r>
              <a:rPr lang="en-US" altLang="ja-JP" sz="1800" baseline="30000" dirty="0">
                <a:sym typeface="Symbol" panose="05050102010706020507" pitchFamily="18" charset="2"/>
              </a:rPr>
              <a:t>0</a:t>
            </a:r>
            <a:r>
              <a:rPr lang="en-US" altLang="ja-JP" sz="1800" dirty="0">
                <a:sym typeface="Symbol" panose="05050102010706020507" pitchFamily="18" charset="2"/>
              </a:rPr>
              <a:t>pX          1526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>
                <a:sym typeface="Symbol" panose="05050102010706020507" pitchFamily="18" charset="2"/>
              </a:rPr>
              <a:t>4        &lt; 24           5.6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dirty="0">
                <a:sym typeface="Symbol" panose="05050102010706020507" pitchFamily="18" charset="2"/>
              </a:rPr>
              <a:t>SVD(2005)   pAK</a:t>
            </a:r>
            <a:r>
              <a:rPr lang="en-US" altLang="ja-JP" sz="1800" baseline="-25000" dirty="0">
                <a:sym typeface="Symbol" panose="05050102010706020507" pitchFamily="18" charset="2"/>
              </a:rPr>
              <a:t>S</a:t>
            </a:r>
            <a:r>
              <a:rPr lang="en-US" altLang="ja-JP" sz="1800" baseline="30000" dirty="0">
                <a:sym typeface="Symbol" panose="05050102010706020507" pitchFamily="18" charset="2"/>
              </a:rPr>
              <a:t>0</a:t>
            </a:r>
            <a:r>
              <a:rPr lang="en-US" altLang="ja-JP" sz="1800" dirty="0">
                <a:sym typeface="Symbol" panose="05050102010706020507" pitchFamily="18" charset="2"/>
              </a:rPr>
              <a:t>pX          1523</a:t>
            </a:r>
            <a:r>
              <a:rPr lang="en-US" altLang="ja-JP" sz="1800" dirty="0">
                <a:latin typeface="Symbol" panose="05050102010706020507" pitchFamily="18" charset="2"/>
                <a:sym typeface="Symbol" panose="05050102010706020507" pitchFamily="18" charset="2"/>
              </a:rPr>
              <a:t></a:t>
            </a:r>
            <a:r>
              <a:rPr lang="en-US" altLang="ja-JP" sz="1800" dirty="0">
                <a:sym typeface="Symbol" panose="05050102010706020507" pitchFamily="18" charset="2"/>
              </a:rPr>
              <a:t>4        &lt; 14           8.0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9AAD6B6-2605-3A28-8EBC-D04BF95CCD85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9AAD6B6-2605-3A28-8EBC-D04BF95CC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FDECCD95-8675-A35B-2514-D924EE52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9" b="64340"/>
          <a:stretch>
            <a:fillRect/>
          </a:stretch>
        </p:blipFill>
        <p:spPr>
          <a:xfrm>
            <a:off x="343871" y="4659874"/>
            <a:ext cx="5783494" cy="16267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E145F5C-C586-0544-BA45-828088F4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603" r="80195" b="31140"/>
          <a:stretch>
            <a:fillRect/>
          </a:stretch>
        </p:blipFill>
        <p:spPr>
          <a:xfrm>
            <a:off x="6049143" y="4803034"/>
            <a:ext cx="1411716" cy="15026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F74368-F5DC-61B1-255B-517B133389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91" t="36451" r="62663" b="32837"/>
          <a:stretch>
            <a:fillRect/>
          </a:stretch>
        </p:blipFill>
        <p:spPr>
          <a:xfrm>
            <a:off x="7606810" y="4820315"/>
            <a:ext cx="1289540" cy="1414586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14C9B6C-5A9C-6CB6-10AE-31C282FA3467}"/>
              </a:ext>
            </a:extLst>
          </p:cNvPr>
          <p:cNvGrpSpPr/>
          <p:nvPr/>
        </p:nvGrpSpPr>
        <p:grpSpPr>
          <a:xfrm>
            <a:off x="6838950" y="3564659"/>
            <a:ext cx="1885950" cy="1175110"/>
            <a:chOff x="6862305" y="1790908"/>
            <a:chExt cx="2014987" cy="133334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28B33DE-1EBB-F5D6-9F2F-B9F891B2C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2305" y="1790908"/>
              <a:ext cx="2014987" cy="133334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655D937-A814-8565-FECD-EBD97FC2A17D}"/>
                </a:ext>
              </a:extLst>
            </p:cNvPr>
            <p:cNvSpPr txBox="1"/>
            <p:nvPr/>
          </p:nvSpPr>
          <p:spPr>
            <a:xfrm>
              <a:off x="7417369" y="182068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b="1" i="1" dirty="0">
                  <a:solidFill>
                    <a:srgbClr val="FF0000"/>
                  </a:solidFill>
                </a:rPr>
                <a:t>ITEP</a:t>
              </a:r>
              <a:endParaRPr kumimoji="1" lang="ja-JP" altLang="en-US" sz="1100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EF42225-A27E-C075-E47C-7ADB0256B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188" t="34895" r="19149" b="35087"/>
          <a:stretch>
            <a:fillRect/>
          </a:stretch>
        </p:blipFill>
        <p:spPr>
          <a:xfrm>
            <a:off x="7358468" y="767303"/>
            <a:ext cx="1289540" cy="13146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C3E1CC5-4998-1E5B-213D-B14D5B4E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86" t="67564" r="35483" b="2207"/>
          <a:stretch>
            <a:fillRect/>
          </a:stretch>
        </p:blipFill>
        <p:spPr>
          <a:xfrm>
            <a:off x="7400564" y="2139400"/>
            <a:ext cx="1303378" cy="133334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DE21D4-AE0B-39B7-FB45-50B726C88AA2}"/>
              </a:ext>
            </a:extLst>
          </p:cNvPr>
          <p:cNvSpPr txBox="1"/>
          <p:nvPr/>
        </p:nvSpPr>
        <p:spPr>
          <a:xfrm>
            <a:off x="333375" y="670043"/>
            <a:ext cx="140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Appeared in</a:t>
            </a:r>
          </a:p>
          <a:p>
            <a:pPr algn="ctr"/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PDG(2006)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46122D-8AF9-9338-91B7-229A720ED0E3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10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DED43C6-B366-D7D4-8A15-919E01CE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4" y="2693275"/>
            <a:ext cx="6511985" cy="370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A991E5B-4672-E155-BC22-F34A2AB75A50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A991E5B-4672-E155-BC22-F34A2AB75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3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782D50-C7AE-44B9-8589-CC9226102D83}"/>
              </a:ext>
            </a:extLst>
          </p:cNvPr>
          <p:cNvSpPr txBox="1"/>
          <p:nvPr/>
        </p:nvSpPr>
        <p:spPr>
          <a:xfrm>
            <a:off x="2726271" y="3589865"/>
            <a:ext cx="10534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result </a:t>
            </a:r>
          </a:p>
          <a:p>
            <a:r>
              <a:rPr kumimoji="1" lang="en-US" altLang="ja-JP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scaled by</a:t>
            </a:r>
          </a:p>
          <a:p>
            <a:r>
              <a:rPr kumimoji="1" lang="en-US" altLang="ja-JP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1/5.92.</a:t>
            </a:r>
            <a:endParaRPr kumimoji="1" lang="ja-JP" altLang="en-US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FF85BC7-99DC-1050-F067-5C0674C84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84" y="935638"/>
            <a:ext cx="3816000" cy="189685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AD78F3-CD15-E976-55B0-EA90BA6FD29E}"/>
              </a:ext>
            </a:extLst>
          </p:cNvPr>
          <p:cNvSpPr txBox="1"/>
          <p:nvPr/>
        </p:nvSpPr>
        <p:spPr>
          <a:xfrm>
            <a:off x="3965071" y="2832496"/>
            <a:ext cx="246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 peak disappeared.</a:t>
            </a:r>
            <a:endParaRPr kumimoji="1" lang="en-US" altLang="ja-JP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7505986-EEAE-9350-DDD9-EC4BB2ACB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875" y="2163722"/>
            <a:ext cx="2632015" cy="256732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862078E-E222-2481-74D3-CD5D409F6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4" y="4841199"/>
            <a:ext cx="1926772" cy="136166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618E4D-AFBC-CD7E-8F92-945B77F772CA}"/>
              </a:ext>
            </a:extLst>
          </p:cNvPr>
          <p:cNvSpPr txBox="1"/>
          <p:nvPr/>
        </p:nvSpPr>
        <p:spPr>
          <a:xfrm>
            <a:off x="6892463" y="1517391"/>
            <a:ext cx="1650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CLAS, PRL 96 </a:t>
            </a:r>
          </a:p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(2006) 042001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64E16B-825B-A175-F51B-4BD0D2B8414B}"/>
              </a:ext>
            </a:extLst>
          </p:cNvPr>
          <p:cNvSpPr txBox="1"/>
          <p:nvPr/>
        </p:nvSpPr>
        <p:spPr>
          <a:xfrm>
            <a:off x="3877983" y="1517391"/>
            <a:ext cx="1650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CLAS, PRL 96 </a:t>
            </a:r>
          </a:p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(2006) 212001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0E06547-5174-BDA4-EDA6-D02E9A00C33B}"/>
                  </a:ext>
                </a:extLst>
              </p:cNvPr>
              <p:cNvSpPr txBox="1"/>
              <p:nvPr/>
            </p:nvSpPr>
            <p:spPr>
              <a:xfrm>
                <a:off x="4172423" y="929892"/>
                <a:ext cx="46123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JLab prohibited further research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1" lang="ja-JP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0E06547-5174-BDA4-EDA6-D02E9A00C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423" y="929892"/>
                <a:ext cx="4612353" cy="400110"/>
              </a:xfrm>
              <a:prstGeom prst="rect">
                <a:avLst/>
              </a:prstGeom>
              <a:blipFill>
                <a:blip r:embed="rId7"/>
                <a:stretch>
                  <a:fillRect l="-1321" t="-9231" r="-528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6ACBBF-0E7E-1939-3E63-84C3F39997CA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11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9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3CFF172-F2BD-88A2-4883-E6F589629AA0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3CFF172-F2BD-88A2-4883-E6F589629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EBF4880D-C7EC-2E49-764C-2018C300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3"/>
          <a:stretch>
            <a:fillRect/>
          </a:stretch>
        </p:blipFill>
        <p:spPr>
          <a:xfrm>
            <a:off x="779689" y="852368"/>
            <a:ext cx="7739472" cy="486302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F240A3-6E17-647E-8566-D518D8975CD3}"/>
              </a:ext>
            </a:extLst>
          </p:cNvPr>
          <p:cNvSpPr txBox="1"/>
          <p:nvPr/>
        </p:nvSpPr>
        <p:spPr>
          <a:xfrm>
            <a:off x="954405" y="5777989"/>
            <a:ext cx="742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Many negative results.  Disappeared in</a:t>
            </a:r>
            <a:r>
              <a:rPr kumimoji="1" lang="ja-JP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PDG(2008)…</a:t>
            </a:r>
            <a:endParaRPr kumimoji="1" lang="ja-JP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8DEE83-741B-2088-A5EC-8417FE5E23FA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12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2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450D69D-F055-020D-8C58-3C416331E78D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450D69D-F055-020D-8C58-3C416331E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>
            <a:extLst>
              <a:ext uri="{FF2B5EF4-FFF2-40B4-BE49-F238E27FC236}">
                <a16:creationId xmlns:a16="http://schemas.microsoft.com/office/drawing/2014/main" id="{E2A5F86A-D0AC-BF34-12AF-FB3DF70E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89" y="1072344"/>
            <a:ext cx="2700000" cy="24935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A4752F-B15F-EED1-1447-D25085685DD2}"/>
              </a:ext>
            </a:extLst>
          </p:cNvPr>
          <p:cNvSpPr/>
          <p:nvPr/>
        </p:nvSpPr>
        <p:spPr>
          <a:xfrm>
            <a:off x="2351564" y="1346426"/>
            <a:ext cx="409575" cy="409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86F193-FED4-0B58-A191-EA64678B4F37}"/>
              </a:ext>
            </a:extLst>
          </p:cNvPr>
          <p:cNvSpPr txBox="1"/>
          <p:nvPr/>
        </p:nvSpPr>
        <p:spPr>
          <a:xfrm>
            <a:off x="2262039" y="1227942"/>
            <a:ext cx="5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kumimoji="1" lang="en-US" altLang="ja-JP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tgt.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59FAD1-F2D6-960C-3CD2-FAA4F9886F87}"/>
              </a:ext>
            </a:extLst>
          </p:cNvPr>
          <p:cNvSpPr txBox="1"/>
          <p:nvPr/>
        </p:nvSpPr>
        <p:spPr>
          <a:xfrm>
            <a:off x="1254279" y="257536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5.1</a:t>
            </a:r>
            <a:r>
              <a:rPr kumimoji="1" lang="en-US" altLang="ja-JP" b="1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E060C8-4158-201F-AF38-8DF7716AE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189" y="860178"/>
            <a:ext cx="5782088" cy="1381858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31960BF1-A350-6C74-CB7B-3965171D39D9}"/>
              </a:ext>
            </a:extLst>
          </p:cNvPr>
          <p:cNvSpPr/>
          <p:nvPr/>
        </p:nvSpPr>
        <p:spPr>
          <a:xfrm>
            <a:off x="3657596" y="1140057"/>
            <a:ext cx="914400" cy="280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7CA8C0-9C0D-2262-3C7E-B892A0E64C52}"/>
              </a:ext>
            </a:extLst>
          </p:cNvPr>
          <p:cNvSpPr txBox="1"/>
          <p:nvPr/>
        </p:nvSpPr>
        <p:spPr>
          <a:xfrm>
            <a:off x="307941" y="770725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LEPS, PRC 79 (2009) 025210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5806AC9-EC6A-A0DE-9669-A0A6F3527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69" y="2521915"/>
            <a:ext cx="5782088" cy="20593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2D3560C-55A5-5C1C-C699-CB6E010F4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89" y="4688249"/>
            <a:ext cx="3481256" cy="205938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727ADF7-2F08-B971-E6D0-382C70F9A129}"/>
              </a:ext>
            </a:extLst>
          </p:cNvPr>
          <p:cNvSpPr txBox="1"/>
          <p:nvPr/>
        </p:nvSpPr>
        <p:spPr>
          <a:xfrm>
            <a:off x="730209" y="3765392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DIANA, PRC 89 </a:t>
            </a:r>
          </a:p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(2014) 045204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746AF989-0238-E0DF-3004-03A5ED7D8EBD}"/>
              </a:ext>
            </a:extLst>
          </p:cNvPr>
          <p:cNvSpPr/>
          <p:nvPr/>
        </p:nvSpPr>
        <p:spPr>
          <a:xfrm>
            <a:off x="2502969" y="3829379"/>
            <a:ext cx="62351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1D4EA777-5766-6BA9-C506-9C5F8A5BEBC5}"/>
                  </a:ext>
                </a:extLst>
              </p:cNvPr>
              <p:cNvSpPr txBox="1"/>
              <p:nvPr/>
            </p:nvSpPr>
            <p:spPr>
              <a:xfrm>
                <a:off x="4252582" y="5001435"/>
                <a:ext cx="44791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M.J. </a:t>
                </a:r>
                <a:r>
                  <a:rPr kumimoji="1" lang="en-US" altLang="ja-JP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Amaryan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PRC 85 (2012) 035209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using CLAS data</a:t>
                </a:r>
              </a:p>
              <a:p>
                <a:pPr algn="ctr"/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[Publication was allowed by </a:t>
                </a:r>
                <a:r>
                  <a:rPr kumimoji="1" lang="en-US" altLang="ja-JP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Jlab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.]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1D4EA777-5766-6BA9-C506-9C5F8A5B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582" y="5001435"/>
                <a:ext cx="4479100" cy="923330"/>
              </a:xfrm>
              <a:prstGeom prst="rect">
                <a:avLst/>
              </a:prstGeom>
              <a:blipFill>
                <a:blip r:embed="rId7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矢印: 右 16">
            <a:extLst>
              <a:ext uri="{FF2B5EF4-FFF2-40B4-BE49-F238E27FC236}">
                <a16:creationId xmlns:a16="http://schemas.microsoft.com/office/drawing/2014/main" id="{51700260-6888-1642-0E7C-B306F1A12AF8}"/>
              </a:ext>
            </a:extLst>
          </p:cNvPr>
          <p:cNvSpPr/>
          <p:nvPr/>
        </p:nvSpPr>
        <p:spPr>
          <a:xfrm rot="10800000">
            <a:off x="3733022" y="5233310"/>
            <a:ext cx="62351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FED84D-0069-91AD-FDBF-7CEBB62EDF20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13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7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D484545D-A959-4826-007E-5442552681E7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D484545D-A959-4826-007E-544255268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C458FA8-4214-82DE-D053-F1FED77C3EF2}"/>
                  </a:ext>
                </a:extLst>
              </p:cNvPr>
              <p:cNvSpPr txBox="1"/>
              <p:nvPr/>
            </p:nvSpPr>
            <p:spPr>
              <a:xfrm>
                <a:off x="884072" y="760253"/>
                <a:ext cx="7316170" cy="424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COSY-TOF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ja-JP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sub>
                      <m:sup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𝒌𝒊𝒏</m:t>
                        </m:r>
                      </m:sup>
                    </m:sSubSup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kumimoji="1" lang="ja-JP" alt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r>
                      <a:rPr kumimoji="1" lang="en-US" altLang="ja-JP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1" lang="en-US" altLang="ja-JP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𝟐𝟔</m:t>
                    </m:r>
                  </m:oMath>
                </a14:m>
                <a:r>
                  <a:rPr kumimoji="1" lang="ja-JP" alt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C458FA8-4214-82DE-D053-F1FED77C3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72" y="760253"/>
                <a:ext cx="7316170" cy="424860"/>
              </a:xfrm>
              <a:prstGeom prst="rect">
                <a:avLst/>
              </a:prstGeom>
              <a:blipFill>
                <a:blip r:embed="rId3"/>
                <a:stretch>
                  <a:fillRect l="-2500" t="-18841" r="-1583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09CD5977-4535-8D4C-A436-1E6790FF9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94" y="1423361"/>
            <a:ext cx="3960000" cy="259189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BB0B4D-77B6-9572-2D32-031B731E722B}"/>
              </a:ext>
            </a:extLst>
          </p:cNvPr>
          <p:cNvSpPr txBox="1"/>
          <p:nvPr/>
        </p:nvSpPr>
        <p:spPr>
          <a:xfrm>
            <a:off x="1828665" y="1176861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 595 (</a:t>
            </a:r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127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B8B4C02-E7A2-0730-B385-058A22DAB52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3457" y="4121112"/>
            <a:ext cx="3881372" cy="24077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0C30B86-05E6-C41E-BE1A-991CDCE22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90" y="4276385"/>
            <a:ext cx="321657" cy="19166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284BD9C-C3A6-7FBA-AF2A-EE877F46F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848" y="6429642"/>
            <a:ext cx="2232000" cy="27023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FAA782-DB52-7834-4C8A-FA866906030F}"/>
              </a:ext>
            </a:extLst>
          </p:cNvPr>
          <p:cNvSpPr txBox="1"/>
          <p:nvPr/>
        </p:nvSpPr>
        <p:spPr>
          <a:xfrm>
            <a:off x="1709626" y="3912918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 649 (</a:t>
            </a:r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252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A90536B-9005-6A50-B046-502C12DCD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1415" y="5280074"/>
            <a:ext cx="2747172" cy="134326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3B07601-346B-46AA-D05E-4EFBF2FF4B6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81948" y="1198858"/>
            <a:ext cx="3671279" cy="401728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E0E59F-EB60-FEF4-6D1A-133A36AECC07}"/>
              </a:ext>
            </a:extLst>
          </p:cNvPr>
          <p:cNvSpPr txBox="1"/>
          <p:nvPr/>
        </p:nvSpPr>
        <p:spPr>
          <a:xfrm>
            <a:off x="1325944" y="4388107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214 nb</a:t>
            </a:r>
            <a:r>
              <a:rPr kumimoji="1" lang="en-US" altLang="ja-JP" baseline="30000" dirty="0">
                <a:sym typeface="Symbol" panose="05050102010706020507" pitchFamily="18" charset="2"/>
              </a:rPr>
              <a:t>1</a:t>
            </a:r>
            <a:endParaRPr kumimoji="1" lang="ja-JP" altLang="en-US" baseline="30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CBAE3B7-A8E4-403B-BBB0-C454317096CB}"/>
              </a:ext>
            </a:extLst>
          </p:cNvPr>
          <p:cNvSpPr txBox="1"/>
          <p:nvPr/>
        </p:nvSpPr>
        <p:spPr>
          <a:xfrm>
            <a:off x="7417581" y="541182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</a:rPr>
              <a:t>1/8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2D1AEB-E2B9-1C2B-6D00-6657E45D79DF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14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2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6E5BCA1-F7B7-3C4C-BEA1-0EE2A5CB4055}"/>
              </a:ext>
            </a:extLst>
          </p:cNvPr>
          <p:cNvSpPr/>
          <p:nvPr/>
        </p:nvSpPr>
        <p:spPr>
          <a:xfrm>
            <a:off x="2725809" y="3015997"/>
            <a:ext cx="526617" cy="391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40E7BFC-8B3E-E508-C95A-C08E719B21EF}"/>
              </a:ext>
            </a:extLst>
          </p:cNvPr>
          <p:cNvSpPr/>
          <p:nvPr/>
        </p:nvSpPr>
        <p:spPr>
          <a:xfrm>
            <a:off x="2781229" y="2541476"/>
            <a:ext cx="526617" cy="391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1BC708-796C-80B3-04B5-BADE4797051B}"/>
              </a:ext>
            </a:extLst>
          </p:cNvPr>
          <p:cNvSpPr/>
          <p:nvPr/>
        </p:nvSpPr>
        <p:spPr>
          <a:xfrm>
            <a:off x="2770838" y="2085712"/>
            <a:ext cx="526617" cy="391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37D892-3B57-17DD-4E6A-2F5D63861B28}"/>
              </a:ext>
            </a:extLst>
          </p:cNvPr>
          <p:cNvSpPr/>
          <p:nvPr/>
        </p:nvSpPr>
        <p:spPr>
          <a:xfrm>
            <a:off x="2441721" y="1631738"/>
            <a:ext cx="526617" cy="391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D8A337A-6D41-BE58-ED18-03A692B37EF6}"/>
              </a:ext>
            </a:extLst>
          </p:cNvPr>
          <p:cNvSpPr/>
          <p:nvPr/>
        </p:nvSpPr>
        <p:spPr>
          <a:xfrm>
            <a:off x="2507530" y="1155192"/>
            <a:ext cx="526617" cy="391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B0BD496-EF55-39C7-B18C-D3ECDFF23FB2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B0BD496-EF55-39C7-B18C-D3ECDFF23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E95CCD7-CF99-4D01-5E36-AAC6F13D6899}"/>
                  </a:ext>
                </a:extLst>
              </p:cNvPr>
              <p:cNvSpPr txBox="1"/>
              <p:nvPr/>
            </p:nvSpPr>
            <p:spPr>
              <a:xfrm>
                <a:off x="1276471" y="1165502"/>
                <a:ext cx="6347763" cy="38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l-GR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Σ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ja-JP" altLang="en-US" sz="24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→[</m:t>
                      </m:r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ja-JP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𝛾𝛾</m:t>
                      </m:r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E95CCD7-CF99-4D01-5E36-AAC6F13D6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471" y="1165502"/>
                <a:ext cx="6347763" cy="381323"/>
              </a:xfrm>
              <a:prstGeom prst="rect">
                <a:avLst/>
              </a:prstGeom>
              <a:blipFill>
                <a:blip r:embed="rId3"/>
                <a:stretch>
                  <a:fillRect l="-672" r="-576" b="-349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958F150-4B6A-9E77-BABF-D19C96225855}"/>
                  </a:ext>
                </a:extLst>
              </p:cNvPr>
              <p:cNvSpPr txBox="1"/>
              <p:nvPr/>
            </p:nvSpPr>
            <p:spPr>
              <a:xfrm>
                <a:off x="1276471" y="1621171"/>
                <a:ext cx="4095800" cy="38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l-GR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Σ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ja-JP" altLang="en-US" sz="24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958F150-4B6A-9E77-BABF-D19C96225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471" y="1621171"/>
                <a:ext cx="4095800" cy="381323"/>
              </a:xfrm>
              <a:prstGeom prst="rect">
                <a:avLst/>
              </a:prstGeom>
              <a:blipFill>
                <a:blip r:embed="rId4"/>
                <a:stretch>
                  <a:fillRect l="-1339" r="-1339" b="-274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B7AD920-C409-8452-3598-C2C1D93938B6}"/>
                  </a:ext>
                </a:extLst>
              </p:cNvPr>
              <p:cNvSpPr txBox="1"/>
              <p:nvPr/>
            </p:nvSpPr>
            <p:spPr>
              <a:xfrm>
                <a:off x="1276471" y="2076840"/>
                <a:ext cx="4805290" cy="38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ja-JP" altLang="en-US" sz="24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B7AD920-C409-8452-3598-C2C1D9393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471" y="2076840"/>
                <a:ext cx="4805290" cy="381323"/>
              </a:xfrm>
              <a:prstGeom prst="rect">
                <a:avLst/>
              </a:prstGeom>
              <a:blipFill>
                <a:blip r:embed="rId5"/>
                <a:stretch>
                  <a:fillRect l="-1014" r="-887" b="-274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5C1070-4E7C-0CF5-93B8-C5B48391D22E}"/>
                  </a:ext>
                </a:extLst>
              </p:cNvPr>
              <p:cNvSpPr txBox="1"/>
              <p:nvPr/>
            </p:nvSpPr>
            <p:spPr>
              <a:xfrm>
                <a:off x="1276471" y="2988178"/>
                <a:ext cx="4144660" cy="381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𝑝𝑛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ja-JP" altLang="en-US" sz="24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5C1070-4E7C-0CF5-93B8-C5B48391D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471" y="2988178"/>
                <a:ext cx="4144660" cy="381323"/>
              </a:xfrm>
              <a:prstGeom prst="rect">
                <a:avLst/>
              </a:prstGeom>
              <a:blipFill>
                <a:blip r:embed="rId6"/>
                <a:stretch>
                  <a:fillRect l="-1324" r="-1324" b="-253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4BE0FBA-3254-7EF8-62F8-C223A2854D40}"/>
                  </a:ext>
                </a:extLst>
              </p:cNvPr>
              <p:cNvSpPr txBox="1"/>
              <p:nvPr/>
            </p:nvSpPr>
            <p:spPr>
              <a:xfrm>
                <a:off x="1276471" y="2532509"/>
                <a:ext cx="42909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kumimoji="1" lang="ja-JP" altLang="en-US" sz="24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ja-JP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</m:oMath>
                  </m:oMathPara>
                </a14:m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4BE0FBA-3254-7EF8-62F8-C223A2854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471" y="2532509"/>
                <a:ext cx="4290918" cy="369332"/>
              </a:xfrm>
              <a:prstGeom prst="rect">
                <a:avLst/>
              </a:prstGeom>
              <a:blipFill>
                <a:blip r:embed="rId7"/>
                <a:stretch>
                  <a:fillRect l="-1136" t="-1639" r="-426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楕円 12">
            <a:extLst>
              <a:ext uri="{FF2B5EF4-FFF2-40B4-BE49-F238E27FC236}">
                <a16:creationId xmlns:a16="http://schemas.microsoft.com/office/drawing/2014/main" id="{056D4A5B-B082-B15E-F87B-475D253FFF9A}"/>
              </a:ext>
            </a:extLst>
          </p:cNvPr>
          <p:cNvSpPr/>
          <p:nvPr/>
        </p:nvSpPr>
        <p:spPr>
          <a:xfrm>
            <a:off x="2057258" y="3005605"/>
            <a:ext cx="432000" cy="39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906CC17-13C6-2838-084A-651A6D046518}"/>
              </a:ext>
            </a:extLst>
          </p:cNvPr>
          <p:cNvSpPr/>
          <p:nvPr/>
        </p:nvSpPr>
        <p:spPr>
          <a:xfrm>
            <a:off x="3831037" y="2532509"/>
            <a:ext cx="432000" cy="39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326AE57-287A-E528-4CB1-7A79D20AC3D1}"/>
              </a:ext>
            </a:extLst>
          </p:cNvPr>
          <p:cNvSpPr/>
          <p:nvPr/>
        </p:nvSpPr>
        <p:spPr>
          <a:xfrm>
            <a:off x="3820646" y="2084459"/>
            <a:ext cx="432000" cy="39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18F4A5C-751A-D685-6D75-57920F2D7C7D}"/>
              </a:ext>
            </a:extLst>
          </p:cNvPr>
          <p:cNvSpPr/>
          <p:nvPr/>
        </p:nvSpPr>
        <p:spPr>
          <a:xfrm>
            <a:off x="2030503" y="1609442"/>
            <a:ext cx="432000" cy="39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223D20D-8559-802A-CA80-1506FB6A1DC1}"/>
              </a:ext>
            </a:extLst>
          </p:cNvPr>
          <p:cNvSpPr/>
          <p:nvPr/>
        </p:nvSpPr>
        <p:spPr>
          <a:xfrm>
            <a:off x="2030503" y="1152299"/>
            <a:ext cx="432000" cy="39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F1E3E16-2B83-7790-8B10-209AE67EA52C}"/>
              </a:ext>
            </a:extLst>
          </p:cNvPr>
          <p:cNvGrpSpPr/>
          <p:nvPr/>
        </p:nvGrpSpPr>
        <p:grpSpPr>
          <a:xfrm>
            <a:off x="3596540" y="3602133"/>
            <a:ext cx="2529882" cy="396000"/>
            <a:chOff x="5421437" y="4080816"/>
            <a:chExt cx="2529882" cy="396000"/>
          </a:xfrm>
        </p:grpSpPr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5D828728-944A-A9C5-9387-FEE00633271D}"/>
                </a:ext>
              </a:extLst>
            </p:cNvPr>
            <p:cNvSpPr/>
            <p:nvPr/>
          </p:nvSpPr>
          <p:spPr>
            <a:xfrm>
              <a:off x="5421437" y="4080816"/>
              <a:ext cx="432000" cy="396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EC710075-8D72-B575-9410-8C8CDA27A846}"/>
                    </a:ext>
                  </a:extLst>
                </p:cNvPr>
                <p:cNvSpPr txBox="1"/>
                <p:nvPr/>
              </p:nvSpPr>
              <p:spPr>
                <a:xfrm>
                  <a:off x="5915505" y="4107484"/>
                  <a:ext cx="20358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Need to tag </a:t>
                  </a:r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a14:m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EC710075-8D72-B575-9410-8C8CDA27A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5505" y="4107484"/>
                  <a:ext cx="2035814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395" t="-8197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3DFDC0A-2DD4-056B-0720-D8C23189053F}"/>
              </a:ext>
            </a:extLst>
          </p:cNvPr>
          <p:cNvGrpSpPr/>
          <p:nvPr/>
        </p:nvGrpSpPr>
        <p:grpSpPr>
          <a:xfrm>
            <a:off x="838576" y="3606500"/>
            <a:ext cx="2609912" cy="391633"/>
            <a:chOff x="1110215" y="3481334"/>
            <a:chExt cx="2609912" cy="391633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38105D9B-C436-DB5C-8D0F-0FB361C5FD06}"/>
                </a:ext>
              </a:extLst>
            </p:cNvPr>
            <p:cNvSpPr/>
            <p:nvPr/>
          </p:nvSpPr>
          <p:spPr>
            <a:xfrm>
              <a:off x="1110215" y="3481334"/>
              <a:ext cx="526617" cy="3916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59346A14-B26F-E386-B149-4731C2F9198A}"/>
                    </a:ext>
                  </a:extLst>
                </p:cNvPr>
                <p:cNvSpPr txBox="1"/>
                <p:nvPr/>
              </p:nvSpPr>
              <p:spPr>
                <a:xfrm>
                  <a:off x="1716437" y="3503635"/>
                  <a:ext cx="2003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l-GR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Θ</m:t>
                          </m:r>
                        </m:e>
                        <m:sup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ja-JP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decay (</a:t>
                  </a:r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=+1</m:t>
                      </m:r>
                    </m:oMath>
                  </a14:m>
                  <a:r>
                    <a:rPr kumimoji="1" lang="en-US" altLang="ja-JP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59346A14-B26F-E386-B149-4731C2F91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437" y="3503635"/>
                  <a:ext cx="2003690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8197" r="-1824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楕円 23">
            <a:extLst>
              <a:ext uri="{FF2B5EF4-FFF2-40B4-BE49-F238E27FC236}">
                <a16:creationId xmlns:a16="http://schemas.microsoft.com/office/drawing/2014/main" id="{1756A4A6-6237-183D-FAC0-D5584B2BF51C}"/>
              </a:ext>
            </a:extLst>
          </p:cNvPr>
          <p:cNvSpPr/>
          <p:nvPr/>
        </p:nvSpPr>
        <p:spPr>
          <a:xfrm>
            <a:off x="5244650" y="2560900"/>
            <a:ext cx="360000" cy="360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F7C06FE-0752-C993-1F91-ED0B2A81F95B}"/>
              </a:ext>
            </a:extLst>
          </p:cNvPr>
          <p:cNvSpPr/>
          <p:nvPr/>
        </p:nvSpPr>
        <p:spPr>
          <a:xfrm>
            <a:off x="3379556" y="1642494"/>
            <a:ext cx="360000" cy="360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FDF4391-AF28-E59B-57EC-D55DA4116B19}"/>
              </a:ext>
            </a:extLst>
          </p:cNvPr>
          <p:cNvGrpSpPr/>
          <p:nvPr/>
        </p:nvGrpSpPr>
        <p:grpSpPr>
          <a:xfrm>
            <a:off x="6259887" y="3628801"/>
            <a:ext cx="1868560" cy="369332"/>
            <a:chOff x="6531526" y="3503635"/>
            <a:chExt cx="1868560" cy="369332"/>
          </a:xfrm>
        </p:grpSpPr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161D596C-D7FB-5785-7633-21A499001C52}"/>
                </a:ext>
              </a:extLst>
            </p:cNvPr>
            <p:cNvSpPr/>
            <p:nvPr/>
          </p:nvSpPr>
          <p:spPr>
            <a:xfrm>
              <a:off x="6531526" y="3503635"/>
              <a:ext cx="360000" cy="3600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A723BBA-A11A-53A3-5C09-83B67A1601D8}"/>
                </a:ext>
              </a:extLst>
            </p:cNvPr>
            <p:cNvSpPr txBox="1"/>
            <p:nvPr/>
          </p:nvSpPr>
          <p:spPr>
            <a:xfrm>
              <a:off x="6952254" y="3503635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Missing mass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矢印: 右 28">
            <a:extLst>
              <a:ext uri="{FF2B5EF4-FFF2-40B4-BE49-F238E27FC236}">
                <a16:creationId xmlns:a16="http://schemas.microsoft.com/office/drawing/2014/main" id="{3F1D5AB7-B17A-3D93-6164-BE8E2AF892BD}"/>
              </a:ext>
            </a:extLst>
          </p:cNvPr>
          <p:cNvSpPr/>
          <p:nvPr/>
        </p:nvSpPr>
        <p:spPr>
          <a:xfrm>
            <a:off x="871403" y="3077605"/>
            <a:ext cx="324000" cy="324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5B384DF-3C7F-4C49-9B2C-2479B489C447}"/>
              </a:ext>
            </a:extLst>
          </p:cNvPr>
          <p:cNvSpPr txBox="1"/>
          <p:nvPr/>
        </p:nvSpPr>
        <p:spPr>
          <a:xfrm>
            <a:off x="5721713" y="3032273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kumimoji="1" lang="en-US" altLang="ja-JP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target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C1064EF-40B3-F28C-4A4C-0EC50BD1B3D6}"/>
              </a:ext>
            </a:extLst>
          </p:cNvPr>
          <p:cNvSpPr txBox="1"/>
          <p:nvPr/>
        </p:nvSpPr>
        <p:spPr>
          <a:xfrm>
            <a:off x="1621757" y="4572243"/>
            <a:ext cx="5657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Assume t = </a:t>
            </a:r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8.5310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10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nb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1</a:t>
            </a: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Proton beam : Assume </a:t>
            </a:r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kumimoji="1" lang="en-US" altLang="ja-JP" sz="24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/s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conservatively.</a:t>
            </a: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Reach 214 nb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1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(COSY-TOF)</a:t>
            </a:r>
            <a:r>
              <a: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</a:t>
            </a:r>
            <a:r>
              <a: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2.9 days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0D6F51B-1AA2-636B-2728-8B5A98432F1F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15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38AFF0C1-988E-1943-33E6-C9810CF058DF}"/>
              </a:ext>
            </a:extLst>
          </p:cNvPr>
          <p:cNvSpPr/>
          <p:nvPr/>
        </p:nvSpPr>
        <p:spPr>
          <a:xfrm>
            <a:off x="866485" y="1725668"/>
            <a:ext cx="324000" cy="3240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42E5BDEA-38EB-A103-D3C3-C73AF9FFA4C1}"/>
              </a:ext>
            </a:extLst>
          </p:cNvPr>
          <p:cNvSpPr/>
          <p:nvPr/>
        </p:nvSpPr>
        <p:spPr>
          <a:xfrm>
            <a:off x="881232" y="1278299"/>
            <a:ext cx="324000" cy="3240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02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752D54C-5B79-9C79-C18A-20EF6864992F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752D54C-5B79-9C79-C18A-20EF68649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008AC94-0265-EE92-2C4D-ADA0D4D0CAB1}"/>
                  </a:ext>
                </a:extLst>
              </p:cNvPr>
              <p:cNvSpPr txBox="1"/>
              <p:nvPr/>
            </p:nvSpPr>
            <p:spPr>
              <a:xfrm>
                <a:off x="1320016" y="943116"/>
                <a:ext cx="6503960" cy="758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simulation (</a:t>
                </a:r>
                <a:r>
                  <a:rPr kumimoji="1" lang="en-US" altLang="ja-JP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ChnsROOT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p>
                    </m:sSubSup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 &amp;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𝑝𝑛</m:t>
                      </m:r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ja-JP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l-GR" altLang="ja-JP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Θ</m:t>
                          </m:r>
                        </m:e>
                        <m:sup>
                          <m:r>
                            <a:rPr kumimoji="1" lang="en-US" altLang="ja-JP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sSubSup>
                        <m:sSubSup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  <m:r>
                        <a:rPr kumimoji="1" lang="ja-JP" altLang="en-US" sz="2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0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ja-JP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0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0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0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0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kumimoji="1" lang="en-US" altLang="ja-JP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008AC94-0265-EE92-2C4D-ADA0D4D0C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016" y="943116"/>
                <a:ext cx="6503960" cy="758669"/>
              </a:xfrm>
              <a:prstGeom prst="rect">
                <a:avLst/>
              </a:prstGeom>
              <a:blipFill>
                <a:blip r:embed="rId3"/>
                <a:stretch>
                  <a:fillRect l="-1032" t="-3226" r="-94" b="-80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3BA35E3B-B771-7494-3EDC-63BC746B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60" y="2109256"/>
            <a:ext cx="4356000" cy="31423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28313E-6901-25B7-7BCF-23DD0679E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956" y="2109256"/>
            <a:ext cx="4356000" cy="31423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1347426-096D-F665-8A66-D4ED01ED4C68}"/>
                  </a:ext>
                </a:extLst>
              </p:cNvPr>
              <p:cNvSpPr txBox="1"/>
              <p:nvPr/>
            </p:nvSpPr>
            <p:spPr>
              <a:xfrm>
                <a:off x="915412" y="1930874"/>
                <a:ext cx="1526248" cy="356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ja-JP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ja-JP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ja-JP" altLang="en-US" sz="1600" b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1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1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1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1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ja-JP" altLang="en-US" sz="1600" b="1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1347426-096D-F665-8A66-D4ED01ED4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12" y="1930874"/>
                <a:ext cx="1526248" cy="356764"/>
              </a:xfrm>
              <a:prstGeom prst="rect">
                <a:avLst/>
              </a:prstGeom>
              <a:blipFill>
                <a:blip r:embed="rId6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198B8EA-5227-D8E9-F4B1-58E1D171B9C9}"/>
                  </a:ext>
                </a:extLst>
              </p:cNvPr>
              <p:cNvSpPr txBox="1"/>
              <p:nvPr/>
            </p:nvSpPr>
            <p:spPr>
              <a:xfrm>
                <a:off x="5214668" y="1930874"/>
                <a:ext cx="1440268" cy="356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1" lang="en-US" altLang="ja-JP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l-GR" altLang="ja-JP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𝜣</m:t>
                              </m:r>
                            </m:e>
                            <m:sup>
                              <m:r>
                                <a:rPr kumimoji="1" lang="en-US" altLang="ja-JP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ja-JP" sz="1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kumimoji="1" lang="en-US" altLang="ja-JP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ja-JP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ja-JP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ja-JP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</m:oMath>
                  </m:oMathPara>
                </a14:m>
                <a:endParaRPr lang="ja-JP" altLang="en-US" sz="1600" b="1" dirty="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198B8EA-5227-D8E9-F4B1-58E1D171B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668" y="1930874"/>
                <a:ext cx="1440268" cy="356764"/>
              </a:xfrm>
              <a:prstGeom prst="rect">
                <a:avLst/>
              </a:prstGeom>
              <a:blipFill>
                <a:blip r:embed="rId7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22CE559-902B-C82F-D1D9-51380AA8BD06}"/>
                  </a:ext>
                </a:extLst>
              </p:cNvPr>
              <p:cNvSpPr txBox="1"/>
              <p:nvPr/>
            </p:nvSpPr>
            <p:spPr>
              <a:xfrm>
                <a:off x="2796311" y="3035774"/>
                <a:ext cx="170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kumimoji="1" lang="ja-JP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kumimoji="1" lang="ja-JP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22CE559-902B-C82F-D1D9-51380AA8B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311" y="3035774"/>
                <a:ext cx="1702646" cy="369332"/>
              </a:xfrm>
              <a:prstGeom prst="rect">
                <a:avLst/>
              </a:prstGeom>
              <a:blipFill>
                <a:blip r:embed="rId8"/>
                <a:stretch>
                  <a:fillRect t="-9836" r="-2151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022A4A8-3678-8D56-E3E2-BB08A14AA4C6}"/>
                  </a:ext>
                </a:extLst>
              </p:cNvPr>
              <p:cNvSpPr txBox="1"/>
              <p:nvPr/>
            </p:nvSpPr>
            <p:spPr>
              <a:xfrm>
                <a:off x="6735956" y="3035774"/>
                <a:ext cx="170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kumimoji="1" lang="ja-JP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kumimoji="1" lang="ja-JP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022A4A8-3678-8D56-E3E2-BB08A14AA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956" y="3035774"/>
                <a:ext cx="1702646" cy="369332"/>
              </a:xfrm>
              <a:prstGeom prst="rect">
                <a:avLst/>
              </a:prstGeom>
              <a:blipFill>
                <a:blip r:embed="rId9"/>
                <a:stretch>
                  <a:fillRect t="-9836" r="-2151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681BBEE-BB91-FB98-6822-5D01F9EC6739}"/>
                  </a:ext>
                </a:extLst>
              </p:cNvPr>
              <p:cNvSpPr txBox="1"/>
              <p:nvPr/>
            </p:nvSpPr>
            <p:spPr>
              <a:xfrm>
                <a:off x="6654936" y="3583488"/>
                <a:ext cx="2097562" cy="356764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en-US" altLang="ja-JP" sz="1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 = PDG value</a:t>
                </a:r>
                <a:endParaRPr kumimoji="1" lang="ja-JP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681BBEE-BB91-FB98-6822-5D01F9EC6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936" y="3583488"/>
                <a:ext cx="2097562" cy="356764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143C94E-641B-C67B-A88E-4F3C4E595556}"/>
                  </a:ext>
                </a:extLst>
              </p:cNvPr>
              <p:cNvSpPr txBox="1"/>
              <p:nvPr/>
            </p:nvSpPr>
            <p:spPr>
              <a:xfrm>
                <a:off x="1913630" y="5561964"/>
                <a:ext cx="5412059" cy="736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Geometrical acceptance </a:t>
                </a:r>
                <a:r>
                  <a:rPr kumimoji="1" lang="en-US" altLang="ja-JP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25%</a:t>
                </a:r>
                <a:r>
                  <a:rPr kumimoji="1" lang="en-US" altLang="ja-JP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</a:t>
                </a:r>
                <a:r>
                  <a:rPr kumimoji="1" lang="en-US" altLang="ja-JP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HHaS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setup.</a:t>
                </a:r>
              </a:p>
              <a:p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l-GR" altLang="ja-JP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𝜞</m:t>
                        </m:r>
                      </m:e>
                      <m:sub>
                        <m:sSup>
                          <m:sSupPr>
                            <m:ctrlPr>
                              <a:rPr kumimoji="1" lang="en-US" altLang="ja-JP" sz="2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l-GR" altLang="ja-JP" sz="2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𝜣</m:t>
                            </m:r>
                          </m:e>
                          <m:sup>
                            <m:r>
                              <a:rPr kumimoji="1" lang="en-US" altLang="ja-JP" sz="2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kumimoji="1" lang="en-US" altLang="ja-JP" sz="2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  <m:r>
                      <a:rPr kumimoji="1" lang="en-US" altLang="ja-JP" sz="2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1" lang="en-US" altLang="ja-JP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known by DIANA.</a:t>
                </a:r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143C94E-641B-C67B-A88E-4F3C4E595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630" y="5561964"/>
                <a:ext cx="5412059" cy="736868"/>
              </a:xfrm>
              <a:prstGeom prst="rect">
                <a:avLst/>
              </a:prstGeom>
              <a:blipFill>
                <a:blip r:embed="rId11"/>
                <a:stretch>
                  <a:fillRect l="-1239" t="-4959" r="-1014" b="-9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FBC42E-9FFB-CCAD-98E4-2B4A15DA67CB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16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FCC355-A00A-6A8C-8649-947EFF44CCD5}"/>
                  </a:ext>
                </a:extLst>
              </p:cNvPr>
              <p:cNvSpPr txBox="1"/>
              <p:nvPr/>
            </p:nvSpPr>
            <p:spPr>
              <a:xfrm>
                <a:off x="1913630" y="5016467"/>
                <a:ext cx="2452274" cy="336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M(reconstructed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MeV/c</a:t>
                </a:r>
                <a:r>
                  <a:rPr kumimoji="1" lang="en-US" altLang="ja-JP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ja-JP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FCC355-A00A-6A8C-8649-947EFF44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630" y="5016467"/>
                <a:ext cx="2452274" cy="336246"/>
              </a:xfrm>
              <a:prstGeom prst="rect">
                <a:avLst/>
              </a:prstGeom>
              <a:blipFill>
                <a:blip r:embed="rId12"/>
                <a:stretch>
                  <a:fillRect l="-746" b="-1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BA92B73-1C56-4E1A-71EF-D0AABD0D0163}"/>
                  </a:ext>
                </a:extLst>
              </p:cNvPr>
              <p:cNvSpPr txBox="1"/>
              <p:nvPr/>
            </p:nvSpPr>
            <p:spPr>
              <a:xfrm>
                <a:off x="5900623" y="5021384"/>
                <a:ext cx="2418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M(reconstructed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MeV/c</a:t>
                </a:r>
                <a:r>
                  <a:rPr kumimoji="1" lang="en-US" altLang="ja-JP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ja-JP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BA92B73-1C56-4E1A-71EF-D0AABD0D0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623" y="5021384"/>
                <a:ext cx="2418611" cy="307777"/>
              </a:xfrm>
              <a:prstGeom prst="rect">
                <a:avLst/>
              </a:prstGeom>
              <a:blipFill>
                <a:blip r:embed="rId13"/>
                <a:stretch>
                  <a:fillRect l="-756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240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FF9006B-E7C9-2E37-FBC2-F0608F6B3DAB}"/>
                  </a:ext>
                </a:extLst>
              </p:cNvPr>
              <p:cNvSpPr txBox="1"/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 Light" panose="020B0300000000000000" pitchFamily="50" charset="-128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(1405) hyperon</a:t>
                </a:r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FF9006B-E7C9-2E37-FBC2-F0608F6B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blipFill>
                <a:blip r:embed="rId2"/>
                <a:stretch>
                  <a:fillRect t="-15094" r="-4561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E26B648-E478-67F8-A6EB-7FC979FD7D35}"/>
                  </a:ext>
                </a:extLst>
              </p:cNvPr>
              <p:cNvSpPr txBox="1"/>
              <p:nvPr/>
            </p:nvSpPr>
            <p:spPr>
              <a:xfrm>
                <a:off x="372123" y="783251"/>
                <a:ext cx="8460000" cy="4022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Exotic baryon candidate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a half century ago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 mass contradict with the </a:t>
                </a:r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constituent quark model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(3-quark) </a:t>
                </a:r>
              </a:p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calculation. [PRD 18 (1978) 4187]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 mass is consistent with the calculation in the </a:t>
                </a:r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meson-baryon </a:t>
                </a:r>
              </a:p>
              <a:p>
                <a:r>
                  <a:rPr kumimoji="1" lang="en-US" altLang="ja-JP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channel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[PRL 2 (1959) 425, PRL 14 (1965) 29]</a:t>
                </a:r>
              </a:p>
              <a:p>
                <a:endParaRPr kumimoji="1"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Features to be confirmed as the evidence for a meson-baryon state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 shapes of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ja-JP" alt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l-GR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different</a:t>
                </a:r>
              </a:p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from each other due to the interference with I=1 components.</a:t>
                </a: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Chiral unitary model for meson-baryon interactions predicts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</a:t>
                </a:r>
              </a:p>
              <a:p>
                <a:pPr>
                  <a:buClr>
                    <a:schemeClr val="tx1"/>
                  </a:buClr>
                </a:pP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poles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range between </a:t>
                </a:r>
                <a14:m>
                  <m:oMath xmlns:m="http://schemas.openxmlformats.org/officeDocument/2006/math">
                    <m:r>
                      <a:rPr kumimoji="1" lang="ja-JP" alt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kumimoji="1" lang="el-GR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Σ</m:t>
                    </m:r>
                  </m:oMath>
                </a14:m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𝐾</m:t>
                        </m:r>
                      </m:e>
                    </m:acc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𝑁</m:t>
                    </m:r>
                  </m:oMath>
                </a14:m>
                <a:r>
                  <a:rPr kumimoji="1"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thresholds.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E26B648-E478-67F8-A6EB-7FC979FD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23" y="783251"/>
                <a:ext cx="8460000" cy="4022255"/>
              </a:xfrm>
              <a:prstGeom prst="rect">
                <a:avLst/>
              </a:prstGeom>
              <a:blipFill>
                <a:blip r:embed="rId3"/>
                <a:stretch>
                  <a:fillRect l="-1081" t="-1212" r="-1297" b="-15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C6D7663-69CA-122E-BEB4-5BFF7FD5357B}"/>
              </a:ext>
            </a:extLst>
          </p:cNvPr>
          <p:cNvGrpSpPr/>
          <p:nvPr/>
        </p:nvGrpSpPr>
        <p:grpSpPr>
          <a:xfrm>
            <a:off x="1496401" y="4744738"/>
            <a:ext cx="5860473" cy="1840726"/>
            <a:chOff x="1496401" y="4744738"/>
            <a:chExt cx="5860473" cy="1840726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81515ACE-3533-4132-38CF-92A570861C7E}"/>
                </a:ext>
              </a:extLst>
            </p:cNvPr>
            <p:cNvCxnSpPr>
              <a:cxnSpLocks/>
            </p:cNvCxnSpPr>
            <p:nvPr/>
          </p:nvCxnSpPr>
          <p:spPr>
            <a:xfrm>
              <a:off x="1496401" y="5943599"/>
              <a:ext cx="586047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E922C03-C796-2234-F60F-BACD75024679}"/>
                </a:ext>
              </a:extLst>
            </p:cNvPr>
            <p:cNvCxnSpPr>
              <a:cxnSpLocks/>
            </p:cNvCxnSpPr>
            <p:nvPr/>
          </p:nvCxnSpPr>
          <p:spPr>
            <a:xfrm>
              <a:off x="2099074" y="5185064"/>
              <a:ext cx="0" cy="10183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40C4AFCC-B3ED-4961-45CA-45BB76649F7B}"/>
                </a:ext>
              </a:extLst>
            </p:cNvPr>
            <p:cNvCxnSpPr>
              <a:cxnSpLocks/>
            </p:cNvCxnSpPr>
            <p:nvPr/>
          </p:nvCxnSpPr>
          <p:spPr>
            <a:xfrm>
              <a:off x="6765487" y="5181599"/>
              <a:ext cx="0" cy="10183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1D9780E6-D168-BB29-BA43-526D42AF6351}"/>
                    </a:ext>
                  </a:extLst>
                </p:cNvPr>
                <p:cNvSpPr txBox="1"/>
                <p:nvPr/>
              </p:nvSpPr>
              <p:spPr>
                <a:xfrm>
                  <a:off x="1839379" y="4839975"/>
                  <a:ext cx="5405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𝝅</m:t>
                        </m:r>
                        <m:r>
                          <a:rPr kumimoji="1" lang="ja-JP" alt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𝚺</m:t>
                        </m:r>
                      </m:oMath>
                    </m:oMathPara>
                  </a14:m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1D9780E6-D168-BB29-BA43-526D42AF63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9379" y="4839975"/>
                  <a:ext cx="5405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C86A06F7-62C2-58D8-2811-F44718CE6FB4}"/>
                    </a:ext>
                  </a:extLst>
                </p:cNvPr>
                <p:cNvSpPr txBox="1"/>
                <p:nvPr/>
              </p:nvSpPr>
              <p:spPr>
                <a:xfrm>
                  <a:off x="6465565" y="4839975"/>
                  <a:ext cx="5998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ja-JP" alt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kumimoji="1" lang="en-US" altLang="ja-JP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𝑲</m:t>
                            </m:r>
                          </m:e>
                        </m:acc>
                        <m:r>
                          <a:rPr kumimoji="1" lang="en-US" altLang="ja-JP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𝑵</m:t>
                        </m:r>
                      </m:oMath>
                    </m:oMathPara>
                  </a14:m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C86A06F7-62C2-58D8-2811-F44718CE6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565" y="4839975"/>
                  <a:ext cx="59984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5BD17F8-3C9A-8DDB-4B20-0C0AC8384AFA}"/>
                </a:ext>
              </a:extLst>
            </p:cNvPr>
            <p:cNvSpPr txBox="1"/>
            <p:nvPr/>
          </p:nvSpPr>
          <p:spPr>
            <a:xfrm>
              <a:off x="1712589" y="6216132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</a:t>
              </a:r>
              <a:r>
                <a:rPr kumimoji="1" lang="en-US" altLang="ja-JP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1330</a:t>
              </a:r>
              <a:endParaRPr kumimoji="1" lang="ja-JP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DB956CE-B55F-B51A-19E5-5D0C591B6E18}"/>
                </a:ext>
              </a:extLst>
            </p:cNvPr>
            <p:cNvSpPr txBox="1"/>
            <p:nvPr/>
          </p:nvSpPr>
          <p:spPr>
            <a:xfrm>
              <a:off x="6430090" y="6216132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</a:t>
              </a:r>
              <a:r>
                <a:rPr kumimoji="1" lang="en-US" altLang="ja-JP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1435</a:t>
              </a:r>
              <a:endParaRPr kumimoji="1" lang="ja-JP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177A947B-3895-1401-3757-D5B519D5D7AE}"/>
                </a:ext>
              </a:extLst>
            </p:cNvPr>
            <p:cNvCxnSpPr>
              <a:cxnSpLocks/>
            </p:cNvCxnSpPr>
            <p:nvPr/>
          </p:nvCxnSpPr>
          <p:spPr>
            <a:xfrm>
              <a:off x="5334893" y="5407742"/>
              <a:ext cx="0" cy="7970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F92A8AC8-967C-F8F5-2470-0099965B53BC}"/>
                    </a:ext>
                  </a:extLst>
                </p:cNvPr>
                <p:cNvSpPr txBox="1"/>
                <p:nvPr/>
              </p:nvSpPr>
              <p:spPr>
                <a:xfrm>
                  <a:off x="4690705" y="5015127"/>
                  <a:ext cx="9525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ja-JP" alt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𝚲</m:t>
                      </m:r>
                    </m:oMath>
                  </a14:m>
                  <a:r>
                    <a:rPr kumimoji="1" lang="en-US" altLang="ja-JP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(1405)</a:t>
                  </a:r>
                  <a:endParaRPr kumimoji="1" lang="ja-JP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F92A8AC8-967C-F8F5-2470-0099965B53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705" y="5015127"/>
                  <a:ext cx="952505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0000" r="-5732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5A026C6A-CE4E-F0DB-D68C-0E6ED6AA01ED}"/>
                </a:ext>
              </a:extLst>
            </p:cNvPr>
            <p:cNvCxnSpPr>
              <a:cxnSpLocks/>
            </p:cNvCxnSpPr>
            <p:nvPr/>
          </p:nvCxnSpPr>
          <p:spPr>
            <a:xfrm>
              <a:off x="4189435" y="5420365"/>
              <a:ext cx="0" cy="797084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D926FB74-888B-B4FC-4B99-E71EE99709F1}"/>
                    </a:ext>
                  </a:extLst>
                </p:cNvPr>
                <p:cNvSpPr txBox="1"/>
                <p:nvPr/>
              </p:nvSpPr>
              <p:spPr>
                <a:xfrm>
                  <a:off x="3578261" y="4749655"/>
                  <a:ext cx="11833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PDG</a:t>
                  </a:r>
                </a:p>
                <a:p>
                  <a:pPr algn="ctr"/>
                  <a:r>
                    <a:rPr kumimoji="1" lang="en-US" altLang="ja-JP" b="1" dirty="0">
                      <a:solidFill>
                        <a:srgbClr val="0070C0"/>
                      </a:solidFill>
                      <a:sym typeface="Symbol" panose="05050102010706020507" pitchFamily="18" charset="2"/>
                    </a:rPr>
                    <a:t>“</a:t>
                  </a:r>
                  <a14:m>
                    <m:oMath xmlns:m="http://schemas.openxmlformats.org/officeDocument/2006/math">
                      <m:r>
                        <a:rPr kumimoji="1" lang="ja-JP" alt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𝚲</m:t>
                      </m:r>
                    </m:oMath>
                  </a14:m>
                  <a:r>
                    <a:rPr kumimoji="1" lang="en-US" altLang="ja-JP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(1380)”</a:t>
                  </a:r>
                  <a:endParaRPr kumimoji="1" lang="ja-JP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D926FB74-888B-B4FC-4B99-E71EE9970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8261" y="4749655"/>
                  <a:ext cx="1183337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4124" t="-4717" r="-5155"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EDC45329-5372-8BF8-764D-A85F00C6EAA8}"/>
                </a:ext>
              </a:extLst>
            </p:cNvPr>
            <p:cNvCxnSpPr>
              <a:cxnSpLocks/>
            </p:cNvCxnSpPr>
            <p:nvPr/>
          </p:nvCxnSpPr>
          <p:spPr>
            <a:xfrm>
              <a:off x="6003488" y="5415447"/>
              <a:ext cx="0" cy="797084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B485B634-0E21-9784-C243-4D4509F816E4}"/>
                    </a:ext>
                  </a:extLst>
                </p:cNvPr>
                <p:cNvSpPr txBox="1"/>
                <p:nvPr/>
              </p:nvSpPr>
              <p:spPr>
                <a:xfrm>
                  <a:off x="5480802" y="4744738"/>
                  <a:ext cx="11833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PDG</a:t>
                  </a:r>
                </a:p>
                <a:p>
                  <a:pPr algn="ctr"/>
                  <a:r>
                    <a:rPr kumimoji="1" lang="en-US" altLang="ja-JP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“</a:t>
                  </a:r>
                  <a14:m>
                    <m:oMath xmlns:m="http://schemas.openxmlformats.org/officeDocument/2006/math">
                      <m:r>
                        <a:rPr kumimoji="1" lang="ja-JP" alt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𝚲</m:t>
                      </m:r>
                    </m:oMath>
                  </a14:m>
                  <a:r>
                    <a:rPr kumimoji="1" lang="en-US" altLang="ja-JP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(1405)”</a:t>
                  </a:r>
                  <a:endParaRPr kumimoji="1" lang="ja-JP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B485B634-0E21-9784-C243-4D4509F81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02" y="4744738"/>
                  <a:ext cx="1183337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4124" t="-4717" r="-5155"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3E72161-A77E-B1FD-2B35-894953A4C395}"/>
                </a:ext>
              </a:extLst>
            </p:cNvPr>
            <p:cNvSpPr txBox="1"/>
            <p:nvPr/>
          </p:nvSpPr>
          <p:spPr>
            <a:xfrm>
              <a:off x="3868429" y="621613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1380</a:t>
              </a:r>
              <a:endParaRPr kumimoji="1" lang="ja-JP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CEBC1AD-5EA7-9DFC-66A7-88E01C35A0C3}"/>
                </a:ext>
              </a:extLst>
            </p:cNvPr>
            <p:cNvSpPr txBox="1"/>
            <p:nvPr/>
          </p:nvSpPr>
          <p:spPr>
            <a:xfrm>
              <a:off x="5684953" y="621253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1420</a:t>
              </a:r>
              <a:endParaRPr kumimoji="1" lang="ja-JP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ED625B-16D1-1EE8-619F-5CBB8EFFEA0E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17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1FD70-B18F-145F-3ED8-76AB8695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2B4AD84-264B-0ED4-2C8F-03150EE5EFD6}"/>
                  </a:ext>
                </a:extLst>
              </p:cNvPr>
              <p:cNvSpPr txBox="1"/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 Light" panose="020B0300000000000000" pitchFamily="50" charset="-128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(1405) hyperon</a:t>
                </a:r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FF9006B-E7C9-2E37-FBC2-F0608F6B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blipFill>
                <a:blip r:embed="rId2"/>
                <a:stretch>
                  <a:fillRect t="-15094" r="-4561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5B922B83-582A-02F1-62B1-B99642FC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26" y="1396495"/>
            <a:ext cx="5319252" cy="37759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1D16B3-A32C-E72E-2E35-10BC4932E7F7}"/>
              </a:ext>
            </a:extLst>
          </p:cNvPr>
          <p:cNvSpPr txBox="1"/>
          <p:nvPr/>
        </p:nvSpPr>
        <p:spPr>
          <a:xfrm>
            <a:off x="1569712" y="980285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CLAS, PRC 87 (2013) 035206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314E48-4A91-E8EC-1796-79B90DFF852D}"/>
              </a:ext>
            </a:extLst>
          </p:cNvPr>
          <p:cNvGrpSpPr/>
          <p:nvPr/>
        </p:nvGrpSpPr>
        <p:grpSpPr>
          <a:xfrm>
            <a:off x="5694317" y="2039820"/>
            <a:ext cx="3084194" cy="2004894"/>
            <a:chOff x="5694317" y="2426679"/>
            <a:chExt cx="3084194" cy="200489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EB0C39E-012A-BD2B-9F78-8FC1E2E3C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4317" y="2426679"/>
              <a:ext cx="3084194" cy="20048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147A4CB1-A5BA-791D-9898-0CE1D7143811}"/>
                    </a:ext>
                  </a:extLst>
                </p:cNvPr>
                <p:cNvSpPr txBox="1"/>
                <p:nvPr/>
              </p:nvSpPr>
              <p:spPr>
                <a:xfrm>
                  <a:off x="6928338" y="3833446"/>
                  <a:ext cx="93968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kumimoji="1" lang="en-US" altLang="ja-JP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(1405)</a:t>
                  </a:r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147A4CB1-A5BA-791D-9898-0CE1D71438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8338" y="3833446"/>
                  <a:ext cx="939681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0000" r="-5844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A9DA15-98F3-EEC1-109B-7532D4A3A4FA}"/>
              </a:ext>
            </a:extLst>
          </p:cNvPr>
          <p:cNvSpPr txBox="1"/>
          <p:nvPr/>
        </p:nvSpPr>
        <p:spPr>
          <a:xfrm>
            <a:off x="845574" y="5343327"/>
            <a:ext cx="7521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precise mass spectra come from CLAS (</a:t>
            </a:r>
            <a:r>
              <a:rPr kumimoji="1" lang="el-GR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reactions).</a:t>
            </a:r>
          </a:p>
          <a:p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I=1 components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1394 and 1413 MeV/c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6C8E3D-9537-5705-C728-8C2D0B1903BF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18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5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149D43-6178-B81E-6E45-460A5ADB10B3}"/>
              </a:ext>
            </a:extLst>
          </p:cNvPr>
          <p:cNvSpPr txBox="1"/>
          <p:nvPr/>
        </p:nvSpPr>
        <p:spPr>
          <a:xfrm>
            <a:off x="3079540" y="2314646"/>
            <a:ext cx="298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Today’s Menu</a:t>
            </a:r>
            <a:endParaRPr lang="ja-JP" altLang="en-US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D3DB8E6-21C0-B21A-8256-A89D59CFFA71}"/>
                  </a:ext>
                </a:extLst>
              </p:cNvPr>
              <p:cNvSpPr txBox="1"/>
              <p:nvPr/>
            </p:nvSpPr>
            <p:spPr>
              <a:xfrm>
                <a:off x="1439841" y="3259025"/>
                <a:ext cx="485255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+mj-lt"/>
                  <a:buAutoNum type="arabicPeriod"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N / N bound state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Strange dibaryon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N interaction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altLang="ja-JP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p>
                        <m:r>
                          <a:rPr kumimoji="0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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(1405) hyperon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D3DB8E6-21C0-B21A-8256-A89D59CFF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41" y="3259025"/>
                <a:ext cx="4852554" cy="2677656"/>
              </a:xfrm>
              <a:prstGeom prst="rect">
                <a:avLst/>
              </a:prstGeom>
              <a:blipFill>
                <a:blip r:embed="rId2"/>
                <a:stretch>
                  <a:fillRect l="-1633" t="-2050" b="-4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A577C4-EB5C-652C-4A62-6EB93D9AFE92}"/>
              </a:ext>
            </a:extLst>
          </p:cNvPr>
          <p:cNvSpPr txBox="1"/>
          <p:nvPr/>
        </p:nvSpPr>
        <p:spPr>
          <a:xfrm>
            <a:off x="372408" y="654514"/>
            <a:ext cx="84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Very high luminosity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of GeV-scale pp collisions will be available at HIAF, so it is suitable to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search for exotic hadron states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and conduct the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precise measurement of hadron-hadron interactions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366BC75D-153E-D334-7698-B6EB090B9363}"/>
              </a:ext>
            </a:extLst>
          </p:cNvPr>
          <p:cNvSpPr/>
          <p:nvPr/>
        </p:nvSpPr>
        <p:spPr>
          <a:xfrm>
            <a:off x="4935790" y="3450759"/>
            <a:ext cx="216310" cy="1249060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EDF70982-EC02-5491-40E3-F73965826E35}"/>
              </a:ext>
            </a:extLst>
          </p:cNvPr>
          <p:cNvSpPr/>
          <p:nvPr/>
        </p:nvSpPr>
        <p:spPr>
          <a:xfrm>
            <a:off x="4925958" y="5028834"/>
            <a:ext cx="216310" cy="828000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05F7D0-8BF2-A2BA-3FF2-C105FD0A5939}"/>
              </a:ext>
            </a:extLst>
          </p:cNvPr>
          <p:cNvSpPr txBox="1"/>
          <p:nvPr/>
        </p:nvSpPr>
        <p:spPr>
          <a:xfrm>
            <a:off x="5209141" y="3752123"/>
            <a:ext cx="3414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Presented at previous meetings, </a:t>
            </a:r>
          </a:p>
          <a:p>
            <a:r>
              <a:rPr kumimoji="1" lang="en-US" altLang="ja-JP" sz="1600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so just briefly summarized.</a:t>
            </a:r>
            <a:endParaRPr kumimoji="1" lang="ja-JP" altLang="en-US" sz="1600" b="1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837E11-759D-DDE0-08F4-6604469AB337}"/>
              </a:ext>
            </a:extLst>
          </p:cNvPr>
          <p:cNvSpPr txBox="1"/>
          <p:nvPr/>
        </p:nvSpPr>
        <p:spPr>
          <a:xfrm>
            <a:off x="5299041" y="5258168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Today’s main topics.</a:t>
            </a:r>
            <a:endParaRPr kumimoji="1" lang="ja-JP" altLang="en-US" b="1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994CF4-F77B-4668-4592-E67289BB543E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62AB80E8-7FA2-A891-00D7-850773495A7C}"/>
              </a:ext>
            </a:extLst>
          </p:cNvPr>
          <p:cNvSpPr/>
          <p:nvPr/>
        </p:nvSpPr>
        <p:spPr>
          <a:xfrm>
            <a:off x="1034876" y="3331051"/>
            <a:ext cx="360000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1FB75189-355C-B810-F5D9-740F94D2A7B3}"/>
              </a:ext>
            </a:extLst>
          </p:cNvPr>
          <p:cNvSpPr/>
          <p:nvPr/>
        </p:nvSpPr>
        <p:spPr>
          <a:xfrm>
            <a:off x="1034876" y="4961714"/>
            <a:ext cx="360000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113EDBF-6923-B295-FA34-1E3266539E08}"/>
              </a:ext>
            </a:extLst>
          </p:cNvPr>
          <p:cNvSpPr/>
          <p:nvPr/>
        </p:nvSpPr>
        <p:spPr>
          <a:xfrm>
            <a:off x="1034876" y="5527260"/>
            <a:ext cx="360000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2B4299-3779-6FB1-FC7C-13F87EB372BA}"/>
              </a:ext>
            </a:extLst>
          </p:cNvPr>
          <p:cNvSpPr txBox="1"/>
          <p:nvPr/>
        </p:nvSpPr>
        <p:spPr>
          <a:xfrm rot="16200000">
            <a:off x="-531359" y="4367021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simulation studies</a:t>
            </a:r>
            <a:endParaRPr kumimoji="1" lang="ja-JP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C0200FF1-C69B-DD9C-B862-02850F46A098}"/>
                  </a:ext>
                </a:extLst>
              </p:cNvPr>
              <p:cNvSpPr txBox="1"/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 Light" panose="020B0300000000000000" pitchFamily="50" charset="-128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(1405) hyperon</a:t>
                </a:r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C0200FF1-C69B-DD9C-B862-02850F46A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blipFill>
                <a:blip r:embed="rId2"/>
                <a:stretch>
                  <a:fillRect t="-15094" r="-4561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4809A0-2D9C-D023-3CF5-A12881BAAE8B}"/>
              </a:ext>
            </a:extLst>
          </p:cNvPr>
          <p:cNvSpPr txBox="1"/>
          <p:nvPr/>
        </p:nvSpPr>
        <p:spPr>
          <a:xfrm>
            <a:off x="4756210" y="838902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HADES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PRC 87 (2013) 025201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B9E8545-B68F-7C06-91B9-163F8C09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0" y="1896869"/>
            <a:ext cx="3113427" cy="41391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78DFAB-565F-8FDB-1CDF-939C84CBF85A}"/>
              </a:ext>
            </a:extLst>
          </p:cNvPr>
          <p:cNvSpPr txBox="1"/>
          <p:nvPr/>
        </p:nvSpPr>
        <p:spPr>
          <a:xfrm>
            <a:off x="473722" y="821965"/>
            <a:ext cx="350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COSY-Jülich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PLB 660 (2008) 167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4A78D3D-5F90-1B5F-7C0E-0C0F84EC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53" y="1241721"/>
            <a:ext cx="3992765" cy="59178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F261A1F-1157-CAFD-7590-218264221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743" y="1208234"/>
            <a:ext cx="3113428" cy="106354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594421-21E7-A76C-0EC4-FEDC4AB9C667}"/>
              </a:ext>
            </a:extLst>
          </p:cNvPr>
          <p:cNvSpPr txBox="1"/>
          <p:nvPr/>
        </p:nvSpPr>
        <p:spPr>
          <a:xfrm>
            <a:off x="879232" y="609940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23 signal events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E07B5F-9CD2-8563-0FC7-00EEF2811ED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62905" y="1577566"/>
            <a:ext cx="3299896" cy="517884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D9C125-1004-5871-BCB8-0128ABF06AD4}"/>
              </a:ext>
            </a:extLst>
          </p:cNvPr>
          <p:cNvSpPr txBox="1"/>
          <p:nvPr/>
        </p:nvSpPr>
        <p:spPr>
          <a:xfrm>
            <a:off x="7120877" y="3498428"/>
            <a:ext cx="1587294" cy="10156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</a:t>
            </a:r>
          </a:p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data are </a:t>
            </a:r>
          </a:p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good yet.</a:t>
            </a:r>
            <a:endParaRPr kumimoji="1" lang="ja-JP" alt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2939608-4402-F73F-7E8C-11BD5FEAE3F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19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65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1D071555-FC46-3F56-A207-C2347743299E}"/>
                  </a:ext>
                </a:extLst>
              </p:cNvPr>
              <p:cNvSpPr txBox="1"/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 Light" panose="020B0300000000000000" pitchFamily="50" charset="-128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(1405) hyperon</a:t>
                </a:r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1D071555-FC46-3F56-A207-C23477432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blipFill>
                <a:blip r:embed="rId2"/>
                <a:stretch>
                  <a:fillRect t="-15094" r="-4561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E2F598AF-8D70-9D95-C4E3-9CE70775A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463" y="2556907"/>
            <a:ext cx="3282062" cy="17441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79B673-A13D-AC0F-2BFF-180840D5C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716" y="880508"/>
            <a:ext cx="3199927" cy="553017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6BA32C-00CC-8F25-5C73-3ADEE49D2240}"/>
              </a:ext>
            </a:extLst>
          </p:cNvPr>
          <p:cNvSpPr txBox="1"/>
          <p:nvPr/>
        </p:nvSpPr>
        <p:spPr>
          <a:xfrm>
            <a:off x="564262" y="1128533"/>
            <a:ext cx="4458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 97 (2018) 035203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Theoretical calculation for pp reactions.</a:t>
            </a:r>
          </a:p>
          <a:p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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(1405) mass peaks become lower by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the </a:t>
            </a:r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triangle diagram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coupling to .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CDB7C0-CA7C-5256-47FA-2412CC15BBB5}"/>
              </a:ext>
            </a:extLst>
          </p:cNvPr>
          <p:cNvSpPr txBox="1"/>
          <p:nvPr/>
        </p:nvSpPr>
        <p:spPr>
          <a:xfrm>
            <a:off x="696926" y="4658092"/>
            <a:ext cx="4193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calculations are also available.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PRC 88 (2013) 055201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EPJA 34 (2007) 405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constraint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necessary.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D27005-254A-53A1-7A3B-A183956DA94B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20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ED08241-440C-0FEF-DACF-E7EC9E15C4CB}"/>
                  </a:ext>
                </a:extLst>
              </p:cNvPr>
              <p:cNvSpPr txBox="1"/>
              <p:nvPr/>
            </p:nvSpPr>
            <p:spPr>
              <a:xfrm>
                <a:off x="7672779" y="1035234"/>
                <a:ext cx="776045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ED08241-440C-0FEF-DACF-E7EC9E15C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779" y="1035234"/>
                <a:ext cx="776045" cy="375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202C4B4-9678-3942-0980-5237F94D67F8}"/>
                  </a:ext>
                </a:extLst>
              </p:cNvPr>
              <p:cNvSpPr txBox="1"/>
              <p:nvPr/>
            </p:nvSpPr>
            <p:spPr>
              <a:xfrm>
                <a:off x="7672778" y="2819789"/>
                <a:ext cx="817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202C4B4-9678-3942-0980-5237F94D6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778" y="2819789"/>
                <a:ext cx="8177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719B76F-8F9E-FF3E-3B8B-DB199DA537C9}"/>
                  </a:ext>
                </a:extLst>
              </p:cNvPr>
              <p:cNvSpPr txBox="1"/>
              <p:nvPr/>
            </p:nvSpPr>
            <p:spPr>
              <a:xfrm>
                <a:off x="7672779" y="4643681"/>
                <a:ext cx="817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719B76F-8F9E-FF3E-3B8B-DB199DA53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779" y="4643681"/>
                <a:ext cx="81772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26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F8115E8-AA3B-1A7D-365E-0DDDC77298A4}"/>
                  </a:ext>
                </a:extLst>
              </p:cNvPr>
              <p:cNvSpPr txBox="1"/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ja-JP" altLang="en-US" sz="36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游ゴシック Light" panose="020B0300000000000000" pitchFamily="50" charset="-128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(1405) hyperon</a:t>
                </a:r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F8115E8-AA3B-1A7D-365E-0DDDC7729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45" y="124394"/>
                <a:ext cx="3468898" cy="646331"/>
              </a:xfrm>
              <a:prstGeom prst="rect">
                <a:avLst/>
              </a:prstGeom>
              <a:blipFill>
                <a:blip r:embed="rId2"/>
                <a:stretch>
                  <a:fillRect t="-15094" r="-4561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86124271-5AE2-5731-0C85-453A46A51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2" y="1469881"/>
            <a:ext cx="3420000" cy="24671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E8A5A13-1B4E-47F8-5743-75ABD6653637}"/>
                  </a:ext>
                </a:extLst>
              </p:cNvPr>
              <p:cNvSpPr txBox="1"/>
              <p:nvPr/>
            </p:nvSpPr>
            <p:spPr>
              <a:xfrm>
                <a:off x="1173071" y="672405"/>
                <a:ext cx="6699526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simulation (</a:t>
                </a:r>
                <a:r>
                  <a:rPr kumimoji="1" lang="en-US" altLang="ja-JP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ChnsROOT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p>
                    </m:sSubSup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=3.5</m:t>
                    </m:r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 &amp;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l-GR" altLang="ja-JP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kumimoji="1" lang="en-US" altLang="ja-JP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(1405) 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p>
                      <m:s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  <m:r>
                      <a:rPr kumimoji="1" lang="ja-JP" altLang="en-US" sz="2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ja-JP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ja-JP" altLang="en-US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d>
                    <m:sSup>
                      <m:sSupPr>
                        <m:ctrlPr>
                          <a:rPr kumimoji="1" lang="en-US" altLang="ja-JP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E8A5A13-1B4E-47F8-5743-75ABD6653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71" y="672405"/>
                <a:ext cx="6699526" cy="748666"/>
              </a:xfrm>
              <a:prstGeom prst="rect">
                <a:avLst/>
              </a:prstGeom>
              <a:blipFill>
                <a:blip r:embed="rId4"/>
                <a:stretch>
                  <a:fillRect l="-455" t="-2439" r="-546" b="-13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C47F6F3-A6D2-8CCC-D655-73786C604451}"/>
                  </a:ext>
                </a:extLst>
              </p:cNvPr>
              <p:cNvSpPr txBox="1"/>
              <p:nvPr/>
            </p:nvSpPr>
            <p:spPr>
              <a:xfrm>
                <a:off x="794132" y="1386239"/>
                <a:ext cx="180601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ja-JP" altLang="en-US" sz="1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(missing mass)</a:t>
                </a:r>
                <a:endParaRPr lang="ja-JP" alt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C47F6F3-A6D2-8CCC-D655-73786C604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32" y="1386239"/>
                <a:ext cx="1806017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848B174-CCA2-CD2A-D64B-D4F63D5D3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68" y="4067881"/>
            <a:ext cx="3456000" cy="24931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A1B137D-9DE7-53B0-D373-CBADBF6B8D5C}"/>
                  </a:ext>
                </a:extLst>
              </p:cNvPr>
              <p:cNvSpPr txBox="1"/>
              <p:nvPr/>
            </p:nvSpPr>
            <p:spPr>
              <a:xfrm>
                <a:off x="868280" y="4018995"/>
                <a:ext cx="1296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𝚺</m:t>
                          </m:r>
                        </m:e>
                        <m:sup>
                          <m:r>
                            <a:rPr kumimoji="1" lang="en-US" altLang="ja-JP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1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1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m:oMathPara>
                </a14:m>
                <a:endParaRPr lang="ja-JP" alt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A1B137D-9DE7-53B0-D373-CBADBF6B8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80" y="4018995"/>
                <a:ext cx="129600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>
            <a:extLst>
              <a:ext uri="{FF2B5EF4-FFF2-40B4-BE49-F238E27FC236}">
                <a16:creationId xmlns:a16="http://schemas.microsoft.com/office/drawing/2014/main" id="{61514D56-7C0C-C0C3-EBC6-089690EEA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783" y="1430005"/>
            <a:ext cx="4140000" cy="29865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8712FF8-B628-BB5A-F4DC-FEB0EA164F94}"/>
                  </a:ext>
                </a:extLst>
              </p:cNvPr>
              <p:cNvSpPr txBox="1"/>
              <p:nvPr/>
            </p:nvSpPr>
            <p:spPr>
              <a:xfrm>
                <a:off x="4834389" y="1386239"/>
                <a:ext cx="166336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kumimoji="1" lang="en-US" altLang="ja-JP" sz="1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(1405)</a:t>
                </a:r>
                <a14:m>
                  <m:oMath xmlns:m="http://schemas.openxmlformats.org/officeDocument/2006/math">
                    <m:r>
                      <a:rPr kumimoji="1" lang="en-US" altLang="ja-JP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ja-JP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ja-JP" alt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8712FF8-B628-BB5A-F4DC-FEB0EA164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389" y="1386239"/>
                <a:ext cx="1663360" cy="338554"/>
              </a:xfrm>
              <a:prstGeom prst="rect">
                <a:avLst/>
              </a:prstGeom>
              <a:blipFill>
                <a:blip r:embed="rId9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F9B5B96-695E-8ED5-FF21-220C49F39599}"/>
                  </a:ext>
                </a:extLst>
              </p:cNvPr>
              <p:cNvSpPr txBox="1"/>
              <p:nvPr/>
            </p:nvSpPr>
            <p:spPr>
              <a:xfrm>
                <a:off x="2307297" y="2193426"/>
                <a:ext cx="1840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kumimoji="1" lang="ja-JP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kumimoji="1" lang="ja-JP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F9B5B96-695E-8ED5-FF21-220C49F39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297" y="2193426"/>
                <a:ext cx="1840504" cy="369332"/>
              </a:xfrm>
              <a:prstGeom prst="rect">
                <a:avLst/>
              </a:prstGeom>
              <a:blipFill>
                <a:blip r:embed="rId10"/>
                <a:stretch>
                  <a:fillRect t="-10000" r="-198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D4679A3-CDE3-76CF-3AB6-23EBA4278018}"/>
                  </a:ext>
                </a:extLst>
              </p:cNvPr>
              <p:cNvSpPr txBox="1"/>
              <p:nvPr/>
            </p:nvSpPr>
            <p:spPr>
              <a:xfrm>
                <a:off x="2291130" y="4819911"/>
                <a:ext cx="170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kumimoji="1" lang="ja-JP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kumimoji="1" lang="ja-JP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D4679A3-CDE3-76CF-3AB6-23EBA427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30" y="4819911"/>
                <a:ext cx="1702646" cy="369332"/>
              </a:xfrm>
              <a:prstGeom prst="rect">
                <a:avLst/>
              </a:prstGeom>
              <a:blipFill>
                <a:blip r:embed="rId11"/>
                <a:stretch>
                  <a:fillRect t="-10000" r="-2151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6D6CD06-6129-EC90-E42E-DB9ED120F4CC}"/>
                  </a:ext>
                </a:extLst>
              </p:cNvPr>
              <p:cNvSpPr txBox="1"/>
              <p:nvPr/>
            </p:nvSpPr>
            <p:spPr>
              <a:xfrm>
                <a:off x="7001959" y="2476412"/>
                <a:ext cx="170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kumimoji="1" lang="ja-JP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kumimoji="1" lang="ja-JP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6D6CD06-6129-EC90-E42E-DB9ED120F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959" y="2476412"/>
                <a:ext cx="1702646" cy="369332"/>
              </a:xfrm>
              <a:prstGeom prst="rect">
                <a:avLst/>
              </a:prstGeom>
              <a:blipFill>
                <a:blip r:embed="rId12"/>
                <a:stretch>
                  <a:fillRect t="-8197" r="-2151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71CC1B0F-7A42-268D-0C14-C45A354392CF}"/>
                  </a:ext>
                </a:extLst>
              </p:cNvPr>
              <p:cNvSpPr txBox="1"/>
              <p:nvPr/>
            </p:nvSpPr>
            <p:spPr>
              <a:xfrm>
                <a:off x="2178260" y="5284493"/>
                <a:ext cx="1975221" cy="338554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kumimoji="1" lang="en-US" altLang="ja-JP" sz="1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 = PDG value</a:t>
                </a:r>
                <a:endParaRPr kumimoji="1" lang="ja-JP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71CC1B0F-7A42-268D-0C14-C45A35439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260" y="5284493"/>
                <a:ext cx="1975221" cy="338554"/>
              </a:xfrm>
              <a:prstGeom prst="rect">
                <a:avLst/>
              </a:prstGeom>
              <a:blipFill>
                <a:blip r:embed="rId13"/>
                <a:stretch>
                  <a:fillRect t="-3509" r="-307" b="-21053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BE0286-46C5-0B1C-D188-80D38AEFB288}"/>
              </a:ext>
            </a:extLst>
          </p:cNvPr>
          <p:cNvSpPr txBox="1"/>
          <p:nvPr/>
        </p:nvSpPr>
        <p:spPr>
          <a:xfrm>
            <a:off x="4390614" y="4583685"/>
            <a:ext cx="439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enough resolution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measure mass spectrum difference.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Geometrical acceptance </a:t>
            </a:r>
            <a:r>
              <a:rPr kumimoji="1" lang="en-US" altLang="ja-JP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Total cross section : 9.2 b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10</a:t>
            </a:r>
            <a:r>
              <a:rPr kumimoji="1"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protons/s + 20 cm-long LH</a:t>
            </a:r>
            <a:r>
              <a:rPr kumimoji="1" lang="en-US" altLang="ja-JP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target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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7.8 (1405)/s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A13B41-6D05-C6AA-9667-9393A3329569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21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7D6B797-DFD0-8C05-35D3-A699D6218CB2}"/>
                  </a:ext>
                </a:extLst>
              </p:cNvPr>
              <p:cNvSpPr txBox="1"/>
              <p:nvPr/>
            </p:nvSpPr>
            <p:spPr>
              <a:xfrm>
                <a:off x="5379514" y="4205306"/>
                <a:ext cx="2882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M(reconstructed </a:t>
                </a:r>
                <a14:m>
                  <m:oMath xmlns:m="http://schemas.openxmlformats.org/officeDocument/2006/math">
                    <m:r>
                      <a:rPr kumimoji="1" lang="ja-JP" altLang="en-US" sz="1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  <m:r>
                      <a:rPr kumimoji="1" lang="en-US" altLang="ja-JP" sz="1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1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𝟏𝟒𝟎𝟓</m:t>
                    </m:r>
                    <m:r>
                      <a:rPr kumimoji="1" lang="en-US" altLang="ja-JP" sz="1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MeV/c</a:t>
                </a:r>
                <a:r>
                  <a:rPr kumimoji="1" lang="en-US" altLang="ja-JP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ja-JP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7D6B797-DFD0-8C05-35D3-A699D6218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14" y="4205306"/>
                <a:ext cx="2882456" cy="307777"/>
              </a:xfrm>
              <a:prstGeom prst="rect">
                <a:avLst/>
              </a:prstGeom>
              <a:blipFill>
                <a:blip r:embed="rId14"/>
                <a:stretch>
                  <a:fillRect l="-634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932BBDA-581A-5074-76A2-6D0FD1FE46EB}"/>
                  </a:ext>
                </a:extLst>
              </p:cNvPr>
              <p:cNvSpPr txBox="1"/>
              <p:nvPr/>
            </p:nvSpPr>
            <p:spPr>
              <a:xfrm>
                <a:off x="1318764" y="6377050"/>
                <a:ext cx="2398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M(reconstructed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MeV/c</a:t>
                </a:r>
                <a:r>
                  <a:rPr kumimoji="1" lang="en-US" altLang="ja-JP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ja-JP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932BBDA-581A-5074-76A2-6D0FD1FE4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764" y="6377050"/>
                <a:ext cx="2398670" cy="307777"/>
              </a:xfrm>
              <a:prstGeom prst="rect">
                <a:avLst/>
              </a:prstGeom>
              <a:blipFill>
                <a:blip r:embed="rId15"/>
                <a:stretch>
                  <a:fillRect l="-761" t="-3922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5912F22-4D38-D216-12F7-B4689C816AFB}"/>
                  </a:ext>
                </a:extLst>
              </p:cNvPr>
              <p:cNvSpPr txBox="1"/>
              <p:nvPr/>
            </p:nvSpPr>
            <p:spPr>
              <a:xfrm>
                <a:off x="1643478" y="3753635"/>
                <a:ext cx="20313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kumimoji="1" lang="en-US" altLang="ja-JP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12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2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1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12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kumimoji="1" lang="en-US" altLang="ja-JP" sz="12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2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ja-JP" sz="12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2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1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MeV/c</a:t>
                </a:r>
                <a:r>
                  <a:rPr kumimoji="1" lang="en-US" altLang="ja-JP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ja-JP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5912F22-4D38-D216-12F7-B4689C816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478" y="3753635"/>
                <a:ext cx="2031325" cy="307777"/>
              </a:xfrm>
              <a:prstGeom prst="rect">
                <a:avLst/>
              </a:prstGeom>
              <a:blipFill>
                <a:blip r:embed="rId16"/>
                <a:stretch>
                  <a:fillRect l="-901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634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5034F0-B497-A47A-E14A-AEEA74DD6106}"/>
              </a:ext>
            </a:extLst>
          </p:cNvPr>
          <p:cNvSpPr txBox="1"/>
          <p:nvPr/>
        </p:nvSpPr>
        <p:spPr>
          <a:xfrm>
            <a:off x="3505035" y="124394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Summary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 Light" panose="020B03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3B2788-EE79-CF35-D3E3-C14379548F77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608AFA5-088D-B16C-C34C-FAC5D2C2E404}"/>
                  </a:ext>
                </a:extLst>
              </p:cNvPr>
              <p:cNvSpPr txBox="1"/>
              <p:nvPr/>
            </p:nvSpPr>
            <p:spPr>
              <a:xfrm>
                <a:off x="287994" y="904887"/>
                <a:ext cx="856800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HIAF has high potential to study hadron properties as the high-intensity frontier.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 is suitable to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search for exotic hadron states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and conduct the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precise measurement of hadron-hadron interactions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</a:t>
                </a: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endParaRPr kumimoji="1" lang="en-US" altLang="ja-JP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HHaS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can explore many hadron physics programs, for example, “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N / N bound state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”, “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Strange dibaryon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”,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“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N interaction</a:t>
                </a:r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”, </a:t>
                </a:r>
                <a:r>
                  <a:rPr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“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l-GR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𝜣</m:t>
                        </m:r>
                      </m:e>
                      <m:sup>
                        <m:r>
                          <a:rPr kumimoji="0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”, &amp; “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</a:t>
                </a:r>
                <a:r>
                  <a:rPr kumimoji="0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(1405) hyperon</a:t>
                </a:r>
                <a:r>
                  <a:rPr kumimoji="1" lang="en-US" altLang="ja-JP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”. Realistic simulations suggest good resolutions for high precision measurements.</a:t>
                </a:r>
                <a:endPara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608AFA5-088D-B16C-C34C-FAC5D2C2E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94" y="904887"/>
                <a:ext cx="8568000" cy="3416320"/>
              </a:xfrm>
              <a:prstGeom prst="rect">
                <a:avLst/>
              </a:prstGeom>
              <a:blipFill>
                <a:blip r:embed="rId2"/>
                <a:stretch>
                  <a:fillRect l="-925" t="-1426" r="-1991" b="-3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110146-1C19-F941-B949-4B5B887F0EF6}"/>
              </a:ext>
            </a:extLst>
          </p:cNvPr>
          <p:cNvSpPr txBox="1"/>
          <p:nvPr/>
        </p:nvSpPr>
        <p:spPr>
          <a:xfrm>
            <a:off x="808784" y="5083628"/>
            <a:ext cx="752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Thank you for your attention.</a:t>
            </a:r>
            <a:endParaRPr kumimoji="1" lang="ja-JP" altLang="en-US" sz="4000" b="1" dirty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69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C969C-2FC0-01F7-4F1A-7E84903B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11DE795-F72F-4185-0B99-44016D18AD8E}"/>
                  </a:ext>
                </a:extLst>
              </p:cNvPr>
              <p:cNvSpPr txBox="1"/>
              <p:nvPr/>
            </p:nvSpPr>
            <p:spPr>
              <a:xfrm>
                <a:off x="2594022" y="207635"/>
                <a:ext cx="39559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32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</m:oMath>
                </a14:m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/ </a:t>
                </a:r>
                <a14:m>
                  <m:oMath xmlns:m="http://schemas.openxmlformats.org/officeDocument/2006/math">
                    <m:r>
                      <a:rPr kumimoji="1" lang="ja-JP" altLang="en-US" sz="32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𝝓</m:t>
                    </m:r>
                    <m:r>
                      <a:rPr kumimoji="1" lang="en-US" altLang="ja-JP" sz="32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𝑵</m:t>
                    </m:r>
                  </m:oMath>
                </a14:m>
                <a:r>
                  <a:rPr kumimoji="1" lang="ja-JP" alt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bound state</a:t>
                </a:r>
                <a:endParaRPr kumimoji="1" lang="ja-JP" alt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11DE795-F72F-4185-0B99-44016D18A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22" y="207635"/>
                <a:ext cx="3955955" cy="584775"/>
              </a:xfrm>
              <a:prstGeom prst="rect">
                <a:avLst/>
              </a:prstGeom>
              <a:blipFill>
                <a:blip r:embed="rId2"/>
                <a:stretch>
                  <a:fillRect t="-14583" r="-3086" b="-322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397B2BF-1699-302E-AF1C-BB02123A95A2}"/>
                  </a:ext>
                </a:extLst>
              </p:cNvPr>
              <p:cNvSpPr txBox="1"/>
              <p:nvPr/>
            </p:nvSpPr>
            <p:spPr>
              <a:xfrm>
                <a:off x="292712" y="910431"/>
                <a:ext cx="8578242" cy="531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Reactions: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/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𝝓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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kumimoji="1" lang="en-US" altLang="ja-JP" sz="24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ja-JP" alt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below the threshold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342900" lvl="0" indent="-342900">
                  <a:buFont typeface="Wingdings" panose="05000000000000000000" pitchFamily="2" charset="2"/>
                  <a:buChar char="Ø"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Signal search in 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missing mass spectra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</a:t>
                </a:r>
                <a:r>
                  <a:rPr kumimoji="1" lang="ja-JP" alt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kumimoji="1" lang="en-US" altLang="ja-JP" sz="1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kumimoji="1" lang="en-US" altLang="ja-JP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ja-JP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kumimoji="1" lang="en-US" altLang="ja-JP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en-US" altLang="ja-JP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kumimoji="1" lang="en-US" altLang="ja-JP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游ゴシック" panose="020B0400000000000000" pitchFamily="50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kumimoji="1" lang="en-US" altLang="ja-JP" sz="1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]</a:t>
                </a:r>
              </a:p>
              <a:p>
                <a:pPr marL="342900" lvl="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kumimoji="1" lang="en-US" altLang="ja-JP" sz="2400" b="1" noProof="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Meson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decay tag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for</a:t>
                </a:r>
                <a:r>
                  <a:rPr kumimoji="1" lang="en-US" altLang="ja-JP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better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S/N.</a:t>
                </a:r>
                <a:r>
                  <a:rPr kumimoji="1" lang="en-US" altLang="ja-JP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[e.g., Nucleon absorption: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ja-JP" alt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  <m:r>
                      <a:rPr kumimoji="1" lang="en-US" altLang="ja-JP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ja-JP" alt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𝜸𝜸</m:t>
                    </m:r>
                    <m:r>
                      <a:rPr kumimoji="1" lang="en-US" altLang="ja-JP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]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(1)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bound state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By the partial restoration of chiral symmetry, the </a:t>
                </a:r>
                <a14:m>
                  <m:oMath xmlns:m="http://schemas.openxmlformats.org/officeDocument/2006/math">
                    <m:r>
                      <a:rPr kumimoji="1" lang="ja-JP" alt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mass reduction of 40-150 MeV is predicted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Linear  model predicts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bound state with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the B.E. of 6-10 MeV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.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[PRC88 (2013) 064906]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(2)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𝝓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bound state   </a:t>
                </a:r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[Not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kumimoji="1" lang="en-US" altLang="ja-JP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𝑷</m:t>
                        </m:r>
                      </m:e>
                      <m:sub>
                        <m:r>
                          <a:rPr kumimoji="1" lang="en-US" altLang="ja-JP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" panose="020B0400000000000000" pitchFamily="50" charset="-128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]</a:t>
                </a:r>
                <a:endPara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Evidence for the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attractive interaction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by Allice.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[PRL</a:t>
                </a:r>
                <a:r>
                  <a:rPr kumimoji="0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127 (2021) 172301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]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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Theoretical prediction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based on this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result suggests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B.E. = 12.8-56.1 MeV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[PLB 848 (2024) 138358]</a:t>
                </a: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397B2BF-1699-302E-AF1C-BB02123A9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12" y="910431"/>
                <a:ext cx="8578242" cy="5312416"/>
              </a:xfrm>
              <a:prstGeom prst="rect">
                <a:avLst/>
              </a:prstGeom>
              <a:blipFill>
                <a:blip r:embed="rId3"/>
                <a:stretch>
                  <a:fillRect l="-1066" t="-1032" r="-924" b="-8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68CB71F7-E7A6-D820-81D7-A14E2F2BB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071" y="4144429"/>
            <a:ext cx="3132000" cy="2118755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53564E6-6A7B-D9AF-17C8-AE3DE177A047}"/>
              </a:ext>
            </a:extLst>
          </p:cNvPr>
          <p:cNvGrpSpPr/>
          <p:nvPr/>
        </p:nvGrpSpPr>
        <p:grpSpPr>
          <a:xfrm>
            <a:off x="7179360" y="2434680"/>
            <a:ext cx="1584176" cy="1422828"/>
            <a:chOff x="5036350" y="4192260"/>
            <a:chExt cx="1584176" cy="142282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535B95F-0312-3982-8FBA-5EB264765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350" y="4192260"/>
              <a:ext cx="1584176" cy="1422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93DA0FF-4541-90B9-5375-D6B37F51BCCD}"/>
                </a:ext>
              </a:extLst>
            </p:cNvPr>
            <p:cNvSpPr txBox="1"/>
            <p:nvPr/>
          </p:nvSpPr>
          <p:spPr>
            <a:xfrm>
              <a:off x="5308893" y="5193801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  <a:sym typeface="Symbol"/>
                </a:rPr>
                <a:t></a:t>
              </a:r>
              <a:r>
                <a:rPr kumimoji="1" lang="en-US" altLang="ja-JP" sz="18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  <a:sym typeface="Symbol"/>
                </a:rPr>
                <a:t>’</a:t>
              </a:r>
              <a:endParaRPr kumimoji="1" lang="ja-JP" altLang="en-US" sz="1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2DAD9AD-68ED-78F7-3D44-1075E207B6C0}"/>
                </a:ext>
              </a:extLst>
            </p:cNvPr>
            <p:cNvSpPr txBox="1"/>
            <p:nvPr/>
          </p:nvSpPr>
          <p:spPr>
            <a:xfrm>
              <a:off x="6100981" y="5193801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  <a:sym typeface="Symbol"/>
                </a:rPr>
                <a:t></a:t>
              </a:r>
              <a:r>
                <a:rPr kumimoji="1" lang="en-US" altLang="ja-JP" sz="18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  <a:sym typeface="Symbol"/>
                </a:rPr>
                <a:t>’</a:t>
              </a:r>
              <a:endParaRPr kumimoji="1" lang="ja-JP" altLang="en-US" sz="1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E76B141-FD59-BA8B-4029-28D07ED31ABE}"/>
                </a:ext>
              </a:extLst>
            </p:cNvPr>
            <p:cNvSpPr txBox="1"/>
            <p:nvPr/>
          </p:nvSpPr>
          <p:spPr>
            <a:xfrm>
              <a:off x="5317809" y="4423216"/>
              <a:ext cx="319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  <a:sym typeface="Symbol"/>
                </a:rPr>
                <a:t>N</a:t>
              </a:r>
              <a:endParaRPr kumimoji="1" lang="ja-JP" altLang="en-US" sz="16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CD43134-AA73-8076-24CD-5A7C6F92F5FB}"/>
                </a:ext>
              </a:extLst>
            </p:cNvPr>
            <p:cNvSpPr txBox="1"/>
            <p:nvPr/>
          </p:nvSpPr>
          <p:spPr>
            <a:xfrm>
              <a:off x="6103423" y="4413691"/>
              <a:ext cx="319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  <a:sym typeface="Symbol"/>
                </a:rPr>
                <a:t>N</a:t>
              </a:r>
              <a:endParaRPr kumimoji="1" lang="ja-JP" altLang="en-US" sz="16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61B08E-D6BB-CADD-B986-E89E9B3C5F50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A733EB9-3B18-F6C6-0CA7-605CD45E88E7}"/>
              </a:ext>
            </a:extLst>
          </p:cNvPr>
          <p:cNvSpPr/>
          <p:nvPr/>
        </p:nvSpPr>
        <p:spPr>
          <a:xfrm>
            <a:off x="2469686" y="1029059"/>
            <a:ext cx="288000" cy="28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FF6155D-B1DE-859A-27B6-AB0B68CD168A}"/>
              </a:ext>
            </a:extLst>
          </p:cNvPr>
          <p:cNvSpPr/>
          <p:nvPr/>
        </p:nvSpPr>
        <p:spPr>
          <a:xfrm>
            <a:off x="3351339" y="1038891"/>
            <a:ext cx="288000" cy="28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3A2D66F-A348-4B1F-C33F-83AF5B909245}"/>
              </a:ext>
            </a:extLst>
          </p:cNvPr>
          <p:cNvSpPr/>
          <p:nvPr/>
        </p:nvSpPr>
        <p:spPr>
          <a:xfrm>
            <a:off x="2700743" y="1033976"/>
            <a:ext cx="504000" cy="28800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5DF44F2-7D3A-42FC-3816-8639D0218671}"/>
              </a:ext>
            </a:extLst>
          </p:cNvPr>
          <p:cNvSpPr/>
          <p:nvPr/>
        </p:nvSpPr>
        <p:spPr>
          <a:xfrm>
            <a:off x="3600397" y="1029060"/>
            <a:ext cx="504000" cy="28800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31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83B3ECB-1E50-E9F6-E098-67244999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73" y="2034943"/>
            <a:ext cx="4320000" cy="31163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16FFD3-A16E-1A2C-2793-31FB252F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64" y="2034943"/>
            <a:ext cx="4320000" cy="3116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1712078-2796-6BDD-C279-4636EB582902}"/>
                  </a:ext>
                </a:extLst>
              </p:cNvPr>
              <p:cNvSpPr txBox="1"/>
              <p:nvPr/>
            </p:nvSpPr>
            <p:spPr>
              <a:xfrm>
                <a:off x="2594022" y="207635"/>
                <a:ext cx="39559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32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32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</m:oMath>
                </a14:m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/ </a:t>
                </a:r>
                <a14:m>
                  <m:oMath xmlns:m="http://schemas.openxmlformats.org/officeDocument/2006/math">
                    <m:r>
                      <a:rPr kumimoji="1" lang="ja-JP" altLang="en-US" sz="32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𝝓</m:t>
                    </m:r>
                    <m:r>
                      <a:rPr kumimoji="1" lang="en-US" altLang="ja-JP" sz="3200" b="1" i="1" u="sng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𝑵</m:t>
                    </m:r>
                  </m:oMath>
                </a14:m>
                <a:r>
                  <a:rPr kumimoji="1" lang="ja-JP" alt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bound state</a:t>
                </a:r>
                <a:endParaRPr kumimoji="1" lang="ja-JP" alt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1712078-2796-6BDD-C279-4636EB582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22" y="207635"/>
                <a:ext cx="3955955" cy="584775"/>
              </a:xfrm>
              <a:prstGeom prst="rect">
                <a:avLst/>
              </a:prstGeom>
              <a:blipFill>
                <a:blip r:embed="rId4"/>
                <a:stretch>
                  <a:fillRect t="-14583" r="-3086" b="-322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053AB842-38AF-2EB9-A35F-1F2E60DEBBF0}"/>
                  </a:ext>
                </a:extLst>
              </p:cNvPr>
              <p:cNvSpPr txBox="1"/>
              <p:nvPr/>
            </p:nvSpPr>
            <p:spPr>
              <a:xfrm>
                <a:off x="1222231" y="819885"/>
                <a:ext cx="6699526" cy="774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simulation (</a:t>
                </a:r>
                <a:r>
                  <a:rPr kumimoji="1" lang="en-US" altLang="ja-JP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ChnsROOT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p>
                    </m:sSubSup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 &amp;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=2.4</m:t>
                    </m:r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detected.]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053AB842-38AF-2EB9-A35F-1F2E60DEB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31" y="819885"/>
                <a:ext cx="6699526" cy="774251"/>
              </a:xfrm>
              <a:prstGeom prst="rect">
                <a:avLst/>
              </a:prstGeom>
              <a:blipFill>
                <a:blip r:embed="rId5"/>
                <a:stretch>
                  <a:fillRect l="-455" t="-2344" r="-455" b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楕円 2">
            <a:extLst>
              <a:ext uri="{FF2B5EF4-FFF2-40B4-BE49-F238E27FC236}">
                <a16:creationId xmlns:a16="http://schemas.microsoft.com/office/drawing/2014/main" id="{0813434D-67C8-4D37-4714-8680167C4FDF}"/>
              </a:ext>
            </a:extLst>
          </p:cNvPr>
          <p:cNvSpPr/>
          <p:nvPr/>
        </p:nvSpPr>
        <p:spPr>
          <a:xfrm>
            <a:off x="3549447" y="1179870"/>
            <a:ext cx="550606" cy="4088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0645D6-2990-AC84-03ED-1212D0AABBFF}"/>
              </a:ext>
            </a:extLst>
          </p:cNvPr>
          <p:cNvSpPr txBox="1"/>
          <p:nvPr/>
        </p:nvSpPr>
        <p:spPr>
          <a:xfrm>
            <a:off x="2792362" y="1619205"/>
            <a:ext cx="2254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 this bound state.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90773A2-CA4E-63D4-6408-0DAE49898D1B}"/>
                  </a:ext>
                </a:extLst>
              </p:cNvPr>
              <p:cNvSpPr txBox="1"/>
              <p:nvPr/>
            </p:nvSpPr>
            <p:spPr>
              <a:xfrm>
                <a:off x="600860" y="1940917"/>
                <a:ext cx="36161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momentum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  <m:sub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sSup>
                      <m:sSupPr>
                        <m:ctrlP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system</a:t>
                </a:r>
                <a:endParaRPr kumimoji="1" lang="ja-JP" alt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90773A2-CA4E-63D4-6408-0DAE49898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60" y="1940917"/>
                <a:ext cx="3616118" cy="338554"/>
              </a:xfrm>
              <a:prstGeom prst="rect">
                <a:avLst/>
              </a:prstGeom>
              <a:blipFill>
                <a:blip r:embed="rId6"/>
                <a:stretch>
                  <a:fillRect l="-1012"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D9DFAA6-9EE6-744C-552C-C7347352599A}"/>
                  </a:ext>
                </a:extLst>
              </p:cNvPr>
              <p:cNvSpPr txBox="1"/>
              <p:nvPr/>
            </p:nvSpPr>
            <p:spPr>
              <a:xfrm>
                <a:off x="4603467" y="1940917"/>
                <a:ext cx="4270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  <m:sub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missing mass resolution </a:t>
                </a:r>
                <a:r>
                  <a:rPr kumimoji="1" lang="en-US" altLang="ja-JP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(reconstructed </a:t>
                </a:r>
                <a:r>
                  <a:rPr kumimoji="1" lang="en-US" altLang="ja-JP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</a:t>
                </a:r>
                <a:r>
                  <a:rPr kumimoji="1" lang="en-US" altLang="ja-JP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true)</a:t>
                </a:r>
                <a:endParaRPr kumimoji="1" lang="ja-JP" altLang="en-US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D9DFAA6-9EE6-744C-552C-C73473525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467" y="1940917"/>
                <a:ext cx="4270656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623C188-C544-4A51-56D7-45ADC7C7CA3D}"/>
              </a:ext>
            </a:extLst>
          </p:cNvPr>
          <p:cNvGrpSpPr/>
          <p:nvPr/>
        </p:nvGrpSpPr>
        <p:grpSpPr>
          <a:xfrm>
            <a:off x="2298743" y="5573789"/>
            <a:ext cx="672471" cy="529560"/>
            <a:chOff x="998668" y="1457062"/>
            <a:chExt cx="672471" cy="529560"/>
          </a:xfrm>
        </p:grpSpPr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C7484ADB-E8D5-02F1-FB6A-56418C6B1620}"/>
                </a:ext>
              </a:extLst>
            </p:cNvPr>
            <p:cNvSpPr/>
            <p:nvPr/>
          </p:nvSpPr>
          <p:spPr>
            <a:xfrm>
              <a:off x="1050623" y="1477844"/>
              <a:ext cx="514884" cy="5087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493CE905-51FB-46CB-B936-5DA1780327B5}"/>
                    </a:ext>
                  </a:extLst>
                </p:cNvPr>
                <p:cNvSpPr txBox="1"/>
                <p:nvPr/>
              </p:nvSpPr>
              <p:spPr>
                <a:xfrm>
                  <a:off x="998668" y="1457062"/>
                  <a:ext cx="67247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b="1" i="1" dirty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HGS創英角ﾎﾟｯﾌﾟ体" panose="040B0A00000000000000" pitchFamily="50" charset="-128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kumimoji="1" lang="ja-JP" altLang="en-US" sz="2400" b="1" i="1" dirty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HGS創英角ﾎﾟｯﾌﾟ体" panose="040B0A00000000000000" pitchFamily="50" charset="-128"/>
                                <a:sym typeface="Symbol" panose="05050102010706020507" pitchFamily="18" charset="2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ja-JP" sz="2400" b="1" i="1" dirty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HGS創英角ﾎﾟｯﾌﾟ体" panose="040B0A00000000000000" pitchFamily="50" charset="-128"/>
                                <a:sym typeface="Symbol" panose="05050102010706020507" pitchFamily="18" charset="2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493CE905-51FB-46CB-B936-5DA178032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668" y="1457062"/>
                  <a:ext cx="672471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8707C5E-796A-5CF0-1648-BFCF8C6A2B6F}"/>
              </a:ext>
            </a:extLst>
          </p:cNvPr>
          <p:cNvGrpSpPr/>
          <p:nvPr/>
        </p:nvGrpSpPr>
        <p:grpSpPr>
          <a:xfrm>
            <a:off x="1772499" y="5600795"/>
            <a:ext cx="672471" cy="508778"/>
            <a:chOff x="525385" y="1897660"/>
            <a:chExt cx="672471" cy="508778"/>
          </a:xfrm>
        </p:grpSpPr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61FC88D3-6867-90B3-4A41-795130B22168}"/>
                </a:ext>
              </a:extLst>
            </p:cNvPr>
            <p:cNvSpPr/>
            <p:nvPr/>
          </p:nvSpPr>
          <p:spPr>
            <a:xfrm>
              <a:off x="577340" y="1897660"/>
              <a:ext cx="514884" cy="5087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50A4B359-3D75-C2E4-90C7-A57B349C524D}"/>
                    </a:ext>
                  </a:extLst>
                </p:cNvPr>
                <p:cNvSpPr txBox="1"/>
                <p:nvPr/>
              </p:nvSpPr>
              <p:spPr>
                <a:xfrm>
                  <a:off x="525385" y="1908051"/>
                  <a:ext cx="6724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ja-JP" sz="20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sz="2000" b="1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50A4B359-3D75-C2E4-90C7-A57B349C5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385" y="1908051"/>
                  <a:ext cx="672471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E3CF6E4-0604-C6EE-CC36-C1FC6F4E1AC8}"/>
              </a:ext>
            </a:extLst>
          </p:cNvPr>
          <p:cNvCxnSpPr>
            <a:cxnSpLocks/>
          </p:cNvCxnSpPr>
          <p:nvPr/>
        </p:nvCxnSpPr>
        <p:spPr>
          <a:xfrm flipV="1">
            <a:off x="2917537" y="5804621"/>
            <a:ext cx="852639" cy="32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0916386-59CB-D752-F3E2-2F1FD6C463D3}"/>
              </a:ext>
            </a:extLst>
          </p:cNvPr>
          <p:cNvCxnSpPr>
            <a:cxnSpLocks/>
          </p:cNvCxnSpPr>
          <p:nvPr/>
        </p:nvCxnSpPr>
        <p:spPr>
          <a:xfrm flipV="1">
            <a:off x="914180" y="5875491"/>
            <a:ext cx="852639" cy="3230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90644EA-C484-876C-549A-44445EBB5DAB}"/>
              </a:ext>
            </a:extLst>
          </p:cNvPr>
          <p:cNvSpPr txBox="1"/>
          <p:nvPr/>
        </p:nvSpPr>
        <p:spPr>
          <a:xfrm>
            <a:off x="600860" y="6198377"/>
            <a:ext cx="19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momentum</a:t>
            </a:r>
            <a:endParaRPr kumimoji="1" lang="ja-JP" altLang="en-US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C908B4A8-0DBA-5FB0-6A8E-8C7CE6E8EF46}"/>
                  </a:ext>
                </a:extLst>
              </p:cNvPr>
              <p:cNvSpPr txBox="1"/>
              <p:nvPr/>
            </p:nvSpPr>
            <p:spPr>
              <a:xfrm>
                <a:off x="1563869" y="5151329"/>
                <a:ext cx="15509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  <m:sub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sSup>
                      <m:sSupPr>
                        <m:ctrlP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r>
                          <a:rPr kumimoji="1" lang="en-US" altLang="ja-JP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ja-JP" sz="16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rest frame</a:t>
                </a:r>
                <a:endParaRPr kumimoji="1" lang="ja-JP" altLang="en-US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C908B4A8-0DBA-5FB0-6A8E-8C7CE6E8E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869" y="5151329"/>
                <a:ext cx="1550937" cy="338554"/>
              </a:xfrm>
              <a:prstGeom prst="rect">
                <a:avLst/>
              </a:prstGeom>
              <a:blipFill>
                <a:blip r:embed="rId10"/>
                <a:stretch>
                  <a:fillRect t="-5357" r="-78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97E571C-87A6-2FD1-7602-B6BEBAF3BEAD}"/>
              </a:ext>
            </a:extLst>
          </p:cNvPr>
          <p:cNvSpPr txBox="1"/>
          <p:nvPr/>
        </p:nvSpPr>
        <p:spPr>
          <a:xfrm>
            <a:off x="4934974" y="5359109"/>
            <a:ext cx="3414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kumimoji="1" lang="en-US" altLang="ja-JP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rel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0.25 GeV &amp; P</a:t>
            </a:r>
            <a:r>
              <a:rPr kumimoji="1" lang="en-US" altLang="ja-JP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2 GeV/c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kumimoji="1" lang="ja-JP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 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12.6 MeV</a:t>
            </a:r>
          </a:p>
          <a:p>
            <a:pPr algn="ctr"/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Moderate for bound-state search</a:t>
            </a:r>
            <a:endParaRPr kumimoji="1" lang="ja-JP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687226BF-D04D-7D70-9F25-CAFCCD483B3B}"/>
              </a:ext>
            </a:extLst>
          </p:cNvPr>
          <p:cNvCxnSpPr>
            <a:cxnSpLocks/>
          </p:cNvCxnSpPr>
          <p:nvPr/>
        </p:nvCxnSpPr>
        <p:spPr>
          <a:xfrm>
            <a:off x="1600200" y="3687710"/>
            <a:ext cx="0" cy="1104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E132FBF0-BB6A-D129-5B64-A47436DD8380}"/>
              </a:ext>
            </a:extLst>
          </p:cNvPr>
          <p:cNvCxnSpPr>
            <a:cxnSpLocks/>
          </p:cNvCxnSpPr>
          <p:nvPr/>
        </p:nvCxnSpPr>
        <p:spPr>
          <a:xfrm flipH="1">
            <a:off x="1060450" y="3871860"/>
            <a:ext cx="5288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2644E82-4C1A-277D-DA31-7342D61D728A}"/>
              </a:ext>
            </a:extLst>
          </p:cNvPr>
          <p:cNvSpPr txBox="1"/>
          <p:nvPr/>
        </p:nvSpPr>
        <p:spPr>
          <a:xfrm>
            <a:off x="812317" y="3356214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Selected.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BB4257D-D8C2-6878-9C04-64C05F1EDC38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F1C436-8049-65A9-442C-68AC938110AE}"/>
              </a:ext>
            </a:extLst>
          </p:cNvPr>
          <p:cNvSpPr txBox="1"/>
          <p:nvPr/>
        </p:nvSpPr>
        <p:spPr>
          <a:xfrm>
            <a:off x="3283976" y="4931018"/>
            <a:ext cx="985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1" lang="en-US" altLang="ja-JP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MeV/c</a:t>
            </a:r>
            <a:endParaRPr kumimoji="1" lang="ja-JP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3E86456-632F-DEFD-AB99-2E408CA0B14C}"/>
              </a:ext>
            </a:extLst>
          </p:cNvPr>
          <p:cNvSpPr txBox="1"/>
          <p:nvPr/>
        </p:nvSpPr>
        <p:spPr>
          <a:xfrm>
            <a:off x="5658191" y="4929595"/>
            <a:ext cx="2848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M(reconstructed)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M(true) 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MeV/c</a:t>
            </a:r>
            <a:r>
              <a:rPr kumimoji="1" lang="en-US" altLang="ja-JP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ja-JP" altLang="en-US" sz="1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2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A54A6-DF14-5CF7-FF5C-395738B03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2926E4-8684-2B68-9C58-5961BC4BE1E8}"/>
              </a:ext>
            </a:extLst>
          </p:cNvPr>
          <p:cNvSpPr txBox="1"/>
          <p:nvPr/>
        </p:nvSpPr>
        <p:spPr>
          <a:xfrm>
            <a:off x="2943697" y="145112"/>
            <a:ext cx="3409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Strange dibaryons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79433B3-452A-95AE-988D-89905B42EBBF}"/>
                  </a:ext>
                </a:extLst>
              </p:cNvPr>
              <p:cNvSpPr txBox="1"/>
              <p:nvPr/>
            </p:nvSpPr>
            <p:spPr>
              <a:xfrm>
                <a:off x="360331" y="744293"/>
                <a:ext cx="8576643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𝒑𝒏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𝟐𝟑𝟖𝟎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@ COSY-WASA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[PRL 106 (2011) 242302]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79433B3-452A-95AE-988D-89905B42E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31" y="744293"/>
                <a:ext cx="8576643" cy="470000"/>
              </a:xfrm>
              <a:prstGeom prst="rect">
                <a:avLst/>
              </a:prstGeom>
              <a:blipFill>
                <a:blip r:embed="rId2"/>
                <a:stretch>
                  <a:fillRect l="-213" t="-7792" b="-29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0A186-6A6E-DA57-9491-66B58EE045D1}"/>
              </a:ext>
            </a:extLst>
          </p:cNvPr>
          <p:cNvSpPr txBox="1"/>
          <p:nvPr/>
        </p:nvSpPr>
        <p:spPr>
          <a:xfrm>
            <a:off x="5780005" y="1311448"/>
            <a:ext cx="325133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B.E. &amp; Narrow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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/>
              </a:rPr>
              <a:t>Compact 6-quark state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(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“inevitable” dibaryon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 w/o repulsive force)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PLB90(1980)41, PRC39(1989)1889,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    PRC89(2014)034001, …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6F28E6F-92CB-0552-7A1C-950DC05A1D74}"/>
              </a:ext>
            </a:extLst>
          </p:cNvPr>
          <p:cNvGrpSpPr/>
          <p:nvPr/>
        </p:nvGrpSpPr>
        <p:grpSpPr>
          <a:xfrm>
            <a:off x="127004" y="1257046"/>
            <a:ext cx="2974057" cy="2016000"/>
            <a:chOff x="0" y="1451782"/>
            <a:chExt cx="2974057" cy="2016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6A9C223-2D0D-65BB-8BCA-8D3AB9790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51782"/>
              <a:ext cx="2974057" cy="2016000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49114799-B39F-8C3D-2C89-1976507F99F0}"/>
                </a:ext>
              </a:extLst>
            </p:cNvPr>
            <p:cNvSpPr/>
            <p:nvPr/>
          </p:nvSpPr>
          <p:spPr>
            <a:xfrm>
              <a:off x="909917" y="1670988"/>
              <a:ext cx="1187823" cy="1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0DF3DFD-7C1E-99FB-8129-AB8319BB6A59}"/>
                </a:ext>
              </a:extLst>
            </p:cNvPr>
            <p:cNvSpPr txBox="1"/>
            <p:nvPr/>
          </p:nvSpPr>
          <p:spPr>
            <a:xfrm>
              <a:off x="1550972" y="1751988"/>
              <a:ext cx="1109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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70 MeV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F3F7022-7122-54EA-83D3-47BBABB3F377}"/>
              </a:ext>
            </a:extLst>
          </p:cNvPr>
          <p:cNvGrpSpPr/>
          <p:nvPr/>
        </p:nvGrpSpPr>
        <p:grpSpPr>
          <a:xfrm>
            <a:off x="3038614" y="1223550"/>
            <a:ext cx="2628000" cy="2016000"/>
            <a:chOff x="5958128" y="901492"/>
            <a:chExt cx="2844000" cy="222878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C446626-A111-66B0-6D6B-162315ACF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28" y="901492"/>
              <a:ext cx="2844000" cy="210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F64A63D-B335-6111-AA32-DD0C4C95BA27}"/>
                </a:ext>
              </a:extLst>
            </p:cNvPr>
            <p:cNvSpPr txBox="1"/>
            <p:nvPr/>
          </p:nvSpPr>
          <p:spPr>
            <a:xfrm>
              <a:off x="6497935" y="2822501"/>
              <a:ext cx="1642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IJ</a:t>
              </a:r>
              <a:r>
                <a:rPr kumimoji="1" lang="en-US" altLang="ja-JP" sz="1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</a:t>
              </a: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= 01</a:t>
              </a:r>
              <a:r>
                <a:rPr kumimoji="1" lang="en-US" altLang="ja-JP" sz="1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+</a:t>
              </a:r>
              <a:r>
                <a:rPr kumimoji="1" lang="en-US" altLang="ja-JP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           03</a:t>
              </a:r>
              <a:r>
                <a:rPr kumimoji="1" lang="en-US" altLang="ja-JP" sz="14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+</a:t>
              </a:r>
              <a:endParaRPr kumimoji="1" lang="ja-JP" altLang="en-US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890D9F0-C976-2797-8467-21C01EBDCB7E}"/>
                  </a:ext>
                </a:extLst>
              </p:cNvPr>
              <p:cNvSpPr txBox="1"/>
              <p:nvPr/>
            </p:nvSpPr>
            <p:spPr>
              <a:xfrm>
                <a:off x="933215" y="3240165"/>
                <a:ext cx="7277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Deuteron target + Proton beam energy scan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kumimoji="1" lang="en-US" altLang="ja-JP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𝒌𝒊𝒏</m:t>
                        </m:r>
                      </m:sub>
                    </m:sSub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GeV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(A deuteron in the final state flies into forward angles.)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890D9F0-C976-2797-8467-21C01EBDC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15" y="3240165"/>
                <a:ext cx="7277570" cy="646331"/>
              </a:xfrm>
              <a:prstGeom prst="rect">
                <a:avLst/>
              </a:prstGeom>
              <a:blipFill>
                <a:blip r:embed="rId5"/>
                <a:stretch>
                  <a:fillRect l="-503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20543BA8-0697-3AC0-AF24-3BCE78AD33F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77004" y="4149344"/>
            <a:ext cx="3600000" cy="252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7EFD2D4-865B-E889-599B-416AAA757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52" y="4557125"/>
            <a:ext cx="3492000" cy="2087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1215711-92F5-EF72-90CD-9ADB877DC4D2}"/>
                  </a:ext>
                </a:extLst>
              </p:cNvPr>
              <p:cNvSpPr txBox="1"/>
              <p:nvPr/>
            </p:nvSpPr>
            <p:spPr>
              <a:xfrm>
                <a:off x="552597" y="4001520"/>
                <a:ext cx="409984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HAL QCD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result for</a:t>
                </a:r>
                <a:r>
                  <a:rPr kumimoji="1" lang="el-GR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𝜟𝜟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(J=3)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[PLB811 (2020) 135935]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1215711-92F5-EF72-90CD-9ADB877DC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97" y="4001520"/>
                <a:ext cx="4099840" cy="738664"/>
              </a:xfrm>
              <a:prstGeom prst="rect">
                <a:avLst/>
              </a:prstGeom>
              <a:blipFill>
                <a:blip r:embed="rId8"/>
                <a:stretch>
                  <a:fillRect l="-1339" t="-7377" r="-1042" b="-114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ED54AC9-45B6-4D6E-EE70-6BB6687337E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4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35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80F4-75BB-C582-0353-408472001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D24C366-20E2-7F2C-D5E1-AE6842FC9666}"/>
              </a:ext>
            </a:extLst>
          </p:cNvPr>
          <p:cNvGrpSpPr/>
          <p:nvPr/>
        </p:nvGrpSpPr>
        <p:grpSpPr>
          <a:xfrm>
            <a:off x="224092" y="2698602"/>
            <a:ext cx="2988000" cy="2628000"/>
            <a:chOff x="18845" y="882290"/>
            <a:chExt cx="2988000" cy="262800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DDD575-B5B3-0710-23F7-BFB4A43B7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5" y="882290"/>
              <a:ext cx="2988000" cy="26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9657919-5CF5-C25D-5229-1ECC73C3EDBF}"/>
                </a:ext>
              </a:extLst>
            </p:cNvPr>
            <p:cNvSpPr/>
            <p:nvPr/>
          </p:nvSpPr>
          <p:spPr>
            <a:xfrm>
              <a:off x="1390509" y="1983064"/>
              <a:ext cx="287947" cy="182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0E308FC1-AE08-7808-B62B-56573D876A3A}"/>
                </a:ext>
              </a:extLst>
            </p:cNvPr>
            <p:cNvCxnSpPr>
              <a:cxnSpLocks/>
            </p:cNvCxnSpPr>
            <p:nvPr/>
          </p:nvCxnSpPr>
          <p:spPr>
            <a:xfrm>
              <a:off x="1294005" y="2082931"/>
              <a:ext cx="7285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楕円 14">
            <a:extLst>
              <a:ext uri="{FF2B5EF4-FFF2-40B4-BE49-F238E27FC236}">
                <a16:creationId xmlns:a16="http://schemas.microsoft.com/office/drawing/2014/main" id="{C2AC2982-93DF-BA2F-B5F2-6A85F6BD6305}"/>
              </a:ext>
            </a:extLst>
          </p:cNvPr>
          <p:cNvSpPr/>
          <p:nvPr/>
        </p:nvSpPr>
        <p:spPr>
          <a:xfrm>
            <a:off x="1779870" y="323662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45CFCFB-B94A-034C-DD63-A90172E1FC96}"/>
              </a:ext>
            </a:extLst>
          </p:cNvPr>
          <p:cNvSpPr/>
          <p:nvPr/>
        </p:nvSpPr>
        <p:spPr>
          <a:xfrm>
            <a:off x="2134717" y="3819902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BEAF719-6C1B-9721-E5E3-8DBE27440226}"/>
                  </a:ext>
                </a:extLst>
              </p:cNvPr>
              <p:cNvSpPr txBox="1"/>
              <p:nvPr/>
            </p:nvSpPr>
            <p:spPr>
              <a:xfrm>
                <a:off x="4299443" y="3493881"/>
                <a:ext cx="4609082" cy="196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1" lang="el-GR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1" lang="el-GR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𝜟</m:t>
                    </m:r>
                    <m:sSup>
                      <m:sSupPr>
                        <m:ctrlPr>
                          <a:rPr kumimoji="1" lang="el-GR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ja-JP" alt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1" lang="el-GR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ja-JP" altLang="el-G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endParaRPr kumimoji="1" lang="en-US" altLang="ja-JP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𝒑𝒏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kumimoji="1" lang="en-US" altLang="ja-JP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ja-JP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sub>
                          <m:sup>
                            <m:r>
                              <a:rPr kumimoji="1" lang="en-US" altLang="ja-JP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/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𝜟</m:t>
                    </m:r>
                    <m:sSup>
                      <m:sSupPr>
                        <m:ctrlPr>
                          <a:rPr kumimoji="1" lang="el-GR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↪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BEAF719-6C1B-9721-E5E3-8DBE2744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43" y="3493881"/>
                <a:ext cx="4609082" cy="1967142"/>
              </a:xfrm>
              <a:prstGeom prst="rect">
                <a:avLst/>
              </a:prstGeom>
              <a:blipFill>
                <a:blip r:embed="rId3"/>
                <a:stretch>
                  <a:fillRect l="-397" t="-24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CEA2F56-36B9-6201-E107-13CD0C89ADB6}"/>
              </a:ext>
            </a:extLst>
          </p:cNvPr>
          <p:cNvCxnSpPr>
            <a:cxnSpLocks/>
          </p:cNvCxnSpPr>
          <p:nvPr/>
        </p:nvCxnSpPr>
        <p:spPr>
          <a:xfrm>
            <a:off x="5171666" y="4948906"/>
            <a:ext cx="32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C10AFB3-15AC-01D8-0F1A-EFB122D55C15}"/>
              </a:ext>
            </a:extLst>
          </p:cNvPr>
          <p:cNvCxnSpPr>
            <a:cxnSpLocks/>
          </p:cNvCxnSpPr>
          <p:nvPr/>
        </p:nvCxnSpPr>
        <p:spPr>
          <a:xfrm>
            <a:off x="6843576" y="3920206"/>
            <a:ext cx="21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234AAC2-4CC5-2C87-8018-C79FA9930E86}"/>
              </a:ext>
            </a:extLst>
          </p:cNvPr>
          <p:cNvCxnSpPr>
            <a:cxnSpLocks/>
          </p:cNvCxnSpPr>
          <p:nvPr/>
        </p:nvCxnSpPr>
        <p:spPr>
          <a:xfrm>
            <a:off x="8105366" y="3920206"/>
            <a:ext cx="5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75">
                <a:extLst>
                  <a:ext uri="{FF2B5EF4-FFF2-40B4-BE49-F238E27FC236}">
                    <a16:creationId xmlns:a16="http://schemas.microsoft.com/office/drawing/2014/main" id="{62A84F11-3DB9-2457-2306-163E818A3716}"/>
                  </a:ext>
                </a:extLst>
              </p:cNvPr>
              <p:cNvSpPr txBox="1"/>
              <p:nvPr/>
            </p:nvSpPr>
            <p:spPr>
              <a:xfrm>
                <a:off x="2690106" y="3114458"/>
                <a:ext cx="1321066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𝑰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𝑱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𝑷</m:t>
                          </m:r>
                        </m:sup>
                      </m:sSup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75">
                <a:extLst>
                  <a:ext uri="{FF2B5EF4-FFF2-40B4-BE49-F238E27FC236}">
                    <a16:creationId xmlns:a16="http://schemas.microsoft.com/office/drawing/2014/main" id="{62A84F11-3DB9-2457-2306-163E818A3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106" y="3114458"/>
                <a:ext cx="1321066" cy="374270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0FC8EEA-3A86-C377-045D-BCBB64260EB6}"/>
              </a:ext>
            </a:extLst>
          </p:cNvPr>
          <p:cNvCxnSpPr>
            <a:cxnSpLocks/>
          </p:cNvCxnSpPr>
          <p:nvPr/>
        </p:nvCxnSpPr>
        <p:spPr>
          <a:xfrm>
            <a:off x="8029166" y="4962011"/>
            <a:ext cx="5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89B9691-B15D-19A1-A36F-4B9D99DE9489}"/>
              </a:ext>
            </a:extLst>
          </p:cNvPr>
          <p:cNvCxnSpPr>
            <a:cxnSpLocks/>
          </p:cNvCxnSpPr>
          <p:nvPr/>
        </p:nvCxnSpPr>
        <p:spPr>
          <a:xfrm>
            <a:off x="8274833" y="3920206"/>
            <a:ext cx="0" cy="25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0167315-F1CC-9259-CF5C-828416B628CB}"/>
              </a:ext>
            </a:extLst>
          </p:cNvPr>
          <p:cNvCxnSpPr>
            <a:cxnSpLocks/>
          </p:cNvCxnSpPr>
          <p:nvPr/>
        </p:nvCxnSpPr>
        <p:spPr>
          <a:xfrm>
            <a:off x="6955041" y="3920206"/>
            <a:ext cx="0" cy="25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4E3C5CA-0DF8-1D90-797D-412DFB48FDFC}"/>
              </a:ext>
            </a:extLst>
          </p:cNvPr>
          <p:cNvCxnSpPr>
            <a:cxnSpLocks/>
          </p:cNvCxnSpPr>
          <p:nvPr/>
        </p:nvCxnSpPr>
        <p:spPr>
          <a:xfrm>
            <a:off x="6808562" y="4967956"/>
            <a:ext cx="21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BC41C74-9230-FA0F-D625-EA629DA5A9E4}"/>
              </a:ext>
            </a:extLst>
          </p:cNvPr>
          <p:cNvCxnSpPr>
            <a:cxnSpLocks/>
          </p:cNvCxnSpPr>
          <p:nvPr/>
        </p:nvCxnSpPr>
        <p:spPr>
          <a:xfrm flipV="1">
            <a:off x="8284358" y="4381756"/>
            <a:ext cx="0" cy="25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BDCBAE7-C8EF-C369-D1B5-A51E328E833F}"/>
              </a:ext>
            </a:extLst>
          </p:cNvPr>
          <p:cNvCxnSpPr>
            <a:cxnSpLocks/>
          </p:cNvCxnSpPr>
          <p:nvPr/>
        </p:nvCxnSpPr>
        <p:spPr>
          <a:xfrm flipV="1">
            <a:off x="6931808" y="4372231"/>
            <a:ext cx="0" cy="25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79BBE29-1E0E-BA7F-1376-5CFF2D1B2980}"/>
              </a:ext>
            </a:extLst>
          </p:cNvPr>
          <p:cNvCxnSpPr>
            <a:cxnSpLocks/>
          </p:cNvCxnSpPr>
          <p:nvPr/>
        </p:nvCxnSpPr>
        <p:spPr>
          <a:xfrm>
            <a:off x="5171666" y="3923786"/>
            <a:ext cx="32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9B6BD05-0597-228E-7604-CED861795FB3}"/>
              </a:ext>
            </a:extLst>
          </p:cNvPr>
          <p:cNvSpPr txBox="1"/>
          <p:nvPr/>
        </p:nvSpPr>
        <p:spPr>
          <a:xfrm>
            <a:off x="4654162" y="3933863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This PID would be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important for S/N.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279F7558-C138-549E-B33A-27D3B7C61992}"/>
              </a:ext>
            </a:extLst>
          </p:cNvPr>
          <p:cNvSpPr/>
          <p:nvPr/>
        </p:nvSpPr>
        <p:spPr>
          <a:xfrm>
            <a:off x="4312471" y="3593094"/>
            <a:ext cx="288000" cy="34076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DD3EDA9E-C3E5-5525-30B6-69FC3FBCA1BB}"/>
              </a:ext>
            </a:extLst>
          </p:cNvPr>
          <p:cNvCxnSpPr>
            <a:cxnSpLocks/>
            <a:stCxn id="34" idx="7"/>
          </p:cNvCxnSpPr>
          <p:nvPr/>
        </p:nvCxnSpPr>
        <p:spPr>
          <a:xfrm flipV="1">
            <a:off x="4558294" y="3305885"/>
            <a:ext cx="480185" cy="33711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7B945E78-D3D3-B2E5-8BF6-16D8A1596F8F}"/>
                  </a:ext>
                </a:extLst>
              </p:cNvPr>
              <p:cNvSpPr txBox="1"/>
              <p:nvPr/>
            </p:nvSpPr>
            <p:spPr>
              <a:xfrm>
                <a:off x="4919212" y="2803690"/>
                <a:ext cx="31099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Production threshold :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𝒌𝒊𝒏</m:t>
                        </m:r>
                      </m:sub>
                    </m:sSub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𝟎𝟑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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</m:t>
                    </m:r>
                  </m:oMath>
                </a14:m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7B945E78-D3D3-B2E5-8BF6-16D8A1596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212" y="2803690"/>
                <a:ext cx="3109954" cy="707886"/>
              </a:xfrm>
              <a:prstGeom prst="rect">
                <a:avLst/>
              </a:prstGeom>
              <a:blipFill>
                <a:blip r:embed="rId5"/>
                <a:stretch>
                  <a:fillRect l="-2157" t="-5172" r="-1373" b="-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75">
                <a:extLst>
                  <a:ext uri="{FF2B5EF4-FFF2-40B4-BE49-F238E27FC236}">
                    <a16:creationId xmlns:a16="http://schemas.microsoft.com/office/drawing/2014/main" id="{F9366DEA-CBF9-BD29-7275-8BB5601F851E}"/>
                  </a:ext>
                </a:extLst>
              </p:cNvPr>
              <p:cNvSpPr txBox="1"/>
              <p:nvPr/>
            </p:nvSpPr>
            <p:spPr>
              <a:xfrm>
                <a:off x="2759701" y="3616743"/>
                <a:ext cx="1321066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𝑰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𝑱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𝑷</m:t>
                          </m:r>
                        </m:sup>
                      </m:sSup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box>
                            <m:box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box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75">
                <a:extLst>
                  <a:ext uri="{FF2B5EF4-FFF2-40B4-BE49-F238E27FC236}">
                    <a16:creationId xmlns:a16="http://schemas.microsoft.com/office/drawing/2014/main" id="{F9366DEA-CBF9-BD29-7275-8BB5601F8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701" y="3616743"/>
                <a:ext cx="1321066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1E52BD-162B-FFBF-B352-231C092C31AA}"/>
              </a:ext>
            </a:extLst>
          </p:cNvPr>
          <p:cNvSpPr txBox="1"/>
          <p:nvPr/>
        </p:nvSpPr>
        <p:spPr>
          <a:xfrm>
            <a:off x="2943697" y="145112"/>
            <a:ext cx="3409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Strange dibaryons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C38666D5-CEB1-77DF-C0C1-83997646ACA5}"/>
                  </a:ext>
                </a:extLst>
              </p:cNvPr>
              <p:cNvSpPr txBox="1"/>
              <p:nvPr/>
            </p:nvSpPr>
            <p:spPr>
              <a:xfrm>
                <a:off x="687250" y="994851"/>
                <a:ext cx="7769499" cy="1570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The search for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its family member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must be rather interesting.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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decuplet-decuplet dibaryon :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⨂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⨁</m:t>
                    </m:r>
                    <m:r>
                      <a:rPr kumimoji="1" lang="en-US" altLang="ja-JP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⨁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𝟑𝟓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⨁</m:t>
                    </m:r>
                    <m:acc>
                      <m:accPr>
                        <m:chr m:val="̅"/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acc>
                  </m:oMath>
                </a14:m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 Two Pauli-allowed S-wave states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28-plet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with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J=0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&amp;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anti-decuplet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with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J=3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C38666D5-CEB1-77DF-C0C1-83997646A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50" y="994851"/>
                <a:ext cx="7769499" cy="1570430"/>
              </a:xfrm>
              <a:prstGeom prst="rect">
                <a:avLst/>
              </a:prstGeom>
              <a:blipFill>
                <a:blip r:embed="rId7"/>
                <a:stretch>
                  <a:fillRect l="-1256" t="-3101" b="-7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D8AF205-2552-A97C-5849-9BE403F52762}"/>
              </a:ext>
            </a:extLst>
          </p:cNvPr>
          <p:cNvSpPr/>
          <p:nvPr/>
        </p:nvSpPr>
        <p:spPr>
          <a:xfrm>
            <a:off x="3962400" y="2108081"/>
            <a:ext cx="2964180" cy="457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185944-EC1A-5030-A8B8-CB25DD50F889}"/>
              </a:ext>
            </a:extLst>
          </p:cNvPr>
          <p:cNvSpPr txBox="1"/>
          <p:nvPr/>
        </p:nvSpPr>
        <p:spPr>
          <a:xfrm>
            <a:off x="1969973" y="5519290"/>
            <a:ext cx="5054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Now realistic simulation studies are under way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to evaluate mass resolutions and acceptance.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DC8A57-022F-CC92-919E-66CCB3416CAF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5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8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1B9CA-DC07-105D-5346-A9F5A145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DA1762B-9A0E-4567-78B7-46DE6066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3" y="1124386"/>
            <a:ext cx="5400000" cy="368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012D456-2D27-69E6-AD9D-C4980FF47653}"/>
                  </a:ext>
                </a:extLst>
              </p:cNvPr>
              <p:cNvSpPr txBox="1"/>
              <p:nvPr/>
            </p:nvSpPr>
            <p:spPr>
              <a:xfrm>
                <a:off x="5660543" y="1373768"/>
                <a:ext cx="3199915" cy="277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J-PARC E40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/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l-GR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endPara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PRC 104 (2021) 045204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PRL 128 (2022) 072501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PTEP 2022 (2022) 093D01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p potential information</a:t>
                </a:r>
                <a:endPara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012D456-2D27-69E6-AD9D-C4980FF47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543" y="1373768"/>
                <a:ext cx="3199915" cy="2777812"/>
              </a:xfrm>
              <a:prstGeom prst="rect">
                <a:avLst/>
              </a:prstGeom>
              <a:blipFill>
                <a:blip r:embed="rId3"/>
                <a:stretch>
                  <a:fillRect l="-2099" t="-1096" r="-954" b="-30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7B1120B-CAE8-1B7E-03A9-769B5A47C092}"/>
                  </a:ext>
                </a:extLst>
              </p:cNvPr>
              <p:cNvSpPr txBox="1"/>
              <p:nvPr/>
            </p:nvSpPr>
            <p:spPr>
              <a:xfrm>
                <a:off x="679914" y="724276"/>
                <a:ext cx="47219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Differential cross sections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l-GR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𝜮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endPara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7B1120B-CAE8-1B7E-03A9-769B5A47C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14" y="724276"/>
                <a:ext cx="4721998" cy="400110"/>
              </a:xfrm>
              <a:prstGeom prst="rect">
                <a:avLst/>
              </a:prstGeom>
              <a:blipFill>
                <a:blip r:embed="rId4"/>
                <a:stretch>
                  <a:fillRect l="-1421" t="-9231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17A6B8-F582-DFDB-A22F-CC7AA1BC8A27}"/>
              </a:ext>
            </a:extLst>
          </p:cNvPr>
          <p:cNvSpPr txBox="1"/>
          <p:nvPr/>
        </p:nvSpPr>
        <p:spPr>
          <a:xfrm>
            <a:off x="3182031" y="160311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N interaction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23B37CC-BA9D-6768-DC2B-DD9B7C35EC9D}"/>
                  </a:ext>
                </a:extLst>
              </p:cNvPr>
              <p:cNvSpPr txBox="1"/>
              <p:nvPr/>
            </p:nvSpPr>
            <p:spPr>
              <a:xfrm>
                <a:off x="449044" y="4894071"/>
                <a:ext cx="8245912" cy="1508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HYPS experiment @ SPring-8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 beam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)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(secondary vertex)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ID by missing mass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              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Detect </a:t>
                </a:r>
                <a14:m>
                  <m:oMath xmlns:m="http://schemas.openxmlformats.org/officeDocument/2006/math">
                    <m:r>
                      <a:rPr kumimoji="1" lang="el-GR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r>
                      <a:rPr kumimoji="1" lang="el-GR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&amp; </a:t>
                </a:r>
                <a14:m>
                  <m:oMath xmlns:m="http://schemas.openxmlformats.org/officeDocument/2006/math"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endPara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  Aiming to produce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of 0.30.6 GeV/c for 2.5 years.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23B37CC-BA9D-6768-DC2B-DD9B7C35E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44" y="4894071"/>
                <a:ext cx="8245912" cy="1508105"/>
              </a:xfrm>
              <a:prstGeom prst="rect">
                <a:avLst/>
              </a:prstGeom>
              <a:blipFill>
                <a:blip r:embed="rId5"/>
                <a:stretch>
                  <a:fillRect l="-1183" t="-3239" r="-74" b="-85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楕円 8">
            <a:extLst>
              <a:ext uri="{FF2B5EF4-FFF2-40B4-BE49-F238E27FC236}">
                <a16:creationId xmlns:a16="http://schemas.microsoft.com/office/drawing/2014/main" id="{E8F90EE0-347D-05F2-6F0A-EDAD15344665}"/>
              </a:ext>
            </a:extLst>
          </p:cNvPr>
          <p:cNvSpPr/>
          <p:nvPr/>
        </p:nvSpPr>
        <p:spPr>
          <a:xfrm>
            <a:off x="1920210" y="5343662"/>
            <a:ext cx="360000" cy="3600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C0EFDE8-AB10-0120-091D-EC870402E588}"/>
              </a:ext>
            </a:extLst>
          </p:cNvPr>
          <p:cNvCxnSpPr>
            <a:cxnSpLocks/>
          </p:cNvCxnSpPr>
          <p:nvPr/>
        </p:nvCxnSpPr>
        <p:spPr>
          <a:xfrm flipV="1">
            <a:off x="4527573" y="5680207"/>
            <a:ext cx="1692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802164-1690-BBEC-5B38-BA2E8D21ED46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6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8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23235-5036-B99F-4C26-1BA13D05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EDFEFB-47EB-0830-E654-31168E4A6F08}"/>
              </a:ext>
            </a:extLst>
          </p:cNvPr>
          <p:cNvSpPr txBox="1"/>
          <p:nvPr/>
        </p:nvSpPr>
        <p:spPr>
          <a:xfrm>
            <a:off x="3182031" y="160311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sym typeface="Symbol" panose="05050102010706020507" pitchFamily="18" charset="2"/>
              </a:rPr>
              <a:t>N interaction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F2304BA-1FFB-B196-EAD1-F72116F8D205}"/>
                  </a:ext>
                </a:extLst>
              </p:cNvPr>
              <p:cNvSpPr txBox="1"/>
              <p:nvPr/>
            </p:nvSpPr>
            <p:spPr>
              <a:xfrm>
                <a:off x="306659" y="870741"/>
                <a:ext cx="884184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HIAF: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𝒑</m:t>
                    </m:r>
                    <m:sSup>
                      <m:sSupPr>
                        <m:ctrlP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r>
                      <a:rPr kumimoji="1" lang="el-GR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𝜦</m:t>
                    </m:r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</a:rPr>
                  <a:t>for the production of a high intensity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 beam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Note that 0.5 GeV/c  gives 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𝒄</m:t>
                    </m:r>
                    <m:r>
                      <a:rPr kumimoji="1" lang="ja-JP" alt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𝝉𝜷𝜸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𝟑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𝟓𝟐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cm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If the target diameter is 5 cm,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’s in ||&lt;35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" panose="020B0400000000000000" pitchFamily="50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 will be accepted.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F2304BA-1FFB-B196-EAD1-F72116F8D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9" y="870741"/>
                <a:ext cx="8841844" cy="1200329"/>
              </a:xfrm>
              <a:prstGeom prst="rect">
                <a:avLst/>
              </a:prstGeom>
              <a:blipFill>
                <a:blip r:embed="rId2"/>
                <a:stretch>
                  <a:fillRect l="-1034" t="-4569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5CABAEE3-5ACA-0A23-BD92-84A0C1417986}"/>
              </a:ext>
            </a:extLst>
          </p:cNvPr>
          <p:cNvGrpSpPr/>
          <p:nvPr/>
        </p:nvGrpSpPr>
        <p:grpSpPr>
          <a:xfrm>
            <a:off x="754576" y="2028921"/>
            <a:ext cx="7460664" cy="2758010"/>
            <a:chOff x="841663" y="3866089"/>
            <a:chExt cx="7460664" cy="2758010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491DA204-B623-1BE6-2450-F7DEF3E8372F}"/>
                </a:ext>
              </a:extLst>
            </p:cNvPr>
            <p:cNvSpPr/>
            <p:nvPr/>
          </p:nvSpPr>
          <p:spPr>
            <a:xfrm>
              <a:off x="2771995" y="4813466"/>
              <a:ext cx="3600000" cy="90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1BDE935-F4D2-5647-D7D1-041D493C0044}"/>
                </a:ext>
              </a:extLst>
            </p:cNvPr>
            <p:cNvSpPr txBox="1"/>
            <p:nvPr/>
          </p:nvSpPr>
          <p:spPr>
            <a:xfrm>
              <a:off x="2686265" y="4442978"/>
              <a:ext cx="118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LH</a:t>
              </a:r>
              <a:r>
                <a:rPr kumimoji="1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2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target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0D7E89F9-7091-D77D-0D2A-B44853B3143C}"/>
                </a:ext>
              </a:extLst>
            </p:cNvPr>
            <p:cNvCxnSpPr>
              <a:cxnSpLocks/>
            </p:cNvCxnSpPr>
            <p:nvPr/>
          </p:nvCxnSpPr>
          <p:spPr>
            <a:xfrm>
              <a:off x="841663" y="5263466"/>
              <a:ext cx="2773184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7ABE8F6-0F17-8258-CD29-243555C0BB97}"/>
                </a:ext>
              </a:extLst>
            </p:cNvPr>
            <p:cNvSpPr txBox="1"/>
            <p:nvPr/>
          </p:nvSpPr>
          <p:spPr>
            <a:xfrm>
              <a:off x="975251" y="5271486"/>
              <a:ext cx="14564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Proton beam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E</a:t>
              </a:r>
              <a:r>
                <a:rPr kumimoji="1" lang="en-US" altLang="ja-JP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kin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 = 4 GeV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E9EEB8B5-5F76-7EE4-3460-9708A91B749F}"/>
                </a:ext>
              </a:extLst>
            </p:cNvPr>
            <p:cNvCxnSpPr>
              <a:cxnSpLocks/>
            </p:cNvCxnSpPr>
            <p:nvPr/>
          </p:nvCxnSpPr>
          <p:spPr>
            <a:xfrm>
              <a:off x="3651733" y="5271486"/>
              <a:ext cx="710339" cy="1118615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7BFD259E-C9EA-2CEB-8F26-35BFF32E4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295" y="5077768"/>
              <a:ext cx="4664032" cy="1856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1AB5173-30F9-445C-FB6B-CFA9BE24861F}"/>
                </a:ext>
              </a:extLst>
            </p:cNvPr>
            <p:cNvSpPr txBox="1"/>
            <p:nvPr/>
          </p:nvSpPr>
          <p:spPr>
            <a:xfrm>
              <a:off x="6564000" y="4460747"/>
              <a:ext cx="15463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Forward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high-P proton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BE3E6CA-61CF-7399-3D12-1DA153F1C45E}"/>
                </a:ext>
              </a:extLst>
            </p:cNvPr>
            <p:cNvSpPr txBox="1"/>
            <p:nvPr/>
          </p:nvSpPr>
          <p:spPr>
            <a:xfrm>
              <a:off x="3735605" y="6046401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K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</a:t>
              </a:r>
              <a:endPara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1D960EC2-FC64-1ADC-E234-020A99607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1173" y="5069748"/>
              <a:ext cx="900822" cy="1761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ED40D1A7-9132-B374-EF82-031C2CFAB2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4873" y="4714818"/>
              <a:ext cx="225035" cy="3549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2B34E4E0-1511-8815-2357-235D7C246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6004" y="4167770"/>
              <a:ext cx="735328" cy="554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C95C4FA0-0D6B-E90F-71BE-F72D3D7606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17390" y="3935952"/>
              <a:ext cx="108614" cy="7612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64793CBD-971A-2E67-772A-82DC1DC81FE8}"/>
                </a:ext>
              </a:extLst>
            </p:cNvPr>
            <p:cNvCxnSpPr>
              <a:cxnSpLocks/>
            </p:cNvCxnSpPr>
            <p:nvPr/>
          </p:nvCxnSpPr>
          <p:spPr>
            <a:xfrm>
              <a:off x="4604873" y="5069748"/>
              <a:ext cx="1602496" cy="132035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E932893-48B4-25BC-9CAD-FF5B6CFF1C02}"/>
                </a:ext>
              </a:extLst>
            </p:cNvPr>
            <p:cNvSpPr txBox="1"/>
            <p:nvPr/>
          </p:nvSpPr>
          <p:spPr>
            <a:xfrm>
              <a:off x="6182037" y="5977768"/>
              <a:ext cx="11551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Scattered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</a:rPr>
                <a:t>proton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6DDC5FF2-46F0-48A0-EEDF-63BD98CC51C1}"/>
                </a:ext>
              </a:extLst>
            </p:cNvPr>
            <p:cNvSpPr txBox="1"/>
            <p:nvPr/>
          </p:nvSpPr>
          <p:spPr>
            <a:xfrm>
              <a:off x="4373864" y="406127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  <a:endPara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EA9180B-F57A-5B08-5C17-3789D2E6AD1B}"/>
                </a:ext>
              </a:extLst>
            </p:cNvPr>
            <p:cNvSpPr txBox="1"/>
            <p:nvPr/>
          </p:nvSpPr>
          <p:spPr>
            <a:xfrm>
              <a:off x="5513492" y="386608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p</a:t>
              </a:r>
              <a:endPara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ADA22753-6865-1C8A-6915-024665FDB08B}"/>
                </a:ext>
              </a:extLst>
            </p:cNvPr>
            <p:cNvSpPr txBox="1"/>
            <p:nvPr/>
          </p:nvSpPr>
          <p:spPr>
            <a:xfrm>
              <a:off x="3873449" y="481228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</a:t>
              </a:r>
              <a:endPara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6C4F0F5E-CA32-59B5-CE34-1A79E5E73057}"/>
                </a:ext>
              </a:extLst>
            </p:cNvPr>
            <p:cNvSpPr txBox="1"/>
            <p:nvPr/>
          </p:nvSpPr>
          <p:spPr>
            <a:xfrm>
              <a:off x="4406961" y="4592176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" panose="020B0400000000000000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</a:t>
              </a:r>
              <a:endPara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757CA366-1658-32C3-9B49-DA5A95C87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09" y="4842324"/>
            <a:ext cx="4511624" cy="166669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014F188-1FBF-254C-9CA6-17A2106BE49A}"/>
              </a:ext>
            </a:extLst>
          </p:cNvPr>
          <p:cNvSpPr txBox="1"/>
          <p:nvPr/>
        </p:nvSpPr>
        <p:spPr>
          <a:xfrm>
            <a:off x="5593744" y="5260798"/>
            <a:ext cx="24994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system with </a:t>
            </a:r>
          </a:p>
          <a:p>
            <a:r>
              <a:rPr kumimoji="1" lang="en-US" altLang="ja-JP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multiple scattering 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under consideration.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A3A374-C04D-5D8E-4922-3D04A46C404E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7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2AF05F-9F10-0D01-0E0B-ED98B063B9E1}"/>
              </a:ext>
            </a:extLst>
          </p:cNvPr>
          <p:cNvSpPr/>
          <p:nvPr/>
        </p:nvSpPr>
        <p:spPr>
          <a:xfrm>
            <a:off x="3648518" y="5374011"/>
            <a:ext cx="533400" cy="19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9B09BBD-BB01-D003-A53A-40845F0D08CE}"/>
              </a:ext>
            </a:extLst>
          </p:cNvPr>
          <p:cNvCxnSpPr>
            <a:cxnSpLocks/>
          </p:cNvCxnSpPr>
          <p:nvPr/>
        </p:nvCxnSpPr>
        <p:spPr>
          <a:xfrm>
            <a:off x="2708029" y="3917512"/>
            <a:ext cx="1142504" cy="1804951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2B297C-1FC2-569A-435E-12E14516A757}"/>
              </a:ext>
            </a:extLst>
          </p:cNvPr>
          <p:cNvSpPr txBox="1"/>
          <p:nvPr/>
        </p:nvSpPr>
        <p:spPr>
          <a:xfrm>
            <a:off x="3797725" y="5343611"/>
            <a:ext cx="11817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CFRP pipe</a:t>
            </a:r>
            <a:endParaRPr kumimoji="1" lang="ja-JP" altLang="en-US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3B9BE4F-FBCE-3EF3-876C-970A96BAE2C6}"/>
              </a:ext>
            </a:extLst>
          </p:cNvPr>
          <p:cNvCxnSpPr>
            <a:cxnSpLocks/>
          </p:cNvCxnSpPr>
          <p:nvPr/>
        </p:nvCxnSpPr>
        <p:spPr>
          <a:xfrm flipH="1">
            <a:off x="4213909" y="3899954"/>
            <a:ext cx="2058346" cy="1822509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259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4463-D47A-5E68-7CDF-15D6BE72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E7837529-40AB-183C-0786-A1F5EA9E81E2}"/>
                  </a:ext>
                </a:extLst>
              </p:cNvPr>
              <p:cNvSpPr txBox="1"/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游ゴシック Light" panose="020B0300000000000000" pitchFamily="50" charset="-128"/>
                    <a:cs typeface="Times New Roman" panose="02020603050405020304" pitchFamily="18" charset="0"/>
                  </a:rPr>
                  <a:t>Pentaquark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ja-JP" altLang="en-US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游ゴシック Light" panose="020B0300000000000000" pitchFamily="50" charset="-128"/>
                            <a:cs typeface="Times New Roman" panose="020206030504050203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3600" b="1" i="1" u="sng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E7837529-40AB-183C-0786-A1F5EA9E8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42" y="124394"/>
                <a:ext cx="3230308" cy="646331"/>
              </a:xfrm>
              <a:prstGeom prst="rect">
                <a:avLst/>
              </a:prstGeom>
              <a:blipFill>
                <a:blip r:embed="rId2"/>
                <a:stretch>
                  <a:fillRect l="-5283" t="-15094" b="-33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99021AF4-CF19-A54B-FE1A-C7EC2AEF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36" y="3037874"/>
            <a:ext cx="3600000" cy="34653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F2AE5D-A758-27B2-9317-59B77CDC11CD}"/>
              </a:ext>
            </a:extLst>
          </p:cNvPr>
          <p:cNvSpPr txBox="1"/>
          <p:nvPr/>
        </p:nvSpPr>
        <p:spPr>
          <a:xfrm>
            <a:off x="5276542" y="2671529"/>
            <a:ext cx="311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LHCb, PRL 122 (2019) 222001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3BE5AC67-6742-E900-B470-B392F4110DD9}"/>
              </a:ext>
            </a:extLst>
          </p:cNvPr>
          <p:cNvGrpSpPr/>
          <p:nvPr/>
        </p:nvGrpSpPr>
        <p:grpSpPr>
          <a:xfrm>
            <a:off x="504751" y="2305561"/>
            <a:ext cx="1842129" cy="1800000"/>
            <a:chOff x="504751" y="1378461"/>
            <a:chExt cx="1842129" cy="1800000"/>
          </a:xfrm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D2816D7B-508F-7B93-6ACC-FAE3F1B3699E}"/>
                </a:ext>
              </a:extLst>
            </p:cNvPr>
            <p:cNvSpPr/>
            <p:nvPr/>
          </p:nvSpPr>
          <p:spPr>
            <a:xfrm>
              <a:off x="504751" y="1378461"/>
              <a:ext cx="1800000" cy="18000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2F88B0A9-0433-3A71-53F1-3F4B2BAFEA98}"/>
                </a:ext>
              </a:extLst>
            </p:cNvPr>
            <p:cNvGrpSpPr/>
            <p:nvPr/>
          </p:nvGrpSpPr>
          <p:grpSpPr>
            <a:xfrm>
              <a:off x="1674409" y="1839147"/>
              <a:ext cx="672471" cy="508778"/>
              <a:chOff x="1592923" y="1960291"/>
              <a:chExt cx="672471" cy="508778"/>
            </a:xfrm>
          </p:grpSpPr>
          <p:sp>
            <p:nvSpPr>
              <p:cNvPr id="12" name="楕円 11">
                <a:extLst>
                  <a:ext uri="{FF2B5EF4-FFF2-40B4-BE49-F238E27FC236}">
                    <a16:creationId xmlns:a16="http://schemas.microsoft.com/office/drawing/2014/main" id="{AC8070BA-A676-B304-3E5C-BCD96B3C672B}"/>
                  </a:ext>
                </a:extLst>
              </p:cNvPr>
              <p:cNvSpPr/>
              <p:nvPr/>
            </p:nvSpPr>
            <p:spPr>
              <a:xfrm>
                <a:off x="1644878" y="1960291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CFEAEF3E-6A62-2285-D68C-3DD5ECAC74C6}"/>
                      </a:ext>
                    </a:extLst>
                  </p:cNvPr>
                  <p:cNvSpPr txBox="1"/>
                  <p:nvPr/>
                </p:nvSpPr>
                <p:spPr>
                  <a:xfrm>
                    <a:off x="1592923" y="1970682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𝒅</m:t>
                          </m:r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CFEAEF3E-6A62-2285-D68C-3DD5ECAC74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92923" y="1970682"/>
                    <a:ext cx="672471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0526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40C7DD44-9374-CF66-FF01-C0A5EEF35D9F}"/>
                </a:ext>
              </a:extLst>
            </p:cNvPr>
            <p:cNvGrpSpPr/>
            <p:nvPr/>
          </p:nvGrpSpPr>
          <p:grpSpPr>
            <a:xfrm>
              <a:off x="1037626" y="1561578"/>
              <a:ext cx="672471" cy="529560"/>
              <a:chOff x="998668" y="1457062"/>
              <a:chExt cx="672471" cy="529560"/>
            </a:xfrm>
          </p:grpSpPr>
          <p:sp>
            <p:nvSpPr>
              <p:cNvPr id="24" name="楕円 23">
                <a:extLst>
                  <a:ext uri="{FF2B5EF4-FFF2-40B4-BE49-F238E27FC236}">
                    <a16:creationId xmlns:a16="http://schemas.microsoft.com/office/drawing/2014/main" id="{EE52FEE1-5492-8BDC-509D-2954E6901E05}"/>
                  </a:ext>
                </a:extLst>
              </p:cNvPr>
              <p:cNvSpPr/>
              <p:nvPr/>
            </p:nvSpPr>
            <p:spPr>
              <a:xfrm>
                <a:off x="1050623" y="1477844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テキスト ボックス 24">
                    <a:extLst>
                      <a:ext uri="{FF2B5EF4-FFF2-40B4-BE49-F238E27FC236}">
                        <a16:creationId xmlns:a16="http://schemas.microsoft.com/office/drawing/2014/main" id="{7E7EE06C-2A8C-51E6-E206-F476F8D83E5A}"/>
                      </a:ext>
                    </a:extLst>
                  </p:cNvPr>
                  <p:cNvSpPr txBox="1"/>
                  <p:nvPr/>
                </p:nvSpPr>
                <p:spPr>
                  <a:xfrm>
                    <a:off x="998668" y="1457062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𝒖</m:t>
                          </m:r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25" name="テキスト ボックス 24">
                    <a:extLst>
                      <a:ext uri="{FF2B5EF4-FFF2-40B4-BE49-F238E27FC236}">
                        <a16:creationId xmlns:a16="http://schemas.microsoft.com/office/drawing/2014/main" id="{7E7EE06C-2A8C-51E6-E206-F476F8D83E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8668" y="1457062"/>
                    <a:ext cx="672471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0526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EAE3E913-3BA2-6165-7293-B5E6B5630282}"/>
                </a:ext>
              </a:extLst>
            </p:cNvPr>
            <p:cNvGrpSpPr/>
            <p:nvPr/>
          </p:nvGrpSpPr>
          <p:grpSpPr>
            <a:xfrm>
              <a:off x="531046" y="1795063"/>
              <a:ext cx="672471" cy="508778"/>
              <a:chOff x="525385" y="1897660"/>
              <a:chExt cx="672471" cy="508778"/>
            </a:xfrm>
          </p:grpSpPr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1E4ACB20-D2A9-8D42-020E-3F8A5553D0AF}"/>
                  </a:ext>
                </a:extLst>
              </p:cNvPr>
              <p:cNvSpPr/>
              <p:nvPr/>
            </p:nvSpPr>
            <p:spPr>
              <a:xfrm>
                <a:off x="577340" y="1897660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5472274B-3273-BF5E-E2F6-6D7FBB17D13E}"/>
                      </a:ext>
                    </a:extLst>
                  </p:cNvPr>
                  <p:cNvSpPr txBox="1"/>
                  <p:nvPr/>
                </p:nvSpPr>
                <p:spPr>
                  <a:xfrm>
                    <a:off x="525385" y="1908051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𝒅</m:t>
                          </m:r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5472274B-3273-BF5E-E2F6-6D7FBB17D1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385" y="1908051"/>
                    <a:ext cx="672471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0526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B5ED451E-3F9D-0C4F-BC87-2065BFAC81B5}"/>
                </a:ext>
              </a:extLst>
            </p:cNvPr>
            <p:cNvGrpSpPr/>
            <p:nvPr/>
          </p:nvGrpSpPr>
          <p:grpSpPr>
            <a:xfrm>
              <a:off x="1477770" y="2390197"/>
              <a:ext cx="672471" cy="529560"/>
              <a:chOff x="3115185" y="1477844"/>
              <a:chExt cx="672471" cy="529560"/>
            </a:xfrm>
          </p:grpSpPr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093D62E8-2E76-E207-B25A-9A138A068E23}"/>
                  </a:ext>
                </a:extLst>
              </p:cNvPr>
              <p:cNvSpPr/>
              <p:nvPr/>
            </p:nvSpPr>
            <p:spPr>
              <a:xfrm>
                <a:off x="3167140" y="1498626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01029543-44B2-9A8D-E4F0-426AD7EECF65}"/>
                      </a:ext>
                    </a:extLst>
                  </p:cNvPr>
                  <p:cNvSpPr txBox="1"/>
                  <p:nvPr/>
                </p:nvSpPr>
                <p:spPr>
                  <a:xfrm>
                    <a:off x="3115185" y="1477844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𝒖</m:t>
                          </m:r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01029543-44B2-9A8D-E4F0-426AD7EECF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5185" y="1477844"/>
                    <a:ext cx="672471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0526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1C38EEBF-2CD0-0E89-3D40-DD9B0B6552E5}"/>
                </a:ext>
              </a:extLst>
            </p:cNvPr>
            <p:cNvGrpSpPr/>
            <p:nvPr/>
          </p:nvGrpSpPr>
          <p:grpSpPr>
            <a:xfrm>
              <a:off x="910931" y="2325665"/>
              <a:ext cx="672471" cy="529560"/>
              <a:chOff x="2442714" y="4710757"/>
              <a:chExt cx="672471" cy="529560"/>
            </a:xfrm>
          </p:grpSpPr>
          <p:sp>
            <p:nvSpPr>
              <p:cNvPr id="30" name="楕円 29">
                <a:extLst>
                  <a:ext uri="{FF2B5EF4-FFF2-40B4-BE49-F238E27FC236}">
                    <a16:creationId xmlns:a16="http://schemas.microsoft.com/office/drawing/2014/main" id="{EC5C43F8-7234-B5EF-CE1F-2EF084A7F26C}"/>
                  </a:ext>
                </a:extLst>
              </p:cNvPr>
              <p:cNvSpPr/>
              <p:nvPr/>
            </p:nvSpPr>
            <p:spPr>
              <a:xfrm>
                <a:off x="2494669" y="4731539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C83F87CA-0605-5C0B-F7AE-048108958A71}"/>
                      </a:ext>
                    </a:extLst>
                  </p:cNvPr>
                  <p:cNvSpPr txBox="1"/>
                  <p:nvPr/>
                </p:nvSpPr>
                <p:spPr>
                  <a:xfrm>
                    <a:off x="2442714" y="4710757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ja-JP" sz="2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HGS創英角ﾎﾟｯﾌﾟ体" panose="040B0A00000000000000" pitchFamily="50" charset="-128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HGS創英角ﾎﾟｯﾌﾟ体" panose="040B0A00000000000000" pitchFamily="50" charset="-128"/>
                                  <a:sym typeface="Symbol" panose="05050102010706020507" pitchFamily="18" charset="2"/>
                                </a:rPr>
                                <m:t>𝒔</m:t>
                              </m:r>
                            </m:e>
                          </m:acc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C83F87CA-0605-5C0B-F7AE-048108958A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2714" y="4710757"/>
                    <a:ext cx="672471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667" r="-13514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3389398B-CDB3-E71D-F648-141C4E0FC117}"/>
              </a:ext>
            </a:extLst>
          </p:cNvPr>
          <p:cNvGrpSpPr/>
          <p:nvPr/>
        </p:nvGrpSpPr>
        <p:grpSpPr>
          <a:xfrm>
            <a:off x="507864" y="4439161"/>
            <a:ext cx="1804551" cy="1800000"/>
            <a:chOff x="507864" y="4045461"/>
            <a:chExt cx="1804551" cy="1800000"/>
          </a:xfrm>
        </p:grpSpPr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10B7ABA4-3BE6-AF33-2406-D7A33A7D3898}"/>
                </a:ext>
              </a:extLst>
            </p:cNvPr>
            <p:cNvSpPr/>
            <p:nvPr/>
          </p:nvSpPr>
          <p:spPr>
            <a:xfrm>
              <a:off x="507864" y="4045461"/>
              <a:ext cx="1800000" cy="18000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441B6AC0-C60A-38FD-E033-3029123782F8}"/>
                </a:ext>
              </a:extLst>
            </p:cNvPr>
            <p:cNvGrpSpPr/>
            <p:nvPr/>
          </p:nvGrpSpPr>
          <p:grpSpPr>
            <a:xfrm>
              <a:off x="1639944" y="4506147"/>
              <a:ext cx="672471" cy="508778"/>
              <a:chOff x="1555345" y="1960291"/>
              <a:chExt cx="672471" cy="508778"/>
            </a:xfrm>
          </p:grpSpPr>
          <p:sp>
            <p:nvSpPr>
              <p:cNvPr id="39" name="楕円 38">
                <a:extLst>
                  <a:ext uri="{FF2B5EF4-FFF2-40B4-BE49-F238E27FC236}">
                    <a16:creationId xmlns:a16="http://schemas.microsoft.com/office/drawing/2014/main" id="{9CC31AC7-4BA4-FB9A-0A81-F171FD9F045B}"/>
                  </a:ext>
                </a:extLst>
              </p:cNvPr>
              <p:cNvSpPr/>
              <p:nvPr/>
            </p:nvSpPr>
            <p:spPr>
              <a:xfrm>
                <a:off x="1644878" y="1960291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912DB637-3910-E3DA-EDE0-61AE27E7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1555345" y="1970682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cs typeface="+mn-cs"/>
                            </a:rPr>
                            <m:t>𝒔</m:t>
                          </m:r>
                        </m:oMath>
                      </m:oMathPara>
                    </a14:m>
                    <a:endParaRPr kumimoji="1" lang="en-US" altLang="ja-JP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ea typeface="HGS創英角ﾎﾟｯﾌﾟ体" panose="040B0A00000000000000" pitchFamily="50" charset="-128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912DB637-3910-E3DA-EDE0-61AE27E788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5345" y="1970682"/>
                    <a:ext cx="672471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75DF749F-D0A7-0321-4252-25B84B18B19E}"/>
                </a:ext>
              </a:extLst>
            </p:cNvPr>
            <p:cNvGrpSpPr/>
            <p:nvPr/>
          </p:nvGrpSpPr>
          <p:grpSpPr>
            <a:xfrm>
              <a:off x="1040739" y="4228578"/>
              <a:ext cx="672471" cy="529560"/>
              <a:chOff x="998668" y="1457062"/>
              <a:chExt cx="672471" cy="529560"/>
            </a:xfrm>
          </p:grpSpPr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45B57425-7C49-C27C-EA2E-A4B55842DDB1}"/>
                  </a:ext>
                </a:extLst>
              </p:cNvPr>
              <p:cNvSpPr/>
              <p:nvPr/>
            </p:nvSpPr>
            <p:spPr>
              <a:xfrm>
                <a:off x="1050623" y="1477844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D6F11304-62A1-4392-0285-0F5E70626D77}"/>
                      </a:ext>
                    </a:extLst>
                  </p:cNvPr>
                  <p:cNvSpPr txBox="1"/>
                  <p:nvPr/>
                </p:nvSpPr>
                <p:spPr>
                  <a:xfrm>
                    <a:off x="998668" y="1457062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𝒖</m:t>
                          </m:r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D6F11304-62A1-4392-0285-0F5E70626D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8668" y="1457062"/>
                    <a:ext cx="672471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10667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736D8F39-607D-F88C-D9F9-6488F72728C9}"/>
                </a:ext>
              </a:extLst>
            </p:cNvPr>
            <p:cNvGrpSpPr/>
            <p:nvPr/>
          </p:nvGrpSpPr>
          <p:grpSpPr>
            <a:xfrm>
              <a:off x="534159" y="4462063"/>
              <a:ext cx="672471" cy="508778"/>
              <a:chOff x="525385" y="1897660"/>
              <a:chExt cx="672471" cy="508778"/>
            </a:xfrm>
          </p:grpSpPr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AEDD8C63-368F-5889-15CD-FCA10C5A73D5}"/>
                  </a:ext>
                </a:extLst>
              </p:cNvPr>
              <p:cNvSpPr/>
              <p:nvPr/>
            </p:nvSpPr>
            <p:spPr>
              <a:xfrm>
                <a:off x="577340" y="1897660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テキスト ボックス 45">
                    <a:extLst>
                      <a:ext uri="{FF2B5EF4-FFF2-40B4-BE49-F238E27FC236}">
                        <a16:creationId xmlns:a16="http://schemas.microsoft.com/office/drawing/2014/main" id="{C3714F71-6138-D194-5DB1-04E66FAB9A0F}"/>
                      </a:ext>
                    </a:extLst>
                  </p:cNvPr>
                  <p:cNvSpPr txBox="1"/>
                  <p:nvPr/>
                </p:nvSpPr>
                <p:spPr>
                  <a:xfrm>
                    <a:off x="525385" y="1908051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𝒅</m:t>
                          </m:r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46" name="テキスト ボックス 45">
                    <a:extLst>
                      <a:ext uri="{FF2B5EF4-FFF2-40B4-BE49-F238E27FC236}">
                        <a16:creationId xmlns:a16="http://schemas.microsoft.com/office/drawing/2014/main" id="{C3714F71-6138-D194-5DB1-04E66FAB9A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385" y="1908051"/>
                    <a:ext cx="672471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10667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16D5FB4C-0D33-BBD5-04EC-B4DE062D5BA7}"/>
                </a:ext>
              </a:extLst>
            </p:cNvPr>
            <p:cNvGrpSpPr/>
            <p:nvPr/>
          </p:nvGrpSpPr>
          <p:grpSpPr>
            <a:xfrm>
              <a:off x="1480883" y="5057197"/>
              <a:ext cx="672471" cy="529560"/>
              <a:chOff x="3115185" y="1477844"/>
              <a:chExt cx="672471" cy="529560"/>
            </a:xfrm>
          </p:grpSpPr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44E9C59E-1EA8-20F8-C1ED-AC647E00E885}"/>
                  </a:ext>
                </a:extLst>
              </p:cNvPr>
              <p:cNvSpPr/>
              <p:nvPr/>
            </p:nvSpPr>
            <p:spPr>
              <a:xfrm>
                <a:off x="3167140" y="1498626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テキスト ボックス 48">
                    <a:extLst>
                      <a:ext uri="{FF2B5EF4-FFF2-40B4-BE49-F238E27FC236}">
                        <a16:creationId xmlns:a16="http://schemas.microsoft.com/office/drawing/2014/main" id="{7AA00F0E-F62F-5758-BFCE-193C0B2631C7}"/>
                      </a:ext>
                    </a:extLst>
                  </p:cNvPr>
                  <p:cNvSpPr txBox="1"/>
                  <p:nvPr/>
                </p:nvSpPr>
                <p:spPr>
                  <a:xfrm>
                    <a:off x="3115185" y="1477844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HGS創英角ﾎﾟｯﾌﾟ体" panose="040B0A00000000000000" pitchFamily="50" charset="-128"/>
                              <a:sym typeface="Symbol" panose="05050102010706020507" pitchFamily="18" charset="2"/>
                            </a:rPr>
                            <m:t>𝒖</m:t>
                          </m:r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49" name="テキスト ボックス 48">
                    <a:extLst>
                      <a:ext uri="{FF2B5EF4-FFF2-40B4-BE49-F238E27FC236}">
                        <a16:creationId xmlns:a16="http://schemas.microsoft.com/office/drawing/2014/main" id="{7AA00F0E-F62F-5758-BFCE-193C0B2631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5185" y="1477844"/>
                    <a:ext cx="672471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10667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88DA3C52-0B84-F2F8-C408-7B0779BB4565}"/>
                </a:ext>
              </a:extLst>
            </p:cNvPr>
            <p:cNvGrpSpPr/>
            <p:nvPr/>
          </p:nvGrpSpPr>
          <p:grpSpPr>
            <a:xfrm>
              <a:off x="914044" y="5013447"/>
              <a:ext cx="672471" cy="508778"/>
              <a:chOff x="2442714" y="4731539"/>
              <a:chExt cx="672471" cy="508778"/>
            </a:xfrm>
          </p:grpSpPr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C0CF2C32-30F7-BF13-D837-1F4F9EF25E52}"/>
                  </a:ext>
                </a:extLst>
              </p:cNvPr>
              <p:cNvSpPr/>
              <p:nvPr/>
            </p:nvSpPr>
            <p:spPr>
              <a:xfrm>
                <a:off x="2494669" y="4731539"/>
                <a:ext cx="514884" cy="50877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テキスト ボックス 51">
                    <a:extLst>
                      <a:ext uri="{FF2B5EF4-FFF2-40B4-BE49-F238E27FC236}">
                        <a16:creationId xmlns:a16="http://schemas.microsoft.com/office/drawing/2014/main" id="{74A1DA70-6B3F-F9BC-E376-D8BD5325D3A0}"/>
                      </a:ext>
                    </a:extLst>
                  </p:cNvPr>
                  <p:cNvSpPr txBox="1"/>
                  <p:nvPr/>
                </p:nvSpPr>
                <p:spPr>
                  <a:xfrm>
                    <a:off x="2442714" y="4735809"/>
                    <a:ext cx="67247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ja-JP" sz="2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HGS創英角ﾎﾟｯﾌﾟ体" panose="040B0A00000000000000" pitchFamily="50" charset="-128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HGS創英角ﾎﾟｯﾌﾟ体" panose="040B0A00000000000000" pitchFamily="50" charset="-128"/>
                                  <a:sym typeface="Symbol" panose="05050102010706020507" pitchFamily="18" charset="2"/>
                                </a:rPr>
                                <m:t>𝒔</m:t>
                              </m:r>
                            </m:e>
                          </m:acc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52" name="テキスト ボックス 51">
                    <a:extLst>
                      <a:ext uri="{FF2B5EF4-FFF2-40B4-BE49-F238E27FC236}">
                        <a16:creationId xmlns:a16="http://schemas.microsoft.com/office/drawing/2014/main" id="{74A1DA70-6B3F-F9BC-E376-D8BD5325D3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2714" y="4735809"/>
                    <a:ext cx="672471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E759B30-38F9-9BBE-B23A-0E3D805B1A05}"/>
                  </a:ext>
                </a:extLst>
              </p:cNvPr>
              <p:cNvSpPr txBox="1"/>
              <p:nvPr/>
            </p:nvSpPr>
            <p:spPr>
              <a:xfrm>
                <a:off x="5925893" y="2226486"/>
                <a:ext cx="1721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1" lang="en-US" altLang="ja-JP" sz="2400" b="1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𝒖𝒖𝒅𝒄</m:t>
                    </m:r>
                    <m:acc>
                      <m:accPr>
                        <m:chr m:val="̅"/>
                        <m:ctrlP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E759B30-38F9-9BBE-B23A-0E3D805B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893" y="2226486"/>
                <a:ext cx="1721882" cy="461665"/>
              </a:xfrm>
              <a:prstGeom prst="rect">
                <a:avLst/>
              </a:prstGeom>
              <a:blipFill>
                <a:blip r:embed="rId14"/>
                <a:stretch>
                  <a:fillRect l="-707" t="-10526" r="-18375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FD1CDBA-630D-8607-EC1F-F38E6CB2BDD8}"/>
                  </a:ext>
                </a:extLst>
              </p:cNvPr>
              <p:cNvSpPr txBox="1"/>
              <p:nvPr/>
            </p:nvSpPr>
            <p:spPr>
              <a:xfrm>
                <a:off x="2652714" y="4592126"/>
                <a:ext cx="1988044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ja-JP" sz="2400" b="1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𝒖𝒖𝒅𝒔</m:t>
                    </m:r>
                    <m:acc>
                      <m:accPr>
                        <m:chr m:val="̅"/>
                        <m:ctrlP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endParaRPr kumimoji="1" lang="en-US" altLang="ja-JP" sz="24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en-US" altLang="ja-JP" sz="2400" b="1" dirty="0"/>
              </a:p>
              <a:p>
                <a:pPr algn="ctr"/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𝝓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FD1CDBA-630D-8607-EC1F-F38E6CB2B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714" y="4592126"/>
                <a:ext cx="1988044" cy="1569660"/>
              </a:xfrm>
              <a:prstGeom prst="rect">
                <a:avLst/>
              </a:prstGeom>
              <a:blipFill>
                <a:blip r:embed="rId15"/>
                <a:stretch>
                  <a:fillRect l="-4294" t="-3101" r="-9816" b="-4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D05900E-E3BA-AE97-70C2-E836DB3354A1}"/>
                  </a:ext>
                </a:extLst>
              </p:cNvPr>
              <p:cNvSpPr txBox="1"/>
              <p:nvPr/>
            </p:nvSpPr>
            <p:spPr>
              <a:xfrm>
                <a:off x="2654895" y="2350522"/>
                <a:ext cx="1988045" cy="1640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p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𝒖𝒖𝒅𝒅</m:t>
                    </m:r>
                    <m:acc>
                      <m:accPr>
                        <m:chr m:val="̅"/>
                        <m:ctrlP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endParaRPr kumimoji="1" lang="en-US" altLang="ja-JP" sz="24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kumimoji="1"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ja-JP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endPara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D05900E-E3BA-AE97-70C2-E836DB335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895" y="2350522"/>
                <a:ext cx="1988045" cy="1640064"/>
              </a:xfrm>
              <a:prstGeom prst="rect">
                <a:avLst/>
              </a:prstGeom>
              <a:blipFill>
                <a:blip r:embed="rId16"/>
                <a:stretch>
                  <a:fillRect l="-4601" t="-2974" r="-12270" b="-4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C44F87E-4411-E212-1DFF-A913DB69253E}"/>
                  </a:ext>
                </a:extLst>
              </p:cNvPr>
              <p:cNvSpPr txBox="1"/>
              <p:nvPr/>
            </p:nvSpPr>
            <p:spPr>
              <a:xfrm>
                <a:off x="422733" y="848305"/>
                <a:ext cx="84360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Many people think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p>
                        <m:r>
                          <a:rPr kumimoji="1"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dead, so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difficult to mention it officially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I am an author of the first result that still survives and have not given up a chance to get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further evidence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C44F87E-4411-E212-1DFF-A913DB692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33" y="848305"/>
                <a:ext cx="8436050" cy="1200329"/>
              </a:xfrm>
              <a:prstGeom prst="rect">
                <a:avLst/>
              </a:prstGeom>
              <a:blipFill>
                <a:blip r:embed="rId17"/>
                <a:stretch>
                  <a:fillRect l="-1084" t="-4061" r="-1012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637D9A-CA44-6C47-34B9-F3FA575D6D3B}"/>
              </a:ext>
            </a:extLst>
          </p:cNvPr>
          <p:cNvSpPr txBox="1"/>
          <p:nvPr/>
        </p:nvSpPr>
        <p:spPr>
          <a:xfrm>
            <a:off x="7977060" y="6391935"/>
            <a:ext cx="99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8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/ 22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7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1492</TotalTime>
  <Words>2113</Words>
  <Application>Microsoft Office PowerPoint</Application>
  <PresentationFormat>画面に合わせる (4:3)</PresentationFormat>
  <Paragraphs>324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23</vt:i4>
      </vt:variant>
    </vt:vector>
  </HeadingPairs>
  <TitlesOfParts>
    <vt:vector size="36" baseType="lpstr">
      <vt:lpstr>Arial Unicode MS</vt:lpstr>
      <vt:lpstr>HGP創英角ﾎﾟｯﾌﾟ体</vt:lpstr>
      <vt:lpstr>HGS創英角ﾎﾟｯﾌﾟ体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テーマ</vt:lpstr>
      <vt:lpstr>標準デザイン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憲仁 村松</dc:creator>
  <cp:lastModifiedBy>憲仁 村松</cp:lastModifiedBy>
  <cp:revision>108</cp:revision>
  <dcterms:created xsi:type="dcterms:W3CDTF">2025-11-23T00:04:55Z</dcterms:created>
  <dcterms:modified xsi:type="dcterms:W3CDTF">2025-11-29T22:58:54Z</dcterms:modified>
</cp:coreProperties>
</file>