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4"/>
  </p:notesMasterIdLst>
  <p:sldIdLst>
    <p:sldId id="8920" r:id="rId2"/>
    <p:sldId id="1462" r:id="rId3"/>
    <p:sldId id="2367" r:id="rId4"/>
    <p:sldId id="1463" r:id="rId5"/>
    <p:sldId id="1475" r:id="rId6"/>
    <p:sldId id="2298" r:id="rId7"/>
    <p:sldId id="2422" r:id="rId8"/>
    <p:sldId id="2366" r:id="rId9"/>
    <p:sldId id="2299" r:id="rId10"/>
    <p:sldId id="2420" r:id="rId11"/>
    <p:sldId id="2365" r:id="rId12"/>
    <p:sldId id="616" r:id="rId13"/>
    <p:sldId id="300" r:id="rId14"/>
    <p:sldId id="2302" r:id="rId15"/>
    <p:sldId id="8897" r:id="rId16"/>
    <p:sldId id="2424" r:id="rId17"/>
    <p:sldId id="2371" r:id="rId18"/>
    <p:sldId id="2309" r:id="rId19"/>
    <p:sldId id="2396" r:id="rId20"/>
    <p:sldId id="2305" r:id="rId21"/>
    <p:sldId id="2449" r:id="rId22"/>
    <p:sldId id="2415" r:id="rId23"/>
    <p:sldId id="2491" r:id="rId24"/>
    <p:sldId id="2397" r:id="rId25"/>
    <p:sldId id="2487" r:id="rId26"/>
    <p:sldId id="2488" r:id="rId27"/>
    <p:sldId id="2486" r:id="rId28"/>
    <p:sldId id="8916" r:id="rId29"/>
    <p:sldId id="8919" r:id="rId30"/>
    <p:sldId id="2462" r:id="rId31"/>
    <p:sldId id="2361" r:id="rId32"/>
    <p:sldId id="2492" r:id="rId33"/>
    <p:sldId id="2448" r:id="rId34"/>
    <p:sldId id="8921" r:id="rId35"/>
    <p:sldId id="2439" r:id="rId36"/>
    <p:sldId id="2450" r:id="rId37"/>
    <p:sldId id="2455" r:id="rId38"/>
    <p:sldId id="2456" r:id="rId39"/>
    <p:sldId id="2458" r:id="rId40"/>
    <p:sldId id="2459" r:id="rId41"/>
    <p:sldId id="8885" r:id="rId42"/>
    <p:sldId id="8886" r:id="rId43"/>
    <p:sldId id="1473" r:id="rId44"/>
    <p:sldId id="8892" r:id="rId45"/>
    <p:sldId id="8893" r:id="rId46"/>
    <p:sldId id="8894" r:id="rId47"/>
    <p:sldId id="8895" r:id="rId48"/>
    <p:sldId id="2480" r:id="rId49"/>
    <p:sldId id="2473" r:id="rId50"/>
    <p:sldId id="2383" r:id="rId51"/>
    <p:sldId id="2384" r:id="rId52"/>
    <p:sldId id="2390" r:id="rId53"/>
    <p:sldId id="2479" r:id="rId54"/>
    <p:sldId id="2478" r:id="rId55"/>
    <p:sldId id="2389" r:id="rId56"/>
    <p:sldId id="2391" r:id="rId57"/>
    <p:sldId id="2392" r:id="rId58"/>
    <p:sldId id="2394" r:id="rId59"/>
    <p:sldId id="2395" r:id="rId60"/>
    <p:sldId id="976" r:id="rId61"/>
    <p:sldId id="2355" r:id="rId62"/>
    <p:sldId id="2489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E8"/>
    <a:srgbClr val="1529A5"/>
    <a:srgbClr val="FFFFCF"/>
    <a:srgbClr val="0028DD"/>
    <a:srgbClr val="F7FFF9"/>
    <a:srgbClr val="0525FF"/>
    <a:srgbClr val="FFFDEE"/>
    <a:srgbClr val="FFFFB5"/>
    <a:srgbClr val="FFFDE1"/>
    <a:srgbClr val="002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39"/>
    <p:restoredTop sz="92969"/>
  </p:normalViewPr>
  <p:slideViewPr>
    <p:cSldViewPr snapToGrid="0" snapToObjects="1">
      <p:cViewPr varScale="1">
        <p:scale>
          <a:sx n="78" d="100"/>
          <a:sy n="78" d="100"/>
        </p:scale>
        <p:origin x="5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999CD4B-932D-4106-88E1-E89A6DB76CC1}" type="doc">
      <dgm:prSet loTypeId="urn:microsoft.com/office/officeart/2005/8/layout/hProcess11#1" loCatId="process" qsTypeId="urn:microsoft.com/office/officeart/2005/8/quickstyle/simple1#22" qsCatId="simple" csTypeId="urn:microsoft.com/office/officeart/2005/8/colors/colorful1#4" csCatId="colorful" phldr="1"/>
      <dgm:spPr/>
    </dgm:pt>
    <dgm:pt modelId="{6C9BE1BD-2234-4277-9212-A3BBEC6069B4}">
      <dgm:prSet phldrT="[文本]" custT="1"/>
      <dgm:spPr/>
      <dgm:t>
        <a:bodyPr/>
        <a:lstStyle/>
        <a:p>
          <a:r>
            <a:rPr lang="en-US" altLang="zh-CN" sz="1400" dirty="0">
              <a:latin typeface="华文中宋" panose="02010600040101010101" pitchFamily="2" charset="-122"/>
              <a:ea typeface="华文中宋" panose="02010600040101010101" pitchFamily="2" charset="-122"/>
            </a:rPr>
            <a:t>2018.6</a:t>
          </a:r>
          <a:endParaRPr lang="zh-CN" altLang="en-US" sz="1400" dirty="0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CCDEBF7C-C3E6-4CE1-AC02-D110CA3EC9A5}" type="parTrans" cxnId="{EE581A59-9B51-4A5C-995B-F58A6AD6E6FA}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263F7C1F-3AAC-4CE6-8BFC-0D02D9B7905C}" type="sibTrans" cxnId="{EE581A59-9B51-4A5C-995B-F58A6AD6E6FA}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C619A623-1C26-4B61-9297-96F1C95EEC03}">
      <dgm:prSet phldrT="[文本]" custT="1"/>
      <dgm:spPr/>
      <dgm:t>
        <a:bodyPr/>
        <a:lstStyle/>
        <a:p>
          <a:endParaRPr lang="zh-CN" altLang="en-US" sz="1400" dirty="0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796258A8-E2F8-499F-A444-8068758D2B13}" type="sibTrans" cxnId="{551AAB15-592D-49A5-81D7-F9384556C7D6}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6732719F-2F4B-4B4F-B012-0DD9E764A9B5}" type="parTrans" cxnId="{551AAB15-592D-49A5-81D7-F9384556C7D6}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4DBAC340-D7BF-48E7-923F-FE7652AC7274}">
      <dgm:prSet phldrT="[文本]" custT="1"/>
      <dgm:spPr/>
      <dgm:t>
        <a:bodyPr/>
        <a:lstStyle/>
        <a:p>
          <a:endParaRPr lang="zh-CN" altLang="en-US" sz="1400" dirty="0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95D801ED-0A0C-4850-9A7D-5A64B31516A4}" type="sibTrans" cxnId="{46EBF2D2-D5C3-4B13-AE4A-EA74C5061233}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F73BC7DB-96CB-4047-A545-E70FAECA2876}" type="parTrans" cxnId="{46EBF2D2-D5C3-4B13-AE4A-EA74C5061233}">
      <dgm:prSet/>
      <dgm:spPr/>
      <dgm:t>
        <a:bodyPr/>
        <a:lstStyle/>
        <a:p>
          <a:endParaRPr lang="zh-CN" altLang="en-US">
            <a:latin typeface="华文中宋" panose="02010600040101010101" pitchFamily="2" charset="-122"/>
            <a:ea typeface="华文中宋" panose="02010600040101010101" pitchFamily="2" charset="-122"/>
          </a:endParaRPr>
        </a:p>
      </dgm:t>
    </dgm:pt>
    <dgm:pt modelId="{62893857-2FBE-4F74-B5D5-CA4827C7CE25}" type="pres">
      <dgm:prSet presAssocID="{5999CD4B-932D-4106-88E1-E89A6DB76CC1}" presName="Name0" presStyleCnt="0">
        <dgm:presLayoutVars>
          <dgm:dir/>
          <dgm:resizeHandles val="exact"/>
        </dgm:presLayoutVars>
      </dgm:prSet>
      <dgm:spPr/>
    </dgm:pt>
    <dgm:pt modelId="{F2814FCF-FBF3-48D2-A6CA-D42AD278A405}" type="pres">
      <dgm:prSet presAssocID="{5999CD4B-932D-4106-88E1-E89A6DB76CC1}" presName="arrow" presStyleLbl="bgShp" presStyleIdx="0" presStyleCnt="1" custLinFactNeighborX="-609" custLinFactNeighborY="1437"/>
      <dgm:spPr/>
    </dgm:pt>
    <dgm:pt modelId="{8DEBB3FC-3D15-4000-AE9D-A4EF59653A5E}" type="pres">
      <dgm:prSet presAssocID="{5999CD4B-932D-4106-88E1-E89A6DB76CC1}" presName="points" presStyleCnt="0"/>
      <dgm:spPr/>
    </dgm:pt>
    <dgm:pt modelId="{531456FF-E422-40FA-9C9E-468D373FB2B9}" type="pres">
      <dgm:prSet presAssocID="{6C9BE1BD-2234-4277-9212-A3BBEC6069B4}" presName="compositeA" presStyleCnt="0"/>
      <dgm:spPr/>
    </dgm:pt>
    <dgm:pt modelId="{B2745C05-01FB-4C14-B663-606AD6CAE972}" type="pres">
      <dgm:prSet presAssocID="{6C9BE1BD-2234-4277-9212-A3BBEC6069B4}" presName="textA" presStyleLbl="revTx" presStyleIdx="0" presStyleCnt="3" custScaleX="37010" custLinFactNeighborX="-28205" custLinFactNeighborY="4641">
        <dgm:presLayoutVars>
          <dgm:bulletEnabled val="1"/>
        </dgm:presLayoutVars>
      </dgm:prSet>
      <dgm:spPr/>
    </dgm:pt>
    <dgm:pt modelId="{655B9785-02C5-4A16-874D-8B977210998A}" type="pres">
      <dgm:prSet presAssocID="{6C9BE1BD-2234-4277-9212-A3BBEC6069B4}" presName="circleA" presStyleLbl="node1" presStyleIdx="0" presStyleCnt="3" custLinFactX="-200000" custLinFactNeighborX="-260277" custLinFactNeighborY="1"/>
      <dgm:spPr/>
    </dgm:pt>
    <dgm:pt modelId="{5FA43DC8-3EF9-45AF-9A17-0396318BFB78}" type="pres">
      <dgm:prSet presAssocID="{6C9BE1BD-2234-4277-9212-A3BBEC6069B4}" presName="spaceA" presStyleCnt="0"/>
      <dgm:spPr/>
    </dgm:pt>
    <dgm:pt modelId="{A9DF48EA-D0FF-49AB-A497-A23EC907FB14}" type="pres">
      <dgm:prSet presAssocID="{263F7C1F-3AAC-4CE6-8BFC-0D02D9B7905C}" presName="space" presStyleCnt="0"/>
      <dgm:spPr/>
    </dgm:pt>
    <dgm:pt modelId="{172478A2-40B4-4F45-AA0C-4150303C6497}" type="pres">
      <dgm:prSet presAssocID="{4DBAC340-D7BF-48E7-923F-FE7652AC7274}" presName="compositeB" presStyleCnt="0"/>
      <dgm:spPr/>
    </dgm:pt>
    <dgm:pt modelId="{D349AD70-023F-4F38-B5A4-A57096FD83DB}" type="pres">
      <dgm:prSet presAssocID="{4DBAC340-D7BF-48E7-923F-FE7652AC7274}" presName="textB" presStyleLbl="revTx" presStyleIdx="1" presStyleCnt="3" custLinFactNeighborX="-25520" custLinFactNeighborY="-93196">
        <dgm:presLayoutVars>
          <dgm:bulletEnabled val="1"/>
        </dgm:presLayoutVars>
      </dgm:prSet>
      <dgm:spPr/>
    </dgm:pt>
    <dgm:pt modelId="{BDE9EB94-9F76-4988-9A44-F7AC64ECF4E3}" type="pres">
      <dgm:prSet presAssocID="{4DBAC340-D7BF-48E7-923F-FE7652AC7274}" presName="circleB" presStyleLbl="node1" presStyleIdx="1" presStyleCnt="3" custLinFactX="257248" custLinFactNeighborX="300000"/>
      <dgm:spPr/>
    </dgm:pt>
    <dgm:pt modelId="{F853A8FF-7A1A-4027-80A1-C502B58F10A1}" type="pres">
      <dgm:prSet presAssocID="{4DBAC340-D7BF-48E7-923F-FE7652AC7274}" presName="spaceB" presStyleCnt="0"/>
      <dgm:spPr/>
    </dgm:pt>
    <dgm:pt modelId="{A0876523-25A9-46F2-8A60-2AE4D6FF7C9B}" type="pres">
      <dgm:prSet presAssocID="{95D801ED-0A0C-4850-9A7D-5A64B31516A4}" presName="space" presStyleCnt="0"/>
      <dgm:spPr/>
    </dgm:pt>
    <dgm:pt modelId="{B6E45DA5-F51F-41DB-82EC-E9F7B669E3C6}" type="pres">
      <dgm:prSet presAssocID="{C619A623-1C26-4B61-9297-96F1C95EEC03}" presName="compositeA" presStyleCnt="0"/>
      <dgm:spPr/>
    </dgm:pt>
    <dgm:pt modelId="{4170E17E-A347-4579-8136-4F5820C3F8C3}" type="pres">
      <dgm:prSet presAssocID="{C619A623-1C26-4B61-9297-96F1C95EEC03}" presName="textA" presStyleLbl="revTx" presStyleIdx="2" presStyleCnt="3" custLinFactNeighborX="-15280" custLinFactNeighborY="14463">
        <dgm:presLayoutVars>
          <dgm:bulletEnabled val="1"/>
        </dgm:presLayoutVars>
      </dgm:prSet>
      <dgm:spPr/>
    </dgm:pt>
    <dgm:pt modelId="{F7488B5E-E59D-4D0E-BAC6-8CD39494354B}" type="pres">
      <dgm:prSet presAssocID="{C619A623-1C26-4B61-9297-96F1C95EEC03}" presName="circleA" presStyleLbl="node1" presStyleIdx="2" presStyleCnt="3" custLinFactX="300000" custLinFactNeighborX="326232" custLinFactNeighborY="1"/>
      <dgm:spPr/>
    </dgm:pt>
    <dgm:pt modelId="{68A8BE0E-4526-445C-BBA6-80123CAF6A9A}" type="pres">
      <dgm:prSet presAssocID="{C619A623-1C26-4B61-9297-96F1C95EEC03}" presName="spaceA" presStyleCnt="0"/>
      <dgm:spPr/>
    </dgm:pt>
  </dgm:ptLst>
  <dgm:cxnLst>
    <dgm:cxn modelId="{118AFC09-98F5-4808-9DB0-DA9E9D70F5F5}" type="presOf" srcId="{6C9BE1BD-2234-4277-9212-A3BBEC6069B4}" destId="{B2745C05-01FB-4C14-B663-606AD6CAE972}" srcOrd="0" destOrd="0" presId="urn:microsoft.com/office/officeart/2005/8/layout/hProcess11#1"/>
    <dgm:cxn modelId="{551AAB15-592D-49A5-81D7-F9384556C7D6}" srcId="{5999CD4B-932D-4106-88E1-E89A6DB76CC1}" destId="{C619A623-1C26-4B61-9297-96F1C95EEC03}" srcOrd="2" destOrd="0" parTransId="{6732719F-2F4B-4B4F-B012-0DD9E764A9B5}" sibTransId="{796258A8-E2F8-499F-A444-8068758D2B13}"/>
    <dgm:cxn modelId="{C33BDB4F-F4EF-4EAE-8419-1E259F7E13F9}" type="presOf" srcId="{5999CD4B-932D-4106-88E1-E89A6DB76CC1}" destId="{62893857-2FBE-4F74-B5D5-CA4827C7CE25}" srcOrd="0" destOrd="0" presId="urn:microsoft.com/office/officeart/2005/8/layout/hProcess11#1"/>
    <dgm:cxn modelId="{EE581A59-9B51-4A5C-995B-F58A6AD6E6FA}" srcId="{5999CD4B-932D-4106-88E1-E89A6DB76CC1}" destId="{6C9BE1BD-2234-4277-9212-A3BBEC6069B4}" srcOrd="0" destOrd="0" parTransId="{CCDEBF7C-C3E6-4CE1-AC02-D110CA3EC9A5}" sibTransId="{263F7C1F-3AAC-4CE6-8BFC-0D02D9B7905C}"/>
    <dgm:cxn modelId="{9070206C-52B8-4717-8A84-22A21BC16C22}" type="presOf" srcId="{C619A623-1C26-4B61-9297-96F1C95EEC03}" destId="{4170E17E-A347-4579-8136-4F5820C3F8C3}" srcOrd="0" destOrd="0" presId="urn:microsoft.com/office/officeart/2005/8/layout/hProcess11#1"/>
    <dgm:cxn modelId="{3E3392AC-1EF7-491D-948A-E29140D545A6}" type="presOf" srcId="{4DBAC340-D7BF-48E7-923F-FE7652AC7274}" destId="{D349AD70-023F-4F38-B5A4-A57096FD83DB}" srcOrd="0" destOrd="0" presId="urn:microsoft.com/office/officeart/2005/8/layout/hProcess11#1"/>
    <dgm:cxn modelId="{46EBF2D2-D5C3-4B13-AE4A-EA74C5061233}" srcId="{5999CD4B-932D-4106-88E1-E89A6DB76CC1}" destId="{4DBAC340-D7BF-48E7-923F-FE7652AC7274}" srcOrd="1" destOrd="0" parTransId="{F73BC7DB-96CB-4047-A545-E70FAECA2876}" sibTransId="{95D801ED-0A0C-4850-9A7D-5A64B31516A4}"/>
    <dgm:cxn modelId="{6DBD4120-A961-4384-ABB4-4B506B581AE1}" type="presParOf" srcId="{62893857-2FBE-4F74-B5D5-CA4827C7CE25}" destId="{F2814FCF-FBF3-48D2-A6CA-D42AD278A405}" srcOrd="0" destOrd="0" presId="urn:microsoft.com/office/officeart/2005/8/layout/hProcess11#1"/>
    <dgm:cxn modelId="{229E51D5-7D47-49B7-8F96-9C97EE245ED0}" type="presParOf" srcId="{62893857-2FBE-4F74-B5D5-CA4827C7CE25}" destId="{8DEBB3FC-3D15-4000-AE9D-A4EF59653A5E}" srcOrd="1" destOrd="0" presId="urn:microsoft.com/office/officeart/2005/8/layout/hProcess11#1"/>
    <dgm:cxn modelId="{CEB5ED09-980A-4707-B9CB-591C26C17665}" type="presParOf" srcId="{8DEBB3FC-3D15-4000-AE9D-A4EF59653A5E}" destId="{531456FF-E422-40FA-9C9E-468D373FB2B9}" srcOrd="0" destOrd="0" presId="urn:microsoft.com/office/officeart/2005/8/layout/hProcess11#1"/>
    <dgm:cxn modelId="{2401AB6A-B102-44AE-9384-8A7C3C4E7D62}" type="presParOf" srcId="{531456FF-E422-40FA-9C9E-468D373FB2B9}" destId="{B2745C05-01FB-4C14-B663-606AD6CAE972}" srcOrd="0" destOrd="0" presId="urn:microsoft.com/office/officeart/2005/8/layout/hProcess11#1"/>
    <dgm:cxn modelId="{5B08443D-37EF-4731-BEDC-8430FB5C9D13}" type="presParOf" srcId="{531456FF-E422-40FA-9C9E-468D373FB2B9}" destId="{655B9785-02C5-4A16-874D-8B977210998A}" srcOrd="1" destOrd="0" presId="urn:microsoft.com/office/officeart/2005/8/layout/hProcess11#1"/>
    <dgm:cxn modelId="{E830A042-06C5-48C6-8753-EBBA23538950}" type="presParOf" srcId="{531456FF-E422-40FA-9C9E-468D373FB2B9}" destId="{5FA43DC8-3EF9-45AF-9A17-0396318BFB78}" srcOrd="2" destOrd="0" presId="urn:microsoft.com/office/officeart/2005/8/layout/hProcess11#1"/>
    <dgm:cxn modelId="{90620877-1136-4A71-8DB6-8F37F53DBD30}" type="presParOf" srcId="{8DEBB3FC-3D15-4000-AE9D-A4EF59653A5E}" destId="{A9DF48EA-D0FF-49AB-A497-A23EC907FB14}" srcOrd="1" destOrd="0" presId="urn:microsoft.com/office/officeart/2005/8/layout/hProcess11#1"/>
    <dgm:cxn modelId="{AAB85E2E-AC7A-4570-AC11-4A18C4A616D8}" type="presParOf" srcId="{8DEBB3FC-3D15-4000-AE9D-A4EF59653A5E}" destId="{172478A2-40B4-4F45-AA0C-4150303C6497}" srcOrd="2" destOrd="0" presId="urn:microsoft.com/office/officeart/2005/8/layout/hProcess11#1"/>
    <dgm:cxn modelId="{DBD06A78-DC55-46C4-A9DB-98D619B85939}" type="presParOf" srcId="{172478A2-40B4-4F45-AA0C-4150303C6497}" destId="{D349AD70-023F-4F38-B5A4-A57096FD83DB}" srcOrd="0" destOrd="0" presId="urn:microsoft.com/office/officeart/2005/8/layout/hProcess11#1"/>
    <dgm:cxn modelId="{12C20D1F-A220-4EE2-9956-022CF1E57C49}" type="presParOf" srcId="{172478A2-40B4-4F45-AA0C-4150303C6497}" destId="{BDE9EB94-9F76-4988-9A44-F7AC64ECF4E3}" srcOrd="1" destOrd="0" presId="urn:microsoft.com/office/officeart/2005/8/layout/hProcess11#1"/>
    <dgm:cxn modelId="{6AFD6AD5-35AB-44AD-AFBE-942D1656B583}" type="presParOf" srcId="{172478A2-40B4-4F45-AA0C-4150303C6497}" destId="{F853A8FF-7A1A-4027-80A1-C502B58F10A1}" srcOrd="2" destOrd="0" presId="urn:microsoft.com/office/officeart/2005/8/layout/hProcess11#1"/>
    <dgm:cxn modelId="{A1F1A5DD-A797-4080-ABA1-5681CF81C09E}" type="presParOf" srcId="{8DEBB3FC-3D15-4000-AE9D-A4EF59653A5E}" destId="{A0876523-25A9-46F2-8A60-2AE4D6FF7C9B}" srcOrd="3" destOrd="0" presId="urn:microsoft.com/office/officeart/2005/8/layout/hProcess11#1"/>
    <dgm:cxn modelId="{B3AB27D9-80D4-4E08-BFBF-1F860F5EB570}" type="presParOf" srcId="{8DEBB3FC-3D15-4000-AE9D-A4EF59653A5E}" destId="{B6E45DA5-F51F-41DB-82EC-E9F7B669E3C6}" srcOrd="4" destOrd="0" presId="urn:microsoft.com/office/officeart/2005/8/layout/hProcess11#1"/>
    <dgm:cxn modelId="{559FD2E3-B099-4CC4-A2B0-BA8997B7E961}" type="presParOf" srcId="{B6E45DA5-F51F-41DB-82EC-E9F7B669E3C6}" destId="{4170E17E-A347-4579-8136-4F5820C3F8C3}" srcOrd="0" destOrd="0" presId="urn:microsoft.com/office/officeart/2005/8/layout/hProcess11#1"/>
    <dgm:cxn modelId="{94CA5E78-86D3-4557-A589-672062B765F5}" type="presParOf" srcId="{B6E45DA5-F51F-41DB-82EC-E9F7B669E3C6}" destId="{F7488B5E-E59D-4D0E-BAC6-8CD39494354B}" srcOrd="1" destOrd="0" presId="urn:microsoft.com/office/officeart/2005/8/layout/hProcess11#1"/>
    <dgm:cxn modelId="{E7F443EB-D58E-495B-B958-C8C65CAD4058}" type="presParOf" srcId="{B6E45DA5-F51F-41DB-82EC-E9F7B669E3C6}" destId="{68A8BE0E-4526-445C-BBA6-80123CAF6A9A}" srcOrd="2" destOrd="0" presId="urn:microsoft.com/office/officeart/2005/8/layout/hProcess1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814FCF-FBF3-48D2-A6CA-D42AD278A405}">
      <dsp:nvSpPr>
        <dsp:cNvPr id="0" name=""/>
        <dsp:cNvSpPr/>
      </dsp:nvSpPr>
      <dsp:spPr>
        <a:xfrm>
          <a:off x="0" y="523011"/>
          <a:ext cx="10873207" cy="684238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745C05-01FB-4C14-B663-606AD6CAE972}">
      <dsp:nvSpPr>
        <dsp:cNvPr id="0" name=""/>
        <dsp:cNvSpPr/>
      </dsp:nvSpPr>
      <dsp:spPr>
        <a:xfrm>
          <a:off x="108533" y="31755"/>
          <a:ext cx="1167167" cy="684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400" kern="1200" dirty="0">
              <a:latin typeface="华文中宋" panose="02010600040101010101" pitchFamily="2" charset="-122"/>
              <a:ea typeface="华文中宋" panose="02010600040101010101" pitchFamily="2" charset="-122"/>
            </a:rPr>
            <a:t>2018.6</a:t>
          </a:r>
          <a:endParaRPr lang="zh-CN" altLang="en-US" sz="1400" kern="1200" dirty="0">
            <a:latin typeface="华文中宋" panose="02010600040101010101" pitchFamily="2" charset="-122"/>
            <a:ea typeface="华文中宋" panose="02010600040101010101" pitchFamily="2" charset="-122"/>
          </a:endParaRPr>
        </a:p>
      </dsp:txBody>
      <dsp:txXfrm>
        <a:off x="108533" y="31755"/>
        <a:ext cx="1167167" cy="684238"/>
      </dsp:txXfrm>
    </dsp:sp>
    <dsp:sp modelId="{655B9785-02C5-4A16-874D-8B977210998A}">
      <dsp:nvSpPr>
        <dsp:cNvPr id="0" name=""/>
        <dsp:cNvSpPr/>
      </dsp:nvSpPr>
      <dsp:spPr>
        <a:xfrm>
          <a:off x="708727" y="769770"/>
          <a:ext cx="171059" cy="17105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49AD70-023F-4F38-B5A4-A57096FD83DB}">
      <dsp:nvSpPr>
        <dsp:cNvPr id="0" name=""/>
        <dsp:cNvSpPr/>
      </dsp:nvSpPr>
      <dsp:spPr>
        <a:xfrm>
          <a:off x="2511303" y="388675"/>
          <a:ext cx="3153654" cy="684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 dirty="0">
            <a:latin typeface="华文中宋" panose="02010600040101010101" pitchFamily="2" charset="-122"/>
            <a:ea typeface="华文中宋" panose="02010600040101010101" pitchFamily="2" charset="-122"/>
          </a:endParaRPr>
        </a:p>
      </dsp:txBody>
      <dsp:txXfrm>
        <a:off x="2511303" y="388675"/>
        <a:ext cx="3153654" cy="684238"/>
      </dsp:txXfrm>
    </dsp:sp>
    <dsp:sp modelId="{BDE9EB94-9F76-4988-9A44-F7AC64ECF4E3}">
      <dsp:nvSpPr>
        <dsp:cNvPr id="0" name=""/>
        <dsp:cNvSpPr/>
      </dsp:nvSpPr>
      <dsp:spPr>
        <a:xfrm>
          <a:off x="5760640" y="769768"/>
          <a:ext cx="171059" cy="17105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70E17E-A347-4579-8136-4F5820C3F8C3}">
      <dsp:nvSpPr>
        <dsp:cNvPr id="0" name=""/>
        <dsp:cNvSpPr/>
      </dsp:nvSpPr>
      <dsp:spPr>
        <a:xfrm>
          <a:off x="6145574" y="98961"/>
          <a:ext cx="3153654" cy="684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1400" kern="1200" dirty="0">
            <a:latin typeface="华文中宋" panose="02010600040101010101" pitchFamily="2" charset="-122"/>
            <a:ea typeface="华文中宋" panose="02010600040101010101" pitchFamily="2" charset="-122"/>
          </a:endParaRPr>
        </a:p>
      </dsp:txBody>
      <dsp:txXfrm>
        <a:off x="6145574" y="98961"/>
        <a:ext cx="3153654" cy="684238"/>
      </dsp:txXfrm>
    </dsp:sp>
    <dsp:sp modelId="{F7488B5E-E59D-4D0E-BAC6-8CD39494354B}">
      <dsp:nvSpPr>
        <dsp:cNvPr id="0" name=""/>
        <dsp:cNvSpPr/>
      </dsp:nvSpPr>
      <dsp:spPr>
        <a:xfrm>
          <a:off x="9189981" y="769770"/>
          <a:ext cx="171059" cy="17105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#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HorzCh" val="ctr"/>
                  <dgm:param type="txAnchorVertCh" val="b"/>
                  <dgm:param type="txAnchorVert" val="b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HorzCh" val="ctr"/>
                  <dgm:param type="txAnchorVertCh" val="t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22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E76E6-6246-FF43-9E8C-66A41DC04EAA}" type="datetimeFigureOut">
              <a:rPr lang="en-US" smtClean="0"/>
              <a:t>1/18/26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38867-B86B-DF4B-8AF4-0AA145A26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13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A0EFA-4269-4806-A1AB-1D7FE9BE77A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3397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277ED7-B5CD-4EAA-9615-82EFBA2F0D91}" type="slidenum">
              <a:rPr lang="zh-CN" altLang="en-US" smtClean="0"/>
              <a:t>60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968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A0EFA-4269-4806-A1AB-1D7FE9BE77A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7851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A0EFA-4269-4806-A1AB-1D7FE9BE77A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454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38867-B86B-DF4B-8AF4-0AA145A269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48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A0EFA-4269-4806-A1AB-1D7FE9BE77A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4133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Wingdings" pitchFamily="2" charset="2"/>
              <a:buChar char="v"/>
            </a:pPr>
            <a:r>
              <a:rPr lang="en-US" altLang="zh-CN" sz="1200" b="1" dirty="0">
                <a:solidFill>
                  <a:srgbClr val="760FFF"/>
                </a:solidFill>
              </a:rPr>
              <a:t>One frame is the </a:t>
            </a:r>
            <a:r>
              <a:rPr lang="en-US" altLang="zh-CN" sz="1200" b="1" dirty="0">
                <a:solidFill>
                  <a:srgbClr val="FF0000"/>
                </a:solidFill>
              </a:rPr>
              <a:t>globally flat coordinate </a:t>
            </a:r>
            <a:r>
              <a:rPr lang="en-US" altLang="zh-CN" sz="1200" b="1" dirty="0" err="1">
                <a:solidFill>
                  <a:srgbClr val="FF0000"/>
                </a:solidFill>
              </a:rPr>
              <a:t>Minkowski</a:t>
            </a:r>
            <a:r>
              <a:rPr lang="en-US" altLang="zh-CN" sz="1200" b="1" dirty="0">
                <a:solidFill>
                  <a:srgbClr val="FF0000"/>
                </a:solidFill>
              </a:rPr>
              <a:t> spacetime</a:t>
            </a:r>
            <a:r>
              <a:rPr lang="en-US" altLang="zh-CN" sz="1200" b="1" dirty="0">
                <a:solidFill>
                  <a:srgbClr val="0B0E87"/>
                </a:solidFill>
              </a:rPr>
              <a:t>, </a:t>
            </a:r>
            <a:r>
              <a:rPr lang="en-US" altLang="zh-CN" sz="1200" b="1" dirty="0">
                <a:solidFill>
                  <a:srgbClr val="1120FF"/>
                </a:solidFill>
              </a:rPr>
              <a:t>which acts as </a:t>
            </a:r>
            <a:r>
              <a:rPr lang="en-US" altLang="zh-CN" sz="1200" b="1" dirty="0">
                <a:solidFill>
                  <a:srgbClr val="760FFF"/>
                </a:solidFill>
              </a:rPr>
              <a:t>an inertial reference frame </a:t>
            </a:r>
            <a:r>
              <a:rPr lang="en-US" altLang="zh-CN" sz="1200" b="1" dirty="0">
                <a:solidFill>
                  <a:srgbClr val="1120FF"/>
                </a:solidFill>
              </a:rPr>
              <a:t>for characterizing the motions of basic fields. </a:t>
            </a:r>
            <a:endParaRPr lang="en-US" altLang="zh-CN" sz="300" b="1" dirty="0">
              <a:solidFill>
                <a:srgbClr val="0B0E87"/>
              </a:solidFill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altLang="zh-CN" sz="1200" b="1" dirty="0">
                <a:solidFill>
                  <a:srgbClr val="760FFF"/>
                </a:solidFill>
              </a:rPr>
              <a:t>Another spacetime  frame is called </a:t>
            </a:r>
            <a:r>
              <a:rPr lang="en-US" altLang="zh-CN" sz="1200" b="1" dirty="0">
                <a:solidFill>
                  <a:srgbClr val="FF0000"/>
                </a:solidFill>
              </a:rPr>
              <a:t>locally  flat non-coordinate </a:t>
            </a:r>
            <a:r>
              <a:rPr lang="en-US" altLang="zh-CN" sz="1200" b="1" dirty="0" err="1">
                <a:solidFill>
                  <a:srgbClr val="FF0000"/>
                </a:solidFill>
              </a:rPr>
              <a:t>gravigauge</a:t>
            </a:r>
            <a:r>
              <a:rPr lang="en-US" altLang="zh-CN" sz="1200" b="1" dirty="0">
                <a:solidFill>
                  <a:srgbClr val="FF0000"/>
                </a:solidFill>
              </a:rPr>
              <a:t> spacetime</a:t>
            </a:r>
            <a:r>
              <a:rPr lang="en-US" altLang="zh-CN" sz="1200" b="1" dirty="0">
                <a:solidFill>
                  <a:srgbClr val="0B0E87"/>
                </a:solidFill>
              </a:rPr>
              <a:t>, </a:t>
            </a:r>
            <a:r>
              <a:rPr lang="en-US" altLang="zh-CN" sz="1200" b="1" dirty="0">
                <a:solidFill>
                  <a:srgbClr val="1120FF"/>
                </a:solidFill>
              </a:rPr>
              <a:t>which functions as an </a:t>
            </a:r>
            <a:r>
              <a:rPr lang="en-US" altLang="zh-CN" sz="1200" b="1" dirty="0">
                <a:solidFill>
                  <a:srgbClr val="760FFF"/>
                </a:solidFill>
              </a:rPr>
              <a:t>intrinsic interaction frame </a:t>
            </a:r>
            <a:r>
              <a:rPr lang="en-US" altLang="zh-CN" sz="1200" b="1" dirty="0">
                <a:solidFill>
                  <a:srgbClr val="1120FF"/>
                </a:solidFill>
              </a:rPr>
              <a:t>for characterizing the dynamics of basic fields.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138867-B86B-DF4B-8AF4-0AA145A269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6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A0EFA-4269-4806-A1AB-1D7FE9BE77A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65913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C8A0EFA-4269-4806-A1AB-1D7FE9BE77AB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6825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5FC498-B1BF-4AD2-86B4-C855B27A2D4E}" type="slidenum">
              <a:rPr lang="zh-CN" altLang="en-US" smtClean="0"/>
              <a:t>59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66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4CA3E-691F-414D-8A81-8F45B4467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2D8B0-CE6B-CD4D-81C5-C2DA7B163A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07153-5864-0244-BEB2-4FF2B7F91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7C67-CA66-F346-A5ED-5EA11739D961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026EC9-9CC0-9840-A1C5-D6E05D5F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E4740-D6D2-094B-92A0-E4D8ECC31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79A3-C9D3-B84F-9910-7991648E5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100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269B4-AC2D-1D4C-B3FF-CE15CF6A0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050472-2E0D-594A-8C09-EA035019C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491A8-F77E-1F43-B211-C5FB40B56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7C67-CA66-F346-A5ED-5EA11739D961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4EF9AA-0B43-784C-8488-A0CC1E588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67185-1B77-7D4B-9788-1901E4AC5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79A3-C9D3-B84F-9910-7991648E5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44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BBD49C-203C-9F40-B6DB-CB9C75D00E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8FE97-3B69-CA43-940E-9B57CCA1F2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F07F1-EDF0-184B-AA88-F912A593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7C67-CA66-F346-A5ED-5EA11739D961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6A07E-3AF4-7D41-BB31-593A8CA2C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55600-87E7-174F-8257-CF157521D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79A3-C9D3-B84F-9910-7991648E5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81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6ECB370-12D0-4478-B2C1-42041D3548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2952206" y="3461657"/>
            <a:ext cx="862148" cy="2873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432560" y="4502333"/>
            <a:ext cx="862148" cy="1611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F771F56-4E33-4DEF-8565-BA85F7101F9C}"/>
              </a:ext>
            </a:extLst>
          </p:cNvPr>
          <p:cNvSpPr/>
          <p:nvPr userDrawn="1"/>
        </p:nvSpPr>
        <p:spPr>
          <a:xfrm>
            <a:off x="0" y="0"/>
            <a:ext cx="12192000" cy="759542"/>
          </a:xfrm>
          <a:prstGeom prst="rect">
            <a:avLst/>
          </a:prstGeom>
          <a:solidFill>
            <a:srgbClr val="0016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F6E39F3-8D0A-40CD-ADB5-0AD795EC584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1590" y="105581"/>
            <a:ext cx="2433483" cy="550342"/>
          </a:xfrm>
          <a:prstGeom prst="rect">
            <a:avLst/>
          </a:prstGeom>
        </p:spPr>
      </p:pic>
      <p:sp>
        <p:nvSpPr>
          <p:cNvPr id="8" name="灯片编号占位符 5">
            <a:extLst>
              <a:ext uri="{FF2B5EF4-FFF2-40B4-BE49-F238E27FC236}">
                <a16:creationId xmlns:a16="http://schemas.microsoft.com/office/drawing/2014/main" id="{50EED338-CA9E-415E-AC02-A687EA79B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95294" y="6574019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rgbClr val="00166E"/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B9ED320-4222-F536-40AB-5A65B3DD5E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9831" y="-29496"/>
            <a:ext cx="715620" cy="744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859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3B091-24A2-3048-B793-2521AE150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9FF9B-CF3C-7346-880E-65F279F89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FD693-03CD-7742-ACD6-01F83B8F7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7C67-CA66-F346-A5ED-5EA11739D961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EA02A-522C-C145-99C8-D639B3DEA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B0B2A-1C39-774A-8D3C-80D16191E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79A3-C9D3-B84F-9910-7991648E5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17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A7AED-DC1B-AE46-A370-A90FF9344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D29E6-650E-014D-A81C-CABF3E662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A30AA-506D-CA4E-BA0E-86E453C33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7C67-CA66-F346-A5ED-5EA11739D961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0465D7-2146-6D44-9A70-EB0435F94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4882B-27A4-8047-8769-C34BC25A8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79A3-C9D3-B84F-9910-7991648E5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26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8213E-BBA1-924E-89B7-902DD0F4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208F6F-9E56-CF44-B709-FABDFF14E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C85487-843B-E74F-8A9E-9E49DBB424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376D92-0928-A84A-8CDF-9F157E510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7C67-CA66-F346-A5ED-5EA11739D961}" type="datetimeFigureOut">
              <a:rPr lang="en-US" smtClean="0"/>
              <a:t>1/18/26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F59986-5FFF-2C42-B96B-C043A1008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3CE67-455E-6842-9766-04D1BEEE5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79A3-C9D3-B84F-9910-7991648E5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73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96347-3E0D-D141-9998-5217AE448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A79CC4-3D0F-2846-93DA-810971FB0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964955-A1B3-2842-91FC-49E80E526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8B419CE-4093-B64B-8BED-C5289F2645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A3FFCF-9178-E341-84AC-2FF2830F6B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B5AA83-F709-754D-B9A1-A25A6ED96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7C67-CA66-F346-A5ED-5EA11739D961}" type="datetimeFigureOut">
              <a:rPr lang="en-US" smtClean="0"/>
              <a:t>1/18/26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46D38-8771-C949-94E9-103635169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1A3A34-E682-5447-B1BF-DADC5D12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79A3-C9D3-B84F-9910-7991648E5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41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B6CA0-0817-B841-8F63-871FC2A3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81723F-3CD1-E84D-8A4D-E629077AF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7C67-CA66-F346-A5ED-5EA11739D961}" type="datetimeFigureOut">
              <a:rPr lang="en-US" smtClean="0"/>
              <a:t>1/18/26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C66403-4C57-2443-A97C-9F6FE59DB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2CAC3B-D567-1648-8769-47B4B13B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79A3-C9D3-B84F-9910-7991648E5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95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BD8382-16CE-E241-B87B-F6495129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7C67-CA66-F346-A5ED-5EA11739D961}" type="datetimeFigureOut">
              <a:rPr lang="en-US" smtClean="0"/>
              <a:t>1/18/26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853650-A333-1646-AD41-E416B4786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1ED402-72AA-3945-83F7-68E5A492F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79A3-C9D3-B84F-9910-7991648E5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656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B6B39-7E2C-6042-BF46-8D67AB640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CF41C-4233-0848-A1A4-AB3F1A06D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21AC92-1EF2-7C49-9002-16CEF52E02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CD674-336F-F042-9AE8-D71A117A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7C67-CA66-F346-A5ED-5EA11739D961}" type="datetimeFigureOut">
              <a:rPr lang="en-US" smtClean="0"/>
              <a:t>1/18/26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CB5238-DE95-F24D-9B57-0B6660FA5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7F7E3C-5690-444A-AE26-7F60B92E2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79A3-C9D3-B84F-9910-7991648E5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3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38290-649B-CF4F-ACDB-887434B33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CCFC5E-82F8-904A-93A9-296315315F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4A4B75-E681-1246-B568-DA7FA9F56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909DA2-661F-6445-8408-C14954EDA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B7C67-CA66-F346-A5ED-5EA11739D961}" type="datetimeFigureOut">
              <a:rPr lang="en-US" smtClean="0"/>
              <a:t>1/18/26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DE357-F934-2E46-86C9-65831B11A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75CBB9-9138-864A-A95B-1B969B7A5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579A3-C9D3-B84F-9910-7991648E5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166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B6CC7D-5B53-2141-97F7-EAAB68EA1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4966E-5A3D-4F4E-B1C4-1C29ABE4A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2C866-91A3-E94A-B93E-D8C01846C4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EB7C67-CA66-F346-A5ED-5EA11739D961}" type="datetimeFigureOut">
              <a:rPr lang="en-US" smtClean="0"/>
              <a:t>1/18/26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F8C22-D840-C242-BFA0-8C8689DD62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BE431-FA5E-134A-A19F-9ACDE689F6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579A3-C9D3-B84F-9910-7991648E5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5" Type="http://schemas.openxmlformats.org/officeDocument/2006/relationships/image" Target="../media/image4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1.jpeg"/><Relationship Id="rId7" Type="http://schemas.openxmlformats.org/officeDocument/2006/relationships/image" Target="../media/image6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9.pn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tiff"/><Relationship Id="rId13" Type="http://schemas.openxmlformats.org/officeDocument/2006/relationships/image" Target="../media/image83.tiff"/><Relationship Id="rId3" Type="http://schemas.openxmlformats.org/officeDocument/2006/relationships/image" Target="../media/image73.tiff"/><Relationship Id="rId7" Type="http://schemas.openxmlformats.org/officeDocument/2006/relationships/image" Target="../media/image77.tiff"/><Relationship Id="rId12" Type="http://schemas.openxmlformats.org/officeDocument/2006/relationships/image" Target="../media/image82.tiff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tiff"/><Relationship Id="rId11" Type="http://schemas.openxmlformats.org/officeDocument/2006/relationships/image" Target="../media/image81.tiff"/><Relationship Id="rId5" Type="http://schemas.openxmlformats.org/officeDocument/2006/relationships/image" Target="../media/image75.tiff"/><Relationship Id="rId10" Type="http://schemas.openxmlformats.org/officeDocument/2006/relationships/image" Target="../media/image80.tiff"/><Relationship Id="rId4" Type="http://schemas.openxmlformats.org/officeDocument/2006/relationships/image" Target="../media/image74.tiff"/><Relationship Id="rId9" Type="http://schemas.openxmlformats.org/officeDocument/2006/relationships/image" Target="../media/image79.tiff"/><Relationship Id="rId14" Type="http://schemas.openxmlformats.org/officeDocument/2006/relationships/image" Target="../media/image8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10" Type="http://schemas.openxmlformats.org/officeDocument/2006/relationships/image" Target="../media/image99.jpe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13" Type="http://schemas.openxmlformats.org/officeDocument/2006/relationships/image" Target="../media/image112.jpeg"/><Relationship Id="rId3" Type="http://schemas.openxmlformats.org/officeDocument/2006/relationships/image" Target="../media/image102.jpeg"/><Relationship Id="rId7" Type="http://schemas.openxmlformats.org/officeDocument/2006/relationships/image" Target="../media/image106.tiff"/><Relationship Id="rId12" Type="http://schemas.openxmlformats.org/officeDocument/2006/relationships/image" Target="../media/image111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tiff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Relationship Id="rId14" Type="http://schemas.openxmlformats.org/officeDocument/2006/relationships/image" Target="../media/image11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10" Type="http://schemas.openxmlformats.org/officeDocument/2006/relationships/image" Target="../media/image12.png"/><Relationship Id="rId4" Type="http://schemas.openxmlformats.org/officeDocument/2006/relationships/image" Target="../media/image5.jpeg"/><Relationship Id="rId9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10" Type="http://schemas.openxmlformats.org/officeDocument/2006/relationships/image" Target="../media/image12.png"/><Relationship Id="rId4" Type="http://schemas.openxmlformats.org/officeDocument/2006/relationships/image" Target="../media/image5.jpeg"/><Relationship Id="rId9" Type="http://schemas.openxmlformats.org/officeDocument/2006/relationships/image" Target="../media/image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138.jpeg"/><Relationship Id="rId7" Type="http://schemas.openxmlformats.org/officeDocument/2006/relationships/image" Target="../media/image142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11" Type="http://schemas.openxmlformats.org/officeDocument/2006/relationships/image" Target="../media/image146.jpeg"/><Relationship Id="rId5" Type="http://schemas.openxmlformats.org/officeDocument/2006/relationships/image" Target="../media/image140.jpeg"/><Relationship Id="rId10" Type="http://schemas.openxmlformats.org/officeDocument/2006/relationships/image" Target="../media/image145.jpeg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11" Type="http://schemas.openxmlformats.org/officeDocument/2006/relationships/image" Target="../media/image156.jpeg"/><Relationship Id="rId5" Type="http://schemas.openxmlformats.org/officeDocument/2006/relationships/image" Target="../media/image150.jpeg"/><Relationship Id="rId10" Type="http://schemas.openxmlformats.org/officeDocument/2006/relationships/image" Target="../media/image155.jpeg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13" Type="http://schemas.openxmlformats.org/officeDocument/2006/relationships/image" Target="../media/image168.jpe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12" Type="http://schemas.openxmlformats.org/officeDocument/2006/relationships/image" Target="../media/image167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1.jpeg"/><Relationship Id="rId11" Type="http://schemas.openxmlformats.org/officeDocument/2006/relationships/image" Target="../media/image166.jpeg"/><Relationship Id="rId5" Type="http://schemas.openxmlformats.org/officeDocument/2006/relationships/image" Target="../media/image160.jpeg"/><Relationship Id="rId10" Type="http://schemas.openxmlformats.org/officeDocument/2006/relationships/image" Target="../media/image165.jpeg"/><Relationship Id="rId4" Type="http://schemas.openxmlformats.org/officeDocument/2006/relationships/image" Target="../media/image159.jpeg"/><Relationship Id="rId9" Type="http://schemas.openxmlformats.org/officeDocument/2006/relationships/image" Target="../media/image164.jpeg"/><Relationship Id="rId14" Type="http://schemas.openxmlformats.org/officeDocument/2006/relationships/image" Target="../media/image16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12" Type="http://schemas.openxmlformats.org/officeDocument/2006/relationships/image" Target="../media/image180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4.jpeg"/><Relationship Id="rId11" Type="http://schemas.openxmlformats.org/officeDocument/2006/relationships/image" Target="../media/image179.jpeg"/><Relationship Id="rId5" Type="http://schemas.openxmlformats.org/officeDocument/2006/relationships/image" Target="../media/image173.jpeg"/><Relationship Id="rId10" Type="http://schemas.openxmlformats.org/officeDocument/2006/relationships/image" Target="../media/image178.jpeg"/><Relationship Id="rId4" Type="http://schemas.openxmlformats.org/officeDocument/2006/relationships/image" Target="../media/image172.jpeg"/><Relationship Id="rId9" Type="http://schemas.openxmlformats.org/officeDocument/2006/relationships/image" Target="../media/image1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jpeg"/><Relationship Id="rId3" Type="http://schemas.openxmlformats.org/officeDocument/2006/relationships/image" Target="../media/image182.jpe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jpe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Relationship Id="rId9" Type="http://schemas.openxmlformats.org/officeDocument/2006/relationships/image" Target="../media/image18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jpeg"/><Relationship Id="rId13" Type="http://schemas.openxmlformats.org/officeDocument/2006/relationships/image" Target="../media/image200.jpeg"/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12" Type="http://schemas.openxmlformats.org/officeDocument/2006/relationships/image" Target="../media/image199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11" Type="http://schemas.openxmlformats.org/officeDocument/2006/relationships/image" Target="../media/image198.jpeg"/><Relationship Id="rId5" Type="http://schemas.openxmlformats.org/officeDocument/2006/relationships/image" Target="../media/image192.jpeg"/><Relationship Id="rId10" Type="http://schemas.openxmlformats.org/officeDocument/2006/relationships/image" Target="../media/image197.jpeg"/><Relationship Id="rId4" Type="http://schemas.openxmlformats.org/officeDocument/2006/relationships/image" Target="../media/image191.jpeg"/><Relationship Id="rId9" Type="http://schemas.openxmlformats.org/officeDocument/2006/relationships/image" Target="../media/image196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3" Type="http://schemas.openxmlformats.org/officeDocument/2006/relationships/image" Target="../media/image202.jpeg"/><Relationship Id="rId7" Type="http://schemas.openxmlformats.org/officeDocument/2006/relationships/image" Target="../media/image206.jpe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10" Type="http://schemas.openxmlformats.org/officeDocument/2006/relationships/image" Target="../media/image12.png"/><Relationship Id="rId4" Type="http://schemas.openxmlformats.org/officeDocument/2006/relationships/image" Target="../media/image5.jpeg"/><Relationship Id="rId9" Type="http://schemas.openxmlformats.org/officeDocument/2006/relationships/image" Target="../media/image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7.jpg"/><Relationship Id="rId10" Type="http://schemas.openxmlformats.org/officeDocument/2006/relationships/image" Target="../media/image19.wmf"/><Relationship Id="rId4" Type="http://schemas.openxmlformats.org/officeDocument/2006/relationships/image" Target="../media/image20.jpeg"/><Relationship Id="rId9" Type="http://schemas.openxmlformats.org/officeDocument/2006/relationships/oleObject" Target="../embeddings/oleObject1.bin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tif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tiff"/><Relationship Id="rId3" Type="http://schemas.openxmlformats.org/officeDocument/2006/relationships/image" Target="../media/image220.tiff"/><Relationship Id="rId7" Type="http://schemas.openxmlformats.org/officeDocument/2006/relationships/image" Target="../media/image224.tiff"/><Relationship Id="rId2" Type="http://schemas.openxmlformats.org/officeDocument/2006/relationships/image" Target="../media/image219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3.tiff"/><Relationship Id="rId5" Type="http://schemas.openxmlformats.org/officeDocument/2006/relationships/image" Target="../media/image222.tiff"/><Relationship Id="rId4" Type="http://schemas.openxmlformats.org/officeDocument/2006/relationships/image" Target="../media/image221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tiff"/><Relationship Id="rId2" Type="http://schemas.openxmlformats.org/officeDocument/2006/relationships/image" Target="../media/image226.tiff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image" Target="../media/image2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10" Type="http://schemas.openxmlformats.org/officeDocument/2006/relationships/image" Target="../media/image12.png"/><Relationship Id="rId4" Type="http://schemas.openxmlformats.org/officeDocument/2006/relationships/image" Target="../media/image5.jpeg"/><Relationship Id="rId9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ttp://i5.ce.cn/ce/xwzx/kj/201102/09/W020110209325836013033.jpg">
            <a:extLst>
              <a:ext uri="{FF2B5EF4-FFF2-40B4-BE49-F238E27FC236}">
                <a16:creationId xmlns:a16="http://schemas.microsoft.com/office/drawing/2014/main" id="{5A21DC96-F097-684A-850B-031658126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4680" y="3683549"/>
            <a:ext cx="2196909" cy="32953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9" name="矩形 8"/>
          <p:cNvSpPr/>
          <p:nvPr/>
        </p:nvSpPr>
        <p:spPr>
          <a:xfrm>
            <a:off x="-24680" y="-27385"/>
            <a:ext cx="12192000" cy="3904343"/>
          </a:xfrm>
          <a:prstGeom prst="rect">
            <a:avLst/>
          </a:prstGeom>
          <a:solidFill>
            <a:srgbClr val="2251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Hiragino Sans GB W6"/>
              <a:ea typeface="Hiragino Sans GB W6"/>
              <a:cs typeface="Hiragino Sans GB W6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30899" y="3140968"/>
            <a:ext cx="8496944" cy="3519409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zh-CN" altLang="en-US" sz="3200" b="1" dirty="0">
                <a:solidFill>
                  <a:srgbClr val="FBFFC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吴岳良</a:t>
            </a:r>
            <a:r>
              <a:rPr lang="en-US" altLang="zh-CN" sz="3200" b="1" dirty="0">
                <a:solidFill>
                  <a:srgbClr val="FBFFC8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 (YLWU)</a:t>
            </a:r>
            <a:endParaRPr lang="en-US" altLang="zh-CN" sz="2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00000"/>
              </a:lnSpc>
              <a:defRPr/>
            </a:pPr>
            <a:endParaRPr lang="en-US" altLang="zh-CN" sz="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6"/>
            </a:endParaRPr>
          </a:p>
          <a:p>
            <a:pPr>
              <a:lnSpc>
                <a:spcPct val="100000"/>
              </a:lnSpc>
              <a:defRPr/>
            </a:pP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中国科学院理论物理研究所</a:t>
            </a:r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 (ITP-CAS)</a:t>
            </a:r>
          </a:p>
          <a:p>
            <a:pPr>
              <a:lnSpc>
                <a:spcPct val="100000"/>
              </a:lnSpc>
              <a:defRPr/>
            </a:pP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国际理论物理中心</a:t>
            </a:r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-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亚太地区</a:t>
            </a:r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(ICTP-AP, UNESCO</a:t>
            </a: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>
              <a:lnSpc>
                <a:spcPct val="100000"/>
              </a:lnSpc>
              <a:defRPr/>
            </a:pPr>
            <a:r>
              <a:rPr lang="zh-CN" altLang="en-US" sz="28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中国科学院大学 引力波宇宙太极实验室</a:t>
            </a:r>
            <a:endParaRPr lang="en-US" altLang="zh-CN" sz="28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6"/>
            </a:endParaRP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endParaRPr lang="en-US" altLang="zh-CN" sz="1000" b="1" dirty="0">
              <a:solidFill>
                <a:srgbClr val="760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en-US" altLang="zh-CN" sz="2800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2026</a:t>
            </a:r>
            <a:r>
              <a:rPr lang="zh-CN" altLang="en-US" sz="2800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800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800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18-23</a:t>
            </a:r>
            <a:r>
              <a:rPr lang="zh-CN" altLang="en-US" sz="2800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 </a:t>
            </a:r>
            <a:r>
              <a:rPr lang="en-US" altLang="zh-CN" sz="2800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@</a:t>
            </a:r>
            <a:r>
              <a:rPr lang="zh-CN" altLang="en-US" sz="2800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暨南大学 （广州）</a:t>
            </a:r>
          </a:p>
        </p:txBody>
      </p:sp>
      <p:pic>
        <p:nvPicPr>
          <p:cNvPr id="4" name="Picture 8" descr="卫星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 rot="20519666">
            <a:off x="1662643" y="45931"/>
            <a:ext cx="3157558" cy="22322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5" name="Picture 4" descr="http://www.people.com.cn/mediafile/pic/20100913/45/1822505112085897521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49321">
            <a:off x="7800973" y="133745"/>
            <a:ext cx="2790750" cy="19101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305" y="6093296"/>
            <a:ext cx="1703819" cy="678865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5AFB2AB6-DCD8-BD4F-B43F-8F7E10AC201E}"/>
              </a:ext>
            </a:extLst>
          </p:cNvPr>
          <p:cNvSpPr txBox="1">
            <a:spLocks/>
          </p:cNvSpPr>
          <p:nvPr/>
        </p:nvSpPr>
        <p:spPr bwMode="auto">
          <a:xfrm>
            <a:off x="547104" y="942606"/>
            <a:ext cx="10446388" cy="198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4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广义标准模型</a:t>
            </a:r>
            <a:endParaRPr lang="en-US" altLang="zh-CN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US" altLang="zh-CN" sz="1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——</a:t>
            </a:r>
            <a:r>
              <a:rPr lang="zh-CN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粒子物理与宇宙学的统一</a:t>
            </a:r>
            <a:endParaRPr lang="en-US" altLang="zh-CN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006998-6B11-0D49-AD31-4C6F5DE508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10869" y="4947452"/>
            <a:ext cx="1065635" cy="1011219"/>
          </a:xfrm>
          <a:prstGeom prst="rect">
            <a:avLst/>
          </a:prstGeom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8F8D5384-971D-A945-8B35-11D12ED0F1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" y="-3385"/>
            <a:ext cx="2596734" cy="73111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CA8CD1C-899B-0C4D-A1FA-E7C899A8C253}"/>
              </a:ext>
            </a:extLst>
          </p:cNvPr>
          <p:cNvGrpSpPr/>
          <p:nvPr/>
        </p:nvGrpSpPr>
        <p:grpSpPr>
          <a:xfrm>
            <a:off x="10560496" y="-2477"/>
            <a:ext cx="1631502" cy="796002"/>
            <a:chOff x="10560496" y="-2477"/>
            <a:chExt cx="1631502" cy="796002"/>
          </a:xfrm>
        </p:grpSpPr>
        <p:pic>
          <p:nvPicPr>
            <p:cNvPr id="13" name="Picture 4" descr="研究生院校徽（中国科学院院徽）">
              <a:extLst>
                <a:ext uri="{FF2B5EF4-FFF2-40B4-BE49-F238E27FC236}">
                  <a16:creationId xmlns:a16="http://schemas.microsoft.com/office/drawing/2014/main" id="{8D02B086-7461-A74F-BB10-61FD817F6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05256" y="7416"/>
              <a:ext cx="886742" cy="786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B5145EF0-3427-C545-A191-C34D4B1B9442}"/>
                </a:ext>
              </a:extLst>
            </p:cNvPr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0496" y="-2477"/>
              <a:ext cx="792088" cy="7960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标题 1">
            <a:extLst>
              <a:ext uri="{FF2B5EF4-FFF2-40B4-BE49-F238E27FC236}">
                <a16:creationId xmlns:a16="http://schemas.microsoft.com/office/drawing/2014/main" id="{9216BB9B-35A8-EB4F-ADFF-B233110F4727}"/>
              </a:ext>
            </a:extLst>
          </p:cNvPr>
          <p:cNvSpPr txBox="1">
            <a:spLocks/>
          </p:cNvSpPr>
          <p:nvPr/>
        </p:nvSpPr>
        <p:spPr bwMode="auto">
          <a:xfrm>
            <a:off x="2772151" y="72312"/>
            <a:ext cx="7214439" cy="570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zh-CN" altLang="en-US" sz="2800" b="1" dirty="0">
                <a:solidFill>
                  <a:srgbClr val="FFFFC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第十届海峡两岸量子物理与宇宙学研讨会</a:t>
            </a:r>
            <a:endParaRPr lang="en-US" altLang="zh-CN" sz="2800" b="1" dirty="0">
              <a:solidFill>
                <a:srgbClr val="FFFFC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06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94F8FD14-A122-0444-937A-A8EE7B1382CD}"/>
              </a:ext>
            </a:extLst>
          </p:cNvPr>
          <p:cNvSpPr txBox="1">
            <a:spLocks/>
          </p:cNvSpPr>
          <p:nvPr/>
        </p:nvSpPr>
        <p:spPr>
          <a:xfrm>
            <a:off x="1356931" y="766013"/>
            <a:ext cx="9240311" cy="665334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GQFT: a Unified Framework of QM/QFT and GR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FB95254-34F4-3944-BE7F-58067F77B948}"/>
              </a:ext>
            </a:extLst>
          </p:cNvPr>
          <p:cNvSpPr/>
          <p:nvPr/>
        </p:nvSpPr>
        <p:spPr>
          <a:xfrm>
            <a:off x="604691" y="1892272"/>
            <a:ext cx="11033499" cy="2554545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Essential Notions:</a:t>
            </a:r>
          </a:p>
          <a:p>
            <a:endParaRPr lang="en-US" sz="800" b="1" dirty="0">
              <a:solidFill>
                <a:srgbClr val="C00000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The laws of nature are governed by the intrinsic properties of the basic constituents of matter, characterized by quantum fields, rather than geometry.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1000" b="1" dirty="0">
              <a:solidFill>
                <a:srgbClr val="1529A5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The laws of nature are independent of the choice of local field configurations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800" b="1" dirty="0">
              <a:solidFill>
                <a:srgbClr val="1529A5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rgbClr val="002699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Distinguish the internal symmetry of quantum field and the external symmetry of coordinate system</a:t>
            </a:r>
            <a:endParaRPr lang="zh-CN" altLang="en-US" sz="2200" b="1" dirty="0">
              <a:solidFill>
                <a:srgbClr val="002699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B7B75C-30C9-314C-8AD6-A5D321FD4E38}"/>
              </a:ext>
            </a:extLst>
          </p:cNvPr>
          <p:cNvSpPr/>
          <p:nvPr/>
        </p:nvSpPr>
        <p:spPr>
          <a:xfrm>
            <a:off x="563870" y="5526906"/>
            <a:ext cx="11074320" cy="1107996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Beyond QM/QFT: </a:t>
            </a: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all internal symmetries including spin symmetry SP(1,3) of fundamental quantum fields should be localized as gauge symmetries, and the corresponding gauge fields describe fundamental interactions of nature.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998663-958D-7348-AD64-B3CA2F0BF45F}"/>
              </a:ext>
            </a:extLst>
          </p:cNvPr>
          <p:cNvSpPr/>
          <p:nvPr/>
        </p:nvSpPr>
        <p:spPr>
          <a:xfrm>
            <a:off x="880888" y="4771418"/>
            <a:ext cx="10513761" cy="430887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Beyond GR: </a:t>
            </a: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spacetime geometry should no longer play a fundamental role  </a:t>
            </a:r>
          </a:p>
        </p:txBody>
      </p:sp>
    </p:spTree>
    <p:extLst>
      <p:ext uri="{BB962C8B-B14F-4D97-AF65-F5344CB8AC3E}">
        <p14:creationId xmlns:p14="http://schemas.microsoft.com/office/powerpoint/2010/main" val="329902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>
            <a:extLst>
              <a:ext uri="{FF2B5EF4-FFF2-40B4-BE49-F238E27FC236}">
                <a16:creationId xmlns:a16="http://schemas.microsoft.com/office/drawing/2014/main" id="{4C719037-97C1-E04F-B544-841CD52F6279}"/>
              </a:ext>
            </a:extLst>
          </p:cNvPr>
          <p:cNvSpPr/>
          <p:nvPr/>
        </p:nvSpPr>
        <p:spPr>
          <a:xfrm>
            <a:off x="573140" y="3441162"/>
            <a:ext cx="11134446" cy="3221395"/>
          </a:xfrm>
          <a:prstGeom prst="rect">
            <a:avLst/>
          </a:prstGeom>
          <a:solidFill>
            <a:srgbClr val="FFFDEE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ts val="3380"/>
              </a:lnSpc>
              <a:buFont typeface="Wingdings" pitchFamily="2" charset="2"/>
              <a:buChar char="Ø"/>
            </a:pPr>
            <a:r>
              <a:rPr kumimoji="1"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New Concepts</a:t>
            </a:r>
          </a:p>
          <a:p>
            <a:pPr marL="342900" indent="-342900">
              <a:lnSpc>
                <a:spcPts val="3040"/>
              </a:lnSpc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/>
              </a:rPr>
              <a:t>Distinguish the spin symmetry 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/>
              </a:rPr>
              <a:t>SP(1,3) 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/>
              </a:rPr>
              <a:t>in Hilbert space of spinor field &amp; the Lorentz symmetry 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/>
              </a:rPr>
              <a:t>SO(1,3) 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/>
              </a:rPr>
              <a:t>in </a:t>
            </a:r>
            <a:r>
              <a:rPr lang="en-US" altLang="zh-CN" sz="2200" b="1" dirty="0" err="1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/>
              </a:rPr>
              <a:t>Minkowski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/>
              </a:rPr>
              <a:t> spacetime of coordinates</a:t>
            </a:r>
          </a:p>
          <a:p>
            <a:pPr marL="342900" indent="-342900">
              <a:lnSpc>
                <a:spcPts val="3040"/>
              </a:lnSpc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The intrinsic Spin quantum number requires the 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spin gauge symmetry SP(1,3) 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that causes spin gauge interactions associated with gravitational interactions</a:t>
            </a:r>
            <a:endParaRPr kumimoji="1" lang="en-US" altLang="zh-CN" sz="2200" b="1" dirty="0">
              <a:solidFill>
                <a:srgbClr val="1529A5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  <a:p>
            <a:pPr indent="-342900">
              <a:lnSpc>
                <a:spcPts val="3040"/>
              </a:lnSpc>
              <a:buFont typeface="Wingdings" pitchFamily="2" charset="2"/>
              <a:buChar char="Ø"/>
            </a:pPr>
            <a:r>
              <a:rPr kumimoji="1"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The SP(1,3) spin gauge symmetry brings on the notion of </a:t>
            </a:r>
            <a:r>
              <a:rPr kumimoji="1"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bi-frame spacetime, </a:t>
            </a:r>
          </a:p>
          <a:p>
            <a:pPr>
              <a:lnSpc>
                <a:spcPts val="3040"/>
              </a:lnSpc>
            </a:pPr>
            <a:r>
              <a:rPr kumimoji="1"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   which is essential for establishing the gravitational quantum field theory </a:t>
            </a:r>
            <a:r>
              <a:rPr kumimoji="1"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(GQFT) </a:t>
            </a:r>
          </a:p>
          <a:p>
            <a:pPr>
              <a:lnSpc>
                <a:spcPts val="3040"/>
              </a:lnSpc>
            </a:pPr>
            <a:r>
              <a:rPr kumimoji="1"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    </a:t>
            </a:r>
            <a:r>
              <a:rPr kumimoji="1"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within the framework of QFT in flat </a:t>
            </a:r>
            <a:r>
              <a:rPr kumimoji="1" lang="en-US" altLang="zh-CN" sz="2200" b="1" dirty="0" err="1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Minkowski</a:t>
            </a:r>
            <a:r>
              <a:rPr kumimoji="1"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spacetime.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6344D1E-494D-8E48-B02B-41ADE45C488D}"/>
              </a:ext>
            </a:extLst>
          </p:cNvPr>
          <p:cNvSpPr/>
          <p:nvPr/>
        </p:nvSpPr>
        <p:spPr>
          <a:xfrm>
            <a:off x="573139" y="893183"/>
            <a:ext cx="10955689" cy="2308324"/>
          </a:xfrm>
          <a:prstGeom prst="rect">
            <a:avLst/>
          </a:prstGeom>
          <a:solidFill>
            <a:srgbClr val="FFFDE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1"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Basic Postulates:</a:t>
            </a:r>
          </a:p>
          <a:p>
            <a:endParaRPr kumimoji="1" lang="en-US" altLang="zh-CN" sz="800" b="1" dirty="0">
              <a:solidFill>
                <a:srgbClr val="C00000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  <a:p>
            <a:pPr>
              <a:buFont typeface="Wingdings" charset="2"/>
              <a:buChar char="Ø"/>
            </a:pPr>
            <a:r>
              <a:rPr kumimoji="1"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Fundamental  constituents </a:t>
            </a:r>
            <a:r>
              <a:rPr kumimoji="1"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of matter are assumed to be quantum fields: </a:t>
            </a:r>
          </a:p>
          <a:p>
            <a:r>
              <a:rPr kumimoji="1"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   Dirac-type or Weyl-type spinor fermions             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</a:t>
            </a:r>
            <a:r>
              <a:rPr kumimoji="1"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Kinematics</a:t>
            </a:r>
            <a:r>
              <a:rPr kumimoji="1"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of all quantum fields obeys the principles of special relativity</a:t>
            </a:r>
          </a:p>
          <a:p>
            <a:pPr>
              <a:buFont typeface="Wingdings" charset="2"/>
              <a:buChar char="Ø"/>
            </a:pPr>
            <a:r>
              <a:rPr kumimoji="1"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</a:t>
            </a:r>
            <a:r>
              <a:rPr kumimoji="1"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Dynamics</a:t>
            </a:r>
            <a:r>
              <a:rPr kumimoji="1"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of all quantum fields is characterized by the basic interactions </a:t>
            </a:r>
          </a:p>
          <a:p>
            <a:r>
              <a:rPr kumimoji="1"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    governed by gauge symmetries of quantum fields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101F7713-ADD1-EF4C-8855-9B0A2DEAFA96}"/>
              </a:ext>
            </a:extLst>
          </p:cNvPr>
          <p:cNvSpPr txBox="1">
            <a:spLocks/>
          </p:cNvSpPr>
          <p:nvPr/>
        </p:nvSpPr>
        <p:spPr>
          <a:xfrm>
            <a:off x="310243" y="59735"/>
            <a:ext cx="8294914" cy="665334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GQFT: a Unified Framework of QM/QFT and GR </a:t>
            </a:r>
          </a:p>
        </p:txBody>
      </p:sp>
    </p:spTree>
    <p:extLst>
      <p:ext uri="{BB962C8B-B14F-4D97-AF65-F5344CB8AC3E}">
        <p14:creationId xmlns:p14="http://schemas.microsoft.com/office/powerpoint/2010/main" val="24515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59835" y="1027147"/>
            <a:ext cx="7641953" cy="523220"/>
          </a:xfrm>
          <a:prstGeom prst="rect">
            <a:avLst/>
          </a:prstGeom>
          <a:solidFill>
            <a:srgbClr val="FFFDE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Concept of bi-frame Spacetime in GQFT</a:t>
            </a:r>
          </a:p>
        </p:txBody>
      </p:sp>
      <p:sp>
        <p:nvSpPr>
          <p:cNvPr id="8" name="矩形 7"/>
          <p:cNvSpPr/>
          <p:nvPr/>
        </p:nvSpPr>
        <p:spPr>
          <a:xfrm>
            <a:off x="673769" y="1619219"/>
            <a:ext cx="10684043" cy="1107996"/>
          </a:xfrm>
          <a:prstGeom prst="rect">
            <a:avLst/>
          </a:prstGeom>
          <a:solidFill>
            <a:srgbClr val="FFFDE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200" b="1" dirty="0">
                <a:solidFill>
                  <a:srgbClr val="00009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One 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frame is a globally flat </a:t>
            </a:r>
            <a:r>
              <a:rPr lang="en-US" altLang="zh-CN" sz="2200" b="1" dirty="0" err="1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Minkowski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spacetime of coordinates, </a:t>
            </a:r>
            <a:r>
              <a:rPr lang="en-US" altLang="zh-CN" sz="2200" b="1" dirty="0">
                <a:solidFill>
                  <a:srgbClr val="00009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which acts as 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an 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inertial reference frame </a:t>
            </a:r>
            <a:r>
              <a:rPr lang="en-US" altLang="zh-CN" sz="2200" b="1" dirty="0">
                <a:solidFill>
                  <a:srgbClr val="00009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for characterizing the 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motions</a:t>
            </a:r>
            <a:r>
              <a:rPr lang="en-US" altLang="zh-CN" sz="2200" b="1" dirty="0">
                <a:solidFill>
                  <a:srgbClr val="00009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of fundamental fields</a:t>
            </a:r>
            <a:r>
              <a:rPr lang="en-US" altLang="zh-CN" sz="2200" b="1" dirty="0">
                <a:solidFill>
                  <a:srgbClr val="0028DD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, 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which is regarded as a 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base spacetime M</a:t>
            </a:r>
            <a:r>
              <a:rPr lang="en-US" altLang="zh-CN" sz="2200" b="1" baseline="-25000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4</a:t>
            </a:r>
            <a:endParaRPr lang="en-US" altLang="zh-CN" sz="2200" b="1" dirty="0">
              <a:solidFill>
                <a:srgbClr val="C00000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73769" y="2822809"/>
            <a:ext cx="10684043" cy="1107996"/>
          </a:xfrm>
          <a:prstGeom prst="rect">
            <a:avLst/>
          </a:prstGeom>
          <a:solidFill>
            <a:srgbClr val="FFFDEE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200" b="1" dirty="0">
                <a:solidFill>
                  <a:srgbClr val="00009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The other is a spin-associated</a:t>
            </a:r>
            <a:r>
              <a:rPr lang="en-US" altLang="zh-CN" sz="2200" b="1" dirty="0">
                <a:solidFill>
                  <a:srgbClr val="FF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</a:t>
            </a:r>
            <a:r>
              <a:rPr lang="en-US" altLang="zh-CN" sz="2200" b="1" dirty="0" err="1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gravigauge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spacetime, </a:t>
            </a:r>
            <a:r>
              <a:rPr lang="en-US" altLang="zh-CN" sz="2200" b="1" dirty="0">
                <a:solidFill>
                  <a:srgbClr val="00009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which functions as an 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intrinsic </a:t>
            </a:r>
            <a:r>
              <a:rPr lang="en-US" altLang="zh-CN" sz="2200" b="1" dirty="0">
                <a:solidFill>
                  <a:srgbClr val="00009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frame characterizing the 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dynamics</a:t>
            </a:r>
            <a:r>
              <a:rPr lang="en-US" altLang="zh-CN" sz="2200" b="1" dirty="0">
                <a:solidFill>
                  <a:srgbClr val="00009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of fundamental fields, 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such a spacetime forms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noncommutative geometry, 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regarded as a 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fiber G</a:t>
            </a:r>
            <a:r>
              <a:rPr lang="en-US" altLang="zh-CN" sz="2200" b="1" baseline="-25000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4</a:t>
            </a:r>
            <a:endParaRPr kumimoji="1" lang="en-US" altLang="zh-CN" sz="2200" b="1" dirty="0">
              <a:solidFill>
                <a:srgbClr val="0525FF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73768" y="4077462"/>
            <a:ext cx="8845789" cy="461665"/>
          </a:xfrm>
          <a:prstGeom prst="rect">
            <a:avLst/>
          </a:prstGeom>
          <a:solidFill>
            <a:srgbClr val="FFFDE1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The bi-frame spacetime brings a Fiber Bundle structure </a:t>
            </a:r>
          </a:p>
        </p:txBody>
      </p:sp>
      <p:sp>
        <p:nvSpPr>
          <p:cNvPr id="24" name="矩形 23"/>
          <p:cNvSpPr/>
          <p:nvPr/>
        </p:nvSpPr>
        <p:spPr>
          <a:xfrm>
            <a:off x="332114" y="4653205"/>
            <a:ext cx="11518231" cy="1169551"/>
          </a:xfrm>
          <a:prstGeom prst="rect">
            <a:avLst/>
          </a:prstGeom>
          <a:solidFill>
            <a:srgbClr val="FFFFEB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/>
              </a:rPr>
              <a:t>In GQFT, the fundamental gravitational field is no longer the metric field </a:t>
            </a:r>
            <a:r>
              <a:rPr lang="en-US" altLang="zh-CN" sz="2400" b="1" dirty="0" err="1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g</a:t>
            </a:r>
            <a:r>
              <a:rPr lang="en-US" altLang="zh-CN" sz="2400" b="1" baseline="-25000" dirty="0" err="1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μν</a:t>
            </a:r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 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/>
              </a:rPr>
              <a:t>, but a bicovariant vector field </a:t>
            </a:r>
            <a:r>
              <a:rPr lang="en-US" altLang="zh-CN" sz="2400" b="1" dirty="0" err="1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χ</a:t>
            </a:r>
            <a:r>
              <a:rPr lang="en-US" altLang="zh-CN" sz="2400" b="1" baseline="-25000" dirty="0" err="1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μ</a:t>
            </a:r>
            <a:r>
              <a:rPr lang="en-US" altLang="zh-CN" sz="2400" b="1" baseline="30000" dirty="0" err="1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a</a:t>
            </a:r>
            <a:r>
              <a:rPr lang="zh-CN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, 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/>
              </a:rPr>
              <a:t>defined in flat </a:t>
            </a:r>
            <a:r>
              <a:rPr lang="en-US" altLang="zh-CN" sz="2200" b="1" dirty="0" err="1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/>
              </a:rPr>
              <a:t>Minkowski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/>
              </a:rPr>
              <a:t> spacetime and valued in spin-associated </a:t>
            </a:r>
            <a:r>
              <a:rPr lang="en-US" altLang="zh-CN" sz="2200" b="1" dirty="0" err="1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/>
              </a:rPr>
              <a:t>gravigauge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/>
              </a:rPr>
              <a:t> spacetime, characterizing the </a:t>
            </a:r>
            <a:r>
              <a:rPr lang="en-US" altLang="zh-CN" sz="20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bi-frame spacetime.</a:t>
            </a:r>
            <a:endParaRPr lang="en-US" altLang="zh-CN" sz="2200" b="1" dirty="0">
              <a:solidFill>
                <a:srgbClr val="1529A5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789754" y="4123628"/>
            <a:ext cx="1459054" cy="369332"/>
          </a:xfrm>
          <a:prstGeom prst="rect">
            <a:avLst/>
          </a:prstGeom>
          <a:ln w="19050" cmpd="sng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/>
              </a:rPr>
              <a:t>E ~ M</a:t>
            </a:r>
            <a:r>
              <a:rPr lang="en-US" altLang="zh-CN" b="1" baseline="-25000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/>
              </a:rPr>
              <a:t>4</a:t>
            </a:r>
            <a:r>
              <a:rPr lang="en-US" altLang="zh-CN" b="1" baseline="30000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 </a:t>
            </a:r>
            <a:r>
              <a:rPr lang="en-US" altLang="zh-CN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x G</a:t>
            </a:r>
            <a:r>
              <a:rPr lang="en-US" altLang="zh-CN" b="1" baseline="-25000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4</a:t>
            </a:r>
            <a:r>
              <a:rPr lang="en-US" altLang="zh-CN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 </a:t>
            </a:r>
            <a:endParaRPr lang="zh-CN" altLang="en-US" b="1" dirty="0">
              <a:solidFill>
                <a:srgbClr val="C00000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grpSp>
        <p:nvGrpSpPr>
          <p:cNvPr id="19" name="组 28">
            <a:extLst>
              <a:ext uri="{FF2B5EF4-FFF2-40B4-BE49-F238E27FC236}">
                <a16:creationId xmlns:a16="http://schemas.microsoft.com/office/drawing/2014/main" id="{4A9F48D2-DDDA-A748-9B38-6D139DC7AD86}"/>
              </a:ext>
            </a:extLst>
          </p:cNvPr>
          <p:cNvGrpSpPr/>
          <p:nvPr/>
        </p:nvGrpSpPr>
        <p:grpSpPr>
          <a:xfrm>
            <a:off x="3917627" y="5927126"/>
            <a:ext cx="2620203" cy="668453"/>
            <a:chOff x="7207954" y="3350261"/>
            <a:chExt cx="1793678" cy="827596"/>
          </a:xfrm>
          <a:solidFill>
            <a:srgbClr val="FFFFEB"/>
          </a:solidFill>
        </p:grpSpPr>
        <p:sp>
          <p:nvSpPr>
            <p:cNvPr id="20" name="右箭头 29">
              <a:extLst>
                <a:ext uri="{FF2B5EF4-FFF2-40B4-BE49-F238E27FC236}">
                  <a16:creationId xmlns:a16="http://schemas.microsoft.com/office/drawing/2014/main" id="{1276B276-5A5D-3347-A669-0FEEB7E2DB80}"/>
                </a:ext>
              </a:extLst>
            </p:cNvPr>
            <p:cNvSpPr/>
            <p:nvPr/>
          </p:nvSpPr>
          <p:spPr>
            <a:xfrm>
              <a:off x="8011750" y="3709468"/>
              <a:ext cx="317500" cy="139404"/>
            </a:xfrm>
            <a:prstGeom prst="rightArrow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solidFill>
                  <a:srgbClr val="FF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endParaRPr>
            </a:p>
          </p:txBody>
        </p:sp>
        <p:sp>
          <p:nvSpPr>
            <p:cNvPr id="21" name="矩形 30">
              <a:extLst>
                <a:ext uri="{FF2B5EF4-FFF2-40B4-BE49-F238E27FC236}">
                  <a16:creationId xmlns:a16="http://schemas.microsoft.com/office/drawing/2014/main" id="{5FB5D81A-18E0-514F-BEFD-7258C58A6EC0}"/>
                </a:ext>
              </a:extLst>
            </p:cNvPr>
            <p:cNvSpPr/>
            <p:nvPr/>
          </p:nvSpPr>
          <p:spPr>
            <a:xfrm>
              <a:off x="7207954" y="3377650"/>
              <a:ext cx="563780" cy="80020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altLang="zh-CN" sz="3600" b="1" dirty="0" err="1">
                  <a:solidFill>
                    <a:srgbClr val="C00000"/>
                  </a:solidFill>
                  <a:latin typeface="Microsoft New Tai Lue" panose="020B0502040204020203" pitchFamily="34" charset="0"/>
                  <a:ea typeface="Hiragino Sans GB W6"/>
                  <a:cs typeface="Microsoft New Tai Lue" panose="020B0502040204020203" pitchFamily="34" charset="0"/>
                </a:rPr>
                <a:t>g</a:t>
              </a:r>
              <a:r>
                <a:rPr lang="en-US" altLang="zh-CN" sz="3600" b="1" baseline="-25000" dirty="0" err="1">
                  <a:solidFill>
                    <a:srgbClr val="C00000"/>
                  </a:solidFill>
                  <a:latin typeface="Microsoft New Tai Lue" panose="020B0502040204020203" pitchFamily="34" charset="0"/>
                  <a:ea typeface="Hiragino Sans GB W6"/>
                  <a:cs typeface="Microsoft New Tai Lue" panose="020B0502040204020203" pitchFamily="34" charset="0"/>
                </a:rPr>
                <a:t>μν</a:t>
              </a:r>
              <a:r>
                <a:rPr lang="en-US" altLang="zh-CN" sz="3600" b="1" baseline="-25000" dirty="0">
                  <a:solidFill>
                    <a:srgbClr val="C00000"/>
                  </a:solidFill>
                  <a:latin typeface="Microsoft New Tai Lue" panose="020B0502040204020203" pitchFamily="34" charset="0"/>
                  <a:ea typeface="Hiragino Sans GB W6"/>
                  <a:cs typeface="Microsoft New Tai Lue" panose="020B0502040204020203" pitchFamily="34" charset="0"/>
                </a:rPr>
                <a:t>  </a:t>
              </a:r>
              <a:r>
                <a:rPr lang="en-US" altLang="zh-CN" sz="3600" b="1" dirty="0">
                  <a:solidFill>
                    <a:srgbClr val="C00000"/>
                  </a:solidFill>
                  <a:latin typeface="Microsoft New Tai Lue" panose="020B0502040204020203" pitchFamily="34" charset="0"/>
                  <a:ea typeface="Hiragino Sans GB W6"/>
                  <a:cs typeface="Microsoft New Tai Lue" panose="020B0502040204020203" pitchFamily="34" charset="0"/>
                </a:rPr>
                <a:t> </a:t>
              </a:r>
              <a:endParaRPr lang="zh-CN" altLang="en-US" sz="36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endParaRPr>
            </a:p>
          </p:txBody>
        </p:sp>
        <p:sp>
          <p:nvSpPr>
            <p:cNvPr id="22" name="矩形 31">
              <a:extLst>
                <a:ext uri="{FF2B5EF4-FFF2-40B4-BE49-F238E27FC236}">
                  <a16:creationId xmlns:a16="http://schemas.microsoft.com/office/drawing/2014/main" id="{B91352CF-A78B-904F-96BA-9AEF0C1D2931}"/>
                </a:ext>
              </a:extLst>
            </p:cNvPr>
            <p:cNvSpPr/>
            <p:nvPr/>
          </p:nvSpPr>
          <p:spPr>
            <a:xfrm>
              <a:off x="8414332" y="3350261"/>
              <a:ext cx="587300" cy="800207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3600" b="1" dirty="0" err="1">
                  <a:solidFill>
                    <a:srgbClr val="C00000"/>
                  </a:solidFill>
                  <a:latin typeface="Microsoft New Tai Lue" panose="020B0502040204020203" pitchFamily="34" charset="0"/>
                  <a:ea typeface="Hiragino Sans GB W6"/>
                  <a:cs typeface="Microsoft New Tai Lue" panose="020B0502040204020203" pitchFamily="34" charset="0"/>
                </a:rPr>
                <a:t>χ</a:t>
              </a:r>
              <a:r>
                <a:rPr lang="en-US" altLang="zh-CN" sz="3600" b="1" baseline="-25000" dirty="0" err="1">
                  <a:solidFill>
                    <a:srgbClr val="C00000"/>
                  </a:solidFill>
                  <a:latin typeface="Microsoft New Tai Lue" panose="020B0502040204020203" pitchFamily="34" charset="0"/>
                  <a:ea typeface="Hiragino Sans GB W6"/>
                  <a:cs typeface="Microsoft New Tai Lue" panose="020B0502040204020203" pitchFamily="34" charset="0"/>
                </a:rPr>
                <a:t>μ</a:t>
              </a:r>
              <a:r>
                <a:rPr lang="en-US" altLang="zh-CN" sz="3600" b="1" baseline="30000" dirty="0" err="1">
                  <a:solidFill>
                    <a:srgbClr val="C00000"/>
                  </a:solidFill>
                  <a:latin typeface="Microsoft New Tai Lue" panose="020B0502040204020203" pitchFamily="34" charset="0"/>
                  <a:ea typeface="Hiragino Sans GB W6"/>
                  <a:cs typeface="Microsoft New Tai Lue" panose="020B0502040204020203" pitchFamily="34" charset="0"/>
                </a:rPr>
                <a:t>a</a:t>
              </a:r>
              <a:r>
                <a:rPr lang="zh-CN" altLang="zh-CN" sz="3600" b="1" dirty="0">
                  <a:solidFill>
                    <a:srgbClr val="C00000"/>
                  </a:solidFill>
                  <a:latin typeface="Microsoft New Tai Lue" panose="020B0502040204020203" pitchFamily="34" charset="0"/>
                  <a:ea typeface="Hiragino Sans GB W6"/>
                  <a:cs typeface="Microsoft New Tai Lue" panose="020B0502040204020203" pitchFamily="34" charset="0"/>
                </a:rPr>
                <a:t> </a:t>
              </a:r>
              <a:endParaRPr lang="zh-CN" altLang="en-US" sz="36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endParaRPr>
            </a:p>
          </p:txBody>
        </p:sp>
      </p:grpSp>
      <p:sp>
        <p:nvSpPr>
          <p:cNvPr id="23" name="矩形 1">
            <a:extLst>
              <a:ext uri="{FF2B5EF4-FFF2-40B4-BE49-F238E27FC236}">
                <a16:creationId xmlns:a16="http://schemas.microsoft.com/office/drawing/2014/main" id="{9E4A66D7-E70A-C744-8ED2-ABD0F6379EDB}"/>
              </a:ext>
            </a:extLst>
          </p:cNvPr>
          <p:cNvSpPr/>
          <p:nvPr/>
        </p:nvSpPr>
        <p:spPr>
          <a:xfrm>
            <a:off x="6853176" y="6129801"/>
            <a:ext cx="38555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Gauge-type Goldstone boson </a:t>
            </a:r>
            <a:endParaRPr lang="zh-CN" altLang="en-US" sz="2000" b="1" dirty="0">
              <a:solidFill>
                <a:srgbClr val="C00000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</p:txBody>
      </p:sp>
      <p:sp>
        <p:nvSpPr>
          <p:cNvPr id="25" name="矩形 1">
            <a:extLst>
              <a:ext uri="{FF2B5EF4-FFF2-40B4-BE49-F238E27FC236}">
                <a16:creationId xmlns:a16="http://schemas.microsoft.com/office/drawing/2014/main" id="{CEA7B70A-7F04-1141-8CE6-647CCCC0FBFF}"/>
              </a:ext>
            </a:extLst>
          </p:cNvPr>
          <p:cNvSpPr/>
          <p:nvPr/>
        </p:nvSpPr>
        <p:spPr>
          <a:xfrm>
            <a:off x="1156928" y="6077624"/>
            <a:ext cx="16482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Metric field</a:t>
            </a:r>
            <a:endParaRPr lang="zh-CN" altLang="en-US" sz="2000" b="1" dirty="0">
              <a:solidFill>
                <a:srgbClr val="C00000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40A158B2-DD4D-1146-B2C5-104AE63349DD}"/>
              </a:ext>
            </a:extLst>
          </p:cNvPr>
          <p:cNvSpPr txBox="1">
            <a:spLocks/>
          </p:cNvSpPr>
          <p:nvPr/>
        </p:nvSpPr>
        <p:spPr>
          <a:xfrm>
            <a:off x="2352957" y="118306"/>
            <a:ext cx="7748846" cy="794538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Gravitational Quantum Field Theory (GQFT)</a:t>
            </a:r>
          </a:p>
          <a:p>
            <a:r>
              <a:rPr lang="en-US" altLang="zh-CN" sz="28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A unified Framework of QM and GR</a:t>
            </a:r>
            <a:endParaRPr kumimoji="1" lang="zh-CN" altLang="en-US" sz="2800" b="1" dirty="0">
              <a:solidFill>
                <a:srgbClr val="C00000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23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3" grpId="0" animBg="1"/>
      <p:bldP spid="23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586" y="259516"/>
            <a:ext cx="10096813" cy="34575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" name="标题 4"/>
          <p:cNvSpPr txBox="1">
            <a:spLocks/>
          </p:cNvSpPr>
          <p:nvPr/>
        </p:nvSpPr>
        <p:spPr>
          <a:xfrm>
            <a:off x="1157270" y="3717034"/>
            <a:ext cx="10096813" cy="2559954"/>
          </a:xfrm>
          <a:prstGeom prst="rect">
            <a:avLst/>
          </a:prstGeom>
          <a:solidFill>
            <a:srgbClr val="EDFCD6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zh-CN" altLang="en-US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物理评论</a:t>
            </a:r>
            <a:r>
              <a:rPr kumimoji="1"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 D93, 024012 </a:t>
            </a:r>
            <a:r>
              <a:rPr kumimoji="1" lang="zh-CN" altLang="en-US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（</a:t>
            </a:r>
            <a:r>
              <a:rPr kumimoji="1"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2016</a:t>
            </a:r>
            <a:r>
              <a:rPr kumimoji="1" lang="zh-CN" altLang="en-US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）</a:t>
            </a:r>
            <a:br>
              <a:rPr kumimoji="1"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</a:br>
            <a:br>
              <a:rPr kumimoji="1"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</a:br>
            <a:r>
              <a:rPr kumimoji="1" lang="zh-CN" altLang="en-US" sz="3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自旋和标度规范不变的</a:t>
            </a:r>
            <a:r>
              <a:rPr kumimoji="1" lang="zh-CN" altLang="en-US" sz="3000" dirty="0">
                <a:solidFill>
                  <a:srgbClr val="FF0000"/>
                </a:solidFill>
                <a:latin typeface="Hiragino Sans GB W6"/>
                <a:ea typeface="Hiragino Sans GB W6"/>
                <a:cs typeface="Hiragino Sans GB W6"/>
              </a:rPr>
              <a:t>引力量子场论</a:t>
            </a:r>
            <a:br>
              <a:rPr kumimoji="1" lang="en-US" altLang="zh-CN" sz="3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</a:br>
            <a:r>
              <a:rPr kumimoji="1" lang="en-US" altLang="zh-CN" sz="3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&amp; </a:t>
            </a:r>
            <a:r>
              <a:rPr kumimoji="1" lang="zh-CN" altLang="en-US" sz="3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量子暴胀宇宙时空动力学</a:t>
            </a:r>
            <a:br>
              <a:rPr kumimoji="1" lang="en-US" altLang="zh-CN" sz="3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</a:br>
            <a:endParaRPr kumimoji="1" lang="en-US" altLang="zh-CN" sz="3000" dirty="0">
              <a:solidFill>
                <a:srgbClr val="0000FF"/>
              </a:solidFill>
              <a:latin typeface="Hiragino Sans GB W6"/>
              <a:ea typeface="Hiragino Sans GB W6"/>
              <a:cs typeface="Hiragino Sans GB W6"/>
            </a:endParaRPr>
          </a:p>
          <a:p>
            <a:r>
              <a:rPr kumimoji="1" lang="zh-CN" altLang="en-US" sz="3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吴岳良</a:t>
            </a:r>
          </a:p>
        </p:txBody>
      </p:sp>
      <p:sp>
        <p:nvSpPr>
          <p:cNvPr id="7" name="椭圆 6"/>
          <p:cNvSpPr/>
          <p:nvPr/>
        </p:nvSpPr>
        <p:spPr>
          <a:xfrm>
            <a:off x="1044671" y="427907"/>
            <a:ext cx="10322012" cy="123149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52032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FF2067-D3A9-B842-B763-DE87F037F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25" y="1224237"/>
            <a:ext cx="10131751" cy="314943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343B28-5CCA-1041-835E-2A2CE2886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25" y="114446"/>
            <a:ext cx="10131751" cy="11097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椭圆 6">
            <a:extLst>
              <a:ext uri="{FF2B5EF4-FFF2-40B4-BE49-F238E27FC236}">
                <a16:creationId xmlns:a16="http://schemas.microsoft.com/office/drawing/2014/main" id="{E4CC2528-2A9B-7740-80FA-C8F2CA289F3E}"/>
              </a:ext>
            </a:extLst>
          </p:cNvPr>
          <p:cNvSpPr/>
          <p:nvPr/>
        </p:nvSpPr>
        <p:spPr>
          <a:xfrm>
            <a:off x="911424" y="764704"/>
            <a:ext cx="10291852" cy="213126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BBCDF0-9950-9E47-87B6-14D24544B95A}"/>
              </a:ext>
            </a:extLst>
          </p:cNvPr>
          <p:cNvSpPr/>
          <p:nvPr/>
        </p:nvSpPr>
        <p:spPr>
          <a:xfrm>
            <a:off x="1071525" y="3460789"/>
            <a:ext cx="10131751" cy="3054682"/>
          </a:xfrm>
          <a:prstGeom prst="rect">
            <a:avLst/>
          </a:prstGeom>
          <a:solidFill>
            <a:srgbClr val="FFFEE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altLang="zh-CN" sz="800" b="1" dirty="0">
              <a:solidFill>
                <a:srgbClr val="FF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Calibri" panose="020F0502020204030204" pitchFamily="34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引力量子场论框架下的引力动力学、自旋动力学和电动力学</a:t>
            </a:r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r>
              <a:rPr lang="en-US" sz="105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600" b="1" dirty="0">
                <a:solidFill>
                  <a:srgbClr val="760FFF"/>
                </a:solidFill>
                <a:latin typeface="+mn-ea"/>
                <a:cs typeface="Times New Roman" panose="02020603050405020304" pitchFamily="18" charset="0"/>
              </a:rPr>
              <a:t>吴岳良</a:t>
            </a:r>
            <a:endParaRPr lang="en-US" sz="2600" b="1" dirty="0">
              <a:solidFill>
                <a:srgbClr val="760FFF"/>
              </a:solidFill>
              <a:latin typeface="+mn-ea"/>
              <a:cs typeface="Times New Roman" panose="02020603050405020304" pitchFamily="18" charset="0"/>
            </a:endParaRPr>
          </a:p>
          <a:p>
            <a:pPr algn="ctr"/>
            <a:r>
              <a:rPr lang="en-US" sz="800" b="1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 </a:t>
            </a:r>
            <a:endParaRPr lang="en-US" b="1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国际理论物理中心</a:t>
            </a:r>
            <a:r>
              <a:rPr lang="en-US" sz="2000" b="1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-</a:t>
            </a:r>
            <a:r>
              <a:rPr lang="zh-CN" altLang="en-US" sz="2000" b="1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亚太地区，中国科学院大学</a:t>
            </a:r>
            <a:endParaRPr lang="en-US" sz="2000" b="1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中国科学院理论物理研究所</a:t>
            </a:r>
            <a:endParaRPr lang="en-US" sz="2000" b="1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中国科学院大学 引力波宇宙太极实验室</a:t>
            </a:r>
            <a:endParaRPr lang="en-US" sz="2000" b="1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ctr"/>
            <a:r>
              <a:rPr lang="zh-CN" altLang="en-US" sz="2000" b="1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国科大杭州高等研究院 基础物理与数学科学学院</a:t>
            </a:r>
            <a:endParaRPr lang="en-US" altLang="zh-CN" sz="2000" b="1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ctr"/>
            <a:endParaRPr lang="en-US" altLang="zh-CN" sz="800" b="1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ctr"/>
            <a:r>
              <a:rPr lang="zh-CN" altLang="en-US" sz="2400" b="1" dirty="0">
                <a:solidFill>
                  <a:srgbClr val="760FFF"/>
                </a:solidFill>
                <a:latin typeface="+mn-ea"/>
                <a:cs typeface="Times New Roman" panose="02020603050405020304" pitchFamily="18" charset="0"/>
              </a:rPr>
              <a:t>中国科学 </a:t>
            </a:r>
            <a:r>
              <a:rPr lang="en-US" altLang="zh-CN" sz="2400" b="1" dirty="0">
                <a:solidFill>
                  <a:srgbClr val="760FFF"/>
                </a:solidFill>
                <a:latin typeface="+mn-ea"/>
                <a:cs typeface="Times New Roman" panose="02020603050405020304" pitchFamily="18" charset="0"/>
              </a:rPr>
              <a:t>SCPMA</a:t>
            </a:r>
            <a:r>
              <a:rPr lang="zh-CN" altLang="en-US" sz="2400" b="1" dirty="0">
                <a:solidFill>
                  <a:srgbClr val="760FFF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760FFF"/>
                </a:solidFill>
                <a:latin typeface="+mn-ea"/>
                <a:cs typeface="Times New Roman" panose="02020603050405020304" pitchFamily="18" charset="0"/>
              </a:rPr>
              <a:t>66 260411(2023)</a:t>
            </a:r>
            <a:endParaRPr lang="en-US" sz="2400" b="1" dirty="0">
              <a:solidFill>
                <a:srgbClr val="760FFF"/>
              </a:solidFill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7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7D7D7E-CFD0-AB45-875E-BAF6DF0C3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48" y="62183"/>
            <a:ext cx="11784530" cy="5865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C30F3F-BCC9-5A4C-BCC1-F847D668F744}"/>
              </a:ext>
            </a:extLst>
          </p:cNvPr>
          <p:cNvSpPr/>
          <p:nvPr/>
        </p:nvSpPr>
        <p:spPr>
          <a:xfrm>
            <a:off x="1436601" y="5327102"/>
            <a:ext cx="9240223" cy="1200329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630BD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引力量子场论中的引力化方程与相消定律对应的零能动量张量定理</a:t>
            </a:r>
            <a:endParaRPr lang="en-US" altLang="zh-CN" sz="2400" b="1" dirty="0">
              <a:solidFill>
                <a:srgbClr val="630BD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lang="en-US" sz="2400" b="1" dirty="0">
              <a:solidFill>
                <a:srgbClr val="630BD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吴岳良</a:t>
            </a:r>
            <a:endParaRPr lang="en-US" sz="2400" dirty="0">
              <a:solidFill>
                <a:srgbClr val="1529A5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B3718D-9A61-504E-9D12-31C22E9096D4}"/>
              </a:ext>
            </a:extLst>
          </p:cNvPr>
          <p:cNvSpPr/>
          <p:nvPr/>
        </p:nvSpPr>
        <p:spPr>
          <a:xfrm>
            <a:off x="9650289" y="4232727"/>
            <a:ext cx="2298689" cy="369332"/>
          </a:xfrm>
          <a:prstGeom prst="rect">
            <a:avLst/>
          </a:prstGeom>
          <a:solidFill>
            <a:srgbClr val="FFFDE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924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arXiv</a:t>
            </a:r>
            <a:r>
              <a:rPr lang="en-US" b="1" dirty="0">
                <a:solidFill>
                  <a:srgbClr val="0924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2411.15166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C17B05D-A7AD-3642-B61B-62BA49D045AC}"/>
              </a:ext>
            </a:extLst>
          </p:cNvPr>
          <p:cNvSpPr/>
          <p:nvPr/>
        </p:nvSpPr>
        <p:spPr>
          <a:xfrm>
            <a:off x="0" y="2057400"/>
            <a:ext cx="9404671" cy="25145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02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8EEBD3-3BCE-5447-A43C-6A9671198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285" y="931652"/>
            <a:ext cx="8955957" cy="682582"/>
          </a:xfrm>
          <a:prstGeom prst="rect">
            <a:avLst/>
          </a:prstGeom>
          <a:ln w="19050">
            <a:solidFill>
              <a:srgbClr val="7030A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376F7E-A571-C04A-81FB-9B95CAE1B1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0725" y="1680831"/>
            <a:ext cx="1957939" cy="336716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36E9DF-86EC-5F4F-B36C-2CE294E58A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8114" y="2126948"/>
            <a:ext cx="1762536" cy="300774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9A202A-CF6C-AB43-9723-946B829C1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9871" y="1853764"/>
            <a:ext cx="3008019" cy="49994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36862E-62CC-4344-8A0C-CD61C897DF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0152" y="2802623"/>
            <a:ext cx="3219311" cy="55616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1948FF-78F3-5542-99BC-BCAE637BDA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23784" y="3778441"/>
            <a:ext cx="2918004" cy="785964"/>
          </a:xfrm>
          <a:prstGeom prst="rect">
            <a:avLst/>
          </a:prstGeom>
          <a:ln>
            <a:solidFill>
              <a:srgbClr val="760FF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1C6F17-2942-574A-B5E0-EA3616CF44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7963" y="3533570"/>
            <a:ext cx="1523328" cy="557507"/>
          </a:xfrm>
          <a:prstGeom prst="rect">
            <a:avLst/>
          </a:prstGeom>
          <a:ln>
            <a:solidFill>
              <a:srgbClr val="760FFF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1850FF-2AB5-8C42-8D74-36517B5651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7535" y="4200402"/>
            <a:ext cx="1205126" cy="425724"/>
          </a:xfrm>
          <a:prstGeom prst="rect">
            <a:avLst/>
          </a:prstGeom>
          <a:ln>
            <a:solidFill>
              <a:srgbClr val="760F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D3454C-4C1A-7640-8815-57D93B0808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1097" y="3837923"/>
            <a:ext cx="1827017" cy="532445"/>
          </a:xfrm>
          <a:prstGeom prst="rect">
            <a:avLst/>
          </a:prstGeom>
          <a:ln>
            <a:solidFill>
              <a:srgbClr val="760FFF"/>
            </a:solidFill>
          </a:ln>
        </p:spPr>
      </p:pic>
      <p:sp>
        <p:nvSpPr>
          <p:cNvPr id="12" name="标题 1">
            <a:extLst>
              <a:ext uri="{FF2B5EF4-FFF2-40B4-BE49-F238E27FC236}">
                <a16:creationId xmlns:a16="http://schemas.microsoft.com/office/drawing/2014/main" id="{2AFE8AD5-3119-914A-95D0-2D921C8E2252}"/>
              </a:ext>
            </a:extLst>
          </p:cNvPr>
          <p:cNvSpPr txBox="1">
            <a:spLocks/>
          </p:cNvSpPr>
          <p:nvPr/>
        </p:nvSpPr>
        <p:spPr>
          <a:xfrm>
            <a:off x="1493539" y="177215"/>
            <a:ext cx="9418430" cy="594445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General Theory of QED within the Framework of GQFT</a:t>
            </a:r>
            <a:endParaRPr kumimoji="1" lang="zh-CN" altLang="en-US" sz="2800" b="1" dirty="0">
              <a:solidFill>
                <a:srgbClr val="C00000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7A9EA-C942-EB4A-B836-B4F1EC7173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42598" y="5399744"/>
            <a:ext cx="4232923" cy="568602"/>
          </a:xfrm>
          <a:prstGeom prst="rect">
            <a:avLst/>
          </a:prstGeom>
          <a:ln>
            <a:solidFill>
              <a:srgbClr val="760FFF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72DB7E6-9517-7246-B64D-F84887AE79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2598" y="6148062"/>
            <a:ext cx="3970815" cy="568764"/>
          </a:xfrm>
          <a:prstGeom prst="rect">
            <a:avLst/>
          </a:prstGeom>
          <a:ln>
            <a:solidFill>
              <a:srgbClr val="760FFF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7FCAA2-FE81-9D40-9969-CBCEEA7202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79578" y="5456479"/>
            <a:ext cx="4032448" cy="462387"/>
          </a:xfrm>
          <a:prstGeom prst="rect">
            <a:avLst/>
          </a:prstGeom>
          <a:ln>
            <a:solidFill>
              <a:srgbClr val="002AFF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752E47-4412-0A43-91C3-056A60975D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2754" y="6137103"/>
            <a:ext cx="1719070" cy="497341"/>
          </a:xfrm>
          <a:prstGeom prst="rect">
            <a:avLst/>
          </a:prstGeom>
          <a:ln>
            <a:solidFill>
              <a:srgbClr val="760FFF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EB81A3-EC40-5347-9A44-8B361E400F7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49116" y="6127396"/>
            <a:ext cx="2088232" cy="502925"/>
          </a:xfrm>
          <a:prstGeom prst="rect">
            <a:avLst/>
          </a:prstGeom>
          <a:ln>
            <a:solidFill>
              <a:srgbClr val="002AFF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6871EC9-B1FB-F64D-8724-FEFB28E2E350}"/>
              </a:ext>
            </a:extLst>
          </p:cNvPr>
          <p:cNvSpPr/>
          <p:nvPr/>
        </p:nvSpPr>
        <p:spPr>
          <a:xfrm>
            <a:off x="526400" y="933187"/>
            <a:ext cx="1230501" cy="707886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Action </a:t>
            </a:r>
          </a:p>
          <a:p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of </a:t>
            </a:r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QED</a:t>
            </a:r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</a:t>
            </a:r>
            <a:endParaRPr lang="en-US" sz="2000" b="1" dirty="0">
              <a:solidFill>
                <a:srgbClr val="0028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3ECD84-84C8-0147-B7A2-6174FFFC05AF}"/>
              </a:ext>
            </a:extLst>
          </p:cNvPr>
          <p:cNvSpPr/>
          <p:nvPr/>
        </p:nvSpPr>
        <p:spPr>
          <a:xfrm>
            <a:off x="526398" y="1773682"/>
            <a:ext cx="4157482" cy="707886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Ordinary Lorentz symmetry is an </a:t>
            </a:r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associated global symmetry   </a:t>
            </a:r>
            <a:endParaRPr lang="en-US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587478-F00D-444D-99AE-D3E72F94CB04}"/>
              </a:ext>
            </a:extLst>
          </p:cNvPr>
          <p:cNvSpPr/>
          <p:nvPr/>
        </p:nvSpPr>
        <p:spPr>
          <a:xfrm>
            <a:off x="513751" y="2552508"/>
            <a:ext cx="3837228" cy="1015663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In GQFT, </a:t>
            </a:r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it becomes a </a:t>
            </a:r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joint symmetry </a:t>
            </a:r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of global Lorentz sym. and spin gauge sym. </a:t>
            </a:r>
            <a:endParaRPr lang="en-US" sz="2000" b="1" dirty="0">
              <a:solidFill>
                <a:srgbClr val="0028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9BE4697-DAA4-7F46-82FD-60BA6B53FBC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97437" y="2871678"/>
            <a:ext cx="2942311" cy="48710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CC9B7D2-9BD2-4249-AB96-ED03CFEE172E}"/>
              </a:ext>
            </a:extLst>
          </p:cNvPr>
          <p:cNvSpPr/>
          <p:nvPr/>
        </p:nvSpPr>
        <p:spPr>
          <a:xfrm>
            <a:off x="513751" y="3723664"/>
            <a:ext cx="3359611" cy="1015663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Covariant Derivative </a:t>
            </a:r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of spin gauge symmetry in </a:t>
            </a:r>
            <a:r>
              <a:rPr lang="en-US" sz="20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gravigauge</a:t>
            </a:r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spacetime </a:t>
            </a:r>
            <a:endParaRPr lang="en-US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6684B0A-026A-D648-B049-F20D6BFA1D1F}"/>
              </a:ext>
            </a:extLst>
          </p:cNvPr>
          <p:cNvSpPr/>
          <p:nvPr/>
        </p:nvSpPr>
        <p:spPr>
          <a:xfrm>
            <a:off x="438768" y="4956247"/>
            <a:ext cx="11527971" cy="400110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The </a:t>
            </a:r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joint symmetry transformations </a:t>
            </a:r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under the global Lorentz sym. and spin gauge sym. </a:t>
            </a:r>
            <a:endParaRPr lang="en-US" sz="2000" b="1" dirty="0">
              <a:solidFill>
                <a:srgbClr val="0028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470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1474395-8D97-1F42-A01C-4307859E5892}"/>
              </a:ext>
            </a:extLst>
          </p:cNvPr>
          <p:cNvSpPr/>
          <p:nvPr/>
        </p:nvSpPr>
        <p:spPr>
          <a:xfrm>
            <a:off x="1151163" y="961148"/>
            <a:ext cx="9769200" cy="523220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Emergence of Spin-associated </a:t>
            </a:r>
            <a:r>
              <a:rPr lang="en-US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Gravigauge</a:t>
            </a:r>
            <a:r>
              <a:rPr 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Spacetime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121344-FC49-414F-B194-7CA76DE0E4BE}"/>
              </a:ext>
            </a:extLst>
          </p:cNvPr>
          <p:cNvSpPr/>
          <p:nvPr/>
        </p:nvSpPr>
        <p:spPr>
          <a:xfrm>
            <a:off x="1186128" y="1823567"/>
            <a:ext cx="4056432" cy="707886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Gravigauge</a:t>
            </a:r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displacement &amp; derivative </a:t>
            </a:r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 </a:t>
            </a:r>
            <a:r>
              <a:rPr lang="en-US" sz="2000" b="1" dirty="0" err="1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gravigauge</a:t>
            </a:r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basis </a:t>
            </a:r>
            <a:endParaRPr lang="en-US" sz="2000" b="1" dirty="0">
              <a:solidFill>
                <a:srgbClr val="0028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723FA0-880B-D74A-AF08-7A055D32FA81}"/>
              </a:ext>
            </a:extLst>
          </p:cNvPr>
          <p:cNvSpPr/>
          <p:nvPr/>
        </p:nvSpPr>
        <p:spPr>
          <a:xfrm>
            <a:off x="1163501" y="4669863"/>
            <a:ext cx="4427746" cy="707886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Gravigauge</a:t>
            </a:r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spacetime </a:t>
            </a:r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governed by </a:t>
            </a:r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non-commutative geometry</a:t>
            </a:r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72DF8A-887F-1540-8A97-AFA63EE4A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724" y="4560403"/>
            <a:ext cx="3847802" cy="85506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BFF46F-6724-874D-8A16-2B44050027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5724" y="6269144"/>
            <a:ext cx="2949795" cy="532059"/>
          </a:xfrm>
          <a:prstGeom prst="rect">
            <a:avLst/>
          </a:prstGeom>
          <a:ln>
            <a:solidFill>
              <a:srgbClr val="7806FF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7DDD26F-2BAA-D740-8A1E-CD4FCDDC45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059" y="6272444"/>
            <a:ext cx="2305300" cy="521299"/>
          </a:xfrm>
          <a:prstGeom prst="rect">
            <a:avLst/>
          </a:prstGeom>
          <a:ln>
            <a:solidFill>
              <a:srgbClr val="7806FF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156EBB-52A2-2F46-8744-E24CD50065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8365" y="1791062"/>
            <a:ext cx="2633146" cy="626940"/>
          </a:xfrm>
          <a:prstGeom prst="rect">
            <a:avLst/>
          </a:prstGeom>
          <a:ln>
            <a:solidFill>
              <a:srgbClr val="7806FF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E513BB-354F-8A47-9CE4-47D7C4DA63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0859" y="1789081"/>
            <a:ext cx="2546489" cy="566749"/>
          </a:xfrm>
          <a:prstGeom prst="rect">
            <a:avLst/>
          </a:prstGeom>
          <a:ln>
            <a:solidFill>
              <a:srgbClr val="7806FF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7CA1316-D944-424C-8ABE-010A1BE459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0039" y="2779492"/>
            <a:ext cx="3494041" cy="593759"/>
          </a:xfrm>
          <a:prstGeom prst="rect">
            <a:avLst/>
          </a:prstGeom>
          <a:ln>
            <a:solidFill>
              <a:srgbClr val="1B11FF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DFF5256-636A-8D49-A85F-3E43C5E98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8759" y="2801652"/>
            <a:ext cx="1158585" cy="56019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7476BD38-94DE-F34D-A888-9DC6CB8062B3}"/>
              </a:ext>
            </a:extLst>
          </p:cNvPr>
          <p:cNvSpPr/>
          <p:nvPr/>
        </p:nvSpPr>
        <p:spPr>
          <a:xfrm>
            <a:off x="1186128" y="2955075"/>
            <a:ext cx="4056432" cy="400110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Dual </a:t>
            </a:r>
            <a:r>
              <a:rPr lang="en-US" sz="2000" b="1" dirty="0" err="1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gravigauge</a:t>
            </a:r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fields</a:t>
            </a:r>
            <a:endParaRPr lang="en-US" sz="2000" b="1" dirty="0">
              <a:solidFill>
                <a:srgbClr val="0028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D63E213-C6C9-3344-BA50-779FE50839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4863" y="5622715"/>
            <a:ext cx="2547537" cy="567823"/>
          </a:xfrm>
          <a:prstGeom prst="rect">
            <a:avLst/>
          </a:prstGeom>
          <a:ln>
            <a:solidFill>
              <a:srgbClr val="7806FF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9C75826-D0B3-8940-A593-7087A1ACFA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4927" y="5638647"/>
            <a:ext cx="3717544" cy="484568"/>
          </a:xfrm>
          <a:prstGeom prst="rect">
            <a:avLst/>
          </a:prstGeom>
          <a:ln>
            <a:solidFill>
              <a:srgbClr val="7806FF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16EBFE-8204-B54F-97F3-832299D0AB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28270" y="3666560"/>
            <a:ext cx="3100793" cy="68638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ACF418A-806D-8D48-9FF4-252F254ABC81}"/>
              </a:ext>
            </a:extLst>
          </p:cNvPr>
          <p:cNvSpPr/>
          <p:nvPr/>
        </p:nvSpPr>
        <p:spPr>
          <a:xfrm>
            <a:off x="1151163" y="3778807"/>
            <a:ext cx="4192997" cy="400110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Composite gravimetric fields</a:t>
            </a:r>
            <a:endParaRPr lang="en-US" sz="2000" b="1" dirty="0">
              <a:solidFill>
                <a:srgbClr val="0028D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77ADA2-8AAE-994A-8EAD-B3253B5D3E4D}"/>
              </a:ext>
            </a:extLst>
          </p:cNvPr>
          <p:cNvSpPr/>
          <p:nvPr/>
        </p:nvSpPr>
        <p:spPr>
          <a:xfrm>
            <a:off x="9488245" y="3713144"/>
            <a:ext cx="1191716" cy="584775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ea typeface="Hiragino Sans GB W6"/>
                <a:cs typeface="Calibri"/>
                <a:sym typeface="Wingdings" pitchFamily="2" charset="2"/>
              </a:rPr>
              <a:t> </a:t>
            </a:r>
            <a:r>
              <a:rPr lang="en-US" altLang="zh-CN" sz="3200" b="1" dirty="0" err="1">
                <a:solidFill>
                  <a:srgbClr val="C00000"/>
                </a:solidFill>
                <a:ea typeface="Hiragino Sans GB W6"/>
                <a:cs typeface="Calibri"/>
              </a:rPr>
              <a:t>g</a:t>
            </a:r>
            <a:r>
              <a:rPr lang="en-US" altLang="zh-CN" sz="3200" b="1" baseline="-25000" dirty="0" err="1">
                <a:solidFill>
                  <a:srgbClr val="C00000"/>
                </a:solidFill>
                <a:ea typeface="Hiragino Sans GB W6"/>
                <a:cs typeface="Calibri"/>
              </a:rPr>
              <a:t>μν</a:t>
            </a:r>
            <a:r>
              <a:rPr lang="en-US" altLang="zh-CN" sz="3200" b="1" dirty="0">
                <a:solidFill>
                  <a:srgbClr val="C00000"/>
                </a:solidFill>
                <a:ea typeface="Hiragino Sans GB W6"/>
                <a:cs typeface="Calibri"/>
              </a:rPr>
              <a:t> </a:t>
            </a:r>
            <a:endParaRPr lang="zh-CN" altLang="en-US" sz="3200" b="1" dirty="0">
              <a:solidFill>
                <a:srgbClr val="C00000"/>
              </a:solidFill>
              <a:ea typeface="Hiragino Sans GB W6"/>
              <a:cs typeface="Calibri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CA0E9B-C01A-D142-9D5E-B9686E595E3A}"/>
              </a:ext>
            </a:extLst>
          </p:cNvPr>
          <p:cNvSpPr/>
          <p:nvPr/>
        </p:nvSpPr>
        <p:spPr>
          <a:xfrm>
            <a:off x="1169799" y="5642903"/>
            <a:ext cx="3567794" cy="707886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Gravigauge</a:t>
            </a:r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field strength </a:t>
            </a:r>
          </a:p>
          <a:p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or </a:t>
            </a:r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Group structure factor</a:t>
            </a:r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933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E78507-6245-6E4D-9FC8-89FB8464EFDC}"/>
              </a:ext>
            </a:extLst>
          </p:cNvPr>
          <p:cNvSpPr/>
          <p:nvPr/>
        </p:nvSpPr>
        <p:spPr>
          <a:xfrm>
            <a:off x="8817429" y="2194036"/>
            <a:ext cx="3193869" cy="1477328"/>
          </a:xfrm>
          <a:prstGeom prst="rect">
            <a:avLst/>
          </a:prstGeom>
          <a:solidFill>
            <a:srgbClr val="FCFDE4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 pitchFamily="2" charset="2"/>
              </a:rPr>
              <a:t>Coordinate independence indicates </a:t>
            </a:r>
            <a:r>
              <a:rPr lang="en-US" altLang="zh-CN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 pitchFamily="2" charset="2"/>
              </a:rPr>
              <a:t>Hidden Group Symmetry </a:t>
            </a:r>
            <a:r>
              <a:rPr lang="en-US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 pitchFamily="2" charset="2"/>
              </a:rPr>
              <a:t>GL(1,3,R)</a:t>
            </a:r>
            <a:r>
              <a:rPr lang="en-US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, </a:t>
            </a:r>
            <a:r>
              <a:rPr lang="en-US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which lays the foundation of Einstein’s GR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608D02-CBCB-A744-91C5-D4BF0EC4C40F}"/>
              </a:ext>
            </a:extLst>
          </p:cNvPr>
          <p:cNvSpPr/>
          <p:nvPr/>
        </p:nvSpPr>
        <p:spPr>
          <a:xfrm>
            <a:off x="767409" y="1078568"/>
            <a:ext cx="9258334" cy="600164"/>
          </a:xfrm>
          <a:prstGeom prst="rect">
            <a:avLst/>
          </a:prstGeom>
          <a:solidFill>
            <a:srgbClr val="FCFDE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215B8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Gauge invariant action of </a:t>
            </a:r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GQED</a:t>
            </a:r>
            <a:r>
              <a:rPr lang="en-US" altLang="zh-CN" sz="2400" b="1" dirty="0">
                <a:solidFill>
                  <a:srgbClr val="0215B8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in </a:t>
            </a:r>
            <a:r>
              <a:rPr lang="en-US" altLang="zh-CN" sz="2400" b="1" dirty="0" err="1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gravigauge</a:t>
            </a:r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spacetime </a:t>
            </a:r>
            <a:r>
              <a:rPr lang="zh-CN" altLang="en-US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</a:t>
            </a:r>
            <a:endParaRPr lang="en-US" sz="2400" b="1" dirty="0">
              <a:solidFill>
                <a:srgbClr val="C00000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79DB9-83A9-1C41-9DB9-77F7282F2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85" y="1882786"/>
            <a:ext cx="8049344" cy="209982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4E1B45-B69F-2E46-A100-7426D9896C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9855" y="4221088"/>
            <a:ext cx="6793487" cy="248819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A41ABD8-EFB9-3A49-94DD-377030D91105}"/>
              </a:ext>
            </a:extLst>
          </p:cNvPr>
          <p:cNvSpPr/>
          <p:nvPr/>
        </p:nvSpPr>
        <p:spPr>
          <a:xfrm>
            <a:off x="652231" y="4865019"/>
            <a:ext cx="3838126" cy="1200329"/>
          </a:xfrm>
          <a:prstGeom prst="rect">
            <a:avLst/>
          </a:prstGeom>
          <a:solidFill>
            <a:srgbClr val="FCFDE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215B8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Gauge invariant action of </a:t>
            </a:r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GQED in GQFT </a:t>
            </a:r>
            <a:r>
              <a:rPr lang="en-US" altLang="zh-CN" sz="2400" b="1" dirty="0">
                <a:solidFill>
                  <a:srgbClr val="0215B8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based on </a:t>
            </a:r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bi-frame spacetime</a:t>
            </a:r>
            <a:endParaRPr lang="en-US" sz="2400" b="1" dirty="0">
              <a:solidFill>
                <a:srgbClr val="C00000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505AB0EE-FC33-B94D-B74F-B577F5D764C7}"/>
              </a:ext>
            </a:extLst>
          </p:cNvPr>
          <p:cNvSpPr txBox="1">
            <a:spLocks/>
          </p:cNvSpPr>
          <p:nvPr/>
        </p:nvSpPr>
        <p:spPr>
          <a:xfrm>
            <a:off x="1112657" y="209261"/>
            <a:ext cx="10007155" cy="594445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8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General Theory of QED (GQED) within Framework of GQFT</a:t>
            </a:r>
            <a:endParaRPr kumimoji="1" lang="zh-CN" altLang="en-US" sz="2800" b="1" dirty="0">
              <a:solidFill>
                <a:srgbClr val="C00000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7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3C584AC-DCEF-E84A-A65F-C2AC0F4B4B57}"/>
              </a:ext>
            </a:extLst>
          </p:cNvPr>
          <p:cNvGrpSpPr/>
          <p:nvPr/>
        </p:nvGrpSpPr>
        <p:grpSpPr>
          <a:xfrm>
            <a:off x="10665120" y="-2476"/>
            <a:ext cx="1526878" cy="767180"/>
            <a:chOff x="10665120" y="-2476"/>
            <a:chExt cx="1526878" cy="767180"/>
          </a:xfrm>
        </p:grpSpPr>
        <p:pic>
          <p:nvPicPr>
            <p:cNvPr id="7" name="Picture 4" descr="研究生院校徽（中国科学院院徽）">
              <a:extLst>
                <a:ext uri="{FF2B5EF4-FFF2-40B4-BE49-F238E27FC236}">
                  <a16:creationId xmlns:a16="http://schemas.microsoft.com/office/drawing/2014/main" id="{3B267580-D559-B64C-9629-A85B6A8047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7767" y="7416"/>
              <a:ext cx="854231" cy="757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54F7879-8E78-D04A-8471-E8BBE01703B6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5120" y="-2476"/>
              <a:ext cx="687464" cy="76718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Group 4">
            <a:extLst>
              <a:ext uri="{FF2B5EF4-FFF2-40B4-BE49-F238E27FC236}">
                <a16:creationId xmlns:a16="http://schemas.microsoft.com/office/drawing/2014/main" id="{568CEE50-A7BE-FA4C-9ACA-578D92C6568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" cy="6870700"/>
            <a:chOff x="0" y="0"/>
            <a:chExt cx="768" cy="4328"/>
          </a:xfrm>
        </p:grpSpPr>
        <p:pic>
          <p:nvPicPr>
            <p:cNvPr id="11" name="Picture 5" descr="FES-1">
              <a:extLst>
                <a:ext uri="{FF2B5EF4-FFF2-40B4-BE49-F238E27FC236}">
                  <a16:creationId xmlns:a16="http://schemas.microsoft.com/office/drawing/2014/main" id="{EF0F6B6F-4F1E-B445-B71C-47F49A317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30"/>
              <a:ext cx="765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 descr="BER-1">
              <a:extLst>
                <a:ext uri="{FF2B5EF4-FFF2-40B4-BE49-F238E27FC236}">
                  <a16:creationId xmlns:a16="http://schemas.microsoft.com/office/drawing/2014/main" id="{292BB876-64D1-0A42-AADA-00DAE0D6B3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65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7" descr="RHIC-1">
              <a:extLst>
                <a:ext uri="{FF2B5EF4-FFF2-40B4-BE49-F238E27FC236}">
                  <a16:creationId xmlns:a16="http://schemas.microsoft.com/office/drawing/2014/main" id="{63492DCF-0EE3-2E4D-A2CB-383A94AF8E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12"/>
              <a:ext cx="765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nanotubes-1">
              <a:extLst>
                <a:ext uri="{FF2B5EF4-FFF2-40B4-BE49-F238E27FC236}">
                  <a16:creationId xmlns:a16="http://schemas.microsoft.com/office/drawing/2014/main" id="{1DF88428-CC10-2E45-BE82-B84958925A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"/>
              <a:ext cx="768" cy="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Protein-1">
              <a:extLst>
                <a:ext uri="{FF2B5EF4-FFF2-40B4-BE49-F238E27FC236}">
                  <a16:creationId xmlns:a16="http://schemas.microsoft.com/office/drawing/2014/main" id="{DFC346AE-15A3-0947-95E5-6107A97E80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79"/>
              <a:ext cx="768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 descr="higgs3D-1">
              <a:extLst>
                <a:ext uri="{FF2B5EF4-FFF2-40B4-BE49-F238E27FC236}">
                  <a16:creationId xmlns:a16="http://schemas.microsoft.com/office/drawing/2014/main" id="{6A0A6DE5-88C4-F04D-8A0C-5AB092B55A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08"/>
              <a:ext cx="765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图片 6">
            <a:extLst>
              <a:ext uri="{FF2B5EF4-FFF2-40B4-BE49-F238E27FC236}">
                <a16:creationId xmlns:a16="http://schemas.microsoft.com/office/drawing/2014/main" id="{1F36F894-25D4-5B4B-B320-88730F59BF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" y="-3384"/>
            <a:ext cx="2783631" cy="78374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96EB8E-324B-DF45-844C-4468740C5B08}"/>
              </a:ext>
            </a:extLst>
          </p:cNvPr>
          <p:cNvSpPr/>
          <p:nvPr/>
        </p:nvSpPr>
        <p:spPr>
          <a:xfrm>
            <a:off x="2609900" y="2163963"/>
            <a:ext cx="7906063" cy="2487412"/>
          </a:xfrm>
          <a:prstGeom prst="rect">
            <a:avLst/>
          </a:prstGeom>
          <a:solidFill>
            <a:srgbClr val="FFFEE8"/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0028D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General Dirac Equation</a:t>
            </a:r>
          </a:p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0028D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General Maxwell Equation</a:t>
            </a:r>
          </a:p>
          <a:p>
            <a:pPr algn="ctr">
              <a:lnSpc>
                <a:spcPct val="150000"/>
              </a:lnSpc>
            </a:pPr>
            <a:r>
              <a:rPr lang="en-US" altLang="zh-CN" sz="3600" b="1" dirty="0">
                <a:solidFill>
                  <a:srgbClr val="0028D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General Einstein Equation</a:t>
            </a:r>
          </a:p>
        </p:txBody>
      </p:sp>
    </p:spTree>
    <p:extLst>
      <p:ext uri="{BB962C8B-B14F-4D97-AF65-F5344CB8AC3E}">
        <p14:creationId xmlns:p14="http://schemas.microsoft.com/office/powerpoint/2010/main" val="202780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" y="-44433"/>
            <a:ext cx="12192000" cy="6885385"/>
          </a:xfrm>
          <a:prstGeom prst="rect">
            <a:avLst/>
          </a:prstGeom>
          <a:solidFill>
            <a:srgbClr val="2251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Hiragino Sans GB W6"/>
              <a:ea typeface="Hiragino Sans GB W6"/>
              <a:cs typeface="Hiragino Sans GB W6"/>
            </a:endParaRPr>
          </a:p>
        </p:txBody>
      </p:sp>
      <p:pic>
        <p:nvPicPr>
          <p:cNvPr id="4" name="Picture 8" descr="卫星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519666">
            <a:off x="1595737" y="447367"/>
            <a:ext cx="3157558" cy="22322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5" name="Picture 4" descr="http://www.people.com.cn/mediafile/pic/20100913/45/182250511208589752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49321">
            <a:off x="9794661" y="4259622"/>
            <a:ext cx="2790750" cy="19101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8F8D5384-971D-A945-8B35-11D12ED0F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09" y="120931"/>
            <a:ext cx="2596734" cy="73111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739144A-A906-EE45-8462-3E06D3E0A73B}"/>
              </a:ext>
            </a:extLst>
          </p:cNvPr>
          <p:cNvGrpSpPr/>
          <p:nvPr/>
        </p:nvGrpSpPr>
        <p:grpSpPr>
          <a:xfrm>
            <a:off x="10274304" y="97191"/>
            <a:ext cx="1878089" cy="786109"/>
            <a:chOff x="4651737" y="-8579"/>
            <a:chExt cx="1878089" cy="786109"/>
          </a:xfrm>
        </p:grpSpPr>
        <p:pic>
          <p:nvPicPr>
            <p:cNvPr id="13" name="Picture 4" descr="研究生院校徽（中国科学院院徽）">
              <a:extLst>
                <a:ext uri="{FF2B5EF4-FFF2-40B4-BE49-F238E27FC236}">
                  <a16:creationId xmlns:a16="http://schemas.microsoft.com/office/drawing/2014/main" id="{8D02B086-7461-A74F-BB10-61FD817F6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737" y="-8579"/>
              <a:ext cx="974941" cy="786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B5145EF0-3427-C545-A191-C34D4B1B9442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8980" y="0"/>
              <a:ext cx="880846" cy="77753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矩形 8">
            <a:extLst>
              <a:ext uri="{FF2B5EF4-FFF2-40B4-BE49-F238E27FC236}">
                <a16:creationId xmlns:a16="http://schemas.microsoft.com/office/drawing/2014/main" id="{122D4160-96F8-DD42-9F58-F647007C0357}"/>
              </a:ext>
            </a:extLst>
          </p:cNvPr>
          <p:cNvSpPr/>
          <p:nvPr/>
        </p:nvSpPr>
        <p:spPr>
          <a:xfrm>
            <a:off x="4649305" y="852050"/>
            <a:ext cx="2893392" cy="584775"/>
          </a:xfrm>
          <a:prstGeom prst="rect">
            <a:avLst/>
          </a:prstGeom>
          <a:solidFill>
            <a:srgbClr val="FAFFD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CONTENTS</a:t>
            </a:r>
            <a:endParaRPr lang="zh-CN" altLang="en-US" sz="3200" b="1" dirty="0">
              <a:solidFill>
                <a:srgbClr val="C00000"/>
              </a:solidFill>
              <a:latin typeface="Hiragino Sans GB W6"/>
              <a:ea typeface="Hiragino Sans GB W6"/>
              <a:cs typeface="Hiragino Sans GB W6"/>
            </a:endParaRPr>
          </a:p>
        </p:txBody>
      </p:sp>
      <p:sp>
        <p:nvSpPr>
          <p:cNvPr id="17" name="矩形 8">
            <a:extLst>
              <a:ext uri="{FF2B5EF4-FFF2-40B4-BE49-F238E27FC236}">
                <a16:creationId xmlns:a16="http://schemas.microsoft.com/office/drawing/2014/main" id="{A21B4457-8D80-B14A-9168-047EDD54CCEB}"/>
              </a:ext>
            </a:extLst>
          </p:cNvPr>
          <p:cNvSpPr/>
          <p:nvPr/>
        </p:nvSpPr>
        <p:spPr>
          <a:xfrm>
            <a:off x="791141" y="2904813"/>
            <a:ext cx="11116658" cy="523220"/>
          </a:xfrm>
          <a:prstGeom prst="rect">
            <a:avLst/>
          </a:prstGeom>
          <a:solidFill>
            <a:srgbClr val="FAFFD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GQFT: </a:t>
            </a:r>
            <a:r>
              <a:rPr lang="en-US" altLang="zh-CN" sz="28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Spin Dynamics for the Unification of QFT(QM) and GR </a:t>
            </a:r>
          </a:p>
        </p:txBody>
      </p:sp>
      <p:sp>
        <p:nvSpPr>
          <p:cNvPr id="19" name="矩形 8">
            <a:extLst>
              <a:ext uri="{FF2B5EF4-FFF2-40B4-BE49-F238E27FC236}">
                <a16:creationId xmlns:a16="http://schemas.microsoft.com/office/drawing/2014/main" id="{CD3AF559-4A02-6A41-AD56-0E496BF13FEB}"/>
              </a:ext>
            </a:extLst>
          </p:cNvPr>
          <p:cNvSpPr/>
          <p:nvPr/>
        </p:nvSpPr>
        <p:spPr>
          <a:xfrm>
            <a:off x="2097976" y="1909280"/>
            <a:ext cx="8172700" cy="523220"/>
          </a:xfrm>
          <a:prstGeom prst="rect">
            <a:avLst/>
          </a:prstGeom>
          <a:solidFill>
            <a:srgbClr val="FAFFD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Fundamental Challenges in </a:t>
            </a:r>
            <a:r>
              <a:rPr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QFT(QM) &amp; GR</a:t>
            </a:r>
            <a:r>
              <a:rPr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 </a:t>
            </a:r>
          </a:p>
        </p:txBody>
      </p:sp>
      <p:pic>
        <p:nvPicPr>
          <p:cNvPr id="20" name="Picture 19" descr="http://i5.ce.cn/ce/xwzx/kj/201102/09/W020110209325836013033.jpg">
            <a:extLst>
              <a:ext uri="{FF2B5EF4-FFF2-40B4-BE49-F238E27FC236}">
                <a16:creationId xmlns:a16="http://schemas.microsoft.com/office/drawing/2014/main" id="{C67123D3-BCEC-7E43-A18B-8979B9B4A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4680" y="3683549"/>
            <a:ext cx="2196909" cy="32953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21" name="矩形 8">
            <a:extLst>
              <a:ext uri="{FF2B5EF4-FFF2-40B4-BE49-F238E27FC236}">
                <a16:creationId xmlns:a16="http://schemas.microsoft.com/office/drawing/2014/main" id="{502E0759-1557-E74F-8C02-80FCFDCB1C6F}"/>
              </a:ext>
            </a:extLst>
          </p:cNvPr>
          <p:cNvSpPr/>
          <p:nvPr/>
        </p:nvSpPr>
        <p:spPr>
          <a:xfrm>
            <a:off x="539292" y="3869453"/>
            <a:ext cx="11172678" cy="523220"/>
          </a:xfrm>
          <a:prstGeom prst="rect">
            <a:avLst/>
          </a:prstGeom>
          <a:solidFill>
            <a:srgbClr val="FAFFD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GSM: </a:t>
            </a:r>
            <a:r>
              <a:rPr lang="en-US" altLang="zh-CN" sz="28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A Unified Framework for Particle Physics &amp; Cosmology</a:t>
            </a:r>
            <a:endParaRPr lang="zh-CN" altLang="en-US" sz="2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</p:txBody>
      </p:sp>
      <p:sp>
        <p:nvSpPr>
          <p:cNvPr id="18" name="矩形 8">
            <a:extLst>
              <a:ext uri="{FF2B5EF4-FFF2-40B4-BE49-F238E27FC236}">
                <a16:creationId xmlns:a16="http://schemas.microsoft.com/office/drawing/2014/main" id="{9E42ABE1-A798-B74F-9CAC-84B5E412FC1F}"/>
              </a:ext>
            </a:extLst>
          </p:cNvPr>
          <p:cNvSpPr/>
          <p:nvPr/>
        </p:nvSpPr>
        <p:spPr>
          <a:xfrm>
            <a:off x="1579183" y="4675101"/>
            <a:ext cx="9540574" cy="523220"/>
          </a:xfrm>
          <a:prstGeom prst="rect">
            <a:avLst/>
          </a:prstGeom>
          <a:solidFill>
            <a:srgbClr val="FAFFD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HUFT : </a:t>
            </a:r>
            <a:r>
              <a:rPr lang="en-US" altLang="zh-CN" sz="28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Hyper-spin Dynamics for Unification Theory</a:t>
            </a:r>
          </a:p>
        </p:txBody>
      </p:sp>
      <p:sp>
        <p:nvSpPr>
          <p:cNvPr id="15" name="矩形 8">
            <a:extLst>
              <a:ext uri="{FF2B5EF4-FFF2-40B4-BE49-F238E27FC236}">
                <a16:creationId xmlns:a16="http://schemas.microsoft.com/office/drawing/2014/main" id="{5FB752CD-F4C7-7349-962A-7AA3FFA58B1D}"/>
              </a:ext>
            </a:extLst>
          </p:cNvPr>
          <p:cNvSpPr/>
          <p:nvPr/>
        </p:nvSpPr>
        <p:spPr>
          <a:xfrm>
            <a:off x="1708671" y="5758026"/>
            <a:ext cx="9540574" cy="523220"/>
          </a:xfrm>
          <a:prstGeom prst="rect">
            <a:avLst/>
          </a:prstGeom>
          <a:solidFill>
            <a:srgbClr val="FAFFD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Taiji Program: </a:t>
            </a:r>
            <a:r>
              <a:rPr lang="en-US" altLang="zh-CN" sz="28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Space-based GWD in China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6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18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458F26-4203-144B-97C2-122898AE15F4}"/>
              </a:ext>
            </a:extLst>
          </p:cNvPr>
          <p:cNvSpPr/>
          <p:nvPr/>
        </p:nvSpPr>
        <p:spPr>
          <a:xfrm>
            <a:off x="373867" y="835695"/>
            <a:ext cx="11279620" cy="461665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Gravitational Relativistic Quantum Theory &amp; Generalized Dirac Equation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B9A879-8431-404E-911F-3D69D3F04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3423" y="1790954"/>
            <a:ext cx="2623678" cy="616795"/>
          </a:xfrm>
          <a:prstGeom prst="rect">
            <a:avLst/>
          </a:prstGeom>
          <a:ln w="28575">
            <a:solidFill>
              <a:srgbClr val="5700FF"/>
            </a:solidFill>
          </a:ln>
        </p:spPr>
      </p:pic>
      <p:sp>
        <p:nvSpPr>
          <p:cNvPr id="5" name="Down Arrow 4">
            <a:extLst>
              <a:ext uri="{FF2B5EF4-FFF2-40B4-BE49-F238E27FC236}">
                <a16:creationId xmlns:a16="http://schemas.microsoft.com/office/drawing/2014/main" id="{090ED988-6559-8B40-8082-2CB6F40B8A99}"/>
              </a:ext>
            </a:extLst>
          </p:cNvPr>
          <p:cNvSpPr/>
          <p:nvPr/>
        </p:nvSpPr>
        <p:spPr>
          <a:xfrm>
            <a:off x="5797826" y="2539697"/>
            <a:ext cx="342225" cy="397284"/>
          </a:xfrm>
          <a:prstGeom prst="downArrow">
            <a:avLst/>
          </a:prstGeom>
          <a:solidFill>
            <a:srgbClr val="760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>
              <a:solidFill>
                <a:srgbClr val="760FFF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205663-5642-1346-A602-8860F4D0C567}"/>
              </a:ext>
            </a:extLst>
          </p:cNvPr>
          <p:cNvSpPr/>
          <p:nvPr/>
        </p:nvSpPr>
        <p:spPr>
          <a:xfrm>
            <a:off x="2134323" y="1846232"/>
            <a:ext cx="25991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Dirac Equation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041530-11E4-034C-8A27-C20EC764A0F1}"/>
              </a:ext>
            </a:extLst>
          </p:cNvPr>
          <p:cNvSpPr/>
          <p:nvPr/>
        </p:nvSpPr>
        <p:spPr>
          <a:xfrm>
            <a:off x="2306669" y="2977734"/>
            <a:ext cx="71019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General Dirac Equation in </a:t>
            </a:r>
            <a:r>
              <a:rPr lang="en-US" sz="22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gravigauge</a:t>
            </a:r>
            <a:r>
              <a:rPr lang="en-US" sz="2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spacetime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D653AA-C3E5-7048-A8EA-32C6ED88B602}"/>
              </a:ext>
            </a:extLst>
          </p:cNvPr>
          <p:cNvSpPr/>
          <p:nvPr/>
        </p:nvSpPr>
        <p:spPr>
          <a:xfrm>
            <a:off x="4733423" y="4708851"/>
            <a:ext cx="681300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Gravitational Relativistic Quantum Mechanics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CE865F-DDB7-A444-807F-1ECA05906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231" y="3559084"/>
            <a:ext cx="6433191" cy="71812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74FE6D-0099-1B4D-903C-8F0017FCE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480" y="5309880"/>
            <a:ext cx="6542379" cy="77591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5A54D80-73D9-114C-862A-932983C5B589}"/>
              </a:ext>
            </a:extLst>
          </p:cNvPr>
          <p:cNvSpPr/>
          <p:nvPr/>
        </p:nvSpPr>
        <p:spPr>
          <a:xfrm>
            <a:off x="1067284" y="4714379"/>
            <a:ext cx="351134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General Dirac Equation </a:t>
            </a:r>
          </a:p>
        </p:txBody>
      </p:sp>
    </p:spTree>
    <p:extLst>
      <p:ext uri="{BB962C8B-B14F-4D97-AF65-F5344CB8AC3E}">
        <p14:creationId xmlns:p14="http://schemas.microsoft.com/office/powerpoint/2010/main" val="336580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61235E-DC75-8447-AF4E-C5446A76C6D6}"/>
              </a:ext>
            </a:extLst>
          </p:cNvPr>
          <p:cNvSpPr/>
          <p:nvPr/>
        </p:nvSpPr>
        <p:spPr>
          <a:xfrm>
            <a:off x="1523680" y="755052"/>
            <a:ext cx="9666514" cy="461665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Electrodynamics in GQFT &amp; Generalized Maxwell Equation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1B9D37-C35C-B94D-847E-A90BF7E25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007" y="1388941"/>
            <a:ext cx="3530600" cy="8001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4CC922-A362-3143-8B9A-F2370567A6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8009" y="2311343"/>
            <a:ext cx="2885440" cy="488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295451-B244-734F-A36A-9AD5A0A2F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205" y="2296689"/>
            <a:ext cx="1908810" cy="508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530BB8-B779-224B-BB39-49771152A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1578" y="2342776"/>
            <a:ext cx="2304206" cy="4433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254775-860D-0047-B80C-D4FAC6E720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2173" y="1376478"/>
            <a:ext cx="3561074" cy="8338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FC7D43-7D7C-B945-98B7-255650DCE2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916" y="3858845"/>
            <a:ext cx="2893391" cy="27460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1343B9-0DF3-7442-B246-1FC6F9FE32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08786" y="3866712"/>
            <a:ext cx="2566566" cy="90432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958431-094D-5249-994B-7F5CB07651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41307" y="4889312"/>
            <a:ext cx="2081333" cy="463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7916B0-FC4C-CD4B-B4C4-0E0C2B7F52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1307" y="5495754"/>
            <a:ext cx="2081333" cy="429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4794EB-A339-0A4C-898B-4055BF7E11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08786" y="6161440"/>
            <a:ext cx="2092949" cy="4171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437596-BB81-5E45-9062-FC93FD80DB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6247" y="4786608"/>
            <a:ext cx="3231425" cy="4521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9E8357-B4B1-8147-9DB7-0132954A598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25675" y="5330487"/>
            <a:ext cx="3241997" cy="5977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FEF132-4845-554D-853A-845422E355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39612" y="6026679"/>
            <a:ext cx="2838540" cy="5487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83130D0-1C10-844B-8572-6593F894BDB9}"/>
              </a:ext>
            </a:extLst>
          </p:cNvPr>
          <p:cNvSpPr/>
          <p:nvPr/>
        </p:nvSpPr>
        <p:spPr>
          <a:xfrm>
            <a:off x="0" y="2926501"/>
            <a:ext cx="12191999" cy="830997"/>
          </a:xfrm>
          <a:prstGeom prst="rect">
            <a:avLst/>
          </a:prstGeom>
          <a:solidFill>
            <a:srgbClr val="FCFDE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Gravigeometry</a:t>
            </a:r>
            <a:r>
              <a:rPr 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-medium Electrodynamics with Generalized Maxwell Equations </a:t>
            </a:r>
            <a:r>
              <a:rPr lang="en-US" sz="24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hold for arbitrary motional body and in any reference frame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AAA8BA-631E-084D-BDD2-1AFE427B72CC}"/>
              </a:ext>
            </a:extLst>
          </p:cNvPr>
          <p:cNvSpPr/>
          <p:nvPr/>
        </p:nvSpPr>
        <p:spPr>
          <a:xfrm>
            <a:off x="8129835" y="3907782"/>
            <a:ext cx="3294743" cy="707886"/>
          </a:xfrm>
          <a:prstGeom prst="rect">
            <a:avLst/>
          </a:prstGeom>
          <a:solidFill>
            <a:srgbClr val="FFFEE8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Gravigeometry</a:t>
            </a:r>
            <a:r>
              <a:rPr lang="en-US" sz="2000" b="1" dirty="0">
                <a:solidFill>
                  <a:srgbClr val="0028D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-medium Electromagnetic Fields</a:t>
            </a:r>
          </a:p>
        </p:txBody>
      </p:sp>
    </p:spTree>
    <p:extLst>
      <p:ext uri="{BB962C8B-B14F-4D97-AF65-F5344CB8AC3E}">
        <p14:creationId xmlns:p14="http://schemas.microsoft.com/office/powerpoint/2010/main" val="90434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C371581-017F-DB4F-BA1E-362CEF5B7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9921" y="1884456"/>
            <a:ext cx="2961756" cy="102933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77C1D5-45B2-F44A-9568-2956FE029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79" y="1884456"/>
            <a:ext cx="2613591" cy="962902"/>
          </a:xfrm>
          <a:prstGeom prst="rect">
            <a:avLst/>
          </a:prstGeom>
          <a:ln>
            <a:solidFill>
              <a:srgbClr val="760FFF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EEAADC-ECE4-1048-A83B-0B3DEDC59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9656" y="3566345"/>
            <a:ext cx="6696744" cy="109397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00334D3-0F49-F045-962F-DD725304562B}"/>
              </a:ext>
            </a:extLst>
          </p:cNvPr>
          <p:cNvSpPr/>
          <p:nvPr/>
        </p:nvSpPr>
        <p:spPr>
          <a:xfrm>
            <a:off x="900801" y="4869286"/>
            <a:ext cx="3622214" cy="769441"/>
          </a:xfrm>
          <a:prstGeom prst="rect">
            <a:avLst/>
          </a:prstGeom>
          <a:solidFill>
            <a:srgbClr val="FEFFD4"/>
          </a:solidFill>
        </p:spPr>
        <p:txBody>
          <a:bodyPr wrap="square">
            <a:spAutoFit/>
          </a:bodyPr>
          <a:lstStyle/>
          <a:p>
            <a:r>
              <a:rPr lang="en-US" altLang="zh-CN" sz="2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Symmetric </a:t>
            </a:r>
            <a:r>
              <a:rPr lang="en-US" altLang="zh-CN" sz="22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Generalized Einstein Equation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80C326D-AF86-ED47-A0A1-4F4BB761DF54}"/>
              </a:ext>
            </a:extLst>
          </p:cNvPr>
          <p:cNvSpPr/>
          <p:nvPr/>
        </p:nvSpPr>
        <p:spPr>
          <a:xfrm>
            <a:off x="900800" y="5825628"/>
            <a:ext cx="4249945" cy="769441"/>
          </a:xfrm>
          <a:prstGeom prst="rect">
            <a:avLst/>
          </a:prstGeom>
          <a:solidFill>
            <a:srgbClr val="FEFFD4"/>
          </a:solidFill>
        </p:spPr>
        <p:txBody>
          <a:bodyPr wrap="square">
            <a:spAutoFit/>
          </a:bodyPr>
          <a:lstStyle/>
          <a:p>
            <a:r>
              <a:rPr lang="en-US" altLang="zh-CN" sz="2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Antisymmetric</a:t>
            </a:r>
            <a:r>
              <a:rPr lang="en-US" altLang="zh-CN" sz="22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Gravitational Equation beyond Einstein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5F97499-7D6E-8C46-B5F5-40F463307D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0056" y="5769851"/>
            <a:ext cx="4289168" cy="75691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D6838F-BA70-AF4E-8D35-F0E9BA245F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840" y="4781805"/>
            <a:ext cx="6192688" cy="85273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B285E0F-B957-CE47-B6DD-745C0B944AF6}"/>
              </a:ext>
            </a:extLst>
          </p:cNvPr>
          <p:cNvSpPr/>
          <p:nvPr/>
        </p:nvSpPr>
        <p:spPr>
          <a:xfrm>
            <a:off x="900800" y="214360"/>
            <a:ext cx="10341081" cy="461665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Gravidynamics in GQFT &amp; Gauge-type Gravitational Equations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98EE8F-E422-034A-90E6-D7D536435C52}"/>
              </a:ext>
            </a:extLst>
          </p:cNvPr>
          <p:cNvSpPr/>
          <p:nvPr/>
        </p:nvSpPr>
        <p:spPr>
          <a:xfrm>
            <a:off x="2061066" y="967601"/>
            <a:ext cx="7180906" cy="707886"/>
          </a:xfrm>
          <a:prstGeom prst="rect">
            <a:avLst/>
          </a:prstGeom>
          <a:solidFill>
            <a:srgbClr val="FFFDE1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Gauge-type Gravitational Equation </a:t>
            </a:r>
            <a:r>
              <a:rPr lang="en-US" sz="20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 the </a:t>
            </a:r>
            <a:r>
              <a:rPr lang="en-US" sz="2000" b="1" dirty="0" err="1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gravigauge</a:t>
            </a:r>
            <a:r>
              <a:rPr lang="en-US" sz="20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field with the conserved bi-covariant vector current</a:t>
            </a:r>
            <a:endParaRPr lang="en-US" sz="2000" b="1" dirty="0">
              <a:solidFill>
                <a:srgbClr val="1529A5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054560-20AE-C447-BD81-ED1513FF4900}"/>
              </a:ext>
            </a:extLst>
          </p:cNvPr>
          <p:cNvSpPr/>
          <p:nvPr/>
        </p:nvSpPr>
        <p:spPr>
          <a:xfrm>
            <a:off x="2869035" y="3030185"/>
            <a:ext cx="6404609" cy="400110"/>
          </a:xfrm>
          <a:prstGeom prst="rect">
            <a:avLst/>
          </a:prstGeom>
          <a:solidFill>
            <a:srgbClr val="FFFDE1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General Geometric-type Gravitational Equation</a:t>
            </a:r>
            <a:endParaRPr lang="en-US" sz="2000" b="1" dirty="0">
              <a:solidFill>
                <a:srgbClr val="C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04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633C0F-A521-FF49-8F3D-96E110389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79615"/>
            <a:ext cx="11805557" cy="6172200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94976CB9-8278-8C41-94D4-0374B08BFF17}"/>
              </a:ext>
            </a:extLst>
          </p:cNvPr>
          <p:cNvSpPr/>
          <p:nvPr/>
        </p:nvSpPr>
        <p:spPr>
          <a:xfrm>
            <a:off x="1370972" y="3634574"/>
            <a:ext cx="9292212" cy="3046988"/>
          </a:xfrm>
          <a:prstGeom prst="rect">
            <a:avLst/>
          </a:prstGeom>
          <a:solidFill>
            <a:srgbClr val="FAFFD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altLang="zh-CN" sz="1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引力量子场论的线性动力学和经典检验</a:t>
            </a:r>
            <a:endParaRPr lang="en-US" altLang="zh-CN" sz="32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  <a:p>
            <a:pPr algn="ctr"/>
            <a:endParaRPr lang="en-US" altLang="zh-CN" sz="3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  <a:p>
            <a:pPr algn="ctr"/>
            <a:r>
              <a:rPr lang="zh-CN" altLang="en-US" sz="24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高远坤、黄达、马永亮、汤勇、周宇峰、吴岳良</a:t>
            </a:r>
            <a:endParaRPr lang="en-US" altLang="zh-CN" sz="2400" b="1" dirty="0">
              <a:solidFill>
                <a:srgbClr val="0215B8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  <a:p>
            <a:pPr algn="ctr"/>
            <a:endParaRPr lang="en-US" altLang="zh-CN" sz="2400" b="1" dirty="0">
              <a:solidFill>
                <a:srgbClr val="0215B8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  <a:p>
            <a:pPr algn="ctr"/>
            <a:r>
              <a:rPr lang="en-US" altLang="zh-CN" sz="2400" b="1" dirty="0">
                <a:solidFill>
                  <a:srgbClr val="760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PRD109,064072 (2024)</a:t>
            </a:r>
          </a:p>
          <a:p>
            <a:pPr algn="ctr"/>
            <a:endParaRPr lang="en-US" altLang="zh-CN" sz="1200" b="1" dirty="0">
              <a:solidFill>
                <a:srgbClr val="760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  <a:p>
            <a:pPr algn="ctr"/>
            <a:r>
              <a:rPr lang="en-US" altLang="zh-CN" sz="2400" b="1" dirty="0">
                <a:solidFill>
                  <a:srgbClr val="760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arXiv:2403.17619</a:t>
            </a:r>
          </a:p>
          <a:p>
            <a:pPr algn="ctr"/>
            <a:endParaRPr lang="en-US" altLang="zh-CN" sz="1000" b="1" dirty="0">
              <a:solidFill>
                <a:srgbClr val="760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BA74397-CF6D-7F4B-9048-2845E0E11E06}"/>
              </a:ext>
            </a:extLst>
          </p:cNvPr>
          <p:cNvSpPr/>
          <p:nvPr/>
        </p:nvSpPr>
        <p:spPr>
          <a:xfrm>
            <a:off x="584041" y="546044"/>
            <a:ext cx="11221516" cy="213126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6095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5DC418-C885-474A-8888-516BABE1F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661" y="2071674"/>
            <a:ext cx="2361677" cy="70517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2983E74-6E15-0048-A343-9B72DAC699F9}"/>
              </a:ext>
            </a:extLst>
          </p:cNvPr>
          <p:cNvSpPr/>
          <p:nvPr/>
        </p:nvSpPr>
        <p:spPr>
          <a:xfrm>
            <a:off x="2032261" y="774530"/>
            <a:ext cx="8208417" cy="954107"/>
          </a:xfrm>
          <a:prstGeom prst="rect">
            <a:avLst/>
          </a:prstGeom>
          <a:solidFill>
            <a:srgbClr val="FFFDE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Gravitational Waves in GQFT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from Free Equations of </a:t>
            </a:r>
            <a:r>
              <a:rPr lang="en-US" sz="28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Gravigauge</a:t>
            </a:r>
            <a:r>
              <a:rPr 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Field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C501E-1ED9-E84D-BFF0-8441882A8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766" y="2121692"/>
            <a:ext cx="2938525" cy="628281"/>
          </a:xfrm>
          <a:prstGeom prst="rect">
            <a:avLst/>
          </a:prstGeom>
          <a:ln>
            <a:solidFill>
              <a:srgbClr val="640BFF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9133FE-F842-DF4E-B127-9D53FC060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209" y="2064900"/>
            <a:ext cx="4193435" cy="640918"/>
          </a:xfrm>
          <a:prstGeom prst="rect">
            <a:avLst/>
          </a:prstGeom>
          <a:ln>
            <a:solidFill>
              <a:srgbClr val="640BFF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754D1E-DD16-C048-8CF0-A9F6CE496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041" y="3032579"/>
            <a:ext cx="2374297" cy="7084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7A252-AF98-6C47-857B-5DD94A97E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6623" y="3081571"/>
            <a:ext cx="2253672" cy="591310"/>
          </a:xfrm>
          <a:prstGeom prst="rect">
            <a:avLst/>
          </a:prstGeom>
          <a:ln>
            <a:solidFill>
              <a:srgbClr val="640BFF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0E4783-2D81-0442-BE5C-64C5CBEC0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5687" y="3075503"/>
            <a:ext cx="3628518" cy="630279"/>
          </a:xfrm>
          <a:prstGeom prst="rect">
            <a:avLst/>
          </a:prstGeom>
          <a:ln>
            <a:solidFill>
              <a:srgbClr val="640BFF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6CB5D6-5E86-974F-87FF-E950E07B5E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4901" y="4074782"/>
            <a:ext cx="2889304" cy="954834"/>
          </a:xfrm>
          <a:prstGeom prst="rect">
            <a:avLst/>
          </a:prstGeom>
          <a:ln>
            <a:solidFill>
              <a:srgbClr val="640BFF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662F30-E3B7-9F4B-AB9F-50BD7ABDC8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3194" y="4025996"/>
            <a:ext cx="2005333" cy="904614"/>
          </a:xfrm>
          <a:prstGeom prst="rect">
            <a:avLst/>
          </a:prstGeom>
          <a:ln>
            <a:solidFill>
              <a:srgbClr val="640BFF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8EDB32-3578-5C44-AFD8-DB60A88C6FB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2623" y="4047117"/>
            <a:ext cx="2987143" cy="100069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830032A-9E7D-2043-B622-A1E9048F1D61}"/>
              </a:ext>
            </a:extLst>
          </p:cNvPr>
          <p:cNvSpPr/>
          <p:nvPr/>
        </p:nvSpPr>
        <p:spPr>
          <a:xfrm>
            <a:off x="842944" y="5233574"/>
            <a:ext cx="10587055" cy="830997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 </a:t>
            </a:r>
            <a:r>
              <a:rPr lang="en-US" sz="24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massless propagating GW </a:t>
            </a:r>
            <a:r>
              <a:rPr lang="en-US" sz="2400" b="1" dirty="0" err="1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DoFs</a:t>
            </a:r>
            <a:r>
              <a:rPr lang="en-US" sz="24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in </a:t>
            </a:r>
            <a:r>
              <a:rPr 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GQFT</a:t>
            </a:r>
            <a:r>
              <a:rPr lang="en-US" sz="24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   two tensor modes ,    two vector and one scalar modes, rather than </a:t>
            </a:r>
            <a:r>
              <a:rPr 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en-US" sz="24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polarizations in </a:t>
            </a:r>
            <a:r>
              <a:rPr 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0A61B-4AC2-3246-BD98-BE00D12FD0C6}"/>
              </a:ext>
            </a:extLst>
          </p:cNvPr>
          <p:cNvSpPr/>
          <p:nvPr/>
        </p:nvSpPr>
        <p:spPr>
          <a:xfrm>
            <a:off x="1553071" y="6257017"/>
            <a:ext cx="9166799" cy="461665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Broken down of Einstein equivalence principle in GQFT !</a:t>
            </a:r>
            <a:endParaRPr lang="en-US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981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5DC851-50AB-D149-8197-B5077D947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443"/>
            <a:ext cx="12192000" cy="588100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28D158-D78C-4E4C-9A95-BB4924A880EC}"/>
              </a:ext>
            </a:extLst>
          </p:cNvPr>
          <p:cNvSpPr/>
          <p:nvPr/>
        </p:nvSpPr>
        <p:spPr>
          <a:xfrm>
            <a:off x="1678493" y="3742782"/>
            <a:ext cx="9473921" cy="1077218"/>
          </a:xfrm>
          <a:prstGeom prst="rect">
            <a:avLst/>
          </a:prstGeom>
          <a:solidFill>
            <a:srgbClr val="F7FFF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8DD"/>
                </a:solidFill>
              </a:rPr>
              <a:t>Gravitational Wave Generation and Detection </a:t>
            </a:r>
          </a:p>
          <a:p>
            <a:pPr algn="ctr"/>
            <a:r>
              <a:rPr lang="en-US" sz="3200" b="1" dirty="0">
                <a:solidFill>
                  <a:srgbClr val="0028DD"/>
                </a:solidFill>
              </a:rPr>
              <a:t> in Gravitational Quantum Field Theory</a:t>
            </a:r>
            <a:r>
              <a:rPr lang="zh-CN" altLang="en-US" sz="3200" b="1" dirty="0">
                <a:solidFill>
                  <a:srgbClr val="0028DD"/>
                </a:solidFill>
              </a:rPr>
              <a:t> （</a:t>
            </a:r>
            <a:r>
              <a:rPr lang="en-US" altLang="zh-CN" sz="3200" b="1" dirty="0">
                <a:solidFill>
                  <a:srgbClr val="0028DD"/>
                </a:solidFill>
              </a:rPr>
              <a:t>GQFT</a:t>
            </a:r>
            <a:r>
              <a:rPr lang="zh-CN" altLang="en-US" sz="3200" b="1" dirty="0">
                <a:solidFill>
                  <a:srgbClr val="0028DD"/>
                </a:solidFill>
              </a:rPr>
              <a:t>）</a:t>
            </a:r>
            <a:endParaRPr lang="en-US" sz="3200" b="1" dirty="0">
              <a:solidFill>
                <a:srgbClr val="0028DD"/>
              </a:solidFill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725055CE-A0D6-3E44-BE5C-0F0748912BF3}"/>
              </a:ext>
            </a:extLst>
          </p:cNvPr>
          <p:cNvSpPr/>
          <p:nvPr/>
        </p:nvSpPr>
        <p:spPr>
          <a:xfrm>
            <a:off x="1678493" y="4885316"/>
            <a:ext cx="9292212" cy="1877437"/>
          </a:xfrm>
          <a:prstGeom prst="rect">
            <a:avLst/>
          </a:prstGeom>
          <a:solidFill>
            <a:srgbClr val="FAFFD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引力量子场论中引力波的产生与探测</a:t>
            </a:r>
            <a:endParaRPr lang="en-US" altLang="zh-CN" sz="32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  <a:p>
            <a:pPr algn="ctr"/>
            <a:endParaRPr lang="en-US" altLang="zh-CN" sz="12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  <a:p>
            <a:pPr algn="ctr"/>
            <a:r>
              <a:rPr lang="zh-CN" altLang="en-US" sz="28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高远坤、黄达、吴岳良</a:t>
            </a:r>
            <a:endParaRPr lang="en-US" altLang="zh-CN" sz="2800" b="1" dirty="0">
              <a:solidFill>
                <a:srgbClr val="760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  <a:p>
            <a:pPr algn="ctr"/>
            <a:endParaRPr lang="en-US" altLang="zh-CN" sz="1200" b="1" dirty="0">
              <a:solidFill>
                <a:srgbClr val="760F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  <a:p>
            <a:pPr algn="ctr"/>
            <a:r>
              <a:rPr lang="en-US" altLang="zh-CN" sz="2800" b="1" dirty="0">
                <a:solidFill>
                  <a:srgbClr val="760F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arXiv:2506.21225</a:t>
            </a:r>
          </a:p>
        </p:txBody>
      </p:sp>
      <p:sp>
        <p:nvSpPr>
          <p:cNvPr id="6" name="椭圆 6">
            <a:extLst>
              <a:ext uri="{FF2B5EF4-FFF2-40B4-BE49-F238E27FC236}">
                <a16:creationId xmlns:a16="http://schemas.microsoft.com/office/drawing/2014/main" id="{59FCCD41-00EE-5346-8FF3-C22F5F0EC9FC}"/>
              </a:ext>
            </a:extLst>
          </p:cNvPr>
          <p:cNvSpPr/>
          <p:nvPr/>
        </p:nvSpPr>
        <p:spPr>
          <a:xfrm>
            <a:off x="1178673" y="480571"/>
            <a:ext cx="10291852" cy="143376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756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11EBB0-27E6-324D-92D4-D8436778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170" y="1375494"/>
            <a:ext cx="6130249" cy="74062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052884-110A-F645-AB4E-F4F31301B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906" y="1435653"/>
            <a:ext cx="2166988" cy="578721"/>
          </a:xfrm>
          <a:prstGeom prst="rect">
            <a:avLst/>
          </a:prstGeom>
          <a:ln>
            <a:solidFill>
              <a:srgbClr val="0525FF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E69142-581D-864F-9906-9ADDCE7D4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729" y="2275293"/>
            <a:ext cx="5973401" cy="434086"/>
          </a:xfrm>
          <a:prstGeom prst="rect">
            <a:avLst/>
          </a:prstGeom>
          <a:ln>
            <a:solidFill>
              <a:srgbClr val="0525FF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E9CB96-A65F-2048-94B1-46A5067B61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4468" y="2155473"/>
            <a:ext cx="1434255" cy="7550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D2F865-E2C1-254A-8DD9-B35B5DF11C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086" y="3286332"/>
            <a:ext cx="7051780" cy="78254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0C0AAE-3276-2542-88D3-131B9B2DE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06742" y="3261554"/>
            <a:ext cx="1472046" cy="704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FD4B87-EDB1-B849-B69F-4FB7E00EF5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3497" y="5320821"/>
            <a:ext cx="5662175" cy="86689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DED489-A865-9D4E-9C60-72DC55A8B4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19852" y="5374364"/>
            <a:ext cx="2371465" cy="791939"/>
          </a:xfrm>
          <a:prstGeom prst="rect">
            <a:avLst/>
          </a:prstGeom>
          <a:ln>
            <a:solidFill>
              <a:srgbClr val="0525FF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284C32A-FD3D-0343-9A6D-DA3E5ABDBF28}"/>
              </a:ext>
            </a:extLst>
          </p:cNvPr>
          <p:cNvSpPr/>
          <p:nvPr/>
        </p:nvSpPr>
        <p:spPr>
          <a:xfrm>
            <a:off x="10015498" y="5514645"/>
            <a:ext cx="20697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529A5"/>
                </a:solidFill>
                <a:latin typeface="Helvetica" pitchFamily="2" charset="0"/>
              </a:rPr>
              <a:t>quadruple tensor</a:t>
            </a:r>
            <a:endParaRPr lang="en-US" b="1" dirty="0">
              <a:solidFill>
                <a:srgbClr val="1529A5"/>
              </a:solidFill>
              <a:effectLst/>
              <a:latin typeface="Helvetica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0BAF94-0C21-BF4E-992C-DE5FF45C66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8976" y="6334616"/>
            <a:ext cx="2058480" cy="390309"/>
          </a:xfrm>
          <a:prstGeom prst="rect">
            <a:avLst/>
          </a:prstGeom>
          <a:ln>
            <a:solidFill>
              <a:srgbClr val="0525FF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27198C-954D-2F4C-A492-E1A40B516D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88528" y="6284468"/>
            <a:ext cx="2342602" cy="456786"/>
          </a:xfrm>
          <a:prstGeom prst="rect">
            <a:avLst/>
          </a:prstGeom>
          <a:ln>
            <a:solidFill>
              <a:srgbClr val="0525FF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12B802-1859-CB44-BB81-981B800232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6948" y="4214130"/>
            <a:ext cx="2085341" cy="480718"/>
          </a:xfrm>
          <a:prstGeom prst="rect">
            <a:avLst/>
          </a:prstGeom>
          <a:ln>
            <a:solidFill>
              <a:srgbClr val="0525FF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27C314-81E1-FD46-8538-2B8D9F43A30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52354" y="4250051"/>
            <a:ext cx="4436369" cy="350950"/>
          </a:xfrm>
          <a:prstGeom prst="rect">
            <a:avLst/>
          </a:prstGeom>
          <a:ln>
            <a:solidFill>
              <a:srgbClr val="0525FF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2D98CA-D87E-F543-9D5F-A3CC7F94EDB1}"/>
              </a:ext>
            </a:extLst>
          </p:cNvPr>
          <p:cNvSpPr/>
          <p:nvPr/>
        </p:nvSpPr>
        <p:spPr>
          <a:xfrm>
            <a:off x="10178788" y="4229066"/>
            <a:ext cx="19395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1529A5"/>
                </a:solidFill>
                <a:latin typeface="Helvetica" pitchFamily="2" charset="0"/>
              </a:rPr>
              <a:t>Wigner function</a:t>
            </a:r>
          </a:p>
          <a:p>
            <a:r>
              <a:rPr lang="en-US" b="1" dirty="0">
                <a:solidFill>
                  <a:srgbClr val="1529A5"/>
                </a:solidFill>
                <a:latin typeface="Helvetica" pitchFamily="2" charset="0"/>
              </a:rPr>
              <a:t>f</a:t>
            </a:r>
            <a:r>
              <a:rPr lang="en-US" b="1" dirty="0">
                <a:solidFill>
                  <a:srgbClr val="1529A5"/>
                </a:solidFill>
                <a:effectLst/>
                <a:latin typeface="Helvetica" pitchFamily="2" charset="0"/>
              </a:rPr>
              <a:t>or spin density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ED80EBB-2FFA-EA42-ABF4-BE85D2A9FC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11170" y="4224820"/>
            <a:ext cx="2118719" cy="480718"/>
          </a:xfrm>
          <a:prstGeom prst="rect">
            <a:avLst/>
          </a:prstGeom>
          <a:ln>
            <a:solidFill>
              <a:srgbClr val="0525FF"/>
            </a:solidFill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4CC3B61-F52B-CA40-8309-DE202E114B26}"/>
              </a:ext>
            </a:extLst>
          </p:cNvPr>
          <p:cNvSpPr/>
          <p:nvPr/>
        </p:nvSpPr>
        <p:spPr>
          <a:xfrm>
            <a:off x="716605" y="2778016"/>
            <a:ext cx="4879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Two Vector-Transverse GW production</a:t>
            </a:r>
            <a:endParaRPr lang="en-US" sz="2000" b="1" dirty="0">
              <a:solidFill>
                <a:srgbClr val="C00000"/>
              </a:solidFill>
              <a:effectLst/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8DBFB43-08F0-E14D-883B-D501E70D174E}"/>
              </a:ext>
            </a:extLst>
          </p:cNvPr>
          <p:cNvSpPr/>
          <p:nvPr/>
        </p:nvSpPr>
        <p:spPr>
          <a:xfrm>
            <a:off x="696426" y="908778"/>
            <a:ext cx="48510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One Scalar-Transverse GW production</a:t>
            </a:r>
            <a:endParaRPr lang="en-US" sz="2000" b="1" dirty="0">
              <a:solidFill>
                <a:srgbClr val="C00000"/>
              </a:solidFill>
              <a:effectLst/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4F572C8-9ADB-3448-BF01-76B3E03FF8DA}"/>
              </a:ext>
            </a:extLst>
          </p:cNvPr>
          <p:cNvSpPr/>
          <p:nvPr/>
        </p:nvSpPr>
        <p:spPr>
          <a:xfrm>
            <a:off x="716605" y="4903232"/>
            <a:ext cx="49039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Two Tensor-Transverse GW production</a:t>
            </a:r>
            <a:endParaRPr lang="en-US" sz="2000" b="1" dirty="0">
              <a:solidFill>
                <a:srgbClr val="C00000"/>
              </a:solidFill>
              <a:effectLst/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C89E34A-FE1D-8548-AB9D-D38AF350E806}"/>
              </a:ext>
            </a:extLst>
          </p:cNvPr>
          <p:cNvSpPr/>
          <p:nvPr/>
        </p:nvSpPr>
        <p:spPr>
          <a:xfrm>
            <a:off x="863086" y="218950"/>
            <a:ext cx="7611443" cy="523220"/>
          </a:xfrm>
          <a:prstGeom prst="rect">
            <a:avLst/>
          </a:prstGeom>
          <a:solidFill>
            <a:srgbClr val="FFFDE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Gravitational Wave Generation in GQFT </a:t>
            </a:r>
          </a:p>
        </p:txBody>
      </p:sp>
    </p:spTree>
    <p:extLst>
      <p:ext uri="{BB962C8B-B14F-4D97-AF65-F5344CB8AC3E}">
        <p14:creationId xmlns:p14="http://schemas.microsoft.com/office/powerpoint/2010/main" val="2443161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D68948B-5409-4646-9772-0424C8E21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98" y="896480"/>
            <a:ext cx="7776864" cy="402461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903BB6-D5A6-9240-8B77-F52F574A73CF}"/>
              </a:ext>
            </a:extLst>
          </p:cNvPr>
          <p:cNvSpPr/>
          <p:nvPr/>
        </p:nvSpPr>
        <p:spPr>
          <a:xfrm>
            <a:off x="2455092" y="989445"/>
            <a:ext cx="3713709" cy="307777"/>
          </a:xfrm>
          <a:prstGeom prst="rect">
            <a:avLst/>
          </a:prstGeom>
          <a:solidFill>
            <a:srgbClr val="FFFDB9"/>
          </a:solidFill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2016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年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《NATURE》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报道太极计划相关情况</a:t>
            </a:r>
            <a:endParaRPr lang="en-US" sz="1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12B2304-0ECF-8948-AD74-77B8BB80E249}"/>
              </a:ext>
            </a:extLst>
          </p:cNvPr>
          <p:cNvSpPr/>
          <p:nvPr/>
        </p:nvSpPr>
        <p:spPr>
          <a:xfrm>
            <a:off x="415015" y="900624"/>
            <a:ext cx="1870231" cy="5052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1B10975-8D8F-4F4A-8ACE-89F92FA441D6}"/>
              </a:ext>
            </a:extLst>
          </p:cNvPr>
          <p:cNvSpPr/>
          <p:nvPr/>
        </p:nvSpPr>
        <p:spPr>
          <a:xfrm>
            <a:off x="415015" y="1502803"/>
            <a:ext cx="544647" cy="370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B1F4914-F3C6-434A-8085-6EC557D49172}"/>
              </a:ext>
            </a:extLst>
          </p:cNvPr>
          <p:cNvSpPr/>
          <p:nvPr/>
        </p:nvSpPr>
        <p:spPr>
          <a:xfrm>
            <a:off x="3744977" y="3763528"/>
            <a:ext cx="1870231" cy="6480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D8B0F5-4E82-5145-876A-D361B74864A9}"/>
              </a:ext>
            </a:extLst>
          </p:cNvPr>
          <p:cNvSpPr/>
          <p:nvPr/>
        </p:nvSpPr>
        <p:spPr>
          <a:xfrm>
            <a:off x="1136970" y="1543048"/>
            <a:ext cx="902811" cy="307777"/>
          </a:xfrm>
          <a:prstGeom prst="rect">
            <a:avLst/>
          </a:prstGeom>
          <a:solidFill>
            <a:srgbClr val="FFFDB9"/>
          </a:solidFill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太极计划</a:t>
            </a:r>
            <a:endParaRPr lang="en-US" sz="1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46022F-5CD0-1D41-9F2E-A4DE3CBC8FAD}"/>
              </a:ext>
            </a:extLst>
          </p:cNvPr>
          <p:cNvSpPr/>
          <p:nvPr/>
        </p:nvSpPr>
        <p:spPr>
          <a:xfrm>
            <a:off x="5866000" y="3796599"/>
            <a:ext cx="1620957" cy="523220"/>
          </a:xfrm>
          <a:prstGeom prst="rect">
            <a:avLst/>
          </a:prstGeom>
          <a:solidFill>
            <a:srgbClr val="FFFDB9"/>
          </a:solidFill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太极计划三颗卫星</a:t>
            </a:r>
            <a:endParaRPr lang="en-US" altLang="zh-CN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6"/>
            </a:endParaRPr>
          </a:p>
          <a:p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各相距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万公里</a:t>
            </a:r>
            <a:endParaRPr lang="en-US" sz="1400" dirty="0"/>
          </a:p>
        </p:txBody>
      </p:sp>
      <p:graphicFrame>
        <p:nvGraphicFramePr>
          <p:cNvPr id="9" name="表格 4">
            <a:extLst>
              <a:ext uri="{FF2B5EF4-FFF2-40B4-BE49-F238E27FC236}">
                <a16:creationId xmlns:a16="http://schemas.microsoft.com/office/drawing/2014/main" id="{90CDD25E-0F8C-EF44-A080-1F9D56BE507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36208" y="4651016"/>
          <a:ext cx="8608531" cy="20903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2255">
                  <a:extLst>
                    <a:ext uri="{9D8B030D-6E8A-4147-A177-3AD203B41FA5}">
                      <a16:colId xmlns:a16="http://schemas.microsoft.com/office/drawing/2014/main" val="1710347456"/>
                    </a:ext>
                  </a:extLst>
                </a:gridCol>
                <a:gridCol w="1130969">
                  <a:extLst>
                    <a:ext uri="{9D8B030D-6E8A-4147-A177-3AD203B41FA5}">
                      <a16:colId xmlns:a16="http://schemas.microsoft.com/office/drawing/2014/main" val="1687035277"/>
                    </a:ext>
                  </a:extLst>
                </a:gridCol>
                <a:gridCol w="1824358">
                  <a:extLst>
                    <a:ext uri="{9D8B030D-6E8A-4147-A177-3AD203B41FA5}">
                      <a16:colId xmlns:a16="http://schemas.microsoft.com/office/drawing/2014/main" val="589565929"/>
                    </a:ext>
                  </a:extLst>
                </a:gridCol>
                <a:gridCol w="716548">
                  <a:extLst>
                    <a:ext uri="{9D8B030D-6E8A-4147-A177-3AD203B41FA5}">
                      <a16:colId xmlns:a16="http://schemas.microsoft.com/office/drawing/2014/main" val="2128754220"/>
                    </a:ext>
                  </a:extLst>
                </a:gridCol>
                <a:gridCol w="1469387">
                  <a:extLst>
                    <a:ext uri="{9D8B030D-6E8A-4147-A177-3AD203B41FA5}">
                      <a16:colId xmlns:a16="http://schemas.microsoft.com/office/drawing/2014/main" val="2439941952"/>
                    </a:ext>
                  </a:extLst>
                </a:gridCol>
                <a:gridCol w="1435166">
                  <a:extLst>
                    <a:ext uri="{9D8B030D-6E8A-4147-A177-3AD203B41FA5}">
                      <a16:colId xmlns:a16="http://schemas.microsoft.com/office/drawing/2014/main" val="2415139697"/>
                    </a:ext>
                  </a:extLst>
                </a:gridCol>
                <a:gridCol w="1229848">
                  <a:extLst>
                    <a:ext uri="{9D8B030D-6E8A-4147-A177-3AD203B41FA5}">
                      <a16:colId xmlns:a16="http://schemas.microsoft.com/office/drawing/2014/main" val="1034360399"/>
                    </a:ext>
                  </a:extLst>
                </a:gridCol>
              </a:tblGrid>
              <a:tr h="71919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5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Position noise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测距指标</a:t>
                      </a:r>
                      <a:endParaRPr lang="en-US" alt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Accelerate noise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加速度残差</a:t>
                      </a:r>
                      <a:endParaRPr lang="en-US" alt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Orbit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轨道</a:t>
                      </a:r>
                      <a:endParaRPr lang="en-US" alt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Armlength </a:t>
                      </a:r>
                      <a:r>
                        <a:rPr lang="zh-CN" alt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(</a:t>
                      </a:r>
                      <a:r>
                        <a:rPr lang="zh-CN" alt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10000km</a:t>
                      </a:r>
                      <a:r>
                        <a:rPr 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en-US" alt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臂长（万公里</a:t>
                      </a:r>
                      <a:r>
                        <a:rPr lang="en-US" alt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 </a:t>
                      </a:r>
                      <a:endParaRPr 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Frequency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alt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频段</a:t>
                      </a:r>
                      <a:r>
                        <a:rPr lang="en-US" alt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Launch 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发射时间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836779488"/>
                  </a:ext>
                </a:extLst>
              </a:tr>
              <a:tr h="6519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600" kern="100" dirty="0" err="1">
                          <a:solidFill>
                            <a:srgbClr val="FBFFD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TaiJi</a:t>
                      </a:r>
                      <a:endParaRPr lang="en-US" altLang="zh-CN" sz="1600" kern="100" dirty="0">
                        <a:solidFill>
                          <a:srgbClr val="FBFF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00" dirty="0">
                          <a:solidFill>
                            <a:srgbClr val="FBFFD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太极</a:t>
                      </a:r>
                      <a:endParaRPr lang="en-US" altLang="zh-CN" sz="1600" kern="100" dirty="0">
                        <a:solidFill>
                          <a:srgbClr val="FBFFD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8pm/Hz</a:t>
                      </a:r>
                      <a:r>
                        <a:rPr lang="en-US" sz="15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1/2</a:t>
                      </a:r>
                      <a:endParaRPr 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en-US" sz="15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-15</a:t>
                      </a: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ms</a:t>
                      </a:r>
                      <a:r>
                        <a:rPr lang="en-US" sz="15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</a:t>
                      </a: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/Hz</a:t>
                      </a:r>
                      <a:r>
                        <a:rPr lang="en-US" sz="15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1/2</a:t>
                      </a:r>
                      <a:endParaRPr 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Sun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50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太阳</a:t>
                      </a:r>
                      <a:endParaRPr lang="en-US" altLang="zh-CN" sz="150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</a:t>
                      </a:r>
                      <a:r>
                        <a:rPr lang="zh-CN" altLang="en-US" sz="15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5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2012</a:t>
                      </a:r>
                      <a:r>
                        <a:rPr lang="zh-CN" altLang="en-US" sz="15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en-US" altLang="zh-CN" sz="15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altLang="en-US" sz="15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5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million</a:t>
                      </a:r>
                      <a:r>
                        <a:rPr lang="zh-CN" altLang="en-US" sz="15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5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km</a:t>
                      </a:r>
                      <a:endParaRPr lang="zh-CN" sz="15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0.1mHz-1Hz</a:t>
                      </a:r>
                      <a:endParaRPr 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2030~2033</a:t>
                      </a:r>
                      <a:endParaRPr lang="zh-CN" sz="1500" b="1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866092"/>
                  </a:ext>
                </a:extLst>
              </a:tr>
              <a:tr h="7191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LISA</a:t>
                      </a:r>
                      <a:endParaRPr 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5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12pm/Hz</a:t>
                      </a:r>
                      <a:r>
                        <a:rPr lang="en-US" sz="145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1/2</a:t>
                      </a:r>
                      <a:endParaRPr lang="zh-CN" sz="145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en-US" sz="15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-15</a:t>
                      </a: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ms</a:t>
                      </a:r>
                      <a:r>
                        <a:rPr lang="en-US" sz="15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</a:t>
                      </a: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/Hz</a:t>
                      </a:r>
                      <a:r>
                        <a:rPr lang="en-US" sz="15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1/2</a:t>
                      </a:r>
                      <a:endParaRPr 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b="1" kern="100" dirty="0">
                          <a:solidFill>
                            <a:srgbClr val="2A2EE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b="1" dirty="0">
                          <a:solidFill>
                            <a:srgbClr val="1A0CE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Helio-center</a:t>
                      </a:r>
                      <a:endParaRPr lang="zh-CN" sz="1500" b="1" kern="100" dirty="0">
                        <a:solidFill>
                          <a:srgbClr val="1A0CEC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b="1" kern="100" dirty="0">
                          <a:solidFill>
                            <a:srgbClr val="2A2EE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1500" b="1" kern="100" dirty="0">
                          <a:solidFill>
                            <a:srgbClr val="2A2EE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500" b="1" kern="100" dirty="0">
                          <a:solidFill>
                            <a:srgbClr val="2A2EE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1995</a:t>
                      </a:r>
                      <a:r>
                        <a:rPr lang="zh-CN" altLang="en-US" sz="1500" b="1" kern="100" dirty="0">
                          <a:solidFill>
                            <a:srgbClr val="2A2EE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en-US" altLang="zh-CN" sz="1500" b="1" kern="100" dirty="0">
                        <a:solidFill>
                          <a:srgbClr val="2A2EE3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b="1" kern="100" dirty="0">
                          <a:solidFill>
                            <a:srgbClr val="2A2EE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r>
                        <a:rPr lang="zh-CN" altLang="en-US" sz="1500" b="1" kern="100" dirty="0">
                          <a:solidFill>
                            <a:srgbClr val="2A2EE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500" b="1" kern="100" dirty="0">
                          <a:solidFill>
                            <a:srgbClr val="2A2EE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2011</a:t>
                      </a:r>
                      <a:r>
                        <a:rPr lang="zh-CN" altLang="en-US" sz="1500" b="1" kern="100" dirty="0">
                          <a:solidFill>
                            <a:srgbClr val="2A2EE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en-US" altLang="zh-CN" sz="1500" b="1" kern="100" dirty="0">
                        <a:solidFill>
                          <a:srgbClr val="2A2EE3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b="1" kern="100" dirty="0">
                          <a:solidFill>
                            <a:srgbClr val="2A2EE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250</a:t>
                      </a:r>
                      <a:r>
                        <a:rPr lang="zh-CN" altLang="en-US" sz="1500" b="1" kern="100" dirty="0">
                          <a:solidFill>
                            <a:srgbClr val="2A2EE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500" b="1" kern="100" dirty="0">
                          <a:solidFill>
                            <a:srgbClr val="2A2EE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2017</a:t>
                      </a:r>
                      <a:r>
                        <a:rPr lang="zh-CN" altLang="en-US" sz="1500" b="1" kern="100" dirty="0">
                          <a:solidFill>
                            <a:srgbClr val="2A2EE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500" b="1" kern="100" dirty="0">
                        <a:solidFill>
                          <a:srgbClr val="2A2EE3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0.1mHz-1Hz</a:t>
                      </a:r>
                      <a:endParaRPr lang="zh-CN" sz="15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b="1" kern="100" dirty="0">
                          <a:solidFill>
                            <a:srgbClr val="1C2ED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2030~2034</a:t>
                      </a:r>
                      <a:endParaRPr lang="zh-CN" sz="1500" b="1" kern="100" dirty="0">
                        <a:solidFill>
                          <a:srgbClr val="1C2ED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694581736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79EBBE3C-6C84-BF47-BF1D-176100DF1B0D}"/>
              </a:ext>
            </a:extLst>
          </p:cNvPr>
          <p:cNvSpPr/>
          <p:nvPr/>
        </p:nvSpPr>
        <p:spPr>
          <a:xfrm>
            <a:off x="9087890" y="3224464"/>
            <a:ext cx="2823373" cy="35394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1400" dirty="0">
                <a:latin typeface="Times" pitchFamily="2" charset="0"/>
              </a:rPr>
              <a:t>Hu, W. R. &amp; Wu, Y. L. The Taiji Program in Space for gravitational wave physics and the nature of gravity. </a:t>
            </a:r>
            <a:r>
              <a:rPr lang="en-US" sz="1400" dirty="0">
                <a:latin typeface="Helvetica" pitchFamily="2" charset="0"/>
              </a:rPr>
              <a:t>Natl Sci. Rev. </a:t>
            </a:r>
            <a:r>
              <a:rPr lang="en-US" sz="1400" dirty="0">
                <a:latin typeface="Times" pitchFamily="2" charset="0"/>
              </a:rPr>
              <a:t>4, 685</a:t>
            </a:r>
            <a:r>
              <a:rPr lang="en-US" sz="1400" dirty="0">
                <a:latin typeface="Helvetica" pitchFamily="2" charset="0"/>
              </a:rPr>
              <a:t>–</a:t>
            </a:r>
            <a:r>
              <a:rPr lang="en-US" sz="1400" dirty="0">
                <a:latin typeface="Times" pitchFamily="2" charset="0"/>
              </a:rPr>
              <a:t>686 (2017).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400" dirty="0">
                <a:latin typeface="Times" pitchFamily="2" charset="0"/>
              </a:rPr>
              <a:t>Luo, Z. R., Guo, Z. K., </a:t>
            </a:r>
            <a:r>
              <a:rPr lang="en-US" sz="1400" dirty="0" err="1">
                <a:latin typeface="Times" pitchFamily="2" charset="0"/>
              </a:rPr>
              <a:t>Jin</a:t>
            </a:r>
            <a:r>
              <a:rPr lang="en-US" sz="1400" dirty="0">
                <a:latin typeface="Times" pitchFamily="2" charset="0"/>
              </a:rPr>
              <a:t>, G., Wu, Y. L. &amp; Hu, W. R. A brief analysis to Taiji: science and technology. </a:t>
            </a:r>
            <a:r>
              <a:rPr lang="en-US" sz="1400" dirty="0">
                <a:latin typeface="Helvetica" pitchFamily="2" charset="0"/>
              </a:rPr>
              <a:t>Results Phys. </a:t>
            </a:r>
            <a:r>
              <a:rPr lang="en-US" sz="1400" dirty="0">
                <a:latin typeface="Times" pitchFamily="2" charset="0"/>
              </a:rPr>
              <a:t>16, 102918 (2020).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1400" dirty="0">
                <a:latin typeface="Times" pitchFamily="2" charset="0"/>
              </a:rPr>
              <a:t>Luo, Z. R., </a:t>
            </a:r>
            <a:r>
              <a:rPr lang="en-US" sz="1400" dirty="0" err="1">
                <a:latin typeface="Times" pitchFamily="2" charset="0"/>
              </a:rPr>
              <a:t>Jin</a:t>
            </a:r>
            <a:r>
              <a:rPr lang="en-US" sz="1400" dirty="0">
                <a:latin typeface="Times" pitchFamily="2" charset="0"/>
              </a:rPr>
              <a:t>, </a:t>
            </a:r>
            <a:r>
              <a:rPr lang="en-US" sz="1400" dirty="0" err="1">
                <a:latin typeface="Times" pitchFamily="2" charset="0"/>
              </a:rPr>
              <a:t>G.,Wu</a:t>
            </a:r>
            <a:r>
              <a:rPr lang="en-US" sz="1400" dirty="0">
                <a:latin typeface="Times" pitchFamily="2" charset="0"/>
              </a:rPr>
              <a:t>, Y. L. &amp; </a:t>
            </a:r>
            <a:r>
              <a:rPr lang="en-US" sz="1400" dirty="0" err="1">
                <a:latin typeface="Times" pitchFamily="2" charset="0"/>
              </a:rPr>
              <a:t>Hu,W</a:t>
            </a:r>
            <a:r>
              <a:rPr lang="en-US" sz="1400" dirty="0">
                <a:latin typeface="Times" pitchFamily="2" charset="0"/>
              </a:rPr>
              <a:t>. R. The Taiji program: a concise overview.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Theor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Exp. Phys. </a:t>
            </a:r>
            <a:r>
              <a:rPr lang="en-US" sz="1400" dirty="0">
                <a:solidFill>
                  <a:srgbClr val="04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1400" dirty="0" err="1">
                <a:solidFill>
                  <a:srgbClr val="04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doi.org</a:t>
            </a:r>
            <a:r>
              <a:rPr lang="en-US" sz="1400" dirty="0">
                <a:solidFill>
                  <a:srgbClr val="04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/10.1093/</a:t>
            </a:r>
            <a:r>
              <a:rPr lang="en-US" sz="1400" dirty="0" err="1">
                <a:solidFill>
                  <a:srgbClr val="04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ptep</a:t>
            </a:r>
            <a:r>
              <a:rPr lang="en-US" sz="1400" dirty="0">
                <a:solidFill>
                  <a:srgbClr val="04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/ptaa083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(2020).</a:t>
            </a:r>
            <a:endParaRPr lang="en-US" sz="1400" dirty="0">
              <a:solidFill>
                <a:srgbClr val="0433F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2D74AA83-EABF-134B-8CE2-CDF9FFFD264E}"/>
              </a:ext>
            </a:extLst>
          </p:cNvPr>
          <p:cNvSpPr/>
          <p:nvPr/>
        </p:nvSpPr>
        <p:spPr bwMode="auto">
          <a:xfrm>
            <a:off x="414102" y="6614"/>
            <a:ext cx="8052421" cy="852204"/>
          </a:xfrm>
          <a:prstGeom prst="rect">
            <a:avLst/>
          </a:prstGeom>
          <a:solidFill>
            <a:srgbClr val="FEFFD4"/>
          </a:solidFill>
          <a:ln w="9525">
            <a:noFill/>
            <a:miter lim="800000"/>
          </a:ln>
        </p:spPr>
        <p:txBody>
          <a:bodyPr anchor="ctr"/>
          <a:lstStyle/>
          <a:p>
            <a:r>
              <a:rPr lang="en-US" altLang="zh-CN" sz="2800" b="1" dirty="0">
                <a:solidFill>
                  <a:srgbClr val="C00000"/>
                </a:solidFill>
                <a:latin typeface="Arial Narrow" panose="020B0604020202020204" pitchFamily="34" charset="0"/>
                <a:ea typeface="Microsoft YaHei" panose="020B0503020204020204" pitchFamily="34" charset="-122"/>
                <a:cs typeface="Arial Narrow" panose="020B0604020202020204" pitchFamily="34" charset="0"/>
              </a:rPr>
              <a:t>Taiji &amp; LISA GWDs: </a:t>
            </a:r>
            <a:r>
              <a:rPr lang="en-US" altLang="zh-CN" sz="2400" b="1" dirty="0">
                <a:solidFill>
                  <a:srgbClr val="C00000"/>
                </a:solidFill>
                <a:latin typeface="Arial Narrow" panose="020B0604020202020204" pitchFamily="34" charset="0"/>
                <a:ea typeface="Microsoft YaHei" panose="020B0503020204020204" pitchFamily="34" charset="-122"/>
                <a:cs typeface="Arial Narrow" panose="020B0604020202020204" pitchFamily="34" charset="0"/>
              </a:rPr>
              <a:t> seeking to probe lower frequency gravitational wave signals,</a:t>
            </a:r>
            <a:r>
              <a:rPr lang="en-US" sz="2400" b="1" dirty="0">
                <a:solidFill>
                  <a:srgbClr val="C00000"/>
                </a:solidFill>
                <a:latin typeface="Arial Narrow" panose="020B0604020202020204" pitchFamily="34" charset="0"/>
                <a:ea typeface="Microsoft YaHei" panose="020B0503020204020204" pitchFamily="34" charset="-122"/>
                <a:cs typeface="Arial Narrow" panose="020B0604020202020204" pitchFamily="34" charset="0"/>
              </a:rPr>
              <a:t> and planning to be launched in 2030s </a:t>
            </a:r>
            <a:endParaRPr lang="zh-CN" altLang="en-US" sz="2400" b="1" dirty="0">
              <a:solidFill>
                <a:srgbClr val="C00000"/>
              </a:solidFill>
              <a:latin typeface="Arial Narrow" panose="020B0604020202020204" pitchFamily="34" charset="0"/>
              <a:ea typeface="Microsoft YaHei" panose="020B0503020204020204" pitchFamily="34" charset="-122"/>
              <a:cs typeface="Arial Narrow" panose="020B0604020202020204" pitchFamily="34" charset="0"/>
            </a:endParaRPr>
          </a:p>
        </p:txBody>
      </p:sp>
      <p:pic>
        <p:nvPicPr>
          <p:cNvPr id="13" name="图片 1">
            <a:extLst>
              <a:ext uri="{FF2B5EF4-FFF2-40B4-BE49-F238E27FC236}">
                <a16:creationId xmlns:a16="http://schemas.microsoft.com/office/drawing/2014/main" id="{3245FCD5-086A-9E44-B5F2-D8E11CB11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5391" y="1203573"/>
            <a:ext cx="3548167" cy="1935381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14" name="矩形 5">
            <a:extLst>
              <a:ext uri="{FF2B5EF4-FFF2-40B4-BE49-F238E27FC236}">
                <a16:creationId xmlns:a16="http://schemas.microsoft.com/office/drawing/2014/main" id="{8566FBD1-985F-2048-ADAB-6A6990A01D72}"/>
              </a:ext>
            </a:extLst>
          </p:cNvPr>
          <p:cNvSpPr/>
          <p:nvPr/>
        </p:nvSpPr>
        <p:spPr>
          <a:xfrm>
            <a:off x="8466524" y="791922"/>
            <a:ext cx="3557034" cy="823302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ts val="1860"/>
              </a:lnSpc>
            </a:pPr>
            <a:r>
              <a:rPr lang="en-US" altLang="zh-CN" b="1" dirty="0">
                <a:solidFill>
                  <a:srgbClr val="1120FF"/>
                </a:solidFill>
                <a:latin typeface="Hiragino Sans GB W6"/>
                <a:ea typeface="Hiragino Sans GB W6"/>
                <a:cs typeface="Hiragino Sans GB W6"/>
              </a:rPr>
              <a:t>Signals between any two of the three satellites can be used to detect GWs</a:t>
            </a:r>
          </a:p>
        </p:txBody>
      </p:sp>
    </p:spTree>
    <p:extLst>
      <p:ext uri="{BB962C8B-B14F-4D97-AF65-F5344CB8AC3E}">
        <p14:creationId xmlns:p14="http://schemas.microsoft.com/office/powerpoint/2010/main" val="4173242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10" grpId="0" animBg="1"/>
      <p:bldP spid="11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4082A9-6D03-BB49-AAC0-F34945DAF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4724877"/>
            <a:ext cx="11216349" cy="194448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7E486A-C5D3-A04D-A82A-934CD78AA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671" y="1044694"/>
            <a:ext cx="4273938" cy="2775372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E83D55-6703-C84D-BC7A-2CA93D450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196" y="1196752"/>
            <a:ext cx="6278240" cy="261593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8E43BB-8AE3-3A4F-8389-54184A36D788}"/>
              </a:ext>
            </a:extLst>
          </p:cNvPr>
          <p:cNvSpPr/>
          <p:nvPr/>
        </p:nvSpPr>
        <p:spPr>
          <a:xfrm>
            <a:off x="7294671" y="3871883"/>
            <a:ext cx="4273939" cy="2062103"/>
          </a:xfrm>
          <a:prstGeom prst="rect">
            <a:avLst/>
          </a:prstGeom>
          <a:solidFill>
            <a:srgbClr val="FFFEE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1529A5"/>
                </a:solidFill>
              </a:rPr>
              <a:t>This analysis reveals a Bayes factor of approximately 2.5, comparing the</a:t>
            </a:r>
            <a:r>
              <a:rPr lang="zh-CN" altLang="en-US" sz="1600" b="1" dirty="0">
                <a:solidFill>
                  <a:srgbClr val="1529A5"/>
                </a:solidFill>
              </a:rPr>
              <a:t> </a:t>
            </a:r>
            <a:r>
              <a:rPr lang="en-US" sz="1600" b="1" dirty="0">
                <a:solidFill>
                  <a:srgbClr val="1529A5"/>
                </a:solidFill>
              </a:rPr>
              <a:t>quadrupolar (tensor transverse, TT) correlations to the scalar transverse (ST) correlations, and suggesting that</a:t>
            </a:r>
            <a:r>
              <a:rPr lang="zh-CN" altLang="en-US" sz="1600" b="1" dirty="0">
                <a:solidFill>
                  <a:srgbClr val="1529A5"/>
                </a:solidFill>
              </a:rPr>
              <a:t> </a:t>
            </a:r>
            <a:r>
              <a:rPr lang="en-US" sz="1600" b="1" dirty="0">
                <a:solidFill>
                  <a:srgbClr val="1529A5"/>
                </a:solidFill>
              </a:rPr>
              <a:t>the ST correlations provide a comparable explanation for the observed stochastic signal in the </a:t>
            </a:r>
            <a:r>
              <a:rPr lang="en-US" sz="1600" b="1" dirty="0" err="1">
                <a:solidFill>
                  <a:srgbClr val="1529A5"/>
                </a:solidFill>
              </a:rPr>
              <a:t>NANOGrav</a:t>
            </a:r>
            <a:r>
              <a:rPr lang="zh-CN" altLang="en-US" sz="1600" b="1" dirty="0">
                <a:solidFill>
                  <a:srgbClr val="1529A5"/>
                </a:solidFill>
              </a:rPr>
              <a:t> </a:t>
            </a:r>
            <a:r>
              <a:rPr lang="en-US" sz="1600" b="1" dirty="0">
                <a:solidFill>
                  <a:srgbClr val="1529A5"/>
                </a:solidFill>
              </a:rPr>
              <a:t>data.</a:t>
            </a:r>
          </a:p>
        </p:txBody>
      </p:sp>
      <p:sp>
        <p:nvSpPr>
          <p:cNvPr id="6" name="椭圆 6">
            <a:extLst>
              <a:ext uri="{FF2B5EF4-FFF2-40B4-BE49-F238E27FC236}">
                <a16:creationId xmlns:a16="http://schemas.microsoft.com/office/drawing/2014/main" id="{A63B85E5-46CE-1748-BB0B-40D3D13505CD}"/>
              </a:ext>
            </a:extLst>
          </p:cNvPr>
          <p:cNvSpPr/>
          <p:nvPr/>
        </p:nvSpPr>
        <p:spPr>
          <a:xfrm>
            <a:off x="767408" y="1978106"/>
            <a:ext cx="6088282" cy="190597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352C2A-4FBC-E14F-B4AF-3381356237B1}"/>
              </a:ext>
            </a:extLst>
          </p:cNvPr>
          <p:cNvSpPr/>
          <p:nvPr/>
        </p:nvSpPr>
        <p:spPr>
          <a:xfrm>
            <a:off x="1211592" y="3812686"/>
            <a:ext cx="4901447" cy="1919821"/>
          </a:xfrm>
          <a:prstGeom prst="rect">
            <a:avLst/>
          </a:prstGeom>
          <a:solidFill>
            <a:srgbClr val="FFFCF3"/>
          </a:solidFill>
        </p:spPr>
        <p:txBody>
          <a:bodyPr wrap="square">
            <a:spAutoFit/>
          </a:bodyPr>
          <a:lstStyle/>
          <a:p>
            <a:pPr>
              <a:lnSpc>
                <a:spcPts val="2900"/>
              </a:lnSpc>
            </a:pPr>
            <a:r>
              <a:rPr lang="en-US" sz="2000" dirty="0" err="1">
                <a:solidFill>
                  <a:srgbClr val="010E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该</a:t>
            </a:r>
            <a:r>
              <a:rPr lang="zh-CN" altLang="en-US" sz="2000" dirty="0">
                <a:solidFill>
                  <a:srgbClr val="010E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文章</a:t>
            </a:r>
            <a:r>
              <a:rPr lang="en-US" sz="2000" dirty="0">
                <a:solidFill>
                  <a:srgbClr val="010E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分析揭示了贝叶斯因子约为2.5，将四极（张量横向，TT）相关性与标量横向（ST）相关性进行了比较，</a:t>
            </a:r>
            <a:r>
              <a:rPr 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并表明ST相关性为NANOGrav数据中观察到的随机</a:t>
            </a:r>
            <a:r>
              <a:rPr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引力波</a:t>
            </a:r>
            <a:r>
              <a:rPr lang="en-US" sz="2000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信号提供了</a:t>
            </a:r>
            <a:r>
              <a:rPr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具有</a:t>
            </a:r>
            <a:r>
              <a:rPr lang="en-US" sz="2000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可比</a:t>
            </a:r>
            <a:r>
              <a:rPr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性</a:t>
            </a:r>
            <a:r>
              <a:rPr lang="en-US" sz="2000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的解释</a:t>
            </a:r>
            <a:endParaRPr lang="en-US" sz="20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7495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3D250-B0B8-6B4A-A220-162645FD2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85" y="1124744"/>
            <a:ext cx="6507440" cy="34620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2C9F03-62A7-D948-B8BA-B7498C6A9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5773" y="1124743"/>
            <a:ext cx="4103816" cy="242878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26C997-C720-0749-98EB-AD660C0EC1DB}"/>
              </a:ext>
            </a:extLst>
          </p:cNvPr>
          <p:cNvSpPr/>
          <p:nvPr/>
        </p:nvSpPr>
        <p:spPr>
          <a:xfrm>
            <a:off x="7597508" y="3532593"/>
            <a:ext cx="43898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Figure 1. A plot of transverse overlap reduction function</a:t>
            </a:r>
            <a:r>
              <a:rPr lang="zh-CN" altLang="en-US" sz="1200" dirty="0"/>
              <a:t>（</a:t>
            </a:r>
            <a:r>
              <a:rPr lang="en-US" sz="1200" dirty="0"/>
              <a:t>ORF</a:t>
            </a:r>
            <a:r>
              <a:rPr lang="zh-CN" altLang="en-US" sz="1200" dirty="0"/>
              <a:t>）（</a:t>
            </a:r>
            <a:r>
              <a:rPr lang="en-US" sz="1200" dirty="0"/>
              <a:t> related to the</a:t>
            </a:r>
            <a:r>
              <a:rPr lang="zh-CN" altLang="en-US" sz="1200" dirty="0"/>
              <a:t> </a:t>
            </a:r>
            <a:r>
              <a:rPr lang="en-US" sz="1200" dirty="0"/>
              <a:t>spatial geometry of the two pulsars in relation to the Earth</a:t>
            </a:r>
            <a:r>
              <a:rPr lang="zh-CN" altLang="en-US" sz="1200" dirty="0"/>
              <a:t>）</a:t>
            </a:r>
            <a:r>
              <a:rPr lang="en-US" sz="1200" dirty="0"/>
              <a:t>as a function of angular separation. The</a:t>
            </a:r>
            <a:r>
              <a:rPr lang="zh-CN" altLang="en-US" sz="1200" dirty="0"/>
              <a:t> </a:t>
            </a:r>
            <a:r>
              <a:rPr lang="en-US" sz="1200" dirty="0"/>
              <a:t>blue curve describes the </a:t>
            </a:r>
            <a:r>
              <a:rPr lang="en-US" sz="1200" dirty="0" err="1"/>
              <a:t>Hellings</a:t>
            </a:r>
            <a:r>
              <a:rPr lang="en-US" sz="1200" dirty="0"/>
              <a:t> and Downs curve, which is produced by the</a:t>
            </a:r>
            <a:r>
              <a:rPr lang="zh-CN" altLang="en-US" sz="1200" dirty="0"/>
              <a:t> </a:t>
            </a:r>
            <a:r>
              <a:rPr lang="en-US" sz="1200" dirty="0"/>
              <a:t>TT polarization mode, while the orange curve describes the shape of the</a:t>
            </a:r>
            <a:r>
              <a:rPr lang="zh-CN" altLang="en-US" sz="1200" dirty="0"/>
              <a:t> </a:t>
            </a:r>
            <a:r>
              <a:rPr lang="en-US" sz="1200" dirty="0"/>
              <a:t>correlations induced by the ST polarization mode of gravity.</a:t>
            </a: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12E54CFE-81CB-F348-9064-27F030EF4D90}"/>
              </a:ext>
            </a:extLst>
          </p:cNvPr>
          <p:cNvSpPr/>
          <p:nvPr/>
        </p:nvSpPr>
        <p:spPr>
          <a:xfrm>
            <a:off x="75131" y="910321"/>
            <a:ext cx="6780559" cy="201462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A07960-4305-2647-AE32-197AB756458A}"/>
              </a:ext>
            </a:extLst>
          </p:cNvPr>
          <p:cNvSpPr/>
          <p:nvPr/>
        </p:nvSpPr>
        <p:spPr>
          <a:xfrm>
            <a:off x="740612" y="4005064"/>
            <a:ext cx="5826186" cy="2577052"/>
          </a:xfrm>
          <a:prstGeom prst="rect">
            <a:avLst/>
          </a:prstGeom>
          <a:solidFill>
            <a:srgbClr val="FFFCF3"/>
          </a:solidFill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000" dirty="0">
                <a:solidFill>
                  <a:srgbClr val="010E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该文章</a:t>
            </a:r>
            <a:r>
              <a:rPr lang="en-US" sz="2000" dirty="0" err="1">
                <a:solidFill>
                  <a:srgbClr val="010E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探索了NANOGrav</a:t>
            </a:r>
            <a:r>
              <a:rPr lang="en-US" sz="2000" dirty="0">
                <a:solidFill>
                  <a:srgbClr val="010E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15年的数据集，以寻找具有四极Hellings</a:t>
            </a:r>
            <a:r>
              <a:rPr lang="en-US" altLang="zh-CN" sz="2000" dirty="0">
                <a:solidFill>
                  <a:srgbClr val="010E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en-US" sz="2000" dirty="0">
                <a:solidFill>
                  <a:srgbClr val="010E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Downs（HD）和标量横向（ST）相关性的引力波背景的证据</a:t>
            </a:r>
          </a:p>
          <a:p>
            <a:pPr>
              <a:lnSpc>
                <a:spcPts val="2800"/>
              </a:lnSpc>
            </a:pPr>
            <a:r>
              <a:rPr lang="zh-CN" altLang="en-US" sz="2000" dirty="0">
                <a:solidFill>
                  <a:srgbClr val="010E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通过使用最佳统计数据，他们发现，当分别适用时，</a:t>
            </a:r>
            <a:r>
              <a:rPr lang="en-US" sz="2000" dirty="0">
                <a:solidFill>
                  <a:srgbClr val="010E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HD</a:t>
            </a:r>
            <a:r>
              <a:rPr lang="zh-CN" altLang="en-US" sz="2000" dirty="0">
                <a:solidFill>
                  <a:srgbClr val="010E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的中值信噪比为</a:t>
            </a:r>
            <a:r>
              <a:rPr lang="en-US" altLang="zh-CN" sz="2000" dirty="0">
                <a:solidFill>
                  <a:srgbClr val="010E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5.0</a:t>
            </a:r>
            <a:r>
              <a:rPr lang="zh-CN" altLang="en-US" sz="2000" dirty="0">
                <a:solidFill>
                  <a:srgbClr val="010E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</a:t>
            </a:r>
            <a:r>
              <a:rPr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相关性的值信噪比为</a:t>
            </a:r>
            <a:r>
              <a:rPr lang="en-US" altLang="zh-CN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4.6</a:t>
            </a:r>
            <a:r>
              <a:rPr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zh-CN" altLang="en-US" sz="2000" dirty="0">
                <a:solidFill>
                  <a:srgbClr val="010E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当同时适用时，高清的中值信噪声比为</a:t>
            </a:r>
            <a:r>
              <a:rPr lang="en-US" altLang="zh-CN" sz="2000" dirty="0">
                <a:solidFill>
                  <a:srgbClr val="010E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3.5</a:t>
            </a:r>
            <a:r>
              <a:rPr lang="zh-CN" altLang="en-US" sz="2000" dirty="0">
                <a:solidFill>
                  <a:srgbClr val="010E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</a:t>
            </a:r>
            <a:r>
              <a:rPr 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ST</a:t>
            </a:r>
            <a:r>
              <a:rPr lang="zh-CN" altLang="en-US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相关性为</a:t>
            </a:r>
            <a:r>
              <a:rPr lang="en-US" altLang="zh-CN" sz="2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3.0</a:t>
            </a:r>
            <a:r>
              <a:rPr lang="zh-CN" altLang="en-US" sz="2000" dirty="0">
                <a:solidFill>
                  <a:srgbClr val="010E8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US" sz="2000" dirty="0">
              <a:solidFill>
                <a:srgbClr val="010E8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36FCDB-065B-0340-BE39-32F670AD6B02}"/>
              </a:ext>
            </a:extLst>
          </p:cNvPr>
          <p:cNvSpPr/>
          <p:nvPr/>
        </p:nvSpPr>
        <p:spPr>
          <a:xfrm>
            <a:off x="6816080" y="3933056"/>
            <a:ext cx="5125796" cy="2554545"/>
          </a:xfrm>
          <a:prstGeom prst="rect">
            <a:avLst/>
          </a:prstGeom>
          <a:solidFill>
            <a:srgbClr val="FFFEE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This paper explored the </a:t>
            </a:r>
            <a:r>
              <a:rPr lang="en-US" sz="1600" dirty="0" err="1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NANOGrav</a:t>
            </a:r>
            <a:r>
              <a:rPr lang="en-US" sz="1600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15 </a:t>
            </a:r>
            <a:r>
              <a:rPr lang="en-US" sz="1600" dirty="0" err="1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yr</a:t>
            </a:r>
            <a:r>
              <a:rPr lang="zh-CN" altLang="en-US" sz="1600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1600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data set for evidence of a gravitational-wave background with quadrupolar </a:t>
            </a:r>
            <a:r>
              <a:rPr lang="en-US" sz="1600" dirty="0" err="1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Hellings</a:t>
            </a:r>
            <a:r>
              <a:rPr lang="en-US" sz="1600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and Downs (HD) and scalar-transverse (ST)</a:t>
            </a:r>
            <a:r>
              <a:rPr lang="zh-CN" altLang="en-US" sz="1600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1600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correlations.</a:t>
            </a:r>
          </a:p>
          <a:p>
            <a:endParaRPr lang="en-US" sz="1600" dirty="0">
              <a:solidFill>
                <a:srgbClr val="1529A5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sz="1600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By using the optimal statistic, they found that the median signal-to-noise ratios of 5.0 for HD and 4.6 for ST correlations when fit for separately, and median signal-to-noise ratios of 3.5 for HD and 3.0 for ST correlations when fit for simultaneously.</a:t>
            </a:r>
          </a:p>
        </p:txBody>
      </p:sp>
    </p:spTree>
    <p:extLst>
      <p:ext uri="{BB962C8B-B14F-4D97-AF65-F5344CB8AC3E}">
        <p14:creationId xmlns:p14="http://schemas.microsoft.com/office/powerpoint/2010/main" val="358523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24680" y="-27386"/>
            <a:ext cx="12192000" cy="6885385"/>
          </a:xfrm>
          <a:prstGeom prst="rect">
            <a:avLst/>
          </a:prstGeom>
          <a:solidFill>
            <a:srgbClr val="2251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Hiragino Sans GB W6"/>
              <a:ea typeface="Hiragino Sans GB W6"/>
              <a:cs typeface="Hiragino Sans GB W6"/>
            </a:endParaRPr>
          </a:p>
        </p:txBody>
      </p:sp>
      <p:pic>
        <p:nvPicPr>
          <p:cNvPr id="4" name="Picture 8" descr="卫星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519666">
            <a:off x="1595737" y="447367"/>
            <a:ext cx="3157558" cy="22322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5" name="Picture 4" descr="http://www.people.com.cn/mediafile/pic/20100913/45/182250511208589752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49321">
            <a:off x="9794661" y="4259622"/>
            <a:ext cx="2790750" cy="19101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8F8D5384-971D-A945-8B35-11D12ED0F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3385"/>
            <a:ext cx="2596734" cy="73111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739144A-A906-EE45-8462-3E06D3E0A73B}"/>
              </a:ext>
            </a:extLst>
          </p:cNvPr>
          <p:cNvGrpSpPr/>
          <p:nvPr/>
        </p:nvGrpSpPr>
        <p:grpSpPr>
          <a:xfrm>
            <a:off x="5422054" y="1226"/>
            <a:ext cx="1878089" cy="786109"/>
            <a:chOff x="4651737" y="-8579"/>
            <a:chExt cx="1878089" cy="786109"/>
          </a:xfrm>
        </p:grpSpPr>
        <p:pic>
          <p:nvPicPr>
            <p:cNvPr id="13" name="Picture 4" descr="研究生院校徽（中国科学院院徽）">
              <a:extLst>
                <a:ext uri="{FF2B5EF4-FFF2-40B4-BE49-F238E27FC236}">
                  <a16:creationId xmlns:a16="http://schemas.microsoft.com/office/drawing/2014/main" id="{8D02B086-7461-A74F-BB10-61FD817F6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737" y="-8579"/>
              <a:ext cx="974941" cy="786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B5145EF0-3427-C545-A191-C34D4B1B9442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8980" y="0"/>
              <a:ext cx="880846" cy="7775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Picture 19" descr="http://i5.ce.cn/ce/xwzx/kj/201102/09/W020110209325836013033.jpg">
            <a:extLst>
              <a:ext uri="{FF2B5EF4-FFF2-40B4-BE49-F238E27FC236}">
                <a16:creationId xmlns:a16="http://schemas.microsoft.com/office/drawing/2014/main" id="{C67123D3-BCEC-7E43-A18B-8979B9B4A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4680" y="3683549"/>
            <a:ext cx="2196909" cy="32953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80D0865B-216C-E141-9DEC-3AEC0DD7D7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6417" y="2329"/>
            <a:ext cx="1999347" cy="1999347"/>
          </a:xfrm>
          <a:prstGeom prst="rect">
            <a:avLst/>
          </a:prstGeom>
        </p:spPr>
      </p:pic>
      <p:sp>
        <p:nvSpPr>
          <p:cNvPr id="16" name="矩形 8">
            <a:extLst>
              <a:ext uri="{FF2B5EF4-FFF2-40B4-BE49-F238E27FC236}">
                <a16:creationId xmlns:a16="http://schemas.microsoft.com/office/drawing/2014/main" id="{47722F46-ACBA-0A4A-9D75-B06A61066760}"/>
              </a:ext>
            </a:extLst>
          </p:cNvPr>
          <p:cNvSpPr/>
          <p:nvPr/>
        </p:nvSpPr>
        <p:spPr>
          <a:xfrm>
            <a:off x="1949585" y="2809962"/>
            <a:ext cx="8656046" cy="523220"/>
          </a:xfrm>
          <a:prstGeom prst="rect">
            <a:avLst/>
          </a:prstGeom>
          <a:solidFill>
            <a:srgbClr val="FAFFD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Fundamental Challenges in QFT(QM) &amp; GR</a:t>
            </a:r>
            <a:r>
              <a:rPr lang="zh-CN" altLang="en-US" sz="2800" b="1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9023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7D7D7E-CFD0-AB45-875E-BAF6DF0C3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562" y="130629"/>
            <a:ext cx="10367481" cy="51598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BC2FF3F-1B96-7147-8B1F-42EF699E7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7079" y="5241673"/>
            <a:ext cx="4873761" cy="65368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FCD103-30E4-4D48-BF8D-E877223551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437" y="6001290"/>
            <a:ext cx="3670300" cy="6731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BADA0C-8ED2-724E-87A0-F5B21736D0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200" y="5994021"/>
            <a:ext cx="1905000" cy="6731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66789E-BBC8-284C-9936-FF68124A3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8480" y="5943221"/>
            <a:ext cx="1778000" cy="774700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C30F3F-BCC9-5A4C-BCC1-F847D668F744}"/>
              </a:ext>
            </a:extLst>
          </p:cNvPr>
          <p:cNvSpPr/>
          <p:nvPr/>
        </p:nvSpPr>
        <p:spPr>
          <a:xfrm>
            <a:off x="2531457" y="3700973"/>
            <a:ext cx="6725004" cy="461665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630BD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引力量子场论中的相消定律与零能动量张量定理</a:t>
            </a:r>
            <a:endParaRPr lang="en-US" sz="2400" dirty="0">
              <a:solidFill>
                <a:srgbClr val="630BDA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B3718D-9A61-504E-9D12-31C22E9096D4}"/>
              </a:ext>
            </a:extLst>
          </p:cNvPr>
          <p:cNvSpPr/>
          <p:nvPr/>
        </p:nvSpPr>
        <p:spPr>
          <a:xfrm>
            <a:off x="9527480" y="3690920"/>
            <a:ext cx="2298689" cy="369332"/>
          </a:xfrm>
          <a:prstGeom prst="rect">
            <a:avLst/>
          </a:prstGeom>
          <a:solidFill>
            <a:srgbClr val="FFFDE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924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arXiv</a:t>
            </a:r>
            <a:r>
              <a:rPr lang="en-US" b="1" dirty="0">
                <a:solidFill>
                  <a:srgbClr val="0924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: 2411.15166 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C17B05D-A7AD-3642-B61B-62BA49D045AC}"/>
              </a:ext>
            </a:extLst>
          </p:cNvPr>
          <p:cNvSpPr/>
          <p:nvPr/>
        </p:nvSpPr>
        <p:spPr>
          <a:xfrm>
            <a:off x="436131" y="1820317"/>
            <a:ext cx="9027655" cy="19374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52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3CFB7EC-3D81-1B45-B8CB-DF41FAB0ADB8}"/>
              </a:ext>
            </a:extLst>
          </p:cNvPr>
          <p:cNvSpPr/>
          <p:nvPr/>
        </p:nvSpPr>
        <p:spPr>
          <a:xfrm>
            <a:off x="683344" y="3604010"/>
            <a:ext cx="8068769" cy="1754326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itchFamily="2" charset="2"/>
              <a:buChar char="ü"/>
            </a:pPr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GQFT </a:t>
            </a:r>
            <a:r>
              <a:rPr lang="en-US" altLang="zh-CN" sz="24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provides a novel approach for consistently combining the </a:t>
            </a:r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GR</a:t>
            </a:r>
            <a:r>
              <a:rPr lang="en-US" altLang="zh-CN" sz="2400" b="1" dirty="0">
                <a:solidFill>
                  <a:srgbClr val="1120FF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</a:t>
            </a:r>
            <a:r>
              <a:rPr lang="en-US" altLang="zh-CN" sz="24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and</a:t>
            </a:r>
            <a:r>
              <a:rPr lang="en-US" altLang="zh-CN" sz="2400" b="1" dirty="0">
                <a:solidFill>
                  <a:srgbClr val="1120FF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</a:t>
            </a:r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QFT/QM</a:t>
            </a:r>
          </a:p>
          <a:p>
            <a:pPr marL="342900" indent="-342900">
              <a:buFont typeface="Wingdings" pitchFamily="2" charset="2"/>
              <a:buChar char="ü"/>
            </a:pPr>
            <a:endParaRPr lang="en-US" altLang="zh-CN" sz="1200" b="1" dirty="0">
              <a:solidFill>
                <a:srgbClr val="1120FF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GQFT </a:t>
            </a:r>
            <a:r>
              <a:rPr lang="en-US" altLang="zh-CN" sz="24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brings a single and unified theoretical framework for describing the </a:t>
            </a:r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four basic forces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E6380D4B-B537-6040-80EE-441183FB9E2A}"/>
              </a:ext>
            </a:extLst>
          </p:cNvPr>
          <p:cNvSpPr txBox="1">
            <a:spLocks/>
          </p:cNvSpPr>
          <p:nvPr/>
        </p:nvSpPr>
        <p:spPr>
          <a:xfrm>
            <a:off x="1747157" y="22598"/>
            <a:ext cx="5833735" cy="726812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Summary &amp; Conclusions </a:t>
            </a:r>
            <a:endParaRPr kumimoji="1" lang="zh-CN" altLang="en-US" sz="3200" b="1" dirty="0">
              <a:solidFill>
                <a:srgbClr val="C00000"/>
              </a:solidFill>
            </a:endParaRPr>
          </a:p>
        </p:txBody>
      </p:sp>
      <p:grpSp>
        <p:nvGrpSpPr>
          <p:cNvPr id="7" name="组 2">
            <a:extLst>
              <a:ext uri="{FF2B5EF4-FFF2-40B4-BE49-F238E27FC236}">
                <a16:creationId xmlns:a16="http://schemas.microsoft.com/office/drawing/2014/main" id="{21176E5B-C416-5A48-983E-DDD71EB518BE}"/>
              </a:ext>
            </a:extLst>
          </p:cNvPr>
          <p:cNvGrpSpPr/>
          <p:nvPr/>
        </p:nvGrpSpPr>
        <p:grpSpPr>
          <a:xfrm>
            <a:off x="9220690" y="3604010"/>
            <a:ext cx="1928667" cy="1676534"/>
            <a:chOff x="7131415" y="4251373"/>
            <a:chExt cx="1847490" cy="2391214"/>
          </a:xfrm>
        </p:grpSpPr>
        <p:pic>
          <p:nvPicPr>
            <p:cNvPr id="8" name="Picture 6" descr="4inter">
              <a:extLst>
                <a:ext uri="{FF2B5EF4-FFF2-40B4-BE49-F238E27FC236}">
                  <a16:creationId xmlns:a16="http://schemas.microsoft.com/office/drawing/2014/main" id="{5F1317AF-1EDE-FC4C-AB5E-22B10E8152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633" y="4251373"/>
              <a:ext cx="1671700" cy="1940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B6A8CFFB-ABDF-0F49-B092-F55F4973F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3327" y="4370446"/>
              <a:ext cx="523844" cy="41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dirty="0">
                  <a:solidFill>
                    <a:srgbClr val="CC0000"/>
                  </a:solidFill>
                  <a:latin typeface="Hiragino Sans GB W6"/>
                  <a:ea typeface="Hiragino Sans GB W6"/>
                  <a:cs typeface="Hiragino Sans GB W6"/>
                </a:rPr>
                <a:t>引力</a:t>
              </a: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13860241-A0A9-F64F-B9FA-507F4C0B10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0918" y="4764841"/>
              <a:ext cx="704480" cy="41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dirty="0">
                  <a:solidFill>
                    <a:srgbClr val="CC0000"/>
                  </a:solidFill>
                  <a:latin typeface="Hiragino Sans GB W6"/>
                  <a:ea typeface="Hiragino Sans GB W6"/>
                  <a:cs typeface="Hiragino Sans GB W6"/>
                </a:rPr>
                <a:t>电磁力</a:t>
              </a:r>
            </a:p>
          </p:txBody>
        </p:sp>
        <p:sp>
          <p:nvSpPr>
            <p:cNvPr id="13" name="Rectangle 9">
              <a:extLst>
                <a:ext uri="{FF2B5EF4-FFF2-40B4-BE49-F238E27FC236}">
                  <a16:creationId xmlns:a16="http://schemas.microsoft.com/office/drawing/2014/main" id="{ABE06ADD-A73A-9944-ADFA-30346B889E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3790" y="6231060"/>
              <a:ext cx="885115" cy="41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dirty="0">
                  <a:solidFill>
                    <a:srgbClr val="CC0000"/>
                  </a:solidFill>
                  <a:latin typeface="Hiragino Sans GB W6"/>
                  <a:ea typeface="Hiragino Sans GB W6"/>
                  <a:cs typeface="Hiragino Sans GB W6"/>
                </a:rPr>
                <a:t>弱作用力</a:t>
              </a:r>
            </a:p>
          </p:txBody>
        </p:sp>
        <p:sp>
          <p:nvSpPr>
            <p:cNvPr id="14" name="Rectangle 10">
              <a:extLst>
                <a:ext uri="{FF2B5EF4-FFF2-40B4-BE49-F238E27FC236}">
                  <a16:creationId xmlns:a16="http://schemas.microsoft.com/office/drawing/2014/main" id="{8EA9A292-B45C-3F46-B21A-13432EE364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1415" y="6224611"/>
              <a:ext cx="885115" cy="411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600" dirty="0">
                  <a:solidFill>
                    <a:srgbClr val="CC0000"/>
                  </a:solidFill>
                  <a:latin typeface="Hiragino Sans GB W6"/>
                  <a:ea typeface="Hiragino Sans GB W6"/>
                  <a:cs typeface="Hiragino Sans GB W6"/>
                </a:rPr>
                <a:t>强作用力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21C1AB2-9D43-9A48-A30F-A9B51AB507CD}"/>
              </a:ext>
            </a:extLst>
          </p:cNvPr>
          <p:cNvSpPr/>
          <p:nvPr/>
        </p:nvSpPr>
        <p:spPr>
          <a:xfrm>
            <a:off x="683345" y="5631410"/>
            <a:ext cx="8068769" cy="830997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GQFT</a:t>
            </a:r>
            <a:r>
              <a:rPr lang="zh-CN" altLang="en-US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</a:t>
            </a:r>
            <a:r>
              <a:rPr lang="en-US" altLang="zh-CN" sz="2400" b="1" dirty="0">
                <a:solidFill>
                  <a:srgbClr val="002699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leads to </a:t>
            </a:r>
            <a:r>
              <a:rPr lang="en-US" sz="2400" b="1" dirty="0">
                <a:solidFill>
                  <a:srgbClr val="002699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deep understanding of the universe, from the smallest quanta to the largest cosmos.</a:t>
            </a:r>
          </a:p>
        </p:txBody>
      </p:sp>
      <p:pic>
        <p:nvPicPr>
          <p:cNvPr id="15" name="Picture 5" descr="Big-Bang">
            <a:extLst>
              <a:ext uri="{FF2B5EF4-FFF2-40B4-BE49-F238E27FC236}">
                <a16:creationId xmlns:a16="http://schemas.microsoft.com/office/drawing/2014/main" id="{73A5598A-6996-6A4F-9D89-A2AA69D26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053" y="5593780"/>
            <a:ext cx="1687304" cy="107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4A6CCBA-31EF-DB40-9F8F-28A34B2B3194}"/>
              </a:ext>
            </a:extLst>
          </p:cNvPr>
          <p:cNvSpPr/>
          <p:nvPr/>
        </p:nvSpPr>
        <p:spPr>
          <a:xfrm>
            <a:off x="392721" y="907223"/>
            <a:ext cx="11022802" cy="2554545"/>
          </a:xfrm>
          <a:prstGeom prst="rect">
            <a:avLst/>
          </a:prstGeom>
          <a:solidFill>
            <a:srgbClr val="FFFEE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Essential Notions Beyond QM/QFT &amp; GR:</a:t>
            </a:r>
          </a:p>
          <a:p>
            <a:endParaRPr lang="en-US" sz="800" b="1" dirty="0">
              <a:solidFill>
                <a:srgbClr val="C00000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The laws of nature are governed by the intrinsic properties of the basic constituents of matter, characterized by quantum fields, rather than geometry.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1000" b="1" dirty="0">
              <a:solidFill>
                <a:srgbClr val="1529A5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The laws of nature are independent of the choice of local field configurations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800" b="1" dirty="0">
              <a:solidFill>
                <a:srgbClr val="1529A5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altLang="zh-CN" sz="2200" b="1" dirty="0">
                <a:solidFill>
                  <a:srgbClr val="002699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Distinguish the internal inhomogeneous spin symmetry 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WS(1,3) </a:t>
            </a:r>
            <a:r>
              <a:rPr lang="en-US" altLang="zh-CN" sz="2200" b="1" dirty="0">
                <a:solidFill>
                  <a:srgbClr val="002699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of quantum field and the external Poincare symmetry 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PO(1,3) </a:t>
            </a:r>
            <a:r>
              <a:rPr lang="en-US" altLang="zh-CN" sz="2200" b="1" dirty="0">
                <a:solidFill>
                  <a:srgbClr val="002699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of coordinate system</a:t>
            </a:r>
            <a:endParaRPr lang="zh-CN" altLang="en-US" sz="2200" b="1" dirty="0">
              <a:solidFill>
                <a:srgbClr val="002699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61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24680" y="-27386"/>
            <a:ext cx="12192000" cy="6885385"/>
          </a:xfrm>
          <a:prstGeom prst="rect">
            <a:avLst/>
          </a:prstGeom>
          <a:solidFill>
            <a:srgbClr val="2251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Hiragino Sans GB W6"/>
              <a:ea typeface="Hiragino Sans GB W6"/>
              <a:cs typeface="Hiragino Sans GB W6"/>
            </a:endParaRPr>
          </a:p>
        </p:txBody>
      </p:sp>
      <p:pic>
        <p:nvPicPr>
          <p:cNvPr id="4" name="Picture 8" descr="卫星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519666">
            <a:off x="1595737" y="447367"/>
            <a:ext cx="3157558" cy="22322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5" name="Picture 4" descr="http://www.people.com.cn/mediafile/pic/20100913/45/182250511208589752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49321">
            <a:off x="9794661" y="4259622"/>
            <a:ext cx="2790750" cy="19101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8F8D5384-971D-A945-8B35-11D12ED0F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3385"/>
            <a:ext cx="2596734" cy="73111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739144A-A906-EE45-8462-3E06D3E0A73B}"/>
              </a:ext>
            </a:extLst>
          </p:cNvPr>
          <p:cNvGrpSpPr/>
          <p:nvPr/>
        </p:nvGrpSpPr>
        <p:grpSpPr>
          <a:xfrm>
            <a:off x="5422054" y="1226"/>
            <a:ext cx="1878089" cy="786109"/>
            <a:chOff x="4651737" y="-8579"/>
            <a:chExt cx="1878089" cy="786109"/>
          </a:xfrm>
        </p:grpSpPr>
        <p:pic>
          <p:nvPicPr>
            <p:cNvPr id="13" name="Picture 4" descr="研究生院校徽（中国科学院院徽）">
              <a:extLst>
                <a:ext uri="{FF2B5EF4-FFF2-40B4-BE49-F238E27FC236}">
                  <a16:creationId xmlns:a16="http://schemas.microsoft.com/office/drawing/2014/main" id="{8D02B086-7461-A74F-BB10-61FD817F6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737" y="-8579"/>
              <a:ext cx="974941" cy="786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B5145EF0-3427-C545-A191-C34D4B1B9442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8980" y="0"/>
              <a:ext cx="880846" cy="7775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Picture 19" descr="http://i5.ce.cn/ce/xwzx/kj/201102/09/W020110209325836013033.jpg">
            <a:extLst>
              <a:ext uri="{FF2B5EF4-FFF2-40B4-BE49-F238E27FC236}">
                <a16:creationId xmlns:a16="http://schemas.microsoft.com/office/drawing/2014/main" id="{C67123D3-BCEC-7E43-A18B-8979B9B4A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4680" y="3683549"/>
            <a:ext cx="2196909" cy="32953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80D0865B-216C-E141-9DEC-3AEC0DD7D7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6417" y="2329"/>
            <a:ext cx="1999347" cy="1999347"/>
          </a:xfrm>
          <a:prstGeom prst="rect">
            <a:avLst/>
          </a:prstGeom>
        </p:spPr>
      </p:pic>
      <p:sp>
        <p:nvSpPr>
          <p:cNvPr id="15" name="矩形 8">
            <a:extLst>
              <a:ext uri="{FF2B5EF4-FFF2-40B4-BE49-F238E27FC236}">
                <a16:creationId xmlns:a16="http://schemas.microsoft.com/office/drawing/2014/main" id="{A69131AE-EB91-B244-B4D8-2B0F7EE940DF}"/>
              </a:ext>
            </a:extLst>
          </p:cNvPr>
          <p:cNvSpPr/>
          <p:nvPr/>
        </p:nvSpPr>
        <p:spPr>
          <a:xfrm>
            <a:off x="522514" y="3112970"/>
            <a:ext cx="11416206" cy="523220"/>
          </a:xfrm>
          <a:prstGeom prst="rect">
            <a:avLst/>
          </a:prstGeom>
          <a:solidFill>
            <a:srgbClr val="FAFFD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GSM:</a:t>
            </a:r>
            <a:r>
              <a:rPr lang="en-US" altLang="zh-CN" sz="28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 A unified Framework for Particle Physics &amp; Cosmology </a:t>
            </a:r>
            <a:endParaRPr lang="en-US" altLang="zh-CN" sz="2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047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A94EF3-E093-654A-A6C7-8354A75CB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44624"/>
            <a:ext cx="10414000" cy="4787900"/>
          </a:xfrm>
          <a:prstGeom prst="rect">
            <a:avLst/>
          </a:prstGeom>
        </p:spPr>
      </p:pic>
      <p:sp>
        <p:nvSpPr>
          <p:cNvPr id="4" name="椭圆 6">
            <a:extLst>
              <a:ext uri="{FF2B5EF4-FFF2-40B4-BE49-F238E27FC236}">
                <a16:creationId xmlns:a16="http://schemas.microsoft.com/office/drawing/2014/main" id="{769BA866-4604-0849-8581-7DB83888F95A}"/>
              </a:ext>
            </a:extLst>
          </p:cNvPr>
          <p:cNvSpPr/>
          <p:nvPr/>
        </p:nvSpPr>
        <p:spPr>
          <a:xfrm>
            <a:off x="437081" y="2129911"/>
            <a:ext cx="10291852" cy="2131264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C70B20-5814-ED4A-97BE-A73589BCA7EC}"/>
              </a:ext>
            </a:extLst>
          </p:cNvPr>
          <p:cNvSpPr/>
          <p:nvPr/>
        </p:nvSpPr>
        <p:spPr>
          <a:xfrm>
            <a:off x="839416" y="3933056"/>
            <a:ext cx="10131751" cy="2931572"/>
          </a:xfrm>
          <a:prstGeom prst="rect">
            <a:avLst/>
          </a:prstGeom>
          <a:solidFill>
            <a:srgbClr val="FFFEE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en-US" altLang="zh-CN" sz="800" b="1" dirty="0">
              <a:solidFill>
                <a:srgbClr val="FF0000"/>
              </a:solidFill>
              <a:latin typeface="Calibri" panose="020F0502020204030204" pitchFamily="34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标准模型的广义理论及其对暗宇宙的揭示</a:t>
            </a:r>
            <a:r>
              <a:rPr lang="en-US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sz="28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sz="1050" dirty="0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 </a:t>
            </a:r>
            <a:endParaRPr lang="en-US" dirty="0">
              <a:latin typeface="Calibri" panose="020F050202020403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600" b="1" dirty="0">
                <a:solidFill>
                  <a:srgbClr val="1529A5"/>
                </a:solidFill>
                <a:latin typeface="+mn-ea"/>
                <a:cs typeface="Times New Roman" panose="02020603050405020304" pitchFamily="18" charset="0"/>
              </a:rPr>
              <a:t>吴岳良</a:t>
            </a:r>
            <a:endParaRPr lang="en-US" sz="2600" b="1" dirty="0">
              <a:solidFill>
                <a:srgbClr val="1529A5"/>
              </a:solidFill>
              <a:latin typeface="+mn-ea"/>
              <a:cs typeface="Times New Roman" panose="02020603050405020304" pitchFamily="18" charset="0"/>
            </a:endParaRPr>
          </a:p>
          <a:p>
            <a:pPr algn="ctr"/>
            <a:r>
              <a:rPr lang="en-US" sz="800" b="1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 </a:t>
            </a:r>
            <a:endParaRPr lang="en-US" b="1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ctr"/>
            <a:r>
              <a:rPr lang="zh-CN" altLang="en-US" b="1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中国科学院理论物理研究所</a:t>
            </a:r>
            <a:endParaRPr lang="en-US" altLang="zh-CN" b="1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ctr"/>
            <a:r>
              <a:rPr lang="zh-CN" altLang="en-US" b="1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国际理论物理中心</a:t>
            </a:r>
            <a:r>
              <a:rPr lang="en-US" altLang="zh-CN" b="1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(</a:t>
            </a:r>
            <a:r>
              <a:rPr lang="zh-CN" altLang="en-US" b="1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亚太地区</a:t>
            </a:r>
            <a:r>
              <a:rPr lang="en-US" altLang="zh-CN" b="1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)</a:t>
            </a:r>
            <a:endParaRPr lang="en-US" b="1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ctr"/>
            <a:r>
              <a:rPr lang="zh-CN" altLang="en-US" b="1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中国科学院大学 引力波宇宙太极实验室</a:t>
            </a:r>
            <a:endParaRPr lang="en-US" b="1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ctr"/>
            <a:r>
              <a:rPr lang="zh-CN" altLang="en-US" b="1" dirty="0">
                <a:solidFill>
                  <a:srgbClr val="002060"/>
                </a:solidFill>
                <a:latin typeface="+mn-ea"/>
                <a:cs typeface="Times New Roman" panose="02020603050405020304" pitchFamily="18" charset="0"/>
              </a:rPr>
              <a:t>国科大杭州高等研究院 基础物理与数学科学学院</a:t>
            </a:r>
            <a:endParaRPr lang="en-US" altLang="zh-CN" b="1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ctr"/>
            <a:endParaRPr lang="en-US" altLang="zh-CN" sz="800" b="1" dirty="0">
              <a:solidFill>
                <a:srgbClr val="002060"/>
              </a:solidFill>
              <a:latin typeface="+mn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 b="1" dirty="0">
                <a:solidFill>
                  <a:srgbClr val="1529A5"/>
                </a:solidFill>
                <a:latin typeface="+mn-ea"/>
                <a:cs typeface="Times New Roman" panose="02020603050405020304" pitchFamily="18" charset="0"/>
              </a:rPr>
              <a:t>Sci. Bull. 70 (2025) 1740</a:t>
            </a:r>
            <a:r>
              <a:rPr lang="zh-CN" altLang="en-US" sz="2400" b="1" dirty="0">
                <a:solidFill>
                  <a:srgbClr val="1529A5"/>
                </a:solidFill>
                <a:latin typeface="+mn-ea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1529A5"/>
                </a:solidFill>
                <a:latin typeface="+mn-ea"/>
                <a:cs typeface="Times New Roman" panose="02020603050405020304" pitchFamily="18" charset="0"/>
              </a:rPr>
              <a:t>(</a:t>
            </a:r>
            <a:r>
              <a:rPr lang="zh-CN" altLang="en-US" sz="2400" b="1" dirty="0">
                <a:solidFill>
                  <a:srgbClr val="1529A5"/>
                </a:solidFill>
                <a:latin typeface="+mn-ea"/>
                <a:cs typeface="Times New Roman" panose="02020603050405020304" pitchFamily="18" charset="0"/>
              </a:rPr>
              <a:t>科学通报</a:t>
            </a:r>
            <a:r>
              <a:rPr lang="en-US" altLang="zh-CN" sz="2400" b="1" dirty="0">
                <a:solidFill>
                  <a:srgbClr val="1529A5"/>
                </a:solidFill>
                <a:latin typeface="+mn-ea"/>
                <a:cs typeface="Times New Roman" panose="02020603050405020304" pitchFamily="18" charset="0"/>
              </a:rPr>
              <a:t>)</a:t>
            </a:r>
            <a:endParaRPr lang="en-US" sz="2400" b="1" dirty="0">
              <a:solidFill>
                <a:srgbClr val="1529A5"/>
              </a:solidFill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60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ADB052-4469-1F48-959A-2B1DCAD5D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12700"/>
            <a:ext cx="11595100" cy="6832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5DA276-8066-D742-925B-55A00DBA1D82}"/>
              </a:ext>
            </a:extLst>
          </p:cNvPr>
          <p:cNvSpPr/>
          <p:nvPr/>
        </p:nvSpPr>
        <p:spPr>
          <a:xfrm>
            <a:off x="2546982" y="1562490"/>
            <a:ext cx="5628464" cy="1169551"/>
          </a:xfrm>
          <a:prstGeom prst="rect">
            <a:avLst/>
          </a:prstGeom>
          <a:solidFill>
            <a:srgbClr val="FFFEE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广义标准模型的理论基础</a:t>
            </a:r>
            <a:endParaRPr lang="en-US" altLang="zh-CN" sz="32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endParaRPr lang="en-US" altLang="zh-CN" sz="1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ctr"/>
            <a:r>
              <a:rPr lang="en-US" altLang="zh-CN" sz="28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粒子物理与宇宙学的统一框架</a:t>
            </a:r>
            <a:endParaRPr lang="en-US" sz="2800" dirty="0">
              <a:solidFill>
                <a:srgbClr val="1529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564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688ADA-BE8E-B247-8263-A9089C40C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707" y="3356992"/>
            <a:ext cx="3180053" cy="652089"/>
          </a:xfrm>
          <a:prstGeom prst="rect">
            <a:avLst/>
          </a:prstGeom>
          <a:ln>
            <a:solidFill>
              <a:srgbClr val="760FFF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2DFA73-D9A4-AD48-AFB0-DF5AE7A4C962}"/>
              </a:ext>
            </a:extLst>
          </p:cNvPr>
          <p:cNvSpPr/>
          <p:nvPr/>
        </p:nvSpPr>
        <p:spPr>
          <a:xfrm>
            <a:off x="1626905" y="131880"/>
            <a:ext cx="9195961" cy="954107"/>
          </a:xfrm>
          <a:prstGeom prst="rect">
            <a:avLst/>
          </a:prstGeom>
          <a:solidFill>
            <a:srgbClr val="FBFFC8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1" lang="en-US" altLang="zh-CN" sz="3200" b="1" dirty="0">
                <a:solidFill>
                  <a:srgbClr val="C00000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The General Theory of the Standard Model</a:t>
            </a:r>
            <a:endParaRPr kumimoji="1" lang="en-US" altLang="zh-CN" sz="800" b="1" dirty="0">
              <a:solidFill>
                <a:srgbClr val="FF0000"/>
              </a:solidFill>
              <a:latin typeface="Microsoft New Tai Lue" panose="020B0502040204020203" pitchFamily="34" charset="0"/>
              <a:ea typeface="微软雅黑" panose="020B0503020204020204" pitchFamily="34" charset="-122"/>
              <a:cs typeface="Microsoft New Tai Lue" panose="020B0502040204020203" pitchFamily="34" charset="0"/>
            </a:endParaRPr>
          </a:p>
          <a:p>
            <a:pPr algn="ctr"/>
            <a:r>
              <a:rPr kumimoji="1" lang="en-US" altLang="zh-CN" sz="2400" b="1" dirty="0">
                <a:solidFill>
                  <a:srgbClr val="0028D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——</a:t>
            </a:r>
            <a:r>
              <a:rPr kumimoji="1" lang="en-US" altLang="zh-CN" sz="2400" b="1" dirty="0">
                <a:solidFill>
                  <a:srgbClr val="0028DD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A Framework of Unifying Particle Physics and Cosmology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DF3CC2-868F-164A-B1E2-A6E31C0BF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51" y="6133622"/>
            <a:ext cx="3526641" cy="607746"/>
          </a:xfrm>
          <a:prstGeom prst="rect">
            <a:avLst/>
          </a:prstGeom>
          <a:ln>
            <a:solidFill>
              <a:srgbClr val="760FFF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E1923B-CFEB-8947-84F9-BDDD852B6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866" y="5373216"/>
            <a:ext cx="3572256" cy="687714"/>
          </a:xfrm>
          <a:prstGeom prst="rect">
            <a:avLst/>
          </a:prstGeom>
          <a:ln>
            <a:solidFill>
              <a:srgbClr val="760FFF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572891-17B1-AF4F-BD81-69C5A034AA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3" y="4626942"/>
            <a:ext cx="3509419" cy="674266"/>
          </a:xfrm>
          <a:prstGeom prst="rect">
            <a:avLst/>
          </a:prstGeom>
          <a:ln>
            <a:solidFill>
              <a:srgbClr val="760FFF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8717A7-3783-514F-AC23-1C252D6CA7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0188" y="3529199"/>
            <a:ext cx="6283008" cy="306242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5E578A-2AA7-8F4A-B7B2-EFC812B3F4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67109" y="2213136"/>
            <a:ext cx="4787266" cy="56779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227454D-2C3C-5440-8297-43D1DD7B6B84}"/>
              </a:ext>
            </a:extLst>
          </p:cNvPr>
          <p:cNvSpPr/>
          <p:nvPr/>
        </p:nvSpPr>
        <p:spPr>
          <a:xfrm>
            <a:off x="298327" y="1246329"/>
            <a:ext cx="11755141" cy="430887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kumimoji="1"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Based on Intrinsic Properties of Leptons &amp; Quarks as basic constituents of matter in SM</a:t>
            </a:r>
            <a:endParaRPr lang="en-US" sz="2200" b="1" dirty="0">
              <a:solidFill>
                <a:srgbClr val="C00000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19B0B1-4B42-A14A-915F-90A7184AA5BB}"/>
              </a:ext>
            </a:extLst>
          </p:cNvPr>
          <p:cNvSpPr/>
          <p:nvPr/>
        </p:nvSpPr>
        <p:spPr>
          <a:xfrm>
            <a:off x="5433310" y="3068960"/>
            <a:ext cx="6054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Action of SM in left-right chiral duality representation</a:t>
            </a:r>
            <a:endParaRPr lang="en-US" b="1" dirty="0">
              <a:solidFill>
                <a:srgbClr val="0215B8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6D5CC32-BD9D-A949-A7F2-B9812608BA6A}"/>
              </a:ext>
            </a:extLst>
          </p:cNvPr>
          <p:cNvSpPr/>
          <p:nvPr/>
        </p:nvSpPr>
        <p:spPr>
          <a:xfrm>
            <a:off x="6821208" y="1732746"/>
            <a:ext cx="34953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000" b="1" dirty="0">
                <a:solidFill>
                  <a:srgbClr val="0215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Gauge Symmetries in SM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3503F3-9C50-184B-8FDA-114F48A4FF0F}"/>
              </a:ext>
            </a:extLst>
          </p:cNvPr>
          <p:cNvSpPr/>
          <p:nvPr/>
        </p:nvSpPr>
        <p:spPr>
          <a:xfrm>
            <a:off x="213698" y="2956882"/>
            <a:ext cx="4948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0215B8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Leptons &amp; Quarks are Weyl Fermions in SM </a:t>
            </a:r>
            <a:endParaRPr lang="en-US" b="1" dirty="0">
              <a:solidFill>
                <a:srgbClr val="C00000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2640059-98C3-AF41-9277-0C5D2071A4D2}"/>
              </a:ext>
            </a:extLst>
          </p:cNvPr>
          <p:cNvSpPr/>
          <p:nvPr/>
        </p:nvSpPr>
        <p:spPr>
          <a:xfrm>
            <a:off x="839416" y="1732746"/>
            <a:ext cx="51545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sz="2000" b="1" dirty="0">
                <a:solidFill>
                  <a:srgbClr val="0215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Associated global Lorentz Symmetry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2F1DAF-CEB7-5344-99B0-F72AA48F7082}"/>
              </a:ext>
            </a:extLst>
          </p:cNvPr>
          <p:cNvSpPr/>
          <p:nvPr/>
        </p:nvSpPr>
        <p:spPr>
          <a:xfrm>
            <a:off x="213698" y="4120167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Chiral Duality</a:t>
            </a: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endParaRPr lang="en-US" sz="2000" b="1" dirty="0">
              <a:solidFill>
                <a:srgbClr val="C00000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BA05A2-572E-D941-97A1-15EE5090BD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398" y="2177977"/>
            <a:ext cx="3041288" cy="52606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BE2324-78CC-4740-B5C6-1B18CB4225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9614" y="4135283"/>
            <a:ext cx="1789072" cy="389181"/>
          </a:xfrm>
          <a:prstGeom prst="rect">
            <a:avLst/>
          </a:prstGeom>
          <a:ln>
            <a:solidFill>
              <a:srgbClr val="760FFF"/>
            </a:solidFill>
          </a:ln>
        </p:spPr>
      </p:pic>
    </p:spTree>
    <p:extLst>
      <p:ext uri="{BB962C8B-B14F-4D97-AF65-F5344CB8AC3E}">
        <p14:creationId xmlns:p14="http://schemas.microsoft.com/office/powerpoint/2010/main" val="221988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D450FA-D468-D247-9438-F90AF61B0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898" y="1965765"/>
            <a:ext cx="8738762" cy="52098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1A6AAC-0207-1B4E-8D63-8CF71A0FE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240" y="2600145"/>
            <a:ext cx="3168352" cy="396807"/>
          </a:xfrm>
          <a:prstGeom prst="rect">
            <a:avLst/>
          </a:prstGeom>
          <a:ln>
            <a:solidFill>
              <a:srgbClr val="760FFF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7CE768-D544-5F44-B1E4-26FE8351B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064" y="3221385"/>
            <a:ext cx="4824536" cy="422149"/>
          </a:xfrm>
          <a:prstGeom prst="rect">
            <a:avLst/>
          </a:prstGeom>
          <a:ln>
            <a:solidFill>
              <a:srgbClr val="760FFF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6238E1-7C33-604C-B2DD-044C53CE84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064" y="3881570"/>
            <a:ext cx="4824536" cy="47688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E9E6E6A-626C-1942-9048-2CFE6FA5DB70}"/>
              </a:ext>
            </a:extLst>
          </p:cNvPr>
          <p:cNvSpPr/>
          <p:nvPr/>
        </p:nvSpPr>
        <p:spPr>
          <a:xfrm>
            <a:off x="667338" y="3256987"/>
            <a:ext cx="5788701" cy="400110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Conformal inhomogeneous spin symmetry 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46400E-31BF-B443-8BAE-65A18B08FBD1}"/>
              </a:ext>
            </a:extLst>
          </p:cNvPr>
          <p:cNvSpPr/>
          <p:nvPr/>
        </p:nvSpPr>
        <p:spPr>
          <a:xfrm>
            <a:off x="666258" y="2658264"/>
            <a:ext cx="4061590" cy="400110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Poincare group symmetry</a:t>
            </a:r>
            <a:endParaRPr lang="en-US" sz="2000" dirty="0">
              <a:solidFill>
                <a:srgbClr val="0215B8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632071-B48E-504D-9EBA-F3157059480C}"/>
              </a:ext>
            </a:extLst>
          </p:cNvPr>
          <p:cNvSpPr/>
          <p:nvPr/>
        </p:nvSpPr>
        <p:spPr>
          <a:xfrm>
            <a:off x="745680" y="3906883"/>
            <a:ext cx="5544615" cy="400110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Associated global Lorentz &amp; Scaling  Sym. 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F72862-D5BA-FE40-B40C-6076E299A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7728" y="4542018"/>
            <a:ext cx="1864551" cy="650938"/>
          </a:xfrm>
          <a:prstGeom prst="rect">
            <a:avLst/>
          </a:prstGeom>
          <a:ln>
            <a:solidFill>
              <a:srgbClr val="630BDA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B26185-C712-B643-BEAF-566284EF1E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924" y="5358653"/>
            <a:ext cx="1651000" cy="558800"/>
          </a:xfrm>
          <a:prstGeom prst="rect">
            <a:avLst/>
          </a:prstGeom>
          <a:ln>
            <a:solidFill>
              <a:srgbClr val="630BDA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56959A-F113-D646-BBCB-B2682A023E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5924" y="6082962"/>
            <a:ext cx="2176236" cy="611198"/>
          </a:xfrm>
          <a:prstGeom prst="rect">
            <a:avLst/>
          </a:prstGeom>
          <a:ln>
            <a:solidFill>
              <a:srgbClr val="630BDA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DD0826-904B-2D4A-9727-F62F90EA2D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5501" y="4654875"/>
            <a:ext cx="5545115" cy="430309"/>
          </a:xfrm>
          <a:prstGeom prst="rect">
            <a:avLst/>
          </a:prstGeom>
          <a:ln>
            <a:solidFill>
              <a:srgbClr val="630BDA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0E392E-8CF6-E044-A7E8-C0B3596193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50565" y="5418892"/>
            <a:ext cx="5527285" cy="394806"/>
          </a:xfrm>
          <a:prstGeom prst="rect">
            <a:avLst/>
          </a:prstGeom>
          <a:ln>
            <a:solidFill>
              <a:srgbClr val="630BDA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CF8499-9C6E-A14C-9C9D-90D89A6155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69798" y="6139376"/>
            <a:ext cx="5390732" cy="415450"/>
          </a:xfrm>
          <a:prstGeom prst="rect">
            <a:avLst/>
          </a:prstGeom>
          <a:ln>
            <a:solidFill>
              <a:srgbClr val="630BDA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308349A-B0F4-4F45-B060-C5FF528A938F}"/>
              </a:ext>
            </a:extLst>
          </p:cNvPr>
          <p:cNvSpPr/>
          <p:nvPr/>
        </p:nvSpPr>
        <p:spPr>
          <a:xfrm>
            <a:off x="479376" y="4635997"/>
            <a:ext cx="2552029" cy="584775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Spin sym. </a:t>
            </a:r>
            <a:r>
              <a:rPr lang="en-US" altLang="zh-CN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SP(1,3)</a:t>
            </a:r>
            <a:r>
              <a:rPr lang="zh-CN" altLang="en-US" sz="16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：</a:t>
            </a:r>
            <a:endParaRPr lang="en-US" altLang="zh-CN" sz="1600" b="1" dirty="0">
              <a:solidFill>
                <a:srgbClr val="0215B8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SimSun" panose="02010600030101010101" pitchFamily="2" charset="-122"/>
            </a:endParaRPr>
          </a:p>
          <a:p>
            <a:r>
              <a:rPr lang="en-US" altLang="zh-CN" sz="16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Generators &amp; Algebra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C1A75C-683C-894C-AE6C-A58C02D3EB79}"/>
              </a:ext>
            </a:extLst>
          </p:cNvPr>
          <p:cNvSpPr/>
          <p:nvPr/>
        </p:nvSpPr>
        <p:spPr>
          <a:xfrm>
            <a:off x="475080" y="5334168"/>
            <a:ext cx="3028632" cy="584775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Chirality boost-spin sym.</a:t>
            </a:r>
          </a:p>
          <a:p>
            <a:r>
              <a:rPr lang="en-US" altLang="zh-CN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W</a:t>
            </a:r>
            <a:r>
              <a:rPr lang="en-US" altLang="zh-CN" sz="1600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1</a:t>
            </a:r>
            <a:r>
              <a:rPr lang="zh-CN" altLang="en-US" sz="1600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，</a:t>
            </a:r>
            <a:r>
              <a:rPr lang="en-US" altLang="zh-CN" sz="1600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3</a:t>
            </a:r>
            <a:r>
              <a:rPr lang="zh-CN" altLang="en-US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 </a:t>
            </a:r>
            <a:r>
              <a:rPr lang="en-US" altLang="zh-CN" sz="16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Generators &amp; Algebra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3DF065E-DFFA-0940-885A-355D3023D0E9}"/>
              </a:ext>
            </a:extLst>
          </p:cNvPr>
          <p:cNvSpPr/>
          <p:nvPr/>
        </p:nvSpPr>
        <p:spPr>
          <a:xfrm>
            <a:off x="479376" y="6040408"/>
            <a:ext cx="3379666" cy="584775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Chiral conformal-spin sym.</a:t>
            </a:r>
          </a:p>
          <a:p>
            <a:r>
              <a:rPr lang="en-US" altLang="zh-CN" sz="16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SP</a:t>
            </a:r>
            <a:r>
              <a:rPr lang="en-US" altLang="zh-CN" sz="1600" b="1" baseline="-25000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c</a:t>
            </a:r>
            <a:r>
              <a:rPr lang="en-US" altLang="zh-CN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(1,1)</a:t>
            </a:r>
            <a:r>
              <a:rPr lang="en-US" altLang="zh-CN" sz="16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</a:rPr>
              <a:t> Generators &amp; Algebra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D60F92-03D6-2449-AA39-C326DC9C9D95}"/>
              </a:ext>
            </a:extLst>
          </p:cNvPr>
          <p:cNvSpPr/>
          <p:nvPr/>
        </p:nvSpPr>
        <p:spPr>
          <a:xfrm>
            <a:off x="1434754" y="261118"/>
            <a:ext cx="9195961" cy="954107"/>
          </a:xfrm>
          <a:prstGeom prst="rect">
            <a:avLst/>
          </a:prstGeom>
          <a:solidFill>
            <a:srgbClr val="FBFFC8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1" lang="en-US" altLang="zh-CN" sz="3200" b="1" dirty="0">
                <a:solidFill>
                  <a:srgbClr val="C00000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General Theory of the Standard Model</a:t>
            </a:r>
            <a:endParaRPr kumimoji="1" lang="en-US" altLang="zh-CN" sz="800" b="1" dirty="0">
              <a:solidFill>
                <a:srgbClr val="FF0000"/>
              </a:solidFill>
              <a:latin typeface="Microsoft New Tai Lue" panose="020B0502040204020203" pitchFamily="34" charset="0"/>
              <a:ea typeface="微软雅黑" panose="020B0503020204020204" pitchFamily="34" charset="-122"/>
              <a:cs typeface="Microsoft New Tai Lue" panose="020B0502040204020203" pitchFamily="34" charset="0"/>
            </a:endParaRPr>
          </a:p>
          <a:p>
            <a:pPr algn="ctr"/>
            <a:r>
              <a:rPr kumimoji="1" lang="en-US" altLang="zh-CN" sz="2400" b="1" dirty="0">
                <a:solidFill>
                  <a:srgbClr val="0028D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——</a:t>
            </a:r>
            <a:r>
              <a:rPr kumimoji="1" lang="en-US" altLang="zh-CN" sz="2400" b="1" dirty="0">
                <a:solidFill>
                  <a:srgbClr val="0028DD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A Framework of Unifying Particle Physics and Cosmology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B47941-45BA-0245-8ECE-D5494B1FC1C9}"/>
              </a:ext>
            </a:extLst>
          </p:cNvPr>
          <p:cNvSpPr/>
          <p:nvPr/>
        </p:nvSpPr>
        <p:spPr>
          <a:xfrm>
            <a:off x="78397" y="1429497"/>
            <a:ext cx="12017351" cy="400110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C00000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Enlarged associated global symmetry in the action of SM </a:t>
            </a:r>
            <a:r>
              <a:rPr kumimoji="1" lang="en-US" altLang="zh-CN" sz="2000" b="1" dirty="0" err="1">
                <a:solidFill>
                  <a:srgbClr val="C00000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var</a:t>
            </a:r>
            <a:r>
              <a:rPr kumimoji="1" lang="en-US" altLang="zh-CN" sz="2000" b="1" dirty="0">
                <a:solidFill>
                  <a:srgbClr val="C00000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 left-right chiral duality representation </a:t>
            </a:r>
            <a:endParaRPr lang="en-US" sz="2000" b="1" dirty="0">
              <a:solidFill>
                <a:srgbClr val="0215B8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57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3446F4-F560-8149-A627-A88AE13B5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824272"/>
            <a:ext cx="5068327" cy="120728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CB54D4-FD8E-9D48-8721-00971672A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99" y="3049998"/>
            <a:ext cx="3787852" cy="354735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1AF58BB-845D-2740-BD78-981B867E4DD4}"/>
              </a:ext>
            </a:extLst>
          </p:cNvPr>
          <p:cNvSpPr/>
          <p:nvPr/>
        </p:nvSpPr>
        <p:spPr>
          <a:xfrm>
            <a:off x="5938755" y="2563280"/>
            <a:ext cx="5211034" cy="369332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After gauge fixings: </a:t>
            </a:r>
            <a:r>
              <a:rPr lang="zh-CN" altLang="en-US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b="1" dirty="0" err="1">
                <a:solidFill>
                  <a:srgbClr val="630BDA"/>
                </a:solidFill>
                <a:latin typeface="Helvetica" pitchFamily="2" charset="0"/>
              </a:rPr>
              <a:t>SP</a:t>
            </a:r>
            <a:r>
              <a:rPr lang="en-US" b="1" baseline="-25000" dirty="0" err="1">
                <a:solidFill>
                  <a:srgbClr val="630BDA"/>
                </a:solidFill>
                <a:latin typeface="Helvetica" pitchFamily="2" charset="0"/>
              </a:rPr>
              <a:t>c</a:t>
            </a:r>
            <a:r>
              <a:rPr lang="en-US" b="1" dirty="0">
                <a:solidFill>
                  <a:srgbClr val="630BDA"/>
                </a:solidFill>
                <a:latin typeface="Helvetica" pitchFamily="2" charset="0"/>
              </a:rPr>
              <a:t>(1,1)</a:t>
            </a:r>
            <a:r>
              <a:rPr lang="zh-CN" altLang="en-US" b="1" dirty="0">
                <a:solidFill>
                  <a:srgbClr val="630BDA"/>
                </a:solidFill>
                <a:latin typeface="Helvetica" pitchFamily="2" charset="0"/>
              </a:rPr>
              <a:t> </a:t>
            </a:r>
            <a:r>
              <a:rPr lang="en-US" altLang="zh-CN" b="1" dirty="0">
                <a:solidFill>
                  <a:srgbClr val="630BDA"/>
                </a:solidFill>
                <a:latin typeface="Helvetica" pitchFamily="2" charset="0"/>
              </a:rPr>
              <a:t>, </a:t>
            </a:r>
            <a:r>
              <a:rPr lang="en-US" b="1" dirty="0">
                <a:solidFill>
                  <a:srgbClr val="630BDA"/>
                </a:solidFill>
                <a:latin typeface="Helvetica" pitchFamily="2" charset="0"/>
              </a:rPr>
              <a:t>W</a:t>
            </a:r>
            <a:r>
              <a:rPr lang="en-US" b="1" baseline="30000" dirty="0">
                <a:solidFill>
                  <a:srgbClr val="630BDA"/>
                </a:solidFill>
                <a:latin typeface="Helvetica" pitchFamily="2" charset="0"/>
              </a:rPr>
              <a:t>1,3</a:t>
            </a:r>
            <a:r>
              <a:rPr lang="zh-CN" altLang="en-US" b="1" baseline="30000" dirty="0">
                <a:solidFill>
                  <a:srgbClr val="002AFF"/>
                </a:solidFill>
                <a:latin typeface="Helvetica" pitchFamily="2" charset="0"/>
              </a:rPr>
              <a:t> </a:t>
            </a:r>
            <a:r>
              <a:rPr lang="en-US" altLang="zh-CN" b="1" baseline="30000" dirty="0">
                <a:solidFill>
                  <a:srgbClr val="002AFF"/>
                </a:solidFill>
                <a:latin typeface="Helvetica" pitchFamily="2" charset="0"/>
              </a:rPr>
              <a:t> </a:t>
            </a:r>
            <a:r>
              <a:rPr lang="en-US" altLang="zh-CN" b="1" dirty="0">
                <a:solidFill>
                  <a:srgbClr val="002AFF"/>
                </a:solidFill>
                <a:latin typeface="Helvetica" pitchFamily="2" charset="0"/>
              </a:rPr>
              <a:t>, </a:t>
            </a:r>
            <a:r>
              <a:rPr lang="en-US" b="1" dirty="0">
                <a:solidFill>
                  <a:srgbClr val="630BDA"/>
                </a:solidFill>
                <a:latin typeface="Helvetica" pitchFamily="2" charset="0"/>
              </a:rPr>
              <a:t>SG(1</a:t>
            </a:r>
            <a:r>
              <a:rPr lang="en-US" b="1" dirty="0">
                <a:solidFill>
                  <a:srgbClr val="630BD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altLang="zh-CN" b="1" dirty="0">
              <a:solidFill>
                <a:srgbClr val="0215B8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25B014-6772-3944-9E36-4F50C80B4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724" y="3025952"/>
            <a:ext cx="6033087" cy="40988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4052670-3DB8-EC45-B4E5-205EC1B8D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371" y="4881367"/>
            <a:ext cx="5530792" cy="491849"/>
          </a:xfrm>
          <a:prstGeom prst="rect">
            <a:avLst/>
          </a:prstGeom>
          <a:ln>
            <a:solidFill>
              <a:srgbClr val="630BDA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F759EF-8F25-EF44-8620-3A40D8614D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5692" y="5504916"/>
            <a:ext cx="6874964" cy="372356"/>
          </a:xfrm>
          <a:prstGeom prst="rect">
            <a:avLst/>
          </a:prstGeom>
          <a:ln>
            <a:solidFill>
              <a:srgbClr val="630BDA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4560EEF-2653-FD48-BFF3-DEE6B3DBC0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5272" y="6120386"/>
            <a:ext cx="3066202" cy="476965"/>
          </a:xfrm>
          <a:prstGeom prst="rect">
            <a:avLst/>
          </a:prstGeom>
          <a:ln>
            <a:solidFill>
              <a:srgbClr val="630BDA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10D469-A119-E647-BFDC-95F936CF41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0428" y="6063952"/>
            <a:ext cx="2938270" cy="491418"/>
          </a:xfrm>
          <a:prstGeom prst="rect">
            <a:avLst/>
          </a:prstGeom>
          <a:ln>
            <a:solidFill>
              <a:srgbClr val="630BDA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33154C-DFE1-0043-8FB5-4FDB331A53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7888" y="3691797"/>
            <a:ext cx="3321610" cy="466473"/>
          </a:xfrm>
          <a:prstGeom prst="rect">
            <a:avLst/>
          </a:prstGeom>
          <a:ln>
            <a:solidFill>
              <a:srgbClr val="630BDA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089EA0-8F12-F743-86A6-CF1A5991F6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87888" y="4260299"/>
            <a:ext cx="5220568" cy="464845"/>
          </a:xfrm>
          <a:prstGeom prst="rect">
            <a:avLst/>
          </a:prstGeom>
          <a:ln>
            <a:solidFill>
              <a:srgbClr val="630BDA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9DD5CB2-0B34-9B45-9D3F-FF965FE82636}"/>
              </a:ext>
            </a:extLst>
          </p:cNvPr>
          <p:cNvSpPr/>
          <p:nvPr/>
        </p:nvSpPr>
        <p:spPr>
          <a:xfrm>
            <a:off x="1434754" y="116632"/>
            <a:ext cx="9195961" cy="954107"/>
          </a:xfrm>
          <a:prstGeom prst="rect">
            <a:avLst/>
          </a:prstGeom>
          <a:solidFill>
            <a:srgbClr val="FBFFC8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1" lang="en-US" altLang="zh-CN" sz="3200" b="1" dirty="0">
                <a:solidFill>
                  <a:srgbClr val="C00000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General Theory of the Standard Model</a:t>
            </a:r>
            <a:endParaRPr kumimoji="1" lang="en-US" altLang="zh-CN" sz="800" b="1" dirty="0">
              <a:solidFill>
                <a:srgbClr val="FF0000"/>
              </a:solidFill>
              <a:latin typeface="Microsoft New Tai Lue" panose="020B0502040204020203" pitchFamily="34" charset="0"/>
              <a:ea typeface="微软雅黑" panose="020B0503020204020204" pitchFamily="34" charset="-122"/>
              <a:cs typeface="Microsoft New Tai Lue" panose="020B0502040204020203" pitchFamily="34" charset="0"/>
            </a:endParaRPr>
          </a:p>
          <a:p>
            <a:pPr algn="ctr"/>
            <a:r>
              <a:rPr kumimoji="1" lang="en-US" altLang="zh-CN" sz="2400" b="1" dirty="0">
                <a:solidFill>
                  <a:srgbClr val="0028D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——</a:t>
            </a:r>
            <a:r>
              <a:rPr kumimoji="1" lang="en-US" altLang="zh-CN" sz="2400" b="1" dirty="0">
                <a:solidFill>
                  <a:srgbClr val="0028DD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A Framework of Unifying Particle Physics and Cosmology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72CE16F-78CC-D648-BCB2-EE16C65FBE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7250" y="1847602"/>
            <a:ext cx="5662002" cy="40148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FABCEB7-406A-344D-97F9-E7A3C7656D8A}"/>
              </a:ext>
            </a:extLst>
          </p:cNvPr>
          <p:cNvSpPr/>
          <p:nvPr/>
        </p:nvSpPr>
        <p:spPr>
          <a:xfrm>
            <a:off x="424512" y="1231217"/>
            <a:ext cx="10790133" cy="400110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kumimoji="1" lang="en-US" altLang="zh-CN" sz="2000" b="1" dirty="0">
                <a:solidFill>
                  <a:srgbClr val="C00000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Action of SM in left-right chiral duality representation with enlarged gauge symmetries </a:t>
            </a:r>
            <a:endParaRPr lang="en-US" sz="2000" b="1" dirty="0">
              <a:solidFill>
                <a:srgbClr val="0215B8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7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B72C53C-AF60-644C-9AD8-9BC7FC96B88A}"/>
              </a:ext>
            </a:extLst>
          </p:cNvPr>
          <p:cNvSpPr/>
          <p:nvPr/>
        </p:nvSpPr>
        <p:spPr>
          <a:xfrm>
            <a:off x="4677594" y="2106890"/>
            <a:ext cx="6314949" cy="400110"/>
          </a:xfrm>
          <a:prstGeom prst="rect">
            <a:avLst/>
          </a:prstGeom>
          <a:ln>
            <a:solidFill>
              <a:srgbClr val="2A2EE3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1529A5"/>
                </a:solidFill>
                <a:latin typeface="Helvetica" pitchFamily="2" charset="0"/>
              </a:rPr>
              <a:t>WS</a:t>
            </a:r>
            <a:r>
              <a:rPr lang="en-US" sz="2000" b="1" baseline="-25000" dirty="0" err="1">
                <a:solidFill>
                  <a:srgbClr val="1529A5"/>
                </a:solidFill>
                <a:latin typeface="Helvetica" pitchFamily="2" charset="0"/>
              </a:rPr>
              <a:t>c</a:t>
            </a:r>
            <a:r>
              <a:rPr lang="en-US" sz="2000" b="1" dirty="0">
                <a:solidFill>
                  <a:srgbClr val="1529A5"/>
                </a:solidFill>
                <a:latin typeface="Helvetica" pitchFamily="2" charset="0"/>
              </a:rPr>
              <a:t>(1,3)</a:t>
            </a:r>
            <a:r>
              <a:rPr lang="zh-CN" altLang="en-US" sz="2000" b="1" dirty="0">
                <a:solidFill>
                  <a:srgbClr val="1529A5"/>
                </a:solidFill>
                <a:latin typeface="Helvetica" pitchFamily="2" charset="0"/>
              </a:rPr>
              <a:t> </a:t>
            </a:r>
            <a:r>
              <a:rPr lang="en-US" altLang="zh-CN" sz="20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  <a:sym typeface="Wingdings" pitchFamily="2" charset="2"/>
              </a:rPr>
              <a:t> 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SimSun" panose="02010600030101010101" pitchFamily="2" charset="-122"/>
                <a:sym typeface="Wingdings" pitchFamily="2" charset="2"/>
              </a:rPr>
              <a:t>novel gauge fields </a:t>
            </a:r>
            <a:endParaRPr lang="en-US" sz="2000" b="1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C9DC68-9DA8-B545-A977-795E9AC6943B}"/>
              </a:ext>
            </a:extLst>
          </p:cNvPr>
          <p:cNvSpPr/>
          <p:nvPr/>
        </p:nvSpPr>
        <p:spPr>
          <a:xfrm>
            <a:off x="4676397" y="2624330"/>
            <a:ext cx="6460163" cy="400110"/>
          </a:xfrm>
          <a:prstGeom prst="rect">
            <a:avLst/>
          </a:prstGeom>
          <a:ln>
            <a:solidFill>
              <a:srgbClr val="2A2EE3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529A5"/>
                </a:solidFill>
                <a:latin typeface="Helvetica" pitchFamily="2" charset="0"/>
              </a:rPr>
              <a:t>SP(1,3) </a:t>
            </a:r>
            <a:r>
              <a:rPr lang="en-US" sz="2000" b="1" dirty="0">
                <a:solidFill>
                  <a:srgbClr val="1529A5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altLang="zh-CN" sz="2000" b="1" dirty="0">
                <a:solidFill>
                  <a:srgbClr val="1529A5"/>
                </a:solidFill>
                <a:latin typeface="Helvetica" pitchFamily="2" charset="0"/>
              </a:rPr>
              <a:t>spin gauge field</a:t>
            </a:r>
            <a:r>
              <a:rPr lang="zh-CN" altLang="en-US" sz="20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 spin gauge force</a:t>
            </a:r>
            <a:endParaRPr lang="en-US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19C83F-B3CB-C845-8CC2-F1D4F24AD1C7}"/>
              </a:ext>
            </a:extLst>
          </p:cNvPr>
          <p:cNvSpPr/>
          <p:nvPr/>
        </p:nvSpPr>
        <p:spPr>
          <a:xfrm>
            <a:off x="4676397" y="3124721"/>
            <a:ext cx="6842401" cy="707886"/>
          </a:xfrm>
          <a:prstGeom prst="rect">
            <a:avLst/>
          </a:prstGeom>
          <a:ln>
            <a:solidFill>
              <a:srgbClr val="2A2EE3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529A5"/>
                </a:solidFill>
                <a:latin typeface="Helvetica" pitchFamily="2" charset="0"/>
              </a:rPr>
              <a:t>W</a:t>
            </a:r>
            <a:r>
              <a:rPr lang="en-US" sz="2000" b="1" baseline="30000" dirty="0">
                <a:solidFill>
                  <a:srgbClr val="1529A5"/>
                </a:solidFill>
                <a:latin typeface="Helvetica" pitchFamily="2" charset="0"/>
              </a:rPr>
              <a:t>1,3 </a:t>
            </a:r>
            <a:r>
              <a:rPr lang="en-US" sz="20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</a:t>
            </a:r>
            <a:r>
              <a:rPr lang="en-US" altLang="zh-CN" sz="20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chirality boost-spin gauge field 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 Massive dark graviton  dark matter candidate</a:t>
            </a:r>
            <a:endParaRPr lang="en-US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A1A453-BDAE-8448-B479-794C6DC3463B}"/>
              </a:ext>
            </a:extLst>
          </p:cNvPr>
          <p:cNvSpPr/>
          <p:nvPr/>
        </p:nvSpPr>
        <p:spPr>
          <a:xfrm>
            <a:off x="4689416" y="3936803"/>
            <a:ext cx="6816361" cy="400110"/>
          </a:xfrm>
          <a:prstGeom prst="rect">
            <a:avLst/>
          </a:prstGeom>
          <a:ln>
            <a:solidFill>
              <a:srgbClr val="2A2EE3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1529A5"/>
                </a:solidFill>
                <a:latin typeface="Helvetica" pitchFamily="2" charset="0"/>
              </a:rPr>
              <a:t>SP</a:t>
            </a:r>
            <a:r>
              <a:rPr lang="en-US" sz="2000" b="1" baseline="-25000" dirty="0" err="1">
                <a:solidFill>
                  <a:srgbClr val="1529A5"/>
                </a:solidFill>
                <a:latin typeface="Helvetica" pitchFamily="2" charset="0"/>
              </a:rPr>
              <a:t>c</a:t>
            </a:r>
            <a:r>
              <a:rPr lang="en-US" sz="2000" b="1" dirty="0">
                <a:solidFill>
                  <a:srgbClr val="1529A5"/>
                </a:solidFill>
                <a:latin typeface="Helvetica" pitchFamily="2" charset="0"/>
              </a:rPr>
              <a:t>(1,1)</a:t>
            </a:r>
            <a:r>
              <a:rPr lang="en-US" sz="2000" b="1" dirty="0">
                <a:solidFill>
                  <a:srgbClr val="1529A5"/>
                </a:solidFill>
                <a:latin typeface="Helvetica" pitchFamily="2" charset="0"/>
                <a:sym typeface="Wingdings" pitchFamily="2" charset="2"/>
              </a:rPr>
              <a:t> chiral conformal-spin gauge field </a:t>
            </a:r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(force)</a:t>
            </a:r>
            <a:endParaRPr lang="en-US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9207E4-984E-3042-9052-92B1B3284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615" y="2101071"/>
            <a:ext cx="2956169" cy="451104"/>
          </a:xfrm>
          <a:prstGeom prst="rect">
            <a:avLst/>
          </a:prstGeom>
          <a:ln>
            <a:solidFill>
              <a:srgbClr val="760FFF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83D17F-2957-224D-B277-7FEF2B717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622" y="1098778"/>
            <a:ext cx="3312162" cy="417938"/>
          </a:xfrm>
          <a:prstGeom prst="rect">
            <a:avLst/>
          </a:prstGeom>
          <a:ln>
            <a:solidFill>
              <a:srgbClr val="760FFF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992BE7D-8534-EE41-854E-415AC6CCA180}"/>
              </a:ext>
            </a:extLst>
          </p:cNvPr>
          <p:cNvSpPr/>
          <p:nvPr/>
        </p:nvSpPr>
        <p:spPr>
          <a:xfrm>
            <a:off x="4676397" y="1116605"/>
            <a:ext cx="6674988" cy="400110"/>
          </a:xfrm>
          <a:prstGeom prst="rect">
            <a:avLst/>
          </a:prstGeom>
          <a:ln>
            <a:solidFill>
              <a:srgbClr val="2A2EE3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U(1)</a:t>
            </a:r>
            <a:r>
              <a:rPr lang="en-US" altLang="zh-CN" sz="2000" b="1" dirty="0" err="1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xSU</a:t>
            </a:r>
            <a:r>
              <a:rPr lang="en-US" altLang="zh-CN" sz="20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(2)</a:t>
            </a:r>
            <a:r>
              <a:rPr lang="en-US" altLang="zh-CN" sz="2000" b="1" dirty="0" err="1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xSU</a:t>
            </a:r>
            <a:r>
              <a:rPr lang="en-US" altLang="zh-CN" sz="20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(3)</a:t>
            </a:r>
            <a:r>
              <a:rPr lang="en-US" altLang="zh-CN" sz="20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  <a:sym typeface="Wingdings" pitchFamily="2" charset="2"/>
              </a:rPr>
              <a:t> </a:t>
            </a:r>
            <a:r>
              <a:rPr lang="en-US" altLang="zh-CN" sz="20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SM gauge fields</a:t>
            </a:r>
            <a:endParaRPr lang="en-US" sz="2000" b="1" dirty="0">
              <a:solidFill>
                <a:srgbClr val="C00000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144A8D6-5B24-2A47-B3A1-9E9887330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450" y="2682955"/>
            <a:ext cx="1365761" cy="482033"/>
          </a:xfrm>
          <a:prstGeom prst="rect">
            <a:avLst/>
          </a:prstGeom>
          <a:ln>
            <a:solidFill>
              <a:srgbClr val="760FFF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6BC135-1A9A-4747-BCB4-B5591BE45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5560" y="3272402"/>
            <a:ext cx="1960652" cy="548982"/>
          </a:xfrm>
          <a:prstGeom prst="rect">
            <a:avLst/>
          </a:prstGeom>
          <a:ln>
            <a:solidFill>
              <a:srgbClr val="760FFF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1D87A0-04CF-524F-B36F-926B9120CE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4032" y="3920474"/>
            <a:ext cx="1705744" cy="490156"/>
          </a:xfrm>
          <a:prstGeom prst="rect">
            <a:avLst/>
          </a:prstGeom>
          <a:ln>
            <a:solidFill>
              <a:srgbClr val="760FFF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6DC69A-FA3A-0C4D-80F4-A22E0F1D70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9880" y="4492424"/>
            <a:ext cx="849896" cy="387175"/>
          </a:xfrm>
          <a:prstGeom prst="rect">
            <a:avLst/>
          </a:prstGeom>
          <a:ln>
            <a:solidFill>
              <a:srgbClr val="760FFF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76DDEFC-00B7-B64F-AAE6-3D6326AB1CFC}"/>
              </a:ext>
            </a:extLst>
          </p:cNvPr>
          <p:cNvSpPr/>
          <p:nvPr/>
        </p:nvSpPr>
        <p:spPr>
          <a:xfrm>
            <a:off x="4680239" y="4452354"/>
            <a:ext cx="6816361" cy="400110"/>
          </a:xfrm>
          <a:prstGeom prst="rect">
            <a:avLst/>
          </a:prstGeom>
          <a:ln>
            <a:solidFill>
              <a:srgbClr val="2A2EE3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529A5"/>
                </a:solidFill>
                <a:latin typeface="Helvetica" pitchFamily="2" charset="0"/>
              </a:rPr>
              <a:t>SG(1)</a:t>
            </a:r>
            <a:r>
              <a:rPr lang="en-US" sz="2000" b="1" dirty="0">
                <a:solidFill>
                  <a:srgbClr val="1529A5"/>
                </a:solidFill>
                <a:latin typeface="Helvetica" pitchFamily="2" charset="0"/>
                <a:sym typeface="Wingdings" pitchFamily="2" charset="2"/>
              </a:rPr>
              <a:t>scaling gauge field </a:t>
            </a:r>
            <a:r>
              <a:rPr lang="en-US" sz="2000" b="1" dirty="0">
                <a:solidFill>
                  <a:srgbClr val="C00000"/>
                </a:solidFill>
                <a:latin typeface="Helvetica" pitchFamily="2" charset="0"/>
                <a:sym typeface="Wingdings" pitchFamily="2" charset="2"/>
              </a:rPr>
              <a:t>(force)</a:t>
            </a:r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 </a:t>
            </a:r>
            <a:endParaRPr lang="en-US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EE36E01-B439-B942-91C9-ECF6A589EC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3388" y="5383655"/>
            <a:ext cx="596900" cy="508000"/>
          </a:xfrm>
          <a:prstGeom prst="rect">
            <a:avLst/>
          </a:prstGeom>
          <a:ln>
            <a:solidFill>
              <a:srgbClr val="760FFF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FFB73D6-CEFE-734A-942C-1332E14C7D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1073" y="5383655"/>
            <a:ext cx="508000" cy="533400"/>
          </a:xfrm>
          <a:prstGeom prst="rect">
            <a:avLst/>
          </a:prstGeom>
          <a:ln>
            <a:solidFill>
              <a:srgbClr val="760FFF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8063A5F-5DB8-B346-96EE-EA52765215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8727" y="4991925"/>
            <a:ext cx="310318" cy="319722"/>
          </a:xfrm>
          <a:prstGeom prst="rect">
            <a:avLst/>
          </a:prstGeom>
          <a:ln>
            <a:solidFill>
              <a:srgbClr val="760FFF"/>
            </a:solidFill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52288E3-3FB8-704E-ADFF-D5767C272590}"/>
              </a:ext>
            </a:extLst>
          </p:cNvPr>
          <p:cNvSpPr/>
          <p:nvPr/>
        </p:nvSpPr>
        <p:spPr>
          <a:xfrm>
            <a:off x="4640974" y="4951607"/>
            <a:ext cx="7215666" cy="400110"/>
          </a:xfrm>
          <a:prstGeom prst="rect">
            <a:avLst/>
          </a:prstGeom>
          <a:ln>
            <a:solidFill>
              <a:srgbClr val="2A2EE3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529A5"/>
                </a:solidFill>
                <a:latin typeface="Helvetica" pitchFamily="2" charset="0"/>
              </a:rPr>
              <a:t>SU(2)</a:t>
            </a:r>
            <a:r>
              <a:rPr lang="en-US" sz="2000" b="1" dirty="0">
                <a:solidFill>
                  <a:srgbClr val="1529A5"/>
                </a:solidFill>
                <a:latin typeface="Helvetica" pitchFamily="2" charset="0"/>
                <a:sym typeface="Wingdings" pitchFamily="2" charset="2"/>
              </a:rPr>
              <a:t> Higgs field </a:t>
            </a:r>
            <a:r>
              <a:rPr lang="en-US" sz="20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</a:t>
            </a:r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God particle symmetry breaking</a:t>
            </a:r>
            <a:endParaRPr lang="en-US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A14AD11-BCA2-6047-B910-B28D351D85BF}"/>
              </a:ext>
            </a:extLst>
          </p:cNvPr>
          <p:cNvSpPr/>
          <p:nvPr/>
        </p:nvSpPr>
        <p:spPr>
          <a:xfrm>
            <a:off x="4676397" y="5455663"/>
            <a:ext cx="7180243" cy="707886"/>
          </a:xfrm>
          <a:prstGeom prst="rect">
            <a:avLst/>
          </a:prstGeom>
          <a:ln>
            <a:solidFill>
              <a:srgbClr val="2A2EE3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1529A5"/>
                </a:solidFill>
                <a:latin typeface="Helvetica" pitchFamily="2" charset="0"/>
              </a:rPr>
              <a:t>SP</a:t>
            </a:r>
            <a:r>
              <a:rPr lang="en-US" sz="2000" b="1" baseline="-25000" dirty="0" err="1">
                <a:solidFill>
                  <a:srgbClr val="1529A5"/>
                </a:solidFill>
                <a:latin typeface="Helvetica" pitchFamily="2" charset="0"/>
              </a:rPr>
              <a:t>c</a:t>
            </a:r>
            <a:r>
              <a:rPr lang="en-US" sz="2000" b="1" dirty="0">
                <a:solidFill>
                  <a:srgbClr val="1529A5"/>
                </a:solidFill>
                <a:latin typeface="Helvetica" pitchFamily="2" charset="0"/>
              </a:rPr>
              <a:t>(1,1), SG(1)</a:t>
            </a:r>
            <a:r>
              <a:rPr lang="en-US" sz="2000" b="1" dirty="0">
                <a:solidFill>
                  <a:srgbClr val="1529A5"/>
                </a:solidFill>
                <a:latin typeface="Helvetica" pitchFamily="2" charset="0"/>
                <a:sym typeface="Wingdings" pitchFamily="2" charset="2"/>
              </a:rPr>
              <a:t></a:t>
            </a:r>
            <a:r>
              <a:rPr lang="en-US" sz="2000" b="1" dirty="0" err="1">
                <a:solidFill>
                  <a:srgbClr val="1529A5"/>
                </a:solidFill>
                <a:latin typeface="Helvetica" pitchFamily="2" charset="0"/>
                <a:sym typeface="Wingdings" pitchFamily="2" charset="2"/>
              </a:rPr>
              <a:t>sc</a:t>
            </a:r>
            <a:r>
              <a:rPr lang="en-US" sz="2000" b="1" dirty="0">
                <a:solidFill>
                  <a:srgbClr val="1529A5"/>
                </a:solidFill>
                <a:latin typeface="Helvetica" pitchFamily="2" charset="0"/>
                <a:sym typeface="Wingdings" pitchFamily="2" charset="2"/>
              </a:rPr>
              <a:t> </a:t>
            </a:r>
            <a:r>
              <a:rPr lang="en-US" sz="2000" b="1" dirty="0" err="1">
                <a:solidFill>
                  <a:srgbClr val="1529A5"/>
                </a:solidFill>
                <a:latin typeface="Helvetica" pitchFamily="2" charset="0"/>
                <a:sym typeface="Wingdings" pitchFamily="2" charset="2"/>
              </a:rPr>
              <a:t>aling</a:t>
            </a:r>
            <a:r>
              <a:rPr lang="en-US" sz="2000" b="1" dirty="0">
                <a:solidFill>
                  <a:srgbClr val="1529A5"/>
                </a:solidFill>
                <a:latin typeface="Helvetica" pitchFamily="2" charset="0"/>
                <a:sym typeface="Wingdings" pitchFamily="2" charset="2"/>
              </a:rPr>
              <a:t> fields </a:t>
            </a:r>
            <a:r>
              <a:rPr 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Wingdings" pitchFamily="2" charset="2"/>
              </a:rPr>
              <a:t> primordial potential energy &amp; dark energy inflation &amp; accelerated exp.</a:t>
            </a:r>
            <a:endParaRPr lang="en-US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055FD9-975B-6345-956E-9C50E0C292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2700" y="2742400"/>
            <a:ext cx="932989" cy="3463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2622369-3950-994E-8858-312C9DBC7C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7299" y="3307354"/>
            <a:ext cx="807163" cy="4134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51F33CC-3D8C-2940-A510-B55CC0792F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7760" y="4015492"/>
            <a:ext cx="1060665" cy="37880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A680402-9AB1-DF4E-B64E-A015B3BA4AFE}"/>
              </a:ext>
            </a:extLst>
          </p:cNvPr>
          <p:cNvSpPr/>
          <p:nvPr/>
        </p:nvSpPr>
        <p:spPr>
          <a:xfrm>
            <a:off x="4640974" y="1585527"/>
            <a:ext cx="6710411" cy="40011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b="1" dirty="0" err="1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Gravigauge</a:t>
            </a:r>
            <a:r>
              <a:rPr lang="en-US" altLang="zh-CN" sz="20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field assoc. SP(1,3) </a:t>
            </a:r>
            <a:r>
              <a:rPr lang="en-US" altLang="zh-CN" sz="20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 pitchFamily="2" charset="2"/>
              </a:rPr>
              <a:t> massless graviton</a:t>
            </a:r>
            <a:endParaRPr lang="en-US" altLang="zh-CN" sz="1600" b="1" dirty="0">
              <a:solidFill>
                <a:srgbClr val="0013AA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1A4B157-BA85-B540-A560-D80D8C65CC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1090" y="1572394"/>
            <a:ext cx="917516" cy="46248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22D2D6CB-B4DB-FD40-9221-80D0B065C57D}"/>
              </a:ext>
            </a:extLst>
          </p:cNvPr>
          <p:cNvSpPr/>
          <p:nvPr/>
        </p:nvSpPr>
        <p:spPr>
          <a:xfrm>
            <a:off x="65312" y="6282396"/>
            <a:ext cx="12045043" cy="461665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GSM provides a unified framework for particle interactions and universe evolution</a:t>
            </a:r>
            <a:endParaRPr lang="en-US" sz="2400" b="1" dirty="0">
              <a:solidFill>
                <a:srgbClr val="C00000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D6C4A4D-D18D-7944-8C5A-12233AE88B66}"/>
              </a:ext>
            </a:extLst>
          </p:cNvPr>
          <p:cNvSpPr/>
          <p:nvPr/>
        </p:nvSpPr>
        <p:spPr>
          <a:xfrm>
            <a:off x="1434754" y="67645"/>
            <a:ext cx="9195961" cy="954107"/>
          </a:xfrm>
          <a:prstGeom prst="rect">
            <a:avLst/>
          </a:prstGeom>
          <a:solidFill>
            <a:srgbClr val="FBFFC8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1" lang="en-US" altLang="zh-CN" sz="3200" b="1" dirty="0">
                <a:solidFill>
                  <a:srgbClr val="C00000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General Theory of the Standard Model (GSM)</a:t>
            </a:r>
            <a:endParaRPr kumimoji="1" lang="en-US" altLang="zh-CN" sz="800" b="1" dirty="0">
              <a:solidFill>
                <a:srgbClr val="FF0000"/>
              </a:solidFill>
              <a:latin typeface="Microsoft New Tai Lue" panose="020B0502040204020203" pitchFamily="34" charset="0"/>
              <a:ea typeface="微软雅黑" panose="020B0503020204020204" pitchFamily="34" charset="-122"/>
              <a:cs typeface="Microsoft New Tai Lue" panose="020B0502040204020203" pitchFamily="34" charset="0"/>
            </a:endParaRPr>
          </a:p>
          <a:p>
            <a:pPr algn="ctr"/>
            <a:r>
              <a:rPr kumimoji="1" lang="en-US" altLang="zh-CN" sz="2400" b="1" dirty="0">
                <a:solidFill>
                  <a:srgbClr val="0028D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——</a:t>
            </a:r>
            <a:r>
              <a:rPr kumimoji="1" lang="en-US" altLang="zh-CN" sz="2400" b="1" dirty="0">
                <a:solidFill>
                  <a:srgbClr val="0028DD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A Framework of Unifying Particle Physics and Cosmology</a:t>
            </a:r>
          </a:p>
        </p:txBody>
      </p:sp>
    </p:spTree>
    <p:extLst>
      <p:ext uri="{BB962C8B-B14F-4D97-AF65-F5344CB8AC3E}">
        <p14:creationId xmlns:p14="http://schemas.microsoft.com/office/powerpoint/2010/main" val="181962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2" grpId="0" animBg="1"/>
      <p:bldP spid="26" grpId="0" animBg="1"/>
      <p:bldP spid="27" grpId="0" animBg="1"/>
      <p:bldP spid="3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08A3DF-F51F-1642-8EDE-E85BDC78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431" y="2239874"/>
            <a:ext cx="2068345" cy="59255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FE11E9-FB42-854B-8F4E-B027D0DC6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431" y="1501364"/>
            <a:ext cx="1933449" cy="537705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E1CC25-C134-DB46-A00E-112D6663B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42384"/>
            <a:ext cx="2400300" cy="558800"/>
          </a:xfrm>
          <a:prstGeom prst="rect">
            <a:avLst/>
          </a:prstGeom>
          <a:ln>
            <a:solidFill>
              <a:srgbClr val="0016E8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0C650B-5040-9D42-BE56-CEB01B68D9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0254" y="1427778"/>
            <a:ext cx="5136107" cy="626605"/>
          </a:xfrm>
          <a:prstGeom prst="rect">
            <a:avLst/>
          </a:prstGeom>
          <a:ln>
            <a:solidFill>
              <a:srgbClr val="0016E8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D395D0-387B-C742-B2F7-BF2FC9F25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12381" y="3238408"/>
            <a:ext cx="2479619" cy="445843"/>
          </a:xfrm>
          <a:prstGeom prst="rect">
            <a:avLst/>
          </a:prstGeom>
          <a:ln>
            <a:solidFill>
              <a:srgbClr val="0016E8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A3441C-3479-4045-BF6D-F8C9C74B23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1976" y="5749518"/>
            <a:ext cx="5298420" cy="977685"/>
          </a:xfrm>
          <a:prstGeom prst="rect">
            <a:avLst/>
          </a:prstGeom>
          <a:ln>
            <a:solidFill>
              <a:srgbClr val="630BDA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549ADE-E087-AB4E-B96B-0BCA523CECC8}"/>
              </a:ext>
            </a:extLst>
          </p:cNvPr>
          <p:cNvSpPr/>
          <p:nvPr/>
        </p:nvSpPr>
        <p:spPr>
          <a:xfrm>
            <a:off x="640447" y="1442588"/>
            <a:ext cx="2343035" cy="769441"/>
          </a:xfrm>
          <a:prstGeom prst="rect">
            <a:avLst/>
          </a:prstGeom>
          <a:solidFill>
            <a:srgbClr val="FFFEE8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Scaling gauge field as heavy dark matter        </a:t>
            </a:r>
            <a:r>
              <a:rPr lang="zh-CN" altLang="en-US" sz="12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标度规范场作为</a:t>
            </a:r>
            <a:r>
              <a:rPr lang="zh-CN" altLang="en-US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重暗物质候选者</a:t>
            </a:r>
            <a:endParaRPr lang="en-US" sz="12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87E265-78FE-4C42-AFFD-F2F39C3E284F}"/>
              </a:ext>
            </a:extLst>
          </p:cNvPr>
          <p:cNvSpPr/>
          <p:nvPr/>
        </p:nvSpPr>
        <p:spPr>
          <a:xfrm>
            <a:off x="8869906" y="2141279"/>
            <a:ext cx="2082284" cy="769441"/>
          </a:xfrm>
          <a:prstGeom prst="rect">
            <a:avLst/>
          </a:prstGeom>
          <a:solidFill>
            <a:srgbClr val="FFFEE8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Dark graviton as dark matter   </a:t>
            </a:r>
            <a:r>
              <a:rPr lang="en-US" altLang="zh-CN" sz="12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     </a:t>
            </a:r>
            <a:r>
              <a:rPr lang="zh-CN" altLang="en-US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暗引力子</a:t>
            </a:r>
            <a:r>
              <a:rPr lang="zh-CN" altLang="en-US" sz="12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作为</a:t>
            </a:r>
            <a:r>
              <a:rPr lang="zh-CN" altLang="en-US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暗物质候选者</a:t>
            </a:r>
            <a:endParaRPr lang="en-US" sz="12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31EB5-38FC-6544-A284-CC01EF6FA1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1758" y="3072632"/>
            <a:ext cx="6392470" cy="83699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32992D-2103-D64C-A295-42075CA2B7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22720" y="4869160"/>
            <a:ext cx="9277672" cy="78605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BAB425-4105-864E-AD13-F010E69BB4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21986" y="4029225"/>
            <a:ext cx="9069930" cy="743079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F078DC-E7AE-C14A-9744-81D7EDF232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64583" y="6345164"/>
            <a:ext cx="3469310" cy="445336"/>
          </a:xfrm>
          <a:prstGeom prst="rect">
            <a:avLst/>
          </a:prstGeom>
          <a:ln>
            <a:solidFill>
              <a:srgbClr val="0016E8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91875A-0B8C-4B40-9B63-0A9AE56D02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23476" y="5753426"/>
            <a:ext cx="3415396" cy="465076"/>
          </a:xfrm>
          <a:prstGeom prst="rect">
            <a:avLst/>
          </a:prstGeom>
          <a:ln>
            <a:solidFill>
              <a:srgbClr val="0016E8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D178F91-5E8B-A047-9F04-A04EBEB75577}"/>
              </a:ext>
            </a:extLst>
          </p:cNvPr>
          <p:cNvSpPr/>
          <p:nvPr/>
        </p:nvSpPr>
        <p:spPr>
          <a:xfrm>
            <a:off x="191707" y="2669131"/>
            <a:ext cx="2796648" cy="1261884"/>
          </a:xfrm>
          <a:prstGeom prst="rect">
            <a:avLst/>
          </a:prstGeom>
          <a:solidFill>
            <a:srgbClr val="FFFEE8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Dark graviton interacts with all leptons and quarks via spin gauge field  </a:t>
            </a:r>
            <a:r>
              <a:rPr lang="zh-CN" altLang="en-US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暗引力子与所有夸克</a:t>
            </a:r>
            <a:r>
              <a:rPr lang="en-US" altLang="zh-CN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轻子的有效普适相互作用</a:t>
            </a:r>
            <a:r>
              <a:rPr lang="zh-CN" altLang="en-US" sz="12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（通过自旋规范场）</a:t>
            </a:r>
            <a:endParaRPr lang="en-US" sz="12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B3AD00-A39C-CE4D-A6A1-8083764DF1E9}"/>
              </a:ext>
            </a:extLst>
          </p:cNvPr>
          <p:cNvSpPr/>
          <p:nvPr/>
        </p:nvSpPr>
        <p:spPr>
          <a:xfrm>
            <a:off x="191707" y="4061705"/>
            <a:ext cx="2446734" cy="1446550"/>
          </a:xfrm>
          <a:prstGeom prst="rect">
            <a:avLst/>
          </a:prstGeom>
          <a:solidFill>
            <a:srgbClr val="FFFEE8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Dark graviton gets effective self-interactions via spin gauge bosons </a:t>
            </a:r>
          </a:p>
          <a:p>
            <a:r>
              <a:rPr lang="zh-CN" altLang="en-US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暗引力子之间的有效自相互作用</a:t>
            </a:r>
            <a:r>
              <a:rPr lang="zh-CN" altLang="en-US" sz="12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（通过自旋规范场）</a:t>
            </a:r>
            <a:endParaRPr lang="en-US" sz="12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50287C-E42C-724F-80FF-C098554DD7F6}"/>
              </a:ext>
            </a:extLst>
          </p:cNvPr>
          <p:cNvSpPr/>
          <p:nvPr/>
        </p:nvSpPr>
        <p:spPr>
          <a:xfrm>
            <a:off x="77988" y="5655216"/>
            <a:ext cx="2887027" cy="1107996"/>
          </a:xfrm>
          <a:prstGeom prst="rect">
            <a:avLst/>
          </a:prstGeom>
          <a:solidFill>
            <a:srgbClr val="FFFEE8"/>
          </a:solidFill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Dark graviton gets effective self-interactions via chiral conformal-spin gauge bosons </a:t>
            </a:r>
          </a:p>
          <a:p>
            <a:r>
              <a:rPr lang="en-US" altLang="zh-CN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zh-CN" altLang="en-US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暗引力子之间的有效自相互作用</a:t>
            </a:r>
            <a:r>
              <a:rPr lang="zh-CN" altLang="en-US" sz="12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（通过手征共形自旋规范场</a:t>
            </a:r>
            <a:r>
              <a:rPr lang="en-US" altLang="zh-CN" sz="12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)</a:t>
            </a:r>
            <a:endParaRPr lang="en-US" sz="12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F7233EF-0B12-2246-BD48-BA82C0EC61FA}"/>
              </a:ext>
            </a:extLst>
          </p:cNvPr>
          <p:cNvSpPr/>
          <p:nvPr/>
        </p:nvSpPr>
        <p:spPr>
          <a:xfrm>
            <a:off x="1434754" y="67645"/>
            <a:ext cx="9195961" cy="954107"/>
          </a:xfrm>
          <a:prstGeom prst="rect">
            <a:avLst/>
          </a:prstGeom>
          <a:solidFill>
            <a:srgbClr val="FBFFC8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1" lang="en-US" altLang="zh-CN" sz="3200" b="1" dirty="0">
                <a:solidFill>
                  <a:srgbClr val="C00000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The General Standard Model (GSM)</a:t>
            </a:r>
            <a:endParaRPr kumimoji="1" lang="en-US" altLang="zh-CN" sz="800" b="1" dirty="0">
              <a:solidFill>
                <a:srgbClr val="FF0000"/>
              </a:solidFill>
              <a:latin typeface="Microsoft New Tai Lue" panose="020B0502040204020203" pitchFamily="34" charset="0"/>
              <a:ea typeface="微软雅黑" panose="020B0503020204020204" pitchFamily="34" charset="-122"/>
              <a:cs typeface="Microsoft New Tai Lue" panose="020B0502040204020203" pitchFamily="34" charset="0"/>
            </a:endParaRPr>
          </a:p>
          <a:p>
            <a:pPr algn="ctr"/>
            <a:r>
              <a:rPr kumimoji="1" lang="en-US" altLang="zh-CN" sz="2400" b="1" dirty="0">
                <a:solidFill>
                  <a:srgbClr val="0028D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——</a:t>
            </a:r>
            <a:r>
              <a:rPr kumimoji="1" lang="en-US" altLang="zh-CN" sz="2400" b="1" dirty="0">
                <a:solidFill>
                  <a:srgbClr val="0028DD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A Unified Framework for Particle Physics and Cosmology</a:t>
            </a:r>
          </a:p>
        </p:txBody>
      </p:sp>
    </p:spTree>
    <p:extLst>
      <p:ext uri="{BB962C8B-B14F-4D97-AF65-F5344CB8AC3E}">
        <p14:creationId xmlns:p14="http://schemas.microsoft.com/office/powerpoint/2010/main" val="53652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>
            <a:extLst>
              <a:ext uri="{FF2B5EF4-FFF2-40B4-BE49-F238E27FC236}">
                <a16:creationId xmlns:a16="http://schemas.microsoft.com/office/drawing/2014/main" id="{AF129037-5416-8C4F-94BC-7895EDE01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" y="1496019"/>
            <a:ext cx="12192000" cy="2756098"/>
          </a:xfrm>
          <a:prstGeom prst="rect">
            <a:avLst/>
          </a:prstGeom>
        </p:spPr>
      </p:pic>
      <p:pic>
        <p:nvPicPr>
          <p:cNvPr id="4" name="图片 7">
            <a:extLst>
              <a:ext uri="{FF2B5EF4-FFF2-40B4-BE49-F238E27FC236}">
                <a16:creationId xmlns:a16="http://schemas.microsoft.com/office/drawing/2014/main" id="{9E3FE855-0F63-6949-B70A-4E43B7E3A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4301685"/>
            <a:ext cx="1497553" cy="997995"/>
          </a:xfrm>
          <a:prstGeom prst="rect">
            <a:avLst/>
          </a:prstGeom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0E2DF285-62C8-754C-8A04-5103CB819B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124" y="4307824"/>
            <a:ext cx="1763300" cy="991856"/>
          </a:xfrm>
          <a:prstGeom prst="rect">
            <a:avLst/>
          </a:prstGeom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id="{D2CB565D-7B2C-C743-B6A2-DEFE14275E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4304177"/>
            <a:ext cx="1763099" cy="991856"/>
          </a:xfrm>
          <a:prstGeom prst="rect">
            <a:avLst/>
          </a:prstGeom>
        </p:spPr>
      </p:pic>
      <p:pic>
        <p:nvPicPr>
          <p:cNvPr id="7" name="图片 4" descr="201602121002539876a_550－记者会.jpg">
            <a:extLst>
              <a:ext uri="{FF2B5EF4-FFF2-40B4-BE49-F238E27FC236}">
                <a16:creationId xmlns:a16="http://schemas.microsoft.com/office/drawing/2014/main" id="{348B8602-D858-C74C-B408-8D5C45581A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0871" y="4283574"/>
            <a:ext cx="2049697" cy="100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2342A42D-9A22-1040-9826-8426A9C759A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24" y="5371869"/>
            <a:ext cx="2581017" cy="1398052"/>
          </a:xfrm>
          <a:prstGeom prst="rect">
            <a:avLst/>
          </a:prstGeom>
        </p:spPr>
      </p:pic>
      <p:sp>
        <p:nvSpPr>
          <p:cNvPr id="16" name="矩形 9">
            <a:extLst>
              <a:ext uri="{FF2B5EF4-FFF2-40B4-BE49-F238E27FC236}">
                <a16:creationId xmlns:a16="http://schemas.microsoft.com/office/drawing/2014/main" id="{E28329C0-9210-3147-BA28-656EAF454243}"/>
              </a:ext>
            </a:extLst>
          </p:cNvPr>
          <p:cNvSpPr/>
          <p:nvPr/>
        </p:nvSpPr>
        <p:spPr>
          <a:xfrm>
            <a:off x="2842219" y="5813204"/>
            <a:ext cx="9069946" cy="861774"/>
          </a:xfrm>
          <a:prstGeom prst="rect">
            <a:avLst/>
          </a:prstGeom>
          <a:solidFill>
            <a:srgbClr val="FA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altLang="zh-CN" sz="2000" b="1" dirty="0">
                <a:solidFill>
                  <a:srgbClr val="760FFF"/>
                </a:solidFill>
                <a:latin typeface="Hiragino Sans GB W6"/>
                <a:ea typeface="Hiragino Sans GB W6"/>
                <a:cs typeface="Hiragino Sans GB W6"/>
              </a:rPr>
              <a:t>Provide a more fundamental test on Einstein GR and </a:t>
            </a:r>
          </a:p>
          <a:p>
            <a:endParaRPr lang="en-US" altLang="zh-CN" sz="1000" b="1" dirty="0">
              <a:solidFill>
                <a:srgbClr val="760FFF"/>
              </a:solidFill>
              <a:latin typeface="Hiragino Sans GB W6"/>
              <a:ea typeface="Hiragino Sans GB W6"/>
              <a:cs typeface="Hiragino Sans GB W6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US" altLang="zh-CN" sz="2000" b="1" dirty="0">
                <a:solidFill>
                  <a:srgbClr val="760FFF"/>
                </a:solidFill>
                <a:latin typeface="Hiragino Sans GB W6"/>
                <a:ea typeface="Hiragino Sans GB W6"/>
                <a:cs typeface="Hiragino Sans GB W6"/>
              </a:rPr>
              <a:t>Bring us to study deeply on the nature of spacetime &amp; gravity</a:t>
            </a:r>
            <a:endParaRPr lang="en-US" altLang="zh-CN" sz="2000" b="1" dirty="0">
              <a:solidFill>
                <a:srgbClr val="FF0000"/>
              </a:solidFill>
              <a:latin typeface="Hiragino Sans GB W6"/>
              <a:ea typeface="Hiragino Sans GB W6"/>
              <a:cs typeface="Hiragino Sans GB W6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4383AF8-939B-5B4C-BBB8-33CB3D242F76}"/>
              </a:ext>
            </a:extLst>
          </p:cNvPr>
          <p:cNvSpPr/>
          <p:nvPr/>
        </p:nvSpPr>
        <p:spPr>
          <a:xfrm>
            <a:off x="2938471" y="827025"/>
            <a:ext cx="6603090" cy="523220"/>
          </a:xfrm>
          <a:prstGeom prst="rect">
            <a:avLst/>
          </a:prstGeom>
          <a:solidFill>
            <a:srgbClr val="FFFEE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Discovery of Gravitational Waves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8" name="矩形 7">
            <a:extLst>
              <a:ext uri="{FF2B5EF4-FFF2-40B4-BE49-F238E27FC236}">
                <a16:creationId xmlns:a16="http://schemas.microsoft.com/office/drawing/2014/main" id="{626A81F0-3F4F-6C4B-A5EE-B5DF8202152D}"/>
              </a:ext>
            </a:extLst>
          </p:cNvPr>
          <p:cNvSpPr/>
          <p:nvPr/>
        </p:nvSpPr>
        <p:spPr>
          <a:xfrm>
            <a:off x="8273934" y="5206511"/>
            <a:ext cx="3586092" cy="523220"/>
          </a:xfrm>
          <a:prstGeom prst="rect">
            <a:avLst/>
          </a:prstGeom>
          <a:solidFill>
            <a:srgbClr val="FA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Feb. 11, </a:t>
            </a:r>
            <a:r>
              <a:rPr lang="zh-CN" altLang="zh-CN" sz="14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2</a:t>
            </a:r>
            <a:r>
              <a:rPr lang="en-US" altLang="zh-CN" sz="14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016, LIGO announced  the first  direct observation of GW</a:t>
            </a:r>
            <a:endParaRPr lang="zh-CN" altLang="en-US" sz="1400" dirty="0">
              <a:solidFill>
                <a:srgbClr val="0000FF"/>
              </a:solidFill>
              <a:latin typeface="Hiragino Sans GB W6"/>
              <a:ea typeface="Hiragino Sans GB W6"/>
              <a:cs typeface="Hiragino Sans GB W6"/>
            </a:endParaRPr>
          </a:p>
        </p:txBody>
      </p:sp>
    </p:spTree>
    <p:extLst>
      <p:ext uri="{BB962C8B-B14F-4D97-AF65-F5344CB8AC3E}">
        <p14:creationId xmlns:p14="http://schemas.microsoft.com/office/powerpoint/2010/main" val="3845702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AF7CD-EBF1-6743-B8AC-CE322B76A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708464"/>
            <a:ext cx="3949948" cy="1274177"/>
          </a:xfrm>
          <a:prstGeom prst="rect">
            <a:avLst/>
          </a:prstGeom>
          <a:ln>
            <a:solidFill>
              <a:srgbClr val="630BDA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3D159B-257E-2142-9E22-DB3CE6066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035" y="3137778"/>
            <a:ext cx="2516583" cy="547727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FF649A-1443-5042-B05C-7070C55A3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470" y="3147505"/>
            <a:ext cx="2588591" cy="555049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321DE9-3DCA-1749-ABB3-BB95B6687A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4564" y="1647787"/>
            <a:ext cx="3576771" cy="1417883"/>
          </a:xfrm>
          <a:prstGeom prst="rect">
            <a:avLst/>
          </a:prstGeom>
          <a:ln>
            <a:solidFill>
              <a:srgbClr val="630BDA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16FFB1-2279-154B-B5D3-30CB2506C9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4152" y="3433505"/>
            <a:ext cx="4320480" cy="2018585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90F71B-AEC8-6D49-9992-E95C3E37B9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3364" y="3865050"/>
            <a:ext cx="5477254" cy="475893"/>
          </a:xfrm>
          <a:prstGeom prst="rect">
            <a:avLst/>
          </a:prstGeom>
          <a:ln>
            <a:solidFill>
              <a:srgbClr val="FFC000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45CA51-F418-2242-9F98-FB0EF3B509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2115" y="4643055"/>
            <a:ext cx="4263628" cy="87882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F7A3DF-449D-704C-A085-771E5F2CE4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06645" y="5674527"/>
            <a:ext cx="5472608" cy="88604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1896CD6-E18A-F64C-9557-36FC8F45D877}"/>
              </a:ext>
            </a:extLst>
          </p:cNvPr>
          <p:cNvSpPr/>
          <p:nvPr/>
        </p:nvSpPr>
        <p:spPr>
          <a:xfrm>
            <a:off x="1234028" y="1102558"/>
            <a:ext cx="9396687" cy="646331"/>
          </a:xfrm>
          <a:prstGeom prst="rect">
            <a:avLst/>
          </a:prstGeom>
          <a:solidFill>
            <a:srgbClr val="FFFEE8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Scalar Fields Provide Primordial Energy and Dark Energy of the Universe </a:t>
            </a:r>
          </a:p>
          <a:p>
            <a:pPr algn="ctr"/>
            <a:r>
              <a:rPr lang="zh-CN" altLang="en-US" sz="1600" b="1" dirty="0">
                <a:solidFill>
                  <a:srgbClr val="0215B8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标度标量场作为</a:t>
            </a:r>
            <a:r>
              <a:rPr lang="zh-CN" altLang="en-US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宇宙原初能量和动力学暗能量</a:t>
            </a:r>
            <a:endParaRPr lang="en-US" sz="16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4B7D69-7249-1041-AD14-175A43254E44}"/>
              </a:ext>
            </a:extLst>
          </p:cNvPr>
          <p:cNvSpPr/>
          <p:nvPr/>
        </p:nvSpPr>
        <p:spPr>
          <a:xfrm>
            <a:off x="271453" y="4471575"/>
            <a:ext cx="2453783" cy="1261884"/>
          </a:xfrm>
          <a:prstGeom prst="rect">
            <a:avLst/>
          </a:prstGeom>
          <a:solidFill>
            <a:srgbClr val="FFFEE8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Scalar potential as the primordial energy driving early inflation of universe. </a:t>
            </a:r>
            <a:r>
              <a:rPr lang="zh-CN" altLang="en-US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标量势作为原初能量驱动早期宇宙暴胀</a:t>
            </a:r>
            <a:endParaRPr lang="en-US" sz="12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2E8E93-CFF2-0642-8856-F49AE8E8FE0D}"/>
              </a:ext>
            </a:extLst>
          </p:cNvPr>
          <p:cNvSpPr/>
          <p:nvPr/>
        </p:nvSpPr>
        <p:spPr>
          <a:xfrm>
            <a:off x="470751" y="5824631"/>
            <a:ext cx="4921575" cy="769441"/>
          </a:xfrm>
          <a:prstGeom prst="rect">
            <a:avLst/>
          </a:prstGeom>
          <a:solidFill>
            <a:srgbClr val="FFFEE8"/>
          </a:solidFill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Scalar potential as dynamic dark energy leads to the accelerating expansion of the universe </a:t>
            </a:r>
          </a:p>
          <a:p>
            <a:r>
              <a:rPr lang="zh-CN" altLang="en-US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标量势作为暗能量驱动当今宇宙加速膨胀</a:t>
            </a:r>
            <a:endParaRPr lang="en-US" sz="12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13CB91-1BF0-BC42-9E72-F52223B8EA09}"/>
              </a:ext>
            </a:extLst>
          </p:cNvPr>
          <p:cNvSpPr/>
          <p:nvPr/>
        </p:nvSpPr>
        <p:spPr>
          <a:xfrm>
            <a:off x="1434754" y="67645"/>
            <a:ext cx="9195961" cy="954107"/>
          </a:xfrm>
          <a:prstGeom prst="rect">
            <a:avLst/>
          </a:prstGeom>
          <a:solidFill>
            <a:srgbClr val="FFFFCF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1" lang="en-US" altLang="zh-CN" sz="3200" b="1" dirty="0">
                <a:solidFill>
                  <a:srgbClr val="C00000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The General Standard Model (GSM)</a:t>
            </a:r>
            <a:endParaRPr kumimoji="1" lang="en-US" altLang="zh-CN" sz="800" b="1" dirty="0">
              <a:solidFill>
                <a:srgbClr val="FF0000"/>
              </a:solidFill>
              <a:latin typeface="Microsoft New Tai Lue" panose="020B0502040204020203" pitchFamily="34" charset="0"/>
              <a:ea typeface="微软雅黑" panose="020B0503020204020204" pitchFamily="34" charset="-122"/>
              <a:cs typeface="Microsoft New Tai Lue" panose="020B0502040204020203" pitchFamily="34" charset="0"/>
            </a:endParaRPr>
          </a:p>
          <a:p>
            <a:pPr algn="ctr"/>
            <a:r>
              <a:rPr kumimoji="1" lang="en-US" altLang="zh-CN" sz="2400" b="1" dirty="0">
                <a:solidFill>
                  <a:srgbClr val="0028D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——</a:t>
            </a:r>
            <a:r>
              <a:rPr kumimoji="1" lang="en-US" altLang="zh-CN" sz="2400" b="1" dirty="0">
                <a:solidFill>
                  <a:srgbClr val="0028DD"/>
                </a:solidFill>
                <a:latin typeface="Microsoft New Tai Lue" panose="020B0502040204020203" pitchFamily="34" charset="0"/>
                <a:ea typeface="微软雅黑" panose="020B0503020204020204" pitchFamily="34" charset="-122"/>
                <a:cs typeface="Microsoft New Tai Lue" panose="020B0502040204020203" pitchFamily="34" charset="0"/>
              </a:rPr>
              <a:t>A Unified Framework for Particle Physics and Cosmology</a:t>
            </a:r>
          </a:p>
        </p:txBody>
      </p:sp>
    </p:spTree>
    <p:extLst>
      <p:ext uri="{BB962C8B-B14F-4D97-AF65-F5344CB8AC3E}">
        <p14:creationId xmlns:p14="http://schemas.microsoft.com/office/powerpoint/2010/main" val="386114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C13E969-66CA-EC41-9A63-D5C5F9187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76" y="836712"/>
            <a:ext cx="3683000" cy="9652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D83CBE-180E-B44F-A98F-B3E31C7AC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868107"/>
            <a:ext cx="6197600" cy="10033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3AD1A2-D09F-6943-9FCB-C4F5F9FE94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9326" y="2135229"/>
            <a:ext cx="3892238" cy="727899"/>
          </a:xfrm>
          <a:prstGeom prst="rect">
            <a:avLst/>
          </a:prstGeom>
          <a:ln>
            <a:solidFill>
              <a:srgbClr val="0016E8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028A93-79D7-424E-9C5E-FBD4C60751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38" y="1988840"/>
            <a:ext cx="6172348" cy="894876"/>
          </a:xfrm>
          <a:prstGeom prst="rect">
            <a:avLst/>
          </a:prstGeom>
          <a:ln>
            <a:solidFill>
              <a:srgbClr val="0016E8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52E233-72BA-C444-8D2D-01D1BD816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010" y="3639804"/>
            <a:ext cx="3225800" cy="11557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A8E19B-7A5C-1640-AD4C-BCD8021B7F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79270" y="3639804"/>
            <a:ext cx="2565400" cy="9779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589AA5-320D-1B47-98DE-AF694271A2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8810" y="3639804"/>
            <a:ext cx="2540000" cy="1193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8F72F5-98BD-7F44-9707-A8441544C3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98779" y="3500104"/>
            <a:ext cx="2527300" cy="12573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2C89E9-2C58-964A-8CF9-9D135893C3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0650" y="5343860"/>
            <a:ext cx="2567771" cy="601712"/>
          </a:xfrm>
          <a:prstGeom prst="rect">
            <a:avLst/>
          </a:prstGeom>
          <a:ln>
            <a:solidFill>
              <a:srgbClr val="0016E8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3D2A76-9076-2A4F-A29C-A6E85E8375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0055" y="5251016"/>
            <a:ext cx="2044700" cy="7874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E44795-03FB-3F49-87CD-A1A780BEE1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36381" y="5215042"/>
            <a:ext cx="2057400" cy="74930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DA7ADB-DB8E-6D48-8CA9-ACAA0BE07D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17682" y="5215042"/>
            <a:ext cx="3157725" cy="646463"/>
          </a:xfrm>
          <a:prstGeom prst="rect">
            <a:avLst/>
          </a:prstGeom>
          <a:ln>
            <a:solidFill>
              <a:srgbClr val="0016E8"/>
            </a:solidFill>
          </a:ln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D51839B-B8E4-424B-8BC1-065C5BD53ECA}"/>
              </a:ext>
            </a:extLst>
          </p:cNvPr>
          <p:cNvSpPr/>
          <p:nvPr/>
        </p:nvSpPr>
        <p:spPr>
          <a:xfrm>
            <a:off x="748647" y="3113323"/>
            <a:ext cx="11377431" cy="461665"/>
          </a:xfrm>
          <a:prstGeom prst="rect">
            <a:avLst/>
          </a:prstGeom>
          <a:solidFill>
            <a:srgbClr val="FEFFD4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slow-roll conditions for the inflation of universe </a:t>
            </a:r>
            <a:r>
              <a:rPr lang="zh-CN" altLang="en-US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标量势驱动早期宇宙暴胀需满足的慢滚条件</a:t>
            </a:r>
            <a:endParaRPr lang="en-US" sz="12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A025C2-72E4-764D-AD2F-D4BDCF93316C}"/>
              </a:ext>
            </a:extLst>
          </p:cNvPr>
          <p:cNvSpPr/>
          <p:nvPr/>
        </p:nvSpPr>
        <p:spPr>
          <a:xfrm>
            <a:off x="618613" y="214078"/>
            <a:ext cx="11507465" cy="369332"/>
          </a:xfrm>
          <a:prstGeom prst="rect">
            <a:avLst/>
          </a:prstGeom>
          <a:solidFill>
            <a:srgbClr val="FEFFD4"/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Scalar potential as the primordial energy driving early inflation of universe. </a:t>
            </a:r>
            <a:r>
              <a:rPr lang="zh-CN" altLang="en-US" sz="1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标量势作为原初能量驱动早期宇宙暴胀</a:t>
            </a:r>
            <a:endParaRPr lang="en-US" sz="12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28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D96152-8FED-784E-B481-6197528B9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023" y="879251"/>
            <a:ext cx="4824536" cy="2534745"/>
          </a:xfrm>
          <a:prstGeom prst="rect">
            <a:avLst/>
          </a:prstGeom>
          <a:ln>
            <a:solidFill>
              <a:srgbClr val="0016E8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B007A3-A749-D143-803A-11EA78228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6062" y="1216360"/>
            <a:ext cx="2023536" cy="511209"/>
          </a:xfrm>
          <a:prstGeom prst="rect">
            <a:avLst/>
          </a:prstGeom>
          <a:ln>
            <a:solidFill>
              <a:srgbClr val="0016E8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F58BC6-7A8F-B641-BE3C-DC46F66DD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202" y="2300316"/>
            <a:ext cx="3290909" cy="905266"/>
          </a:xfrm>
          <a:prstGeom prst="rect">
            <a:avLst/>
          </a:prstGeom>
          <a:ln>
            <a:solidFill>
              <a:srgbClr val="0016E8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E3F86-6F69-FD49-843E-ACA90E4408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472" y="4341271"/>
            <a:ext cx="7688832" cy="82207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70F2BD-25E3-4B40-ACA3-F2CD6D1682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472" y="5466756"/>
            <a:ext cx="6149427" cy="976560"/>
          </a:xfrm>
          <a:prstGeom prst="rect">
            <a:avLst/>
          </a:prstGeom>
          <a:ln>
            <a:solidFill>
              <a:srgbClr val="0016E8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965045-07DA-AD43-A806-03A4DD37C6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42212" y="5325536"/>
            <a:ext cx="2274268" cy="623744"/>
          </a:xfrm>
          <a:prstGeom prst="rect">
            <a:avLst/>
          </a:prstGeom>
          <a:ln>
            <a:solidFill>
              <a:srgbClr val="0016E8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490CAC-79AE-AE4D-A9FC-62DFA530F3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4456" y="6094872"/>
            <a:ext cx="2512314" cy="574488"/>
          </a:xfrm>
          <a:prstGeom prst="rect">
            <a:avLst/>
          </a:prstGeom>
          <a:ln>
            <a:solidFill>
              <a:srgbClr val="0016E8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B768E2-1AE9-2B44-85F8-EC683EDC0FD2}"/>
              </a:ext>
            </a:extLst>
          </p:cNvPr>
          <p:cNvSpPr/>
          <p:nvPr/>
        </p:nvSpPr>
        <p:spPr>
          <a:xfrm>
            <a:off x="1371645" y="249623"/>
            <a:ext cx="10646184" cy="461665"/>
          </a:xfrm>
          <a:prstGeom prst="rect">
            <a:avLst/>
          </a:prstGeom>
          <a:solidFill>
            <a:srgbClr val="FEFFD4"/>
          </a:solidFill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VEVs of two scalar bosons       </a:t>
            </a:r>
            <a:r>
              <a:rPr lang="zh-CN" altLang="en-US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两个标量场的标量势自发破缺的真空结构</a:t>
            </a:r>
            <a:endParaRPr lang="en-US" sz="2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7DAF4F-8296-134C-A283-8154DEC30F59}"/>
              </a:ext>
            </a:extLst>
          </p:cNvPr>
          <p:cNvSpPr/>
          <p:nvPr/>
        </p:nvSpPr>
        <p:spPr>
          <a:xfrm>
            <a:off x="685800" y="3521566"/>
            <a:ext cx="11332029" cy="707886"/>
          </a:xfrm>
          <a:prstGeom prst="rect">
            <a:avLst/>
          </a:prstGeom>
          <a:solidFill>
            <a:srgbClr val="FEFFD4"/>
          </a:solidFill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minimum of scalar potential with a small cosmological constant as dark energy, scalar boson as </a:t>
            </a:r>
            <a:r>
              <a:rPr lang="en-US" altLang="zh-CN" sz="20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cosmino</a:t>
            </a:r>
            <a:r>
              <a:rPr lang="en-US" altLang="zh-CN" sz="20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with a tiny mass </a:t>
            </a:r>
            <a:r>
              <a:rPr lang="zh-CN" altLang="en-US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导致暴胀结束，并产生动力学暗能量</a:t>
            </a:r>
            <a:r>
              <a:rPr lang="en-US" altLang="zh-CN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——</a:t>
            </a:r>
            <a:r>
              <a:rPr lang="zh-CN" altLang="en-US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微小质量的宇宙微子</a:t>
            </a:r>
            <a:endParaRPr lang="en-US" sz="16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632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24680" y="-27386"/>
            <a:ext cx="12192000" cy="6885385"/>
          </a:xfrm>
          <a:prstGeom prst="rect">
            <a:avLst/>
          </a:prstGeom>
          <a:solidFill>
            <a:srgbClr val="2251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Hiragino Sans GB W6"/>
              <a:ea typeface="Hiragino Sans GB W6"/>
              <a:cs typeface="Hiragino Sans GB W6"/>
            </a:endParaRPr>
          </a:p>
        </p:txBody>
      </p:sp>
      <p:pic>
        <p:nvPicPr>
          <p:cNvPr id="4" name="Picture 8" descr="卫星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519666">
            <a:off x="1595737" y="447367"/>
            <a:ext cx="3157558" cy="22322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5" name="Picture 4" descr="http://www.people.com.cn/mediafile/pic/20100913/45/182250511208589752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49321">
            <a:off x="9794661" y="4259622"/>
            <a:ext cx="2790750" cy="19101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8F8D5384-971D-A945-8B35-11D12ED0F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3385"/>
            <a:ext cx="2596734" cy="73111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739144A-A906-EE45-8462-3E06D3E0A73B}"/>
              </a:ext>
            </a:extLst>
          </p:cNvPr>
          <p:cNvGrpSpPr/>
          <p:nvPr/>
        </p:nvGrpSpPr>
        <p:grpSpPr>
          <a:xfrm>
            <a:off x="5422054" y="1226"/>
            <a:ext cx="1878089" cy="786109"/>
            <a:chOff x="4651737" y="-8579"/>
            <a:chExt cx="1878089" cy="786109"/>
          </a:xfrm>
        </p:grpSpPr>
        <p:pic>
          <p:nvPicPr>
            <p:cNvPr id="13" name="Picture 4" descr="研究生院校徽（中国科学院院徽）">
              <a:extLst>
                <a:ext uri="{FF2B5EF4-FFF2-40B4-BE49-F238E27FC236}">
                  <a16:creationId xmlns:a16="http://schemas.microsoft.com/office/drawing/2014/main" id="{8D02B086-7461-A74F-BB10-61FD817F6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737" y="-8579"/>
              <a:ext cx="974941" cy="786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B5145EF0-3427-C545-A191-C34D4B1B9442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8980" y="0"/>
              <a:ext cx="880846" cy="7775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Picture 19" descr="http://i5.ce.cn/ce/xwzx/kj/201102/09/W020110209325836013033.jpg">
            <a:extLst>
              <a:ext uri="{FF2B5EF4-FFF2-40B4-BE49-F238E27FC236}">
                <a16:creationId xmlns:a16="http://schemas.microsoft.com/office/drawing/2014/main" id="{C67123D3-BCEC-7E43-A18B-8979B9B4A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4680" y="3683549"/>
            <a:ext cx="2196909" cy="32953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80D0865B-216C-E141-9DEC-3AEC0DD7D7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6417" y="2329"/>
            <a:ext cx="1999347" cy="1999347"/>
          </a:xfrm>
          <a:prstGeom prst="rect">
            <a:avLst/>
          </a:prstGeom>
        </p:spPr>
      </p:pic>
      <p:sp>
        <p:nvSpPr>
          <p:cNvPr id="15" name="矩形 8">
            <a:extLst>
              <a:ext uri="{FF2B5EF4-FFF2-40B4-BE49-F238E27FC236}">
                <a16:creationId xmlns:a16="http://schemas.microsoft.com/office/drawing/2014/main" id="{D2A6F42B-72BA-6548-927B-495D532987BC}"/>
              </a:ext>
            </a:extLst>
          </p:cNvPr>
          <p:cNvSpPr/>
          <p:nvPr/>
        </p:nvSpPr>
        <p:spPr>
          <a:xfrm>
            <a:off x="1749325" y="2978236"/>
            <a:ext cx="9631689" cy="954107"/>
          </a:xfrm>
          <a:prstGeom prst="rect">
            <a:avLst/>
          </a:prstGeom>
          <a:solidFill>
            <a:srgbClr val="FAFFD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HUFT : </a:t>
            </a:r>
            <a:r>
              <a:rPr lang="en-US" altLang="zh-CN" sz="28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Hyper-spin Dynamics for Unification Theory</a:t>
            </a:r>
          </a:p>
          <a:p>
            <a:r>
              <a:rPr lang="en-US" altLang="zh-CN" sz="28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            &amp; Qubit-spinor Field </a:t>
            </a:r>
            <a:r>
              <a:rPr lang="en-US" altLang="zh-CN" sz="28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JhengHei" panose="020B0604030504040204" pitchFamily="34" charset="-120"/>
                <a:cs typeface="Microsoft New Tai Lue" panose="020B0502040204020203" pitchFamily="34" charset="0"/>
              </a:rPr>
              <a:t>as Nature’s </a:t>
            </a:r>
            <a:r>
              <a:rPr lang="en-US" altLang="zh-CN" sz="28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Foundation</a:t>
            </a:r>
            <a:endParaRPr lang="zh-CN" altLang="en-US" sz="2800" b="1" dirty="0">
              <a:solidFill>
                <a:srgbClr val="1529A5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323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3">
            <a:extLst>
              <a:ext uri="{FF2B5EF4-FFF2-40B4-BE49-F238E27FC236}">
                <a16:creationId xmlns:a16="http://schemas.microsoft.com/office/drawing/2014/main" id="{0AA40C6C-A89E-794F-933C-585B2DD55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9" y="44624"/>
            <a:ext cx="12072663" cy="680833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2277AF02-FB60-7546-9830-2FB763736A58}"/>
              </a:ext>
            </a:extLst>
          </p:cNvPr>
          <p:cNvSpPr/>
          <p:nvPr/>
        </p:nvSpPr>
        <p:spPr>
          <a:xfrm>
            <a:off x="2" y="1821508"/>
            <a:ext cx="10823296" cy="28803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矩形 5">
            <a:extLst>
              <a:ext uri="{FF2B5EF4-FFF2-40B4-BE49-F238E27FC236}">
                <a16:creationId xmlns:a16="http://schemas.microsoft.com/office/drawing/2014/main" id="{A8FB631E-FC42-B846-BC41-0DD8B379EE08}"/>
              </a:ext>
            </a:extLst>
          </p:cNvPr>
          <p:cNvSpPr/>
          <p:nvPr/>
        </p:nvSpPr>
        <p:spPr>
          <a:xfrm>
            <a:off x="119336" y="5613047"/>
            <a:ext cx="8955400" cy="1200329"/>
          </a:xfrm>
          <a:prstGeom prst="rect">
            <a:avLst/>
          </a:prstGeom>
          <a:solidFill>
            <a:srgbClr val="F8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3600" dirty="0">
                <a:solidFill>
                  <a:srgbClr val="760FFF"/>
                </a:solidFill>
                <a:latin typeface="Hiragino Sans GB W6"/>
                <a:ea typeface="Hiragino Sans GB W6"/>
                <a:cs typeface="Hiragino Sans GB W6"/>
              </a:rPr>
              <a:t>超统一场论与引力的规范</a:t>
            </a:r>
            <a:r>
              <a:rPr lang="en-US" altLang="zh-CN" sz="3600" dirty="0">
                <a:solidFill>
                  <a:srgbClr val="760FFF"/>
                </a:solidFill>
                <a:latin typeface="Hiragino Sans GB W6"/>
                <a:ea typeface="Hiragino Sans GB W6"/>
                <a:cs typeface="Hiragino Sans GB W6"/>
              </a:rPr>
              <a:t>-</a:t>
            </a:r>
            <a:r>
              <a:rPr lang="zh-CN" altLang="en-US" sz="3600" dirty="0">
                <a:solidFill>
                  <a:srgbClr val="760FFF"/>
                </a:solidFill>
                <a:latin typeface="Hiragino Sans GB W6"/>
                <a:ea typeface="Hiragino Sans GB W6"/>
                <a:cs typeface="Hiragino Sans GB W6"/>
              </a:rPr>
              <a:t>几何对偶</a:t>
            </a:r>
            <a:endParaRPr lang="en-US" altLang="zh-CN" sz="3600" dirty="0">
              <a:solidFill>
                <a:srgbClr val="760FFF"/>
              </a:solidFill>
              <a:latin typeface="Hiragino Sans GB W6"/>
              <a:ea typeface="Hiragino Sans GB W6"/>
              <a:cs typeface="Hiragino Sans GB W6"/>
            </a:endParaRPr>
          </a:p>
          <a:p>
            <a:pPr algn="ctr">
              <a:defRPr/>
            </a:pPr>
            <a:r>
              <a:rPr lang="zh-CN" altLang="en-US" sz="3600" dirty="0">
                <a:solidFill>
                  <a:srgbClr val="002AFF"/>
                </a:solidFill>
                <a:latin typeface="Hiragino Sans GB W6"/>
                <a:ea typeface="Hiragino Sans GB W6"/>
                <a:cs typeface="Hiragino Sans GB W6"/>
              </a:rPr>
              <a:t>吴岳良</a:t>
            </a:r>
            <a:endParaRPr lang="zh-CN" altLang="en-US" dirty="0">
              <a:solidFill>
                <a:srgbClr val="002AFF"/>
              </a:solidFill>
              <a:latin typeface="Hiragino Sans GB W6"/>
              <a:ea typeface="Hiragino Sans GB W6"/>
              <a:cs typeface="Hiragino Sans GB W6"/>
            </a:endParaRPr>
          </a:p>
        </p:txBody>
      </p:sp>
    </p:spTree>
    <p:extLst>
      <p:ext uri="{BB962C8B-B14F-4D97-AF65-F5344CB8AC3E}">
        <p14:creationId xmlns:p14="http://schemas.microsoft.com/office/powerpoint/2010/main" val="342404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591" y="1124481"/>
            <a:ext cx="3135996" cy="609600"/>
          </a:xfrm>
          <a:prstGeom prst="rect">
            <a:avLst/>
          </a:prstGeom>
          <a:solidFill>
            <a:srgbClr val="F8FFDF"/>
          </a:solidFill>
          <a:ln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2387" y="1943101"/>
            <a:ext cx="3225800" cy="651201"/>
          </a:xfrm>
          <a:prstGeom prst="rect">
            <a:avLst/>
          </a:prstGeom>
          <a:solidFill>
            <a:srgbClr val="F8FFDF"/>
          </a:solidFill>
          <a:ln>
            <a:solidFill>
              <a:srgbClr val="FF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8428" y="1175281"/>
            <a:ext cx="2108200" cy="520700"/>
          </a:xfrm>
          <a:prstGeom prst="rect">
            <a:avLst/>
          </a:prstGeom>
          <a:solidFill>
            <a:srgbClr val="F8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5954" y="1943101"/>
            <a:ext cx="3873500" cy="602319"/>
          </a:xfrm>
          <a:prstGeom prst="rect">
            <a:avLst/>
          </a:prstGeom>
          <a:solidFill>
            <a:srgbClr val="F8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242" y="1137181"/>
            <a:ext cx="3314700" cy="572780"/>
          </a:xfrm>
          <a:prstGeom prst="rect">
            <a:avLst/>
          </a:prstGeom>
          <a:solidFill>
            <a:srgbClr val="F8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8" name="矩形 7"/>
          <p:cNvSpPr/>
          <p:nvPr/>
        </p:nvSpPr>
        <p:spPr>
          <a:xfrm>
            <a:off x="1570953" y="3638016"/>
            <a:ext cx="9726967" cy="1015663"/>
          </a:xfrm>
          <a:prstGeom prst="rect">
            <a:avLst/>
          </a:prstGeom>
          <a:solidFill>
            <a:srgbClr val="F8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The 4-dimensional spacetime </a:t>
            </a:r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of coordinates with movement and rotation corresponds to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the 4-component entity </a:t>
            </a:r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of Dirac spinor that reflects the helicity spin and boost spin.</a:t>
            </a:r>
            <a:endParaRPr lang="zh-CN" altLang="en-US" sz="2000" dirty="0">
              <a:solidFill>
                <a:srgbClr val="0000FF"/>
              </a:solidFill>
              <a:latin typeface="Hiragino Sans GB W6"/>
              <a:ea typeface="Hiragino Sans GB W6"/>
              <a:cs typeface="Hiragino Sans GB W6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611561" y="2751082"/>
            <a:ext cx="9686359" cy="707886"/>
          </a:xfrm>
          <a:prstGeom prst="rect">
            <a:avLst/>
          </a:prstGeom>
          <a:solidFill>
            <a:srgbClr val="F8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Dirac equation reveals a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correlation</a:t>
            </a:r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 between the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quantum numbers </a:t>
            </a:r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and the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geometry</a:t>
            </a:r>
            <a:r>
              <a:rPr lang="en-US" altLang="zh-CN" sz="2000" dirty="0">
                <a:solidFill>
                  <a:srgbClr val="FF0000"/>
                </a:solidFill>
                <a:latin typeface="Hiragino Sans GB W6"/>
                <a:ea typeface="Hiragino Sans GB W6"/>
                <a:cs typeface="Hiragino Sans GB W6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of </a:t>
            </a:r>
            <a:r>
              <a:rPr lang="en-US" altLang="zh-CN" sz="2000" dirty="0" err="1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spacetime</a:t>
            </a:r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 at a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profound level</a:t>
            </a:r>
            <a:endParaRPr lang="zh-CN" altLang="en-US" sz="2000" dirty="0">
              <a:solidFill>
                <a:srgbClr val="C00000"/>
              </a:solidFill>
              <a:latin typeface="Hiragino Sans GB W6"/>
              <a:ea typeface="Hiragino Sans GB W6"/>
              <a:cs typeface="Hiragino Sans GB W6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62487" y="4882800"/>
            <a:ext cx="9735433" cy="707886"/>
          </a:xfrm>
          <a:prstGeom prst="rect">
            <a:avLst/>
          </a:prstGeom>
          <a:solidFill>
            <a:srgbClr val="F8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The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dimensions </a:t>
            </a:r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of </a:t>
            </a:r>
            <a:r>
              <a:rPr lang="en-US" altLang="zh-CN" sz="2000" dirty="0" err="1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spacetime</a:t>
            </a:r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 are coherently related to the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degrees of freedom</a:t>
            </a:r>
            <a:r>
              <a:rPr lang="en-US" altLang="zh-CN" sz="2000" dirty="0">
                <a:solidFill>
                  <a:srgbClr val="FF0000"/>
                </a:solidFill>
                <a:latin typeface="Hiragino Sans GB W6"/>
                <a:ea typeface="Hiragino Sans GB W6"/>
                <a:cs typeface="Hiragino Sans GB W6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of Dirac </a:t>
            </a:r>
            <a:r>
              <a:rPr lang="en-US" altLang="zh-CN" sz="2000" dirty="0" err="1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spinor</a:t>
            </a:r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 due to SO(1,3) symmetry</a:t>
            </a:r>
            <a:endParaRPr lang="zh-CN" altLang="en-US" sz="2000" dirty="0">
              <a:solidFill>
                <a:srgbClr val="0000FF"/>
              </a:solidFill>
              <a:latin typeface="Hiragino Sans GB W6"/>
              <a:ea typeface="Hiragino Sans GB W6"/>
              <a:cs typeface="Hiragino Sans GB W6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62486" y="5747468"/>
            <a:ext cx="9735434" cy="1015663"/>
          </a:xfrm>
          <a:prstGeom prst="rect">
            <a:avLst/>
          </a:prstGeom>
          <a:solidFill>
            <a:srgbClr val="F8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The Dirac equation as a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unity </a:t>
            </a:r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of quantum mechanics and special relativity has led to a successful development of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relativistic quantum mechanics (QM) and quantum field theory (QFT)</a:t>
            </a:r>
            <a:endParaRPr lang="zh-CN" altLang="en-US" sz="2000" dirty="0">
              <a:solidFill>
                <a:srgbClr val="C00000"/>
              </a:solidFill>
              <a:latin typeface="Hiragino Sans GB W6"/>
              <a:ea typeface="Hiragino Sans GB W6"/>
              <a:cs typeface="Hiragino Sans GB W6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16001" y="231749"/>
            <a:ext cx="10082655" cy="461665"/>
          </a:xfrm>
          <a:prstGeom prst="rect">
            <a:avLst/>
          </a:prstGeom>
          <a:solidFill>
            <a:srgbClr val="F8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Inspiration From Quantum Mechanics of Dirac Equation</a:t>
            </a:r>
            <a:endParaRPr lang="zh-CN" altLang="en-US" sz="2400" dirty="0">
              <a:solidFill>
                <a:srgbClr val="C00000"/>
              </a:solidFill>
              <a:latin typeface="Hiragino Sans GB W6"/>
              <a:ea typeface="Hiragino Sans GB W6"/>
              <a:cs typeface="Hiragino Sans GB W6"/>
            </a:endParaRPr>
          </a:p>
        </p:txBody>
      </p:sp>
      <p:sp>
        <p:nvSpPr>
          <p:cNvPr id="13" name="矩形 17">
            <a:extLst>
              <a:ext uri="{FF2B5EF4-FFF2-40B4-BE49-F238E27FC236}">
                <a16:creationId xmlns:a16="http://schemas.microsoft.com/office/drawing/2014/main" id="{44BDE71A-0131-B647-AC18-FAFC4CFB291E}"/>
              </a:ext>
            </a:extLst>
          </p:cNvPr>
          <p:cNvSpPr/>
          <p:nvPr/>
        </p:nvSpPr>
        <p:spPr>
          <a:xfrm>
            <a:off x="9447221" y="1999689"/>
            <a:ext cx="1405263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</a:rPr>
              <a:t>SO(1,3)</a:t>
            </a:r>
            <a:endParaRPr lang="zh-CN" altLang="en-US" sz="2400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47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997616" y="1535466"/>
            <a:ext cx="10016081" cy="1015663"/>
          </a:xfrm>
          <a:prstGeom prst="rect">
            <a:avLst/>
          </a:prstGeom>
          <a:solidFill>
            <a:srgbClr val="F8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Treat all spin-like charges of elementary particles on the same footing as a</a:t>
            </a:r>
            <a:r>
              <a:rPr lang="en-US" altLang="zh-CN" sz="2000" dirty="0">
                <a:solidFill>
                  <a:srgbClr val="FF0000"/>
                </a:solidFill>
                <a:latin typeface="Hiragino Sans GB W6"/>
                <a:ea typeface="Hiragino Sans GB W6"/>
                <a:cs typeface="Hiragino Sans GB W6"/>
              </a:rPr>
              <a:t> </a:t>
            </a:r>
            <a:r>
              <a:rPr lang="en-US" altLang="zh-CN" sz="2000" dirty="0" err="1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hyperspin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 charge: </a:t>
            </a:r>
            <a:r>
              <a:rPr lang="en-US" altLang="zh-CN" sz="2000" dirty="0">
                <a:solidFill>
                  <a:srgbClr val="0028DD"/>
                </a:solidFill>
                <a:latin typeface="Hiragino Sans GB W6"/>
                <a:ea typeface="Hiragino Sans GB W6"/>
                <a:cs typeface="Hiragino Sans GB W6"/>
              </a:rPr>
              <a:t>boost-spin, helicity-spin, chirality-spin,  isospin, color-spin, family-spin.</a:t>
            </a:r>
          </a:p>
        </p:txBody>
      </p:sp>
      <p:sp>
        <p:nvSpPr>
          <p:cNvPr id="4" name="矩形 3"/>
          <p:cNvSpPr/>
          <p:nvPr/>
        </p:nvSpPr>
        <p:spPr>
          <a:xfrm>
            <a:off x="997615" y="2646433"/>
            <a:ext cx="10016081" cy="1015663"/>
          </a:xfrm>
          <a:prstGeom prst="rect">
            <a:avLst/>
          </a:prstGeom>
          <a:solidFill>
            <a:srgbClr val="F8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Express the degrees of freedom of all elementary particles </a:t>
            </a:r>
            <a:r>
              <a:rPr lang="zh-CN" altLang="en-US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（</a:t>
            </a:r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leptons &amp; quarks in SM) into a single column vector in a spinor representation of a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high-dimensional hyper-spacetime</a:t>
            </a:r>
          </a:p>
        </p:txBody>
      </p:sp>
      <p:sp>
        <p:nvSpPr>
          <p:cNvPr id="5" name="矩形 4"/>
          <p:cNvSpPr/>
          <p:nvPr/>
        </p:nvSpPr>
        <p:spPr>
          <a:xfrm>
            <a:off x="997615" y="3818956"/>
            <a:ext cx="10178640" cy="1323439"/>
          </a:xfrm>
          <a:prstGeom prst="rect">
            <a:avLst/>
          </a:prstGeom>
          <a:solidFill>
            <a:srgbClr val="F8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Establish a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coherent relation </a:t>
            </a:r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between the </a:t>
            </a:r>
            <a:r>
              <a:rPr lang="en-US" altLang="zh-CN" sz="2000" dirty="0" err="1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hyperspinor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 structure </a:t>
            </a:r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of elementary particles and the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dimension</a:t>
            </a:r>
            <a:r>
              <a:rPr lang="en-US" altLang="zh-CN" sz="2000" dirty="0">
                <a:solidFill>
                  <a:srgbClr val="FF0000"/>
                </a:solidFill>
                <a:latin typeface="Hiragino Sans GB W6"/>
                <a:ea typeface="Hiragino Sans GB W6"/>
                <a:cs typeface="Hiragino Sans GB W6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of hyper-spacetime, it is just the other way around  inspired from relativistic QM of Dirac equation where 4D </a:t>
            </a:r>
            <a:r>
              <a:rPr lang="en-US" altLang="zh-CN" sz="2000" dirty="0" err="1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Minkowski</a:t>
            </a:r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 spacetime brings on 4-component entity spinor field, </a:t>
            </a:r>
          </a:p>
        </p:txBody>
      </p:sp>
      <p:sp>
        <p:nvSpPr>
          <p:cNvPr id="7" name="矩形 6"/>
          <p:cNvSpPr/>
          <p:nvPr/>
        </p:nvSpPr>
        <p:spPr>
          <a:xfrm>
            <a:off x="1119534" y="5456115"/>
            <a:ext cx="10056721" cy="1015663"/>
          </a:xfrm>
          <a:prstGeom prst="rect">
            <a:avLst/>
          </a:prstGeom>
          <a:solidFill>
            <a:srgbClr val="F8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Lead to a globally flat </a:t>
            </a:r>
            <a:r>
              <a:rPr lang="en-US" altLang="zh-CN" sz="2000" dirty="0" err="1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Minkowski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 hyper-spacetime  </a:t>
            </a:r>
            <a:r>
              <a:rPr lang="en-US" altLang="zh-CN" sz="20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with the dimension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D</a:t>
            </a:r>
            <a:r>
              <a:rPr lang="en-US" altLang="zh-CN" sz="2000" baseline="-25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h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 =19 </a:t>
            </a:r>
            <a:r>
              <a:rPr lang="en-US" altLang="zh-CN" sz="2000" dirty="0">
                <a:solidFill>
                  <a:srgbClr val="2A2EE3"/>
                </a:solidFill>
                <a:latin typeface="Hiragino Sans GB W6"/>
                <a:ea typeface="Hiragino Sans GB W6"/>
                <a:cs typeface="Hiragino Sans GB W6"/>
              </a:rPr>
              <a:t>from unifying all discovered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leptons and quarks (64x3 =192) </a:t>
            </a:r>
            <a:r>
              <a:rPr lang="en-US" altLang="zh-CN" sz="2000" dirty="0">
                <a:solidFill>
                  <a:srgbClr val="2A2EE3"/>
                </a:solidFill>
                <a:latin typeface="Hiragino Sans GB W6"/>
                <a:ea typeface="Hiragino Sans GB W6"/>
                <a:cs typeface="Hiragino Sans GB W6"/>
              </a:rPr>
              <a:t>into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a single hyper-spinor field</a:t>
            </a:r>
            <a:endParaRPr lang="zh-CN" altLang="en-US" sz="2000" dirty="0">
              <a:solidFill>
                <a:srgbClr val="C00000"/>
              </a:solidFill>
              <a:latin typeface="Hiragino Sans GB W6"/>
              <a:ea typeface="Hiragino Sans GB W6"/>
              <a:cs typeface="Hiragino Sans GB W6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998784" y="123314"/>
            <a:ext cx="8095027" cy="954107"/>
          </a:xfrm>
          <a:prstGeom prst="rect">
            <a:avLst/>
          </a:prstGeom>
          <a:solidFill>
            <a:srgbClr val="F8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Unification of all Elementary Particles </a:t>
            </a:r>
          </a:p>
          <a:p>
            <a:pPr algn="ctr"/>
            <a:r>
              <a:rPr lang="en-US" altLang="zh-CN" sz="28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into a Single </a:t>
            </a:r>
            <a:r>
              <a:rPr lang="en-US" altLang="zh-CN" sz="2800" dirty="0" err="1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Hyperspinor</a:t>
            </a:r>
            <a:r>
              <a:rPr lang="en-US" altLang="zh-CN" sz="28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 Field </a:t>
            </a:r>
            <a:endParaRPr lang="zh-CN" altLang="en-US" sz="2800" dirty="0">
              <a:solidFill>
                <a:srgbClr val="C00000"/>
              </a:solidFill>
              <a:latin typeface="Hiragino Sans GB W6"/>
              <a:ea typeface="Hiragino Sans GB W6"/>
              <a:cs typeface="Hiragino Sans GB W6"/>
            </a:endParaRPr>
          </a:p>
        </p:txBody>
      </p:sp>
    </p:spTree>
    <p:extLst>
      <p:ext uri="{BB962C8B-B14F-4D97-AF65-F5344CB8AC3E}">
        <p14:creationId xmlns:p14="http://schemas.microsoft.com/office/powerpoint/2010/main" val="176614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5">
                <a:extLst>
                  <a:ext uri="{FF2B5EF4-FFF2-40B4-BE49-F238E27FC236}">
                    <a16:creationId xmlns:a16="http://schemas.microsoft.com/office/drawing/2014/main" id="{3EF91AC7-6110-3B46-8DF8-17EA3F61273B}"/>
                  </a:ext>
                </a:extLst>
              </p:cNvPr>
              <p:cNvSpPr/>
              <p:nvPr/>
            </p:nvSpPr>
            <p:spPr>
              <a:xfrm>
                <a:off x="1300481" y="1911586"/>
                <a:ext cx="10159999" cy="1015663"/>
              </a:xfrm>
              <a:prstGeom prst="rect">
                <a:avLst/>
              </a:prstGeom>
              <a:solidFill>
                <a:srgbClr val="F8FFDF"/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altLang="zh-CN" sz="2000" dirty="0">
                    <a:solidFill>
                      <a:srgbClr val="0000FF"/>
                    </a:solidFill>
                    <a:latin typeface="Hiragino Sans GB W6"/>
                    <a:ea typeface="Hiragino Sans GB W6"/>
                    <a:cs typeface="Hiragino Sans GB W6"/>
                  </a:rPr>
                  <a:t>The hyper-unified spinor field belongs to a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Hiragino Sans GB W6"/>
                    <a:ea typeface="Hiragino Sans GB W6"/>
                    <a:cs typeface="Hiragino Sans GB W6"/>
                  </a:rPr>
                  <a:t>self-conjugated </a:t>
                </a:r>
                <a:r>
                  <a:rPr lang="en-US" altLang="zh-CN" sz="2000" dirty="0" err="1">
                    <a:solidFill>
                      <a:srgbClr val="C00000"/>
                    </a:solidFill>
                    <a:latin typeface="Hiragino Sans GB W6"/>
                    <a:ea typeface="Hiragino Sans GB W6"/>
                    <a:cs typeface="Hiragino Sans GB W6"/>
                  </a:rPr>
                  <a:t>hyperspinor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Hiragino Sans GB W6"/>
                    <a:ea typeface="Hiragino Sans GB W6"/>
                    <a:cs typeface="Hiragino Sans GB W6"/>
                  </a:rPr>
                  <a:t> field</a:t>
                </a:r>
                <a:r>
                  <a:rPr lang="en-US" altLang="zh-CN" sz="2000" dirty="0">
                    <a:solidFill>
                      <a:srgbClr val="0000FF"/>
                    </a:solidFill>
                    <a:latin typeface="Hiragino Sans GB W6"/>
                    <a:ea typeface="Hiragino Sans GB W6"/>
                    <a:cs typeface="Hiragino Sans GB W6"/>
                  </a:rPr>
                  <a:t> in an irreducible spinor representation of a </a:t>
                </a:r>
                <a:r>
                  <a:rPr lang="en-US" altLang="zh-CN" sz="2000" dirty="0" err="1">
                    <a:solidFill>
                      <a:srgbClr val="C00000"/>
                    </a:solidFill>
                    <a:latin typeface="Hiragino Sans GB W6"/>
                    <a:ea typeface="Hiragino Sans GB W6"/>
                    <a:cs typeface="Hiragino Sans GB W6"/>
                  </a:rPr>
                  <a:t>hyperspin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Hiragino Sans GB W6"/>
                    <a:ea typeface="Hiragino Sans GB W6"/>
                    <a:cs typeface="Hiragino Sans GB W6"/>
                  </a:rPr>
                  <a:t> symmetry group  SP(1,18)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iragino Sans GB W6"/>
                      </a:rPr>
                      <m:t>≅</m:t>
                    </m:r>
                    <m:r>
                      <a:rPr lang="zh-CN" altLang="en-US" sz="20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Hiragino Sans GB W6"/>
                      </a:rPr>
                      <m:t> </m:t>
                    </m:r>
                  </m:oMath>
                </a14:m>
                <a:r>
                  <a:rPr lang="en-US" altLang="zh-CN" sz="2000" dirty="0">
                    <a:solidFill>
                      <a:srgbClr val="C00000"/>
                    </a:solidFill>
                    <a:latin typeface="Hiragino Sans GB W6"/>
                    <a:ea typeface="Hiragino Sans GB W6"/>
                    <a:cs typeface="Hiragino Sans GB W6"/>
                  </a:rPr>
                  <a:t>SO(1,18)</a:t>
                </a:r>
                <a:endParaRPr lang="en-US" sz="2000" dirty="0"/>
              </a:p>
            </p:txBody>
          </p:sp>
        </mc:Choice>
        <mc:Fallback xmlns="">
          <p:sp>
            <p:nvSpPr>
              <p:cNvPr id="2" name="矩形 5">
                <a:extLst>
                  <a:ext uri="{FF2B5EF4-FFF2-40B4-BE49-F238E27FC236}">
                    <a16:creationId xmlns:a16="http://schemas.microsoft.com/office/drawing/2014/main" id="{3EF91AC7-6110-3B46-8DF8-17EA3F6127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481" y="1911586"/>
                <a:ext cx="10159999" cy="10156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 7">
            <a:extLst>
              <a:ext uri="{FF2B5EF4-FFF2-40B4-BE49-F238E27FC236}">
                <a16:creationId xmlns:a16="http://schemas.microsoft.com/office/drawing/2014/main" id="{81A64E00-6C0D-E442-BF1D-12555ABBF203}"/>
              </a:ext>
            </a:extLst>
          </p:cNvPr>
          <p:cNvSpPr/>
          <p:nvPr/>
        </p:nvSpPr>
        <p:spPr>
          <a:xfrm>
            <a:off x="933837" y="334654"/>
            <a:ext cx="10344647" cy="523220"/>
          </a:xfrm>
          <a:prstGeom prst="rect">
            <a:avLst/>
          </a:prstGeom>
          <a:solidFill>
            <a:srgbClr val="F8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Bimaximal Global and Local Joint Symmetry in HUFT </a:t>
            </a:r>
            <a:endParaRPr lang="zh-CN" altLang="en-US" sz="2800" dirty="0">
              <a:solidFill>
                <a:srgbClr val="C00000"/>
              </a:solidFill>
              <a:latin typeface="Hiragino Sans GB W6"/>
              <a:ea typeface="Hiragino Sans GB W6"/>
              <a:cs typeface="Hiragino Sans GB W6"/>
            </a:endParaRPr>
          </a:p>
        </p:txBody>
      </p:sp>
      <p:sp>
        <p:nvSpPr>
          <p:cNvPr id="4" name="矩形 17">
            <a:extLst>
              <a:ext uri="{FF2B5EF4-FFF2-40B4-BE49-F238E27FC236}">
                <a16:creationId xmlns:a16="http://schemas.microsoft.com/office/drawing/2014/main" id="{8B2177E8-4014-6845-9DF7-503B891FEE12}"/>
              </a:ext>
            </a:extLst>
          </p:cNvPr>
          <p:cNvSpPr/>
          <p:nvPr/>
        </p:nvSpPr>
        <p:spPr>
          <a:xfrm>
            <a:off x="548640" y="5601348"/>
            <a:ext cx="11094720" cy="400110"/>
          </a:xfrm>
          <a:prstGeom prst="rect">
            <a:avLst/>
          </a:prstGeom>
          <a:solidFill>
            <a:srgbClr val="F8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Bimaximal global and local Joint Symmetry in </a:t>
            </a:r>
            <a:r>
              <a:rPr lang="en-US" altLang="zh-CN" sz="2000" dirty="0" err="1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Hyperunified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 Field Theory HUFT</a:t>
            </a:r>
            <a:endParaRPr lang="zh-CN" altLang="en-US" sz="2000" dirty="0">
              <a:solidFill>
                <a:srgbClr val="C00000"/>
              </a:solidFill>
              <a:latin typeface="Hiragino Sans GB W6"/>
              <a:ea typeface="Hiragino Sans GB W6"/>
              <a:cs typeface="Hiragino Sans GB W6"/>
            </a:endParaRPr>
          </a:p>
        </p:txBody>
      </p:sp>
      <p:pic>
        <p:nvPicPr>
          <p:cNvPr id="5" name="图片 19">
            <a:extLst>
              <a:ext uri="{FF2B5EF4-FFF2-40B4-BE49-F238E27FC236}">
                <a16:creationId xmlns:a16="http://schemas.microsoft.com/office/drawing/2014/main" id="{6019CF8C-9E89-A847-9DCD-731C0D0D3C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0030" y="6189676"/>
            <a:ext cx="6366699" cy="418346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213A858-3D3A-144A-8840-D55FB2F07CC6}"/>
              </a:ext>
            </a:extLst>
          </p:cNvPr>
          <p:cNvSpPr/>
          <p:nvPr/>
        </p:nvSpPr>
        <p:spPr>
          <a:xfrm>
            <a:off x="1300481" y="1030787"/>
            <a:ext cx="9611360" cy="707886"/>
          </a:xfrm>
          <a:prstGeom prst="rect">
            <a:avLst/>
          </a:prstGeom>
          <a:solidFill>
            <a:srgbClr val="FFFEE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2A2EE3"/>
                </a:solidFill>
                <a:latin typeface="Hiragino Sans GB W6"/>
                <a:ea typeface="Hiragino Sans GB W6"/>
                <a:cs typeface="Hiragino Sans GB W6"/>
              </a:rPr>
              <a:t>The 19D </a:t>
            </a:r>
            <a:r>
              <a:rPr lang="en-US" altLang="zh-CN" sz="2000" dirty="0" err="1">
                <a:solidFill>
                  <a:srgbClr val="2A2EE3"/>
                </a:solidFill>
                <a:latin typeface="Hiragino Sans GB W6"/>
                <a:ea typeface="Hiragino Sans GB W6"/>
                <a:cs typeface="Hiragino Sans GB W6"/>
              </a:rPr>
              <a:t>Minkowski</a:t>
            </a:r>
            <a:r>
              <a:rPr lang="en-US" altLang="zh-CN" sz="2000" dirty="0">
                <a:solidFill>
                  <a:srgbClr val="2A2EE3"/>
                </a:solidFill>
                <a:latin typeface="Hiragino Sans GB W6"/>
                <a:ea typeface="Hiragino Sans GB W6"/>
                <a:cs typeface="Hiragino Sans GB W6"/>
              </a:rPr>
              <a:t> </a:t>
            </a:r>
            <a:r>
              <a:rPr lang="en-US" altLang="zh-CN" sz="2000" dirty="0">
                <a:solidFill>
                  <a:srgbClr val="2A2EE3"/>
                </a:solidFill>
                <a:latin typeface="Hiragino Sans GB W6"/>
                <a:ea typeface="Hiragino Sans GB W6"/>
              </a:rPr>
              <a:t>hyper-spacetime is proposed to have a global Lorentz-type symmetry </a:t>
            </a:r>
            <a:r>
              <a:rPr lang="en-US" sz="2000" dirty="0">
                <a:solidFill>
                  <a:srgbClr val="C00000"/>
                </a:solidFill>
                <a:latin typeface="Hiragino Sans GB W6"/>
                <a:ea typeface="Hiragino Sans GB W6"/>
              </a:rPr>
              <a:t>SO(1,18)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F86FA8-C0DC-F145-8EAB-AB99CDA6F2D6}"/>
              </a:ext>
            </a:extLst>
          </p:cNvPr>
          <p:cNvSpPr/>
          <p:nvPr/>
        </p:nvSpPr>
        <p:spPr>
          <a:xfrm>
            <a:off x="1300481" y="3084688"/>
            <a:ext cx="10159999" cy="1015663"/>
          </a:xfrm>
          <a:prstGeom prst="rect">
            <a:avLst/>
          </a:prstGeom>
          <a:solidFill>
            <a:srgbClr val="FFFEE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It is the key point to distinguish </a:t>
            </a:r>
            <a:r>
              <a:rPr lang="en-US" altLang="zh-CN" sz="2000" dirty="0" err="1">
                <a:solidFill>
                  <a:srgbClr val="2A2EE3"/>
                </a:solidFill>
                <a:latin typeface="Hiragino Sans GB W6"/>
                <a:ea typeface="Hiragino Sans GB W6"/>
                <a:cs typeface="Hiragino Sans GB W6"/>
              </a:rPr>
              <a:t>hyperspin</a:t>
            </a:r>
            <a:r>
              <a:rPr lang="en-US" altLang="zh-CN" sz="2000" dirty="0">
                <a:solidFill>
                  <a:srgbClr val="2A2EE3"/>
                </a:solidFill>
                <a:latin typeface="Hiragino Sans GB W6"/>
                <a:ea typeface="Hiragino Sans GB W6"/>
                <a:cs typeface="Hiragino Sans GB W6"/>
              </a:rPr>
              <a:t> symmetry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SP(1,18) </a:t>
            </a:r>
            <a:r>
              <a:rPr lang="en-US" altLang="zh-CN" sz="2000" dirty="0">
                <a:solidFill>
                  <a:srgbClr val="2A2EE3"/>
                </a:solidFill>
                <a:latin typeface="Hiragino Sans GB W6"/>
                <a:ea typeface="Hiragino Sans GB W6"/>
                <a:cs typeface="Hiragino Sans GB W6"/>
              </a:rPr>
              <a:t>that operates on Hilbert space of hyper-spinor field with Lorentz-type symmetry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SO(1,18) </a:t>
            </a:r>
            <a:r>
              <a:rPr lang="en-US" altLang="zh-CN" sz="2000" dirty="0">
                <a:solidFill>
                  <a:srgbClr val="2A2EE3"/>
                </a:solidFill>
                <a:latin typeface="Hiragino Sans GB W6"/>
                <a:ea typeface="Hiragino Sans GB W6"/>
                <a:cs typeface="Hiragino Sans GB W6"/>
              </a:rPr>
              <a:t>that acts on </a:t>
            </a:r>
            <a:r>
              <a:rPr lang="en-US" altLang="zh-CN" sz="2000" dirty="0" err="1">
                <a:solidFill>
                  <a:srgbClr val="2A2EE3"/>
                </a:solidFill>
                <a:latin typeface="Hiragino Sans GB W6"/>
                <a:ea typeface="Hiragino Sans GB W6"/>
                <a:cs typeface="Hiragino Sans GB W6"/>
              </a:rPr>
              <a:t>Minkowski</a:t>
            </a:r>
            <a:r>
              <a:rPr lang="en-US" altLang="zh-CN" sz="2000" dirty="0">
                <a:solidFill>
                  <a:srgbClr val="2A2EE3"/>
                </a:solidFill>
                <a:latin typeface="Hiragino Sans GB W6"/>
                <a:ea typeface="Hiragino Sans GB W6"/>
                <a:cs typeface="Hiragino Sans GB W6"/>
              </a:rPr>
              <a:t> spacetime of coordinates.</a:t>
            </a:r>
            <a:endParaRPr lang="en-US" sz="2000" dirty="0">
              <a:solidFill>
                <a:srgbClr val="2A2EE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0CA1AB-3DFF-964C-9BBA-7D8D1E2C2547}"/>
              </a:ext>
            </a:extLst>
          </p:cNvPr>
          <p:cNvSpPr/>
          <p:nvPr/>
        </p:nvSpPr>
        <p:spPr>
          <a:xfrm>
            <a:off x="1300481" y="4412773"/>
            <a:ext cx="10159999" cy="1015663"/>
          </a:xfrm>
          <a:prstGeom prst="rect">
            <a:avLst/>
          </a:prstGeom>
          <a:solidFill>
            <a:srgbClr val="FFFEE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It is essential to take </a:t>
            </a:r>
            <a:r>
              <a:rPr lang="en-US" altLang="zh-CN" sz="2000" dirty="0">
                <a:solidFill>
                  <a:srgbClr val="2A2EE3"/>
                </a:solidFill>
                <a:latin typeface="Hiragino Sans GB W6"/>
                <a:ea typeface="Hiragino Sans GB W6"/>
                <a:cs typeface="Hiragino Sans GB W6"/>
              </a:rPr>
              <a:t>the </a:t>
            </a:r>
            <a:r>
              <a:rPr lang="en-US" altLang="zh-CN" sz="2000" dirty="0" err="1">
                <a:solidFill>
                  <a:srgbClr val="2A2EE3"/>
                </a:solidFill>
                <a:latin typeface="Hiragino Sans GB W6"/>
                <a:ea typeface="Hiragino Sans GB W6"/>
                <a:cs typeface="Hiragino Sans GB W6"/>
              </a:rPr>
              <a:t>hyperspin</a:t>
            </a:r>
            <a:r>
              <a:rPr lang="en-US" altLang="zh-CN" sz="2000" dirty="0">
                <a:solidFill>
                  <a:srgbClr val="2A2EE3"/>
                </a:solidFill>
                <a:latin typeface="Hiragino Sans GB W6"/>
                <a:ea typeface="Hiragino Sans GB W6"/>
                <a:cs typeface="Hiragino Sans GB W6"/>
              </a:rPr>
              <a:t> symmetry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SP(1,18) </a:t>
            </a:r>
            <a:r>
              <a:rPr lang="en-US" altLang="zh-CN" sz="2000" dirty="0">
                <a:solidFill>
                  <a:srgbClr val="2A2EE3"/>
                </a:solidFill>
                <a:latin typeface="Hiragino Sans GB W6"/>
                <a:ea typeface="Hiragino Sans GB W6"/>
                <a:cs typeface="Hiragino Sans GB W6"/>
              </a:rPr>
              <a:t>in Hilbert space of hyper-spinor field to be a </a:t>
            </a:r>
            <a:r>
              <a:rPr lang="en-US" altLang="zh-CN" sz="2000" dirty="0">
                <a:solidFill>
                  <a:srgbClr val="C00000"/>
                </a:solidFill>
                <a:latin typeface="Hiragino Sans GB W6"/>
                <a:ea typeface="Hiragino Sans GB W6"/>
                <a:cs typeface="Hiragino Sans GB W6"/>
              </a:rPr>
              <a:t>local gauge symmetry for characterizing fundamental interactions 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33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84370B-97C3-6846-8841-8C5DD8060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4361" y="1912757"/>
            <a:ext cx="2551390" cy="1824835"/>
          </a:xfrm>
          <a:prstGeom prst="rect">
            <a:avLst/>
          </a:prstGeom>
          <a:noFill/>
          <a:ln>
            <a:solidFill>
              <a:srgbClr val="5700FF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669B9-F865-2B47-B0C9-B5CB2255E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15" y="460425"/>
            <a:ext cx="8086809" cy="55638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7BF7D0-5DD4-5743-BFF2-2EF46BE6E7CD}"/>
              </a:ext>
            </a:extLst>
          </p:cNvPr>
          <p:cNvSpPr/>
          <p:nvPr/>
        </p:nvSpPr>
        <p:spPr>
          <a:xfrm>
            <a:off x="9353998" y="697845"/>
            <a:ext cx="14446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5700FF"/>
                </a:solidFill>
                <a:latin typeface="Hiragino Sans GB W6"/>
                <a:ea typeface="Hiragino Sans GB W6"/>
                <a:cs typeface="Hiragino Sans GB W6"/>
              </a:rPr>
              <a:t>The Book</a:t>
            </a:r>
          </a:p>
          <a:p>
            <a:r>
              <a:rPr lang="en-US" altLang="zh-CN" dirty="0">
                <a:solidFill>
                  <a:srgbClr val="5700FF"/>
                </a:solidFill>
                <a:latin typeface="Hiragino Sans GB W6"/>
                <a:ea typeface="Hiragino Sans GB W6"/>
                <a:cs typeface="Hiragino Sans GB W6"/>
              </a:rPr>
              <a:t> </a:t>
            </a:r>
          </a:p>
          <a:p>
            <a:r>
              <a:rPr lang="en-US" altLang="zh-CN" dirty="0">
                <a:solidFill>
                  <a:srgbClr val="5700FF"/>
                </a:solidFill>
                <a:latin typeface="Hiragino Sans GB W6"/>
                <a:ea typeface="Hiragino Sans GB W6"/>
                <a:cs typeface="Hiragino Sans GB W6"/>
              </a:rPr>
              <a:t>Dedicated</a:t>
            </a:r>
            <a:endParaRPr lang="en-US" dirty="0">
              <a:solidFill>
                <a:srgbClr val="5700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BDAED8-028E-C04C-8D98-6100BAC43A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6710" y="3853646"/>
            <a:ext cx="3255956" cy="21706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43E1A-198C-A043-AD6F-D81A61E8CDC9}"/>
              </a:ext>
            </a:extLst>
          </p:cNvPr>
          <p:cNvSpPr/>
          <p:nvPr/>
        </p:nvSpPr>
        <p:spPr>
          <a:xfrm>
            <a:off x="4878135" y="491492"/>
            <a:ext cx="3467616" cy="584775"/>
          </a:xfrm>
          <a:prstGeom prst="rect">
            <a:avLst/>
          </a:prstGeom>
          <a:solidFill>
            <a:srgbClr val="F7FFF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zh-CN" altLang="en-US" sz="3200" dirty="0">
                <a:solidFill>
                  <a:srgbClr val="5700FF"/>
                </a:solidFill>
                <a:latin typeface="Hiragino Sans GB W6"/>
                <a:ea typeface="Hiragino Sans GB W6"/>
                <a:cs typeface="Hiragino Sans GB W6"/>
              </a:rPr>
              <a:t>超统一场论的基础</a:t>
            </a:r>
            <a:endParaRPr lang="en-US" altLang="zh-CN" sz="3200" dirty="0">
              <a:solidFill>
                <a:srgbClr val="5700FF"/>
              </a:solidFill>
              <a:latin typeface="Hiragino Sans GB W6"/>
              <a:ea typeface="Hiragino Sans GB W6"/>
              <a:cs typeface="Hiragino Sans GB W6"/>
            </a:endParaRPr>
          </a:p>
        </p:txBody>
      </p:sp>
    </p:spTree>
    <p:extLst>
      <p:ext uri="{BB962C8B-B14F-4D97-AF65-F5344CB8AC3E}">
        <p14:creationId xmlns:p14="http://schemas.microsoft.com/office/powerpoint/2010/main" val="30472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42D5DDA8-2506-AA47-A87D-C209AAE0E591}"/>
              </a:ext>
            </a:extLst>
          </p:cNvPr>
          <p:cNvSpPr/>
          <p:nvPr/>
        </p:nvSpPr>
        <p:spPr>
          <a:xfrm>
            <a:off x="515152" y="266925"/>
            <a:ext cx="7909351" cy="461665"/>
          </a:xfrm>
          <a:prstGeom prst="rect">
            <a:avLst/>
          </a:prstGeom>
          <a:solidFill>
            <a:srgbClr val="FAFFD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Entangled Qubit-Spinor Field </a:t>
            </a:r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JhengHei" panose="020B0604030504040204" pitchFamily="34" charset="-120"/>
                <a:cs typeface="Microsoft New Tai Lue" panose="020B0502040204020203" pitchFamily="34" charset="0"/>
              </a:rPr>
              <a:t>as Nature’s </a:t>
            </a:r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Foundation </a:t>
            </a:r>
            <a:endParaRPr lang="zh-CN" altLang="en-US" sz="2400" b="1" dirty="0">
              <a:solidFill>
                <a:srgbClr val="C00000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15DBD6-49A9-FB48-9832-1D6675216A56}"/>
              </a:ext>
            </a:extLst>
          </p:cNvPr>
          <p:cNvSpPr/>
          <p:nvPr/>
        </p:nvSpPr>
        <p:spPr>
          <a:xfrm>
            <a:off x="683023" y="2547645"/>
            <a:ext cx="3688830" cy="461665"/>
          </a:xfrm>
          <a:prstGeom prst="rect">
            <a:avLst/>
          </a:prstGeom>
          <a:solidFill>
            <a:srgbClr val="F7FFF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Two Guiding Principles 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72B87CB-1703-CA49-B2FE-DA694B09CA9B}"/>
              </a:ext>
            </a:extLst>
          </p:cNvPr>
          <p:cNvSpPr/>
          <p:nvPr/>
        </p:nvSpPr>
        <p:spPr>
          <a:xfrm>
            <a:off x="561302" y="5385843"/>
            <a:ext cx="10656428" cy="1107996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Gauge and Scaling Invariance Principle : </a:t>
            </a:r>
            <a:r>
              <a:rPr lang="en-US" sz="2200" b="1" dirty="0">
                <a:solidFill>
                  <a:srgbClr val="002699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The laws of nature should be independent of the choice of local field configurations and local scaling transformations.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D4683EB-6185-6F4E-8540-5660D8113E83}"/>
              </a:ext>
            </a:extLst>
          </p:cNvPr>
          <p:cNvSpPr/>
          <p:nvPr/>
        </p:nvSpPr>
        <p:spPr>
          <a:xfrm>
            <a:off x="561301" y="3093602"/>
            <a:ext cx="10656428" cy="2123658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2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Maximum Coherence Motion Principle: </a:t>
            </a: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A real column vector field 𝚿(x), encoding a locally entangled state of qubits, is treated as the fundamental matter field. Its Hermitian action governs free dynamics determined entirely by </a:t>
            </a:r>
            <a:r>
              <a:rPr lang="en-US" sz="22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the first-order derivative </a:t>
            </a: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of 𝚿(x) with respect to X𝛍. The motion exhibits </a:t>
            </a:r>
            <a:r>
              <a:rPr lang="en-US" sz="22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maximal coherence</a:t>
            </a: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, realized through a purely bilinear form of 𝚿(x), with each component obeying an independent </a:t>
            </a:r>
            <a:r>
              <a:rPr lang="en-US" sz="22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quadratic free motion</a:t>
            </a: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.</a:t>
            </a:r>
            <a:r>
              <a:rPr lang="en-US" sz="22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17E2067-121E-4E4C-AFFE-4F2D230CF2ED}"/>
              </a:ext>
            </a:extLst>
          </p:cNvPr>
          <p:cNvSpPr/>
          <p:nvPr/>
        </p:nvSpPr>
        <p:spPr>
          <a:xfrm>
            <a:off x="561301" y="1002221"/>
            <a:ext cx="10656428" cy="1446550"/>
          </a:xfrm>
          <a:prstGeom prst="rect">
            <a:avLst/>
          </a:prstGeom>
          <a:solidFill>
            <a:srgbClr val="FFFEE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More Fundamental Questions: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what is made to be the fundamental building block of nature? (why spinors)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What brings about the fundamental symmetry of nature? (why hyper-spin)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What makes time difference from space? (why only one temporal dimension)</a:t>
            </a:r>
          </a:p>
        </p:txBody>
      </p:sp>
    </p:spTree>
    <p:extLst>
      <p:ext uri="{BB962C8B-B14F-4D97-AF65-F5344CB8AC3E}">
        <p14:creationId xmlns:p14="http://schemas.microsoft.com/office/powerpoint/2010/main" val="250570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7E78650-3760-9241-9862-BDDDB5E98765}"/>
              </a:ext>
            </a:extLst>
          </p:cNvPr>
          <p:cNvSpPr/>
          <p:nvPr/>
        </p:nvSpPr>
        <p:spPr>
          <a:xfrm>
            <a:off x="2404231" y="1710238"/>
            <a:ext cx="9336012" cy="1446550"/>
          </a:xfrm>
          <a:prstGeom prst="rect">
            <a:avLst/>
          </a:prstGeom>
          <a:solidFill>
            <a:srgbClr val="FFFEE7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0026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The quest for a successful combination of the quantum field theory </a:t>
            </a:r>
            <a:r>
              <a:rPr lang="en-US" sz="2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(QFT)</a:t>
            </a:r>
            <a:r>
              <a:rPr lang="en-US" sz="2200" b="1" dirty="0">
                <a:solidFill>
                  <a:srgbClr val="0026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(quantum mechanics</a:t>
            </a:r>
            <a:r>
              <a:rPr lang="en-US" sz="2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(QM)</a:t>
            </a:r>
            <a:r>
              <a:rPr lang="en-US" sz="2200" b="1" dirty="0">
                <a:solidFill>
                  <a:srgbClr val="0026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) &amp; general theory of relativity </a:t>
            </a:r>
            <a:r>
              <a:rPr lang="en-US" sz="2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(GR),</a:t>
            </a:r>
            <a:r>
              <a:rPr lang="en-US" sz="2200" b="1" dirty="0">
                <a:solidFill>
                  <a:srgbClr val="002699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and the unification of all basic forces has become the most challenging frontier of sciences in the 21st century. </a:t>
            </a:r>
          </a:p>
        </p:txBody>
      </p:sp>
      <p:sp>
        <p:nvSpPr>
          <p:cNvPr id="3" name="标题 1">
            <a:extLst>
              <a:ext uri="{FF2B5EF4-FFF2-40B4-BE49-F238E27FC236}">
                <a16:creationId xmlns:a16="http://schemas.microsoft.com/office/drawing/2014/main" id="{ADE0A765-84A7-104C-ACCE-9161FBE035C8}"/>
              </a:ext>
            </a:extLst>
          </p:cNvPr>
          <p:cNvSpPr txBox="1">
            <a:spLocks/>
          </p:cNvSpPr>
          <p:nvPr/>
        </p:nvSpPr>
        <p:spPr>
          <a:xfrm>
            <a:off x="3167742" y="884733"/>
            <a:ext cx="7609115" cy="612060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Fundamental</a:t>
            </a:r>
            <a:r>
              <a:rPr kumimoji="1" lang="zh-CN" altLang="en-US" sz="28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 </a:t>
            </a:r>
            <a:r>
              <a:rPr kumimoji="1" lang="en-US" altLang="zh-CN" sz="28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Challenges in QFT(QM) &amp; GR</a:t>
            </a:r>
            <a:endParaRPr kumimoji="1" lang="zh-CN" altLang="en-US" sz="2800" b="1" dirty="0">
              <a:solidFill>
                <a:srgbClr val="C00000"/>
              </a:solidFill>
              <a:latin typeface="Microsoft New Tai Lue" panose="020B0502040204020203" pitchFamily="34" charset="0"/>
              <a:ea typeface="Hiragino Sans GB W6"/>
              <a:cs typeface="Microsoft New Tai Lue" panose="020B0502040204020203" pitchFamily="34" charset="0"/>
            </a:endParaRPr>
          </a:p>
        </p:txBody>
      </p:sp>
      <p:pic>
        <p:nvPicPr>
          <p:cNvPr id="4" name="Picture 16" descr="thinker">
            <a:extLst>
              <a:ext uri="{FF2B5EF4-FFF2-40B4-BE49-F238E27FC236}">
                <a16:creationId xmlns:a16="http://schemas.microsoft.com/office/drawing/2014/main" id="{BC085701-8661-4A4B-A477-08415A05F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2" y="1225580"/>
            <a:ext cx="1499547" cy="169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8824BD4B-50A7-AB44-A3A8-587AEFC63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39" y="6836"/>
            <a:ext cx="1679243" cy="66907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0F0466-B752-9448-9C82-FEBDF01D2F71}"/>
              </a:ext>
            </a:extLst>
          </p:cNvPr>
          <p:cNvSpPr/>
          <p:nvPr/>
        </p:nvSpPr>
        <p:spPr>
          <a:xfrm>
            <a:off x="304286" y="3414163"/>
            <a:ext cx="6555434" cy="3169907"/>
          </a:xfrm>
          <a:prstGeom prst="rect">
            <a:avLst/>
          </a:prstGeom>
          <a:solidFill>
            <a:srgbClr val="FFFEE8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lnSpc>
                <a:spcPts val="3280"/>
              </a:lnSpc>
              <a:buFont typeface="Wingdings" pitchFamily="2" charset="2"/>
              <a:buChar char="Ø"/>
            </a:pPr>
            <a:r>
              <a:rPr lang="en-US" sz="22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Three basic forces of electroweak &amp; strong interactions in </a:t>
            </a:r>
            <a:r>
              <a:rPr lang="en-US" sz="2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SM </a:t>
            </a:r>
            <a:r>
              <a:rPr lang="en-US" sz="22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are governed by the gauge symmetries</a:t>
            </a:r>
            <a:r>
              <a:rPr lang="zh-CN" altLang="en-US" sz="22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U(1) x SU(2) x SU(3) </a:t>
            </a:r>
            <a:r>
              <a:rPr lang="en-US" sz="22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and described by the dynamics of gauge fields within the framework of </a:t>
            </a:r>
            <a:r>
              <a:rPr lang="en-US" sz="2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QFT .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10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ts val="3280"/>
              </a:lnSpc>
              <a:buFont typeface="Wingdings" pitchFamily="2" charset="2"/>
              <a:buChar char="Ø"/>
            </a:pPr>
            <a:r>
              <a:rPr lang="en-US" sz="22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SM cannot explain the dark side of the universe: dark matter &amp; dark energy</a:t>
            </a:r>
          </a:p>
        </p:txBody>
      </p:sp>
      <p:pic>
        <p:nvPicPr>
          <p:cNvPr id="13" name="图片 6">
            <a:extLst>
              <a:ext uri="{FF2B5EF4-FFF2-40B4-BE49-F238E27FC236}">
                <a16:creationId xmlns:a16="http://schemas.microsoft.com/office/drawing/2014/main" id="{5BE3676D-9ADD-FB47-A556-F56FC2E26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3385"/>
            <a:ext cx="2596734" cy="73111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78D4121-A2BD-EB40-A83A-84CC4CB86548}"/>
              </a:ext>
            </a:extLst>
          </p:cNvPr>
          <p:cNvGrpSpPr/>
          <p:nvPr/>
        </p:nvGrpSpPr>
        <p:grpSpPr>
          <a:xfrm>
            <a:off x="5422054" y="1226"/>
            <a:ext cx="1878089" cy="786109"/>
            <a:chOff x="4651737" y="-8579"/>
            <a:chExt cx="1878089" cy="786109"/>
          </a:xfrm>
        </p:grpSpPr>
        <p:pic>
          <p:nvPicPr>
            <p:cNvPr id="15" name="Picture 4" descr="研究生院校徽（中国科学院院徽）">
              <a:extLst>
                <a:ext uri="{FF2B5EF4-FFF2-40B4-BE49-F238E27FC236}">
                  <a16:creationId xmlns:a16="http://schemas.microsoft.com/office/drawing/2014/main" id="{32D68BA6-70EF-B943-98BA-620767BA2A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737" y="-8579"/>
              <a:ext cx="974941" cy="786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图片 8">
              <a:extLst>
                <a:ext uri="{FF2B5EF4-FFF2-40B4-BE49-F238E27FC236}">
                  <a16:creationId xmlns:a16="http://schemas.microsoft.com/office/drawing/2014/main" id="{0BC2A5A6-860F-AD40-A4E1-76CAB0A48C09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8980" y="0"/>
              <a:ext cx="880846" cy="777530"/>
            </a:xfrm>
            <a:prstGeom prst="rect">
              <a:avLst/>
            </a:prstGeom>
            <a:noFill/>
            <a:ln>
              <a:noFill/>
            </a:ln>
          </p:spPr>
        </p:pic>
      </p:grpSp>
      <p:graphicFrame>
        <p:nvGraphicFramePr>
          <p:cNvPr id="18" name="Object 0">
            <a:extLst>
              <a:ext uri="{FF2B5EF4-FFF2-40B4-BE49-F238E27FC236}">
                <a16:creationId xmlns:a16="http://schemas.microsoft.com/office/drawing/2014/main" id="{313D2B49-E7B6-C248-885C-1CA6080A1D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926123"/>
              </p:ext>
            </p:extLst>
          </p:nvPr>
        </p:nvGraphicFramePr>
        <p:xfrm>
          <a:off x="6876746" y="3370233"/>
          <a:ext cx="5120097" cy="31775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15" name="Slide" r:id="rId9" imgW="4572000" imgH="3429000" progId="PowerPoint.Slide.8">
                  <p:embed/>
                </p:oleObj>
              </mc:Choice>
              <mc:Fallback>
                <p:oleObj name="Slide" r:id="rId9" imgW="4572000" imgH="3429000" progId="PowerPoint.Slide.8">
                  <p:embed/>
                  <p:pic>
                    <p:nvPicPr>
                      <p:cNvPr id="3" name="Object 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6746" y="3370233"/>
                        <a:ext cx="5120097" cy="31775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55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C935F8E-61B7-674D-BA47-B73D4DD87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4575" y="2268490"/>
            <a:ext cx="7712847" cy="438791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22CB7E-FC08-774C-B983-B841E11861B2}"/>
              </a:ext>
            </a:extLst>
          </p:cNvPr>
          <p:cNvSpPr/>
          <p:nvPr/>
        </p:nvSpPr>
        <p:spPr>
          <a:xfrm>
            <a:off x="696112" y="1308368"/>
            <a:ext cx="11277599" cy="769441"/>
          </a:xfrm>
          <a:prstGeom prst="rect">
            <a:avLst/>
          </a:prstGeom>
          <a:solidFill>
            <a:srgbClr val="FFFEE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Helvetica" pitchFamily="2" charset="0"/>
              </a:rPr>
              <a:t>Categorization</a:t>
            </a:r>
            <a:r>
              <a:rPr lang="en-US" sz="2200" b="1" dirty="0">
                <a:solidFill>
                  <a:srgbClr val="1529A5"/>
                </a:solidFill>
                <a:latin typeface="Helvetica" pitchFamily="2" charset="0"/>
              </a:rPr>
              <a:t> of </a:t>
            </a:r>
            <a:r>
              <a:rPr lang="en-US" sz="2200" b="1" dirty="0" err="1">
                <a:solidFill>
                  <a:srgbClr val="1529A5"/>
                </a:solidFill>
                <a:latin typeface="Helvetica" pitchFamily="2" charset="0"/>
              </a:rPr>
              <a:t>hyperqubit</a:t>
            </a:r>
            <a:r>
              <a:rPr lang="en-US" sz="2200" b="1" dirty="0">
                <a:solidFill>
                  <a:srgbClr val="1529A5"/>
                </a:solidFill>
                <a:latin typeface="Helvetica" pitchFamily="2" charset="0"/>
              </a:rPr>
              <a:t>-spinor fields and hyper-spacetimes with the periodic </a:t>
            </a:r>
            <a:r>
              <a:rPr lang="en-US" sz="2200" b="1" dirty="0">
                <a:solidFill>
                  <a:srgbClr val="C00000"/>
                </a:solidFill>
                <a:latin typeface="Helvetica" pitchFamily="2" charset="0"/>
              </a:rPr>
              <a:t>Q</a:t>
            </a:r>
            <a:r>
              <a:rPr lang="en-US" sz="2200" b="1" baseline="-25000" dirty="0">
                <a:solidFill>
                  <a:srgbClr val="C00000"/>
                </a:solidFill>
                <a:latin typeface="Helvetica" pitchFamily="2" charset="0"/>
              </a:rPr>
              <a:t>c</a:t>
            </a:r>
            <a:r>
              <a:rPr lang="en-US" sz="2200" b="1" dirty="0">
                <a:solidFill>
                  <a:srgbClr val="C00000"/>
                </a:solidFill>
                <a:latin typeface="Helvetica" pitchFamily="2" charset="0"/>
              </a:rPr>
              <a:t>-spin charges </a:t>
            </a:r>
            <a:r>
              <a:rPr lang="en-US" sz="2200" b="1" dirty="0">
                <a:solidFill>
                  <a:srgbClr val="1529A5"/>
                </a:solidFill>
                <a:latin typeface="Helvetica" pitchFamily="2" charset="0"/>
              </a:rPr>
              <a:t>and the hyper-spacetime dimension from categoric qubit number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2D354BC-9B4B-0442-B51A-4B3DA7E9DE30}"/>
              </a:ext>
            </a:extLst>
          </p:cNvPr>
          <p:cNvSpPr/>
          <p:nvPr/>
        </p:nvSpPr>
        <p:spPr>
          <a:xfrm>
            <a:off x="3865572" y="3978961"/>
            <a:ext cx="1883195" cy="2878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3487032-4EE3-494E-8439-5942CCF14F6E}"/>
              </a:ext>
            </a:extLst>
          </p:cNvPr>
          <p:cNvSpPr/>
          <p:nvPr/>
        </p:nvSpPr>
        <p:spPr>
          <a:xfrm>
            <a:off x="5527123" y="5330174"/>
            <a:ext cx="6008752" cy="3694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9E8E1EE-4292-8949-99AC-3136E12FB640}"/>
              </a:ext>
            </a:extLst>
          </p:cNvPr>
          <p:cNvSpPr/>
          <p:nvPr/>
        </p:nvSpPr>
        <p:spPr>
          <a:xfrm>
            <a:off x="5436539" y="2686388"/>
            <a:ext cx="5976865" cy="4309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5F35709-DEEB-D646-ACE9-E2A45830A7AD}"/>
              </a:ext>
            </a:extLst>
          </p:cNvPr>
          <p:cNvSpPr/>
          <p:nvPr/>
        </p:nvSpPr>
        <p:spPr>
          <a:xfrm>
            <a:off x="5659560" y="3938321"/>
            <a:ext cx="5976865" cy="324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353E98-648E-974C-B004-1049F873913B}"/>
              </a:ext>
            </a:extLst>
          </p:cNvPr>
          <p:cNvSpPr/>
          <p:nvPr/>
        </p:nvSpPr>
        <p:spPr>
          <a:xfrm>
            <a:off x="1615937" y="780187"/>
            <a:ext cx="8570102" cy="461665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Local coherent state of qubits as </a:t>
            </a:r>
            <a:r>
              <a:rPr lang="en-US" sz="2400" b="1" dirty="0" err="1">
                <a:solidFill>
                  <a:srgbClr val="C00000"/>
                </a:solidFill>
                <a:latin typeface="Helvetica" pitchFamily="2" charset="0"/>
              </a:rPr>
              <a:t>hyperqubit</a:t>
            </a:r>
            <a:r>
              <a:rPr lang="en-US" sz="2400" b="1" dirty="0">
                <a:solidFill>
                  <a:srgbClr val="C00000"/>
                </a:solidFill>
                <a:latin typeface="Helvetica" pitchFamily="2" charset="0"/>
              </a:rPr>
              <a:t>-spinor field</a:t>
            </a:r>
            <a:endParaRPr lang="en-US" altLang="zh-CN" sz="2400" b="1" dirty="0">
              <a:solidFill>
                <a:srgbClr val="C00000"/>
              </a:solidFill>
              <a:latin typeface="Helvetica" pitchFamily="2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15A13B-1A3B-2C44-A37E-C3C546C19EE3}"/>
              </a:ext>
            </a:extLst>
          </p:cNvPr>
          <p:cNvSpPr/>
          <p:nvPr/>
        </p:nvSpPr>
        <p:spPr>
          <a:xfrm>
            <a:off x="5656646" y="4482485"/>
            <a:ext cx="5976865" cy="324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AB3EEF4-6962-BC49-9392-FA7A8D1CBCFE}"/>
              </a:ext>
            </a:extLst>
          </p:cNvPr>
          <p:cNvSpPr/>
          <p:nvPr/>
        </p:nvSpPr>
        <p:spPr>
          <a:xfrm>
            <a:off x="3865572" y="2819420"/>
            <a:ext cx="1917515" cy="2979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107CAFF-9B7E-4F4D-93EF-5F773DFBDF05}"/>
              </a:ext>
            </a:extLst>
          </p:cNvPr>
          <p:cNvSpPr/>
          <p:nvPr/>
        </p:nvSpPr>
        <p:spPr>
          <a:xfrm>
            <a:off x="3884842" y="4488908"/>
            <a:ext cx="1917515" cy="2979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85A6438-AE68-3345-9B4A-01325C017FC0}"/>
              </a:ext>
            </a:extLst>
          </p:cNvPr>
          <p:cNvSpPr/>
          <p:nvPr/>
        </p:nvSpPr>
        <p:spPr>
          <a:xfrm>
            <a:off x="3731772" y="5362264"/>
            <a:ext cx="1917515" cy="2979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4DCA392-35AB-E04B-992F-B81B61B47362}"/>
              </a:ext>
            </a:extLst>
          </p:cNvPr>
          <p:cNvSpPr/>
          <p:nvPr/>
        </p:nvSpPr>
        <p:spPr>
          <a:xfrm>
            <a:off x="3705996" y="6203530"/>
            <a:ext cx="1917515" cy="2979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D60CF22-EB09-CF47-8A58-BA7EFE986F5E}"/>
              </a:ext>
            </a:extLst>
          </p:cNvPr>
          <p:cNvSpPr/>
          <p:nvPr/>
        </p:nvSpPr>
        <p:spPr>
          <a:xfrm>
            <a:off x="5527123" y="6172145"/>
            <a:ext cx="6008752" cy="3694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73875CE-E8CB-714F-866A-E0FA2A7C417D}"/>
              </a:ext>
            </a:extLst>
          </p:cNvPr>
          <p:cNvSpPr/>
          <p:nvPr/>
        </p:nvSpPr>
        <p:spPr>
          <a:xfrm>
            <a:off x="568673" y="2381492"/>
            <a:ext cx="2999812" cy="4093428"/>
          </a:xfrm>
          <a:prstGeom prst="rect">
            <a:avLst/>
          </a:prstGeom>
          <a:solidFill>
            <a:srgbClr val="FFFEE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US" sz="2000" b="1" dirty="0">
                <a:solidFill>
                  <a:srgbClr val="0028DD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Intrinsic Q</a:t>
            </a:r>
            <a:r>
              <a:rPr lang="en-US" sz="2000" b="1" baseline="-25000" dirty="0">
                <a:solidFill>
                  <a:srgbClr val="0028DD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</a:t>
            </a:r>
            <a:r>
              <a:rPr lang="en-US" sz="2000" b="1" dirty="0">
                <a:solidFill>
                  <a:srgbClr val="0028DD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-spin charge shows a </a:t>
            </a:r>
            <a:r>
              <a:rPr lang="en-US" sz="20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periodic feature as the mod 4 qubit number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US" sz="2000" b="1" dirty="0">
                <a:solidFill>
                  <a:srgbClr val="0028DD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All qubit-spinor fields and spacetime dimensions can be classified into      </a:t>
            </a:r>
            <a:r>
              <a:rPr lang="en-US" sz="20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four categories </a:t>
            </a:r>
            <a:r>
              <a:rPr lang="en-US" sz="2000" b="1" dirty="0">
                <a:solidFill>
                  <a:srgbClr val="0028DD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with respective t</a:t>
            </a:r>
            <a:r>
              <a:rPr lang="en-US" sz="2000" b="1" dirty="0">
                <a:solidFill>
                  <a:srgbClr val="2A2EE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        </a:t>
            </a:r>
            <a:r>
              <a:rPr lang="en-US" sz="20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four Q</a:t>
            </a:r>
            <a:r>
              <a:rPr lang="en-US" sz="2000" b="1" baseline="-25000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</a:t>
            </a:r>
            <a:r>
              <a:rPr lang="en-US" sz="20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-spin charges     C</a:t>
            </a:r>
            <a:r>
              <a:rPr lang="en-US" sz="2000" b="1" baseline="-25000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Q</a:t>
            </a:r>
            <a:r>
              <a:rPr lang="en-US" sz="20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=0,1,2,3. </a:t>
            </a:r>
          </a:p>
        </p:txBody>
      </p:sp>
    </p:spTree>
    <p:extLst>
      <p:ext uri="{BB962C8B-B14F-4D97-AF65-F5344CB8AC3E}">
        <p14:creationId xmlns:p14="http://schemas.microsoft.com/office/powerpoint/2010/main" val="166768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805CCE-CC6A-A342-AC24-52666F486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56" y="1033292"/>
            <a:ext cx="8136904" cy="4142424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E69C6B-5133-9E4A-895B-CA547584D636}"/>
              </a:ext>
            </a:extLst>
          </p:cNvPr>
          <p:cNvSpPr/>
          <p:nvPr/>
        </p:nvSpPr>
        <p:spPr>
          <a:xfrm>
            <a:off x="207740" y="203266"/>
            <a:ext cx="8119403" cy="430887"/>
          </a:xfrm>
          <a:prstGeom prst="rect">
            <a:avLst/>
          </a:prstGeom>
          <a:solidFill>
            <a:srgbClr val="FFFEE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Local coherent state of qubits as </a:t>
            </a:r>
            <a:r>
              <a:rPr lang="en-US" sz="2200" b="1" dirty="0" err="1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hyperqubit</a:t>
            </a:r>
            <a:r>
              <a:rPr lang="en-US" sz="22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-spinor field</a:t>
            </a:r>
            <a:endParaRPr lang="en-US" altLang="zh-CN" sz="2200" b="1" dirty="0">
              <a:solidFill>
                <a:srgbClr val="C00000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CAB6160-63C4-7049-AFA8-3DB419A3807D}"/>
              </a:ext>
            </a:extLst>
          </p:cNvPr>
          <p:cNvSpPr/>
          <p:nvPr/>
        </p:nvSpPr>
        <p:spPr>
          <a:xfrm>
            <a:off x="2184935" y="1489820"/>
            <a:ext cx="5976865" cy="416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4910AC-C827-954A-A1CA-76B32B4B16E7}"/>
              </a:ext>
            </a:extLst>
          </p:cNvPr>
          <p:cNvSpPr/>
          <p:nvPr/>
        </p:nvSpPr>
        <p:spPr>
          <a:xfrm>
            <a:off x="447695" y="2720139"/>
            <a:ext cx="1883195" cy="2878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4361A7-4B31-BA49-A7F1-AE6CF6B51C28}"/>
              </a:ext>
            </a:extLst>
          </p:cNvPr>
          <p:cNvSpPr/>
          <p:nvPr/>
        </p:nvSpPr>
        <p:spPr>
          <a:xfrm>
            <a:off x="2176152" y="4093654"/>
            <a:ext cx="6008752" cy="3694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83BA841-9E70-324A-9230-0A8DEA7F93A0}"/>
              </a:ext>
            </a:extLst>
          </p:cNvPr>
          <p:cNvSpPr/>
          <p:nvPr/>
        </p:nvSpPr>
        <p:spPr>
          <a:xfrm>
            <a:off x="2241683" y="2679499"/>
            <a:ext cx="5976865" cy="324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9C2B419-0991-4541-AE29-A7D5E5D6539C}"/>
              </a:ext>
            </a:extLst>
          </p:cNvPr>
          <p:cNvSpPr/>
          <p:nvPr/>
        </p:nvSpPr>
        <p:spPr>
          <a:xfrm>
            <a:off x="2238769" y="3535891"/>
            <a:ext cx="5976865" cy="3246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CE1A80A-B70E-3C46-80FA-6620F9AA9D0B}"/>
              </a:ext>
            </a:extLst>
          </p:cNvPr>
          <p:cNvSpPr/>
          <p:nvPr/>
        </p:nvSpPr>
        <p:spPr>
          <a:xfrm>
            <a:off x="581507" y="1538296"/>
            <a:ext cx="1917515" cy="2979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98C9B3-9DB2-894C-B13C-C10092E0534B}"/>
              </a:ext>
            </a:extLst>
          </p:cNvPr>
          <p:cNvSpPr/>
          <p:nvPr/>
        </p:nvSpPr>
        <p:spPr>
          <a:xfrm>
            <a:off x="466965" y="3542314"/>
            <a:ext cx="1917515" cy="2979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DFEEA8-807E-B44D-8CD1-5B5F0170FF2B}"/>
              </a:ext>
            </a:extLst>
          </p:cNvPr>
          <p:cNvSpPr/>
          <p:nvPr/>
        </p:nvSpPr>
        <p:spPr>
          <a:xfrm>
            <a:off x="380801" y="4125744"/>
            <a:ext cx="1917515" cy="2979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218D246-9CDC-CC40-86F6-223ECA4E52FE}"/>
              </a:ext>
            </a:extLst>
          </p:cNvPr>
          <p:cNvSpPr/>
          <p:nvPr/>
        </p:nvSpPr>
        <p:spPr>
          <a:xfrm>
            <a:off x="421931" y="4721688"/>
            <a:ext cx="1917515" cy="2979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436DB8-D63F-9C45-8A76-51A750DDEC23}"/>
              </a:ext>
            </a:extLst>
          </p:cNvPr>
          <p:cNvSpPr/>
          <p:nvPr/>
        </p:nvSpPr>
        <p:spPr>
          <a:xfrm>
            <a:off x="2243058" y="4690303"/>
            <a:ext cx="6008752" cy="36947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6E34C9E-4836-B74A-A40D-6A1A950FAB6A}"/>
              </a:ext>
            </a:extLst>
          </p:cNvPr>
          <p:cNvSpPr/>
          <p:nvPr/>
        </p:nvSpPr>
        <p:spPr>
          <a:xfrm>
            <a:off x="4755802" y="5498124"/>
            <a:ext cx="7142683" cy="400110"/>
          </a:xfrm>
          <a:prstGeom prst="rect">
            <a:avLst/>
          </a:prstGeom>
          <a:solidFill>
            <a:srgbClr val="FFFEE7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Spacetime dimension D</a:t>
            </a:r>
            <a:r>
              <a:rPr lang="en-US" sz="2000" b="1" baseline="-25000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</a:t>
            </a:r>
            <a:r>
              <a:rPr lang="en-US" sz="20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from categoric qubit number Q</a:t>
            </a:r>
            <a:r>
              <a:rPr lang="en-US" sz="2000" b="1" baseline="-25000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N</a:t>
            </a:r>
            <a:endParaRPr lang="en-US" sz="2000" b="1" dirty="0">
              <a:solidFill>
                <a:srgbClr val="1529A5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CC0363-0B3E-884B-A2B9-B4800EFE509E}"/>
              </a:ext>
            </a:extLst>
          </p:cNvPr>
          <p:cNvSpPr/>
          <p:nvPr/>
        </p:nvSpPr>
        <p:spPr>
          <a:xfrm>
            <a:off x="8804001" y="888602"/>
            <a:ext cx="2805021" cy="1631216"/>
          </a:xfrm>
          <a:prstGeom prst="rect">
            <a:avLst/>
          </a:prstGeom>
          <a:solidFill>
            <a:srgbClr val="FFFEE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Classifications </a:t>
            </a:r>
            <a:r>
              <a:rPr lang="en-US" sz="20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of qubit number and spacetime dimension with </a:t>
            </a:r>
            <a:r>
              <a:rPr lang="en-US" sz="20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four</a:t>
            </a:r>
            <a:r>
              <a:rPr lang="zh-CN" altLang="en-US" sz="20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categories of Q</a:t>
            </a:r>
            <a:r>
              <a:rPr lang="en-US" sz="2000" b="1" baseline="-25000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</a:t>
            </a:r>
            <a:r>
              <a:rPr lang="en-US" sz="20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-spin charge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DF6A3F-84E5-8240-9E2F-6A3E8B824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4036" y="2764460"/>
            <a:ext cx="3331640" cy="481097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C452961-D0C2-604D-B292-6E53C74DB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404" y="3403558"/>
            <a:ext cx="3224024" cy="674991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B52BD3-302D-694F-94CE-7491CAC2A938}"/>
              </a:ext>
            </a:extLst>
          </p:cNvPr>
          <p:cNvSpPr/>
          <p:nvPr/>
        </p:nvSpPr>
        <p:spPr>
          <a:xfrm>
            <a:off x="405817" y="5505496"/>
            <a:ext cx="4044697" cy="400110"/>
          </a:xfrm>
          <a:prstGeom prst="rect">
            <a:avLst/>
          </a:prstGeom>
          <a:solidFill>
            <a:srgbClr val="FFFEE7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Categoric spacetime dimension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D967D42-77E4-1A44-9AB4-BCE2F385FB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6685" y="4309273"/>
            <a:ext cx="3546178" cy="79425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CFE194-443A-644D-B7CB-2C4329DBD9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6873" y="6020367"/>
            <a:ext cx="3429661" cy="70594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53652E-7E09-1048-840B-E6831D8F6C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1300" y="6082297"/>
            <a:ext cx="3625193" cy="582088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759BEB-5AAF-2947-A5EF-6315189124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76177" y="6169551"/>
            <a:ext cx="3031598" cy="410733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86982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C9BEEE-D5F2-494B-867A-C6175437C24A}"/>
              </a:ext>
            </a:extLst>
          </p:cNvPr>
          <p:cNvSpPr/>
          <p:nvPr/>
        </p:nvSpPr>
        <p:spPr>
          <a:xfrm>
            <a:off x="1721832" y="856863"/>
            <a:ext cx="8075311" cy="523220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The Action of the </a:t>
            </a:r>
            <a:r>
              <a:rPr lang="en-US" sz="2800" b="1" dirty="0" err="1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Hyperunified</a:t>
            </a:r>
            <a:r>
              <a:rPr lang="en-US" sz="28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Field Theory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BD10299-786F-1E42-A8D2-69C0B9CB081C}"/>
              </a:ext>
            </a:extLst>
          </p:cNvPr>
          <p:cNvSpPr/>
          <p:nvPr/>
        </p:nvSpPr>
        <p:spPr>
          <a:xfrm>
            <a:off x="6091796" y="1524834"/>
            <a:ext cx="5309566" cy="830997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The whole action with gauge-gravity-geometry correspondences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D6327F-0607-8845-B9AA-02CF2A69448C}"/>
              </a:ext>
            </a:extLst>
          </p:cNvPr>
          <p:cNvSpPr/>
          <p:nvPr/>
        </p:nvSpPr>
        <p:spPr>
          <a:xfrm>
            <a:off x="1443030" y="4813868"/>
            <a:ext cx="9019221" cy="461665"/>
          </a:xfrm>
          <a:prstGeom prst="rect">
            <a:avLst/>
          </a:prstGeom>
          <a:solidFill>
            <a:srgbClr val="FFFDE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Global &amp; Local  Joint  Symmetry in 19D Hyper-spacetime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7D9686-4199-4747-9644-20E1F4F2F8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641" y="2494614"/>
            <a:ext cx="5448722" cy="2257906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AF2680-05B6-0E46-8001-FED44BAEC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832" y="5410964"/>
            <a:ext cx="8381060" cy="62081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D1341C-0EC2-C447-ADD1-88FF4ED243E0}"/>
              </a:ext>
            </a:extLst>
          </p:cNvPr>
          <p:cNvSpPr/>
          <p:nvPr/>
        </p:nvSpPr>
        <p:spPr>
          <a:xfrm>
            <a:off x="858956" y="1858509"/>
            <a:ext cx="4146181" cy="2677656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Fundamental building block of nature </a:t>
            </a:r>
            <a:r>
              <a:rPr lang="en-US" sz="24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is found to be an </a:t>
            </a:r>
            <a:r>
              <a:rPr lang="en-US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entangled </a:t>
            </a:r>
            <a:r>
              <a:rPr lang="en-US" sz="2400" b="1" dirty="0" err="1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decaqubit</a:t>
            </a:r>
            <a:r>
              <a:rPr lang="en-US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-spinor field </a:t>
            </a:r>
            <a:r>
              <a:rPr lang="en-US" sz="24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which unifies all leptons &amp; quarks in SM into a single </a:t>
            </a:r>
            <a:r>
              <a:rPr lang="en-US" sz="2400" b="1" dirty="0" err="1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hyperqubit</a:t>
            </a:r>
            <a:r>
              <a:rPr lang="en-US" sz="24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-spinor field.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D0F956-6AD3-B34D-AA96-DFFE37B1561B}"/>
              </a:ext>
            </a:extLst>
          </p:cNvPr>
          <p:cNvSpPr/>
          <p:nvPr/>
        </p:nvSpPr>
        <p:spPr>
          <a:xfrm>
            <a:off x="235891" y="6275650"/>
            <a:ext cx="5104282" cy="400110"/>
          </a:xfrm>
          <a:prstGeom prst="rect">
            <a:avLst/>
          </a:prstGeom>
          <a:solidFill>
            <a:srgbClr val="FFFDE1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Inhomogeneous Lorentz-type symmetry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DD8ABF-3D60-D946-9F5A-CBB1B7937AFF}"/>
              </a:ext>
            </a:extLst>
          </p:cNvPr>
          <p:cNvSpPr/>
          <p:nvPr/>
        </p:nvSpPr>
        <p:spPr>
          <a:xfrm>
            <a:off x="6146364" y="6240240"/>
            <a:ext cx="5567550" cy="400110"/>
          </a:xfrm>
          <a:prstGeom prst="rect">
            <a:avLst/>
          </a:prstGeom>
          <a:solidFill>
            <a:srgbClr val="FFFDE1"/>
          </a:solidFill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Inhomogeneous </a:t>
            </a:r>
            <a:r>
              <a:rPr lang="en-US" sz="2000" b="1" dirty="0" err="1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hyperspin</a:t>
            </a:r>
            <a:r>
              <a:rPr lang="en-US" sz="20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gauge symmetry </a:t>
            </a:r>
          </a:p>
        </p:txBody>
      </p:sp>
      <p:sp>
        <p:nvSpPr>
          <p:cNvPr id="10" name="Up Arrow 9">
            <a:extLst>
              <a:ext uri="{FF2B5EF4-FFF2-40B4-BE49-F238E27FC236}">
                <a16:creationId xmlns:a16="http://schemas.microsoft.com/office/drawing/2014/main" id="{2DFE1FB0-222C-BA49-A41E-5C0CA624BA5D}"/>
              </a:ext>
            </a:extLst>
          </p:cNvPr>
          <p:cNvSpPr/>
          <p:nvPr/>
        </p:nvSpPr>
        <p:spPr>
          <a:xfrm>
            <a:off x="5200649" y="5917483"/>
            <a:ext cx="371476" cy="35816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7F0C33D1-3A5A-FB45-B923-6B0A4B72740A}"/>
              </a:ext>
            </a:extLst>
          </p:cNvPr>
          <p:cNvSpPr/>
          <p:nvPr/>
        </p:nvSpPr>
        <p:spPr>
          <a:xfrm>
            <a:off x="7651770" y="5895203"/>
            <a:ext cx="371476" cy="358167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99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AB84E2-B423-254F-ADD8-443DAF7AD1B2}"/>
              </a:ext>
            </a:extLst>
          </p:cNvPr>
          <p:cNvSpPr/>
          <p:nvPr/>
        </p:nvSpPr>
        <p:spPr>
          <a:xfrm>
            <a:off x="3066808" y="2507046"/>
            <a:ext cx="8657038" cy="1107996"/>
          </a:xfrm>
          <a:prstGeom prst="rect">
            <a:avLst/>
          </a:prstGeom>
          <a:solidFill>
            <a:srgbClr val="FEFFD4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b="1" dirty="0">
                <a:solidFill>
                  <a:srgbClr val="2013A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what is made to be the fundamental building block of nature?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2013A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What brings about the fundamental symmetry of nature?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2013A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Which symmetry governs the gravitational interaction?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337A0E-0D29-8345-8578-631A4840ADA0}"/>
              </a:ext>
            </a:extLst>
          </p:cNvPr>
          <p:cNvSpPr/>
          <p:nvPr/>
        </p:nvSpPr>
        <p:spPr>
          <a:xfrm>
            <a:off x="2833489" y="974960"/>
            <a:ext cx="9152550" cy="1354217"/>
          </a:xfrm>
          <a:prstGeom prst="rect">
            <a:avLst/>
          </a:prstGeom>
          <a:solidFill>
            <a:srgbClr val="FFFEE7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Foundations of the </a:t>
            </a:r>
            <a:r>
              <a:rPr lang="en-US" altLang="zh-CN" sz="2800" b="1" dirty="0" err="1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hyperunified</a:t>
            </a:r>
            <a:r>
              <a:rPr lang="en-US" altLang="zh-CN" sz="28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field theory  </a:t>
            </a:r>
          </a:p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——fundamental building block and symmetry</a:t>
            </a:r>
          </a:p>
          <a:p>
            <a:pPr algn="ctr"/>
            <a:endParaRPr lang="en-US" altLang="zh-CN" sz="1200" b="1" dirty="0">
              <a:solidFill>
                <a:srgbClr val="05025D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  <a:p>
            <a:pPr algn="ctr"/>
            <a:r>
              <a:rPr lang="en-US" altLang="zh-CN" b="1" dirty="0">
                <a:solidFill>
                  <a:srgbClr val="05025D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Yue-Liang Wu  (</a:t>
            </a:r>
            <a:r>
              <a:rPr lang="en-US" b="1" dirty="0">
                <a:solidFill>
                  <a:srgbClr val="28107E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IJMPA Vol.36, No.28, 2143001 (2021), </a:t>
            </a:r>
            <a:r>
              <a:rPr lang="en-US" altLang="zh-CN" b="1" dirty="0">
                <a:solidFill>
                  <a:srgbClr val="05025D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arXiv2104.05404)</a:t>
            </a:r>
            <a:endParaRPr lang="en-US" b="1" dirty="0">
              <a:solidFill>
                <a:srgbClr val="FF0000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41E9EF-3649-AD4C-915D-CC0E900406E4}"/>
              </a:ext>
            </a:extLst>
          </p:cNvPr>
          <p:cNvSpPr/>
          <p:nvPr/>
        </p:nvSpPr>
        <p:spPr>
          <a:xfrm>
            <a:off x="3079344" y="3648120"/>
            <a:ext cx="8660840" cy="1446550"/>
          </a:xfrm>
          <a:prstGeom prst="rect">
            <a:avLst/>
          </a:prstGeom>
          <a:solidFill>
            <a:srgbClr val="FEFFD4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2A2EE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What is the basic structure of spacetime?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2A2EE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How many dimensions does spacetime have?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2A2EE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What makes time difference from space?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2A2EE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Why is there only one temporal dimension?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A88166-6E97-224B-A09F-C440D909CC20}"/>
              </a:ext>
            </a:extLst>
          </p:cNvPr>
          <p:cNvSpPr/>
          <p:nvPr/>
        </p:nvSpPr>
        <p:spPr>
          <a:xfrm>
            <a:off x="3086242" y="5184297"/>
            <a:ext cx="8653942" cy="1446550"/>
          </a:xfrm>
          <a:prstGeom prst="rect">
            <a:avLst/>
          </a:prstGeom>
          <a:solidFill>
            <a:srgbClr val="FEFFD4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Why do we live in a universe with only 4D spacetime?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Why are there leptons and quarks more than one family?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Why are the existed leptons and quarks the chiral fermions with maximum parity violation?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EE8C6E-7D23-7B44-B97A-38B297AF4B95}"/>
              </a:ext>
            </a:extLst>
          </p:cNvPr>
          <p:cNvSpPr/>
          <p:nvPr/>
        </p:nvSpPr>
        <p:spPr>
          <a:xfrm>
            <a:off x="277995" y="2763087"/>
            <a:ext cx="2762687" cy="2800767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Summary and Conclusion: </a:t>
            </a: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Based on the </a:t>
            </a:r>
            <a:r>
              <a:rPr lang="en-US" sz="22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maximum coherence motion principle </a:t>
            </a: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enables us to explain long-standing issues, such as: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8D6DF-D8B8-BD4A-BF73-08FD66828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95" y="872223"/>
            <a:ext cx="2439080" cy="167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5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D9EC72-C8A5-784E-A8F0-0AA04ABCAA76}"/>
              </a:ext>
            </a:extLst>
          </p:cNvPr>
          <p:cNvSpPr/>
          <p:nvPr/>
        </p:nvSpPr>
        <p:spPr>
          <a:xfrm>
            <a:off x="3066735" y="2556769"/>
            <a:ext cx="8437416" cy="1446550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200" b="1" dirty="0">
                <a:solidFill>
                  <a:srgbClr val="2013A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what is acted as the fundamental interaction of nature?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200" b="1" dirty="0">
                <a:solidFill>
                  <a:srgbClr val="2013A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how does the fundamental symmetry govern basic forces?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200" b="1" dirty="0">
                <a:solidFill>
                  <a:srgbClr val="2013A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what is the nature of gravity?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200" b="1" dirty="0">
                <a:solidFill>
                  <a:srgbClr val="2013A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 what is the basic structure of spacetime?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ECE665-8711-6246-8DE6-4C91F4E5B675}"/>
              </a:ext>
            </a:extLst>
          </p:cNvPr>
          <p:cNvSpPr/>
          <p:nvPr/>
        </p:nvSpPr>
        <p:spPr>
          <a:xfrm>
            <a:off x="2769328" y="1037419"/>
            <a:ext cx="9248502" cy="1292662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Foundation of the </a:t>
            </a:r>
            <a:r>
              <a:rPr lang="en-US" sz="2800" b="1" dirty="0" err="1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hyperunified</a:t>
            </a:r>
            <a:r>
              <a:rPr lang="en-US" sz="28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field theory</a:t>
            </a:r>
          </a:p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——</a:t>
            </a:r>
            <a:r>
              <a:rPr lang="en-US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fundamental interaction and evolving universe </a:t>
            </a:r>
          </a:p>
          <a:p>
            <a:pPr algn="ctr"/>
            <a:endParaRPr lang="en-US" altLang="zh-CN" sz="800" b="1" dirty="0">
              <a:solidFill>
                <a:srgbClr val="05025D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  <a:p>
            <a:pPr algn="ctr"/>
            <a:r>
              <a:rPr lang="en-US" altLang="zh-CN" b="1" dirty="0">
                <a:solidFill>
                  <a:srgbClr val="05025D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Yue-Liang Wu  (</a:t>
            </a:r>
            <a:r>
              <a:rPr lang="en-US" b="1" dirty="0">
                <a:solidFill>
                  <a:srgbClr val="28107E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IJMPA Vol.36, No.28, 2143001 (2021), </a:t>
            </a:r>
            <a:r>
              <a:rPr lang="en-US" altLang="zh-CN" b="1" dirty="0">
                <a:solidFill>
                  <a:srgbClr val="05025D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arXiv2104.05404)</a:t>
            </a:r>
            <a:endParaRPr lang="en-US" b="1" dirty="0">
              <a:solidFill>
                <a:srgbClr val="FF0000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69FA45-5994-1F4D-81AB-3010721E4F24}"/>
              </a:ext>
            </a:extLst>
          </p:cNvPr>
          <p:cNvSpPr/>
          <p:nvPr/>
        </p:nvSpPr>
        <p:spPr>
          <a:xfrm>
            <a:off x="3056439" y="4106928"/>
            <a:ext cx="8447712" cy="1107996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200" b="1" dirty="0">
                <a:solidFill>
                  <a:srgbClr val="2A2EE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how does early universe get inflationary expansion?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200" b="1" dirty="0">
                <a:solidFill>
                  <a:srgbClr val="2A2EE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what is a dark matter candidate?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200" b="1" dirty="0">
                <a:solidFill>
                  <a:srgbClr val="2A2EE3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what is the nature of dark energy?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DAD008-A7F5-2C41-AB8D-766ECCA2FE48}"/>
              </a:ext>
            </a:extLst>
          </p:cNvPr>
          <p:cNvSpPr/>
          <p:nvPr/>
        </p:nvSpPr>
        <p:spPr>
          <a:xfrm>
            <a:off x="3056439" y="5358115"/>
            <a:ext cx="8447712" cy="1107996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what is the nature of Higgs boson?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how can we understand three families of chiral type leptons and quarks discovered by current experiments?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0AB2C7-61D0-3E45-B533-F587ACFCD3E3}"/>
              </a:ext>
            </a:extLst>
          </p:cNvPr>
          <p:cNvSpPr/>
          <p:nvPr/>
        </p:nvSpPr>
        <p:spPr>
          <a:xfrm>
            <a:off x="338978" y="2605768"/>
            <a:ext cx="2191951" cy="4154984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Microsoft New Tai Lue" panose="020B0502040204020203" pitchFamily="34" charset="0"/>
                <a:cs typeface="Microsoft New Tai Lue" panose="020B0502040204020203" pitchFamily="34" charset="0"/>
              </a:rPr>
              <a:t>Summary &amp; Conclusion:</a:t>
            </a:r>
            <a:endParaRPr lang="en-US" sz="2400" b="1" dirty="0">
              <a:solidFill>
                <a:srgbClr val="C00000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  <a:p>
            <a:r>
              <a:rPr lang="en-US" sz="24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Based on the </a:t>
            </a:r>
            <a:r>
              <a:rPr lang="en-US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Gauge and scaling invariance principle</a:t>
            </a:r>
            <a:r>
              <a:rPr lang="en-US" sz="24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, to answer the following fundamental issues: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FC7C9F-A1C5-6140-9BD6-3E2DF9077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69" y="870491"/>
            <a:ext cx="2439080" cy="167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43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C471D4E-0DDD-1E4B-8BAF-648116839A6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1219200" cy="6870700"/>
            <a:chOff x="0" y="0"/>
            <a:chExt cx="768" cy="4328"/>
          </a:xfrm>
        </p:grpSpPr>
        <p:pic>
          <p:nvPicPr>
            <p:cNvPr id="6" name="Picture 5" descr="FES-1">
              <a:extLst>
                <a:ext uri="{FF2B5EF4-FFF2-40B4-BE49-F238E27FC236}">
                  <a16:creationId xmlns:a16="http://schemas.microsoft.com/office/drawing/2014/main" id="{0927E7E7-EF55-5646-92CD-84139E3B8C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30"/>
              <a:ext cx="765" cy="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BER-1">
              <a:extLst>
                <a:ext uri="{FF2B5EF4-FFF2-40B4-BE49-F238E27FC236}">
                  <a16:creationId xmlns:a16="http://schemas.microsoft.com/office/drawing/2014/main" id="{00EC25DD-9F2E-D841-BFC6-AD5FE7AC91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65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RHIC-1">
              <a:extLst>
                <a:ext uri="{FF2B5EF4-FFF2-40B4-BE49-F238E27FC236}">
                  <a16:creationId xmlns:a16="http://schemas.microsoft.com/office/drawing/2014/main" id="{BA41433D-0263-BD42-920E-84A03F49EF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12"/>
              <a:ext cx="765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nanotubes-1">
              <a:extLst>
                <a:ext uri="{FF2B5EF4-FFF2-40B4-BE49-F238E27FC236}">
                  <a16:creationId xmlns:a16="http://schemas.microsoft.com/office/drawing/2014/main" id="{DDE40375-7172-1441-B58F-84C9EF59F8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"/>
              <a:ext cx="768" cy="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Protein-1">
              <a:extLst>
                <a:ext uri="{FF2B5EF4-FFF2-40B4-BE49-F238E27FC236}">
                  <a16:creationId xmlns:a16="http://schemas.microsoft.com/office/drawing/2014/main" id="{0FF83CA2-680E-4648-A9CD-FB5FCF1866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79"/>
              <a:ext cx="768" cy="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 descr="higgs3D-1">
              <a:extLst>
                <a:ext uri="{FF2B5EF4-FFF2-40B4-BE49-F238E27FC236}">
                  <a16:creationId xmlns:a16="http://schemas.microsoft.com/office/drawing/2014/main" id="{9947BE95-05F9-CC42-9A06-0DC67401E3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608"/>
              <a:ext cx="765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D36B5B4-1061-9B4F-9F82-B65FC228B69B}"/>
              </a:ext>
            </a:extLst>
          </p:cNvPr>
          <p:cNvSpPr/>
          <p:nvPr/>
        </p:nvSpPr>
        <p:spPr>
          <a:xfrm>
            <a:off x="3085666" y="2214275"/>
            <a:ext cx="737614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zh-CN" altLang="en-US" sz="3600" b="1" dirty="0">
                <a:solidFill>
                  <a:srgbClr val="1014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中国空间引力波探测“太极计划”</a:t>
            </a:r>
            <a:endParaRPr lang="en-US" altLang="zh-CN" sz="3600" b="1" dirty="0">
              <a:solidFill>
                <a:srgbClr val="1014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6"/>
            </a:endParaRPr>
          </a:p>
        </p:txBody>
      </p:sp>
    </p:spTree>
    <p:extLst>
      <p:ext uri="{BB962C8B-B14F-4D97-AF65-F5344CB8AC3E}">
        <p14:creationId xmlns:p14="http://schemas.microsoft.com/office/powerpoint/2010/main" val="2692138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182DCC-D025-764A-984D-106082558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727077"/>
            <a:ext cx="9721080" cy="60025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25CC5DA-9971-EE40-8BD4-6277AC461B86}"/>
              </a:ext>
            </a:extLst>
          </p:cNvPr>
          <p:cNvSpPr/>
          <p:nvPr/>
        </p:nvSpPr>
        <p:spPr>
          <a:xfrm>
            <a:off x="5086554" y="3824424"/>
            <a:ext cx="2808313" cy="523220"/>
          </a:xfrm>
          <a:prstGeom prst="rect">
            <a:avLst/>
          </a:prstGeom>
          <a:solidFill>
            <a:srgbClr val="FFFDB9"/>
          </a:solidFill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空间引力波探测</a:t>
            </a:r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927051-B428-294E-B96B-EF71D1CC0272}"/>
              </a:ext>
            </a:extLst>
          </p:cNvPr>
          <p:cNvSpPr/>
          <p:nvPr/>
        </p:nvSpPr>
        <p:spPr>
          <a:xfrm>
            <a:off x="2279576" y="4886402"/>
            <a:ext cx="1484726" cy="830997"/>
          </a:xfrm>
          <a:prstGeom prst="rect">
            <a:avLst/>
          </a:prstGeom>
          <a:solidFill>
            <a:srgbClr val="FFFDB9"/>
          </a:solidFill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地面引力波探测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DE954C-2C52-CB43-A6F8-85E4F1A71C6E}"/>
              </a:ext>
            </a:extLst>
          </p:cNvPr>
          <p:cNvSpPr/>
          <p:nvPr/>
        </p:nvSpPr>
        <p:spPr>
          <a:xfrm>
            <a:off x="8832304" y="4869160"/>
            <a:ext cx="1733983" cy="830997"/>
          </a:xfrm>
          <a:prstGeom prst="rect">
            <a:avLst/>
          </a:prstGeom>
          <a:solidFill>
            <a:srgbClr val="FFFDB9"/>
          </a:solidFill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00FF"/>
                </a:solidFill>
                <a:latin typeface="Hiragino Sans GB W6"/>
                <a:ea typeface="Hiragino Sans GB W6"/>
                <a:cs typeface="Hiragino Sans GB W6"/>
              </a:rPr>
              <a:t>脉冲星定时引力波探测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DFC026-89E1-0B4B-9E4C-3D6D04E7851B}"/>
              </a:ext>
            </a:extLst>
          </p:cNvPr>
          <p:cNvSpPr/>
          <p:nvPr/>
        </p:nvSpPr>
        <p:spPr>
          <a:xfrm>
            <a:off x="2207568" y="1499880"/>
            <a:ext cx="7920880" cy="1785104"/>
          </a:xfrm>
          <a:prstGeom prst="rect">
            <a:avLst/>
          </a:prstGeom>
          <a:solidFill>
            <a:srgbClr val="FFFDB9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zh-CN" altLang="en-US" sz="2200" b="1" kern="100" dirty="0">
                <a:solidFill>
                  <a:srgbClr val="002AFF"/>
                </a:solidFill>
                <a:latin typeface="Hiragino Sans GB W6" panose="020B0300000000000000" pitchFamily="34" charset="-128"/>
                <a:ea typeface="Hiragino Sans GB W6" panose="020B0300000000000000" pitchFamily="34" charset="-128"/>
                <a:cs typeface="Times New Roman" panose="02020603050405020304" pitchFamily="18" charset="0"/>
              </a:rPr>
              <a:t>空间引力波探测的研究对象囊括了由近到远、由小到大的极为丰富的引力波源；</a:t>
            </a:r>
            <a:endParaRPr lang="en-US" altLang="zh-CN" sz="2200" b="1" kern="100" dirty="0">
              <a:solidFill>
                <a:srgbClr val="002AFF"/>
              </a:solidFill>
              <a:latin typeface="Hiragino Sans GB W6" panose="020B0300000000000000" pitchFamily="34" charset="-128"/>
              <a:ea typeface="Hiragino Sans GB W6" panose="020B0300000000000000" pitchFamily="34" charset="-128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zh-CN" altLang="en-US" sz="2200" b="1" kern="100" dirty="0">
                <a:solidFill>
                  <a:srgbClr val="002AFF"/>
                </a:solidFill>
                <a:latin typeface="Hiragino Sans GB W6" panose="020B0300000000000000" pitchFamily="34" charset="-128"/>
                <a:ea typeface="Hiragino Sans GB W6" panose="020B0300000000000000" pitchFamily="34" charset="-128"/>
                <a:cs typeface="Times New Roman" panose="02020603050405020304" pitchFamily="18" charset="0"/>
              </a:rPr>
              <a:t>探测的范围可以覆盖几乎整个宇宙空间；</a:t>
            </a:r>
            <a:endParaRPr lang="en-US" altLang="zh-CN" sz="2200" b="1" kern="100" dirty="0">
              <a:solidFill>
                <a:srgbClr val="002AFF"/>
              </a:solidFill>
              <a:latin typeface="Hiragino Sans GB W6" panose="020B0300000000000000" pitchFamily="34" charset="-128"/>
              <a:ea typeface="Hiragino Sans GB W6" panose="020B0300000000000000" pitchFamily="34" charset="-128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zh-CN" altLang="en-US" sz="2200" b="1" kern="100" dirty="0">
                <a:solidFill>
                  <a:srgbClr val="0235FF"/>
                </a:solidFill>
                <a:latin typeface="Hiragino Sans GB W6" panose="020B0300000000000000" pitchFamily="34" charset="-128"/>
                <a:ea typeface="Hiragino Sans GB W6" panose="020B0300000000000000" pitchFamily="34" charset="-128"/>
                <a:cs typeface="Times New Roman" panose="02020603050405020304" pitchFamily="18" charset="0"/>
              </a:rPr>
              <a:t>具有</a:t>
            </a:r>
            <a:r>
              <a:rPr lang="zh-CN" altLang="en-US" sz="2200" b="1" dirty="0">
                <a:solidFill>
                  <a:srgbClr val="0235FF"/>
                </a:solidFill>
                <a:latin typeface="Hiragino Sans GB W6" panose="020B0300000000000000" pitchFamily="34" charset="-128"/>
                <a:ea typeface="Hiragino Sans GB W6" panose="020B0300000000000000" pitchFamily="34" charset="-128"/>
              </a:rPr>
              <a:t>更丰富的宇宙学和天文学意义，对应更重要的科学价值；</a:t>
            </a:r>
            <a:endParaRPr lang="en-US" altLang="zh-CN" sz="2200" b="1" dirty="0">
              <a:solidFill>
                <a:srgbClr val="0235FF"/>
              </a:solidFill>
              <a:latin typeface="Hiragino Sans GB W6" panose="020B0300000000000000" pitchFamily="34" charset="-128"/>
              <a:ea typeface="Hiragino Sans GB W6" panose="020B0300000000000000" pitchFamily="34" charset="-128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zh-CN" altLang="en-US" sz="2200" b="1" dirty="0">
                <a:solidFill>
                  <a:srgbClr val="0235FF"/>
                </a:solidFill>
                <a:latin typeface="Hiragino Sans GB W6" panose="020B0300000000000000" pitchFamily="34" charset="-128"/>
                <a:ea typeface="Hiragino Sans GB W6" panose="020B0300000000000000" pitchFamily="34" charset="-128"/>
              </a:rPr>
              <a:t>与其它探测途径互补，覆盖引力波全频段。</a:t>
            </a:r>
          </a:p>
        </p:txBody>
      </p:sp>
      <p:sp>
        <p:nvSpPr>
          <p:cNvPr id="15" name="文本框 6">
            <a:extLst>
              <a:ext uri="{FF2B5EF4-FFF2-40B4-BE49-F238E27FC236}">
                <a16:creationId xmlns:a16="http://schemas.microsoft.com/office/drawing/2014/main" id="{E4EBF68F-EC16-3B40-8860-36E5D1124ECE}"/>
              </a:ext>
            </a:extLst>
          </p:cNvPr>
          <p:cNvSpPr txBox="1"/>
          <p:nvPr/>
        </p:nvSpPr>
        <p:spPr>
          <a:xfrm>
            <a:off x="4478547" y="171004"/>
            <a:ext cx="3416320" cy="523220"/>
          </a:xfrm>
          <a:prstGeom prst="rect">
            <a:avLst/>
          </a:prstGeom>
          <a:solidFill>
            <a:srgbClr val="FFFDB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重要性及其科学意义</a:t>
            </a:r>
          </a:p>
        </p:txBody>
      </p:sp>
    </p:spTree>
    <p:extLst>
      <p:ext uri="{BB962C8B-B14F-4D97-AF65-F5344CB8AC3E}">
        <p14:creationId xmlns:p14="http://schemas.microsoft.com/office/powerpoint/2010/main" val="59285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74161" y="131153"/>
            <a:ext cx="249401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7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太极</a:t>
            </a:r>
            <a:r>
              <a:rPr lang="en-US" altLang="zh-CN" sz="27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Taiji-LISA</a:t>
            </a:r>
            <a:endParaRPr lang="zh-CN" altLang="en-US" sz="27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>
            <a:cxnSpLocks/>
          </p:cNvCxnSpPr>
          <p:nvPr/>
        </p:nvCxnSpPr>
        <p:spPr>
          <a:xfrm>
            <a:off x="263352" y="663275"/>
            <a:ext cx="11593288" cy="0"/>
          </a:xfrm>
          <a:prstGeom prst="line">
            <a:avLst/>
          </a:prstGeom>
          <a:ln w="66675">
            <a:gradFill flip="none" rotWithShape="1">
              <a:gsLst>
                <a:gs pos="0">
                  <a:schemeClr val="tx1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0" scaled="1"/>
              <a:tileRect/>
            </a:gra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977" y="795318"/>
            <a:ext cx="7776864" cy="4024617"/>
          </a:xfrm>
          <a:prstGeom prst="rect">
            <a:avLst/>
          </a:prstGeom>
        </p:spPr>
      </p:pic>
      <p:graphicFrame>
        <p:nvGraphicFramePr>
          <p:cNvPr id="6" name="表格 4">
            <a:extLst>
              <a:ext uri="{FF2B5EF4-FFF2-40B4-BE49-F238E27FC236}">
                <a16:creationId xmlns:a16="http://schemas.microsoft.com/office/drawing/2014/main" id="{28CF4811-09AA-9C49-8E76-F697DC04741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4161" y="4627884"/>
          <a:ext cx="11482480" cy="20396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6576">
                  <a:extLst>
                    <a:ext uri="{9D8B030D-6E8A-4147-A177-3AD203B41FA5}">
                      <a16:colId xmlns:a16="http://schemas.microsoft.com/office/drawing/2014/main" val="1710347456"/>
                    </a:ext>
                  </a:extLst>
                </a:gridCol>
                <a:gridCol w="1700696">
                  <a:extLst>
                    <a:ext uri="{9D8B030D-6E8A-4147-A177-3AD203B41FA5}">
                      <a16:colId xmlns:a16="http://schemas.microsoft.com/office/drawing/2014/main" val="1687035277"/>
                    </a:ext>
                  </a:extLst>
                </a:gridCol>
                <a:gridCol w="2151904">
                  <a:extLst>
                    <a:ext uri="{9D8B030D-6E8A-4147-A177-3AD203B41FA5}">
                      <a16:colId xmlns:a16="http://schemas.microsoft.com/office/drawing/2014/main" val="589565929"/>
                    </a:ext>
                  </a:extLst>
                </a:gridCol>
                <a:gridCol w="1414508">
                  <a:extLst>
                    <a:ext uri="{9D8B030D-6E8A-4147-A177-3AD203B41FA5}">
                      <a16:colId xmlns:a16="http://schemas.microsoft.com/office/drawing/2014/main" val="2128754220"/>
                    </a:ext>
                  </a:extLst>
                </a:gridCol>
                <a:gridCol w="1687443">
                  <a:extLst>
                    <a:ext uri="{9D8B030D-6E8A-4147-A177-3AD203B41FA5}">
                      <a16:colId xmlns:a16="http://schemas.microsoft.com/office/drawing/2014/main" val="2439941952"/>
                    </a:ext>
                  </a:extLst>
                </a:gridCol>
                <a:gridCol w="1869397">
                  <a:extLst>
                    <a:ext uri="{9D8B030D-6E8A-4147-A177-3AD203B41FA5}">
                      <a16:colId xmlns:a16="http://schemas.microsoft.com/office/drawing/2014/main" val="2415139697"/>
                    </a:ext>
                  </a:extLst>
                </a:gridCol>
                <a:gridCol w="1601956">
                  <a:extLst>
                    <a:ext uri="{9D8B030D-6E8A-4147-A177-3AD203B41FA5}">
                      <a16:colId xmlns:a16="http://schemas.microsoft.com/office/drawing/2014/main" val="1034360399"/>
                    </a:ext>
                  </a:extLst>
                </a:gridCol>
              </a:tblGrid>
              <a:tr h="65728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 </a:t>
                      </a:r>
                      <a:endParaRPr 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测距指标</a:t>
                      </a:r>
                      <a:r>
                        <a:rPr lang="zh-CN" alt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要求</a:t>
                      </a:r>
                      <a:endParaRPr 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加速度残差</a:t>
                      </a:r>
                      <a:r>
                        <a:rPr lang="zh-CN" alt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要求</a:t>
                      </a:r>
                      <a:endParaRPr 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轨道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臂长（公里</a:t>
                      </a:r>
                      <a:r>
                        <a:rPr lang="en-US" alt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) </a:t>
                      </a:r>
                      <a:endParaRPr 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频段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发射时间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836779488"/>
                  </a:ext>
                </a:extLst>
              </a:tr>
              <a:tr h="6572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2000" kern="1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太极</a:t>
                      </a:r>
                      <a:endParaRPr lang="en-US" altLang="zh-CN" sz="2000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8pm/Hz</a:t>
                      </a:r>
                      <a:r>
                        <a:rPr lang="en-US" sz="15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1/2</a:t>
                      </a:r>
                      <a:endParaRPr 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en-US" sz="15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-15</a:t>
                      </a: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ms</a:t>
                      </a:r>
                      <a:r>
                        <a:rPr lang="en-US" sz="15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</a:t>
                      </a: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/Hz</a:t>
                      </a:r>
                      <a:r>
                        <a:rPr lang="en-US" sz="15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1/2</a:t>
                      </a:r>
                      <a:endParaRPr 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太阳</a:t>
                      </a:r>
                      <a:r>
                        <a:rPr lang="en-US" alt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Sun</a:t>
                      </a:r>
                      <a:endParaRPr 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kern="100" dirty="0">
                          <a:solidFill>
                            <a:srgbClr val="2A2EE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</a:t>
                      </a:r>
                      <a:r>
                        <a:rPr lang="zh-CN" sz="1500" kern="100" dirty="0">
                          <a:solidFill>
                            <a:srgbClr val="2A2EE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  <a:r>
                        <a:rPr lang="zh-CN" altLang="en-US" sz="1500" kern="100" dirty="0">
                          <a:solidFill>
                            <a:srgbClr val="2A2EE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500" kern="100" dirty="0">
                          <a:solidFill>
                            <a:srgbClr val="2A2EE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2012</a:t>
                      </a:r>
                      <a:r>
                        <a:rPr lang="zh-CN" altLang="en-US" sz="1500" kern="100" dirty="0">
                          <a:solidFill>
                            <a:srgbClr val="2A2EE3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500" kern="100" dirty="0">
                        <a:solidFill>
                          <a:srgbClr val="2A2EE3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0.1mHz-1Hz</a:t>
                      </a:r>
                      <a:endParaRPr 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1C2ED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2033</a:t>
                      </a:r>
                      <a:endParaRPr lang="zh-CN" sz="1500" kern="100" dirty="0">
                        <a:solidFill>
                          <a:srgbClr val="1C2ED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866092"/>
                  </a:ext>
                </a:extLst>
              </a:tr>
              <a:tr h="7250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LISA</a:t>
                      </a:r>
                      <a:endParaRPr lang="zh-CN" sz="18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12pm/Hz</a:t>
                      </a:r>
                      <a:r>
                        <a:rPr lang="en-US" sz="15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1/2</a:t>
                      </a:r>
                      <a:endParaRPr 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</a:t>
                      </a:r>
                      <a:r>
                        <a:rPr 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×</a:t>
                      </a: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r>
                        <a:rPr lang="en-US" sz="15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-15</a:t>
                      </a: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ms</a:t>
                      </a:r>
                      <a:r>
                        <a:rPr lang="en-US" sz="15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-2</a:t>
                      </a:r>
                      <a:r>
                        <a:rPr lang="en-US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/Hz</a:t>
                      </a:r>
                      <a:r>
                        <a:rPr lang="en-US" sz="1500" kern="100" baseline="300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1/2</a:t>
                      </a:r>
                      <a:endParaRPr 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太阳</a:t>
                      </a:r>
                      <a:r>
                        <a:rPr lang="en-US" altLang="zh-CN" sz="15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Sun</a:t>
                      </a:r>
                      <a:endParaRPr lang="zh-CN" sz="15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</a:t>
                      </a:r>
                      <a:r>
                        <a:rPr lang="zh-CN" altLang="en-US" sz="150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万（</a:t>
                      </a:r>
                      <a:r>
                        <a:rPr lang="en-US" altLang="zh-CN" sz="150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1995</a:t>
                      </a:r>
                      <a:r>
                        <a:rPr lang="zh-CN" altLang="en-US" sz="150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en-US" altLang="zh-CN" sz="150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</a:t>
                      </a:r>
                      <a:r>
                        <a:rPr lang="zh-CN" altLang="en-US" sz="150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万（</a:t>
                      </a:r>
                      <a:r>
                        <a:rPr lang="en-US" altLang="zh-CN" sz="150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2011</a:t>
                      </a:r>
                      <a:r>
                        <a:rPr lang="zh-CN" altLang="en-US" sz="150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en-US" altLang="zh-CN" sz="150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50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250</a:t>
                      </a:r>
                      <a:r>
                        <a:rPr lang="zh-CN" sz="150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万</a:t>
                      </a:r>
                      <a:r>
                        <a:rPr lang="zh-CN" altLang="en-US" sz="150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50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2017</a:t>
                      </a:r>
                      <a:r>
                        <a:rPr lang="zh-CN" altLang="en-US" sz="1500" kern="100" dirty="0">
                          <a:solidFill>
                            <a:srgbClr val="FF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500" kern="100" dirty="0">
                        <a:solidFill>
                          <a:srgbClr val="FF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0.1mHz-1Hz</a:t>
                      </a:r>
                      <a:endParaRPr lang="zh-CN" sz="15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solidFill>
                            <a:srgbClr val="1C2ED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2034</a:t>
                      </a:r>
                      <a:endParaRPr lang="zh-CN" sz="1500" kern="100" dirty="0">
                        <a:solidFill>
                          <a:srgbClr val="1C2ED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694581736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B261219-D98C-6242-82B0-D208F69A93D8}"/>
              </a:ext>
            </a:extLst>
          </p:cNvPr>
          <p:cNvSpPr/>
          <p:nvPr/>
        </p:nvSpPr>
        <p:spPr>
          <a:xfrm>
            <a:off x="8635019" y="777906"/>
            <a:ext cx="3316101" cy="3731214"/>
          </a:xfrm>
          <a:prstGeom prst="rect">
            <a:avLst/>
          </a:prstGeom>
          <a:solidFill>
            <a:srgbClr val="FFFDB9"/>
          </a:solidFill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zh-CN" altLang="en-US" sz="20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imSun" panose="02010600030101010101" pitchFamily="2" charset="-122"/>
              </a:rPr>
              <a:t>太极计划可追溯到</a:t>
            </a:r>
            <a:r>
              <a:rPr lang="en-US" sz="20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imSun" panose="02010600030101010101" pitchFamily="2" charset="-122"/>
              </a:rPr>
              <a:t>2008</a:t>
            </a:r>
            <a:r>
              <a:rPr lang="zh-CN" altLang="en-US" sz="2000" b="1" kern="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SimSun" panose="02010600030101010101" pitchFamily="2" charset="-122"/>
              </a:rPr>
              <a:t>年，在中国科学院支持下，由胡文瑞院士组织我国科学家进行论证。</a:t>
            </a:r>
            <a:endParaRPr lang="en-US" altLang="zh-CN" sz="2000" b="1" kern="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SimSun" panose="02010600030101010101" pitchFamily="2" charset="-122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1" kern="100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sz="2000" b="1" kern="100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年由吴岳良院士代表中国引力波探测工作组在欧空局</a:t>
            </a:r>
            <a:r>
              <a:rPr lang="en-US" sz="2000" b="1" kern="100" dirty="0" err="1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eLISA</a:t>
            </a:r>
            <a:r>
              <a:rPr lang="zh-CN" altLang="en-US" sz="2000" b="1" kern="100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首次联盟会议上报告了该计划</a:t>
            </a:r>
            <a:r>
              <a:rPr lang="en-US" sz="2000" b="1" kern="100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7E4F9A-275C-8B49-A6B7-10C9B79074F0}"/>
              </a:ext>
            </a:extLst>
          </p:cNvPr>
          <p:cNvSpPr/>
          <p:nvPr/>
        </p:nvSpPr>
        <p:spPr>
          <a:xfrm>
            <a:off x="2884371" y="888283"/>
            <a:ext cx="3713709" cy="307777"/>
          </a:xfrm>
          <a:prstGeom prst="rect">
            <a:avLst/>
          </a:prstGeom>
          <a:solidFill>
            <a:srgbClr val="FFFDB9"/>
          </a:solidFill>
        </p:spPr>
        <p:txBody>
          <a:bodyPr wrap="none">
            <a:spAutoFit/>
          </a:bodyPr>
          <a:lstStyle/>
          <a:p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2016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年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《NATURE》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报道太极计划相关情况</a:t>
            </a:r>
            <a:endParaRPr lang="en-US" sz="1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310F8F-5856-E54F-9937-81CE688BAF66}"/>
              </a:ext>
            </a:extLst>
          </p:cNvPr>
          <p:cNvSpPr/>
          <p:nvPr/>
        </p:nvSpPr>
        <p:spPr>
          <a:xfrm>
            <a:off x="844294" y="799462"/>
            <a:ext cx="1870231" cy="5052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0AAA611-F32F-3B4D-A3B5-38B12ED068B3}"/>
              </a:ext>
            </a:extLst>
          </p:cNvPr>
          <p:cNvSpPr/>
          <p:nvPr/>
        </p:nvSpPr>
        <p:spPr>
          <a:xfrm>
            <a:off x="844294" y="1401641"/>
            <a:ext cx="544647" cy="370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87B6EB-11A6-1A45-9397-13DE7D184143}"/>
              </a:ext>
            </a:extLst>
          </p:cNvPr>
          <p:cNvSpPr/>
          <p:nvPr/>
        </p:nvSpPr>
        <p:spPr>
          <a:xfrm>
            <a:off x="4174256" y="3662366"/>
            <a:ext cx="1870231" cy="6480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139E41-6AEB-5442-BA0D-3C5CB83D1CFF}"/>
              </a:ext>
            </a:extLst>
          </p:cNvPr>
          <p:cNvSpPr/>
          <p:nvPr/>
        </p:nvSpPr>
        <p:spPr>
          <a:xfrm>
            <a:off x="1566249" y="1441886"/>
            <a:ext cx="902811" cy="307777"/>
          </a:xfrm>
          <a:prstGeom prst="rect">
            <a:avLst/>
          </a:prstGeom>
          <a:solidFill>
            <a:srgbClr val="FFFDB9"/>
          </a:solidFill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太极计划</a:t>
            </a:r>
            <a:endParaRPr lang="en-US" sz="1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4D1B86-7B81-214F-8BB7-E397B0D80402}"/>
              </a:ext>
            </a:extLst>
          </p:cNvPr>
          <p:cNvSpPr/>
          <p:nvPr/>
        </p:nvSpPr>
        <p:spPr>
          <a:xfrm>
            <a:off x="6295279" y="3695437"/>
            <a:ext cx="1620957" cy="523220"/>
          </a:xfrm>
          <a:prstGeom prst="rect">
            <a:avLst/>
          </a:prstGeom>
          <a:solidFill>
            <a:srgbClr val="FFFDB9"/>
          </a:solidFill>
        </p:spPr>
        <p:txBody>
          <a:bodyPr wrap="none">
            <a:spAutoFit/>
          </a:bodyPr>
          <a:lstStyle/>
          <a:p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太极计划三颗卫星</a:t>
            </a:r>
            <a:endParaRPr lang="en-US" altLang="zh-CN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iragino Sans GB W6"/>
            </a:endParaRPr>
          </a:p>
          <a:p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各相距</a:t>
            </a: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万公里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2641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62201"/>
            <a:ext cx="8809110" cy="5391135"/>
          </a:xfrm>
          <a:prstGeom prst="rect">
            <a:avLst/>
          </a:prstGeom>
        </p:spPr>
      </p:pic>
      <p:sp>
        <p:nvSpPr>
          <p:cNvPr id="3" name="标题 2">
            <a:extLst>
              <a:ext uri="{FF2B5EF4-FFF2-40B4-BE49-F238E27FC236}">
                <a16:creationId xmlns:a16="http://schemas.microsoft.com/office/drawing/2014/main" id="{D229A60D-F4AD-40CF-B9C8-C0B800C2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8" y="0"/>
            <a:ext cx="2556168" cy="897037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Himalaya" pitchFamily="2" charset="0"/>
              </a:rPr>
              <a:t>发射入轨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8">
              <a:defRPr/>
            </a:pPr>
            <a:fld id="{24EFD527-299C-4BF1-8143-F5080F3901D9}" type="slidenum">
              <a:rPr lang="zh-CN" altLang="en-US">
                <a:solidFill>
                  <a:prstClr val="white"/>
                </a:solidFill>
              </a:rPr>
              <a:pPr defTabSz="914378">
                <a:defRPr/>
              </a:pPr>
              <a:t>58</a:t>
            </a:fld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527558" y="1340768"/>
            <a:ext cx="316835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hangingPunct="1">
              <a:defRPr/>
            </a:pPr>
            <a:r>
              <a:rPr lang="en-US" altLang="zh-CN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31</a:t>
            </a:r>
            <a:r>
              <a:rPr lang="zh-CN" altLang="en-US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endParaRPr lang="en-US" altLang="zh-CN" sz="27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685800" eaLnBrk="1" hangingPunct="1">
              <a:defRPr/>
            </a:pPr>
            <a:r>
              <a:rPr lang="en-US" altLang="zh-CN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07:41</a:t>
            </a:r>
            <a:r>
              <a:rPr lang="zh-CN" altLang="en-US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发射</a:t>
            </a:r>
            <a:endParaRPr lang="en-US" altLang="zh-CN" sz="27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685800" eaLnBrk="1" hangingPunct="1">
              <a:defRPr/>
            </a:pPr>
            <a:r>
              <a:rPr lang="en-US" altLang="zh-CN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08:08:49</a:t>
            </a:r>
            <a:r>
              <a:rPr lang="zh-CN" altLang="en-US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星箭分离</a:t>
            </a:r>
            <a:endParaRPr lang="en-US" altLang="zh-CN" sz="27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685800" eaLnBrk="1" hangingPunct="1">
              <a:defRPr/>
            </a:pPr>
            <a:r>
              <a:rPr lang="en-US" altLang="zh-CN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27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秒后转对日定向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7FB7612-983D-44B3-9CFE-2D086A6C90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0"/>
            <a:ext cx="2195737" cy="683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FF9CF3-73E2-E840-A562-32ADE88EFB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07" y="1057608"/>
            <a:ext cx="3041817" cy="2320646"/>
          </a:xfrm>
          <a:prstGeom prst="rect">
            <a:avLst/>
          </a:prstGeom>
        </p:spPr>
      </p:pic>
      <p:sp>
        <p:nvSpPr>
          <p:cNvPr id="9" name="Title 3">
            <a:extLst>
              <a:ext uri="{FF2B5EF4-FFF2-40B4-BE49-F238E27FC236}">
                <a16:creationId xmlns:a16="http://schemas.microsoft.com/office/drawing/2014/main" id="{C8E214DD-97EA-AC4A-9DED-E43B5927F768}"/>
              </a:ext>
            </a:extLst>
          </p:cNvPr>
          <p:cNvSpPr>
            <a:spLocks noGrp="1"/>
          </p:cNvSpPr>
          <p:nvPr/>
        </p:nvSpPr>
        <p:spPr>
          <a:xfrm>
            <a:off x="265006" y="4058665"/>
            <a:ext cx="2825221" cy="1754326"/>
          </a:xfrm>
          <a:prstGeom prst="rect">
            <a:avLst/>
          </a:prstGeom>
          <a:solidFill>
            <a:srgbClr val="FDFF82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CN" altLang="en-US" sz="36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太极一号”</a:t>
            </a:r>
            <a:endParaRPr lang="en-US" altLang="zh-CN" sz="2400" b="1" noProof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卫星升起的地方</a:t>
            </a:r>
            <a:endParaRPr lang="en-US" altLang="zh-CN" sz="2400" b="1" noProof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endParaRPr lang="en-US" altLang="zh-CN" sz="2400" b="1" noProof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zh-CN" altLang="en-US" sz="2400" b="1" noProof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引力波探测出发地</a:t>
            </a:r>
            <a:endParaRPr lang="en-US" altLang="zh-CN" sz="2400" b="1" noProof="1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01646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0" y="1882607"/>
            <a:ext cx="4855364" cy="3663289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044086" y="261445"/>
            <a:ext cx="8501045" cy="523220"/>
          </a:xfrm>
          <a:prstGeom prst="rect">
            <a:avLst/>
          </a:prstGeom>
          <a:solidFill>
            <a:srgbClr val="FEFFD4"/>
          </a:solidFill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“太极一号”</a:t>
            </a:r>
            <a:r>
              <a:rPr lang="en-US" altLang="zh-CN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中国空间引力波探测迈出第一步！</a:t>
            </a:r>
          </a:p>
        </p:txBody>
      </p:sp>
      <p:sp>
        <p:nvSpPr>
          <p:cNvPr id="7" name="矩形 6"/>
          <p:cNvSpPr/>
          <p:nvPr/>
        </p:nvSpPr>
        <p:spPr>
          <a:xfrm>
            <a:off x="794213" y="5980566"/>
            <a:ext cx="6955750" cy="461665"/>
          </a:xfrm>
          <a:prstGeom prst="rect">
            <a:avLst/>
          </a:prstGeom>
          <a:solidFill>
            <a:srgbClr val="FEFFD4"/>
          </a:solidFill>
        </p:spPr>
        <p:txBody>
          <a:bodyPr wrap="none">
            <a:spAutoFit/>
          </a:bodyPr>
          <a:lstStyle/>
          <a:p>
            <a:pPr algn="ctr">
              <a:spcAft>
                <a:spcPts val="90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“太极二号”已完成方案论证和关键技术地面攻关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4">
            <a:extLst>
              <a:ext uri="{FF2B5EF4-FFF2-40B4-BE49-F238E27FC236}">
                <a16:creationId xmlns:a16="http://schemas.microsoft.com/office/drawing/2014/main" id="{C2EDC53D-92B6-7445-B6E9-8C91D77D005C}"/>
              </a:ext>
            </a:extLst>
          </p:cNvPr>
          <p:cNvSpPr txBox="1"/>
          <p:nvPr/>
        </p:nvSpPr>
        <p:spPr>
          <a:xfrm>
            <a:off x="8219822" y="1714077"/>
            <a:ext cx="3636818" cy="4716676"/>
          </a:xfrm>
          <a:prstGeom prst="rect">
            <a:avLst/>
          </a:prstGeom>
          <a:noFill/>
          <a:ln>
            <a:solidFill>
              <a:srgbClr val="0617FF"/>
            </a:solidFill>
          </a:ln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干涉仪精度突破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100pm/Hz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1/2</a:t>
            </a:r>
          </a:p>
          <a:p>
            <a:pPr>
              <a:spcAft>
                <a:spcPts val="900"/>
              </a:spcAft>
            </a:pPr>
            <a:r>
              <a:rPr lang="zh-CN" altLang="en-US" sz="1200" b="1" baseline="300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部分频段可达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25pm/Hz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1/2 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Aft>
                <a:spcPts val="900"/>
              </a:spcAft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400" b="1" dirty="0">
                <a:solidFill>
                  <a:srgbClr val="0924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（比一个原子大小还小）</a:t>
            </a:r>
            <a:endParaRPr lang="en-US" altLang="zh-CN" sz="1400" b="1" dirty="0">
              <a:solidFill>
                <a:srgbClr val="0924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引力参考传感器噪声水平达到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-10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ms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/Hz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1/2</a:t>
            </a:r>
            <a:r>
              <a:rPr lang="zh-CN" altLang="en-US" b="1" dirty="0">
                <a:solidFill>
                  <a:srgbClr val="1014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r>
              <a:rPr lang="zh-CN" altLang="en-US" sz="1400" b="1" dirty="0">
                <a:solidFill>
                  <a:srgbClr val="0924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（相当于一只蚂蚁推动“太极一号”卫星产生的加速度）</a:t>
            </a:r>
            <a:endParaRPr lang="en-US" altLang="zh-CN" sz="1400" b="1" dirty="0">
              <a:solidFill>
                <a:srgbClr val="0924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引力参考传感器传感精度与量程比：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2×10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-6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/Hz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1/2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微推进系统达到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0.15μN/Hz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1/2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噪声水平；</a:t>
            </a:r>
            <a:r>
              <a:rPr lang="zh-CN" altLang="en-US" sz="1400" b="1" dirty="0">
                <a:solidFill>
                  <a:srgbClr val="0924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（约为一粒芝麻重量的万分之一）</a:t>
            </a:r>
            <a:r>
              <a:rPr lang="en-US" altLang="zh-CN" sz="1400" b="1" dirty="0">
                <a:solidFill>
                  <a:srgbClr val="0924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无拖曳突破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-8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ms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-2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/Hz</a:t>
            </a:r>
            <a:r>
              <a:rPr lang="en-US" altLang="zh-CN" b="1" baseline="300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1/2</a:t>
            </a:r>
            <a:r>
              <a:rPr lang="zh-CN" altLang="en-US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残余加速度水平；</a:t>
            </a:r>
            <a:endParaRPr lang="en-US" altLang="zh-CN" b="1" dirty="0">
              <a:solidFill>
                <a:srgbClr val="760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257175" indent="-257175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zh-CN" altLang="en-US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平台温控达到</a:t>
            </a: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±2.6mK</a:t>
            </a:r>
            <a:r>
              <a:rPr lang="zh-CN" altLang="en-US" b="1" dirty="0">
                <a:solidFill>
                  <a:srgbClr val="1014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b="1" dirty="0">
              <a:solidFill>
                <a:srgbClr val="1014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9F681E-D219-8E4F-A8B8-D4D6FFCC11C5}"/>
              </a:ext>
            </a:extLst>
          </p:cNvPr>
          <p:cNvSpPr/>
          <p:nvPr/>
        </p:nvSpPr>
        <p:spPr>
          <a:xfrm>
            <a:off x="2044086" y="1067210"/>
            <a:ext cx="8012354" cy="461665"/>
          </a:xfrm>
          <a:prstGeom prst="rect">
            <a:avLst/>
          </a:prstGeom>
          <a:solidFill>
            <a:srgbClr val="FFFFBA"/>
          </a:solidFill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zh-CN" altLang="en-US" sz="2400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太极一号</a:t>
            </a:r>
            <a:r>
              <a:rPr lang="en-US" altLang="zh-CN" sz="2400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实验成果发表在</a:t>
            </a:r>
            <a:r>
              <a:rPr lang="en-US" altLang="zh-CN" sz="2400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nature</a:t>
            </a:r>
            <a:r>
              <a:rPr lang="zh-CN" altLang="en-US" sz="2400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子刊“</a:t>
            </a:r>
            <a:r>
              <a:rPr lang="en-US" altLang="zh-CN" sz="2400" b="1" dirty="0">
                <a:solidFill>
                  <a:srgbClr val="760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Comm. Phys.”</a:t>
            </a: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9A84E892-612E-BB44-891D-BF9750CF94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10" y="1811420"/>
            <a:ext cx="2996919" cy="376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6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64B1AD-569F-0C47-8993-5D427AC25D26}"/>
              </a:ext>
            </a:extLst>
          </p:cNvPr>
          <p:cNvSpPr/>
          <p:nvPr/>
        </p:nvSpPr>
        <p:spPr>
          <a:xfrm>
            <a:off x="2191898" y="1622044"/>
            <a:ext cx="9600067" cy="1569660"/>
          </a:xfrm>
          <a:prstGeom prst="rect">
            <a:avLst/>
          </a:prstGeom>
          <a:solidFill>
            <a:srgbClr val="FFFEE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Einstein’s theories of </a:t>
            </a:r>
            <a:r>
              <a:rPr lang="en-US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SR and GR </a:t>
            </a:r>
            <a:r>
              <a:rPr lang="en-US" sz="24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transformed our comprehension of spacetime, overturning the Newtonian framework of absolute space and time. Instead, they revealed spacetime as a </a:t>
            </a:r>
            <a:r>
              <a:rPr lang="en-US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dynamic, curved fabric </a:t>
            </a:r>
            <a:r>
              <a:rPr lang="en-US" sz="24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influenced by </a:t>
            </a:r>
            <a:r>
              <a:rPr lang="en-US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mass and energy</a:t>
            </a:r>
            <a:r>
              <a:rPr lang="en-US" sz="24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.</a:t>
            </a: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4AEE11C-6B25-6F48-A100-41F0217DA92F}"/>
              </a:ext>
            </a:extLst>
          </p:cNvPr>
          <p:cNvSpPr txBox="1">
            <a:spLocks/>
          </p:cNvSpPr>
          <p:nvPr/>
        </p:nvSpPr>
        <p:spPr>
          <a:xfrm>
            <a:off x="2639575" y="850874"/>
            <a:ext cx="8316895" cy="616382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The Successes &amp; Limitations of GR &amp; QM/QFT</a:t>
            </a:r>
            <a:endParaRPr kumimoji="1" lang="zh-CN" altLang="en-US" sz="2800" b="1" dirty="0">
              <a:solidFill>
                <a:srgbClr val="C00000"/>
              </a:solidFill>
              <a:latin typeface="Microsoft New Tai Lue" panose="020B0502040204020203" pitchFamily="34" charset="0"/>
              <a:ea typeface="Hiragino Sans GB W6"/>
              <a:cs typeface="Microsoft New Tai Lue" panose="020B0502040204020203" pitchFamily="34" charset="0"/>
            </a:endParaRPr>
          </a:p>
        </p:txBody>
      </p:sp>
      <p:grpSp>
        <p:nvGrpSpPr>
          <p:cNvPr id="16" name="Group 28">
            <a:extLst>
              <a:ext uri="{FF2B5EF4-FFF2-40B4-BE49-F238E27FC236}">
                <a16:creationId xmlns:a16="http://schemas.microsoft.com/office/drawing/2014/main" id="{9E96837F-4E89-014C-A61F-F82662F5D541}"/>
              </a:ext>
            </a:extLst>
          </p:cNvPr>
          <p:cNvGrpSpPr/>
          <p:nvPr/>
        </p:nvGrpSpPr>
        <p:grpSpPr bwMode="auto">
          <a:xfrm>
            <a:off x="539307" y="4048134"/>
            <a:ext cx="1462629" cy="1185428"/>
            <a:chOff x="3216" y="3066"/>
            <a:chExt cx="2204" cy="1158"/>
          </a:xfrm>
        </p:grpSpPr>
        <p:pic>
          <p:nvPicPr>
            <p:cNvPr id="17" name="Picture 25" descr="1503a">
              <a:extLst>
                <a:ext uri="{FF2B5EF4-FFF2-40B4-BE49-F238E27FC236}">
                  <a16:creationId xmlns:a16="http://schemas.microsoft.com/office/drawing/2014/main" id="{110243EB-987D-2647-9506-E6B8279A52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94"/>
            <a:stretch>
              <a:fillRect/>
            </a:stretch>
          </p:blipFill>
          <p:spPr bwMode="auto">
            <a:xfrm>
              <a:off x="3216" y="3066"/>
              <a:ext cx="2167" cy="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Picture 26" descr="1503b">
              <a:extLst>
                <a:ext uri="{FF2B5EF4-FFF2-40B4-BE49-F238E27FC236}">
                  <a16:creationId xmlns:a16="http://schemas.microsoft.com/office/drawing/2014/main" id="{859D33EA-A3F3-894D-9956-176350309A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94"/>
            <a:stretch>
              <a:fillRect/>
            </a:stretch>
          </p:blipFill>
          <p:spPr bwMode="auto">
            <a:xfrm>
              <a:off x="3216" y="3696"/>
              <a:ext cx="2204" cy="52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矩形 4">
            <a:extLst>
              <a:ext uri="{FF2B5EF4-FFF2-40B4-BE49-F238E27FC236}">
                <a16:creationId xmlns:a16="http://schemas.microsoft.com/office/drawing/2014/main" id="{97A63EC0-A4A4-6B4A-B4D5-9B09D6F36293}"/>
              </a:ext>
            </a:extLst>
          </p:cNvPr>
          <p:cNvSpPr/>
          <p:nvPr/>
        </p:nvSpPr>
        <p:spPr>
          <a:xfrm>
            <a:off x="539307" y="3359559"/>
            <a:ext cx="11396879" cy="461665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Einstein:  SR </a:t>
            </a:r>
            <a:r>
              <a:rPr lang="en-US" altLang="zh-CN" sz="2400" b="1" dirty="0">
                <a:solidFill>
                  <a:srgbClr val="1529A5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in </a:t>
            </a:r>
            <a:r>
              <a:rPr lang="en-US" altLang="zh-CN" sz="2400" b="1" dirty="0" err="1">
                <a:solidFill>
                  <a:srgbClr val="1529A5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Minkowski</a:t>
            </a:r>
            <a:r>
              <a:rPr lang="en-US" altLang="zh-CN" sz="2400" b="1" dirty="0">
                <a:solidFill>
                  <a:srgbClr val="1529A5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 </a:t>
            </a:r>
            <a:r>
              <a:rPr lang="en-US" altLang="zh-CN" sz="2400" b="1" dirty="0" err="1">
                <a:solidFill>
                  <a:srgbClr val="1529A5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spcetime</a:t>
            </a:r>
            <a:r>
              <a:rPr lang="zh-CN" altLang="en-US" sz="2400" b="1" dirty="0">
                <a:solidFill>
                  <a:srgbClr val="1529A5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/>
              </a:rPr>
              <a:t></a:t>
            </a:r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/>
              </a:rPr>
              <a:t>GR</a:t>
            </a:r>
            <a:r>
              <a:rPr lang="en-US" altLang="zh-CN" sz="2400" b="1" dirty="0">
                <a:solidFill>
                  <a:srgbClr val="1529A5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/>
              </a:rPr>
              <a:t> in Riemannian spacetime for Gravity  </a:t>
            </a:r>
            <a:endParaRPr lang="zh-CN" altLang="en-US" sz="2400" b="1" dirty="0">
              <a:solidFill>
                <a:srgbClr val="1529A5"/>
              </a:solidFill>
              <a:latin typeface="Microsoft New Tai Lue" panose="020B0502040204020203" pitchFamily="34" charset="0"/>
              <a:ea typeface="Hiragino Sans GB W6"/>
              <a:cs typeface="Microsoft New Tai Lue" panose="020B0502040204020203" pitchFamily="34" charset="0"/>
            </a:endParaRPr>
          </a:p>
        </p:txBody>
      </p:sp>
      <p:pic>
        <p:nvPicPr>
          <p:cNvPr id="11" name="图片 5">
            <a:extLst>
              <a:ext uri="{FF2B5EF4-FFF2-40B4-BE49-F238E27FC236}">
                <a16:creationId xmlns:a16="http://schemas.microsoft.com/office/drawing/2014/main" id="{2C9314B8-162F-E048-8F0A-D1E901F6F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361" y="4327406"/>
            <a:ext cx="3690504" cy="612170"/>
          </a:xfrm>
          <a:prstGeom prst="rect">
            <a:avLst/>
          </a:prstGeom>
          <a:ln w="19050" cmpd="sng">
            <a:solidFill>
              <a:srgbClr val="FF0000"/>
            </a:solidFill>
          </a:ln>
        </p:spPr>
      </p:pic>
      <p:sp>
        <p:nvSpPr>
          <p:cNvPr id="12" name="矩形 7">
            <a:extLst>
              <a:ext uri="{FF2B5EF4-FFF2-40B4-BE49-F238E27FC236}">
                <a16:creationId xmlns:a16="http://schemas.microsoft.com/office/drawing/2014/main" id="{28AA7082-33CA-834C-8581-64C42BE0131A}"/>
              </a:ext>
            </a:extLst>
          </p:cNvPr>
          <p:cNvSpPr/>
          <p:nvPr/>
        </p:nvSpPr>
        <p:spPr>
          <a:xfrm>
            <a:off x="6804226" y="4327406"/>
            <a:ext cx="3483975" cy="461665"/>
          </a:xfrm>
          <a:prstGeom prst="rect">
            <a:avLst/>
          </a:prstGeom>
          <a:solidFill>
            <a:srgbClr val="FAFFD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/>
              </a:rPr>
              <a:t>Geometry          Matter </a:t>
            </a:r>
            <a:endParaRPr lang="en-US" altLang="zh-CN" sz="2400" b="1" dirty="0">
              <a:solidFill>
                <a:srgbClr val="C00000"/>
              </a:solidFill>
              <a:latin typeface="Microsoft New Tai Lue" panose="020B0502040204020203" pitchFamily="34" charset="0"/>
              <a:ea typeface="Hiragino Sans GB W6"/>
              <a:cs typeface="Microsoft New Tai Lue" panose="020B0502040204020203" pitchFamily="34" charset="0"/>
            </a:endParaRPr>
          </a:p>
        </p:txBody>
      </p:sp>
      <p:sp>
        <p:nvSpPr>
          <p:cNvPr id="14" name="左右箭头 20">
            <a:extLst>
              <a:ext uri="{FF2B5EF4-FFF2-40B4-BE49-F238E27FC236}">
                <a16:creationId xmlns:a16="http://schemas.microsoft.com/office/drawing/2014/main" id="{A7AC8DBC-6E3F-B84B-994D-0A8E0A98487E}"/>
              </a:ext>
            </a:extLst>
          </p:cNvPr>
          <p:cNvSpPr/>
          <p:nvPr/>
        </p:nvSpPr>
        <p:spPr>
          <a:xfrm flipV="1">
            <a:off x="8546214" y="4503711"/>
            <a:ext cx="418678" cy="165093"/>
          </a:xfrm>
          <a:prstGeom prst="leftRightArrow">
            <a:avLst/>
          </a:prstGeom>
          <a:solidFill>
            <a:srgbClr val="0000F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iragino Sans GB W6"/>
              <a:ea typeface="Hiragino Sans GB W6"/>
              <a:cs typeface="Hiragino Sans GB W6"/>
            </a:endParaRPr>
          </a:p>
        </p:txBody>
      </p:sp>
      <p:pic>
        <p:nvPicPr>
          <p:cNvPr id="15" name="图片 21">
            <a:extLst>
              <a:ext uri="{FF2B5EF4-FFF2-40B4-BE49-F238E27FC236}">
                <a16:creationId xmlns:a16="http://schemas.microsoft.com/office/drawing/2014/main" id="{990BA4B2-8365-A742-9664-1043DC26E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92" y="1104415"/>
            <a:ext cx="1374984" cy="1801287"/>
          </a:xfrm>
          <a:prstGeom prst="rect">
            <a:avLst/>
          </a:prstGeom>
        </p:spPr>
      </p:pic>
      <p:pic>
        <p:nvPicPr>
          <p:cNvPr id="29" name="Picture 5" descr="theory_name">
            <a:extLst>
              <a:ext uri="{FF2B5EF4-FFF2-40B4-BE49-F238E27FC236}">
                <a16:creationId xmlns:a16="http://schemas.microsoft.com/office/drawing/2014/main" id="{2A0C29AD-3A69-994B-B495-AF2F95449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r="20704"/>
          <a:stretch>
            <a:fillRect/>
          </a:stretch>
        </p:blipFill>
        <p:spPr bwMode="auto">
          <a:xfrm>
            <a:off x="10473754" y="4957626"/>
            <a:ext cx="1318212" cy="1757616"/>
          </a:xfrm>
          <a:prstGeom prst="roundRect">
            <a:avLst/>
          </a:prstGeom>
          <a:noFill/>
          <a:ln>
            <a:noFill/>
          </a:ln>
        </p:spPr>
      </p:pic>
      <p:sp>
        <p:nvSpPr>
          <p:cNvPr id="30" name="内容占位符 2">
            <a:extLst>
              <a:ext uri="{FF2B5EF4-FFF2-40B4-BE49-F238E27FC236}">
                <a16:creationId xmlns:a16="http://schemas.microsoft.com/office/drawing/2014/main" id="{765B680E-5037-974C-B49D-EB5CE116E898}"/>
              </a:ext>
            </a:extLst>
          </p:cNvPr>
          <p:cNvSpPr txBox="1">
            <a:spLocks/>
          </p:cNvSpPr>
          <p:nvPr/>
        </p:nvSpPr>
        <p:spPr>
          <a:xfrm>
            <a:off x="616778" y="5540636"/>
            <a:ext cx="9671423" cy="995781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Einstein’s GR did not challenge the Newton's hypothesis that all massive objects are assumed to be indivisible, point-like particles</a:t>
            </a:r>
            <a:endParaRPr kumimoji="1" lang="zh-CN" altLang="en-US" sz="2400" b="1" dirty="0">
              <a:solidFill>
                <a:srgbClr val="C00000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60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标题 1"/>
          <p:cNvSpPr/>
          <p:nvPr/>
        </p:nvSpPr>
        <p:spPr bwMode="auto">
          <a:xfrm>
            <a:off x="1703512" y="188640"/>
            <a:ext cx="8784976" cy="864096"/>
          </a:xfrm>
          <a:prstGeom prst="rect">
            <a:avLst/>
          </a:prstGeom>
          <a:solidFill>
            <a:srgbClr val="FFFACC"/>
          </a:solidFill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空间引力波探测“太极计划”发展路线图</a:t>
            </a:r>
          </a:p>
        </p:txBody>
      </p:sp>
      <p:sp>
        <p:nvSpPr>
          <p:cNvPr id="22" name="矩形 21"/>
          <p:cNvSpPr/>
          <p:nvPr/>
        </p:nvSpPr>
        <p:spPr>
          <a:xfrm>
            <a:off x="3503712" y="6074132"/>
            <a:ext cx="5211683" cy="523220"/>
          </a:xfrm>
          <a:prstGeom prst="rect">
            <a:avLst/>
          </a:prstGeom>
          <a:solidFill>
            <a:srgbClr val="FBF7DB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rPr>
              <a:t>空间引力波探测太极计划三步走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CD18AE5-4023-4734-A241-CE1A9B0772BD}"/>
              </a:ext>
            </a:extLst>
          </p:cNvPr>
          <p:cNvGrpSpPr/>
          <p:nvPr/>
        </p:nvGrpSpPr>
        <p:grpSpPr>
          <a:xfrm>
            <a:off x="695400" y="1242897"/>
            <a:ext cx="11241454" cy="4522814"/>
            <a:chOff x="1703512" y="1242897"/>
            <a:chExt cx="9008053" cy="4522814"/>
          </a:xfrm>
        </p:grpSpPr>
        <p:sp>
          <p:nvSpPr>
            <p:cNvPr id="23" name="矩形 22"/>
            <p:cNvSpPr/>
            <p:nvPr/>
          </p:nvSpPr>
          <p:spPr>
            <a:xfrm>
              <a:off x="2683608" y="1245596"/>
              <a:ext cx="764549" cy="4995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iragino Sans GB W6"/>
                </a:rPr>
                <a:t>第一步</a:t>
              </a:r>
              <a:endPara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993995" y="1242897"/>
              <a:ext cx="764549" cy="4995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iragino Sans GB W6"/>
                </a:rPr>
                <a:t>第二步</a:t>
              </a:r>
              <a:endPara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8810068" y="1250088"/>
              <a:ext cx="764549" cy="4995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iragino Sans GB W6"/>
                </a:rPr>
                <a:t>第三步</a:t>
              </a:r>
              <a:endPara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iragino Sans GB W6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10841AB7-8B69-47BD-AAAD-1E7107A147C3}"/>
                </a:ext>
              </a:extLst>
            </p:cNvPr>
            <p:cNvGrpSpPr/>
            <p:nvPr/>
          </p:nvGrpSpPr>
          <p:grpSpPr>
            <a:xfrm>
              <a:off x="1703512" y="1499900"/>
              <a:ext cx="9008053" cy="4265811"/>
              <a:chOff x="1703512" y="1499900"/>
              <a:chExt cx="9008053" cy="4265811"/>
            </a:xfrm>
          </p:grpSpPr>
          <p:cxnSp>
            <p:nvCxnSpPr>
              <p:cNvPr id="3" name="直接连接符 2"/>
              <p:cNvCxnSpPr/>
              <p:nvPr/>
            </p:nvCxnSpPr>
            <p:spPr>
              <a:xfrm>
                <a:off x="4761706" y="1844015"/>
                <a:ext cx="8634" cy="3921696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12" name="组合 11"/>
              <p:cNvGrpSpPr/>
              <p:nvPr/>
            </p:nvGrpSpPr>
            <p:grpSpPr>
              <a:xfrm>
                <a:off x="2092324" y="2198521"/>
                <a:ext cx="2491508" cy="1218009"/>
                <a:chOff x="0" y="0"/>
                <a:chExt cx="2030015" cy="1218009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</p:grpSpPr>
            <p:sp>
              <p:nvSpPr>
                <p:cNvPr id="13" name="矩形 12"/>
                <p:cNvSpPr/>
                <p:nvPr/>
              </p:nvSpPr>
              <p:spPr>
                <a:xfrm>
                  <a:off x="0" y="0"/>
                  <a:ext cx="2030015" cy="1218009"/>
                </a:xfrm>
                <a:prstGeom prst="rect">
                  <a:avLst/>
                </a:prstGeom>
                <a:solidFill>
                  <a:srgbClr val="FFFDB9"/>
                </a:solidFill>
                <a:sp3d contourW="19050" prstMaterial="metal">
                  <a:bevelT w="88900" h="203200"/>
                  <a:bevelB w="165100" h="254000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5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5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4" name="矩形 13"/>
                <p:cNvSpPr/>
                <p:nvPr/>
              </p:nvSpPr>
              <p:spPr>
                <a:xfrm>
                  <a:off x="0" y="0"/>
                  <a:ext cx="2030015" cy="1218009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80010" tIns="80010" rIns="80010" bIns="80010" numCol="1" spcCol="1270" anchor="ctr" anchorCtr="0">
                  <a:noAutofit/>
                </a:bodyPr>
                <a:lstStyle/>
                <a:p>
                  <a:pPr algn="ctr" defTabSz="9334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zh-CN" altLang="en-US" sz="2400" b="1" dirty="0">
                      <a:solidFill>
                        <a:srgbClr val="002060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iragino Sans GB W6"/>
                    </a:rPr>
                    <a:t>形成在空间探测引力波的技术能力</a:t>
                  </a:r>
                </a:p>
              </p:txBody>
            </p:sp>
          </p:grpSp>
          <p:grpSp>
            <p:nvGrpSpPr>
              <p:cNvPr id="15" name="组合 14"/>
              <p:cNvGrpSpPr/>
              <p:nvPr/>
            </p:nvGrpSpPr>
            <p:grpSpPr>
              <a:xfrm>
                <a:off x="4920692" y="2198520"/>
                <a:ext cx="2841508" cy="1299989"/>
                <a:chOff x="2932684" y="15772"/>
                <a:chExt cx="2225179" cy="1299989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</p:grpSpPr>
            <p:sp>
              <p:nvSpPr>
                <p:cNvPr id="16" name="矩形 15"/>
                <p:cNvSpPr/>
                <p:nvPr/>
              </p:nvSpPr>
              <p:spPr>
                <a:xfrm>
                  <a:off x="2932684" y="15772"/>
                  <a:ext cx="2217335" cy="1218009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sp3d contourW="19050" prstMaterial="metal">
                  <a:bevelT w="88900" h="203200"/>
                  <a:bevelB w="165100" h="254000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3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7" name="矩形 16"/>
                <p:cNvSpPr/>
                <p:nvPr/>
              </p:nvSpPr>
              <p:spPr>
                <a:xfrm>
                  <a:off x="2940528" y="206783"/>
                  <a:ext cx="2217335" cy="1108978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80010" tIns="80010" rIns="80010" bIns="80010" numCol="1" spcCol="1270" anchor="ctr" anchorCtr="0">
                  <a:noAutofit/>
                </a:bodyPr>
                <a:lstStyle/>
                <a:p>
                  <a:pPr algn="ctr"/>
                  <a:r>
                    <a:rPr lang="zh-CN" altLang="zh-CN" sz="2400" b="1" dirty="0">
                      <a:solidFill>
                        <a:srgbClr val="0924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iragino Sans GB W6"/>
                    </a:rPr>
                    <a:t>对关键技术</a:t>
                  </a:r>
                  <a:r>
                    <a:rPr lang="zh-CN" altLang="en-US" sz="2400" b="1" dirty="0">
                      <a:solidFill>
                        <a:srgbClr val="0924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iragino Sans GB W6"/>
                    </a:rPr>
                    <a:t>进行整体</a:t>
                  </a:r>
                  <a:r>
                    <a:rPr lang="zh-CN" altLang="zh-CN" sz="2400" b="1" dirty="0">
                      <a:solidFill>
                        <a:srgbClr val="0924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iragino Sans GB W6"/>
                    </a:rPr>
                    <a:t>验证</a:t>
                  </a:r>
                  <a:r>
                    <a:rPr lang="en-US" altLang="zh-CN" sz="2400" b="1" dirty="0">
                      <a:solidFill>
                        <a:srgbClr val="0924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iragino Sans GB W6"/>
                    </a:rPr>
                    <a:t>&amp;</a:t>
                  </a:r>
                  <a:r>
                    <a:rPr lang="zh-CN" altLang="en-US" sz="2400" b="1" dirty="0">
                      <a:solidFill>
                        <a:srgbClr val="0924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iragino Sans GB W6"/>
                    </a:rPr>
                    <a:t>有限科学目标</a:t>
                  </a:r>
                </a:p>
                <a:p>
                  <a:pPr algn="ctr" defTabSz="933450">
                    <a:lnSpc>
                      <a:spcPct val="90000"/>
                    </a:lnSpc>
                    <a:spcAft>
                      <a:spcPct val="35000"/>
                    </a:spcAft>
                  </a:pPr>
                  <a:endParaRPr lang="zh-CN" altLang="en-US" sz="2100" b="1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iragino Sans GB W6"/>
                  </a:endParaRPr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>
                <a:off x="7968208" y="2198520"/>
                <a:ext cx="2743357" cy="1218009"/>
                <a:chOff x="642242" y="1422995"/>
                <a:chExt cx="2743357" cy="1218009"/>
              </a:xfrm>
              <a:scene3d>
                <a:camera prst="orthographicFront">
                  <a:rot lat="0" lon="0" rev="0"/>
                </a:camera>
                <a:lightRig rig="contrasting" dir="t">
                  <a:rot lat="0" lon="0" rev="1200000"/>
                </a:lightRig>
              </a:scene3d>
            </p:grpSpPr>
            <p:sp>
              <p:nvSpPr>
                <p:cNvPr id="20" name="矩形 19"/>
                <p:cNvSpPr/>
                <p:nvPr/>
              </p:nvSpPr>
              <p:spPr>
                <a:xfrm>
                  <a:off x="642242" y="1422995"/>
                  <a:ext cx="2743357" cy="1218009"/>
                </a:xfrm>
                <a:prstGeom prst="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sp3d contourW="19050" prstMaterial="metal">
                  <a:bevelT w="88900" h="203200"/>
                  <a:bevelB w="165100" h="254000"/>
                </a:sp3d>
              </p:spPr>
              <p:style>
                <a:lnRef idx="0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4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4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1" name="矩形 20"/>
                <p:cNvSpPr/>
                <p:nvPr/>
              </p:nvSpPr>
              <p:spPr>
                <a:xfrm>
                  <a:off x="677191" y="1422995"/>
                  <a:ext cx="2708406" cy="1218009"/>
                </a:xfrm>
                <a:prstGeom prst="rect">
                  <a:avLst/>
                </a:prstGeom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80010" tIns="80010" rIns="80010" bIns="80010" numCol="1" spcCol="1270" anchor="ctr" anchorCtr="0">
                  <a:noAutofit/>
                </a:bodyPr>
                <a:lstStyle/>
                <a:p>
                  <a:pPr algn="ctr" defTabSz="933450">
                    <a:lnSpc>
                      <a:spcPct val="90000"/>
                    </a:lnSpc>
                    <a:spcAft>
                      <a:spcPct val="35000"/>
                    </a:spcAft>
                  </a:pPr>
                  <a:r>
                    <a:rPr lang="zh-CN" altLang="en-US" sz="2400" b="1" dirty="0">
                      <a:solidFill>
                        <a:srgbClr val="760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iragino Sans GB W6"/>
                    </a:rPr>
                    <a:t>探测各种引力波天体源 </a:t>
                  </a:r>
                  <a:r>
                    <a:rPr lang="en-US" altLang="zh-CN" sz="2400" b="1" dirty="0">
                      <a:solidFill>
                        <a:srgbClr val="760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iragino Sans GB W6"/>
                    </a:rPr>
                    <a:t>&amp;</a:t>
                  </a:r>
                  <a:r>
                    <a:rPr lang="zh-CN" altLang="en-US" sz="2400" b="1" dirty="0">
                      <a:solidFill>
                        <a:srgbClr val="760F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  <a:cs typeface="Hiragino Sans GB W6"/>
                    </a:rPr>
                    <a:t> 认知引力宇宙</a:t>
                  </a:r>
                </a:p>
              </p:txBody>
            </p:sp>
          </p:grpSp>
          <p:cxnSp>
            <p:nvCxnSpPr>
              <p:cNvPr id="28" name="直接连接符 27"/>
              <p:cNvCxnSpPr>
                <a:cxnSpLocks/>
              </p:cNvCxnSpPr>
              <p:nvPr/>
            </p:nvCxnSpPr>
            <p:spPr>
              <a:xfrm>
                <a:off x="7871720" y="1844824"/>
                <a:ext cx="5882" cy="3869293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graphicFrame>
            <p:nvGraphicFramePr>
              <p:cNvPr id="5" name="图示 4"/>
              <p:cNvGraphicFramePr/>
              <p:nvPr>
                <p:extLst/>
              </p:nvPr>
            </p:nvGraphicFramePr>
            <p:xfrm>
              <a:off x="1703512" y="3191019"/>
              <a:ext cx="8712968" cy="1710597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sp>
            <p:nvSpPr>
              <p:cNvPr id="32" name="矩形 31"/>
              <p:cNvSpPr/>
              <p:nvPr/>
            </p:nvSpPr>
            <p:spPr>
              <a:xfrm>
                <a:off x="3549969" y="1499900"/>
                <a:ext cx="2485330" cy="68423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8" tIns="99568" rIns="99568" bIns="99568" numCol="1" spcCol="1270" anchor="t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b="1" kern="12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iragino Sans GB W6"/>
                  </a:rPr>
                  <a:t>2022</a:t>
                </a:r>
                <a:r>
                  <a:rPr lang="zh-CN" altLang="en-US" b="1" kern="12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iragino Sans GB W6"/>
                  </a:rPr>
                  <a:t>年</a:t>
                </a: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6717240" y="1517239"/>
                <a:ext cx="2485330" cy="684238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99568" tIns="99568" rIns="99568" bIns="99568" numCol="1" spcCol="1270" anchor="t" anchorCtr="0">
                <a:noAutofit/>
              </a:bodyPr>
              <a:lstStyle/>
              <a:p>
                <a:pPr algn="ctr" defTabSz="622300">
                  <a:lnSpc>
                    <a:spcPct val="90000"/>
                  </a:lnSpc>
                  <a:spcAft>
                    <a:spcPct val="35000"/>
                  </a:spcAft>
                </a:pPr>
                <a:r>
                  <a:rPr lang="en-US" altLang="zh-CN" b="1" kern="12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iragino Sans GB W6"/>
                  </a:rPr>
                  <a:t>2033</a:t>
                </a:r>
                <a:r>
                  <a:rPr lang="zh-CN" altLang="en-US" b="1" kern="1200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iragino Sans GB W6"/>
                  </a:rPr>
                  <a:t>年</a:t>
                </a:r>
              </a:p>
            </p:txBody>
          </p:sp>
          <p:sp>
            <p:nvSpPr>
              <p:cNvPr id="9" name="线形标注 2 8"/>
              <p:cNvSpPr/>
              <p:nvPr/>
            </p:nvSpPr>
            <p:spPr>
              <a:xfrm>
                <a:off x="8040216" y="4739976"/>
                <a:ext cx="2376264" cy="945189"/>
              </a:xfrm>
              <a:prstGeom prst="borderCallout2">
                <a:avLst>
                  <a:gd name="adj1" fmla="val -1256"/>
                  <a:gd name="adj2" fmla="val 78545"/>
                  <a:gd name="adj3" fmla="val -24900"/>
                  <a:gd name="adj4" fmla="val 67598"/>
                  <a:gd name="adj5" fmla="val -108763"/>
                  <a:gd name="adj6" fmla="val 57286"/>
                </a:avLst>
              </a:prstGeom>
              <a:solidFill>
                <a:srgbClr val="F1FEA1"/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t"/>
              <a:lstStyle/>
              <a:p>
                <a:pPr algn="ctr"/>
                <a:r>
                  <a:rPr lang="en-US" altLang="zh-CN" sz="28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“</a:t>
                </a:r>
                <a:r>
                  <a:rPr lang="zh-CN" altLang="en-US" sz="28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太极发现者”</a:t>
                </a:r>
                <a:endParaRPr lang="en-US" altLang="zh-CN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28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2033</a:t>
                </a:r>
                <a:r>
                  <a:rPr lang="zh-CN" altLang="en-US" sz="28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～</a:t>
                </a:r>
                <a:endParaRPr lang="en-US" altLang="zh-CN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endParaRPr lang="en-US" altLang="zh-CN" sz="10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iragino Sans GB W6"/>
                </a:endParaRPr>
              </a:p>
            </p:txBody>
          </p:sp>
          <p:sp>
            <p:nvSpPr>
              <p:cNvPr id="7" name="线形标注 2 6"/>
              <p:cNvSpPr/>
              <p:nvPr/>
            </p:nvSpPr>
            <p:spPr>
              <a:xfrm>
                <a:off x="5116830" y="4739976"/>
                <a:ext cx="2459806" cy="945189"/>
              </a:xfrm>
              <a:prstGeom prst="borderCallout2">
                <a:avLst>
                  <a:gd name="adj1" fmla="val -1256"/>
                  <a:gd name="adj2" fmla="val 21716"/>
                  <a:gd name="adj3" fmla="val -30357"/>
                  <a:gd name="adj4" fmla="val 27752"/>
                  <a:gd name="adj5" fmla="val -138687"/>
                  <a:gd name="adj6" fmla="val 49451"/>
                </a:avLst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8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iragino Sans GB W6"/>
                  </a:rPr>
                  <a:t>“太极探路者”</a:t>
                </a:r>
                <a:endParaRPr lang="en-US" altLang="zh-CN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iragino Sans GB W6"/>
                </a:endParaRPr>
              </a:p>
              <a:p>
                <a:pPr algn="ctr"/>
                <a:r>
                  <a:rPr lang="en-US" altLang="zh-CN" sz="28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iragino Sans GB W6"/>
                  </a:rPr>
                  <a:t>2022</a:t>
                </a:r>
                <a:r>
                  <a:rPr lang="zh-CN" altLang="en-US" sz="28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iragino Sans GB W6"/>
                  </a:rPr>
                  <a:t>～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iragino Sans GB W6"/>
                  </a:rPr>
                  <a:t>2033</a:t>
                </a:r>
                <a:endParaRPr lang="zh-CN" altLang="en-US" sz="2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iragino Sans GB W6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2640309" y="3608280"/>
                <a:ext cx="919820" cy="391082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8" name="线形标注 2 29">
                <a:extLst>
                  <a:ext uri="{FF2B5EF4-FFF2-40B4-BE49-F238E27FC236}">
                    <a16:creationId xmlns:a16="http://schemas.microsoft.com/office/drawing/2014/main" id="{1866A7EC-692E-C64B-9F2F-67E9C4CECE74}"/>
                  </a:ext>
                </a:extLst>
              </p:cNvPr>
              <p:cNvSpPr/>
              <p:nvPr/>
            </p:nvSpPr>
            <p:spPr>
              <a:xfrm>
                <a:off x="2135561" y="4725145"/>
                <a:ext cx="2463530" cy="991855"/>
              </a:xfrm>
              <a:prstGeom prst="borderCallout2">
                <a:avLst>
                  <a:gd name="adj1" fmla="val 53769"/>
                  <a:gd name="adj2" fmla="val -260"/>
                  <a:gd name="adj3" fmla="val 30558"/>
                  <a:gd name="adj4" fmla="val -22882"/>
                  <a:gd name="adj5" fmla="val -130322"/>
                  <a:gd name="adj6" fmla="val 43723"/>
                </a:avLst>
              </a:prstGeom>
              <a:solidFill>
                <a:srgbClr val="EDFCD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CN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iragino Sans GB W6"/>
                </a:endParaRPr>
              </a:p>
              <a:p>
                <a:pPr algn="ctr"/>
                <a:r>
                  <a:rPr lang="zh-CN" altLang="en-US" sz="28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iragino Sans GB W6"/>
                  </a:rPr>
                  <a:t>“太极一号”</a:t>
                </a:r>
                <a:endParaRPr lang="en-US" altLang="zh-CN" sz="2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iragino Sans GB W6"/>
                </a:endParaRPr>
              </a:p>
              <a:p>
                <a:pPr algn="ctr"/>
                <a:r>
                  <a:rPr lang="en-US" altLang="zh-CN" sz="28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iragino Sans GB W6"/>
                  </a:rPr>
                  <a:t>2018</a:t>
                </a:r>
                <a:r>
                  <a:rPr lang="zh-CN" altLang="en-US" sz="2800" b="1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iragino Sans GB W6"/>
                  </a:rPr>
                  <a:t>～</a:t>
                </a:r>
                <a:r>
                  <a:rPr lang="en-US" altLang="zh-CN" sz="2800" b="1" dirty="0">
                    <a:solidFill>
                      <a:srgbClr val="FF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Hiragino Sans GB W6"/>
                  </a:rPr>
                  <a:t>2022</a:t>
                </a:r>
              </a:p>
              <a:p>
                <a:pPr algn="ctr"/>
                <a:endParaRPr lang="zh-CN" altLang="en-US" sz="28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Hiragino Sans GB W6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0239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 9">
            <a:extLst>
              <a:ext uri="{FF2B5EF4-FFF2-40B4-BE49-F238E27FC236}">
                <a16:creationId xmlns:a16="http://schemas.microsoft.com/office/drawing/2014/main" id="{E0F2B486-D1FA-8C41-8626-506851350253}"/>
              </a:ext>
            </a:extLst>
          </p:cNvPr>
          <p:cNvGrpSpPr/>
          <p:nvPr/>
        </p:nvGrpSpPr>
        <p:grpSpPr>
          <a:xfrm>
            <a:off x="5314631" y="718991"/>
            <a:ext cx="1507327" cy="772299"/>
            <a:chOff x="3695700" y="270289"/>
            <a:chExt cx="1490695" cy="914400"/>
          </a:xfrm>
          <a:solidFill>
            <a:srgbClr val="FFFFCF"/>
          </a:solidFill>
        </p:grpSpPr>
        <p:sp>
          <p:nvSpPr>
            <p:cNvPr id="3" name="椭圆 10">
              <a:extLst>
                <a:ext uri="{FF2B5EF4-FFF2-40B4-BE49-F238E27FC236}">
                  <a16:creationId xmlns:a16="http://schemas.microsoft.com/office/drawing/2014/main" id="{626FC998-9B8E-FC42-AA5A-5A8D2E195CEC}"/>
                </a:ext>
              </a:extLst>
            </p:cNvPr>
            <p:cNvSpPr/>
            <p:nvPr/>
          </p:nvSpPr>
          <p:spPr>
            <a:xfrm>
              <a:off x="3695700" y="270289"/>
              <a:ext cx="1473200" cy="9144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endParaRPr>
            </a:p>
          </p:txBody>
        </p:sp>
        <p:sp>
          <p:nvSpPr>
            <p:cNvPr id="4" name="矩形 11">
              <a:extLst>
                <a:ext uri="{FF2B5EF4-FFF2-40B4-BE49-F238E27FC236}">
                  <a16:creationId xmlns:a16="http://schemas.microsoft.com/office/drawing/2014/main" id="{120278F8-3D90-CA43-B88C-A59DA5C2442B}"/>
                </a:ext>
              </a:extLst>
            </p:cNvPr>
            <p:cNvSpPr/>
            <p:nvPr/>
          </p:nvSpPr>
          <p:spPr>
            <a:xfrm>
              <a:off x="3695700" y="447882"/>
              <a:ext cx="1490695" cy="546610"/>
            </a:xfrm>
            <a:prstGeom prst="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00009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Hiragino Sans GB W6"/>
                </a:rPr>
                <a:t> Matter</a:t>
              </a:r>
              <a:endParaRPr lang="zh-CN" altLang="en-US" sz="2400" b="1" dirty="0">
                <a:solidFill>
                  <a:srgbClr val="00009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endParaRPr>
            </a:p>
          </p:txBody>
        </p:sp>
      </p:grpSp>
      <p:grpSp>
        <p:nvGrpSpPr>
          <p:cNvPr id="5" name="组 12">
            <a:extLst>
              <a:ext uri="{FF2B5EF4-FFF2-40B4-BE49-F238E27FC236}">
                <a16:creationId xmlns:a16="http://schemas.microsoft.com/office/drawing/2014/main" id="{7A74F917-5D5D-D84B-9EE4-5579803C334D}"/>
              </a:ext>
            </a:extLst>
          </p:cNvPr>
          <p:cNvGrpSpPr/>
          <p:nvPr/>
        </p:nvGrpSpPr>
        <p:grpSpPr>
          <a:xfrm>
            <a:off x="4595969" y="1336712"/>
            <a:ext cx="1384304" cy="772299"/>
            <a:chOff x="6261100" y="1727200"/>
            <a:chExt cx="1473200" cy="914400"/>
          </a:xfrm>
          <a:solidFill>
            <a:srgbClr val="FFFFCF"/>
          </a:solidFill>
        </p:grpSpPr>
        <p:sp>
          <p:nvSpPr>
            <p:cNvPr id="6" name="椭圆 13">
              <a:extLst>
                <a:ext uri="{FF2B5EF4-FFF2-40B4-BE49-F238E27FC236}">
                  <a16:creationId xmlns:a16="http://schemas.microsoft.com/office/drawing/2014/main" id="{EDDCA9BB-66A6-8C45-B597-C5637987BE70}"/>
                </a:ext>
              </a:extLst>
            </p:cNvPr>
            <p:cNvSpPr/>
            <p:nvPr/>
          </p:nvSpPr>
          <p:spPr>
            <a:xfrm>
              <a:off x="6261100" y="1727200"/>
              <a:ext cx="1473200" cy="9144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endParaRPr>
            </a:p>
          </p:txBody>
        </p:sp>
        <p:sp>
          <p:nvSpPr>
            <p:cNvPr id="7" name="矩形 14">
              <a:extLst>
                <a:ext uri="{FF2B5EF4-FFF2-40B4-BE49-F238E27FC236}">
                  <a16:creationId xmlns:a16="http://schemas.microsoft.com/office/drawing/2014/main" id="{F7896FFA-D2E1-6E4F-8898-B25904006DF9}"/>
                </a:ext>
              </a:extLst>
            </p:cNvPr>
            <p:cNvSpPr/>
            <p:nvPr/>
          </p:nvSpPr>
          <p:spPr>
            <a:xfrm>
              <a:off x="6370200" y="1948934"/>
              <a:ext cx="1158267" cy="546610"/>
            </a:xfrm>
            <a:prstGeom prst="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rgbClr val="00009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Hiragino Sans GB W6"/>
                </a:rPr>
                <a:t>Space</a:t>
              </a:r>
              <a:endParaRPr lang="zh-CN" altLang="en-US" sz="2400" b="1" dirty="0">
                <a:solidFill>
                  <a:srgbClr val="00009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endParaRPr>
            </a:p>
          </p:txBody>
        </p:sp>
      </p:grpSp>
      <p:grpSp>
        <p:nvGrpSpPr>
          <p:cNvPr id="8" name="组 15">
            <a:extLst>
              <a:ext uri="{FF2B5EF4-FFF2-40B4-BE49-F238E27FC236}">
                <a16:creationId xmlns:a16="http://schemas.microsoft.com/office/drawing/2014/main" id="{C46DBCCE-2CEC-6443-8652-E71C6F384ADB}"/>
              </a:ext>
            </a:extLst>
          </p:cNvPr>
          <p:cNvGrpSpPr/>
          <p:nvPr/>
        </p:nvGrpSpPr>
        <p:grpSpPr>
          <a:xfrm>
            <a:off x="6228594" y="1359712"/>
            <a:ext cx="1224868" cy="719297"/>
            <a:chOff x="6261100" y="2882900"/>
            <a:chExt cx="1473200" cy="914400"/>
          </a:xfrm>
          <a:solidFill>
            <a:srgbClr val="FFFFCF"/>
          </a:solidFill>
        </p:grpSpPr>
        <p:sp>
          <p:nvSpPr>
            <p:cNvPr id="9" name="椭圆 16">
              <a:extLst>
                <a:ext uri="{FF2B5EF4-FFF2-40B4-BE49-F238E27FC236}">
                  <a16:creationId xmlns:a16="http://schemas.microsoft.com/office/drawing/2014/main" id="{2CBACA03-DAF3-BE43-977F-8976973CECD5}"/>
                </a:ext>
              </a:extLst>
            </p:cNvPr>
            <p:cNvSpPr/>
            <p:nvPr/>
          </p:nvSpPr>
          <p:spPr>
            <a:xfrm>
              <a:off x="6261100" y="2882900"/>
              <a:ext cx="1473200" cy="9144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endParaRPr>
            </a:p>
          </p:txBody>
        </p:sp>
        <p:sp>
          <p:nvSpPr>
            <p:cNvPr id="10" name="矩形 17">
              <a:extLst>
                <a:ext uri="{FF2B5EF4-FFF2-40B4-BE49-F238E27FC236}">
                  <a16:creationId xmlns:a16="http://schemas.microsoft.com/office/drawing/2014/main" id="{6FDB8469-D23D-AC4C-8B49-58CD2D9C54CA}"/>
                </a:ext>
              </a:extLst>
            </p:cNvPr>
            <p:cNvSpPr/>
            <p:nvPr/>
          </p:nvSpPr>
          <p:spPr>
            <a:xfrm>
              <a:off x="6452917" y="3043131"/>
              <a:ext cx="1143688" cy="586888"/>
            </a:xfrm>
            <a:prstGeom prst="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rgbClr val="00009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Hiragino Sans GB W6"/>
                </a:rPr>
                <a:t>Time</a:t>
              </a:r>
              <a:endParaRPr lang="zh-CN" altLang="en-US" sz="2400" b="1" dirty="0">
                <a:solidFill>
                  <a:srgbClr val="00009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endParaRPr>
            </a:p>
          </p:txBody>
        </p:sp>
      </p:grpSp>
      <p:grpSp>
        <p:nvGrpSpPr>
          <p:cNvPr id="11" name="组 18">
            <a:extLst>
              <a:ext uri="{FF2B5EF4-FFF2-40B4-BE49-F238E27FC236}">
                <a16:creationId xmlns:a16="http://schemas.microsoft.com/office/drawing/2014/main" id="{521E34AC-28A1-ED4D-81A8-33D2BE5297DF}"/>
              </a:ext>
            </a:extLst>
          </p:cNvPr>
          <p:cNvGrpSpPr/>
          <p:nvPr/>
        </p:nvGrpSpPr>
        <p:grpSpPr>
          <a:xfrm>
            <a:off x="5454609" y="2161356"/>
            <a:ext cx="1281613" cy="683399"/>
            <a:chOff x="6364068" y="3898900"/>
            <a:chExt cx="1495092" cy="914400"/>
          </a:xfrm>
          <a:solidFill>
            <a:srgbClr val="FFFFCF"/>
          </a:solidFill>
        </p:grpSpPr>
        <p:sp>
          <p:nvSpPr>
            <p:cNvPr id="12" name="椭圆 19">
              <a:extLst>
                <a:ext uri="{FF2B5EF4-FFF2-40B4-BE49-F238E27FC236}">
                  <a16:creationId xmlns:a16="http://schemas.microsoft.com/office/drawing/2014/main" id="{E1335F0D-939B-5746-A88C-1D104A5C81E1}"/>
                </a:ext>
              </a:extLst>
            </p:cNvPr>
            <p:cNvSpPr/>
            <p:nvPr/>
          </p:nvSpPr>
          <p:spPr>
            <a:xfrm>
              <a:off x="6364068" y="3898900"/>
              <a:ext cx="1473200" cy="9144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endParaRPr>
            </a:p>
          </p:txBody>
        </p:sp>
        <p:sp>
          <p:nvSpPr>
            <p:cNvPr id="13" name="矩形 20">
              <a:extLst>
                <a:ext uri="{FF2B5EF4-FFF2-40B4-BE49-F238E27FC236}">
                  <a16:creationId xmlns:a16="http://schemas.microsoft.com/office/drawing/2014/main" id="{861DDA6D-6C30-FD4C-8C40-BAA1E9077444}"/>
                </a:ext>
              </a:extLst>
            </p:cNvPr>
            <p:cNvSpPr/>
            <p:nvPr/>
          </p:nvSpPr>
          <p:spPr>
            <a:xfrm>
              <a:off x="6409224" y="4055900"/>
              <a:ext cx="1449936" cy="617716"/>
            </a:xfrm>
            <a:prstGeom prst="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rgbClr val="00009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Hiragino Sans GB W6"/>
                </a:rPr>
                <a:t>Matter</a:t>
              </a:r>
              <a:endParaRPr lang="zh-CN" altLang="en-US" sz="2400" b="1" dirty="0">
                <a:solidFill>
                  <a:srgbClr val="00009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endParaRPr>
            </a:p>
          </p:txBody>
        </p:sp>
      </p:grpSp>
      <p:sp>
        <p:nvSpPr>
          <p:cNvPr id="14" name="矩形 21">
            <a:extLst>
              <a:ext uri="{FF2B5EF4-FFF2-40B4-BE49-F238E27FC236}">
                <a16:creationId xmlns:a16="http://schemas.microsoft.com/office/drawing/2014/main" id="{D15775A2-76F3-FE42-8834-C8605E2F0C5C}"/>
              </a:ext>
            </a:extLst>
          </p:cNvPr>
          <p:cNvSpPr/>
          <p:nvPr/>
        </p:nvSpPr>
        <p:spPr>
          <a:xfrm>
            <a:off x="8232148" y="1497416"/>
            <a:ext cx="3139924" cy="707886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Matter, Space, Time </a:t>
            </a:r>
          </a:p>
          <a:p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are all independent  </a:t>
            </a:r>
            <a:endParaRPr lang="zh-CN" altLang="en-US" sz="2000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</p:txBody>
      </p:sp>
      <p:sp>
        <p:nvSpPr>
          <p:cNvPr id="15" name="矩形 22">
            <a:extLst>
              <a:ext uri="{FF2B5EF4-FFF2-40B4-BE49-F238E27FC236}">
                <a16:creationId xmlns:a16="http://schemas.microsoft.com/office/drawing/2014/main" id="{FE0267BD-9E9A-7042-8A71-CF91496746B3}"/>
              </a:ext>
            </a:extLst>
          </p:cNvPr>
          <p:cNvSpPr/>
          <p:nvPr/>
        </p:nvSpPr>
        <p:spPr>
          <a:xfrm>
            <a:off x="8336652" y="3785018"/>
            <a:ext cx="3289300" cy="1015663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Matter &amp; </a:t>
            </a:r>
            <a:r>
              <a:rPr kumimoji="1" lang="en-US" altLang="zh-CN" sz="2000" b="1" dirty="0" err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spacetime</a:t>
            </a: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 </a:t>
            </a:r>
            <a:r>
              <a:rPr kumimoji="1" lang="en-US" altLang="zh-CN" sz="2000" b="1" dirty="0" err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related</a:t>
            </a:r>
            <a:r>
              <a:rPr kumimoji="1" lang="en-US" altLang="zh-CN" sz="2000" b="1" dirty="0" err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  <a:sym typeface="Wingdings"/>
              </a:rPr>
              <a:t>dynamics</a:t>
            </a: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  <a:sym typeface="Wingdings"/>
              </a:rPr>
              <a:t> of Riemannian </a:t>
            </a:r>
            <a:r>
              <a:rPr kumimoji="1" lang="en-US" altLang="zh-CN" sz="2000" b="1" dirty="0" err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  <a:sym typeface="Wingdings"/>
              </a:rPr>
              <a:t>spacetime</a:t>
            </a:r>
            <a:endParaRPr lang="zh-CN" altLang="en-US" sz="20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</p:txBody>
      </p:sp>
      <p:sp>
        <p:nvSpPr>
          <p:cNvPr id="16" name="矩形 23">
            <a:extLst>
              <a:ext uri="{FF2B5EF4-FFF2-40B4-BE49-F238E27FC236}">
                <a16:creationId xmlns:a16="http://schemas.microsoft.com/office/drawing/2014/main" id="{8558F94A-41A9-B64F-85AA-1E6EE9D867C2}"/>
              </a:ext>
            </a:extLst>
          </p:cNvPr>
          <p:cNvSpPr/>
          <p:nvPr/>
        </p:nvSpPr>
        <p:spPr>
          <a:xfrm>
            <a:off x="8311977" y="2496973"/>
            <a:ext cx="3317725" cy="1015663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Space &amp; time related as a 4D </a:t>
            </a:r>
            <a:r>
              <a:rPr kumimoji="1" lang="en-US" altLang="zh-CN" sz="2000" b="1" dirty="0" err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spacetime</a:t>
            </a: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 </a:t>
            </a:r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  <a:sym typeface="Wingdings"/>
              </a:rPr>
              <a:t> a globally flat </a:t>
            </a:r>
            <a:r>
              <a:rPr kumimoji="1" lang="en-US" altLang="zh-CN" sz="2000" b="1" dirty="0" err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  <a:sym typeface="Wingdings"/>
              </a:rPr>
              <a:t>Minkowski</a:t>
            </a:r>
            <a:endParaRPr lang="zh-CN" altLang="en-US" sz="20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</p:txBody>
      </p:sp>
      <p:grpSp>
        <p:nvGrpSpPr>
          <p:cNvPr id="17" name="组 24">
            <a:extLst>
              <a:ext uri="{FF2B5EF4-FFF2-40B4-BE49-F238E27FC236}">
                <a16:creationId xmlns:a16="http://schemas.microsoft.com/office/drawing/2014/main" id="{2C363579-0DD5-7043-BA5B-F52A9A0543AB}"/>
              </a:ext>
            </a:extLst>
          </p:cNvPr>
          <p:cNvGrpSpPr/>
          <p:nvPr/>
        </p:nvGrpSpPr>
        <p:grpSpPr>
          <a:xfrm>
            <a:off x="4794853" y="2854946"/>
            <a:ext cx="2709399" cy="683399"/>
            <a:chOff x="6364068" y="3898900"/>
            <a:chExt cx="1473200" cy="914400"/>
          </a:xfrm>
          <a:solidFill>
            <a:srgbClr val="FFFFCF"/>
          </a:solidFill>
        </p:grpSpPr>
        <p:sp>
          <p:nvSpPr>
            <p:cNvPr id="18" name="椭圆 25">
              <a:extLst>
                <a:ext uri="{FF2B5EF4-FFF2-40B4-BE49-F238E27FC236}">
                  <a16:creationId xmlns:a16="http://schemas.microsoft.com/office/drawing/2014/main" id="{7A3C15E4-CA4B-8A40-B549-5D9CAE5BF188}"/>
                </a:ext>
              </a:extLst>
            </p:cNvPr>
            <p:cNvSpPr/>
            <p:nvPr/>
          </p:nvSpPr>
          <p:spPr>
            <a:xfrm>
              <a:off x="6364068" y="3898900"/>
              <a:ext cx="1473200" cy="914400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endParaRPr>
            </a:p>
          </p:txBody>
        </p:sp>
        <p:sp>
          <p:nvSpPr>
            <p:cNvPr id="19" name="矩形 26">
              <a:extLst>
                <a:ext uri="{FF2B5EF4-FFF2-40B4-BE49-F238E27FC236}">
                  <a16:creationId xmlns:a16="http://schemas.microsoft.com/office/drawing/2014/main" id="{AAC226C0-3F29-3046-8934-3D512802D41A}"/>
                </a:ext>
              </a:extLst>
            </p:cNvPr>
            <p:cNvSpPr/>
            <p:nvPr/>
          </p:nvSpPr>
          <p:spPr>
            <a:xfrm>
              <a:off x="6517066" y="4035669"/>
              <a:ext cx="1081636" cy="617716"/>
            </a:xfrm>
            <a:prstGeom prst="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srgbClr val="000090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Hiragino Sans GB W6"/>
                </a:rPr>
                <a:t>Space-Time</a:t>
              </a:r>
              <a:endParaRPr lang="zh-CN" altLang="en-US" sz="2400" b="1" dirty="0">
                <a:solidFill>
                  <a:srgbClr val="00009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endParaRPr>
            </a:p>
          </p:txBody>
        </p:sp>
      </p:grpSp>
      <p:sp>
        <p:nvSpPr>
          <p:cNvPr id="20" name="下箭头 27">
            <a:extLst>
              <a:ext uri="{FF2B5EF4-FFF2-40B4-BE49-F238E27FC236}">
                <a16:creationId xmlns:a16="http://schemas.microsoft.com/office/drawing/2014/main" id="{FE659CDD-DBF1-EC4D-9F36-C2954B9DAEA1}"/>
              </a:ext>
            </a:extLst>
          </p:cNvPr>
          <p:cNvSpPr/>
          <p:nvPr/>
        </p:nvSpPr>
        <p:spPr>
          <a:xfrm>
            <a:off x="5936847" y="1796046"/>
            <a:ext cx="381000" cy="409525"/>
          </a:xfrm>
          <a:prstGeom prst="downArrow">
            <a:avLst/>
          </a:prstGeom>
          <a:solidFill>
            <a:srgbClr val="FFFFC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</p:txBody>
      </p:sp>
      <p:sp>
        <p:nvSpPr>
          <p:cNvPr id="22" name="矩形 29">
            <a:extLst>
              <a:ext uri="{FF2B5EF4-FFF2-40B4-BE49-F238E27FC236}">
                <a16:creationId xmlns:a16="http://schemas.microsoft.com/office/drawing/2014/main" id="{CAA38729-91F8-084F-8042-1D669D03D115}"/>
              </a:ext>
            </a:extLst>
          </p:cNvPr>
          <p:cNvSpPr/>
          <p:nvPr/>
        </p:nvSpPr>
        <p:spPr>
          <a:xfrm>
            <a:off x="1158604" y="2815960"/>
            <a:ext cx="2641600" cy="707886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 Einstein </a:t>
            </a:r>
          </a:p>
          <a:p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Special Relativity  </a:t>
            </a:r>
            <a:endParaRPr lang="zh-CN" altLang="en-US" sz="2000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</p:txBody>
      </p:sp>
      <p:sp>
        <p:nvSpPr>
          <p:cNvPr id="23" name="矩形 30">
            <a:extLst>
              <a:ext uri="{FF2B5EF4-FFF2-40B4-BE49-F238E27FC236}">
                <a16:creationId xmlns:a16="http://schemas.microsoft.com/office/drawing/2014/main" id="{529E062F-BB7F-7C47-9EB9-E78BEB45E94E}"/>
              </a:ext>
            </a:extLst>
          </p:cNvPr>
          <p:cNvSpPr/>
          <p:nvPr/>
        </p:nvSpPr>
        <p:spPr>
          <a:xfrm>
            <a:off x="1216239" y="1648243"/>
            <a:ext cx="2346632" cy="400110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 Newton theory  </a:t>
            </a:r>
            <a:endParaRPr lang="zh-CN" altLang="en-US" sz="2000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</p:txBody>
      </p:sp>
      <p:sp>
        <p:nvSpPr>
          <p:cNvPr id="24" name="矩形 31">
            <a:extLst>
              <a:ext uri="{FF2B5EF4-FFF2-40B4-BE49-F238E27FC236}">
                <a16:creationId xmlns:a16="http://schemas.microsoft.com/office/drawing/2014/main" id="{225A7768-1775-054B-BC23-7FC2C496047E}"/>
              </a:ext>
            </a:extLst>
          </p:cNvPr>
          <p:cNvSpPr/>
          <p:nvPr/>
        </p:nvSpPr>
        <p:spPr>
          <a:xfrm>
            <a:off x="1133205" y="4183495"/>
            <a:ext cx="2746068" cy="707886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 Einstein</a:t>
            </a:r>
          </a:p>
          <a:p>
            <a:r>
              <a: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 General Relativity  </a:t>
            </a:r>
            <a:endParaRPr lang="zh-CN" altLang="en-US" sz="2000" b="1" dirty="0">
              <a:solidFill>
                <a:srgbClr val="0000FF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</p:txBody>
      </p:sp>
      <p:sp>
        <p:nvSpPr>
          <p:cNvPr id="25" name="矩形 32">
            <a:extLst>
              <a:ext uri="{FF2B5EF4-FFF2-40B4-BE49-F238E27FC236}">
                <a16:creationId xmlns:a16="http://schemas.microsoft.com/office/drawing/2014/main" id="{D15B7A00-AAC2-FB42-99ED-D2405D98D1B0}"/>
              </a:ext>
            </a:extLst>
          </p:cNvPr>
          <p:cNvSpPr/>
          <p:nvPr/>
        </p:nvSpPr>
        <p:spPr>
          <a:xfrm>
            <a:off x="1053828" y="819196"/>
            <a:ext cx="3070071" cy="461665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Nature of Gravity </a:t>
            </a:r>
            <a:endParaRPr lang="zh-CN" altLang="en-US" sz="24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</p:txBody>
      </p:sp>
      <p:sp>
        <p:nvSpPr>
          <p:cNvPr id="26" name="矩形 33">
            <a:extLst>
              <a:ext uri="{FF2B5EF4-FFF2-40B4-BE49-F238E27FC236}">
                <a16:creationId xmlns:a16="http://schemas.microsoft.com/office/drawing/2014/main" id="{F137D050-3B61-2D4A-9A45-8443585004E5}"/>
              </a:ext>
            </a:extLst>
          </p:cNvPr>
          <p:cNvSpPr/>
          <p:nvPr/>
        </p:nvSpPr>
        <p:spPr>
          <a:xfrm>
            <a:off x="7906224" y="824600"/>
            <a:ext cx="3493200" cy="461665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altLang="zh-CN" sz="2400" b="1" dirty="0" err="1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Spacetime</a:t>
            </a:r>
            <a:r>
              <a:rPr lang="en-US" altLang="zh-CN" sz="2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  Structure </a:t>
            </a:r>
            <a:endParaRPr lang="zh-CN" altLang="en-US" sz="24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</p:txBody>
      </p:sp>
      <p:pic>
        <p:nvPicPr>
          <p:cNvPr id="27" name="图片 34">
            <a:extLst>
              <a:ext uri="{FF2B5EF4-FFF2-40B4-BE49-F238E27FC236}">
                <a16:creationId xmlns:a16="http://schemas.microsoft.com/office/drawing/2014/main" id="{573E2169-3F54-DA43-86BA-207900013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720" y="5326931"/>
            <a:ext cx="3340100" cy="1347916"/>
          </a:xfrm>
          <a:prstGeom prst="rect">
            <a:avLst/>
          </a:prstGeo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grpSp>
        <p:nvGrpSpPr>
          <p:cNvPr id="28" name="组 35">
            <a:extLst>
              <a:ext uri="{FF2B5EF4-FFF2-40B4-BE49-F238E27FC236}">
                <a16:creationId xmlns:a16="http://schemas.microsoft.com/office/drawing/2014/main" id="{99467F16-5B93-AE45-86D3-C68105059386}"/>
              </a:ext>
            </a:extLst>
          </p:cNvPr>
          <p:cNvGrpSpPr/>
          <p:nvPr/>
        </p:nvGrpSpPr>
        <p:grpSpPr>
          <a:xfrm>
            <a:off x="5001488" y="5706008"/>
            <a:ext cx="2552701" cy="830997"/>
            <a:chOff x="1639389" y="5298240"/>
            <a:chExt cx="2265490" cy="899925"/>
          </a:xfrm>
          <a:noFill/>
        </p:grpSpPr>
        <p:sp>
          <p:nvSpPr>
            <p:cNvPr id="29" name="矩形 36">
              <a:extLst>
                <a:ext uri="{FF2B5EF4-FFF2-40B4-BE49-F238E27FC236}">
                  <a16:creationId xmlns:a16="http://schemas.microsoft.com/office/drawing/2014/main" id="{2741D74A-42E7-C140-8E8D-75ED5F37784E}"/>
                </a:ext>
              </a:extLst>
            </p:cNvPr>
            <p:cNvSpPr/>
            <p:nvPr/>
          </p:nvSpPr>
          <p:spPr>
            <a:xfrm>
              <a:off x="1639389" y="5298240"/>
              <a:ext cx="2265490" cy="899925"/>
            </a:xfrm>
            <a:prstGeom prst="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kumimoji="1" lang="en-US" altLang="zh-CN" sz="2400" b="1" dirty="0">
                  <a:solidFill>
                    <a:srgbClr val="0000F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Hiragino Sans GB W6"/>
                </a:rPr>
                <a:t>   ST        M    </a:t>
              </a:r>
              <a:r>
                <a:rPr kumimoji="1" lang="en-US" altLang="zh-CN" sz="2400" b="1" dirty="0">
                  <a:solidFill>
                    <a:srgbClr val="FFFFC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Hiragino Sans GB W6"/>
                </a:rPr>
                <a:t>(</a:t>
              </a:r>
              <a:r>
                <a:rPr kumimoji="1" lang="en-US" altLang="zh-CN" sz="2000" b="1" dirty="0" err="1">
                  <a:solidFill>
                    <a:srgbClr val="FFFFC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Hiragino Sans GB W6"/>
                </a:rPr>
                <a:t>Gravigauge</a:t>
              </a:r>
              <a:r>
                <a:rPr kumimoji="1" lang="en-US" altLang="zh-CN" sz="2000" b="1" dirty="0">
                  <a:solidFill>
                    <a:srgbClr val="FFFFCF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Hiragino Sans GB W6"/>
                </a:rPr>
                <a:t> ST)  </a:t>
              </a:r>
              <a:endParaRPr lang="zh-CN" altLang="en-US" sz="2000" b="1" dirty="0">
                <a:solidFill>
                  <a:srgbClr val="FFFFC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endParaRPr>
            </a:p>
          </p:txBody>
        </p:sp>
        <p:sp>
          <p:nvSpPr>
            <p:cNvPr id="30" name="等于 37">
              <a:extLst>
                <a:ext uri="{FF2B5EF4-FFF2-40B4-BE49-F238E27FC236}">
                  <a16:creationId xmlns:a16="http://schemas.microsoft.com/office/drawing/2014/main" id="{03EC8688-F9F0-5647-B1E0-ABEC36A6D4BE}"/>
                </a:ext>
              </a:extLst>
            </p:cNvPr>
            <p:cNvSpPr/>
            <p:nvPr/>
          </p:nvSpPr>
          <p:spPr>
            <a:xfrm>
              <a:off x="2318752" y="5422096"/>
              <a:ext cx="537079" cy="299044"/>
            </a:xfrm>
            <a:prstGeom prst="mathEqual">
              <a:avLst/>
            </a:prstGeom>
            <a:solidFill>
              <a:srgbClr val="FF0000"/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endParaRPr>
            </a:p>
          </p:txBody>
        </p:sp>
      </p:grpSp>
      <p:grpSp>
        <p:nvGrpSpPr>
          <p:cNvPr id="31" name="组 38">
            <a:extLst>
              <a:ext uri="{FF2B5EF4-FFF2-40B4-BE49-F238E27FC236}">
                <a16:creationId xmlns:a16="http://schemas.microsoft.com/office/drawing/2014/main" id="{09FF1D5A-67DA-5543-ACD6-9430844F7D2B}"/>
              </a:ext>
            </a:extLst>
          </p:cNvPr>
          <p:cNvGrpSpPr/>
          <p:nvPr/>
        </p:nvGrpSpPr>
        <p:grpSpPr>
          <a:xfrm>
            <a:off x="4800065" y="3916007"/>
            <a:ext cx="2742284" cy="1243412"/>
            <a:chOff x="3252116" y="3808934"/>
            <a:chExt cx="2742284" cy="1334613"/>
          </a:xfrm>
          <a:solidFill>
            <a:srgbClr val="FFFFCF"/>
          </a:solidFill>
        </p:grpSpPr>
        <p:sp>
          <p:nvSpPr>
            <p:cNvPr id="32" name="椭圆 39">
              <a:extLst>
                <a:ext uri="{FF2B5EF4-FFF2-40B4-BE49-F238E27FC236}">
                  <a16:creationId xmlns:a16="http://schemas.microsoft.com/office/drawing/2014/main" id="{C2999B5A-829E-EE40-8986-73AFB2E2176D}"/>
                </a:ext>
              </a:extLst>
            </p:cNvPr>
            <p:cNvSpPr/>
            <p:nvPr/>
          </p:nvSpPr>
          <p:spPr>
            <a:xfrm>
              <a:off x="3918753" y="3808934"/>
              <a:ext cx="1364447" cy="1019087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endParaRPr>
            </a:p>
          </p:txBody>
        </p:sp>
        <p:sp>
          <p:nvSpPr>
            <p:cNvPr id="33" name="椭圆 40">
              <a:extLst>
                <a:ext uri="{FF2B5EF4-FFF2-40B4-BE49-F238E27FC236}">
                  <a16:creationId xmlns:a16="http://schemas.microsoft.com/office/drawing/2014/main" id="{6A848396-0E4A-AB42-BB96-A7A396AA2683}"/>
                </a:ext>
              </a:extLst>
            </p:cNvPr>
            <p:cNvSpPr/>
            <p:nvPr/>
          </p:nvSpPr>
          <p:spPr>
            <a:xfrm>
              <a:off x="3252116" y="4142300"/>
              <a:ext cx="1637384" cy="1001247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endParaRPr>
            </a:p>
          </p:txBody>
        </p:sp>
        <p:sp>
          <p:nvSpPr>
            <p:cNvPr id="34" name="椭圆 41">
              <a:extLst>
                <a:ext uri="{FF2B5EF4-FFF2-40B4-BE49-F238E27FC236}">
                  <a16:creationId xmlns:a16="http://schemas.microsoft.com/office/drawing/2014/main" id="{B9D076DF-B301-FF44-8937-6F2423153D75}"/>
                </a:ext>
              </a:extLst>
            </p:cNvPr>
            <p:cNvSpPr/>
            <p:nvPr/>
          </p:nvSpPr>
          <p:spPr>
            <a:xfrm>
              <a:off x="4452034" y="4017977"/>
              <a:ext cx="1542366" cy="1095451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endParaRPr>
            </a:p>
          </p:txBody>
        </p:sp>
        <p:sp>
          <p:nvSpPr>
            <p:cNvPr id="35" name="椭圆 42">
              <a:extLst>
                <a:ext uri="{FF2B5EF4-FFF2-40B4-BE49-F238E27FC236}">
                  <a16:creationId xmlns:a16="http://schemas.microsoft.com/office/drawing/2014/main" id="{0BD4B99B-204B-CD4E-9F43-4AA6CA3EE4C9}"/>
                </a:ext>
              </a:extLst>
            </p:cNvPr>
            <p:cNvSpPr/>
            <p:nvPr/>
          </p:nvSpPr>
          <p:spPr>
            <a:xfrm>
              <a:off x="3918753" y="3834021"/>
              <a:ext cx="1453347" cy="1198429"/>
            </a:xfrm>
            <a:prstGeom prst="ellipse">
              <a:avLst/>
            </a:prstGeom>
            <a:grpFill/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kumimoji="1" lang="en-US" altLang="zh-CN" sz="20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endParaRPr>
            </a:p>
          </p:txBody>
        </p:sp>
        <p:sp>
          <p:nvSpPr>
            <p:cNvPr id="36" name="矩形 43">
              <a:extLst>
                <a:ext uri="{FF2B5EF4-FFF2-40B4-BE49-F238E27FC236}">
                  <a16:creationId xmlns:a16="http://schemas.microsoft.com/office/drawing/2014/main" id="{69B4C194-0606-814C-8289-1C53ED923879}"/>
                </a:ext>
              </a:extLst>
            </p:cNvPr>
            <p:cNvSpPr/>
            <p:nvPr/>
          </p:nvSpPr>
          <p:spPr>
            <a:xfrm>
              <a:off x="3662178" y="4270821"/>
              <a:ext cx="2029131" cy="495526"/>
            </a:xfrm>
            <a:prstGeom prst="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kumimoji="1" lang="en-US" altLang="zh-CN" sz="2400" b="1" dirty="0">
                  <a:solidFill>
                    <a:srgbClr val="0028DD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cs typeface="Hiragino Sans GB W6"/>
                </a:rPr>
                <a:t>ST         M</a:t>
              </a:r>
            </a:p>
          </p:txBody>
        </p:sp>
        <p:sp>
          <p:nvSpPr>
            <p:cNvPr id="37" name="左右箭头 44">
              <a:extLst>
                <a:ext uri="{FF2B5EF4-FFF2-40B4-BE49-F238E27FC236}">
                  <a16:creationId xmlns:a16="http://schemas.microsoft.com/office/drawing/2014/main" id="{B167D41C-0A5B-214D-B742-D6DABE94BAC9}"/>
                </a:ext>
              </a:extLst>
            </p:cNvPr>
            <p:cNvSpPr/>
            <p:nvPr/>
          </p:nvSpPr>
          <p:spPr>
            <a:xfrm>
              <a:off x="4409549" y="4481572"/>
              <a:ext cx="425976" cy="162014"/>
            </a:xfrm>
            <a:prstGeom prst="leftRightArrow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endParaRPr>
            </a:p>
          </p:txBody>
        </p:sp>
      </p:grpSp>
      <p:sp>
        <p:nvSpPr>
          <p:cNvPr id="38" name="下箭头 45">
            <a:extLst>
              <a:ext uri="{FF2B5EF4-FFF2-40B4-BE49-F238E27FC236}">
                <a16:creationId xmlns:a16="http://schemas.microsoft.com/office/drawing/2014/main" id="{C0A8B890-EADF-A84F-AC0F-22C98E8494ED}"/>
              </a:ext>
            </a:extLst>
          </p:cNvPr>
          <p:cNvSpPr/>
          <p:nvPr/>
        </p:nvSpPr>
        <p:spPr>
          <a:xfrm>
            <a:off x="5999983" y="4955506"/>
            <a:ext cx="381000" cy="476275"/>
          </a:xfrm>
          <a:prstGeom prst="downArrow">
            <a:avLst/>
          </a:prstGeom>
          <a:solidFill>
            <a:srgbClr val="FF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</p:txBody>
      </p:sp>
      <p:pic>
        <p:nvPicPr>
          <p:cNvPr id="39" name="图片 46">
            <a:extLst>
              <a:ext uri="{FF2B5EF4-FFF2-40B4-BE49-F238E27FC236}">
                <a16:creationId xmlns:a16="http://schemas.microsoft.com/office/drawing/2014/main" id="{87E88DAA-9C91-D14E-92B0-D28DC8D2C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3177" y="3362559"/>
            <a:ext cx="896825" cy="117487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</p:pic>
      <p:sp>
        <p:nvSpPr>
          <p:cNvPr id="40" name="矩形 47">
            <a:extLst>
              <a:ext uri="{FF2B5EF4-FFF2-40B4-BE49-F238E27FC236}">
                <a16:creationId xmlns:a16="http://schemas.microsoft.com/office/drawing/2014/main" id="{E6E334D3-7CFC-4146-8D67-9947BF0E58A4}"/>
              </a:ext>
            </a:extLst>
          </p:cNvPr>
          <p:cNvSpPr/>
          <p:nvPr/>
        </p:nvSpPr>
        <p:spPr>
          <a:xfrm>
            <a:off x="1053828" y="5186501"/>
            <a:ext cx="2978831" cy="1432443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Gravitational Quantum field theory (GQFT)</a:t>
            </a:r>
          </a:p>
          <a:p>
            <a:pPr>
              <a:lnSpc>
                <a:spcPct val="110000"/>
              </a:lnSpc>
            </a:pPr>
            <a:r>
              <a:rPr kumimoji="1" lang="en-US" altLang="zh-CN" sz="1600" b="1" dirty="0" err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Hyperunified</a:t>
            </a:r>
            <a:r>
              <a:rPr kumimoji="1" lang="en-US" altLang="zh-CN" sz="16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 field theory in hyper-spacetime (HST)</a:t>
            </a:r>
          </a:p>
          <a:p>
            <a:pPr>
              <a:lnSpc>
                <a:spcPct val="110000"/>
              </a:lnSpc>
            </a:pPr>
            <a:r>
              <a:rPr kumimoji="1" lang="en-US" altLang="zh-CN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 (HUFT </a:t>
            </a:r>
            <a:r>
              <a:rPr kumimoji="1" lang="zh-CN" altLang="en-US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超统一场论</a:t>
            </a:r>
            <a:r>
              <a:rPr kumimoji="1" lang="en-US" altLang="zh-CN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)  </a:t>
            </a:r>
            <a:endParaRPr lang="zh-CN" altLang="en-US" sz="16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</p:txBody>
      </p:sp>
      <p:sp>
        <p:nvSpPr>
          <p:cNvPr id="41" name="矩形 48">
            <a:extLst>
              <a:ext uri="{FF2B5EF4-FFF2-40B4-BE49-F238E27FC236}">
                <a16:creationId xmlns:a16="http://schemas.microsoft.com/office/drawing/2014/main" id="{771AC429-756D-8E47-9795-437777009BC8}"/>
              </a:ext>
            </a:extLst>
          </p:cNvPr>
          <p:cNvSpPr/>
          <p:nvPr/>
        </p:nvSpPr>
        <p:spPr>
          <a:xfrm>
            <a:off x="8445752" y="5001229"/>
            <a:ext cx="3180199" cy="1678023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kumimoji="1" lang="en-US" altLang="zh-CN" sz="19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Spacetime itself is the matter </a:t>
            </a:r>
            <a:r>
              <a:rPr kumimoji="1" lang="en-US" altLang="zh-CN" sz="19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  <a:sym typeface="Wingdings"/>
              </a:rPr>
              <a:t> hyper-</a:t>
            </a:r>
            <a:r>
              <a:rPr kumimoji="1" lang="en-US" altLang="zh-CN" sz="1900" b="1" dirty="0" err="1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  <a:sym typeface="Wingdings"/>
              </a:rPr>
              <a:t>gravigauge</a:t>
            </a:r>
            <a:r>
              <a:rPr kumimoji="1" lang="en-US" altLang="zh-CN" sz="19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  <a:sym typeface="Wingdings"/>
              </a:rPr>
              <a:t> spacetime </a:t>
            </a:r>
            <a:r>
              <a:rPr kumimoji="1" lang="en-US" altLang="zh-CN" sz="19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  <a:sym typeface="Wingdings" pitchFamily="2" charset="2"/>
              </a:rPr>
              <a:t></a:t>
            </a:r>
            <a:r>
              <a:rPr kumimoji="1" lang="en-US" altLang="zh-CN" sz="1900" b="1" dirty="0">
                <a:solidFill>
                  <a:srgbClr val="0000F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  <a:sym typeface="Wingdings"/>
              </a:rPr>
              <a:t> </a:t>
            </a:r>
            <a:r>
              <a:rPr kumimoji="1" lang="en-US" altLang="zh-CN" sz="19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  <a:sym typeface="Wingdings"/>
              </a:rPr>
              <a:t>Bi-frame spacetime </a:t>
            </a:r>
          </a:p>
          <a:p>
            <a:pPr>
              <a:lnSpc>
                <a:spcPct val="110000"/>
              </a:lnSpc>
            </a:pPr>
            <a:r>
              <a:rPr lang="en-US" altLang="zh-CN" sz="19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  <a:sym typeface="Wingdings"/>
              </a:rPr>
              <a:t>Fiber bundle </a:t>
            </a:r>
            <a:r>
              <a:rPr lang="en-US" altLang="zh-CN" sz="19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  <a:sym typeface="Wingdings"/>
              </a:rPr>
              <a:t>E ~ </a:t>
            </a:r>
            <a:r>
              <a:rPr lang="en-US" altLang="zh-CN" sz="19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</a:rPr>
              <a:t>V</a:t>
            </a:r>
            <a:r>
              <a:rPr lang="en-US" altLang="zh-CN" sz="1900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</a:rPr>
              <a:t>D </a:t>
            </a:r>
            <a:r>
              <a:rPr lang="en-US" altLang="zh-CN" sz="19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</a:rPr>
              <a:t>x G</a:t>
            </a:r>
            <a:r>
              <a:rPr lang="en-US" altLang="zh-CN" sz="1900" b="1" baseline="300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</a:rPr>
              <a:t>D</a:t>
            </a:r>
            <a:r>
              <a:rPr lang="en-US" altLang="zh-CN" sz="19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Calibri"/>
              </a:rPr>
              <a:t> </a:t>
            </a:r>
            <a:endParaRPr lang="zh-CN" altLang="en-US" sz="1900" b="1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Calibri"/>
            </a:endParaRPr>
          </a:p>
        </p:txBody>
      </p:sp>
      <p:sp>
        <p:nvSpPr>
          <p:cNvPr id="42" name="下箭头 28">
            <a:extLst>
              <a:ext uri="{FF2B5EF4-FFF2-40B4-BE49-F238E27FC236}">
                <a16:creationId xmlns:a16="http://schemas.microsoft.com/office/drawing/2014/main" id="{CEFD052E-42D9-DA47-A8E9-9359D83204B7}"/>
              </a:ext>
            </a:extLst>
          </p:cNvPr>
          <p:cNvSpPr/>
          <p:nvPr/>
        </p:nvSpPr>
        <p:spPr>
          <a:xfrm>
            <a:off x="6000869" y="3558748"/>
            <a:ext cx="381000" cy="409525"/>
          </a:xfrm>
          <a:prstGeom prst="downArrow">
            <a:avLst/>
          </a:prstGeom>
          <a:solidFill>
            <a:srgbClr val="FFFFC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Hiragino Sans GB W6"/>
            </a:endParaRPr>
          </a:p>
        </p:txBody>
      </p:sp>
    </p:spTree>
    <p:extLst>
      <p:ext uri="{BB962C8B-B14F-4D97-AF65-F5344CB8AC3E}">
        <p14:creationId xmlns:p14="http://schemas.microsoft.com/office/powerpoint/2010/main" val="259513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0" grpId="0" animBg="1"/>
      <p:bldP spid="22" grpId="0" animBg="1"/>
      <p:bldP spid="24" grpId="0" animBg="1"/>
      <p:bldP spid="38" grpId="0" animBg="1"/>
      <p:bldP spid="40" grpId="0" animBg="1"/>
      <p:bldP spid="41" grpId="0" animBg="1"/>
      <p:bldP spid="4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7B16CE-F807-44D3-9ABB-0EFDE8F23A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3" y="1122362"/>
            <a:ext cx="11808647" cy="23876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1150F3C-49FE-44CF-A2E3-5D72F00489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423" y="3602037"/>
            <a:ext cx="11808647" cy="1655762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10F11EC7-6E8E-43A4-BAE6-919ED51D73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86"/>
            <a:ext cx="12192000" cy="6897605"/>
          </a:xfrm>
          <a:prstGeom prst="rect">
            <a:avLst/>
          </a:prstGeom>
        </p:spPr>
      </p:pic>
      <p:sp>
        <p:nvSpPr>
          <p:cNvPr id="14" name="标题 4">
            <a:extLst>
              <a:ext uri="{FF2B5EF4-FFF2-40B4-BE49-F238E27FC236}">
                <a16:creationId xmlns:a16="http://schemas.microsoft.com/office/drawing/2014/main" id="{286610CE-FA90-453C-B1E1-8C87690E5370}"/>
              </a:ext>
            </a:extLst>
          </p:cNvPr>
          <p:cNvSpPr txBox="1">
            <a:spLocks/>
          </p:cNvSpPr>
          <p:nvPr/>
        </p:nvSpPr>
        <p:spPr>
          <a:xfrm>
            <a:off x="954861" y="5525766"/>
            <a:ext cx="2734141" cy="8357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10000"/>
              </a:lnSpc>
            </a:pPr>
            <a:r>
              <a:rPr lang="en-US" altLang="zh-CN" sz="4400" b="1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ICTP-AP</a:t>
            </a:r>
            <a:r>
              <a:rPr lang="zh-CN" altLang="en-US" sz="4400" b="1" dirty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：</a:t>
            </a:r>
            <a:endParaRPr lang="en-US" altLang="zh-CN" sz="4400" b="1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5A46E00-F4BE-CE44-A5C2-C4C193CCC171}"/>
              </a:ext>
            </a:extLst>
          </p:cNvPr>
          <p:cNvSpPr/>
          <p:nvPr/>
        </p:nvSpPr>
        <p:spPr>
          <a:xfrm>
            <a:off x="5564181" y="4574238"/>
            <a:ext cx="39449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8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B4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谢谢</a:t>
            </a:r>
          </a:p>
        </p:txBody>
      </p:sp>
      <p:sp>
        <p:nvSpPr>
          <p:cNvPr id="15" name="标题 1">
            <a:extLst>
              <a:ext uri="{FF2B5EF4-FFF2-40B4-BE49-F238E27FC236}">
                <a16:creationId xmlns:a16="http://schemas.microsoft.com/office/drawing/2014/main" id="{AF152B37-FA7C-0247-88F1-C471CBF74F5F}"/>
              </a:ext>
            </a:extLst>
          </p:cNvPr>
          <p:cNvSpPr txBox="1">
            <a:spLocks/>
          </p:cNvSpPr>
          <p:nvPr/>
        </p:nvSpPr>
        <p:spPr>
          <a:xfrm>
            <a:off x="3921905" y="3162493"/>
            <a:ext cx="8035165" cy="1995122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altLang="zh-CN" sz="8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华文琥珀" charset="0"/>
                <a:ea typeface="华文琥珀" charset="0"/>
                <a:cs typeface="华文琥珀" charset="0"/>
              </a:rPr>
              <a:t>        </a:t>
            </a:r>
            <a:r>
              <a:rPr lang="en-US" altLang="zh-CN" sz="1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华文琥珀" charset="0"/>
                <a:ea typeface="华文琥珀" charset="0"/>
                <a:cs typeface="华文琥珀" charset="0"/>
              </a:rPr>
              <a:t>THANKS</a:t>
            </a:r>
            <a:endParaRPr lang="zh-CN" altLang="en-US" sz="12800" b="1" i="1" dirty="0">
              <a:solidFill>
                <a:srgbClr val="FF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华文琥珀" charset="0"/>
              <a:ea typeface="华文琥珀" charset="0"/>
              <a:cs typeface="华文琥珀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6792B30-8B5E-AD44-AEA4-8E1EF8CBE628}"/>
              </a:ext>
            </a:extLst>
          </p:cNvPr>
          <p:cNvGrpSpPr/>
          <p:nvPr/>
        </p:nvGrpSpPr>
        <p:grpSpPr>
          <a:xfrm>
            <a:off x="3608606" y="32607"/>
            <a:ext cx="4888279" cy="836024"/>
            <a:chOff x="2295311" y="74392"/>
            <a:chExt cx="3837861" cy="602397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C1E5C35B-6F00-6048-95E4-0E017328F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95311" y="74392"/>
              <a:ext cx="2115070" cy="595505"/>
            </a:xfrm>
            <a:prstGeom prst="rect">
              <a:avLst/>
            </a:prstGeom>
          </p:spPr>
        </p:pic>
        <p:pic>
          <p:nvPicPr>
            <p:cNvPr id="18" name="Picture 4" descr="研究生院校徽（中国科学院院徽）">
              <a:extLst>
                <a:ext uri="{FF2B5EF4-FFF2-40B4-BE49-F238E27FC236}">
                  <a16:creationId xmlns:a16="http://schemas.microsoft.com/office/drawing/2014/main" id="{3EA43637-EF0A-8343-BC63-AB614E1CD2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2070" y="96291"/>
              <a:ext cx="647019" cy="576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图片 8">
              <a:extLst>
                <a:ext uri="{FF2B5EF4-FFF2-40B4-BE49-F238E27FC236}">
                  <a16:creationId xmlns:a16="http://schemas.microsoft.com/office/drawing/2014/main" id="{CD51E973-1B61-0143-BBF0-4E37D90C2C3C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5344" y="96290"/>
              <a:ext cx="677828" cy="5804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图片 4">
            <a:extLst>
              <a:ext uri="{FF2B5EF4-FFF2-40B4-BE49-F238E27FC236}">
                <a16:creationId xmlns:a16="http://schemas.microsoft.com/office/drawing/2014/main" id="{6CD52775-69D6-1246-8B3D-2DCA1EF16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526"/>
            <a:ext cx="1306286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4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 descr="Shrodinger1.jpg">
            <a:extLst>
              <a:ext uri="{FF2B5EF4-FFF2-40B4-BE49-F238E27FC236}">
                <a16:creationId xmlns:a16="http://schemas.microsoft.com/office/drawing/2014/main" id="{7A0C0689-AF2E-244B-AD0A-E3A6DA56F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18" y="3132527"/>
            <a:ext cx="1805878" cy="1009650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3" name="矩形 10">
            <a:extLst>
              <a:ext uri="{FF2B5EF4-FFF2-40B4-BE49-F238E27FC236}">
                <a16:creationId xmlns:a16="http://schemas.microsoft.com/office/drawing/2014/main" id="{3C1E93CB-DC3E-3142-BB64-A773AC9EDFEF}"/>
              </a:ext>
            </a:extLst>
          </p:cNvPr>
          <p:cNvSpPr/>
          <p:nvPr/>
        </p:nvSpPr>
        <p:spPr>
          <a:xfrm>
            <a:off x="970618" y="2426427"/>
            <a:ext cx="10106393" cy="430887"/>
          </a:xfrm>
          <a:prstGeom prst="rect">
            <a:avLst/>
          </a:prstGeom>
          <a:solidFill>
            <a:srgbClr val="FAFFDF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1925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 pitchFamily="2" charset="2"/>
              </a:rPr>
              <a:t>~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1928: NQM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 pitchFamily="2" charset="2"/>
              </a:rPr>
              <a:t>RQM=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/>
              </a:rPr>
              <a:t>QM+SR:  Schrodinger Equation</a:t>
            </a:r>
            <a:r>
              <a:rPr lang="zh-CN" alt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/>
              </a:rPr>
              <a:t>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/>
              </a:rPr>
              <a:t>Dirac equation</a:t>
            </a:r>
            <a:endParaRPr lang="zh-CN" altLang="en-US" sz="2200" b="1" dirty="0">
              <a:solidFill>
                <a:srgbClr val="1529A5"/>
              </a:solidFill>
              <a:latin typeface="Microsoft New Tai Lue" panose="020B0502040204020203" pitchFamily="34" charset="0"/>
              <a:ea typeface="Hiragino Sans GB W6"/>
              <a:cs typeface="Microsoft New Tai Lue" panose="020B0502040204020203" pitchFamily="34" charset="0"/>
            </a:endParaRPr>
          </a:p>
        </p:txBody>
      </p:sp>
      <p:sp>
        <p:nvSpPr>
          <p:cNvPr id="4" name="矩形 11">
            <a:extLst>
              <a:ext uri="{FF2B5EF4-FFF2-40B4-BE49-F238E27FC236}">
                <a16:creationId xmlns:a16="http://schemas.microsoft.com/office/drawing/2014/main" id="{E380CDF7-1784-F947-B61C-EF865FC1E240}"/>
              </a:ext>
            </a:extLst>
          </p:cNvPr>
          <p:cNvSpPr/>
          <p:nvPr/>
        </p:nvSpPr>
        <p:spPr>
          <a:xfrm>
            <a:off x="6287599" y="3160045"/>
            <a:ext cx="4532459" cy="1115690"/>
          </a:xfrm>
          <a:prstGeom prst="rect">
            <a:avLst/>
          </a:prstGeom>
          <a:solidFill>
            <a:srgbClr val="FAFFD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/>
              </a:rPr>
              <a:t>Spacetime Dimension       Intrinsic Quantum Number of Matter Field</a:t>
            </a:r>
          </a:p>
          <a:p>
            <a:pPr>
              <a:lnSpc>
                <a:spcPct val="60000"/>
              </a:lnSpc>
            </a:pPr>
            <a:endParaRPr lang="en-US" altLang="zh-CN" sz="2000" b="1" dirty="0">
              <a:solidFill>
                <a:srgbClr val="C00000"/>
              </a:solidFill>
              <a:latin typeface="Microsoft New Tai Lue" panose="020B0502040204020203" pitchFamily="34" charset="0"/>
              <a:ea typeface="Hiragino Sans GB W6"/>
              <a:cs typeface="Microsoft New Tai Lue" panose="020B0502040204020203" pitchFamily="34" charset="0"/>
              <a:sym typeface="Wingdings"/>
            </a:endParaRPr>
          </a:p>
          <a:p>
            <a:pPr>
              <a:lnSpc>
                <a:spcPct val="9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/>
              </a:rPr>
              <a:t>   </a:t>
            </a:r>
            <a:r>
              <a:rPr lang="en-US" altLang="zh-CN" sz="2000" b="1" dirty="0">
                <a:solidFill>
                  <a:srgbClr val="0000FF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/>
              </a:rPr>
              <a:t>     </a:t>
            </a:r>
            <a:r>
              <a:rPr lang="en-US" altLang="zh-CN" sz="2000" b="1" dirty="0" err="1">
                <a:solidFill>
                  <a:srgbClr val="1529A5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/>
              </a:rPr>
              <a:t>Conserv</a:t>
            </a:r>
            <a:r>
              <a:rPr lang="en-US" altLang="zh-CN" sz="2000" b="1" dirty="0">
                <a:solidFill>
                  <a:srgbClr val="1529A5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/>
              </a:rPr>
              <a:t>. of total Angular Mom.           </a:t>
            </a:r>
            <a:endParaRPr lang="en-US" altLang="zh-CN" sz="2000" b="1" dirty="0">
              <a:solidFill>
                <a:srgbClr val="1529A5"/>
              </a:solidFill>
              <a:latin typeface="Microsoft New Tai Lue" panose="020B0502040204020203" pitchFamily="34" charset="0"/>
              <a:ea typeface="Hiragino Sans GB W6"/>
              <a:cs typeface="Microsoft New Tai Lue" panose="020B0502040204020203" pitchFamily="34" charset="0"/>
            </a:endParaRPr>
          </a:p>
        </p:txBody>
      </p:sp>
      <p:sp>
        <p:nvSpPr>
          <p:cNvPr id="5" name="右箭头 12">
            <a:extLst>
              <a:ext uri="{FF2B5EF4-FFF2-40B4-BE49-F238E27FC236}">
                <a16:creationId xmlns:a16="http://schemas.microsoft.com/office/drawing/2014/main" id="{7B705782-986A-8E4B-934B-DD1AF849DEA6}"/>
              </a:ext>
            </a:extLst>
          </p:cNvPr>
          <p:cNvSpPr/>
          <p:nvPr/>
        </p:nvSpPr>
        <p:spPr>
          <a:xfrm>
            <a:off x="2975144" y="3456699"/>
            <a:ext cx="242455" cy="230862"/>
          </a:xfrm>
          <a:prstGeom prst="rightArrow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iragino Sans GB W6"/>
              <a:ea typeface="Hiragino Sans GB W6"/>
              <a:cs typeface="Hiragino Sans GB W6"/>
            </a:endParaRPr>
          </a:p>
        </p:txBody>
      </p:sp>
      <p:sp>
        <p:nvSpPr>
          <p:cNvPr id="6" name="左右箭头 15">
            <a:extLst>
              <a:ext uri="{FF2B5EF4-FFF2-40B4-BE49-F238E27FC236}">
                <a16:creationId xmlns:a16="http://schemas.microsoft.com/office/drawing/2014/main" id="{2CABB53F-7D6F-8D47-8BD5-620E23902D15}"/>
              </a:ext>
            </a:extLst>
          </p:cNvPr>
          <p:cNvSpPr/>
          <p:nvPr/>
        </p:nvSpPr>
        <p:spPr>
          <a:xfrm>
            <a:off x="6475325" y="4003297"/>
            <a:ext cx="353296" cy="167361"/>
          </a:xfrm>
          <a:prstGeom prst="left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>
              <a:latin typeface="Hiragino Sans GB W6"/>
              <a:ea typeface="Hiragino Sans GB W6"/>
              <a:cs typeface="Hiragino Sans GB W6"/>
            </a:endParaRPr>
          </a:p>
        </p:txBody>
      </p:sp>
      <p:sp>
        <p:nvSpPr>
          <p:cNvPr id="7" name="左右箭头 16">
            <a:extLst>
              <a:ext uri="{FF2B5EF4-FFF2-40B4-BE49-F238E27FC236}">
                <a16:creationId xmlns:a16="http://schemas.microsoft.com/office/drawing/2014/main" id="{91D93FC7-25FD-3945-9806-C823D78AAD65}"/>
              </a:ext>
            </a:extLst>
          </p:cNvPr>
          <p:cNvSpPr/>
          <p:nvPr/>
        </p:nvSpPr>
        <p:spPr>
          <a:xfrm>
            <a:off x="9011654" y="3250850"/>
            <a:ext cx="353296" cy="167361"/>
          </a:xfrm>
          <a:prstGeom prst="leftRigh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Hiragino Sans GB W6"/>
              <a:ea typeface="Hiragino Sans GB W6"/>
              <a:cs typeface="Hiragino Sans GB W6"/>
            </a:endParaRPr>
          </a:p>
        </p:txBody>
      </p:sp>
      <p:sp>
        <p:nvSpPr>
          <p:cNvPr id="8" name="矩形 17">
            <a:extLst>
              <a:ext uri="{FF2B5EF4-FFF2-40B4-BE49-F238E27FC236}">
                <a16:creationId xmlns:a16="http://schemas.microsoft.com/office/drawing/2014/main" id="{F5013231-A812-E040-A188-581611AD85E0}"/>
              </a:ext>
            </a:extLst>
          </p:cNvPr>
          <p:cNvSpPr/>
          <p:nvPr/>
        </p:nvSpPr>
        <p:spPr>
          <a:xfrm>
            <a:off x="3394010" y="3836541"/>
            <a:ext cx="2463801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zh-CN" altLang="zh-CN" sz="2000" dirty="0">
                <a:solidFill>
                  <a:srgbClr val="0000FF"/>
                </a:solidFill>
                <a:latin typeface="Calibri"/>
                <a:ea typeface="Hiragino Sans GB W6"/>
                <a:cs typeface="Calibri"/>
              </a:rPr>
              <a:t>ψ</a:t>
            </a:r>
            <a:r>
              <a:rPr lang="en-US" altLang="zh-CN" sz="2000" baseline="-25000" dirty="0" err="1">
                <a:solidFill>
                  <a:srgbClr val="0000FF"/>
                </a:solidFill>
                <a:latin typeface="Calibri"/>
                <a:ea typeface="Hiragino Sans GB W6"/>
                <a:cs typeface="Calibri"/>
              </a:rPr>
              <a:t>i</a:t>
            </a:r>
            <a:r>
              <a:rPr lang="en-US" altLang="zh-CN" sz="2000" baseline="-25000" dirty="0">
                <a:solidFill>
                  <a:srgbClr val="0000FF"/>
                </a:solidFill>
                <a:latin typeface="Calibri"/>
                <a:ea typeface="Hiragino Sans GB W6"/>
                <a:cs typeface="Calibri"/>
              </a:rPr>
              <a:t> </a:t>
            </a:r>
            <a:r>
              <a:rPr lang="en-US" altLang="zh-CN" sz="2000" dirty="0">
                <a:solidFill>
                  <a:srgbClr val="0000FF"/>
                </a:solidFill>
                <a:latin typeface="Calibri"/>
                <a:ea typeface="Hiragino Sans GB W6"/>
                <a:cs typeface="Calibri"/>
              </a:rPr>
              <a:t>(</a:t>
            </a:r>
            <a:r>
              <a:rPr lang="en-US" altLang="zh-CN" sz="2000" dirty="0" err="1">
                <a:solidFill>
                  <a:srgbClr val="0000FF"/>
                </a:solidFill>
                <a:latin typeface="Calibri"/>
                <a:ea typeface="Hiragino Sans GB W6"/>
                <a:cs typeface="Calibri"/>
              </a:rPr>
              <a:t>i</a:t>
            </a:r>
            <a:r>
              <a:rPr lang="en-US" altLang="zh-CN" sz="2000" dirty="0">
                <a:solidFill>
                  <a:srgbClr val="0000FF"/>
                </a:solidFill>
                <a:latin typeface="Calibri"/>
                <a:ea typeface="Hiragino Sans GB W6"/>
                <a:cs typeface="Calibri"/>
              </a:rPr>
              <a:t>=1,2,3,4), SO(1,3)</a:t>
            </a:r>
            <a:endParaRPr lang="zh-CN" altLang="en-US" sz="2000" dirty="0">
              <a:solidFill>
                <a:srgbClr val="0000FF"/>
              </a:solidFill>
              <a:latin typeface="Calibri"/>
              <a:ea typeface="Hiragino Sans GB W6"/>
              <a:cs typeface="Calibri"/>
            </a:endParaRPr>
          </a:p>
        </p:txBody>
      </p:sp>
      <p:pic>
        <p:nvPicPr>
          <p:cNvPr id="9" name="图片 18">
            <a:extLst>
              <a:ext uri="{FF2B5EF4-FFF2-40B4-BE49-F238E27FC236}">
                <a16:creationId xmlns:a16="http://schemas.microsoft.com/office/drawing/2014/main" id="{B8F6AE01-820D-0B43-9F5C-B248CF61FB1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10" y="3072165"/>
            <a:ext cx="2505195" cy="6924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C7511DF9-2DBC-FD43-A6FA-8EAA71FCF782}"/>
              </a:ext>
            </a:extLst>
          </p:cNvPr>
          <p:cNvSpPr txBox="1">
            <a:spLocks/>
          </p:cNvSpPr>
          <p:nvPr/>
        </p:nvSpPr>
        <p:spPr>
          <a:xfrm>
            <a:off x="506186" y="176644"/>
            <a:ext cx="7948570" cy="606578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28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</a:rPr>
              <a:t>The Successes &amp; Limitations of GR &amp; QM/QFT</a:t>
            </a:r>
            <a:endParaRPr kumimoji="1" lang="zh-CN" altLang="en-US" sz="2800" b="1" dirty="0">
              <a:solidFill>
                <a:srgbClr val="C00000"/>
              </a:solidFill>
              <a:latin typeface="Microsoft New Tai Lue" panose="020B0502040204020203" pitchFamily="34" charset="0"/>
              <a:ea typeface="Hiragino Sans GB W6"/>
              <a:cs typeface="Microsoft New Tai Lue" panose="020B0502040204020203" pitchFamily="34" charset="0"/>
            </a:endParaRPr>
          </a:p>
        </p:txBody>
      </p:sp>
      <p:sp>
        <p:nvSpPr>
          <p:cNvPr id="11" name="矩形 13">
            <a:extLst>
              <a:ext uri="{FF2B5EF4-FFF2-40B4-BE49-F238E27FC236}">
                <a16:creationId xmlns:a16="http://schemas.microsoft.com/office/drawing/2014/main" id="{BE40792D-E37B-3E49-A7FE-F5D38A807638}"/>
              </a:ext>
            </a:extLst>
          </p:cNvPr>
          <p:cNvSpPr/>
          <p:nvPr/>
        </p:nvSpPr>
        <p:spPr>
          <a:xfrm>
            <a:off x="739698" y="4409292"/>
            <a:ext cx="9575210" cy="1107996"/>
          </a:xfrm>
          <a:prstGeom prst="rect">
            <a:avLst/>
          </a:prstGeom>
          <a:solidFill>
            <a:srgbClr val="FFFDEE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/>
              </a:rPr>
              <a:t>RQM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 pitchFamily="2" charset="2"/>
              </a:rPr>
              <a:t>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/>
              </a:rPr>
              <a:t>QFT (QED)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 pitchFamily="2" charset="2"/>
              </a:rPr>
              <a:t></a:t>
            </a:r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Hiragino Sans GB W6"/>
                <a:cs typeface="Microsoft New Tai Lue" panose="020B0502040204020203" pitchFamily="34" charset="0"/>
                <a:sym typeface="Wingdings"/>
              </a:rPr>
              <a:t>SM: 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/>
              </a:rPr>
              <a:t>l</a:t>
            </a: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eptons &amp; quarks as quantum fields have an intrinsic structure characterized by quantum numbers, which reflect basic properties: </a:t>
            </a:r>
            <a:r>
              <a:rPr lang="en-US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helicity&amp; boost-spin, charge-spin, isospin, color-spin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0BF95A-2C2E-7E4B-A382-0F0293EB8264}"/>
              </a:ext>
            </a:extLst>
          </p:cNvPr>
          <p:cNvSpPr/>
          <p:nvPr/>
        </p:nvSpPr>
        <p:spPr>
          <a:xfrm>
            <a:off x="680441" y="1084559"/>
            <a:ext cx="11033501" cy="1107996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The </a:t>
            </a:r>
            <a:r>
              <a:rPr lang="en-US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QM/QFT </a:t>
            </a: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fundamentally departs from Newton‘s concept of point-like particles, and introduces the notion: the basic constituents of matter are described by the wave</a:t>
            </a:r>
            <a:r>
              <a:rPr lang="zh-CN" alt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</a:t>
            </a:r>
            <a:r>
              <a:rPr lang="en-US" altLang="zh-CN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functions/</a:t>
            </a:r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quantum fields. </a:t>
            </a:r>
          </a:p>
        </p:txBody>
      </p:sp>
      <p:pic>
        <p:nvPicPr>
          <p:cNvPr id="17" name="Picture 8" descr="all">
            <a:extLst>
              <a:ext uri="{FF2B5EF4-FFF2-40B4-BE49-F238E27FC236}">
                <a16:creationId xmlns:a16="http://schemas.microsoft.com/office/drawing/2014/main" id="{AD0720AD-7656-5442-93ED-2718A96C6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3294" y="4409292"/>
            <a:ext cx="1327370" cy="1158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leptoncats">
            <a:extLst>
              <a:ext uri="{FF2B5EF4-FFF2-40B4-BE49-F238E27FC236}">
                <a16:creationId xmlns:a16="http://schemas.microsoft.com/office/drawing/2014/main" id="{77657280-7DE3-CD40-9015-389067BA9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87400" y="5712895"/>
            <a:ext cx="1075916" cy="691163"/>
          </a:xfrm>
          <a:prstGeom prst="rect">
            <a:avLst/>
          </a:prstGeom>
          <a:noFill/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A6A29D-E24E-0446-8972-12AAD024E970}"/>
              </a:ext>
            </a:extLst>
          </p:cNvPr>
          <p:cNvSpPr/>
          <p:nvPr/>
        </p:nvSpPr>
        <p:spPr>
          <a:xfrm>
            <a:off x="701090" y="5635557"/>
            <a:ext cx="9613818" cy="1107996"/>
          </a:xfrm>
          <a:prstGeom prst="rect">
            <a:avLst/>
          </a:prstGeom>
          <a:solidFill>
            <a:srgbClr val="FFFDEE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The QM/QFT did not distinguish the intrinsic spin symmetry SP(1,3) of spinor quantum fields with the external Lorentz symmetry SO(1,3) of coordinate system, they are assumed to be an associated symmetry.</a:t>
            </a:r>
          </a:p>
        </p:txBody>
      </p:sp>
    </p:spTree>
    <p:extLst>
      <p:ext uri="{BB962C8B-B14F-4D97-AF65-F5344CB8AC3E}">
        <p14:creationId xmlns:p14="http://schemas.microsoft.com/office/powerpoint/2010/main" val="336146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1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-24680" y="-27386"/>
            <a:ext cx="12192000" cy="6885385"/>
          </a:xfrm>
          <a:prstGeom prst="rect">
            <a:avLst/>
          </a:prstGeom>
          <a:solidFill>
            <a:srgbClr val="2251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Hiragino Sans GB W6"/>
              <a:ea typeface="Hiragino Sans GB W6"/>
              <a:cs typeface="Hiragino Sans GB W6"/>
            </a:endParaRPr>
          </a:p>
        </p:txBody>
      </p:sp>
      <p:pic>
        <p:nvPicPr>
          <p:cNvPr id="4" name="Picture 8" descr="卫星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0519666">
            <a:off x="1595737" y="447367"/>
            <a:ext cx="3157558" cy="22322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5" name="Picture 4" descr="http://www.people.com.cn/mediafile/pic/20100913/45/182250511208589752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49321">
            <a:off x="9794661" y="4259622"/>
            <a:ext cx="2790750" cy="19101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12" name="图片 6">
            <a:extLst>
              <a:ext uri="{FF2B5EF4-FFF2-40B4-BE49-F238E27FC236}">
                <a16:creationId xmlns:a16="http://schemas.microsoft.com/office/drawing/2014/main" id="{8F8D5384-971D-A945-8B35-11D12ED0F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3385"/>
            <a:ext cx="2596734" cy="73111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739144A-A906-EE45-8462-3E06D3E0A73B}"/>
              </a:ext>
            </a:extLst>
          </p:cNvPr>
          <p:cNvGrpSpPr/>
          <p:nvPr/>
        </p:nvGrpSpPr>
        <p:grpSpPr>
          <a:xfrm>
            <a:off x="5422054" y="1226"/>
            <a:ext cx="1878089" cy="786109"/>
            <a:chOff x="4651737" y="-8579"/>
            <a:chExt cx="1878089" cy="786109"/>
          </a:xfrm>
        </p:grpSpPr>
        <p:pic>
          <p:nvPicPr>
            <p:cNvPr id="13" name="Picture 4" descr="研究生院校徽（中国科学院院徽）">
              <a:extLst>
                <a:ext uri="{FF2B5EF4-FFF2-40B4-BE49-F238E27FC236}">
                  <a16:creationId xmlns:a16="http://schemas.microsoft.com/office/drawing/2014/main" id="{8D02B086-7461-A74F-BB10-61FD817F68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1737" y="-8579"/>
              <a:ext cx="974941" cy="786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图片 8">
              <a:extLst>
                <a:ext uri="{FF2B5EF4-FFF2-40B4-BE49-F238E27FC236}">
                  <a16:creationId xmlns:a16="http://schemas.microsoft.com/office/drawing/2014/main" id="{B5145EF0-3427-C545-A191-C34D4B1B9442}"/>
                </a:ext>
              </a:extLst>
            </p:cNvPr>
            <p:cNvPicPr/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8980" y="0"/>
              <a:ext cx="880846" cy="77753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Picture 19" descr="http://i5.ce.cn/ce/xwzx/kj/201102/09/W020110209325836013033.jpg">
            <a:extLst>
              <a:ext uri="{FF2B5EF4-FFF2-40B4-BE49-F238E27FC236}">
                <a16:creationId xmlns:a16="http://schemas.microsoft.com/office/drawing/2014/main" id="{C67123D3-BCEC-7E43-A18B-8979B9B4A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4680" y="3683549"/>
            <a:ext cx="2196909" cy="329536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80D0865B-216C-E141-9DEC-3AEC0DD7D7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6417" y="2329"/>
            <a:ext cx="1999347" cy="1999347"/>
          </a:xfrm>
          <a:prstGeom prst="rect">
            <a:avLst/>
          </a:prstGeom>
        </p:spPr>
      </p:pic>
      <p:sp>
        <p:nvSpPr>
          <p:cNvPr id="16" name="矩形 8">
            <a:extLst>
              <a:ext uri="{FF2B5EF4-FFF2-40B4-BE49-F238E27FC236}">
                <a16:creationId xmlns:a16="http://schemas.microsoft.com/office/drawing/2014/main" id="{A973B036-5E02-8640-AA39-DC9AA8F3CAEC}"/>
              </a:ext>
            </a:extLst>
          </p:cNvPr>
          <p:cNvSpPr/>
          <p:nvPr/>
        </p:nvSpPr>
        <p:spPr>
          <a:xfrm>
            <a:off x="660512" y="2851360"/>
            <a:ext cx="11116658" cy="523220"/>
          </a:xfrm>
          <a:prstGeom prst="rect">
            <a:avLst/>
          </a:prstGeom>
          <a:solidFill>
            <a:srgbClr val="FAFFDF"/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GQFT: </a:t>
            </a:r>
            <a:r>
              <a:rPr lang="en-US" altLang="zh-CN" sz="2800" b="1" dirty="0">
                <a:solidFill>
                  <a:srgbClr val="1529A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Hiragino Sans GB W6"/>
              </a:rPr>
              <a:t>Spin Dynamics for the Unification of QFT(QM) and GR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62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3">
            <a:extLst>
              <a:ext uri="{FF2B5EF4-FFF2-40B4-BE49-F238E27FC236}">
                <a16:creationId xmlns:a16="http://schemas.microsoft.com/office/drawing/2014/main" id="{FD70ABE0-F15E-9C46-A446-129A28A90561}"/>
              </a:ext>
            </a:extLst>
          </p:cNvPr>
          <p:cNvSpPr/>
          <p:nvPr/>
        </p:nvSpPr>
        <p:spPr>
          <a:xfrm>
            <a:off x="2289444" y="3020500"/>
            <a:ext cx="8797409" cy="1785104"/>
          </a:xfrm>
          <a:prstGeom prst="rect">
            <a:avLst/>
          </a:prstGeom>
          <a:solidFill>
            <a:srgbClr val="FFFDE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zh-CN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Basic considerations</a:t>
            </a:r>
            <a:endParaRPr lang="en-US" altLang="zh-CN" sz="2200" b="1" dirty="0">
              <a:solidFill>
                <a:srgbClr val="2A2EE3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  <a:p>
            <a:pPr marL="342900" indent="-342900">
              <a:buFont typeface="Wingdings" charset="2"/>
              <a:buChar char="ü"/>
            </a:pPr>
            <a:r>
              <a:rPr lang="en-US" altLang="zh-CN" sz="2200" b="1" dirty="0">
                <a:solidFill>
                  <a:srgbClr val="002699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Gauge theory of gravity is constructed within the framework of QFT in a flat </a:t>
            </a:r>
            <a:r>
              <a:rPr lang="en-US" altLang="zh-CN" sz="2200" b="1" dirty="0" err="1">
                <a:solidFill>
                  <a:srgbClr val="002699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Minkowski</a:t>
            </a:r>
            <a:r>
              <a:rPr lang="en-US" altLang="zh-CN" sz="2200" b="1" dirty="0">
                <a:solidFill>
                  <a:srgbClr val="002699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 space-time</a:t>
            </a:r>
          </a:p>
          <a:p>
            <a:pPr marL="342900" indent="-342900">
              <a:buFont typeface="Wingdings" charset="2"/>
              <a:buChar char="ü"/>
            </a:pPr>
            <a:r>
              <a:rPr lang="en-US" altLang="zh-CN" sz="2200" b="1" dirty="0">
                <a:solidFill>
                  <a:srgbClr val="002699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Treat the gravitational force on the same footing as the three basic forces </a:t>
            </a:r>
            <a:r>
              <a:rPr lang="en-US" altLang="zh-CN" sz="2200" b="1" dirty="0">
                <a:solidFill>
                  <a:srgbClr val="002699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  <a:sym typeface="Wingdings" pitchFamily="2" charset="2"/>
              </a:rPr>
              <a:t>(</a:t>
            </a:r>
            <a:r>
              <a:rPr lang="en-US" altLang="zh-CN" sz="2200" b="1" dirty="0">
                <a:solidFill>
                  <a:srgbClr val="002699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electroweak &amp; strong) in SM based on QFT </a:t>
            </a:r>
            <a:endParaRPr lang="en-US" altLang="zh-CN" sz="2200" b="1" dirty="0">
              <a:solidFill>
                <a:srgbClr val="2A2EE3"/>
              </a:solidFill>
              <a:latin typeface="Microsoft New Tai Lue" panose="020B0502040204020203" pitchFamily="34" charset="0"/>
              <a:ea typeface="Microsoft YaHei" panose="020B0503020204020204" pitchFamily="34" charset="-122"/>
              <a:cs typeface="Microsoft New Tai Lue" panose="020B05020402040202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BA1FBB-6D89-144A-B398-AF944ADDB9A0}"/>
              </a:ext>
            </a:extLst>
          </p:cNvPr>
          <p:cNvSpPr/>
          <p:nvPr/>
        </p:nvSpPr>
        <p:spPr>
          <a:xfrm>
            <a:off x="881743" y="1619664"/>
            <a:ext cx="9025893" cy="1107996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1529A5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How the presence of intrinsic structure and relevant symmetry in quantum fields and their gravitational interactions are going to challenge the foundation of Einstein's equivalence principle in GR.</a:t>
            </a:r>
            <a:endParaRPr lang="en-US" sz="2200" dirty="0">
              <a:solidFill>
                <a:srgbClr val="1529A5"/>
              </a:solidFill>
              <a:latin typeface="Microsoft New Tai Lue" panose="020B0502040204020203" pitchFamily="34" charset="0"/>
              <a:cs typeface="Microsoft New Tai Lue" panose="020B0502040204020203" pitchFamily="34" charset="0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C3EB8F34-F542-9846-BAE0-F9BFD141D6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2501" y="1631642"/>
            <a:ext cx="1640843" cy="1084040"/>
          </a:xfrm>
          <a:prstGeom prst="rect">
            <a:avLst/>
          </a:prstGeom>
        </p:spPr>
      </p:pic>
      <p:pic>
        <p:nvPicPr>
          <p:cNvPr id="7" name="Picture 16" descr="thinker">
            <a:extLst>
              <a:ext uri="{FF2B5EF4-FFF2-40B4-BE49-F238E27FC236}">
                <a16:creationId xmlns:a16="http://schemas.microsoft.com/office/drawing/2014/main" id="{645085D7-3B0B-B44C-8B83-E8A47D257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49" y="3079588"/>
            <a:ext cx="1663524" cy="187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标题 1">
            <a:extLst>
              <a:ext uri="{FF2B5EF4-FFF2-40B4-BE49-F238E27FC236}">
                <a16:creationId xmlns:a16="http://schemas.microsoft.com/office/drawing/2014/main" id="{71CDACC2-8407-1840-B229-99E6369C6585}"/>
              </a:ext>
            </a:extLst>
          </p:cNvPr>
          <p:cNvSpPr txBox="1">
            <a:spLocks/>
          </p:cNvSpPr>
          <p:nvPr/>
        </p:nvSpPr>
        <p:spPr>
          <a:xfrm>
            <a:off x="1130992" y="829518"/>
            <a:ext cx="9466251" cy="593466"/>
          </a:xfrm>
          <a:prstGeom prst="rect">
            <a:avLst/>
          </a:prstGeom>
          <a:solidFill>
            <a:srgbClr val="FEFFD4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GQFT: a Unified Framework of QM/QFT and GR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59FE01-FC08-EA4C-A165-2E5E67DC845A}"/>
              </a:ext>
            </a:extLst>
          </p:cNvPr>
          <p:cNvSpPr/>
          <p:nvPr/>
        </p:nvSpPr>
        <p:spPr>
          <a:xfrm>
            <a:off x="1130992" y="5273784"/>
            <a:ext cx="8317046" cy="1107996"/>
          </a:xfrm>
          <a:prstGeom prst="rect">
            <a:avLst/>
          </a:prstGeom>
          <a:solidFill>
            <a:srgbClr val="FFFDE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Basic issue: </a:t>
            </a:r>
          </a:p>
          <a:p>
            <a:r>
              <a:rPr lang="en-US" sz="2200" b="1" dirty="0">
                <a:solidFill>
                  <a:srgbClr val="002699"/>
                </a:solidFill>
                <a:latin typeface="Microsoft New Tai Lue" panose="020B0502040204020203" pitchFamily="34" charset="0"/>
                <a:ea typeface="Microsoft YaHei" panose="020B0503020204020204" pitchFamily="34" charset="-122"/>
                <a:cs typeface="Microsoft New Tai Lue" panose="020B0502040204020203" pitchFamily="34" charset="0"/>
              </a:rPr>
              <a:t>what is the fundamental symmetry indicated from quantum numbers of leptons &amp; quarks for governing the gravity ?</a:t>
            </a:r>
          </a:p>
        </p:txBody>
      </p:sp>
      <p:grpSp>
        <p:nvGrpSpPr>
          <p:cNvPr id="12" name="组 21">
            <a:extLst>
              <a:ext uri="{FF2B5EF4-FFF2-40B4-BE49-F238E27FC236}">
                <a16:creationId xmlns:a16="http://schemas.microsoft.com/office/drawing/2014/main" id="{DFBDB873-696A-F34F-A85E-C881545215A7}"/>
              </a:ext>
            </a:extLst>
          </p:cNvPr>
          <p:cNvGrpSpPr/>
          <p:nvPr/>
        </p:nvGrpSpPr>
        <p:grpSpPr>
          <a:xfrm>
            <a:off x="9907636" y="5079003"/>
            <a:ext cx="1765708" cy="1497558"/>
            <a:chOff x="7131415" y="4251373"/>
            <a:chExt cx="1928552" cy="2453282"/>
          </a:xfrm>
        </p:grpSpPr>
        <p:pic>
          <p:nvPicPr>
            <p:cNvPr id="13" name="Picture 6" descr="4inter">
              <a:extLst>
                <a:ext uri="{FF2B5EF4-FFF2-40B4-BE49-F238E27FC236}">
                  <a16:creationId xmlns:a16="http://schemas.microsoft.com/office/drawing/2014/main" id="{04F645E6-4870-7544-B41E-2D5E2319A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633" y="4251373"/>
              <a:ext cx="1671700" cy="194084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7">
              <a:extLst>
                <a:ext uri="{FF2B5EF4-FFF2-40B4-BE49-F238E27FC236}">
                  <a16:creationId xmlns:a16="http://schemas.microsoft.com/office/drawing/2014/main" id="{CC9FB4F5-BDE1-BA4F-8291-FCC3AE1754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3327" y="4370447"/>
              <a:ext cx="636799" cy="520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600" dirty="0">
                  <a:solidFill>
                    <a:srgbClr val="CC0000"/>
                  </a:solidFill>
                  <a:latin typeface="Hiragino Sans GB W6"/>
                  <a:ea typeface="Hiragino Sans GB W6"/>
                  <a:cs typeface="Hiragino Sans GB W6"/>
                </a:rPr>
                <a:t>引力</a:t>
              </a:r>
            </a:p>
          </p:txBody>
        </p:sp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4134A643-06C4-2D49-A357-5EFC370CD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70918" y="4764842"/>
              <a:ext cx="774040" cy="473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solidFill>
                    <a:srgbClr val="CC0000"/>
                  </a:solidFill>
                  <a:latin typeface="Hiragino Sans GB W6"/>
                  <a:ea typeface="Hiragino Sans GB W6"/>
                  <a:cs typeface="Hiragino Sans GB W6"/>
                </a:rPr>
                <a:t>电磁力</a:t>
              </a:r>
            </a:p>
          </p:txBody>
        </p:sp>
        <p:sp>
          <p:nvSpPr>
            <p:cNvPr id="16" name="Rectangle 9">
              <a:extLst>
                <a:ext uri="{FF2B5EF4-FFF2-40B4-BE49-F238E27FC236}">
                  <a16:creationId xmlns:a16="http://schemas.microsoft.com/office/drawing/2014/main" id="{2145C5C7-B9BC-3149-96AE-E3BB1BEAEE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3789" y="6231059"/>
              <a:ext cx="966178" cy="473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solidFill>
                    <a:srgbClr val="CC0000"/>
                  </a:solidFill>
                  <a:latin typeface="Hiragino Sans GB W6"/>
                  <a:ea typeface="Hiragino Sans GB W6"/>
                  <a:cs typeface="Hiragino Sans GB W6"/>
                </a:rPr>
                <a:t>弱作用力</a:t>
              </a: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8EE7EBFF-753F-D044-9669-28C15F333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31415" y="6224611"/>
              <a:ext cx="966178" cy="473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en-US" sz="1400" dirty="0">
                  <a:solidFill>
                    <a:srgbClr val="CC0000"/>
                  </a:solidFill>
                  <a:latin typeface="Hiragino Sans GB W6"/>
                  <a:ea typeface="Hiragino Sans GB W6"/>
                  <a:cs typeface="Hiragino Sans GB W6"/>
                </a:rPr>
                <a:t>强作用力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5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25752</TotalTime>
  <Words>4688</Words>
  <Application>Microsoft Macintosh PowerPoint</Application>
  <PresentationFormat>Widescreen</PresentationFormat>
  <Paragraphs>501</Paragraphs>
  <Slides>62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86" baseType="lpstr">
      <vt:lpstr>Aharoni</vt:lpstr>
      <vt:lpstr>DengXian</vt:lpstr>
      <vt:lpstr>DengXian</vt:lpstr>
      <vt:lpstr>等线 Light</vt:lpstr>
      <vt:lpstr>Hiragino Sans GB W6</vt:lpstr>
      <vt:lpstr>Microsoft JhengHei</vt:lpstr>
      <vt:lpstr>Microsoft YaHei</vt:lpstr>
      <vt:lpstr>Microsoft YaHei</vt:lpstr>
      <vt:lpstr>SimSun</vt:lpstr>
      <vt:lpstr>华文琥珀</vt:lpstr>
      <vt:lpstr>华文中宋</vt:lpstr>
      <vt:lpstr>Arial</vt:lpstr>
      <vt:lpstr>Arial Narrow</vt:lpstr>
      <vt:lpstr>Calibri</vt:lpstr>
      <vt:lpstr>Calibri Light</vt:lpstr>
      <vt:lpstr>Cambria Math</vt:lpstr>
      <vt:lpstr>Helvetica</vt:lpstr>
      <vt:lpstr>Microsoft Himalaya</vt:lpstr>
      <vt:lpstr>Microsoft New Tai Lue</vt:lpstr>
      <vt:lpstr>Times</vt:lpstr>
      <vt:lpstr>Times New Roman</vt:lpstr>
      <vt:lpstr>Wingdings</vt:lpstr>
      <vt:lpstr>Office Theme</vt:lpstr>
      <vt:lpstr>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发射入轨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HOU Fengyao</cp:lastModifiedBy>
  <cp:revision>839</cp:revision>
  <dcterms:created xsi:type="dcterms:W3CDTF">2023-10-28T03:54:46Z</dcterms:created>
  <dcterms:modified xsi:type="dcterms:W3CDTF">2026-01-18T14:48:16Z</dcterms:modified>
</cp:coreProperties>
</file>