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612" r:id="rId2"/>
    <p:sldId id="642" r:id="rId3"/>
    <p:sldId id="640" r:id="rId4"/>
    <p:sldId id="721" r:id="rId5"/>
    <p:sldId id="859" r:id="rId6"/>
    <p:sldId id="853" r:id="rId7"/>
    <p:sldId id="848" r:id="rId8"/>
    <p:sldId id="750" r:id="rId9"/>
    <p:sldId id="806" r:id="rId10"/>
    <p:sldId id="625" r:id="rId11"/>
    <p:sldId id="682" r:id="rId12"/>
    <p:sldId id="835" r:id="rId13"/>
    <p:sldId id="807" r:id="rId14"/>
    <p:sldId id="1069" r:id="rId15"/>
    <p:sldId id="1046" r:id="rId16"/>
    <p:sldId id="1039" r:id="rId17"/>
    <p:sldId id="1041" r:id="rId18"/>
    <p:sldId id="1067" r:id="rId19"/>
    <p:sldId id="855" r:id="rId20"/>
    <p:sldId id="1065" r:id="rId21"/>
    <p:sldId id="858" r:id="rId22"/>
    <p:sldId id="626" r:id="rId2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2">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Liu" initial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AE7FF"/>
    <a:srgbClr val="200BE5"/>
    <a:srgbClr val="2782C0"/>
    <a:srgbClr val="FFFFFF"/>
    <a:srgbClr val="000000"/>
    <a:srgbClr val="FF0000"/>
    <a:srgbClr val="367689"/>
    <a:srgbClr val="04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95" d="100"/>
          <a:sy n="95" d="100"/>
        </p:scale>
        <p:origin x="54" y="147"/>
      </p:cViewPr>
      <p:guideLst>
        <p:guide orient="horz" pos="2522"/>
        <p:guide pos="3840"/>
      </p:guideLst>
    </p:cSldViewPr>
  </p:slideViewPr>
  <p:notesTextViewPr>
    <p:cViewPr>
      <p:scale>
        <a:sx n="1" d="1"/>
        <a:sy n="1" d="1"/>
      </p:scale>
      <p:origin x="0" y="0"/>
    </p:cViewPr>
  </p:notesTextViewPr>
  <p:sorterViewPr>
    <p:cViewPr varScale="1">
      <p:scale>
        <a:sx n="1" d="1"/>
        <a:sy n="1" d="1"/>
      </p:scale>
      <p:origin x="0" y="-399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2026/1/18</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4A7F6C1-9603-45EE-A0D2-F3D33C7FD7D2}" type="datetimeFigureOut">
              <a:rPr lang="zh-CN" altLang="en-US" smtClean="0"/>
              <a:t>2026/1/18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B611E28E-8D29-409A-8F38-39A934621C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各位嘉宾大家好！我是中国科学院的常进，今天我给大家分享的是我们利用悟空号卫星探测暗物质的尝试。</a:t>
            </a:r>
            <a:endParaRPr lang="en-US" altLang="en-US"/>
          </a:p>
          <a:p>
            <a:r>
              <a:rPr lang="en-US" altLang="en-US"/>
              <a:t>Ladies and gentlemen, I am Chang Jin, from Purple Mountain Observatory, Chinese Academy of Sciences. I am going to talk about our attempts to detect dark matter with the Wukong satellite.</a:t>
            </a:r>
          </a:p>
        </p:txBody>
      </p:sp>
      <p:sp>
        <p:nvSpPr>
          <p:cNvPr id="4" name="灯片编号占位符 3"/>
          <p:cNvSpPr>
            <a:spLocks noGrp="1"/>
          </p:cNvSpPr>
          <p:nvPr>
            <p:ph type="sldNum" sz="quarter" idx="10"/>
          </p:nvPr>
        </p:nvSpPr>
        <p:spPr/>
        <p:txBody>
          <a:bodyPr/>
          <a:lstStyle/>
          <a:p>
            <a:fld id="{B611E28E-8D29-409A-8F38-39A934621C2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12</a:t>
            </a:fld>
            <a:endParaRPr lang="zh-CN" altLang="en-US"/>
          </a:p>
        </p:txBody>
      </p:sp>
    </p:spTree>
    <p:extLst>
      <p:ext uri="{BB962C8B-B14F-4D97-AF65-F5344CB8AC3E}">
        <p14:creationId xmlns:p14="http://schemas.microsoft.com/office/powerpoint/2010/main" val="12520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F62C-633A-8970-A0CF-E6DE3C812E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53F45F-5555-C78D-01FE-4260DD140B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B958F52-F963-C1ED-D152-F66245434AE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032393A-EA1E-EA43-52C8-BDD3F08B09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1351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Though DAMPE has made some interesting discoveries, it mainly focuses on the cosmic ray measurements. Its gamma-ray observation capability is relatively limited. We need a much better gamma-ray space telescope to advance the knowledge of the dark matter and high energy astronomy. That is why we are proposing a new mission, the Very Large Area gamma-ray space telescope, in short, the VLAST.  In addition to its unprecedented large acceptance, VLAST will measure the gamma-rays in an extremely wide energy range, from about 1 MeV to 10 TeV. This means the VLAST can contribute to the so-called MeV gap that is hard to reach by other instruments. </a:t>
            </a:r>
            <a:endParaRPr lang="zh-CN" altLang="en-US" dirty="0"/>
          </a:p>
        </p:txBody>
      </p:sp>
      <p:sp>
        <p:nvSpPr>
          <p:cNvPr id="4" name="灯片编号占位符 3"/>
          <p:cNvSpPr>
            <a:spLocks noGrp="1"/>
          </p:cNvSpPr>
          <p:nvPr>
            <p:ph type="sldNum" sz="quarter" idx="10"/>
          </p:nvPr>
        </p:nvSpPr>
        <p:spPr/>
        <p:txBody>
          <a:bodyPr/>
          <a:lstStyle/>
          <a:p>
            <a:fld id="{B611E28E-8D29-409A-8F38-39A934621C21}"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600" b="0" dirty="0">
                <a:solidFill>
                  <a:schemeClr val="bg1"/>
                </a:solidFill>
                <a:latin typeface="Times New Roman" panose="02020603050405020304" pitchFamily="18" charset="0"/>
                <a:cs typeface="Times New Roman" panose="02020603050405020304" pitchFamily="18" charset="0"/>
              </a:rPr>
              <a:t>As Fermi-LAT and DAMPE, we measure the high energy gamma-rays in the way of pair production. To measure the MeV gamma-rays, we have to monitor the Compton scattering process. For such a purpose, we replace the tungsten layer in the silicon tracker detector by cesium iodide  </a:t>
            </a:r>
            <a:r>
              <a:rPr lang="en-US" altLang="zh-CN" sz="19900" b="0" dirty="0">
                <a:solidFill>
                  <a:schemeClr val="bg1"/>
                </a:solidFill>
                <a:latin typeface="Times New Roman" panose="02020603050405020304" pitchFamily="18" charset="0"/>
                <a:cs typeface="Times New Roman" panose="02020603050405020304" pitchFamily="18" charset="0"/>
              </a:rPr>
              <a:t>[ˈ</a:t>
            </a:r>
            <a:r>
              <a:rPr lang="en-US" altLang="zh-CN" sz="19900" b="0" dirty="0" err="1">
                <a:solidFill>
                  <a:schemeClr val="bg1"/>
                </a:solidFill>
                <a:latin typeface="Times New Roman" panose="02020603050405020304" pitchFamily="18" charset="0"/>
                <a:cs typeface="Times New Roman" panose="02020603050405020304" pitchFamily="18" charset="0"/>
              </a:rPr>
              <a:t>siziəm</a:t>
            </a:r>
            <a:r>
              <a:rPr lang="en-US" altLang="zh-CN" sz="19900" b="0" dirty="0">
                <a:solidFill>
                  <a:schemeClr val="bg1"/>
                </a:solidFill>
                <a:latin typeface="Times New Roman" panose="02020603050405020304" pitchFamily="18" charset="0"/>
                <a:cs typeface="Times New Roman" panose="02020603050405020304" pitchFamily="18" charset="0"/>
              </a:rPr>
              <a:t> ˈ</a:t>
            </a:r>
            <a:r>
              <a:rPr lang="en-US" altLang="zh-CN" sz="19900" b="0" dirty="0" err="1">
                <a:solidFill>
                  <a:schemeClr val="bg1"/>
                </a:solidFill>
                <a:latin typeface="Times New Roman" panose="02020603050405020304" pitchFamily="18" charset="0"/>
                <a:cs typeface="Times New Roman" panose="02020603050405020304" pitchFamily="18" charset="0"/>
              </a:rPr>
              <a:t>aɪəˌdaɪd</a:t>
            </a:r>
            <a:r>
              <a:rPr lang="en-US" altLang="zh-CN" sz="19900" b="0" dirty="0">
                <a:solidFill>
                  <a:schemeClr val="bg1"/>
                </a:solidFill>
                <a:latin typeface="Times New Roman" panose="02020603050405020304" pitchFamily="18" charset="0"/>
                <a:cs typeface="Times New Roman" panose="02020603050405020304" pitchFamily="18" charset="0"/>
              </a:rPr>
              <a:t>]. This also improves the energy measurements of the sub-GeV gamma-rays. </a:t>
            </a:r>
            <a:endParaRPr lang="zh-CN" altLang="en-US" sz="19900" b="0" dirty="0"/>
          </a:p>
        </p:txBody>
      </p:sp>
      <p:sp>
        <p:nvSpPr>
          <p:cNvPr id="4" name="灯片编号占位符 3"/>
          <p:cNvSpPr>
            <a:spLocks noGrp="1"/>
          </p:cNvSpPr>
          <p:nvPr>
            <p:ph type="sldNum" sz="quarter" idx="10"/>
          </p:nvPr>
        </p:nvSpPr>
        <p:spPr/>
        <p:txBody>
          <a:bodyPr/>
          <a:lstStyle/>
          <a:p>
            <a:fld id="{B611E28E-8D29-409A-8F38-39A934621C21}"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 schematic plot of the detectors of VLAST. Each sub-detector has four units, each is a square with a size of at least 1.2m, similar to Fermi-LAT. VLAST is a monster in space. It has a surface area of about 9 m^2, and the total weight is about 18 tons. If launched, it will be a flagship mission.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BFA6-A0DD-4EFC-3044-ADCD223A25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C3AA2BB-9B37-6D5B-A656-8CBE1405DA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504258-3F57-EBAE-A494-F10AC5751C76}"/>
              </a:ext>
            </a:extLst>
          </p:cNvPr>
          <p:cNvSpPr>
            <a:spLocks noGrp="1"/>
          </p:cNvSpPr>
          <p:nvPr>
            <p:ph type="body" idx="1"/>
          </p:nvPr>
        </p:nvSpPr>
        <p:spPr/>
        <p:txBody>
          <a:bodyPr/>
          <a:lstStyle/>
          <a:p>
            <a:r>
              <a:rPr lang="en-US" altLang="zh-CN" dirty="0"/>
              <a:t>We have carried out the simulations on the performance of VLAST. The left panel shows the acceptance. From GeV to TeV, the acceptance is about five times that of Fermi-LAT, while in the sub-GeV band, the</a:t>
            </a:r>
            <a:r>
              <a:rPr lang="zh-CN" altLang="en-US" dirty="0"/>
              <a:t> </a:t>
            </a:r>
            <a:r>
              <a:rPr lang="en-US" altLang="zh-CN" dirty="0"/>
              <a:t>enhancement</a:t>
            </a:r>
            <a:r>
              <a:rPr lang="zh-CN" altLang="en-US" dirty="0"/>
              <a:t> </a:t>
            </a:r>
            <a:r>
              <a:rPr lang="en-US" altLang="zh-CN" dirty="0"/>
              <a:t>is much higher. The right panel is for the energy resolution.  VLAST has a thick calorimeter, so its energy resolution is better than Fermi-LAT. This is in particular the case in the high energy band, VLAST can measure the energy of the gamma-rays much more accurately than Fermi-LAT.</a:t>
            </a:r>
            <a:endParaRPr lang="zh-CN" altLang="en-US" dirty="0"/>
          </a:p>
        </p:txBody>
      </p:sp>
      <p:sp>
        <p:nvSpPr>
          <p:cNvPr id="4" name="灯片编号占位符 3">
            <a:extLst>
              <a:ext uri="{FF2B5EF4-FFF2-40B4-BE49-F238E27FC236}">
                <a16:creationId xmlns:a16="http://schemas.microsoft.com/office/drawing/2014/main" id="{9343AA40-3366-8334-1507-62D3FB5F5C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0990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8D84-B5FE-50C9-CB60-849537885A3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AD35DC-6FB7-3E59-F3A4-FEE9EB7F8F3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9A5D62-E1CF-521C-10DF-3B7C5CB60E2D}"/>
              </a:ext>
            </a:extLst>
          </p:cNvPr>
          <p:cNvSpPr>
            <a:spLocks noGrp="1"/>
          </p:cNvSpPr>
          <p:nvPr>
            <p:ph type="body" idx="1"/>
          </p:nvPr>
        </p:nvSpPr>
        <p:spPr/>
        <p:txBody>
          <a:bodyPr/>
          <a:lstStyle/>
          <a:p>
            <a:r>
              <a:rPr lang="en-US" altLang="zh-CN" dirty="0"/>
              <a:t>Here we compare the expected performance of VLAST with some other experiments. Our mission is distinguished by its very large acceptance, a very wide energy range,  and the high energy resolution. Hopefully this mission could be realized in ten years. </a:t>
            </a:r>
            <a:endParaRPr lang="zh-CN" altLang="en-US" dirty="0"/>
          </a:p>
        </p:txBody>
      </p:sp>
      <p:sp>
        <p:nvSpPr>
          <p:cNvPr id="4" name="灯片编号占位符 3">
            <a:extLst>
              <a:ext uri="{FF2B5EF4-FFF2-40B4-BE49-F238E27FC236}">
                <a16:creationId xmlns:a16="http://schemas.microsoft.com/office/drawing/2014/main" id="{913D4051-8971-540C-40A7-C6A33E9905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80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如今我们已经建立起一个标准的粒子物理模型，夸克构成核子，核子结合形成原子核，原子核和电子结合形成原子，原子作为物质世界的单元构成宏观物体甚至天体。但是根据天文观测所揭示出的暗物质性质不同于标准粒子物理模型里的任何一种，因此暗物质很可能是一种或者多种超出标准模型的新粒子。</a:t>
            </a:r>
          </a:p>
          <a:p>
            <a:r>
              <a:rPr lang="en-US" altLang="zh-CN"/>
              <a:t>We have already built a standard model of particle physics. In this model, quarks form nucleons, nucleons combine to form nuclei, nuclei and electrons make up of atoms, and atoms form macro objects and even celestial objects. But the properties of dark matter is different from any of the known particles in the standard model. Dark matter is most likely to be one or more kinds of new particles beyond the standard model.</a:t>
            </a:r>
          </a:p>
        </p:txBody>
      </p:sp>
      <p:sp>
        <p:nvSpPr>
          <p:cNvPr id="4" name="灯片编号占位符 3"/>
          <p:cNvSpPr>
            <a:spLocks noGrp="1"/>
          </p:cNvSpPr>
          <p:nvPr>
            <p:ph type="sldNum" sz="quarter" idx="10"/>
          </p:nvPr>
        </p:nvSpPr>
        <p:spPr/>
        <p:txBody>
          <a:bodyPr/>
          <a:lstStyle/>
          <a:p>
            <a:fld id="{B611E28E-8D29-409A-8F38-39A934621C2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3E7F-AE15-BF52-F0DF-3A7E7755EB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53D412-69EF-4A02-493C-CEB87A3403D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0B159D-80D7-74B2-63ED-5F8CD1D0C5E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12E4CCE-808C-CB2E-B34C-334AF76B6F24}"/>
              </a:ext>
            </a:extLst>
          </p:cNvPr>
          <p:cNvSpPr>
            <a:spLocks noGrp="1"/>
          </p:cNvSpPr>
          <p:nvPr>
            <p:ph type="sldNum" sz="quarter" idx="10"/>
          </p:nvPr>
        </p:nvSpPr>
        <p:spPr/>
        <p:txBody>
          <a:bodyPr/>
          <a:lstStyle/>
          <a:p>
            <a:fld id="{B611E28E-8D29-409A-8F38-39A934621C21}" type="slidenum">
              <a:rPr lang="zh-CN" altLang="en-US" smtClean="0"/>
              <a:t>21</a:t>
            </a:fld>
            <a:endParaRPr lang="zh-CN" altLang="en-US"/>
          </a:p>
        </p:txBody>
      </p:sp>
    </p:spTree>
    <p:extLst>
      <p:ext uri="{BB962C8B-B14F-4D97-AF65-F5344CB8AC3E}">
        <p14:creationId xmlns:p14="http://schemas.microsoft.com/office/powerpoint/2010/main" val="434466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5164-039B-BD23-052D-15D373D58BE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3BF02F-0EF6-D594-4AF4-0C09C9BCE4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F940E5-AAF4-F02E-7470-C1C61B9B079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7FC3C2D-835A-69CE-81F5-7CEA590AE431}"/>
              </a:ext>
            </a:extLst>
          </p:cNvPr>
          <p:cNvSpPr>
            <a:spLocks noGrp="1"/>
          </p:cNvSpPr>
          <p:nvPr>
            <p:ph type="sldNum" sz="quarter" idx="10"/>
          </p:nvPr>
        </p:nvSpPr>
        <p:spPr/>
        <p:txBody>
          <a:bodyPr/>
          <a:lstStyle/>
          <a:p>
            <a:fld id="{B611E28E-8D29-409A-8F38-39A934621C21}" type="slidenum">
              <a:rPr lang="zh-CN" altLang="en-US" smtClean="0"/>
              <a:t>5</a:t>
            </a:fld>
            <a:endParaRPr lang="zh-CN" altLang="en-US"/>
          </a:p>
        </p:txBody>
      </p:sp>
    </p:spTree>
    <p:extLst>
      <p:ext uri="{BB962C8B-B14F-4D97-AF65-F5344CB8AC3E}">
        <p14:creationId xmlns:p14="http://schemas.microsoft.com/office/powerpoint/2010/main" val="263204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1E28E-8D29-409A-8F38-39A934621C21}"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descr="e48e1d0cbffed09322e60ec6a930eaf3"/>
          <p:cNvPicPr>
            <a:picLocks noChangeAspect="1"/>
          </p:cNvPicPr>
          <p:nvPr userDrawn="1"/>
        </p:nvPicPr>
        <p:blipFill>
          <a:blip r:embed="rId3"/>
          <a:srcRect l="2081" r="13876"/>
          <a:stretch>
            <a:fillRect/>
          </a:stretch>
        </p:blipFill>
        <p:spPr>
          <a:xfrm>
            <a:off x="-60325" y="-5080"/>
            <a:ext cx="12313285" cy="6868160"/>
          </a:xfrm>
          <a:prstGeom prst="rect">
            <a:avLst/>
          </a:prstGeom>
        </p:spPr>
      </p:pic>
      <p:sp>
        <p:nvSpPr>
          <p:cNvPr id="10" name="矩形 9"/>
          <p:cNvSpPr/>
          <p:nvPr userDrawn="1"/>
        </p:nvSpPr>
        <p:spPr>
          <a:xfrm>
            <a:off x="-60325" y="-5080"/>
            <a:ext cx="12313285" cy="68694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spd="med" advClick="0" advTm="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AMPE"/>
          <p:cNvPicPr>
            <a:picLocks noChangeAspect="1"/>
          </p:cNvPicPr>
          <p:nvPr/>
        </p:nvPicPr>
        <p:blipFill>
          <a:blip r:embed="rId4"/>
          <a:stretch>
            <a:fillRect/>
          </a:stretch>
        </p:blipFill>
        <p:spPr>
          <a:xfrm>
            <a:off x="-51435" y="-30148"/>
            <a:ext cx="12319635" cy="6858000"/>
          </a:xfrm>
          <a:prstGeom prst="rect">
            <a:avLst/>
          </a:prstGeom>
        </p:spPr>
      </p:pic>
      <p:sp>
        <p:nvSpPr>
          <p:cNvPr id="13313" name="TextBox 3"/>
          <p:cNvSpPr txBox="1">
            <a:spLocks noChangeArrowheads="1"/>
          </p:cNvSpPr>
          <p:nvPr/>
        </p:nvSpPr>
        <p:spPr bwMode="auto">
          <a:xfrm>
            <a:off x="-51435" y="1202160"/>
            <a:ext cx="12319635" cy="1938992"/>
          </a:xfrm>
          <a:prstGeom prst="rect">
            <a:avLst/>
          </a:prstGeom>
          <a:noFill/>
          <a:ln w="9525">
            <a:noFill/>
            <a:miter lim="800000"/>
          </a:ln>
        </p:spPr>
        <p:txBody>
          <a:bodyPr wrap="square">
            <a:spAutoFit/>
          </a:bodyPr>
          <a:lstStyle/>
          <a:p>
            <a:pPr algn="ctr"/>
            <a:r>
              <a:rPr lang="zh-CN" altLang="en-US" sz="6000" b="1" dirty="0">
                <a:solidFill>
                  <a:srgbClr val="FFFF00"/>
                </a:solidFill>
                <a:latin typeface="微软雅黑" panose="020B0503020204020204" pitchFamily="34" charset="-122"/>
                <a:ea typeface="微软雅黑" panose="020B0503020204020204" pitchFamily="34" charset="-122"/>
              </a:rPr>
              <a:t>悟空号暗物质粒子探测卫星</a:t>
            </a:r>
            <a:endParaRPr lang="en-US" altLang="zh-CN" sz="6000" b="1" dirty="0">
              <a:solidFill>
                <a:srgbClr val="FFFF00"/>
              </a:solidFill>
              <a:latin typeface="微软雅黑" panose="020B0503020204020204" pitchFamily="34" charset="-122"/>
              <a:ea typeface="微软雅黑" panose="020B0503020204020204" pitchFamily="34" charset="-122"/>
            </a:endParaRPr>
          </a:p>
          <a:p>
            <a:pPr algn="ctr"/>
            <a:r>
              <a:rPr lang="zh-CN" altLang="en-US" sz="6000" b="1" dirty="0">
                <a:solidFill>
                  <a:srgbClr val="FFFF00"/>
                </a:solidFill>
                <a:latin typeface="微软雅黑" panose="020B0503020204020204" pitchFamily="34" charset="-122"/>
                <a:ea typeface="微软雅黑" panose="020B0503020204020204" pitchFamily="34" charset="-122"/>
              </a:rPr>
              <a:t>与甚大面积伽马射线空间望远镜</a:t>
            </a:r>
          </a:p>
        </p:txBody>
      </p:sp>
      <p:sp>
        <p:nvSpPr>
          <p:cNvPr id="13314" name="TextBox 4"/>
          <p:cNvSpPr txBox="1">
            <a:spLocks noChangeArrowheads="1"/>
          </p:cNvSpPr>
          <p:nvPr/>
        </p:nvSpPr>
        <p:spPr bwMode="auto">
          <a:xfrm>
            <a:off x="92075" y="3973905"/>
            <a:ext cx="12007850" cy="2306955"/>
          </a:xfrm>
          <a:prstGeom prst="rect">
            <a:avLst/>
          </a:prstGeom>
          <a:noFill/>
          <a:ln w="9525">
            <a:noFill/>
            <a:miter lim="800000"/>
          </a:ln>
        </p:spPr>
        <p:txBody>
          <a:bodyPr wrap="square">
            <a:spAutoFit/>
          </a:bodyPr>
          <a:lstStyle/>
          <a:p>
            <a:pPr algn="ctr"/>
            <a:r>
              <a:rPr lang="zh-CN" altLang="en-US" sz="3600" b="1" dirty="0">
                <a:solidFill>
                  <a:srgbClr val="FFFF00"/>
                </a:solidFill>
                <a:latin typeface="微软雅黑" panose="020B0503020204020204" pitchFamily="34" charset="-122"/>
                <a:ea typeface="微软雅黑" panose="020B0503020204020204" pitchFamily="34" charset="-122"/>
              </a:rPr>
              <a:t>范一中</a:t>
            </a:r>
            <a:endParaRPr lang="zh-CN" altLang="en-US" sz="1600" b="1" dirty="0">
              <a:solidFill>
                <a:srgbClr val="FFFF00"/>
              </a:solidFill>
              <a:latin typeface="微软雅黑" panose="020B0503020204020204" pitchFamily="34" charset="-122"/>
              <a:ea typeface="微软雅黑" panose="020B0503020204020204" pitchFamily="34" charset="-122"/>
            </a:endParaRPr>
          </a:p>
          <a:p>
            <a:pPr algn="ctr"/>
            <a:r>
              <a:rPr lang="zh-CN" altLang="en-US" sz="3600" b="1" dirty="0">
                <a:solidFill>
                  <a:srgbClr val="FFFF00"/>
                </a:solidFill>
                <a:latin typeface="微软雅黑" panose="020B0503020204020204" pitchFamily="34" charset="-122"/>
                <a:ea typeface="微软雅黑" panose="020B0503020204020204" pitchFamily="34" charset="-122"/>
              </a:rPr>
              <a:t>（中国科学院紫金山天文台）</a:t>
            </a:r>
          </a:p>
          <a:p>
            <a:pPr algn="ctr"/>
            <a:endParaRPr lang="zh-CN" altLang="en-US" sz="3600" dirty="0">
              <a:solidFill>
                <a:srgbClr val="FFFF00"/>
              </a:solidFill>
              <a:latin typeface="Calibri" panose="020F0502020204030204" charset="0"/>
              <a:ea typeface="黑体" panose="02010609060101010101" pitchFamily="49" charset="-122"/>
            </a:endParaRPr>
          </a:p>
          <a:p>
            <a:pPr algn="ctr"/>
            <a:r>
              <a:rPr lang="en-US" altLang="zh-CN" sz="3600" b="1" dirty="0">
                <a:solidFill>
                  <a:srgbClr val="FFFF00"/>
                </a:solidFill>
                <a:latin typeface="微软雅黑" panose="020B0503020204020204" pitchFamily="34" charset="-122"/>
                <a:ea typeface="微软雅黑" panose="020B0503020204020204" pitchFamily="34" charset="-122"/>
              </a:rPr>
              <a:t>2026</a:t>
            </a:r>
            <a:r>
              <a:rPr lang="zh-CN" altLang="en-US" sz="3600" b="1" dirty="0">
                <a:solidFill>
                  <a:srgbClr val="FFFF00"/>
                </a:solidFill>
                <a:latin typeface="微软雅黑" panose="020B0503020204020204" pitchFamily="34" charset="-122"/>
                <a:ea typeface="微软雅黑" panose="020B0503020204020204" pitchFamily="34" charset="-122"/>
              </a:rPr>
              <a:t>年</a:t>
            </a:r>
            <a:r>
              <a:rPr lang="en-US" altLang="zh-CN" sz="3600" b="1" dirty="0">
                <a:solidFill>
                  <a:srgbClr val="FFFF00"/>
                </a:solidFill>
                <a:latin typeface="微软雅黑" panose="020B0503020204020204" pitchFamily="34" charset="-122"/>
                <a:ea typeface="微软雅黑" panose="020B0503020204020204" pitchFamily="34" charset="-122"/>
              </a:rPr>
              <a:t>1</a:t>
            </a:r>
            <a:r>
              <a:rPr lang="zh-CN" altLang="en-US" sz="3600" b="1" dirty="0">
                <a:solidFill>
                  <a:srgbClr val="FFFF00"/>
                </a:solidFill>
                <a:latin typeface="微软雅黑" panose="020B0503020204020204" pitchFamily="34" charset="-122"/>
                <a:ea typeface="微软雅黑" panose="020B0503020204020204" pitchFamily="34" charset="-122"/>
              </a:rPr>
              <a:t>月</a:t>
            </a:r>
            <a:r>
              <a:rPr lang="en-US" altLang="zh-CN" sz="3600" b="1" dirty="0">
                <a:solidFill>
                  <a:srgbClr val="FFFF00"/>
                </a:solidFill>
                <a:latin typeface="微软雅黑" panose="020B0503020204020204" pitchFamily="34" charset="-122"/>
                <a:ea typeface="微软雅黑" panose="020B0503020204020204" pitchFamily="34" charset="-122"/>
              </a:rPr>
              <a:t>19</a:t>
            </a:r>
            <a:r>
              <a:rPr lang="zh-CN" altLang="en-US" sz="3600" b="1" dirty="0">
                <a:solidFill>
                  <a:srgbClr val="FFFF00"/>
                </a:solidFill>
                <a:latin typeface="微软雅黑" panose="020B0503020204020204" pitchFamily="34" charset="-122"/>
                <a:ea typeface="微软雅黑" panose="020B0503020204020204" pitchFamily="34" charset="-122"/>
              </a:rPr>
              <a:t>日</a:t>
            </a:r>
          </a:p>
        </p:txBody>
      </p:sp>
      <p:sp>
        <p:nvSpPr>
          <p:cNvPr id="4" name="文本框 3">
            <a:extLst>
              <a:ext uri="{FF2B5EF4-FFF2-40B4-BE49-F238E27FC236}">
                <a16:creationId xmlns:a16="http://schemas.microsoft.com/office/drawing/2014/main" id="{4993F92A-9F76-7D9F-A9E9-63E876023713}"/>
              </a:ext>
            </a:extLst>
          </p:cNvPr>
          <p:cNvSpPr txBox="1"/>
          <p:nvPr/>
        </p:nvSpPr>
        <p:spPr>
          <a:xfrm>
            <a:off x="0" y="138560"/>
            <a:ext cx="12192000"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B0F0"/>
                </a:solidFill>
                <a:effectLst/>
                <a:uLnTx/>
                <a:uFillTx/>
                <a:latin typeface="微软雅黑" charset="0"/>
                <a:ea typeface="微软雅黑" charset="0"/>
                <a:cs typeface="微软雅黑" charset="0"/>
              </a:rPr>
              <a:t>第十届海峡两岸粒子物理和宇宙学研讨会</a:t>
            </a:r>
          </a:p>
        </p:txBody>
      </p:sp>
    </p:spTree>
    <p:custDataLst>
      <p:tags r:id="rId1"/>
    </p:custData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90" name="组合 2"/>
          <p:cNvGrpSpPr/>
          <p:nvPr/>
        </p:nvGrpSpPr>
        <p:grpSpPr>
          <a:xfrm>
            <a:off x="73795" y="1187615"/>
            <a:ext cx="5507355" cy="4901565"/>
            <a:chOff x="510" y="1726"/>
            <a:chExt cx="6377" cy="5605"/>
          </a:xfrm>
        </p:grpSpPr>
        <p:pic>
          <p:nvPicPr>
            <p:cNvPr id="41991" name="Picture 9"/>
            <p:cNvPicPr>
              <a:picLocks noChangeAspect="1"/>
            </p:cNvPicPr>
            <p:nvPr/>
          </p:nvPicPr>
          <p:blipFill>
            <a:blip r:embed="rId4"/>
            <a:stretch>
              <a:fillRect/>
            </a:stretch>
          </p:blipFill>
          <p:spPr>
            <a:xfrm>
              <a:off x="510" y="1851"/>
              <a:ext cx="6377" cy="5480"/>
            </a:xfrm>
            <a:prstGeom prst="rect">
              <a:avLst/>
            </a:prstGeom>
            <a:noFill/>
            <a:ln w="9525">
              <a:noFill/>
            </a:ln>
          </p:spPr>
        </p:pic>
        <p:sp>
          <p:nvSpPr>
            <p:cNvPr id="41992" name="TextBox 1"/>
            <p:cNvSpPr txBox="1"/>
            <p:nvPr/>
          </p:nvSpPr>
          <p:spPr>
            <a:xfrm>
              <a:off x="2270" y="3119"/>
              <a:ext cx="3482" cy="456"/>
            </a:xfrm>
            <a:prstGeom prst="rect">
              <a:avLst/>
            </a:prstGeom>
            <a:noFill/>
            <a:ln w="9525">
              <a:noFill/>
            </a:ln>
          </p:spPr>
          <p:txBody>
            <a:bodyPr wrap="square" anchor="t" anchorCtr="0">
              <a:spAutoFit/>
            </a:bodyPr>
            <a:lstStyle/>
            <a:p>
              <a:pPr algn="ctr" eaLnBrk="0" hangingPunct="0"/>
              <a:r>
                <a:rPr lang="en-US" altLang="zh-CN" sz="2000" b="1" dirty="0">
                  <a:solidFill>
                    <a:srgbClr val="FFFF00"/>
                  </a:solidFill>
                  <a:latin typeface="Calibri" panose="020F0502020204030204" charset="0"/>
                  <a:ea typeface="黑体" panose="02010609060101010101" pitchFamily="49" charset="-122"/>
                </a:rPr>
                <a:t>Candidate protons</a:t>
              </a:r>
            </a:p>
          </p:txBody>
        </p:sp>
        <p:sp>
          <p:nvSpPr>
            <p:cNvPr id="41993" name="TextBox 9"/>
            <p:cNvSpPr txBox="1"/>
            <p:nvPr/>
          </p:nvSpPr>
          <p:spPr>
            <a:xfrm rot="2184379">
              <a:off x="1397" y="4758"/>
              <a:ext cx="3665" cy="456"/>
            </a:xfrm>
            <a:prstGeom prst="rect">
              <a:avLst/>
            </a:prstGeom>
            <a:noFill/>
            <a:ln w="9525">
              <a:noFill/>
            </a:ln>
          </p:spPr>
          <p:txBody>
            <a:bodyPr wrap="square" anchor="t" anchorCtr="0">
              <a:spAutoFit/>
            </a:bodyPr>
            <a:lstStyle/>
            <a:p>
              <a:pPr algn="ctr" eaLnBrk="0" hangingPunct="0"/>
              <a:r>
                <a:rPr lang="en-US" altLang="zh-CN" sz="2000" b="1" dirty="0">
                  <a:solidFill>
                    <a:schemeClr val="tx1"/>
                  </a:solidFill>
                  <a:latin typeface="Calibri" panose="020F0502020204030204" charset="0"/>
                  <a:ea typeface="黑体" panose="02010609060101010101" pitchFamily="49" charset="-122"/>
                </a:rPr>
                <a:t>Candidate electrons</a:t>
              </a:r>
            </a:p>
          </p:txBody>
        </p:sp>
        <p:sp>
          <p:nvSpPr>
            <p:cNvPr id="41994" name="直接连接符 45063"/>
            <p:cNvSpPr/>
            <p:nvPr/>
          </p:nvSpPr>
          <p:spPr>
            <a:xfrm>
              <a:off x="1190" y="2961"/>
              <a:ext cx="4875" cy="3287"/>
            </a:xfrm>
            <a:prstGeom prst="line">
              <a:avLst/>
            </a:prstGeom>
            <a:ln w="25400" cap="flat" cmpd="sng">
              <a:solidFill>
                <a:srgbClr val="FF0000"/>
              </a:solidFill>
              <a:prstDash val="solid"/>
              <a:round/>
              <a:headEnd type="none" w="med" len="med"/>
              <a:tailEnd type="none" w="med" len="med"/>
            </a:ln>
          </p:spPr>
        </p:sp>
        <p:sp>
          <p:nvSpPr>
            <p:cNvPr id="41995" name="矩形 1"/>
            <p:cNvSpPr/>
            <p:nvPr/>
          </p:nvSpPr>
          <p:spPr>
            <a:xfrm>
              <a:off x="2772" y="1726"/>
              <a:ext cx="2207" cy="458"/>
            </a:xfrm>
            <a:prstGeom prst="rect">
              <a:avLst/>
            </a:prstGeom>
            <a:noFill/>
            <a:ln w="9525">
              <a:noFill/>
            </a:ln>
          </p:spPr>
          <p:txBody>
            <a:bodyPr wrap="square" anchor="t" anchorCtr="0">
              <a:spAutoFit/>
            </a:bodyPr>
            <a:lstStyle/>
            <a:p>
              <a:pPr eaLnBrk="0" hangingPunct="0"/>
              <a:r>
                <a:rPr lang="en-US" altLang="zh-CN" sz="2000" b="1" dirty="0">
                  <a:solidFill>
                    <a:srgbClr val="FF0000"/>
                  </a:solidFill>
                  <a:latin typeface="微软雅黑" panose="020B0503020204020204" pitchFamily="34" charset="-122"/>
                  <a:ea typeface="微软雅黑" panose="020B0503020204020204" pitchFamily="34" charset="-122"/>
                </a:rPr>
                <a:t>0.5-1.0 TeV </a:t>
              </a:r>
            </a:p>
          </p:txBody>
        </p:sp>
      </p:grpSp>
      <p:sp>
        <p:nvSpPr>
          <p:cNvPr id="4" name="TextBox 4"/>
          <p:cNvSpPr txBox="1">
            <a:spLocks noChangeArrowheads="1"/>
          </p:cNvSpPr>
          <p:nvPr/>
        </p:nvSpPr>
        <p:spPr bwMode="auto">
          <a:xfrm>
            <a:off x="1873216" y="153353"/>
            <a:ext cx="8444940" cy="646331"/>
          </a:xfrm>
          <a:prstGeom prst="rect">
            <a:avLst/>
          </a:prstGeom>
          <a:noFill/>
          <a:ln w="9525">
            <a:noFill/>
            <a:miter lim="800000"/>
          </a:ln>
        </p:spPr>
        <p:txBody>
          <a:bodyPr wrap="none">
            <a:spAutoFit/>
          </a:bodyPr>
          <a:lstStyle/>
          <a:p>
            <a:pPr algn="ct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暗物质信号搜寻</a:t>
            </a:r>
            <a:r>
              <a:rPr lang="en-US" altLang="zh-CN"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 </a:t>
            </a: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宇宙射线电子能谱测量</a:t>
            </a:r>
          </a:p>
        </p:txBody>
      </p:sp>
      <p:grpSp>
        <p:nvGrpSpPr>
          <p:cNvPr id="6" name="组合 5"/>
          <p:cNvGrpSpPr/>
          <p:nvPr/>
        </p:nvGrpSpPr>
        <p:grpSpPr>
          <a:xfrm>
            <a:off x="5706880" y="1282230"/>
            <a:ext cx="6415405" cy="4806315"/>
            <a:chOff x="8940" y="1795"/>
            <a:chExt cx="10103" cy="7569"/>
          </a:xfrm>
        </p:grpSpPr>
        <p:pic>
          <p:nvPicPr>
            <p:cNvPr id="43012" name="图片 2"/>
            <p:cNvPicPr>
              <a:picLocks noChangeAspect="1"/>
            </p:cNvPicPr>
            <p:nvPr/>
          </p:nvPicPr>
          <p:blipFill>
            <a:blip r:embed="rId5"/>
            <a:stretch>
              <a:fillRect/>
            </a:stretch>
          </p:blipFill>
          <p:spPr>
            <a:xfrm>
              <a:off x="8940" y="1795"/>
              <a:ext cx="10103" cy="7569"/>
            </a:xfrm>
            <a:prstGeom prst="rect">
              <a:avLst/>
            </a:prstGeom>
            <a:noFill/>
            <a:ln w="9525">
              <a:noFill/>
            </a:ln>
          </p:spPr>
        </p:pic>
        <p:sp>
          <p:nvSpPr>
            <p:cNvPr id="2" name="椭圆 1"/>
            <p:cNvSpPr/>
            <p:nvPr/>
          </p:nvSpPr>
          <p:spPr>
            <a:xfrm>
              <a:off x="15846" y="4479"/>
              <a:ext cx="703" cy="1405"/>
            </a:xfrm>
            <a:prstGeom prst="ellipse">
              <a:avLst/>
            </a:prstGeom>
            <a:solidFill>
              <a:schemeClr val="accent2">
                <a:alpha val="46000"/>
              </a:schemeClr>
            </a:solidFill>
            <a:ln>
              <a:solidFill>
                <a:srgbClr val="6AE7FF">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4"/>
            <p:cNvSpPr txBox="1">
              <a:spLocks noChangeArrowheads="1"/>
            </p:cNvSpPr>
            <p:nvPr/>
          </p:nvSpPr>
          <p:spPr bwMode="auto">
            <a:xfrm>
              <a:off x="15946" y="3773"/>
              <a:ext cx="2108" cy="582"/>
            </a:xfrm>
            <a:prstGeom prst="rect">
              <a:avLst/>
            </a:prstGeom>
            <a:noFill/>
            <a:ln w="9525">
              <a:noFill/>
              <a:miter lim="800000"/>
            </a:ln>
          </p:spPr>
          <p:txBody>
            <a:bodyPr wrap="none">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cs typeface="Trebuchet MS" panose="020B0603020202020204" pitchFamily="34" charset="0"/>
                </a:rPr>
                <a:t>疑似反常？</a:t>
              </a:r>
            </a:p>
          </p:txBody>
        </p:sp>
        <p:sp>
          <p:nvSpPr>
            <p:cNvPr id="46089" name="TextBox 5"/>
            <p:cNvSpPr txBox="1"/>
            <p:nvPr/>
          </p:nvSpPr>
          <p:spPr>
            <a:xfrm>
              <a:off x="14661" y="1976"/>
              <a:ext cx="3630" cy="530"/>
            </a:xfrm>
            <a:prstGeom prst="rect">
              <a:avLst/>
            </a:prstGeom>
            <a:noFill/>
            <a:ln w="9525">
              <a:noFill/>
            </a:ln>
          </p:spPr>
          <p:txBody>
            <a:bodyPr wrap="square" anchor="t" anchorCtr="0">
              <a:spAutoFit/>
            </a:bodyPr>
            <a:lstStyle/>
            <a:p>
              <a:pPr marL="342900" indent="-342900" algn="ctr" eaLnBrk="0" hangingPunct="0"/>
              <a:r>
                <a:rPr lang="en-US" altLang="zh-CN" sz="1600" i="1" dirty="0">
                  <a:solidFill>
                    <a:schemeClr val="tx1"/>
                  </a:solidFill>
                  <a:latin typeface="Trebuchet MS" panose="020B0603020202020204" pitchFamily="34" charset="0"/>
                  <a:ea typeface="MS PGothic" panose="020B0600070205080204" pitchFamily="2" charset="-128"/>
                </a:rPr>
                <a:t>Nature, 552, 63 (2017)</a:t>
              </a:r>
            </a:p>
          </p:txBody>
        </p:sp>
      </p:grpSp>
      <p:cxnSp>
        <p:nvCxnSpPr>
          <p:cNvPr id="8" name="直接连接符 7">
            <a:extLst>
              <a:ext uri="{FF2B5EF4-FFF2-40B4-BE49-F238E27FC236}">
                <a16:creationId xmlns:a16="http://schemas.microsoft.com/office/drawing/2014/main" id="{A017C6F4-D098-8C70-FABD-43D9ACDCF45B}"/>
              </a:ext>
            </a:extLst>
          </p:cNvPr>
          <p:cNvCxnSpPr>
            <a:cxnSpLocks/>
          </p:cNvCxnSpPr>
          <p:nvPr/>
        </p:nvCxnSpPr>
        <p:spPr>
          <a:xfrm>
            <a:off x="7521754" y="2652275"/>
            <a:ext cx="3699832" cy="239005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DC801CA-2C63-6F34-262A-A7850087AC8B}"/>
              </a:ext>
            </a:extLst>
          </p:cNvPr>
          <p:cNvSpPr txBox="1"/>
          <p:nvPr/>
        </p:nvSpPr>
        <p:spPr>
          <a:xfrm>
            <a:off x="9637820" y="4290725"/>
            <a:ext cx="646331" cy="369332"/>
          </a:xfrm>
          <a:prstGeom prst="rect">
            <a:avLst/>
          </a:prstGeom>
          <a:noFill/>
        </p:spPr>
        <p:txBody>
          <a:bodyPr wrap="none" rtlCol="0" anchor="t">
            <a:spAutoFit/>
          </a:bodyPr>
          <a:lstStyle/>
          <a:p>
            <a:r>
              <a:rPr lang="zh-CN" altLang="en-US" b="1" dirty="0">
                <a:solidFill>
                  <a:srgbClr val="FF0000"/>
                </a:solidFill>
                <a:latin typeface="微软雅黑" panose="020B0503020204020204" pitchFamily="34" charset="-122"/>
                <a:ea typeface="微软雅黑" panose="020B0503020204020204" pitchFamily="34" charset="-122"/>
                <a:sym typeface="+mn-ea"/>
              </a:rPr>
              <a:t>超出</a:t>
            </a: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CBA53F09-1026-D118-93CC-E8BCD5A240F1}"/>
              </a:ext>
            </a:extLst>
          </p:cNvPr>
          <p:cNvPicPr>
            <a:picLocks noChangeAspect="1"/>
          </p:cNvPicPr>
          <p:nvPr/>
        </p:nvPicPr>
        <p:blipFill>
          <a:blip r:embed="rId6"/>
          <a:stretch>
            <a:fillRect/>
          </a:stretch>
        </p:blipFill>
        <p:spPr>
          <a:xfrm>
            <a:off x="6110605" y="3769233"/>
            <a:ext cx="3031537" cy="2091348"/>
          </a:xfrm>
          <a:prstGeom prst="rect">
            <a:avLst/>
          </a:prstGeom>
        </p:spPr>
      </p:pic>
    </p:spTree>
    <p:custDataLst>
      <p:tags r:id="rId1"/>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386180" y="153353"/>
            <a:ext cx="7419019" cy="646331"/>
          </a:xfrm>
          <a:prstGeom prst="rect">
            <a:avLst/>
          </a:prstGeom>
          <a:noFill/>
          <a:ln w="9525">
            <a:noFill/>
            <a:miter lim="800000"/>
          </a:ln>
        </p:spPr>
        <p:txBody>
          <a:bodyPr wrap="none">
            <a:spAutoFit/>
          </a:bodyPr>
          <a:lstStyle/>
          <a:p>
            <a:pPr algn="ct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暗物质信号搜寻</a:t>
            </a:r>
            <a:r>
              <a:rPr lang="en-US" altLang="zh-CN"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 </a:t>
            </a: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单能伽马线谱结果</a:t>
            </a:r>
          </a:p>
        </p:txBody>
      </p:sp>
      <p:pic>
        <p:nvPicPr>
          <p:cNvPr id="71681" name="图片 3" descr="图片1"/>
          <p:cNvPicPr>
            <a:picLocks noChangeAspect="1"/>
          </p:cNvPicPr>
          <p:nvPr/>
        </p:nvPicPr>
        <p:blipFill>
          <a:blip r:embed="rId4"/>
          <a:stretch>
            <a:fillRect/>
          </a:stretch>
        </p:blipFill>
        <p:spPr>
          <a:xfrm>
            <a:off x="22225" y="927100"/>
            <a:ext cx="4864100" cy="2745105"/>
          </a:xfrm>
          <a:prstGeom prst="rect">
            <a:avLst/>
          </a:prstGeom>
          <a:noFill/>
          <a:ln w="9525">
            <a:noFill/>
          </a:ln>
        </p:spPr>
      </p:pic>
      <p:grpSp>
        <p:nvGrpSpPr>
          <p:cNvPr id="2" name="组合 1"/>
          <p:cNvGrpSpPr/>
          <p:nvPr/>
        </p:nvGrpSpPr>
        <p:grpSpPr>
          <a:xfrm>
            <a:off x="4916170" y="922655"/>
            <a:ext cx="7300265" cy="4956810"/>
            <a:chOff x="26649" y="43772"/>
            <a:chExt cx="23905" cy="17896"/>
          </a:xfrm>
        </p:grpSpPr>
        <p:pic>
          <p:nvPicPr>
            <p:cNvPr id="24" name="图片 23"/>
            <p:cNvPicPr>
              <a:picLocks noChangeAspect="1"/>
            </p:cNvPicPr>
            <p:nvPr/>
          </p:nvPicPr>
          <p:blipFill>
            <a:blip r:embed="rId5"/>
            <a:stretch>
              <a:fillRect/>
            </a:stretch>
          </p:blipFill>
          <p:spPr>
            <a:xfrm>
              <a:off x="26649" y="43772"/>
              <a:ext cx="23905" cy="17896"/>
            </a:xfrm>
            <a:prstGeom prst="rect">
              <a:avLst/>
            </a:prstGeom>
          </p:spPr>
        </p:pic>
        <p:sp>
          <p:nvSpPr>
            <p:cNvPr id="54283" name="文本框 2"/>
            <p:cNvSpPr txBox="1"/>
            <p:nvPr/>
          </p:nvSpPr>
          <p:spPr>
            <a:xfrm>
              <a:off x="34137" y="49644"/>
              <a:ext cx="3169" cy="1440"/>
            </a:xfrm>
            <a:prstGeom prst="rect">
              <a:avLst/>
            </a:prstGeom>
            <a:noFill/>
            <a:ln w="9525">
              <a:noFill/>
            </a:ln>
          </p:spPr>
          <p:txBody>
            <a:bodyPr wrap="square" anchor="t" anchorCtr="0">
              <a:spAutoFit/>
            </a:bodyPr>
            <a:lstStyle/>
            <a:p>
              <a:r>
                <a:rPr lang="zh-CN" altLang="en-US" sz="2000" b="1">
                  <a:solidFill>
                    <a:srgbClr val="FF0000"/>
                  </a:solidFill>
                  <a:latin typeface="Times New Roman" panose="02020603050405020304" pitchFamily="18" charset="0"/>
                  <a:ea typeface="黑体" panose="02010609060101010101" pitchFamily="49" charset="-122"/>
                </a:rPr>
                <a:t>χχ→γγ</a:t>
              </a:r>
            </a:p>
          </p:txBody>
        </p:sp>
        <p:sp>
          <p:nvSpPr>
            <p:cNvPr id="28" name="文本框 2"/>
            <p:cNvSpPr txBox="1"/>
            <p:nvPr/>
          </p:nvSpPr>
          <p:spPr>
            <a:xfrm>
              <a:off x="46720" y="49625"/>
              <a:ext cx="3174" cy="1440"/>
            </a:xfrm>
            <a:prstGeom prst="rect">
              <a:avLst/>
            </a:prstGeom>
            <a:noFill/>
            <a:ln w="9525">
              <a:noFill/>
            </a:ln>
          </p:spPr>
          <p:txBody>
            <a:bodyPr wrap="square" anchor="t" anchorCtr="0">
              <a:spAutoFit/>
            </a:bodyPr>
            <a:lstStyle/>
            <a:p>
              <a:r>
                <a:rPr lang="zh-CN" altLang="en-US" sz="2000" b="1">
                  <a:solidFill>
                    <a:srgbClr val="FF0000"/>
                  </a:solidFill>
                  <a:latin typeface="Times New Roman" panose="02020603050405020304" pitchFamily="18" charset="0"/>
                  <a:ea typeface="黑体" panose="02010609060101010101" pitchFamily="49" charset="-122"/>
                </a:rPr>
                <a:t>χχ→γγ</a:t>
              </a:r>
            </a:p>
          </p:txBody>
        </p:sp>
        <p:sp>
          <p:nvSpPr>
            <p:cNvPr id="29" name="文本框 2"/>
            <p:cNvSpPr txBox="1"/>
            <p:nvPr/>
          </p:nvSpPr>
          <p:spPr>
            <a:xfrm>
              <a:off x="34133" y="58968"/>
              <a:ext cx="3174" cy="1440"/>
            </a:xfrm>
            <a:prstGeom prst="rect">
              <a:avLst/>
            </a:prstGeom>
            <a:noFill/>
            <a:ln w="9525">
              <a:noFill/>
            </a:ln>
          </p:spPr>
          <p:txBody>
            <a:bodyPr wrap="square" anchor="t" anchorCtr="0">
              <a:spAutoFit/>
            </a:bodyPr>
            <a:lstStyle/>
            <a:p>
              <a:r>
                <a:rPr lang="zh-CN" altLang="en-US" sz="2000" b="1">
                  <a:solidFill>
                    <a:srgbClr val="FF0000"/>
                  </a:solidFill>
                  <a:latin typeface="Times New Roman" panose="02020603050405020304" pitchFamily="18" charset="0"/>
                  <a:ea typeface="黑体" panose="02010609060101010101" pitchFamily="49" charset="-122"/>
                </a:rPr>
                <a:t>χχ→γγ</a:t>
              </a:r>
            </a:p>
          </p:txBody>
        </p:sp>
        <p:sp>
          <p:nvSpPr>
            <p:cNvPr id="30" name="文本框 2"/>
            <p:cNvSpPr txBox="1"/>
            <p:nvPr/>
          </p:nvSpPr>
          <p:spPr>
            <a:xfrm>
              <a:off x="45583" y="58968"/>
              <a:ext cx="2874" cy="1440"/>
            </a:xfrm>
            <a:prstGeom prst="rect">
              <a:avLst/>
            </a:prstGeom>
            <a:noFill/>
            <a:ln w="9525">
              <a:noFill/>
            </a:ln>
          </p:spPr>
          <p:txBody>
            <a:bodyPr wrap="square" anchor="t" anchorCtr="0">
              <a:spAutoFit/>
            </a:bodyPr>
            <a:lstStyle/>
            <a:p>
              <a:r>
                <a:rPr lang="zh-CN" altLang="en-US" sz="2000" b="1">
                  <a:solidFill>
                    <a:srgbClr val="FF0000"/>
                  </a:solidFill>
                  <a:latin typeface="Times New Roman" panose="02020603050405020304" pitchFamily="18" charset="0"/>
                  <a:ea typeface="黑体" panose="02010609060101010101" pitchFamily="49" charset="-122"/>
                </a:rPr>
                <a:t>χ→γ</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ν</a:t>
              </a:r>
            </a:p>
          </p:txBody>
        </p:sp>
      </p:grpSp>
      <p:pic>
        <p:nvPicPr>
          <p:cNvPr id="5" name="图片 4" descr="图片1(1)"/>
          <p:cNvPicPr>
            <a:picLocks noChangeAspect="1"/>
          </p:cNvPicPr>
          <p:nvPr/>
        </p:nvPicPr>
        <p:blipFill>
          <a:blip r:embed="rId6"/>
          <a:stretch>
            <a:fillRect/>
          </a:stretch>
        </p:blipFill>
        <p:spPr>
          <a:xfrm>
            <a:off x="547370" y="3800475"/>
            <a:ext cx="3814445" cy="2816225"/>
          </a:xfrm>
          <a:prstGeom prst="rect">
            <a:avLst/>
          </a:prstGeom>
        </p:spPr>
      </p:pic>
      <p:sp>
        <p:nvSpPr>
          <p:cNvPr id="20" name="TextBox 4"/>
          <p:cNvSpPr txBox="1">
            <a:spLocks noChangeArrowheads="1"/>
          </p:cNvSpPr>
          <p:nvPr/>
        </p:nvSpPr>
        <p:spPr bwMode="auto">
          <a:xfrm>
            <a:off x="4886960" y="5963920"/>
            <a:ext cx="7305040" cy="707886"/>
          </a:xfrm>
          <a:prstGeom prst="rect">
            <a:avLst/>
          </a:prstGeom>
          <a:noFill/>
          <a:ln w="9525">
            <a:noFill/>
            <a:miter lim="800000"/>
          </a:ln>
        </p:spPr>
        <p:txBody>
          <a:bodyPr wrap="square">
            <a:spAutoFit/>
          </a:bodyPr>
          <a:lstStyle/>
          <a:p>
            <a:pPr algn="ct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a:t>
            </a:r>
            <a:r>
              <a:rPr lang="zh-CN" altLang="en-US"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悟空</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a:t>
            </a:r>
            <a:r>
              <a:rPr lang="zh-CN" altLang="en-US"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卫星能量分辨为国际最高水平，尤其适合探测伽马射线线谱</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(2022 Sci. Bull.)</a:t>
            </a:r>
          </a:p>
        </p:txBody>
      </p:sp>
    </p:spTree>
    <p:custDataLst>
      <p:tags r:id="rId1"/>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91D25AA-0368-BDFD-2C2A-098B224EB2FE}"/>
              </a:ext>
            </a:extLst>
          </p:cNvPr>
          <p:cNvPicPr>
            <a:picLocks noChangeAspect="1"/>
          </p:cNvPicPr>
          <p:nvPr/>
        </p:nvPicPr>
        <p:blipFill>
          <a:blip r:embed="rId4"/>
          <a:srcRect l="3807"/>
          <a:stretch>
            <a:fillRect/>
          </a:stretch>
        </p:blipFill>
        <p:spPr>
          <a:xfrm>
            <a:off x="1" y="1453803"/>
            <a:ext cx="5608320" cy="3296277"/>
          </a:xfrm>
          <a:prstGeom prst="rect">
            <a:avLst/>
          </a:prstGeom>
        </p:spPr>
      </p:pic>
      <p:sp>
        <p:nvSpPr>
          <p:cNvPr id="4" name="TextBox 4"/>
          <p:cNvSpPr txBox="1">
            <a:spLocks noChangeArrowheads="1"/>
          </p:cNvSpPr>
          <p:nvPr/>
        </p:nvSpPr>
        <p:spPr bwMode="auto">
          <a:xfrm>
            <a:off x="2160952" y="153353"/>
            <a:ext cx="7869462" cy="646331"/>
          </a:xfrm>
          <a:prstGeom prst="rect">
            <a:avLst/>
          </a:prstGeom>
          <a:noFill/>
          <a:ln w="9525">
            <a:noFill/>
            <a:miter lim="800000"/>
          </a:ln>
        </p:spPr>
        <p:txBody>
          <a:bodyPr wrap="none">
            <a:spAutoFit/>
          </a:bodyPr>
          <a:lstStyle/>
          <a:p>
            <a:pPr algn="ct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暗物质信号搜寻</a:t>
            </a:r>
            <a:r>
              <a:rPr lang="en-US" altLang="zh-CN"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 </a:t>
            </a: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银心</a:t>
            </a:r>
            <a:r>
              <a:rPr lang="en-US" altLang="zh-CN"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GeV</a:t>
            </a: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伽马射线超</a:t>
            </a:r>
          </a:p>
        </p:txBody>
      </p:sp>
      <p:sp>
        <p:nvSpPr>
          <p:cNvPr id="21" name="文本框 10"/>
          <p:cNvSpPr txBox="1"/>
          <p:nvPr/>
        </p:nvSpPr>
        <p:spPr>
          <a:xfrm>
            <a:off x="413385" y="5346700"/>
            <a:ext cx="11324590" cy="973280"/>
          </a:xfrm>
          <a:prstGeom prst="rect">
            <a:avLst/>
          </a:prstGeom>
          <a:noFill/>
          <a:ln w="9525">
            <a:noFill/>
          </a:ln>
        </p:spPr>
        <p:txBody>
          <a:bodyPr wrap="square">
            <a:spAutoFit/>
          </a:bodyPr>
          <a:lstStyle/>
          <a:p>
            <a:pPr algn="ctr" defTabSz="913765">
              <a:lnSpc>
                <a:spcPct val="125000"/>
              </a:lnSpc>
            </a:pPr>
            <a:r>
              <a:rPr lang="zh-CN" altLang="en-US" sz="2400" b="1" dirty="0">
                <a:solidFill>
                  <a:srgbClr val="6AE7FF"/>
                </a:solidFill>
                <a:latin typeface="Times New Roman Regular" panose="02020603050405020304" charset="0"/>
                <a:ea typeface="微软雅黑" charset="0"/>
                <a:cs typeface="Times New Roman Regular" panose="02020603050405020304" charset="0"/>
              </a:rPr>
              <a:t>银心</a:t>
            </a:r>
            <a:r>
              <a:rPr lang="en-US" altLang="zh-CN" sz="2400" b="1" dirty="0">
                <a:solidFill>
                  <a:srgbClr val="6AE7FF"/>
                </a:solidFill>
                <a:latin typeface="Times New Roman Regular" panose="02020603050405020304" charset="0"/>
                <a:ea typeface="微软雅黑" charset="0"/>
                <a:cs typeface="Times New Roman Regular" panose="02020603050405020304" charset="0"/>
              </a:rPr>
              <a:t>GeV</a:t>
            </a:r>
            <a:r>
              <a:rPr lang="zh-CN" altLang="en-US" sz="2400" b="1" dirty="0">
                <a:solidFill>
                  <a:srgbClr val="6AE7FF"/>
                </a:solidFill>
                <a:latin typeface="Times New Roman Regular" panose="02020603050405020304" charset="0"/>
                <a:ea typeface="微软雅黑" charset="0"/>
                <a:cs typeface="Times New Roman Regular" panose="02020603050405020304" charset="0"/>
              </a:rPr>
              <a:t>超出</a:t>
            </a:r>
            <a:r>
              <a:rPr lang="en-US" altLang="zh-CN" sz="2400" b="1" dirty="0">
                <a:solidFill>
                  <a:srgbClr val="6AE7FF"/>
                </a:solidFill>
                <a:latin typeface="Times New Roman Regular" panose="02020603050405020304" charset="0"/>
                <a:ea typeface="微软雅黑" charset="0"/>
                <a:cs typeface="Times New Roman Regular" panose="02020603050405020304" charset="0"/>
              </a:rPr>
              <a:t>: </a:t>
            </a:r>
            <a:r>
              <a:rPr lang="zh-CN" altLang="en-US" sz="2400" b="1" dirty="0">
                <a:solidFill>
                  <a:srgbClr val="6AE7FF"/>
                </a:solidFill>
                <a:latin typeface="Times New Roman Regular" panose="02020603050405020304" charset="0"/>
                <a:ea typeface="微软雅黑" charset="0"/>
                <a:cs typeface="Times New Roman Regular" panose="02020603050405020304" charset="0"/>
              </a:rPr>
              <a:t>悟空号～</a:t>
            </a:r>
            <a:r>
              <a:rPr lang="en-US" altLang="zh-CN" sz="2400" b="1" dirty="0">
                <a:solidFill>
                  <a:srgbClr val="6AE7FF"/>
                </a:solidFill>
                <a:latin typeface="Times New Roman Regular" panose="02020603050405020304" charset="0"/>
                <a:ea typeface="微软雅黑" charset="0"/>
                <a:cs typeface="Times New Roman Regular" panose="02020603050405020304" charset="0"/>
              </a:rPr>
              <a:t>8</a:t>
            </a:r>
            <a:r>
              <a:rPr lang="el-GR" altLang="zh-CN" sz="2400" b="1" dirty="0">
                <a:solidFill>
                  <a:srgbClr val="6AE7FF"/>
                </a:solidFill>
                <a:latin typeface="Times New Roman Regular" panose="02020603050405020304" charset="0"/>
                <a:ea typeface="微软雅黑" charset="0"/>
                <a:cs typeface="Times New Roman Regular" panose="02020603050405020304" charset="0"/>
              </a:rPr>
              <a:t>σ</a:t>
            </a:r>
            <a:r>
              <a:rPr lang="en-US" altLang="zh-CN" sz="2400" b="1" dirty="0">
                <a:solidFill>
                  <a:srgbClr val="6AE7FF"/>
                </a:solidFill>
                <a:latin typeface="Times New Roman Regular" panose="02020603050405020304" charset="0"/>
                <a:ea typeface="微软雅黑" charset="0"/>
                <a:cs typeface="Times New Roman Regular" panose="02020603050405020304" charset="0"/>
              </a:rPr>
              <a:t> </a:t>
            </a:r>
            <a:r>
              <a:rPr lang="zh-CN" altLang="en-US" sz="2400" b="1" dirty="0">
                <a:solidFill>
                  <a:srgbClr val="6AE7FF"/>
                </a:solidFill>
                <a:latin typeface="Times New Roman Regular" panose="02020603050405020304" charset="0"/>
                <a:ea typeface="微软雅黑" charset="0"/>
                <a:cs typeface="Times New Roman Regular" panose="02020603050405020304" charset="0"/>
              </a:rPr>
              <a:t>置信度</a:t>
            </a:r>
            <a:endParaRPr lang="en-US" altLang="zh-CN" sz="2400" b="1" dirty="0">
              <a:solidFill>
                <a:srgbClr val="6AE7FF"/>
              </a:solidFill>
              <a:latin typeface="Times New Roman Regular" panose="02020603050405020304" charset="0"/>
              <a:ea typeface="微软雅黑" charset="0"/>
              <a:cs typeface="Times New Roman Regular" panose="02020603050405020304" charset="0"/>
            </a:endParaRPr>
          </a:p>
          <a:p>
            <a:pPr algn="ctr" defTabSz="913765">
              <a:lnSpc>
                <a:spcPct val="125000"/>
              </a:lnSpc>
            </a:pPr>
            <a:r>
              <a:rPr lang="zh-CN" altLang="en-US" sz="2400" b="1" dirty="0">
                <a:solidFill>
                  <a:srgbClr val="6AE7FF"/>
                </a:solidFill>
                <a:latin typeface="Times New Roman Regular" panose="02020603050405020304" charset="0"/>
                <a:ea typeface="微软雅黑" charset="0"/>
                <a:cs typeface="Times New Roman Regular" panose="02020603050405020304" charset="0"/>
              </a:rPr>
              <a:t>暗物质湮灭解释下，参数空间与主流的</a:t>
            </a:r>
            <a:r>
              <a:rPr lang="en-US" altLang="zh-CN" sz="2400" b="1" dirty="0">
                <a:solidFill>
                  <a:srgbClr val="6AE7FF"/>
                </a:solidFill>
                <a:latin typeface="Times New Roman Regular" panose="02020603050405020304" charset="0"/>
                <a:ea typeface="微软雅黑" charset="0"/>
                <a:cs typeface="Times New Roman Regular" panose="02020603050405020304" charset="0"/>
              </a:rPr>
              <a:t>WIMP</a:t>
            </a:r>
            <a:r>
              <a:rPr lang="zh-CN" altLang="en-US" sz="2400" b="1" dirty="0">
                <a:solidFill>
                  <a:srgbClr val="6AE7FF"/>
                </a:solidFill>
                <a:latin typeface="Times New Roman Regular" panose="02020603050405020304" charset="0"/>
                <a:ea typeface="微软雅黑" charset="0"/>
                <a:cs typeface="Times New Roman Regular" panose="02020603050405020304" charset="0"/>
              </a:rPr>
              <a:t>模型预测相符</a:t>
            </a:r>
          </a:p>
        </p:txBody>
      </p:sp>
      <p:pic>
        <p:nvPicPr>
          <p:cNvPr id="5" name="图片 4">
            <a:extLst>
              <a:ext uri="{FF2B5EF4-FFF2-40B4-BE49-F238E27FC236}">
                <a16:creationId xmlns:a16="http://schemas.microsoft.com/office/drawing/2014/main" id="{4B756DE1-23DC-A033-3C95-DDFE16B977BF}"/>
              </a:ext>
            </a:extLst>
          </p:cNvPr>
          <p:cNvPicPr>
            <a:picLocks noChangeAspect="1"/>
          </p:cNvPicPr>
          <p:nvPr/>
        </p:nvPicPr>
        <p:blipFill>
          <a:blip r:embed="rId5"/>
          <a:stretch>
            <a:fillRect/>
          </a:stretch>
        </p:blipFill>
        <p:spPr>
          <a:xfrm>
            <a:off x="476823" y="3101941"/>
            <a:ext cx="1686560" cy="1536379"/>
          </a:xfrm>
          <a:prstGeom prst="rect">
            <a:avLst/>
          </a:prstGeom>
        </p:spPr>
      </p:pic>
      <p:sp>
        <p:nvSpPr>
          <p:cNvPr id="9" name="文本框 8">
            <a:extLst>
              <a:ext uri="{FF2B5EF4-FFF2-40B4-BE49-F238E27FC236}">
                <a16:creationId xmlns:a16="http://schemas.microsoft.com/office/drawing/2014/main" id="{28E4AD8A-E912-4357-813A-6095E329851C}"/>
              </a:ext>
            </a:extLst>
          </p:cNvPr>
          <p:cNvSpPr txBox="1"/>
          <p:nvPr/>
        </p:nvSpPr>
        <p:spPr>
          <a:xfrm>
            <a:off x="2003712" y="1547290"/>
            <a:ext cx="1783079" cy="369332"/>
          </a:xfrm>
          <a:prstGeom prst="rect">
            <a:avLst/>
          </a:prstGeom>
          <a:noFill/>
        </p:spPr>
        <p:txBody>
          <a:bodyPr wrap="square">
            <a:spAutoFit/>
          </a:bodyPr>
          <a:lstStyle/>
          <a:p>
            <a:r>
              <a:rPr lang="zh-CN" altLang="en-US" sz="1800" b="1" dirty="0">
                <a:solidFill>
                  <a:srgbClr val="FFFF00"/>
                </a:solidFill>
                <a:latin typeface="Times New Roman Regular" panose="02020603050405020304" charset="0"/>
                <a:ea typeface="微软雅黑" charset="0"/>
                <a:cs typeface="Times New Roman Regular" panose="02020603050405020304" charset="0"/>
              </a:rPr>
              <a:t>银心</a:t>
            </a:r>
            <a:r>
              <a:rPr lang="en-US" altLang="zh-CN" sz="1800" b="1" dirty="0">
                <a:solidFill>
                  <a:srgbClr val="FFFF00"/>
                </a:solidFill>
                <a:latin typeface="微软雅黑" panose="020B0503020204020204" pitchFamily="34" charset="-122"/>
                <a:ea typeface="微软雅黑" panose="020B0503020204020204" pitchFamily="34" charset="-122"/>
                <a:cs typeface="Times New Roman Regular" panose="02020603050405020304" charset="0"/>
              </a:rPr>
              <a:t>GeV</a:t>
            </a:r>
            <a:r>
              <a:rPr lang="zh-CN" altLang="en-US" sz="1800" b="1" dirty="0">
                <a:solidFill>
                  <a:srgbClr val="FFFF00"/>
                </a:solidFill>
                <a:latin typeface="Times New Roman Regular" panose="02020603050405020304" charset="0"/>
                <a:ea typeface="微软雅黑" charset="0"/>
                <a:cs typeface="Times New Roman Regular" panose="02020603050405020304" charset="0"/>
              </a:rPr>
              <a:t>超出</a:t>
            </a:r>
            <a:endParaRPr lang="zh-CN" altLang="en-US" dirty="0">
              <a:solidFill>
                <a:srgbClr val="FFFF00"/>
              </a:solidFill>
            </a:endParaRPr>
          </a:p>
        </p:txBody>
      </p:sp>
      <p:pic>
        <p:nvPicPr>
          <p:cNvPr id="7" name="图片 6" descr="图表, 图示&#10;&#10;AI 生成的内容可能不正确。">
            <a:extLst>
              <a:ext uri="{FF2B5EF4-FFF2-40B4-BE49-F238E27FC236}">
                <a16:creationId xmlns:a16="http://schemas.microsoft.com/office/drawing/2014/main" id="{EEE49DA1-CB9A-3C2E-7B20-99D192D02255}"/>
              </a:ext>
            </a:extLst>
          </p:cNvPr>
          <p:cNvPicPr>
            <a:picLocks noChangeAspect="1"/>
          </p:cNvPicPr>
          <p:nvPr/>
        </p:nvPicPr>
        <p:blipFill>
          <a:blip r:embed="rId6"/>
          <a:stretch>
            <a:fillRect/>
          </a:stretch>
        </p:blipFill>
        <p:spPr>
          <a:xfrm>
            <a:off x="5139821" y="2118224"/>
            <a:ext cx="3481666" cy="2489945"/>
          </a:xfrm>
          <a:prstGeom prst="rect">
            <a:avLst/>
          </a:prstGeom>
        </p:spPr>
      </p:pic>
      <p:pic>
        <p:nvPicPr>
          <p:cNvPr id="10" name="图片 9" descr="图表&#10;&#10;AI 生成的内容可能不正确。">
            <a:extLst>
              <a:ext uri="{FF2B5EF4-FFF2-40B4-BE49-F238E27FC236}">
                <a16:creationId xmlns:a16="http://schemas.microsoft.com/office/drawing/2014/main" id="{0FC9FCB7-ACB4-CBD3-806F-420E983B0B7C}"/>
              </a:ext>
            </a:extLst>
          </p:cNvPr>
          <p:cNvPicPr>
            <a:picLocks noChangeAspect="1"/>
          </p:cNvPicPr>
          <p:nvPr/>
        </p:nvPicPr>
        <p:blipFill>
          <a:blip r:embed="rId7"/>
          <a:stretch>
            <a:fillRect/>
          </a:stretch>
        </p:blipFill>
        <p:spPr>
          <a:xfrm>
            <a:off x="8718801" y="2118224"/>
            <a:ext cx="3318573" cy="2489945"/>
          </a:xfrm>
          <a:prstGeom prst="rect">
            <a:avLst/>
          </a:prstGeom>
        </p:spPr>
      </p:pic>
      <p:sp>
        <p:nvSpPr>
          <p:cNvPr id="12" name="文本框 11">
            <a:extLst>
              <a:ext uri="{FF2B5EF4-FFF2-40B4-BE49-F238E27FC236}">
                <a16:creationId xmlns:a16="http://schemas.microsoft.com/office/drawing/2014/main" id="{489EA79F-FBB8-766A-3C76-5004E679EFBD}"/>
              </a:ext>
            </a:extLst>
          </p:cNvPr>
          <p:cNvSpPr txBox="1"/>
          <p:nvPr/>
        </p:nvSpPr>
        <p:spPr>
          <a:xfrm>
            <a:off x="6931354" y="1512937"/>
            <a:ext cx="3446733" cy="400110"/>
          </a:xfrm>
          <a:prstGeom prst="rect">
            <a:avLst/>
          </a:prstGeom>
          <a:noFill/>
        </p:spPr>
        <p:txBody>
          <a:bodyPr wrap="square">
            <a:spAutoFit/>
          </a:bodyPr>
          <a:lstStyle/>
          <a:p>
            <a:r>
              <a:rPr lang="en-US" altLang="zh-CN" sz="2000" b="1" dirty="0">
                <a:solidFill>
                  <a:srgbClr val="FFFF00"/>
                </a:solidFill>
              </a:rPr>
              <a:t>DAMPE coll. arXiv:2512.23458</a:t>
            </a:r>
            <a:endParaRPr lang="zh-CN" altLang="en-US" sz="2000" b="1" dirty="0">
              <a:solidFill>
                <a:srgbClr val="FFFF00"/>
              </a:solidFill>
            </a:endParaRPr>
          </a:p>
        </p:txBody>
      </p:sp>
    </p:spTree>
    <p:custDataLst>
      <p:tags r:id="rId1"/>
    </p:custDataLst>
    <p:extLst>
      <p:ext uri="{BB962C8B-B14F-4D97-AF65-F5344CB8AC3E}">
        <p14:creationId xmlns:p14="http://schemas.microsoft.com/office/powerpoint/2010/main" val="5675654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3791207" y="153353"/>
            <a:ext cx="4608955" cy="646331"/>
          </a:xfrm>
          <a:prstGeom prst="rect">
            <a:avLst/>
          </a:prstGeom>
          <a:noFill/>
          <a:ln w="9525">
            <a:noFill/>
            <a:miter lim="800000"/>
          </a:ln>
        </p:spPr>
        <p:txBody>
          <a:bodyPr wrap="none">
            <a:spAutoFit/>
          </a:bodyPr>
          <a:lstStyle/>
          <a:p>
            <a:pPr algn="ct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宇宙射线</a:t>
            </a:r>
            <a:r>
              <a:rPr lang="en-US" altLang="zh-CN"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 </a:t>
            </a:r>
            <a:r>
              <a:rPr lang="zh-CN" altLang="en-US" sz="36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传播新效应</a:t>
            </a:r>
          </a:p>
        </p:txBody>
      </p:sp>
      <p:sp>
        <p:nvSpPr>
          <p:cNvPr id="2" name="TextBox 4"/>
          <p:cNvSpPr txBox="1">
            <a:spLocks noChangeArrowheads="1"/>
          </p:cNvSpPr>
          <p:nvPr/>
        </p:nvSpPr>
        <p:spPr bwMode="auto">
          <a:xfrm>
            <a:off x="323215" y="5169535"/>
            <a:ext cx="11487786" cy="1015663"/>
          </a:xfrm>
          <a:prstGeom prst="rect">
            <a:avLst/>
          </a:prstGeom>
          <a:noFill/>
          <a:ln w="9525">
            <a:noFill/>
            <a:miter lim="800000"/>
          </a:ln>
        </p:spPr>
        <p:txBody>
          <a:bodyPr wrap="square">
            <a:spAutoFit/>
          </a:bodyPr>
          <a:lstStyle/>
          <a:p>
            <a:pPr algn="just"/>
            <a:r>
              <a:rPr lang="en-US"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B/C(B/O)</a:t>
            </a:r>
            <a:r>
              <a:rPr lang="zh-CN" altLang="en-US"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是研究宇宙射线传播过程的重要物理量，悟空号</a:t>
            </a:r>
            <a:r>
              <a:rPr lang="zh-CN"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发现：与</a:t>
            </a:r>
            <a:r>
              <a:rPr lang="zh-CN" altLang="zh-CN" sz="2000" b="1" dirty="0">
                <a:solidFill>
                  <a:srgbClr val="FFFF00"/>
                </a:solidFill>
                <a:latin typeface="微软雅黑" panose="020B0503020204020204" pitchFamily="34" charset="-122"/>
                <a:ea typeface="微软雅黑" panose="020B0503020204020204" pitchFamily="34" charset="-122"/>
                <a:cs typeface="Trebuchet MS" panose="020B0603020202020204" pitchFamily="34" charset="0"/>
              </a:rPr>
              <a:t>标准宇宙线模型</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(Kolmogorov 1941)</a:t>
            </a:r>
            <a:r>
              <a:rPr lang="zh-CN" altLang="en-US" sz="2000" b="1" dirty="0">
                <a:solidFill>
                  <a:srgbClr val="FFFF00"/>
                </a:solidFill>
                <a:latin typeface="微软雅黑" panose="020B0503020204020204" pitchFamily="34" charset="-122"/>
                <a:ea typeface="微软雅黑" panose="020B0503020204020204" pitchFamily="34" charset="-122"/>
                <a:cs typeface="Trebuchet MS" panose="020B0603020202020204" pitchFamily="34" charset="0"/>
              </a:rPr>
              <a:t>预测</a:t>
            </a:r>
            <a:r>
              <a:rPr lang="zh-CN" altLang="zh-CN" sz="2000" b="1" dirty="0">
                <a:solidFill>
                  <a:srgbClr val="FFFF00"/>
                </a:solidFill>
                <a:latin typeface="微软雅黑" panose="020B0503020204020204" pitchFamily="34" charset="-122"/>
                <a:ea typeface="微软雅黑" panose="020B0503020204020204" pitchFamily="34" charset="-122"/>
                <a:cs typeface="Trebuchet MS" panose="020B0603020202020204" pitchFamily="34" charset="0"/>
              </a:rPr>
              <a:t>的单一幂律谱</a:t>
            </a:r>
            <a:r>
              <a:rPr lang="zh-CN"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不同，B/C</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a:t>
            </a:r>
            <a:r>
              <a:rPr lang="zh-CN"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B/O</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a:t>
            </a:r>
            <a:r>
              <a:rPr lang="zh-CN"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是能量的分段函数，意味着扩散系数的改变或者存在着其它物理过程，在基于反物质的暗物质间接探测中该新效应必须予以考虑</a:t>
            </a:r>
            <a:r>
              <a:rPr lang="en-US"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(DAMPE Coll. 2022 Sci. Bull.)</a:t>
            </a:r>
            <a:endParaRPr lang="zh-CN" altLang="zh-CN" sz="2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endParaRPr>
          </a:p>
        </p:txBody>
      </p:sp>
      <p:pic>
        <p:nvPicPr>
          <p:cNvPr id="13" name="图片 12"/>
          <p:cNvPicPr>
            <a:picLocks noChangeAspect="1"/>
          </p:cNvPicPr>
          <p:nvPr/>
        </p:nvPicPr>
        <p:blipFill>
          <a:blip r:embed="rId4"/>
          <a:stretch>
            <a:fillRect/>
          </a:stretch>
        </p:blipFill>
        <p:spPr>
          <a:xfrm>
            <a:off x="323215" y="1290955"/>
            <a:ext cx="11487785" cy="3618865"/>
          </a:xfrm>
          <a:prstGeom prst="rect">
            <a:avLst/>
          </a:prstGeom>
        </p:spPr>
      </p:pic>
      <p:sp>
        <p:nvSpPr>
          <p:cNvPr id="14" name="文本框 13"/>
          <p:cNvSpPr txBox="1"/>
          <p:nvPr/>
        </p:nvSpPr>
        <p:spPr>
          <a:xfrm>
            <a:off x="3966845" y="3820160"/>
            <a:ext cx="1137285" cy="368300"/>
          </a:xfrm>
          <a:prstGeom prst="rect">
            <a:avLst/>
          </a:prstGeom>
          <a:solidFill>
            <a:schemeClr val="bg1"/>
          </a:solidFill>
        </p:spPr>
        <p:txBody>
          <a:bodyPr wrap="square" rtlCol="0" anchor="t">
            <a:spAutoFit/>
          </a:bodyPr>
          <a:lstStyle/>
          <a:p>
            <a:r>
              <a:rPr lang="zh-CN" altLang="en-US" b="1" dirty="0">
                <a:solidFill>
                  <a:srgbClr val="0202EE"/>
                </a:solidFill>
                <a:latin typeface="微软雅黑" panose="020B0503020204020204" pitchFamily="34" charset="-122"/>
                <a:ea typeface="微软雅黑" panose="020B0503020204020204" pitchFamily="34" charset="-122"/>
                <a:cs typeface="Times New Roman Regular" panose="02020603050405020304" charset="0"/>
                <a:sym typeface="+mn-ea"/>
              </a:rPr>
              <a:t>标准假设</a:t>
            </a:r>
          </a:p>
        </p:txBody>
      </p:sp>
      <p:sp>
        <p:nvSpPr>
          <p:cNvPr id="15" name="文本框 14"/>
          <p:cNvSpPr txBox="1"/>
          <p:nvPr/>
        </p:nvSpPr>
        <p:spPr>
          <a:xfrm>
            <a:off x="3948430" y="2553335"/>
            <a:ext cx="1364615" cy="368300"/>
          </a:xfrm>
          <a:prstGeom prst="rect">
            <a:avLst/>
          </a:prstGeom>
          <a:solidFill>
            <a:schemeClr val="bg1"/>
          </a:solidFill>
        </p:spPr>
        <p:txBody>
          <a:bodyPr wrap="square" rtlCol="0" anchor="t">
            <a:spAutoFit/>
          </a:bodyPr>
          <a:lstStyle/>
          <a:p>
            <a:r>
              <a:rPr lang="zh-CN" altLang="en-US" b="1" dirty="0">
                <a:solidFill>
                  <a:srgbClr val="FF0000"/>
                </a:solidFill>
                <a:latin typeface="微软雅黑" panose="020B0503020204020204" pitchFamily="34" charset="-122"/>
                <a:ea typeface="微软雅黑" panose="020B0503020204020204" pitchFamily="34" charset="-122"/>
                <a:cs typeface="Times New Roman Regular" panose="02020603050405020304" charset="0"/>
                <a:sym typeface="+mn-ea"/>
              </a:rPr>
              <a:t>悟空新数据</a:t>
            </a:r>
          </a:p>
        </p:txBody>
      </p:sp>
      <p:sp>
        <p:nvSpPr>
          <p:cNvPr id="16" name="文本框 15"/>
          <p:cNvSpPr txBox="1"/>
          <p:nvPr/>
        </p:nvSpPr>
        <p:spPr>
          <a:xfrm>
            <a:off x="9809480" y="3820160"/>
            <a:ext cx="1137285" cy="368300"/>
          </a:xfrm>
          <a:prstGeom prst="rect">
            <a:avLst/>
          </a:prstGeom>
          <a:solidFill>
            <a:schemeClr val="bg1"/>
          </a:solidFill>
        </p:spPr>
        <p:txBody>
          <a:bodyPr wrap="square" rtlCol="0" anchor="t">
            <a:spAutoFit/>
          </a:bodyPr>
          <a:lstStyle/>
          <a:p>
            <a:r>
              <a:rPr lang="zh-CN" altLang="en-US" b="1" dirty="0">
                <a:solidFill>
                  <a:srgbClr val="0202EE"/>
                </a:solidFill>
                <a:latin typeface="微软雅黑" panose="020B0503020204020204" pitchFamily="34" charset="-122"/>
                <a:ea typeface="微软雅黑" panose="020B0503020204020204" pitchFamily="34" charset="-122"/>
                <a:cs typeface="Times New Roman Regular" panose="02020603050405020304" charset="0"/>
                <a:sym typeface="+mn-ea"/>
              </a:rPr>
              <a:t>标准假设</a:t>
            </a:r>
          </a:p>
        </p:txBody>
      </p:sp>
      <p:sp>
        <p:nvSpPr>
          <p:cNvPr id="17" name="文本框 16"/>
          <p:cNvSpPr txBox="1"/>
          <p:nvPr/>
        </p:nvSpPr>
        <p:spPr>
          <a:xfrm>
            <a:off x="9809480" y="2632710"/>
            <a:ext cx="1364615" cy="368300"/>
          </a:xfrm>
          <a:prstGeom prst="rect">
            <a:avLst/>
          </a:prstGeom>
          <a:solidFill>
            <a:schemeClr val="bg1"/>
          </a:solidFill>
        </p:spPr>
        <p:txBody>
          <a:bodyPr wrap="square" rtlCol="0" anchor="t">
            <a:spAutoFit/>
          </a:bodyPr>
          <a:lstStyle/>
          <a:p>
            <a:r>
              <a:rPr lang="zh-CN" altLang="en-US" b="1" dirty="0">
                <a:solidFill>
                  <a:srgbClr val="FF0000"/>
                </a:solidFill>
                <a:latin typeface="微软雅黑" panose="020B0503020204020204" pitchFamily="34" charset="-122"/>
                <a:ea typeface="微软雅黑" panose="020B0503020204020204" pitchFamily="34" charset="-122"/>
                <a:cs typeface="Times New Roman Regular" panose="02020603050405020304" charset="0"/>
                <a:sym typeface="+mn-ea"/>
              </a:rPr>
              <a:t>悟空新数据</a:t>
            </a:r>
          </a:p>
        </p:txBody>
      </p:sp>
      <p:pic>
        <p:nvPicPr>
          <p:cNvPr id="3" name="图片 2">
            <a:extLst>
              <a:ext uri="{FF2B5EF4-FFF2-40B4-BE49-F238E27FC236}">
                <a16:creationId xmlns:a16="http://schemas.microsoft.com/office/drawing/2014/main" id="{04445CE5-192D-B2C5-03FA-AA195339FCBC}"/>
              </a:ext>
            </a:extLst>
          </p:cNvPr>
          <p:cNvPicPr>
            <a:picLocks noChangeAspect="1"/>
          </p:cNvPicPr>
          <p:nvPr/>
        </p:nvPicPr>
        <p:blipFill>
          <a:blip r:embed="rId5"/>
          <a:stretch>
            <a:fillRect/>
          </a:stretch>
        </p:blipFill>
        <p:spPr>
          <a:xfrm>
            <a:off x="9434304" y="536263"/>
            <a:ext cx="2376696" cy="1966590"/>
          </a:xfrm>
          <a:prstGeom prst="rect">
            <a:avLst/>
          </a:prstGeom>
        </p:spPr>
      </p:pic>
      <p:sp>
        <p:nvSpPr>
          <p:cNvPr id="5" name="文本框 4">
            <a:extLst>
              <a:ext uri="{FF2B5EF4-FFF2-40B4-BE49-F238E27FC236}">
                <a16:creationId xmlns:a16="http://schemas.microsoft.com/office/drawing/2014/main" id="{10512A5A-7768-2B8B-9D43-3CFFFF70C5EC}"/>
              </a:ext>
            </a:extLst>
          </p:cNvPr>
          <p:cNvSpPr txBox="1"/>
          <p:nvPr/>
        </p:nvSpPr>
        <p:spPr>
          <a:xfrm>
            <a:off x="9970114" y="1770028"/>
            <a:ext cx="1627001" cy="384721"/>
          </a:xfrm>
          <a:prstGeom prst="rect">
            <a:avLst/>
          </a:prstGeom>
          <a:solidFill>
            <a:schemeClr val="bg1"/>
          </a:solidFill>
        </p:spPr>
        <p:txBody>
          <a:bodyPr wrap="square" rtlCol="0" anchor="t">
            <a:spAutoFit/>
          </a:bodyPr>
          <a:lstStyle/>
          <a:p>
            <a:pPr algn="ctr"/>
            <a:r>
              <a:rPr lang="en-US" altLang="zh-CN" sz="800" b="1" dirty="0">
                <a:solidFill>
                  <a:srgbClr val="0202EE"/>
                </a:solidFill>
                <a:latin typeface="微软雅黑" charset="0"/>
                <a:ea typeface="微软雅黑" charset="0"/>
                <a:cs typeface="微软雅黑" charset="0"/>
              </a:rPr>
              <a:t> </a:t>
            </a:r>
            <a:r>
              <a:rPr lang="zh-CN" altLang="en-US" sz="1000" b="1" dirty="0">
                <a:solidFill>
                  <a:schemeClr val="tx1"/>
                </a:solidFill>
                <a:latin typeface="微软雅黑" charset="0"/>
                <a:ea typeface="微软雅黑" charset="0"/>
                <a:cs typeface="微软雅黑" charset="0"/>
              </a:rPr>
              <a:t>反质子超出</a:t>
            </a:r>
            <a:r>
              <a:rPr lang="en-US" altLang="zh-CN" sz="1000" b="1" dirty="0">
                <a:latin typeface="微软雅黑" charset="0"/>
                <a:ea typeface="微软雅黑" charset="0"/>
                <a:cs typeface="微软雅黑" charset="0"/>
              </a:rPr>
              <a:t>:</a:t>
            </a:r>
            <a:r>
              <a:rPr lang="zh-CN" altLang="en-US" sz="1000" b="1" dirty="0">
                <a:latin typeface="微软雅黑" charset="0"/>
                <a:ea typeface="微软雅黑" charset="0"/>
                <a:cs typeface="微软雅黑" charset="0"/>
              </a:rPr>
              <a:t> </a:t>
            </a:r>
            <a:r>
              <a:rPr lang="zh-CN" altLang="en-US" sz="1000" b="1" dirty="0">
                <a:solidFill>
                  <a:schemeClr val="tx1"/>
                </a:solidFill>
                <a:latin typeface="微软雅黑" charset="0"/>
                <a:ea typeface="微软雅黑" charset="0"/>
                <a:cs typeface="微软雅黑" charset="0"/>
              </a:rPr>
              <a:t>暗物质信号？</a:t>
            </a:r>
            <a:r>
              <a:rPr lang="en-US" altLang="zh-CN" sz="1000" b="1" dirty="0">
                <a:solidFill>
                  <a:schemeClr val="tx1"/>
                </a:solidFill>
                <a:latin typeface="微软雅黑" charset="0"/>
                <a:ea typeface="微软雅黑" charset="0"/>
                <a:cs typeface="微软雅黑" charset="0"/>
              </a:rPr>
              <a:t> </a:t>
            </a:r>
          </a:p>
          <a:p>
            <a:pPr algn="ctr"/>
            <a:r>
              <a:rPr lang="en-US" altLang="zh-CN" sz="900" b="1" dirty="0">
                <a:solidFill>
                  <a:schemeClr val="tx1"/>
                </a:solidFill>
                <a:latin typeface="微软雅黑" charset="0"/>
                <a:ea typeface="微软雅黑" charset="0"/>
                <a:cs typeface="微软雅黑" charset="0"/>
              </a:rPr>
              <a:t>(Cui</a:t>
            </a:r>
            <a:r>
              <a:rPr lang="en-US" altLang="zh-CN" sz="900" b="1" dirty="0">
                <a:latin typeface="微软雅黑" charset="0"/>
                <a:ea typeface="微软雅黑" charset="0"/>
                <a:cs typeface="微软雅黑" charset="0"/>
              </a:rPr>
              <a:t> </a:t>
            </a:r>
            <a:r>
              <a:rPr lang="en-US" altLang="zh-CN" sz="900" b="1" dirty="0">
                <a:solidFill>
                  <a:schemeClr val="tx1"/>
                </a:solidFill>
                <a:latin typeface="微软雅黑" charset="0"/>
                <a:ea typeface="微软雅黑" charset="0"/>
                <a:cs typeface="微软雅黑" charset="0"/>
              </a:rPr>
              <a:t>et al.</a:t>
            </a:r>
            <a:r>
              <a:rPr lang="zh-CN" altLang="en-US" sz="900" b="1" dirty="0">
                <a:solidFill>
                  <a:schemeClr val="tx1"/>
                </a:solidFill>
                <a:latin typeface="微软雅黑" charset="0"/>
                <a:ea typeface="微软雅黑" charset="0"/>
                <a:cs typeface="微软雅黑" charset="0"/>
              </a:rPr>
              <a:t> </a:t>
            </a:r>
            <a:r>
              <a:rPr lang="en-US" altLang="zh-CN" sz="900" b="1" dirty="0">
                <a:solidFill>
                  <a:schemeClr val="tx1"/>
                </a:solidFill>
                <a:latin typeface="微软雅黑" charset="0"/>
                <a:ea typeface="微软雅黑" charset="0"/>
                <a:cs typeface="微软雅黑" charset="0"/>
              </a:rPr>
              <a:t>2017 PRL 118)</a:t>
            </a:r>
          </a:p>
        </p:txBody>
      </p:sp>
      <p:pic>
        <p:nvPicPr>
          <p:cNvPr id="6" name="图片 5">
            <a:extLst>
              <a:ext uri="{FF2B5EF4-FFF2-40B4-BE49-F238E27FC236}">
                <a16:creationId xmlns:a16="http://schemas.microsoft.com/office/drawing/2014/main" id="{9565F553-2C28-FBCC-6C96-6F9234D11DD8}"/>
              </a:ext>
            </a:extLst>
          </p:cNvPr>
          <p:cNvPicPr>
            <a:picLocks noChangeAspect="1"/>
          </p:cNvPicPr>
          <p:nvPr/>
        </p:nvPicPr>
        <p:blipFill>
          <a:blip r:embed="rId6"/>
          <a:stretch>
            <a:fillRect/>
          </a:stretch>
        </p:blipFill>
        <p:spPr>
          <a:xfrm>
            <a:off x="3432870" y="773707"/>
            <a:ext cx="2662814" cy="1561337"/>
          </a:xfrm>
          <a:prstGeom prst="rect">
            <a:avLst/>
          </a:prstGeom>
        </p:spPr>
      </p:pic>
    </p:spTree>
    <p:custDataLst>
      <p:tags r:id="rId1"/>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6B6A-52FA-A13A-D573-2B4D3EC52232}"/>
            </a:ext>
          </a:extLst>
        </p:cNvPr>
        <p:cNvGrpSpPr/>
        <p:nvPr/>
      </p:nvGrpSpPr>
      <p:grpSpPr>
        <a:xfrm>
          <a:off x="0" y="0"/>
          <a:ext cx="0" cy="0"/>
          <a:chOff x="0" y="0"/>
          <a:chExt cx="0" cy="0"/>
        </a:xfrm>
      </p:grpSpPr>
      <p:sp>
        <p:nvSpPr>
          <p:cNvPr id="2" name="TextBox 4">
            <a:extLst>
              <a:ext uri="{FF2B5EF4-FFF2-40B4-BE49-F238E27FC236}">
                <a16:creationId xmlns:a16="http://schemas.microsoft.com/office/drawing/2014/main" id="{38FFBF89-9A88-3F92-53F8-FDB802B9B94C}"/>
              </a:ext>
            </a:extLst>
          </p:cNvPr>
          <p:cNvSpPr txBox="1">
            <a:spLocks noChangeArrowheads="1"/>
          </p:cNvSpPr>
          <p:nvPr/>
        </p:nvSpPr>
        <p:spPr bwMode="auto">
          <a:xfrm>
            <a:off x="8243252" y="4065074"/>
            <a:ext cx="3750377" cy="2308324"/>
          </a:xfrm>
          <a:prstGeom prst="rect">
            <a:avLst/>
          </a:prstGeom>
          <a:noFill/>
          <a:ln w="9525">
            <a:noFill/>
            <a:miter lim="800000"/>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Trebuchet MS" panose="020B0603020202020204" pitchFamily="34" charset="0"/>
              </a:rPr>
              <a:t>悟空号</a:t>
            </a: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得到质子、氦、碳、氧、铁核素宇宙线的精确能谱</a:t>
            </a:r>
            <a:r>
              <a:rPr kumimoji="0" lang="zh-CN" altLang="en-US" sz="24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Trebuchet MS" panose="020B0603020202020204" pitchFamily="34" charset="0"/>
              </a:rPr>
              <a:t>，发现高能拐折能量与电荷的线性相关性</a:t>
            </a:r>
            <a:r>
              <a:rPr kumimoji="0" lang="en-US" altLang="zh-CN" sz="24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Trebuchet MS" panose="020B0603020202020204" pitchFamily="34" charset="0"/>
              </a:rPr>
              <a:t>(DAMPE Collaboration 2025 arXiv:2511.05409)</a:t>
            </a:r>
            <a:endParaRPr kumimoji="0" lang="zh-CN" altLang="zh-CN" sz="24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Trebuchet MS" panose="020B0603020202020204" pitchFamily="34" charset="0"/>
            </a:endParaRPr>
          </a:p>
        </p:txBody>
      </p:sp>
      <p:pic>
        <p:nvPicPr>
          <p:cNvPr id="3" name="图片 2">
            <a:extLst>
              <a:ext uri="{FF2B5EF4-FFF2-40B4-BE49-F238E27FC236}">
                <a16:creationId xmlns:a16="http://schemas.microsoft.com/office/drawing/2014/main" id="{CCA58181-8A6F-EEE5-465A-EB74680D92D4}"/>
              </a:ext>
            </a:extLst>
          </p:cNvPr>
          <p:cNvPicPr>
            <a:picLocks noChangeAspect="1"/>
          </p:cNvPicPr>
          <p:nvPr/>
        </p:nvPicPr>
        <p:blipFill>
          <a:blip r:embed="rId4"/>
          <a:stretch>
            <a:fillRect/>
          </a:stretch>
        </p:blipFill>
        <p:spPr>
          <a:xfrm>
            <a:off x="35367" y="1082196"/>
            <a:ext cx="4211626" cy="5407659"/>
          </a:xfrm>
          <a:prstGeom prst="rect">
            <a:avLst/>
          </a:prstGeom>
        </p:spPr>
      </p:pic>
      <p:pic>
        <p:nvPicPr>
          <p:cNvPr id="5" name="图片 4">
            <a:extLst>
              <a:ext uri="{FF2B5EF4-FFF2-40B4-BE49-F238E27FC236}">
                <a16:creationId xmlns:a16="http://schemas.microsoft.com/office/drawing/2014/main" id="{8E22A8D9-CAA3-1E7A-9026-46D004EEC9FD}"/>
              </a:ext>
            </a:extLst>
          </p:cNvPr>
          <p:cNvPicPr>
            <a:picLocks noChangeAspect="1"/>
          </p:cNvPicPr>
          <p:nvPr/>
        </p:nvPicPr>
        <p:blipFill>
          <a:blip r:embed="rId5"/>
          <a:stretch>
            <a:fillRect/>
          </a:stretch>
        </p:blipFill>
        <p:spPr>
          <a:xfrm>
            <a:off x="4419262" y="1074702"/>
            <a:ext cx="7615335" cy="2608382"/>
          </a:xfrm>
          <a:prstGeom prst="rect">
            <a:avLst/>
          </a:prstGeom>
        </p:spPr>
      </p:pic>
      <p:sp>
        <p:nvSpPr>
          <p:cNvPr id="6" name="TextBox 4">
            <a:extLst>
              <a:ext uri="{FF2B5EF4-FFF2-40B4-BE49-F238E27FC236}">
                <a16:creationId xmlns:a16="http://schemas.microsoft.com/office/drawing/2014/main" id="{8CE2C882-5CFA-42DB-D95D-D933BD6EFE26}"/>
              </a:ext>
            </a:extLst>
          </p:cNvPr>
          <p:cNvSpPr txBox="1">
            <a:spLocks noChangeArrowheads="1"/>
          </p:cNvSpPr>
          <p:nvPr/>
        </p:nvSpPr>
        <p:spPr bwMode="auto">
          <a:xfrm>
            <a:off x="1848405" y="153353"/>
            <a:ext cx="8494633" cy="646331"/>
          </a:xfrm>
          <a:prstGeom prst="rect">
            <a:avLst/>
          </a:prstGeom>
          <a:no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Trebuchet MS" panose="020B0603020202020204" pitchFamily="34" charset="0"/>
              </a:rPr>
              <a:t>悟空号观测证实宇宙线加速模型关键预言</a:t>
            </a:r>
          </a:p>
        </p:txBody>
      </p:sp>
      <p:pic>
        <p:nvPicPr>
          <p:cNvPr id="4" name="图片 3">
            <a:extLst>
              <a:ext uri="{FF2B5EF4-FFF2-40B4-BE49-F238E27FC236}">
                <a16:creationId xmlns:a16="http://schemas.microsoft.com/office/drawing/2014/main" id="{91A0304E-6113-DD99-8175-8B02BC5DEB64}"/>
              </a:ext>
            </a:extLst>
          </p:cNvPr>
          <p:cNvPicPr>
            <a:picLocks noChangeAspect="1"/>
          </p:cNvPicPr>
          <p:nvPr/>
        </p:nvPicPr>
        <p:blipFill>
          <a:blip r:embed="rId6"/>
          <a:stretch>
            <a:fillRect/>
          </a:stretch>
        </p:blipFill>
        <p:spPr>
          <a:xfrm>
            <a:off x="4419262" y="3820047"/>
            <a:ext cx="3750377" cy="2669809"/>
          </a:xfrm>
          <a:prstGeom prst="rect">
            <a:avLst/>
          </a:prstGeom>
        </p:spPr>
      </p:pic>
    </p:spTree>
    <p:custDataLst>
      <p:tags r:id="rId1"/>
    </p:custDataLst>
    <p:extLst>
      <p:ext uri="{BB962C8B-B14F-4D97-AF65-F5344CB8AC3E}">
        <p14:creationId xmlns:p14="http://schemas.microsoft.com/office/powerpoint/2010/main" val="29779899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41275" y="231775"/>
            <a:ext cx="11534775" cy="64516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AE7FF"/>
                </a:solidFill>
                <a:effectLst/>
                <a:uLnTx/>
                <a:uFillTx/>
                <a:latin typeface="微软雅黑" charset="0"/>
                <a:ea typeface="微软雅黑" charset="0"/>
                <a:cs typeface="微软雅黑" charset="0"/>
              </a:rPr>
              <a:t>Very Large gamma-ray Space Telescope</a:t>
            </a:r>
          </a:p>
        </p:txBody>
      </p:sp>
      <p:sp>
        <p:nvSpPr>
          <p:cNvPr id="5" name="TextBox 3"/>
          <p:cNvSpPr txBox="1">
            <a:spLocks noChangeArrowheads="1"/>
          </p:cNvSpPr>
          <p:nvPr/>
        </p:nvSpPr>
        <p:spPr bwMode="auto">
          <a:xfrm>
            <a:off x="7763070" y="1869181"/>
            <a:ext cx="4317042" cy="4154984"/>
          </a:xfrm>
          <a:prstGeom prst="rect">
            <a:avLst/>
          </a:prstGeom>
          <a:noFill/>
          <a:ln w="9525">
            <a:noFill/>
            <a:miter lim="800000"/>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为什么聚焦伽马射线？</a:t>
            </a:r>
            <a:endParaRPr kumimoji="0" lang="en-US" altLang="zh-CN"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宇宙射线</a:t>
            </a: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mn-cs"/>
              </a:rPr>
              <a:t>带电，到达地球时已丢失了方向信息，</a:t>
            </a: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找暗物质</a:t>
            </a: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主要是依</a:t>
            </a: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靠能谱的奇异结构</a:t>
            </a:r>
            <a:endParaRPr kumimoji="0" lang="en-US" altLang="zh-CN"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伽马射线提供能谱</a:t>
            </a:r>
            <a:r>
              <a:rPr kumimoji="0" lang="en-US" altLang="zh-CN"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a:t>
            </a: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空间分布多维信息</a:t>
            </a: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可靠</a:t>
            </a:r>
            <a:r>
              <a:rPr kumimoji="0" lang="zh-CN" altLang="en-US"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rPr>
              <a:t>甄别暗物质模型</a:t>
            </a:r>
            <a:endParaRPr kumimoji="0" lang="en-US" altLang="zh-CN" sz="2400" b="1" i="0" u="none" strike="noStrike" kern="1200" cap="none" spc="0" normalizeH="0" baseline="0" noProof="0" dirty="0">
              <a:ln>
                <a:noFill/>
              </a:ln>
              <a:solidFill>
                <a:srgbClr val="FFFF00"/>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原因</a:t>
            </a:r>
            <a:r>
              <a:rPr kumimoji="0" lang="en-US" altLang="zh-CN"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 </a:t>
            </a:r>
            <a:r>
              <a:rPr kumimoji="0" lang="zh-CN" altLang="en-US" sz="2400" b="1" i="0" u="none" strike="noStrike" kern="1200" cap="none" spc="0" normalizeH="0" baseline="0" noProof="0" dirty="0">
                <a:ln>
                  <a:noFill/>
                </a:ln>
                <a:solidFill>
                  <a:schemeClr val="bg1"/>
                </a:solidFill>
                <a:effectLst/>
                <a:uLnTx/>
                <a:uFillTx/>
                <a:latin typeface="微软雅黑" charset="0"/>
                <a:ea typeface="微软雅黑" charset="0"/>
                <a:cs typeface="微软雅黑" charset="0"/>
              </a:rPr>
              <a:t>天文观测可以给出暗物质在太空中的分布</a:t>
            </a:r>
          </a:p>
        </p:txBody>
      </p:sp>
      <p:pic>
        <p:nvPicPr>
          <p:cNvPr id="12" name="图片 11"/>
          <p:cNvPicPr>
            <a:picLocks noChangeAspect="1"/>
          </p:cNvPicPr>
          <p:nvPr/>
        </p:nvPicPr>
        <p:blipFill>
          <a:blip r:embed="rId4"/>
          <a:stretch>
            <a:fillRect/>
          </a:stretch>
        </p:blipFill>
        <p:spPr>
          <a:xfrm>
            <a:off x="41275" y="1962491"/>
            <a:ext cx="7640929" cy="3940469"/>
          </a:xfrm>
          <a:prstGeom prst="rect">
            <a:avLst/>
          </a:prstGeom>
        </p:spPr>
      </p:pic>
    </p:spTree>
    <p:custDataLst>
      <p:tags r:id="rId1"/>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rcRect b="58164"/>
          <a:stretch>
            <a:fillRect/>
          </a:stretch>
        </p:blipFill>
        <p:spPr>
          <a:xfrm>
            <a:off x="501650" y="908050"/>
            <a:ext cx="11188700" cy="2300605"/>
          </a:xfrm>
          <a:prstGeom prst="rect">
            <a:avLst/>
          </a:prstGeom>
        </p:spPr>
      </p:pic>
      <p:pic>
        <p:nvPicPr>
          <p:cNvPr id="4" name="图片 3"/>
          <p:cNvPicPr>
            <a:picLocks noChangeAspect="1"/>
          </p:cNvPicPr>
          <p:nvPr/>
        </p:nvPicPr>
        <p:blipFill>
          <a:blip r:embed="rId5"/>
          <a:srcRect l="1547" b="3734"/>
          <a:stretch>
            <a:fillRect/>
          </a:stretch>
        </p:blipFill>
        <p:spPr>
          <a:xfrm>
            <a:off x="501650" y="3140710"/>
            <a:ext cx="11188700" cy="3573145"/>
          </a:xfrm>
          <a:prstGeom prst="rect">
            <a:avLst/>
          </a:prstGeom>
        </p:spPr>
      </p:pic>
      <p:sp>
        <p:nvSpPr>
          <p:cNvPr id="5" name="矩形 4"/>
          <p:cNvSpPr/>
          <p:nvPr/>
        </p:nvSpPr>
        <p:spPr>
          <a:xfrm>
            <a:off x="3856990" y="3401695"/>
            <a:ext cx="5230495" cy="276479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41ACD989-E817-CF9C-A3F1-08D8BC6E427D}"/>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en-US" altLang="zh-CN" sz="4000" b="1" dirty="0">
                <a:solidFill>
                  <a:srgbClr val="6AE7FF"/>
                </a:solidFill>
                <a:latin typeface="微软雅黑" panose="020B0503020204020204" pitchFamily="34" charset="-122"/>
                <a:ea typeface="微软雅黑" panose="020B0503020204020204" pitchFamily="34" charset="-122"/>
              </a:rPr>
              <a:t>Very Large Area gamma-ray Space Telescope</a:t>
            </a:r>
            <a:endParaRPr lang="zh-CN" altLang="en-US" sz="4000" b="1" dirty="0">
              <a:solidFill>
                <a:srgbClr val="6AE7FF"/>
              </a:solidFill>
              <a:latin typeface="微软雅黑" panose="020B0503020204020204" pitchFamily="34" charset="-122"/>
              <a:ea typeface="微软雅黑" panose="020B0503020204020204" pitchFamily="34" charset="-122"/>
            </a:endParaRPr>
          </a:p>
        </p:txBody>
      </p:sp>
      <p:sp>
        <p:nvSpPr>
          <p:cNvPr id="7" name="TextBox 3">
            <a:extLst>
              <a:ext uri="{FF2B5EF4-FFF2-40B4-BE49-F238E27FC236}">
                <a16:creationId xmlns:a16="http://schemas.microsoft.com/office/drawing/2014/main" id="{909315F4-F106-61AC-CCEA-A4731265DEDD}"/>
              </a:ext>
            </a:extLst>
          </p:cNvPr>
          <p:cNvSpPr txBox="1">
            <a:spLocks noChangeArrowheads="1"/>
          </p:cNvSpPr>
          <p:nvPr/>
        </p:nvSpPr>
        <p:spPr bwMode="auto">
          <a:xfrm>
            <a:off x="3910644" y="3064248"/>
            <a:ext cx="5170109" cy="369332"/>
          </a:xfrm>
          <a:prstGeom prst="rect">
            <a:avLst/>
          </a:prstGeom>
          <a:noFill/>
          <a:ln w="9525">
            <a:noFill/>
            <a:miter lim="800000"/>
          </a:ln>
        </p:spPr>
        <p:txBody>
          <a:bodyPr wrap="square">
            <a:spAutoFit/>
          </a:bodyPr>
          <a:lstStyle/>
          <a:p>
            <a:pPr algn="just"/>
            <a:r>
              <a:rPr lang="en-US" altLang="zh-CN" b="1" dirty="0">
                <a:solidFill>
                  <a:srgbClr val="0000FF"/>
                </a:solidFill>
                <a:latin typeface="微软雅黑" charset="0"/>
                <a:ea typeface="微软雅黑" charset="0"/>
                <a:cs typeface="微软雅黑" charset="0"/>
              </a:rPr>
              <a:t>A very broad energy range: ~1MeV-10TeV</a:t>
            </a:r>
            <a:endParaRPr lang="zh-CN" altLang="en-US" b="1" dirty="0">
              <a:solidFill>
                <a:srgbClr val="0000FF"/>
              </a:solidFill>
              <a:latin typeface="微软雅黑" charset="0"/>
              <a:ea typeface="微软雅黑" charset="0"/>
              <a:cs typeface="微软雅黑" charset="0"/>
            </a:endParaRPr>
          </a:p>
        </p:txBody>
      </p:sp>
    </p:spTree>
    <p:custDataLst>
      <p:tags r:id="rId1"/>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stretch>
            <a:fillRect/>
          </a:stretch>
        </p:blipFill>
        <p:spPr>
          <a:xfrm>
            <a:off x="5792470" y="1064895"/>
            <a:ext cx="6281420" cy="4673600"/>
          </a:xfrm>
          <a:prstGeom prst="rect">
            <a:avLst/>
          </a:prstGeom>
        </p:spPr>
      </p:pic>
      <p:pic>
        <p:nvPicPr>
          <p:cNvPr id="4" name="图片 3"/>
          <p:cNvPicPr>
            <a:picLocks noChangeAspect="1"/>
          </p:cNvPicPr>
          <p:nvPr/>
        </p:nvPicPr>
        <p:blipFill>
          <a:blip r:embed="rId5"/>
          <a:stretch>
            <a:fillRect/>
          </a:stretch>
        </p:blipFill>
        <p:spPr>
          <a:xfrm>
            <a:off x="-18415" y="1070610"/>
            <a:ext cx="5792470" cy="4667885"/>
          </a:xfrm>
          <a:prstGeom prst="rect">
            <a:avLst/>
          </a:prstGeom>
        </p:spPr>
      </p:pic>
      <p:sp>
        <p:nvSpPr>
          <p:cNvPr id="5" name="TextBox 3"/>
          <p:cNvSpPr txBox="1">
            <a:spLocks noChangeArrowheads="1"/>
          </p:cNvSpPr>
          <p:nvPr/>
        </p:nvSpPr>
        <p:spPr bwMode="auto">
          <a:xfrm>
            <a:off x="-18415" y="5902960"/>
            <a:ext cx="12092305" cy="830997"/>
          </a:xfrm>
          <a:prstGeom prst="rect">
            <a:avLst/>
          </a:prstGeom>
          <a:noFill/>
          <a:ln w="9525">
            <a:noFill/>
            <a:miter lim="800000"/>
          </a:ln>
        </p:spPr>
        <p:txBody>
          <a:bodyPr wrap="square">
            <a:spAutoFit/>
          </a:bodyPr>
          <a:lstStyle/>
          <a:p>
            <a:pPr algn="just"/>
            <a:r>
              <a:rPr lang="en-US" altLang="zh-CN" sz="2400" b="1" dirty="0">
                <a:solidFill>
                  <a:srgbClr val="6AE7FF"/>
                </a:solidFill>
                <a:latin typeface="微软雅黑" charset="0"/>
                <a:ea typeface="微软雅黑" charset="0"/>
                <a:cs typeface="微软雅黑" charset="0"/>
              </a:rPr>
              <a:t>Key design: replacing the tungsten layer in the silicon track detector by </a:t>
            </a:r>
            <a:r>
              <a:rPr lang="en-US" altLang="zh-CN" sz="2400" b="1" dirty="0" err="1">
                <a:solidFill>
                  <a:srgbClr val="6AE7FF"/>
                </a:solidFill>
                <a:latin typeface="微软雅黑" charset="0"/>
                <a:ea typeface="微软雅黑" charset="0"/>
                <a:cs typeface="微软雅黑" charset="0"/>
              </a:rPr>
              <a:t>CsI</a:t>
            </a:r>
            <a:r>
              <a:rPr lang="en-US" altLang="zh-CN" sz="2400" b="1" dirty="0">
                <a:solidFill>
                  <a:srgbClr val="6AE7FF"/>
                </a:solidFill>
                <a:latin typeface="微软雅黑" charset="0"/>
                <a:ea typeface="微软雅黑" charset="0"/>
                <a:cs typeface="微软雅黑" charset="0"/>
              </a:rPr>
              <a:t>, with which the MeV </a:t>
            </a:r>
            <a:r>
              <a:rPr lang="el-GR" altLang="zh-CN" sz="2400" b="1" dirty="0">
                <a:solidFill>
                  <a:srgbClr val="6AE7FF"/>
                </a:solidFill>
                <a:latin typeface="微软雅黑" panose="020B0503020204020204" pitchFamily="34" charset="-122"/>
                <a:ea typeface="微软雅黑" panose="020B0503020204020204" pitchFamily="34" charset="-122"/>
                <a:cs typeface="微软雅黑" charset="0"/>
              </a:rPr>
              <a:t>γ</a:t>
            </a:r>
            <a:r>
              <a:rPr lang="en-US" altLang="zh-CN" sz="2400" b="1" dirty="0">
                <a:solidFill>
                  <a:srgbClr val="6AE7FF"/>
                </a:solidFill>
                <a:latin typeface="微软雅黑" charset="0"/>
                <a:ea typeface="微软雅黑" charset="0"/>
                <a:cs typeface="微软雅黑" charset="0"/>
              </a:rPr>
              <a:t>-rays can be measured via the Compton scattering</a:t>
            </a:r>
            <a:endParaRPr lang="zh-CN" altLang="en-US" sz="2400" b="1" dirty="0">
              <a:solidFill>
                <a:srgbClr val="6AE7FF"/>
              </a:solidFill>
              <a:latin typeface="微软雅黑" charset="0"/>
              <a:ea typeface="微软雅黑" charset="0"/>
              <a:cs typeface="微软雅黑" charset="0"/>
            </a:endParaRPr>
          </a:p>
        </p:txBody>
      </p:sp>
      <p:sp>
        <p:nvSpPr>
          <p:cNvPr id="2" name="TextBox 3">
            <a:extLst>
              <a:ext uri="{FF2B5EF4-FFF2-40B4-BE49-F238E27FC236}">
                <a16:creationId xmlns:a16="http://schemas.microsoft.com/office/drawing/2014/main" id="{F19A34EA-381E-B282-035E-FE78447ACF1B}"/>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en-US" altLang="zh-CN" sz="4000" b="1" dirty="0">
                <a:solidFill>
                  <a:srgbClr val="6AE7FF"/>
                </a:solidFill>
                <a:latin typeface="微软雅黑" panose="020B0503020204020204" pitchFamily="34" charset="-122"/>
                <a:ea typeface="微软雅黑" panose="020B0503020204020204" pitchFamily="34" charset="-122"/>
              </a:rPr>
              <a:t>Very Large Area gamma-ray Space Telescope</a:t>
            </a:r>
            <a:endParaRPr lang="zh-CN" altLang="en-US" sz="4000" b="1" dirty="0">
              <a:solidFill>
                <a:srgbClr val="6AE7F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srcRect b="1693"/>
          <a:stretch>
            <a:fillRect/>
          </a:stretch>
        </p:blipFill>
        <p:spPr>
          <a:xfrm>
            <a:off x="299802" y="1052926"/>
            <a:ext cx="11622447" cy="5536604"/>
          </a:xfrm>
          <a:prstGeom prst="rect">
            <a:avLst/>
          </a:prstGeom>
        </p:spPr>
      </p:pic>
      <p:sp>
        <p:nvSpPr>
          <p:cNvPr id="2" name="TextBox 3">
            <a:extLst>
              <a:ext uri="{FF2B5EF4-FFF2-40B4-BE49-F238E27FC236}">
                <a16:creationId xmlns:a16="http://schemas.microsoft.com/office/drawing/2014/main" id="{6E41B37C-8528-6165-3D5B-877F3238EBD7}"/>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rPr>
              <a:t>Very Large Area gamma-ray Space Telescope</a:t>
            </a:r>
            <a:endParaRPr kumimoji="0" lang="zh-CN" altLang="en-US"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endParaRPr>
          </a:p>
        </p:txBody>
      </p:sp>
      <p:sp>
        <p:nvSpPr>
          <p:cNvPr id="3" name="TextBox 3">
            <a:extLst>
              <a:ext uri="{FF2B5EF4-FFF2-40B4-BE49-F238E27FC236}">
                <a16:creationId xmlns:a16="http://schemas.microsoft.com/office/drawing/2014/main" id="{1155C44D-D24E-37FF-64F3-6DC945C55A0B}"/>
              </a:ext>
            </a:extLst>
          </p:cNvPr>
          <p:cNvSpPr txBox="1">
            <a:spLocks noChangeArrowheads="1"/>
          </p:cNvSpPr>
          <p:nvPr/>
        </p:nvSpPr>
        <p:spPr bwMode="auto">
          <a:xfrm>
            <a:off x="6508376" y="5726274"/>
            <a:ext cx="5276245" cy="707886"/>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1300F5"/>
                </a:solidFill>
                <a:effectLst/>
                <a:uLnTx/>
                <a:uFillTx/>
                <a:latin typeface="微软雅黑" charset="0"/>
                <a:ea typeface="微软雅黑" charset="0"/>
                <a:cs typeface="微软雅黑" charset="0"/>
              </a:rPr>
              <a:t>Each sub-detector contains four units,  each &gt;1.2m×1.2m</a:t>
            </a:r>
            <a:endParaRPr kumimoji="0" lang="zh-CN" altLang="en-US" sz="2000" b="1" i="0" u="none" strike="noStrike" kern="1200" cap="none" spc="0" normalizeH="0" baseline="0" noProof="0" dirty="0">
              <a:ln>
                <a:noFill/>
              </a:ln>
              <a:solidFill>
                <a:srgbClr val="1300F5"/>
              </a:solidFill>
              <a:effectLst/>
              <a:uLnTx/>
              <a:uFillTx/>
              <a:latin typeface="微软雅黑" charset="0"/>
              <a:ea typeface="微软雅黑" charset="0"/>
              <a:cs typeface="微软雅黑" charset="0"/>
            </a:endParaRPr>
          </a:p>
        </p:txBody>
      </p:sp>
    </p:spTree>
    <p:custDataLst>
      <p:tags r:id="rId1"/>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53BA-5C70-B25C-3BD7-B4E164E36BBA}"/>
            </a:ext>
          </a:extLst>
        </p:cNvPr>
        <p:cNvGrpSpPr/>
        <p:nvPr/>
      </p:nvGrpSpPr>
      <p:grpSpPr>
        <a:xfrm>
          <a:off x="0" y="0"/>
          <a:ext cx="0" cy="0"/>
          <a:chOff x="0" y="0"/>
          <a:chExt cx="0" cy="0"/>
        </a:xfrm>
      </p:grpSpPr>
      <p:sp>
        <p:nvSpPr>
          <p:cNvPr id="8" name="TextBox 3">
            <a:extLst>
              <a:ext uri="{FF2B5EF4-FFF2-40B4-BE49-F238E27FC236}">
                <a16:creationId xmlns:a16="http://schemas.microsoft.com/office/drawing/2014/main" id="{BB9BFE58-6348-A5A5-6C02-2787F8D9B7C2}"/>
              </a:ext>
            </a:extLst>
          </p:cNvPr>
          <p:cNvSpPr txBox="1">
            <a:spLocks noChangeArrowheads="1"/>
          </p:cNvSpPr>
          <p:nvPr/>
        </p:nvSpPr>
        <p:spPr bwMode="auto">
          <a:xfrm>
            <a:off x="-18415" y="5523201"/>
            <a:ext cx="12092305" cy="830997"/>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rPr>
              <a:t>In comparison with Fermi-LAT, VLAST has higher acceptance</a:t>
            </a:r>
            <a:r>
              <a:rPr lang="en-US" altLang="zh-CN" sz="2400" b="1" dirty="0">
                <a:solidFill>
                  <a:srgbClr val="6AE7FF"/>
                </a:solidFill>
                <a:latin typeface="微软雅黑" charset="0"/>
                <a:ea typeface="微软雅黑" charset="0"/>
                <a:cs typeface="微软雅黑" charset="0"/>
              </a:rPr>
              <a:t>,</a:t>
            </a:r>
            <a:r>
              <a:rPr kumimoji="0" lang="en-US" altLang="zh-CN"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rPr>
              <a:t> energy resolution and good angular resolution (Fan, Chang &amp; Guo et al. 2022)</a:t>
            </a:r>
            <a:endParaRPr kumimoji="0" lang="zh-CN" altLang="en-US" sz="2400" b="1" i="0" u="none" strike="noStrike" kern="1200" cap="none" spc="0" normalizeH="0" baseline="0" noProof="0" dirty="0">
              <a:ln>
                <a:noFill/>
              </a:ln>
              <a:solidFill>
                <a:srgbClr val="6AE7FF"/>
              </a:solidFill>
              <a:effectLst/>
              <a:uLnTx/>
              <a:uFillTx/>
              <a:latin typeface="微软雅黑" charset="0"/>
              <a:ea typeface="微软雅黑" charset="0"/>
              <a:cs typeface="微软雅黑" charset="0"/>
            </a:endParaRPr>
          </a:p>
        </p:txBody>
      </p:sp>
      <p:pic>
        <p:nvPicPr>
          <p:cNvPr id="2" name="图片 1">
            <a:extLst>
              <a:ext uri="{FF2B5EF4-FFF2-40B4-BE49-F238E27FC236}">
                <a16:creationId xmlns:a16="http://schemas.microsoft.com/office/drawing/2014/main" id="{C5BA9E1D-9AD2-3672-1D15-9216C7E0809D}"/>
              </a:ext>
            </a:extLst>
          </p:cNvPr>
          <p:cNvPicPr>
            <a:picLocks noChangeAspect="1"/>
          </p:cNvPicPr>
          <p:nvPr/>
        </p:nvPicPr>
        <p:blipFill>
          <a:blip r:embed="rId4"/>
          <a:srcRect t="1712" r="50436"/>
          <a:stretch>
            <a:fillRect/>
          </a:stretch>
        </p:blipFill>
        <p:spPr>
          <a:xfrm>
            <a:off x="37315" y="1580857"/>
            <a:ext cx="3864834" cy="3294151"/>
          </a:xfrm>
          <a:prstGeom prst="rect">
            <a:avLst/>
          </a:prstGeom>
        </p:spPr>
      </p:pic>
      <p:pic>
        <p:nvPicPr>
          <p:cNvPr id="6" name="图片 5">
            <a:extLst>
              <a:ext uri="{FF2B5EF4-FFF2-40B4-BE49-F238E27FC236}">
                <a16:creationId xmlns:a16="http://schemas.microsoft.com/office/drawing/2014/main" id="{21AECFAE-4CA3-FD48-26A2-42EAB32E1DEC}"/>
              </a:ext>
            </a:extLst>
          </p:cNvPr>
          <p:cNvPicPr>
            <a:picLocks noChangeAspect="1"/>
          </p:cNvPicPr>
          <p:nvPr/>
        </p:nvPicPr>
        <p:blipFill>
          <a:blip r:embed="rId5"/>
          <a:srcRect l="50423" r="1397"/>
          <a:stretch>
            <a:fillRect/>
          </a:stretch>
        </p:blipFill>
        <p:spPr>
          <a:xfrm>
            <a:off x="3998333" y="1573137"/>
            <a:ext cx="3972544" cy="3301871"/>
          </a:xfrm>
          <a:prstGeom prst="rect">
            <a:avLst/>
          </a:prstGeom>
        </p:spPr>
      </p:pic>
      <p:sp>
        <p:nvSpPr>
          <p:cNvPr id="4" name="TextBox 3">
            <a:extLst>
              <a:ext uri="{FF2B5EF4-FFF2-40B4-BE49-F238E27FC236}">
                <a16:creationId xmlns:a16="http://schemas.microsoft.com/office/drawing/2014/main" id="{6231FC10-F552-BF4D-3235-326F9D16AC01}"/>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rPr>
              <a:t>Very Large Area gamma-ray space telescope</a:t>
            </a:r>
            <a:endParaRPr kumimoji="0" lang="zh-CN" altLang="en-US"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endParaRPr>
          </a:p>
        </p:txBody>
      </p:sp>
      <p:pic>
        <p:nvPicPr>
          <p:cNvPr id="3" name="图片 2">
            <a:extLst>
              <a:ext uri="{FF2B5EF4-FFF2-40B4-BE49-F238E27FC236}">
                <a16:creationId xmlns:a16="http://schemas.microsoft.com/office/drawing/2014/main" id="{F0B56ADD-BE11-1F7C-992C-83D9B3264446}"/>
              </a:ext>
            </a:extLst>
          </p:cNvPr>
          <p:cNvPicPr>
            <a:picLocks noChangeAspect="1"/>
          </p:cNvPicPr>
          <p:nvPr/>
        </p:nvPicPr>
        <p:blipFill>
          <a:blip r:embed="rId6"/>
          <a:srcRect b="513"/>
          <a:stretch>
            <a:fillRect/>
          </a:stretch>
        </p:blipFill>
        <p:spPr>
          <a:xfrm>
            <a:off x="8026592" y="1573137"/>
            <a:ext cx="4128093" cy="3301871"/>
          </a:xfrm>
          <a:prstGeom prst="rect">
            <a:avLst/>
          </a:prstGeom>
        </p:spPr>
      </p:pic>
    </p:spTree>
    <p:custDataLst>
      <p:tags r:id="rId1"/>
    </p:custDataLst>
    <p:extLst>
      <p:ext uri="{BB962C8B-B14F-4D97-AF65-F5344CB8AC3E}">
        <p14:creationId xmlns:p14="http://schemas.microsoft.com/office/powerpoint/2010/main" val="3386363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48895" y="180975"/>
            <a:ext cx="12296775"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暗物质</a:t>
            </a: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人类未知的全新粒子</a:t>
            </a:r>
          </a:p>
        </p:txBody>
      </p:sp>
      <p:pic>
        <p:nvPicPr>
          <p:cNvPr id="2" name="图片 1" descr="C1-5"/>
          <p:cNvPicPr>
            <a:picLocks noChangeAspect="1"/>
          </p:cNvPicPr>
          <p:nvPr/>
        </p:nvPicPr>
        <p:blipFill>
          <a:blip r:embed="rId4"/>
          <a:stretch>
            <a:fillRect/>
          </a:stretch>
        </p:blipFill>
        <p:spPr>
          <a:xfrm>
            <a:off x="9164" y="1576671"/>
            <a:ext cx="4235716" cy="3176787"/>
          </a:xfrm>
          <a:prstGeom prst="rect">
            <a:avLst/>
          </a:prstGeom>
        </p:spPr>
      </p:pic>
      <p:sp>
        <p:nvSpPr>
          <p:cNvPr id="6" name="TextBox 4"/>
          <p:cNvSpPr txBox="1">
            <a:spLocks noChangeArrowheads="1"/>
          </p:cNvSpPr>
          <p:nvPr/>
        </p:nvSpPr>
        <p:spPr bwMode="auto">
          <a:xfrm>
            <a:off x="9164" y="5118585"/>
            <a:ext cx="12125374" cy="1200329"/>
          </a:xfrm>
          <a:prstGeom prst="rect">
            <a:avLst/>
          </a:prstGeom>
          <a:noFill/>
          <a:ln w="9525">
            <a:noFill/>
            <a:miter lim="800000"/>
          </a:ln>
        </p:spPr>
        <p:txBody>
          <a:bodyPr wrap="square">
            <a:spAutoFit/>
          </a:bodyPr>
          <a:lstStyle/>
          <a:p>
            <a:pPr algn="ct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天文观测发现宇宙中存在大量的暗物质，其总质量是普通物质的</a:t>
            </a:r>
            <a:r>
              <a:rPr lang="en-US" altLang="zh-CN"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~5</a:t>
            </a: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倍。</a:t>
            </a:r>
            <a:endParaRPr lang="en-US" altLang="zh-CN"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endParaRPr>
          </a:p>
          <a:p>
            <a:pPr algn="ct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标准粒子物理模型预言的</a:t>
            </a:r>
            <a:r>
              <a:rPr lang="en-US" altLang="zh-CN"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61</a:t>
            </a: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种基本粒子已经被成功探测到，</a:t>
            </a:r>
          </a:p>
          <a:p>
            <a:pPr algn="ctr"/>
            <a:r>
              <a:rPr lang="zh-CN" altLang="en-US" sz="24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但其中没有任何一种可以合理地解释暗物质！</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426" y="1576937"/>
            <a:ext cx="4478804" cy="3176521"/>
          </a:xfrm>
          <a:prstGeom prst="rect">
            <a:avLst/>
          </a:prstGeom>
        </p:spPr>
      </p:pic>
      <p:pic>
        <p:nvPicPr>
          <p:cNvPr id="4" name="图片 3">
            <a:extLst>
              <a:ext uri="{FF2B5EF4-FFF2-40B4-BE49-F238E27FC236}">
                <a16:creationId xmlns:a16="http://schemas.microsoft.com/office/drawing/2014/main" id="{B5FF51A4-FCF4-FE2C-1017-41279FAF0B8B}"/>
              </a:ext>
            </a:extLst>
          </p:cNvPr>
          <p:cNvPicPr>
            <a:picLocks noChangeAspect="1"/>
          </p:cNvPicPr>
          <p:nvPr/>
        </p:nvPicPr>
        <p:blipFill>
          <a:blip r:embed="rId6"/>
          <a:stretch>
            <a:fillRect/>
          </a:stretch>
        </p:blipFill>
        <p:spPr>
          <a:xfrm>
            <a:off x="4167784" y="2011021"/>
            <a:ext cx="3620738" cy="2150943"/>
          </a:xfrm>
          <a:prstGeom prst="rect">
            <a:avLst/>
          </a:prstGeom>
        </p:spPr>
      </p:pic>
    </p:spTree>
    <p:custDataLst>
      <p:tags r:id="rId1"/>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DE18-8F8C-728E-D007-DF749DE7000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A8597FB-0AF6-1EC1-00B3-8D0231F0AE6E}"/>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rPr>
              <a:t>Expected performance of VLAST</a:t>
            </a:r>
            <a:endParaRPr kumimoji="0" lang="zh-CN" altLang="en-US" sz="4000" b="1" i="0" u="none" strike="noStrike" kern="1200" cap="none" spc="0" normalizeH="0" baseline="0" noProof="0" dirty="0">
              <a:ln>
                <a:noFill/>
              </a:ln>
              <a:solidFill>
                <a:srgbClr val="6AE7FF"/>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6" name="表格 3">
            <a:extLst>
              <a:ext uri="{FF2B5EF4-FFF2-40B4-BE49-F238E27FC236}">
                <a16:creationId xmlns:a16="http://schemas.microsoft.com/office/drawing/2014/main" id="{3FA1D229-7C6F-4D64-8383-5DD9DA6CDC28}"/>
              </a:ext>
            </a:extLst>
          </p:cNvPr>
          <p:cNvGraphicFramePr>
            <a:graphicFrameLocks noGrp="1"/>
          </p:cNvGraphicFramePr>
          <p:nvPr/>
        </p:nvGraphicFramePr>
        <p:xfrm>
          <a:off x="569626" y="1521502"/>
          <a:ext cx="10942821" cy="4489556"/>
        </p:xfrm>
        <a:graphic>
          <a:graphicData uri="http://schemas.openxmlformats.org/drawingml/2006/table">
            <a:tbl>
              <a:tblPr/>
              <a:tblGrid>
                <a:gridCol w="2340801">
                  <a:extLst>
                    <a:ext uri="{9D8B030D-6E8A-4147-A177-3AD203B41FA5}">
                      <a16:colId xmlns:a16="http://schemas.microsoft.com/office/drawing/2014/main" val="20000"/>
                    </a:ext>
                  </a:extLst>
                </a:gridCol>
                <a:gridCol w="2036328">
                  <a:extLst>
                    <a:ext uri="{9D8B030D-6E8A-4147-A177-3AD203B41FA5}">
                      <a16:colId xmlns:a16="http://schemas.microsoft.com/office/drawing/2014/main" val="20001"/>
                    </a:ext>
                  </a:extLst>
                </a:gridCol>
                <a:gridCol w="2188564">
                  <a:extLst>
                    <a:ext uri="{9D8B030D-6E8A-4147-A177-3AD203B41FA5}">
                      <a16:colId xmlns:a16="http://schemas.microsoft.com/office/drawing/2014/main" val="20002"/>
                    </a:ext>
                  </a:extLst>
                </a:gridCol>
                <a:gridCol w="2188564">
                  <a:extLst>
                    <a:ext uri="{9D8B030D-6E8A-4147-A177-3AD203B41FA5}">
                      <a16:colId xmlns:a16="http://schemas.microsoft.com/office/drawing/2014/main" val="20003"/>
                    </a:ext>
                  </a:extLst>
                </a:gridCol>
                <a:gridCol w="2188564">
                  <a:extLst>
                    <a:ext uri="{9D8B030D-6E8A-4147-A177-3AD203B41FA5}">
                      <a16:colId xmlns:a16="http://schemas.microsoft.com/office/drawing/2014/main" val="20004"/>
                    </a:ext>
                  </a:extLst>
                </a:gridCol>
              </a:tblGrid>
              <a:tr h="579249">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2000" b="1" i="0" u="none" strike="noStrike" dirty="0">
                          <a:solidFill>
                            <a:srgbClr val="000000"/>
                          </a:solidFill>
                          <a:effectLst/>
                          <a:latin typeface="Microsoft YaHei" panose="020B0503020204020204" pitchFamily="34" charset="-122"/>
                          <a:ea typeface="Microsoft YaHei" panose="020B0503020204020204" pitchFamily="34" charset="-122"/>
                        </a:rPr>
                        <a:t>Some space-based gamma-ray missions</a:t>
                      </a:r>
                      <a:endParaRPr lang="zh-CN" altLang="en-US" sz="20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7686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facility</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acceptance</a:t>
                      </a: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t>
                      </a:r>
                      <a:r>
                        <a:rPr lang="en-US" sz="1600" b="1" i="0" u="none" strike="noStrike" dirty="0">
                          <a:solidFill>
                            <a:srgbClr val="000000"/>
                          </a:solidFill>
                          <a:effectLst/>
                          <a:latin typeface="微软雅黑" panose="020B0503020204020204" pitchFamily="34" charset="-122"/>
                          <a:ea typeface="微软雅黑" panose="020B0503020204020204" pitchFamily="34" charset="-122"/>
                        </a:rPr>
                        <a:t>m</a:t>
                      </a:r>
                      <a:r>
                        <a:rPr lang="en-US" sz="1600" b="1" kern="1200" baseline="30000" dirty="0">
                          <a:solidFill>
                            <a:schemeClr val="tx1"/>
                          </a:solidFill>
                          <a:latin typeface="微软雅黑" panose="020B0503020204020204" pitchFamily="34" charset="-122"/>
                          <a:ea typeface="微软雅黑" panose="020B0503020204020204" pitchFamily="34" charset="-122"/>
                          <a:cs typeface="+mn-cs"/>
                        </a:rPr>
                        <a:t>2</a:t>
                      </a:r>
                      <a:r>
                        <a:rPr lang="en-US" sz="1600" b="1" i="0" u="none" strike="noStrike" dirty="0">
                          <a:solidFill>
                            <a:srgbClr val="000000"/>
                          </a:solidFill>
                          <a:effectLst/>
                          <a:latin typeface="微软雅黑" panose="020B0503020204020204" pitchFamily="34" charset="-122"/>
                          <a:ea typeface="微软雅黑" panose="020B0503020204020204" pitchFamily="34" charset="-122"/>
                        </a:rPr>
                        <a:t> </a:t>
                      </a:r>
                      <a:r>
                        <a:rPr lang="en-US" sz="1600" b="1" i="0" u="none" strike="noStrike" dirty="0" err="1">
                          <a:solidFill>
                            <a:srgbClr val="000000"/>
                          </a:solidFill>
                          <a:effectLst/>
                          <a:latin typeface="微软雅黑" panose="020B0503020204020204" pitchFamily="34" charset="-122"/>
                          <a:ea typeface="微软雅黑" panose="020B0503020204020204" pitchFamily="34" charset="-122"/>
                        </a:rPr>
                        <a:t>sr</a:t>
                      </a:r>
                      <a:r>
                        <a:rPr lang="en-US" sz="1600" b="1" i="0" u="none" strike="noStrike" dirty="0">
                          <a:solidFill>
                            <a:srgbClr val="000000"/>
                          </a:solidFill>
                          <a:effectLst/>
                          <a:latin typeface="微软雅黑" panose="020B0503020204020204" pitchFamily="34" charset="-122"/>
                          <a:ea typeface="微软雅黑" panose="020B0503020204020204" pitchFamily="34" charset="-122"/>
                        </a:rPr>
                        <a:t>)</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energy range</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energy resolution</a:t>
                      </a:r>
                      <a:b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b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(@10</a:t>
                      </a:r>
                      <a:r>
                        <a:rPr lang="en-US" sz="1600" b="1" i="0" u="none" strike="noStrike" dirty="0">
                          <a:solidFill>
                            <a:srgbClr val="000000"/>
                          </a:solidFill>
                          <a:effectLst/>
                          <a:latin typeface="微软雅黑" panose="020B0503020204020204" pitchFamily="34" charset="-122"/>
                          <a:ea typeface="微软雅黑" panose="020B0503020204020204" pitchFamily="34" charset="-122"/>
                        </a:rPr>
                        <a:t>GeV)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angular resolution</a:t>
                      </a:r>
                      <a:b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b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(@50</a:t>
                      </a:r>
                      <a:r>
                        <a:rPr lang="en-US" sz="1600" b="1" i="0" u="none" strike="noStrike" dirty="0">
                          <a:solidFill>
                            <a:srgbClr val="000000"/>
                          </a:solidFill>
                          <a:effectLst/>
                          <a:latin typeface="微软雅黑" panose="020B0503020204020204" pitchFamily="34" charset="-122"/>
                          <a:ea typeface="微软雅黑" panose="020B0503020204020204" pitchFamily="34" charset="-122"/>
                        </a:rPr>
                        <a:t>GeV)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20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Fermi-LAT</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1" i="0" u="none" strike="noStrike" dirty="0">
                          <a:solidFill>
                            <a:schemeClr val="tx1"/>
                          </a:solidFill>
                          <a:effectLst/>
                          <a:latin typeface="微软雅黑"/>
                          <a:ea typeface="Microsoft YaHei UI"/>
                        </a:rPr>
                        <a:t>～</a:t>
                      </a:r>
                      <a:r>
                        <a:rPr lang="en-US" altLang="zh-CN" sz="1600" b="1" i="0" u="none" strike="noStrike" dirty="0">
                          <a:solidFill>
                            <a:schemeClr val="tx1"/>
                          </a:solidFill>
                          <a:effectLst/>
                          <a:latin typeface="微软雅黑"/>
                          <a:ea typeface="Microsoft YaHei UI"/>
                        </a:rPr>
                        <a:t>2</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20 MeV-300 </a:t>
                      </a:r>
                      <a:r>
                        <a:rPr lang="en-US" sz="1600" b="1" i="0" u="none" strike="noStrike" dirty="0" err="1">
                          <a:solidFill>
                            <a:schemeClr val="tx1"/>
                          </a:solidFill>
                          <a:effectLst/>
                          <a:latin typeface="微软雅黑"/>
                          <a:ea typeface="Microsoft YaHei UI"/>
                        </a:rPr>
                        <a:t>GeV</a:t>
                      </a:r>
                      <a:endParaRPr lang="en-US" sz="1600" b="1" i="0" u="none" strike="noStrike" dirty="0">
                        <a:solidFill>
                          <a:schemeClr val="tx1"/>
                        </a:solidFill>
                        <a:effectLst/>
                        <a:latin typeface="微软雅黑"/>
                        <a:ea typeface="Microsoft YaHei UI"/>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~6.0%</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 0.10 </a:t>
                      </a:r>
                      <a:r>
                        <a:rPr lang="en-US" sz="1600" b="1" i="0" u="none" strike="noStrike" dirty="0" err="1">
                          <a:solidFill>
                            <a:schemeClr val="tx1"/>
                          </a:solidFill>
                          <a:effectLst/>
                          <a:latin typeface="微软雅黑"/>
                          <a:ea typeface="Microsoft YaHei UI"/>
                        </a:rPr>
                        <a:t>deg</a:t>
                      </a:r>
                      <a:endParaRPr lang="en-US" sz="1600" b="1" i="0" u="none" strike="noStrike" dirty="0">
                        <a:solidFill>
                          <a:schemeClr val="tx1"/>
                        </a:solidFill>
                        <a:effectLst/>
                        <a:latin typeface="微软雅黑"/>
                        <a:ea typeface="Microsoft YaHei UI"/>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20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DAMPE</a:t>
                      </a:r>
                      <a:endParaRPr lang="zh-CN" altLang="en-US" sz="1600" b="1" i="0" u="none" strike="noStrike" dirty="0">
                        <a:solidFill>
                          <a:schemeClr val="tx1"/>
                        </a:solidFill>
                        <a:effectLst/>
                        <a:latin typeface="微软雅黑"/>
                        <a:ea typeface="Microsoft YaHei UI"/>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1" i="0" u="none" strike="noStrike" dirty="0">
                          <a:solidFill>
                            <a:schemeClr val="tx1"/>
                          </a:solidFill>
                          <a:effectLst/>
                          <a:latin typeface="微软雅黑"/>
                          <a:ea typeface="Microsoft YaHei UI"/>
                        </a:rPr>
                        <a:t>～</a:t>
                      </a:r>
                      <a:r>
                        <a:rPr lang="en-US" altLang="zh-CN" sz="1600" b="1" i="0" u="none" strike="noStrike" dirty="0">
                          <a:solidFill>
                            <a:schemeClr val="tx1"/>
                          </a:solidFill>
                          <a:effectLst/>
                          <a:latin typeface="微软雅黑"/>
                          <a:ea typeface="Microsoft YaHei UI"/>
                        </a:rPr>
                        <a:t>0.2</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5 GeV-10 </a:t>
                      </a:r>
                      <a:r>
                        <a:rPr lang="en-US" sz="1600" b="1" i="0" u="none" strike="noStrike" dirty="0" err="1">
                          <a:solidFill>
                            <a:schemeClr val="tx1"/>
                          </a:solidFill>
                          <a:effectLst/>
                          <a:latin typeface="微软雅黑"/>
                          <a:ea typeface="Microsoft YaHei UI"/>
                        </a:rPr>
                        <a:t>TeV</a:t>
                      </a:r>
                      <a:endParaRPr lang="en-US" sz="1600" b="1" i="0" u="none" strike="noStrike" dirty="0">
                        <a:solidFill>
                          <a:schemeClr val="tx1"/>
                        </a:solidFill>
                        <a:effectLst/>
                        <a:latin typeface="微软雅黑"/>
                        <a:ea typeface="Microsoft YaHei UI"/>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~1.5%</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tx1"/>
                          </a:solidFill>
                          <a:effectLst/>
                          <a:latin typeface="微软雅黑"/>
                          <a:ea typeface="Microsoft YaHei UI"/>
                        </a:rPr>
                        <a:t>~ 0.10 </a:t>
                      </a:r>
                      <a:r>
                        <a:rPr lang="en-US" sz="1600" b="1" i="0" u="none" strike="noStrike" dirty="0" err="1">
                          <a:solidFill>
                            <a:schemeClr val="tx1"/>
                          </a:solidFill>
                          <a:effectLst/>
                          <a:latin typeface="微软雅黑"/>
                          <a:ea typeface="Microsoft YaHei UI"/>
                        </a:rPr>
                        <a:t>deg</a:t>
                      </a:r>
                      <a:r>
                        <a:rPr lang="zh-CN" altLang="en-US" sz="1600" b="0" i="0" u="none" strike="noStrike" dirty="0">
                          <a:solidFill>
                            <a:schemeClr val="tx1"/>
                          </a:solidFill>
                          <a:effectLst/>
                          <a:latin typeface="微软雅黑"/>
                          <a:ea typeface="Microsoft YaHei UI"/>
                        </a:rPr>
                        <a:t>　</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20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AMS-100 (concept</a:t>
                      </a:r>
                      <a:r>
                        <a:rPr lang="en-US" altLang="zh-CN" sz="1600" b="1" i="0" u="none" strike="noStrike" dirty="0">
                          <a:solidFill>
                            <a:schemeClr val="tx1"/>
                          </a:solidFill>
                          <a:effectLst/>
                          <a:latin typeface="微软雅黑"/>
                          <a:ea typeface="Microsoft YaHei UI"/>
                        </a:rPr>
                        <a:t>)</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~30</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0.1 GeV-10 TeV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0" i="0" u="none" strike="noStrike" dirty="0">
                          <a:solidFill>
                            <a:schemeClr val="tx1"/>
                          </a:solidFill>
                          <a:effectLst/>
                          <a:latin typeface="微软雅黑"/>
                          <a:ea typeface="Microsoft YaHei UI"/>
                        </a:rPr>
                        <a:t>　</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 0.03 deg</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20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APT (in proposal)</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a:solidFill>
                            <a:schemeClr val="tx1"/>
                          </a:solidFill>
                          <a:effectLst/>
                          <a:latin typeface="微软雅黑"/>
                          <a:ea typeface="Microsoft YaHei UI"/>
                        </a:rPr>
                        <a:t>~20</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1 MeV-10 TeV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1" i="0" u="none" strike="noStrike" dirty="0">
                          <a:solidFill>
                            <a:schemeClr val="tx1"/>
                          </a:solidFill>
                          <a:effectLst/>
                          <a:latin typeface="微软雅黑"/>
                          <a:ea typeface="Microsoft YaHei UI"/>
                        </a:rPr>
                        <a:t>～</a:t>
                      </a:r>
                      <a:r>
                        <a:rPr lang="en-US" altLang="zh-CN" sz="1600" b="1" i="0" u="none" strike="noStrike" dirty="0">
                          <a:solidFill>
                            <a:schemeClr val="tx1"/>
                          </a:solidFill>
                          <a:effectLst/>
                          <a:latin typeface="微软雅黑"/>
                          <a:ea typeface="Microsoft YaHei UI"/>
                        </a:rPr>
                        <a:t>20%</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 0.10 deg</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20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chemeClr val="tx1"/>
                          </a:solidFill>
                          <a:effectLst/>
                          <a:latin typeface="微软雅黑"/>
                          <a:ea typeface="Microsoft YaHei UI"/>
                        </a:rPr>
                        <a:t>HERD</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~2</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a:solidFill>
                            <a:schemeClr val="tx1"/>
                          </a:solidFill>
                          <a:effectLst/>
                          <a:latin typeface="微软雅黑"/>
                          <a:ea typeface="Microsoft YaHei UI"/>
                        </a:rPr>
                        <a:t>0.5 GeV-10 TeV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chemeClr val="tx1"/>
                          </a:solidFill>
                          <a:effectLst/>
                          <a:latin typeface="微软雅黑"/>
                          <a:ea typeface="Microsoft YaHei UI"/>
                        </a:rPr>
                        <a:t>~1.5%</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0" i="0" u="none" strike="noStrike" dirty="0">
                          <a:solidFill>
                            <a:schemeClr val="tx1"/>
                          </a:solidFill>
                          <a:effectLst/>
                          <a:latin typeface="微软雅黑"/>
                          <a:ea typeface="Microsoft YaHei UI"/>
                        </a:rPr>
                        <a:t>　</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379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rgbClr val="FF0000"/>
                          </a:solidFill>
                          <a:effectLst/>
                          <a:latin typeface="微软雅黑"/>
                          <a:ea typeface="Microsoft YaHei UI"/>
                        </a:rPr>
                        <a:t>VLAST (in proposal)</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FF0000"/>
                          </a:solidFill>
                          <a:effectLst/>
                          <a:latin typeface="微软雅黑"/>
                          <a:ea typeface="Microsoft YaHei UI"/>
                        </a:rPr>
                        <a:t>~12</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rgbClr val="FF0000"/>
                          </a:solidFill>
                          <a:effectLst/>
                          <a:latin typeface="微软雅黑"/>
                          <a:ea typeface="Microsoft YaHei UI"/>
                        </a:rPr>
                        <a:t>1 MeV-10 TeV</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600" b="1" i="0" u="none" strike="noStrike" dirty="0">
                          <a:solidFill>
                            <a:srgbClr val="FF0000"/>
                          </a:solidFill>
                          <a:effectLst/>
                          <a:latin typeface="微软雅黑"/>
                          <a:ea typeface="Microsoft YaHei UI"/>
                        </a:rPr>
                        <a:t>~1.5%</a:t>
                      </a: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600" b="1" i="0" u="none" strike="noStrike" dirty="0">
                          <a:solidFill>
                            <a:srgbClr val="FF0000"/>
                          </a:solidFill>
                          <a:effectLst/>
                          <a:latin typeface="微软雅黑"/>
                          <a:ea typeface="Microsoft YaHei UI"/>
                        </a:rPr>
                        <a:t>～0.10 </a:t>
                      </a:r>
                      <a:r>
                        <a:rPr lang="en-US" sz="1600" b="1" i="0" u="none" strike="noStrike" dirty="0" err="1">
                          <a:solidFill>
                            <a:srgbClr val="FF0000"/>
                          </a:solidFill>
                          <a:effectLst/>
                          <a:latin typeface="微软雅黑"/>
                          <a:ea typeface="Microsoft YaHei UI"/>
                        </a:rPr>
                        <a:t>deg</a:t>
                      </a:r>
                      <a:endParaRPr lang="en-US" sz="1600" b="1" i="0" u="none" strike="noStrike" dirty="0">
                        <a:solidFill>
                          <a:srgbClr val="FF0000"/>
                        </a:solidFill>
                        <a:effectLst/>
                        <a:latin typeface="微软雅黑"/>
                        <a:ea typeface="Microsoft YaHei UI"/>
                      </a:endParaRPr>
                    </a:p>
                  </a:txBody>
                  <a:tcPr marL="4340" marR="4340" marT="4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279318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8E97-3E84-482B-1BBE-1F732BCC533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E527684-6FAD-99D5-0301-2FF08B931112}"/>
              </a:ext>
            </a:extLst>
          </p:cNvPr>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甚大面积伽马射线空间望远镜</a:t>
            </a:r>
            <a:r>
              <a:rPr lang="en-US" altLang="zh-CN" sz="4000" b="1" dirty="0">
                <a:solidFill>
                  <a:srgbClr val="6AE7FF"/>
                </a:solidFill>
                <a:latin typeface="微软雅黑" panose="020B0503020204020204" pitchFamily="34" charset="-122"/>
                <a:ea typeface="微软雅黑" panose="020B0503020204020204" pitchFamily="34" charset="-122"/>
              </a:rPr>
              <a:t>VLAST</a:t>
            </a:r>
            <a:endParaRPr lang="zh-CN" altLang="en-US" sz="4000" b="1" dirty="0">
              <a:solidFill>
                <a:srgbClr val="6AE7FF"/>
              </a:solidFill>
              <a:latin typeface="微软雅黑" panose="020B0503020204020204" pitchFamily="34" charset="-122"/>
              <a:ea typeface="微软雅黑" panose="020B0503020204020204" pitchFamily="34" charset="-122"/>
            </a:endParaRPr>
          </a:p>
        </p:txBody>
      </p:sp>
      <p:sp>
        <p:nvSpPr>
          <p:cNvPr id="8" name="TextBox 3">
            <a:extLst>
              <a:ext uri="{FF2B5EF4-FFF2-40B4-BE49-F238E27FC236}">
                <a16:creationId xmlns:a16="http://schemas.microsoft.com/office/drawing/2014/main" id="{A44A6DFB-31AB-8E45-CFE4-5F9265C99724}"/>
              </a:ext>
            </a:extLst>
          </p:cNvPr>
          <p:cNvSpPr txBox="1">
            <a:spLocks noChangeArrowheads="1"/>
          </p:cNvSpPr>
          <p:nvPr/>
        </p:nvSpPr>
        <p:spPr bwMode="auto">
          <a:xfrm>
            <a:off x="-18415" y="5240386"/>
            <a:ext cx="12174855" cy="830997"/>
          </a:xfrm>
          <a:prstGeom prst="rect">
            <a:avLst/>
          </a:prstGeom>
          <a:noFill/>
          <a:ln w="9525">
            <a:noFill/>
            <a:miter lim="800000"/>
          </a:ln>
        </p:spPr>
        <p:txBody>
          <a:bodyPr wrap="square">
            <a:spAutoFit/>
          </a:bodyPr>
          <a:lstStyle/>
          <a:p>
            <a:pPr algn="ctr"/>
            <a:r>
              <a:rPr lang="zh-CN" altLang="en-US" sz="2400" b="1" dirty="0">
                <a:solidFill>
                  <a:srgbClr val="6AE7FF"/>
                </a:solidFill>
                <a:latin typeface="微软雅黑" charset="0"/>
                <a:ea typeface="微软雅黑" charset="0"/>
                <a:cs typeface="微软雅黑" charset="0"/>
              </a:rPr>
              <a:t>星系团方向存在</a:t>
            </a:r>
            <a:r>
              <a:rPr lang="en-US" altLang="zh-CN" sz="2400" b="1" dirty="0">
                <a:solidFill>
                  <a:srgbClr val="6AE7FF"/>
                </a:solidFill>
                <a:latin typeface="微软雅黑" charset="0"/>
                <a:ea typeface="微软雅黑" charset="0"/>
                <a:cs typeface="微软雅黑" charset="0"/>
              </a:rPr>
              <a:t>43GeV</a:t>
            </a:r>
            <a:r>
              <a:rPr lang="zh-CN" altLang="en-US" sz="2400" b="1" dirty="0">
                <a:solidFill>
                  <a:srgbClr val="6AE7FF"/>
                </a:solidFill>
                <a:latin typeface="微软雅黑" charset="0"/>
                <a:ea typeface="微软雅黑" charset="0"/>
                <a:cs typeface="微软雅黑" charset="0"/>
              </a:rPr>
              <a:t>线谱迹象，</a:t>
            </a:r>
            <a:r>
              <a:rPr lang="en-US" altLang="zh-CN" sz="2400" b="1" dirty="0">
                <a:solidFill>
                  <a:srgbClr val="6AE7FF"/>
                </a:solidFill>
                <a:latin typeface="微软雅黑" charset="0"/>
                <a:ea typeface="微软雅黑" charset="0"/>
                <a:cs typeface="微软雅黑" charset="0"/>
              </a:rPr>
              <a:t>VLAST</a:t>
            </a:r>
            <a:r>
              <a:rPr lang="zh-CN" altLang="en-US" sz="2400" b="1" dirty="0">
                <a:solidFill>
                  <a:srgbClr val="6AE7FF"/>
                </a:solidFill>
                <a:latin typeface="微软雅黑" charset="0"/>
                <a:ea typeface="微软雅黑" charset="0"/>
                <a:cs typeface="微软雅黑" charset="0"/>
              </a:rPr>
              <a:t>的</a:t>
            </a:r>
            <a:r>
              <a:rPr lang="en-US" altLang="zh-CN" sz="2400" b="1" dirty="0">
                <a:solidFill>
                  <a:srgbClr val="6AE7FF"/>
                </a:solidFill>
                <a:latin typeface="微软雅黑" charset="0"/>
                <a:ea typeface="微软雅黑" charset="0"/>
                <a:cs typeface="微软雅黑" charset="0"/>
              </a:rPr>
              <a:t>2</a:t>
            </a:r>
            <a:r>
              <a:rPr lang="zh-CN" altLang="en-US" sz="2400" b="1" dirty="0">
                <a:solidFill>
                  <a:srgbClr val="6AE7FF"/>
                </a:solidFill>
                <a:latin typeface="微软雅黑" charset="0"/>
                <a:ea typeface="微软雅黑" charset="0"/>
                <a:cs typeface="微软雅黑" charset="0"/>
              </a:rPr>
              <a:t>年巡天数据可望判定</a:t>
            </a:r>
            <a:endParaRPr lang="en-US" altLang="zh-CN" sz="2400" b="1" dirty="0">
              <a:solidFill>
                <a:srgbClr val="6AE7FF"/>
              </a:solidFill>
              <a:latin typeface="微软雅黑" charset="0"/>
              <a:ea typeface="微软雅黑" charset="0"/>
              <a:cs typeface="微软雅黑" charset="0"/>
            </a:endParaRPr>
          </a:p>
          <a:p>
            <a:pPr algn="ctr"/>
            <a:r>
              <a:rPr lang="en-US" altLang="zh-CN" sz="2400" b="1" dirty="0">
                <a:solidFill>
                  <a:srgbClr val="6AE7FF"/>
                </a:solidFill>
                <a:latin typeface="微软雅黑" charset="0"/>
                <a:ea typeface="微软雅黑" charset="0"/>
                <a:cs typeface="微软雅黑" charset="0"/>
              </a:rPr>
              <a:t>(Fan et al. arXiv:2407.11737)</a:t>
            </a:r>
            <a:r>
              <a:rPr lang="zh-CN" altLang="en-US" sz="2400" b="1" dirty="0">
                <a:solidFill>
                  <a:srgbClr val="6AE7FF"/>
                </a:solidFill>
                <a:latin typeface="微软雅黑" charset="0"/>
                <a:ea typeface="微软雅黑" charset="0"/>
                <a:cs typeface="微软雅黑" charset="0"/>
              </a:rPr>
              <a:t> </a:t>
            </a:r>
            <a:endParaRPr lang="en-US" altLang="zh-CN" sz="2400" b="1" dirty="0">
              <a:solidFill>
                <a:srgbClr val="6AE7FF"/>
              </a:solidFill>
              <a:latin typeface="微软雅黑" charset="0"/>
              <a:ea typeface="微软雅黑" charset="0"/>
              <a:cs typeface="微软雅黑" charset="0"/>
            </a:endParaRPr>
          </a:p>
        </p:txBody>
      </p:sp>
      <p:pic>
        <p:nvPicPr>
          <p:cNvPr id="4" name="图片 3">
            <a:extLst>
              <a:ext uri="{FF2B5EF4-FFF2-40B4-BE49-F238E27FC236}">
                <a16:creationId xmlns:a16="http://schemas.microsoft.com/office/drawing/2014/main" id="{F1DDDBF1-2870-C11D-C661-E03922220FEE}"/>
              </a:ext>
            </a:extLst>
          </p:cNvPr>
          <p:cNvPicPr>
            <a:picLocks noChangeAspect="1"/>
          </p:cNvPicPr>
          <p:nvPr/>
        </p:nvPicPr>
        <p:blipFill>
          <a:blip r:embed="rId4"/>
          <a:stretch>
            <a:fillRect/>
          </a:stretch>
        </p:blipFill>
        <p:spPr>
          <a:xfrm>
            <a:off x="12335" y="1481760"/>
            <a:ext cx="4259945" cy="3288824"/>
          </a:xfrm>
          <a:prstGeom prst="rect">
            <a:avLst/>
          </a:prstGeom>
        </p:spPr>
      </p:pic>
      <p:pic>
        <p:nvPicPr>
          <p:cNvPr id="5" name="图片 4">
            <a:extLst>
              <a:ext uri="{FF2B5EF4-FFF2-40B4-BE49-F238E27FC236}">
                <a16:creationId xmlns:a16="http://schemas.microsoft.com/office/drawing/2014/main" id="{AF4914EF-7823-5A57-43DC-93CCB861A541}"/>
              </a:ext>
            </a:extLst>
          </p:cNvPr>
          <p:cNvPicPr>
            <a:picLocks noChangeAspect="1"/>
          </p:cNvPicPr>
          <p:nvPr/>
        </p:nvPicPr>
        <p:blipFill>
          <a:blip r:embed="rId5"/>
          <a:srcRect l="52082" r="1032" b="5205"/>
          <a:stretch>
            <a:fillRect/>
          </a:stretch>
        </p:blipFill>
        <p:spPr>
          <a:xfrm>
            <a:off x="4302760" y="1481759"/>
            <a:ext cx="3799840" cy="3288824"/>
          </a:xfrm>
          <a:prstGeom prst="rect">
            <a:avLst/>
          </a:prstGeom>
        </p:spPr>
      </p:pic>
      <p:pic>
        <p:nvPicPr>
          <p:cNvPr id="2" name="图片 1">
            <a:extLst>
              <a:ext uri="{FF2B5EF4-FFF2-40B4-BE49-F238E27FC236}">
                <a16:creationId xmlns:a16="http://schemas.microsoft.com/office/drawing/2014/main" id="{DB537612-B09B-3620-2E33-67D0CA5414E1}"/>
              </a:ext>
            </a:extLst>
          </p:cNvPr>
          <p:cNvPicPr>
            <a:picLocks noChangeAspect="1"/>
          </p:cNvPicPr>
          <p:nvPr/>
        </p:nvPicPr>
        <p:blipFill>
          <a:blip r:embed="rId6"/>
          <a:srcRect l="2653" t="1057" b="1"/>
          <a:stretch>
            <a:fillRect/>
          </a:stretch>
        </p:blipFill>
        <p:spPr>
          <a:xfrm>
            <a:off x="8172846" y="1481759"/>
            <a:ext cx="4004442" cy="3288824"/>
          </a:xfrm>
          <a:prstGeom prst="rect">
            <a:avLst/>
          </a:prstGeom>
        </p:spPr>
      </p:pic>
    </p:spTree>
    <p:custDataLst>
      <p:tags r:id="rId1"/>
    </p:custDataLst>
    <p:extLst>
      <p:ext uri="{BB962C8B-B14F-4D97-AF65-F5344CB8AC3E}">
        <p14:creationId xmlns:p14="http://schemas.microsoft.com/office/powerpoint/2010/main" val="4960387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16560" y="1254760"/>
            <a:ext cx="11366500" cy="3046988"/>
          </a:xfrm>
          <a:prstGeom prst="rect">
            <a:avLst/>
          </a:prstGeom>
          <a:noFill/>
          <a:ln w="9525">
            <a:noFill/>
            <a:miter lim="800000"/>
          </a:ln>
        </p:spPr>
        <p:txBody>
          <a:bodyPr wrap="square">
            <a:spAutoFit/>
          </a:bodyPr>
          <a:lstStyle/>
          <a:p>
            <a:pPr marL="457200" indent="-457200" algn="just">
              <a:buFont typeface="Wingdings" panose="05000000000000000000" charset="0"/>
              <a:buChar char="Ø"/>
            </a:pPr>
            <a:r>
              <a:rPr lang="zh-CN" altLang="en-US"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sym typeface="+mn-ea"/>
              </a:rPr>
              <a:t>暗物质的本质是现代科学面临的重大前沿问题，有望带来新一轮物理学的革命</a:t>
            </a:r>
          </a:p>
          <a:p>
            <a:pPr marL="457200" indent="-457200" algn="just">
              <a:buFont typeface="Wingdings" panose="05000000000000000000" charset="0"/>
              <a:buChar char="Ø"/>
            </a:pPr>
            <a:r>
              <a:rPr lang="zh-CN" altLang="en-US"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悟空号卫星设计寿命</a:t>
            </a:r>
            <a:r>
              <a:rPr lang="en-US" altLang="zh-CN"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3</a:t>
            </a:r>
            <a:r>
              <a:rPr lang="zh-CN" altLang="en-US"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年，已平稳运行</a:t>
            </a:r>
            <a:r>
              <a:rPr lang="en-US" altLang="zh-CN"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~10</a:t>
            </a:r>
            <a:r>
              <a:rPr lang="zh-CN" altLang="en-US"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年，在宇宙线正负电子、核素和伽马射线的观测中已取得重要成果，对暗物质物理参数给出严格限制</a:t>
            </a:r>
          </a:p>
          <a:p>
            <a:pPr marL="457200" indent="-457200" algn="just">
              <a:buFont typeface="Wingdings" panose="05000000000000000000" charset="0"/>
              <a:buChar char="Ø"/>
            </a:pPr>
            <a:r>
              <a:rPr lang="zh-CN" altLang="en-US" sz="32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为全面了解暗物质粒子尽快布局下一代暗物质空间探测实验</a:t>
            </a:r>
          </a:p>
        </p:txBody>
      </p:sp>
      <p:sp>
        <p:nvSpPr>
          <p:cNvPr id="3" name="TextBox 3"/>
          <p:cNvSpPr txBox="1">
            <a:spLocks noChangeArrowheads="1"/>
          </p:cNvSpPr>
          <p:nvPr/>
        </p:nvSpPr>
        <p:spPr bwMode="auto">
          <a:xfrm>
            <a:off x="174625" y="231775"/>
            <a:ext cx="11861800" cy="829945"/>
          </a:xfrm>
          <a:prstGeom prst="rect">
            <a:avLst/>
          </a:prstGeom>
          <a:noFill/>
          <a:ln w="9525">
            <a:noFill/>
            <a:miter lim="800000"/>
          </a:ln>
        </p:spPr>
        <p:txBody>
          <a:bodyPr wrap="square">
            <a:spAutoFit/>
          </a:bodyPr>
          <a:lstStyle/>
          <a:p>
            <a:pPr algn="ctr"/>
            <a:r>
              <a:rPr lang="zh-CN" altLang="en-US" sz="4800" b="1" dirty="0">
                <a:solidFill>
                  <a:srgbClr val="6AE7FF"/>
                </a:solidFill>
                <a:latin typeface="微软雅黑" panose="020B0503020204020204" pitchFamily="34" charset="-122"/>
                <a:ea typeface="微软雅黑" panose="020B0503020204020204" pitchFamily="34" charset="-122"/>
              </a:rPr>
              <a:t>总</a:t>
            </a:r>
            <a:r>
              <a:rPr lang="en-US" altLang="zh-CN" sz="4800" b="1" dirty="0">
                <a:solidFill>
                  <a:srgbClr val="6AE7FF"/>
                </a:solidFill>
                <a:latin typeface="微软雅黑" panose="020B0503020204020204" pitchFamily="34" charset="-122"/>
                <a:ea typeface="微软雅黑" panose="020B0503020204020204" pitchFamily="34" charset="-122"/>
              </a:rPr>
              <a:t>  </a:t>
            </a:r>
            <a:r>
              <a:rPr lang="zh-CN" altLang="en-US" sz="4800" b="1" dirty="0">
                <a:solidFill>
                  <a:srgbClr val="6AE7FF"/>
                </a:solidFill>
                <a:latin typeface="微软雅黑" panose="020B0503020204020204" pitchFamily="34" charset="-122"/>
                <a:ea typeface="微软雅黑" panose="020B0503020204020204" pitchFamily="34" charset="-122"/>
              </a:rPr>
              <a:t>结</a:t>
            </a:r>
          </a:p>
        </p:txBody>
      </p:sp>
      <p:pic>
        <p:nvPicPr>
          <p:cNvPr id="2" name="图片 1">
            <a:extLst>
              <a:ext uri="{FF2B5EF4-FFF2-40B4-BE49-F238E27FC236}">
                <a16:creationId xmlns:a16="http://schemas.microsoft.com/office/drawing/2014/main" id="{3B00227C-7C8A-AC91-03E3-F9080656E01B}"/>
              </a:ext>
            </a:extLst>
          </p:cNvPr>
          <p:cNvPicPr>
            <a:picLocks noChangeAspect="1"/>
          </p:cNvPicPr>
          <p:nvPr/>
        </p:nvPicPr>
        <p:blipFill>
          <a:blip r:embed="rId4"/>
          <a:stretch>
            <a:fillRect/>
          </a:stretch>
        </p:blipFill>
        <p:spPr>
          <a:xfrm>
            <a:off x="865373" y="4474133"/>
            <a:ext cx="2899455" cy="1902767"/>
          </a:xfrm>
          <a:prstGeom prst="rect">
            <a:avLst/>
          </a:prstGeom>
        </p:spPr>
      </p:pic>
      <p:pic>
        <p:nvPicPr>
          <p:cNvPr id="5" name="图片 4" descr="图示, 工程绘图&#10;&#10;描述已自动生成">
            <a:extLst>
              <a:ext uri="{FF2B5EF4-FFF2-40B4-BE49-F238E27FC236}">
                <a16:creationId xmlns:a16="http://schemas.microsoft.com/office/drawing/2014/main" id="{B44417AB-99AA-AF50-4628-8D81A4750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9778" y="4474133"/>
            <a:ext cx="2128755" cy="1902767"/>
          </a:xfrm>
          <a:prstGeom prst="rect">
            <a:avLst/>
          </a:prstGeom>
        </p:spPr>
      </p:pic>
      <p:sp>
        <p:nvSpPr>
          <p:cNvPr id="6" name="文本框 5">
            <a:extLst>
              <a:ext uri="{FF2B5EF4-FFF2-40B4-BE49-F238E27FC236}">
                <a16:creationId xmlns:a16="http://schemas.microsoft.com/office/drawing/2014/main" id="{C59B588C-D173-7E1C-0672-750215CEF6BF}"/>
              </a:ext>
            </a:extLst>
          </p:cNvPr>
          <p:cNvSpPr txBox="1"/>
          <p:nvPr/>
        </p:nvSpPr>
        <p:spPr>
          <a:xfrm>
            <a:off x="6199606" y="5194683"/>
            <a:ext cx="5545185" cy="461665"/>
          </a:xfrm>
          <a:prstGeom prst="rect">
            <a:avLst/>
          </a:prstGeom>
          <a:noFill/>
        </p:spPr>
        <p:txBody>
          <a:bodyPr wrap="square" rtlCol="0">
            <a:spAutoFit/>
          </a:bodyPr>
          <a:lstStyle/>
          <a:p>
            <a:pPr algn="ctr"/>
            <a:r>
              <a:rPr lang="en-US" altLang="zh-CN" sz="2400" b="1" dirty="0">
                <a:solidFill>
                  <a:srgbClr val="6AE7FF"/>
                </a:solidFill>
                <a:latin typeface="Arial"/>
                <a:ea typeface="微软雅黑"/>
              </a:rPr>
              <a:t>VLAST</a:t>
            </a:r>
            <a:r>
              <a:rPr lang="zh-CN" altLang="en-US" sz="2400" b="1" dirty="0">
                <a:solidFill>
                  <a:srgbClr val="6AE7FF"/>
                </a:solidFill>
                <a:latin typeface="Arial"/>
                <a:ea typeface="微软雅黑"/>
              </a:rPr>
              <a:t>探路者载荷（预计</a:t>
            </a:r>
            <a:r>
              <a:rPr lang="en-US" altLang="zh-CN" sz="2400" b="1" dirty="0">
                <a:solidFill>
                  <a:srgbClr val="6AE7FF"/>
                </a:solidFill>
                <a:latin typeface="Arial"/>
                <a:ea typeface="微软雅黑"/>
              </a:rPr>
              <a:t>2026</a:t>
            </a:r>
            <a:r>
              <a:rPr lang="zh-CN" altLang="en-US" sz="2400" b="1" dirty="0">
                <a:solidFill>
                  <a:srgbClr val="6AE7FF"/>
                </a:solidFill>
                <a:latin typeface="Arial"/>
                <a:ea typeface="微软雅黑"/>
              </a:rPr>
              <a:t>年发射）</a:t>
            </a:r>
          </a:p>
        </p:txBody>
      </p:sp>
    </p:spTree>
    <p:custDataLst>
      <p:tags r:id="rId1"/>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62230" y="168275"/>
            <a:ext cx="12301855"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入地探测暗物质</a:t>
            </a: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直接探测、加速器探测</a:t>
            </a:r>
            <a:r>
              <a:rPr lang="en-US" altLang="zh-CN" sz="4000" b="1" dirty="0">
                <a:solidFill>
                  <a:srgbClr val="6AE7FF"/>
                </a:solidFill>
                <a:latin typeface="微软雅黑" panose="020B0503020204020204" pitchFamily="34" charset="-122"/>
                <a:ea typeface="微软雅黑" panose="020B0503020204020204" pitchFamily="34" charset="-122"/>
              </a:rPr>
              <a:t>)</a:t>
            </a:r>
          </a:p>
        </p:txBody>
      </p:sp>
      <p:pic>
        <p:nvPicPr>
          <p:cNvPr id="8" name="图片 7">
            <a:extLst>
              <a:ext uri="{FF2B5EF4-FFF2-40B4-BE49-F238E27FC236}">
                <a16:creationId xmlns:a16="http://schemas.microsoft.com/office/drawing/2014/main" id="{268D74A9-378A-2285-884D-CC349FE9198B}"/>
              </a:ext>
            </a:extLst>
          </p:cNvPr>
          <p:cNvPicPr>
            <a:picLocks noChangeAspect="1"/>
          </p:cNvPicPr>
          <p:nvPr/>
        </p:nvPicPr>
        <p:blipFill>
          <a:blip r:embed="rId4"/>
          <a:stretch>
            <a:fillRect/>
          </a:stretch>
        </p:blipFill>
        <p:spPr>
          <a:xfrm>
            <a:off x="118766" y="1075544"/>
            <a:ext cx="6076455" cy="3921154"/>
          </a:xfrm>
          <a:prstGeom prst="rect">
            <a:avLst/>
          </a:prstGeom>
        </p:spPr>
      </p:pic>
      <p:pic>
        <p:nvPicPr>
          <p:cNvPr id="21505" name="Picture 3" descr="idmrec"/>
          <p:cNvPicPr>
            <a:picLocks noChangeAspect="1" noChangeArrowheads="1"/>
          </p:cNvPicPr>
          <p:nvPr/>
        </p:nvPicPr>
        <p:blipFill>
          <a:blip r:embed="rId5"/>
          <a:srcRect t="7898" b="8993"/>
          <a:stretch>
            <a:fillRect/>
          </a:stretch>
        </p:blipFill>
        <p:spPr bwMode="auto">
          <a:xfrm>
            <a:off x="118766" y="4677174"/>
            <a:ext cx="6076454" cy="2106397"/>
          </a:xfrm>
          <a:prstGeom prst="rect">
            <a:avLst/>
          </a:prstGeom>
          <a:noFill/>
          <a:ln w="9525">
            <a:noFill/>
            <a:miter lim="800000"/>
            <a:headEnd/>
            <a:tailEnd/>
          </a:ln>
        </p:spPr>
      </p:pic>
      <p:pic>
        <p:nvPicPr>
          <p:cNvPr id="4" name="图片 3">
            <a:extLst>
              <a:ext uri="{FF2B5EF4-FFF2-40B4-BE49-F238E27FC236}">
                <a16:creationId xmlns:a16="http://schemas.microsoft.com/office/drawing/2014/main" id="{A9968A64-A35D-567B-6B13-7816931B8CA7}"/>
              </a:ext>
            </a:extLst>
          </p:cNvPr>
          <p:cNvPicPr>
            <a:picLocks noChangeAspect="1"/>
          </p:cNvPicPr>
          <p:nvPr/>
        </p:nvPicPr>
        <p:blipFill>
          <a:blip r:embed="rId6"/>
          <a:srcRect t="12053" b="6956"/>
          <a:stretch>
            <a:fillRect/>
          </a:stretch>
        </p:blipFill>
        <p:spPr>
          <a:xfrm>
            <a:off x="6360991" y="1064911"/>
            <a:ext cx="5713405" cy="3921153"/>
          </a:xfrm>
          <a:prstGeom prst="rect">
            <a:avLst/>
          </a:prstGeom>
        </p:spPr>
      </p:pic>
      <p:pic>
        <p:nvPicPr>
          <p:cNvPr id="10" name="图片 9" descr="图片1">
            <a:extLst>
              <a:ext uri="{FF2B5EF4-FFF2-40B4-BE49-F238E27FC236}">
                <a16:creationId xmlns:a16="http://schemas.microsoft.com/office/drawing/2014/main" id="{941F4218-BF57-3B46-F3A8-7A58FF2096CF}"/>
              </a:ext>
            </a:extLst>
          </p:cNvPr>
          <p:cNvPicPr>
            <a:picLocks noChangeAspect="1"/>
          </p:cNvPicPr>
          <p:nvPr/>
        </p:nvPicPr>
        <p:blipFill>
          <a:blip r:embed="rId7"/>
          <a:stretch>
            <a:fillRect/>
          </a:stretch>
        </p:blipFill>
        <p:spPr>
          <a:xfrm>
            <a:off x="6360991" y="4677174"/>
            <a:ext cx="5717046" cy="2106397"/>
          </a:xfrm>
          <a:prstGeom prst="rect">
            <a:avLst/>
          </a:prstGeom>
        </p:spPr>
      </p:pic>
    </p:spTree>
    <p:custDataLst>
      <p:tags r:id="rId1"/>
    </p:custData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62230" y="168275"/>
            <a:ext cx="12301855"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上天探测暗物质</a:t>
            </a: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空间间接探测实验</a:t>
            </a:r>
            <a:r>
              <a:rPr lang="en-US" altLang="zh-CN" sz="4000" b="1" dirty="0">
                <a:solidFill>
                  <a:srgbClr val="6AE7FF"/>
                </a:solidFill>
                <a:latin typeface="微软雅黑" panose="020B0503020204020204" pitchFamily="34" charset="-122"/>
                <a:ea typeface="微软雅黑" panose="020B0503020204020204" pitchFamily="34" charset="-122"/>
              </a:rPr>
              <a:t>)</a:t>
            </a:r>
          </a:p>
        </p:txBody>
      </p:sp>
      <p:pic>
        <p:nvPicPr>
          <p:cNvPr id="2" name="图片 1"/>
          <p:cNvPicPr>
            <a:picLocks noChangeAspect="1"/>
          </p:cNvPicPr>
          <p:nvPr/>
        </p:nvPicPr>
        <p:blipFill>
          <a:blip r:embed="rId4"/>
          <a:srcRect b="4963"/>
          <a:stretch>
            <a:fillRect/>
          </a:stretch>
        </p:blipFill>
        <p:spPr>
          <a:xfrm>
            <a:off x="2922659" y="1198127"/>
            <a:ext cx="9165102" cy="5250520"/>
          </a:xfrm>
          <a:prstGeom prst="rect">
            <a:avLst/>
          </a:prstGeom>
        </p:spPr>
      </p:pic>
      <p:pic>
        <p:nvPicPr>
          <p:cNvPr id="3" name="图片 2">
            <a:extLst>
              <a:ext uri="{FF2B5EF4-FFF2-40B4-BE49-F238E27FC236}">
                <a16:creationId xmlns:a16="http://schemas.microsoft.com/office/drawing/2014/main" id="{5B77F03D-E10D-F506-1E18-027074270258}"/>
              </a:ext>
            </a:extLst>
          </p:cNvPr>
          <p:cNvPicPr>
            <a:picLocks noChangeAspect="1"/>
          </p:cNvPicPr>
          <p:nvPr/>
        </p:nvPicPr>
        <p:blipFill>
          <a:blip r:embed="rId5"/>
          <a:stretch>
            <a:fillRect/>
          </a:stretch>
        </p:blipFill>
        <p:spPr>
          <a:xfrm>
            <a:off x="106320" y="1214076"/>
            <a:ext cx="2775098" cy="2631088"/>
          </a:xfrm>
          <a:prstGeom prst="rect">
            <a:avLst/>
          </a:prstGeom>
        </p:spPr>
      </p:pic>
      <p:pic>
        <p:nvPicPr>
          <p:cNvPr id="4" name="图片 3">
            <a:extLst>
              <a:ext uri="{FF2B5EF4-FFF2-40B4-BE49-F238E27FC236}">
                <a16:creationId xmlns:a16="http://schemas.microsoft.com/office/drawing/2014/main" id="{E0289E60-5AF4-927B-413F-CDE0DF272D1F}"/>
              </a:ext>
            </a:extLst>
          </p:cNvPr>
          <p:cNvPicPr>
            <a:picLocks noChangeAspect="1"/>
          </p:cNvPicPr>
          <p:nvPr/>
        </p:nvPicPr>
        <p:blipFill>
          <a:blip r:embed="rId6"/>
          <a:stretch>
            <a:fillRect/>
          </a:stretch>
        </p:blipFill>
        <p:spPr>
          <a:xfrm>
            <a:off x="106321" y="3818702"/>
            <a:ext cx="2775098" cy="2620139"/>
          </a:xfrm>
          <a:prstGeom prst="rect">
            <a:avLst/>
          </a:prstGeom>
          <a:ln>
            <a:solidFill>
              <a:srgbClr val="526FA7"/>
            </a:solidFill>
          </a:ln>
        </p:spPr>
      </p:pic>
    </p:spTree>
    <p:custDataLst>
      <p:tags r:id="rId1"/>
    </p:custData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37D6-9481-2B23-CB52-BDCAC5A7BA56}"/>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E3F6352E-F14B-DAF0-56EC-74B37DE31FFD}"/>
              </a:ext>
            </a:extLst>
          </p:cNvPr>
          <p:cNvPicPr>
            <a:picLocks noChangeAspect="1"/>
          </p:cNvPicPr>
          <p:nvPr/>
        </p:nvPicPr>
        <p:blipFill>
          <a:blip r:embed="rId5"/>
          <a:stretch>
            <a:fillRect/>
          </a:stretch>
        </p:blipFill>
        <p:spPr>
          <a:xfrm>
            <a:off x="5149780" y="1032977"/>
            <a:ext cx="6354385" cy="3474611"/>
          </a:xfrm>
          <a:prstGeom prst="rect">
            <a:avLst/>
          </a:prstGeom>
        </p:spPr>
      </p:pic>
      <p:sp>
        <p:nvSpPr>
          <p:cNvPr id="8" name="TextBox 7">
            <a:extLst>
              <a:ext uri="{FF2B5EF4-FFF2-40B4-BE49-F238E27FC236}">
                <a16:creationId xmlns:a16="http://schemas.microsoft.com/office/drawing/2014/main" id="{6FD55D62-D5FB-FDB6-27C4-320A9B1A6147}"/>
              </a:ext>
            </a:extLst>
          </p:cNvPr>
          <p:cNvSpPr txBox="1"/>
          <p:nvPr/>
        </p:nvSpPr>
        <p:spPr>
          <a:xfrm>
            <a:off x="626990" y="4685472"/>
            <a:ext cx="10887220" cy="707886"/>
          </a:xfrm>
          <a:prstGeom prst="rect">
            <a:avLst/>
          </a:prstGeom>
          <a:solidFill>
            <a:srgbClr val="0B4CB5"/>
          </a:solidFill>
          <a:ln>
            <a:noFill/>
          </a:ln>
        </p:spPr>
        <p:txBody>
          <a:bodyPr wrap="square">
            <a:spAutoFit/>
          </a:bodyPr>
          <a:lstStyle/>
          <a:p>
            <a:pPr algn="just">
              <a:defRPr/>
            </a:pPr>
            <a:r>
              <a:rPr lang="zh-CN" altLang="en-US" sz="2000" b="1" dirty="0">
                <a:solidFill>
                  <a:schemeClr val="bg1"/>
                </a:solidFill>
                <a:latin typeface="微软雅黑" panose="020B0503020204020204" pitchFamily="34" charset="-122"/>
                <a:ea typeface="微软雅黑" panose="020B0503020204020204" pitchFamily="34" charset="-122"/>
                <a:cs typeface="ZWAdobeF" pitchFamily="2" charset="0"/>
              </a:rPr>
              <a:t>暗物质湮灭或衰变产生正负电子、正反质子、</a:t>
            </a:r>
            <a:r>
              <a:rPr lang="en-US" altLang="zh-CN" sz="2000" b="1" dirty="0">
                <a:solidFill>
                  <a:schemeClr val="bg1"/>
                </a:solidFill>
                <a:latin typeface="微软雅黑" panose="020B0503020204020204" pitchFamily="34" charset="-122"/>
                <a:ea typeface="微软雅黑" panose="020B0503020204020204" pitchFamily="34" charset="-122"/>
                <a:cs typeface="ZWAdobeF" pitchFamily="2" charset="0"/>
              </a:rPr>
              <a:t>γ</a:t>
            </a:r>
            <a:r>
              <a:rPr lang="zh-CN" altLang="en-US" sz="2000" b="1" dirty="0">
                <a:solidFill>
                  <a:schemeClr val="bg1"/>
                </a:solidFill>
                <a:latin typeface="微软雅黑" panose="020B0503020204020204" pitchFamily="34" charset="-122"/>
                <a:ea typeface="微软雅黑" panose="020B0503020204020204" pitchFamily="34" charset="-122"/>
                <a:cs typeface="ZWAdobeF" pitchFamily="2" charset="0"/>
              </a:rPr>
              <a:t>射线等粒子。</a:t>
            </a:r>
            <a:r>
              <a:rPr lang="zh-CN" altLang="en-US" sz="2000" b="1" dirty="0">
                <a:solidFill>
                  <a:srgbClr val="FFFF00"/>
                </a:solidFill>
                <a:latin typeface="微软雅黑" panose="020B0503020204020204" pitchFamily="34" charset="-122"/>
                <a:ea typeface="微软雅黑" panose="020B0503020204020204" pitchFamily="34" charset="-122"/>
                <a:cs typeface="ZWAdobeF" pitchFamily="2" charset="0"/>
              </a:rPr>
              <a:t>间接探测暗物质主要搜寻</a:t>
            </a:r>
            <a:r>
              <a:rPr lang="zh-CN" altLang="en-US" sz="2000" b="1" dirty="0">
                <a:solidFill>
                  <a:schemeClr val="bg1"/>
                </a:solidFill>
                <a:latin typeface="微软雅黑" panose="020B0503020204020204" pitchFamily="34" charset="-122"/>
                <a:ea typeface="微软雅黑" panose="020B0503020204020204" pitchFamily="34" charset="-122"/>
                <a:cs typeface="ZWAdobeF" pitchFamily="2" charset="0"/>
              </a:rPr>
              <a:t>宇宙线和</a:t>
            </a:r>
            <a:r>
              <a:rPr lang="en-US" altLang="zh-CN" sz="2000" b="1" dirty="0">
                <a:solidFill>
                  <a:schemeClr val="bg1"/>
                </a:solidFill>
                <a:latin typeface="微软雅黑" panose="020B0503020204020204" pitchFamily="34" charset="-122"/>
                <a:ea typeface="微软雅黑" panose="020B0503020204020204" pitchFamily="34" charset="-122"/>
                <a:cs typeface="ZWAdobeF" pitchFamily="2" charset="0"/>
              </a:rPr>
              <a:t>γ</a:t>
            </a:r>
            <a:r>
              <a:rPr lang="zh-CN" altLang="en-US" sz="2000" b="1" dirty="0">
                <a:solidFill>
                  <a:schemeClr val="bg1"/>
                </a:solidFill>
                <a:latin typeface="微软雅黑" panose="020B0503020204020204" pitchFamily="34" charset="-122"/>
                <a:ea typeface="微软雅黑" panose="020B0503020204020204" pitchFamily="34" charset="-122"/>
                <a:cs typeface="ZWAdobeF" pitchFamily="2" charset="0"/>
              </a:rPr>
              <a:t>射线能谱及空间分布中出现的奇特现象，如</a:t>
            </a:r>
            <a:r>
              <a:rPr lang="zh-CN" altLang="en-US" sz="2000" b="1" dirty="0">
                <a:solidFill>
                  <a:srgbClr val="FFFF00"/>
                </a:solidFill>
                <a:latin typeface="微软雅黑" panose="020B0503020204020204" pitchFamily="34" charset="-122"/>
                <a:ea typeface="微软雅黑" panose="020B0503020204020204" pitchFamily="34" charset="-122"/>
                <a:cs typeface="ZWAdobeF" pitchFamily="2" charset="0"/>
              </a:rPr>
              <a:t>特殊的“峰”</a:t>
            </a:r>
            <a:r>
              <a:rPr lang="en-US" altLang="zh-CN" sz="2000" b="1" dirty="0">
                <a:solidFill>
                  <a:srgbClr val="FFFF00"/>
                </a:solidFill>
                <a:latin typeface="微软雅黑" panose="020B0503020204020204" pitchFamily="34" charset="-122"/>
                <a:ea typeface="微软雅黑" panose="020B0503020204020204" pitchFamily="34" charset="-122"/>
                <a:cs typeface="ZWAdobeF" pitchFamily="2" charset="0"/>
              </a:rPr>
              <a:t>(“</a:t>
            </a:r>
            <a:r>
              <a:rPr lang="zh-CN" altLang="en-US" sz="2000" b="1" dirty="0">
                <a:solidFill>
                  <a:srgbClr val="FFFF00"/>
                </a:solidFill>
                <a:latin typeface="微软雅黑" panose="020B0503020204020204" pitchFamily="34" charset="-122"/>
                <a:ea typeface="微软雅黑" panose="020B0503020204020204" pitchFamily="34" charset="-122"/>
                <a:cs typeface="ZWAdobeF" pitchFamily="2" charset="0"/>
              </a:rPr>
              <a:t>超”</a:t>
            </a:r>
            <a:r>
              <a:rPr lang="en-US" altLang="zh-CN" sz="2000" b="1" dirty="0">
                <a:solidFill>
                  <a:srgbClr val="FFFF00"/>
                </a:solidFill>
                <a:latin typeface="微软雅黑" panose="020B0503020204020204" pitchFamily="34" charset="-122"/>
                <a:ea typeface="微软雅黑" panose="020B0503020204020204" pitchFamily="34" charset="-122"/>
                <a:cs typeface="ZWAdobeF" pitchFamily="2" charset="0"/>
              </a:rPr>
              <a:t>)</a:t>
            </a:r>
            <a:r>
              <a:rPr lang="zh-CN" altLang="en-US" sz="2000" b="1" dirty="0">
                <a:solidFill>
                  <a:srgbClr val="FFFF00"/>
                </a:solidFill>
                <a:latin typeface="微软雅黑" panose="020B0503020204020204" pitchFamily="34" charset="-122"/>
                <a:ea typeface="微软雅黑" panose="020B0503020204020204" pitchFamily="34" charset="-122"/>
                <a:cs typeface="ZWAdobeF" pitchFamily="2" charset="0"/>
              </a:rPr>
              <a:t>、“掉”、“拐”</a:t>
            </a:r>
            <a:r>
              <a:rPr lang="zh-CN" altLang="en-US" sz="2000" b="1" dirty="0">
                <a:solidFill>
                  <a:schemeClr val="bg1"/>
                </a:solidFill>
                <a:latin typeface="微软雅黑" panose="020B0503020204020204" pitchFamily="34" charset="-122"/>
                <a:ea typeface="微软雅黑" panose="020B0503020204020204" pitchFamily="34" charset="-122"/>
                <a:cs typeface="ZWAdobeF" pitchFamily="2" charset="0"/>
              </a:rPr>
              <a:t>！</a:t>
            </a:r>
          </a:p>
        </p:txBody>
      </p:sp>
      <p:pic>
        <p:nvPicPr>
          <p:cNvPr id="9" name="图片 8">
            <a:extLst>
              <a:ext uri="{FF2B5EF4-FFF2-40B4-BE49-F238E27FC236}">
                <a16:creationId xmlns:a16="http://schemas.microsoft.com/office/drawing/2014/main" id="{B4F78D75-80A1-D69E-20D2-A7D067750819}"/>
              </a:ext>
            </a:extLst>
          </p:cNvPr>
          <p:cNvPicPr>
            <a:picLocks noChangeAspect="1"/>
          </p:cNvPicPr>
          <p:nvPr/>
        </p:nvPicPr>
        <p:blipFill>
          <a:blip r:embed="rId6"/>
          <a:stretch>
            <a:fillRect/>
          </a:stretch>
        </p:blipFill>
        <p:spPr>
          <a:xfrm>
            <a:off x="628025" y="1044811"/>
            <a:ext cx="3999244" cy="3467358"/>
          </a:xfrm>
          <a:prstGeom prst="rect">
            <a:avLst/>
          </a:prstGeom>
        </p:spPr>
      </p:pic>
      <p:graphicFrame>
        <p:nvGraphicFramePr>
          <p:cNvPr id="10" name="表格 9">
            <a:extLst>
              <a:ext uri="{FF2B5EF4-FFF2-40B4-BE49-F238E27FC236}">
                <a16:creationId xmlns:a16="http://schemas.microsoft.com/office/drawing/2014/main" id="{F91B615E-B7F5-A1B6-9515-1212E91E03EB}"/>
              </a:ext>
            </a:extLst>
          </p:cNvPr>
          <p:cNvGraphicFramePr>
            <a:graphicFrameLocks noGrp="1"/>
          </p:cNvGraphicFramePr>
          <p:nvPr>
            <p:custDataLst>
              <p:tags r:id="rId2"/>
            </p:custDataLst>
            <p:extLst>
              <p:ext uri="{D42A27DB-BD31-4B8C-83A1-F6EECF244321}">
                <p14:modId xmlns:p14="http://schemas.microsoft.com/office/powerpoint/2010/main" val="234718988"/>
              </p:ext>
            </p:extLst>
          </p:nvPr>
        </p:nvGraphicFramePr>
        <p:xfrm>
          <a:off x="626867" y="5530961"/>
          <a:ext cx="10877297" cy="1097160"/>
        </p:xfrm>
        <a:graphic>
          <a:graphicData uri="http://schemas.openxmlformats.org/drawingml/2006/table">
            <a:tbl>
              <a:tblPr/>
              <a:tblGrid>
                <a:gridCol w="1857804">
                  <a:extLst>
                    <a:ext uri="{9D8B030D-6E8A-4147-A177-3AD203B41FA5}">
                      <a16:colId xmlns:a16="http://schemas.microsoft.com/office/drawing/2014/main" val="20000"/>
                    </a:ext>
                  </a:extLst>
                </a:gridCol>
                <a:gridCol w="1863419">
                  <a:extLst>
                    <a:ext uri="{9D8B030D-6E8A-4147-A177-3AD203B41FA5}">
                      <a16:colId xmlns:a16="http://schemas.microsoft.com/office/drawing/2014/main" val="20001"/>
                    </a:ext>
                  </a:extLst>
                </a:gridCol>
                <a:gridCol w="1852991">
                  <a:extLst>
                    <a:ext uri="{9D8B030D-6E8A-4147-A177-3AD203B41FA5}">
                      <a16:colId xmlns:a16="http://schemas.microsoft.com/office/drawing/2014/main" val="20002"/>
                    </a:ext>
                  </a:extLst>
                </a:gridCol>
                <a:gridCol w="1421428">
                  <a:extLst>
                    <a:ext uri="{9D8B030D-6E8A-4147-A177-3AD203B41FA5}">
                      <a16:colId xmlns:a16="http://schemas.microsoft.com/office/drawing/2014/main" val="20003"/>
                    </a:ext>
                  </a:extLst>
                </a:gridCol>
                <a:gridCol w="1682131">
                  <a:extLst>
                    <a:ext uri="{9D8B030D-6E8A-4147-A177-3AD203B41FA5}">
                      <a16:colId xmlns:a16="http://schemas.microsoft.com/office/drawing/2014/main" val="20004"/>
                    </a:ext>
                  </a:extLst>
                </a:gridCol>
                <a:gridCol w="2199524">
                  <a:extLst>
                    <a:ext uri="{9D8B030D-6E8A-4147-A177-3AD203B41FA5}">
                      <a16:colId xmlns:a16="http://schemas.microsoft.com/office/drawing/2014/main" val="20005"/>
                    </a:ext>
                  </a:extLst>
                </a:gridCol>
              </a:tblGrid>
              <a:tr h="365760">
                <a:tc gridSpan="6">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eaLnBrk="1" hangingPunct="1">
                        <a:spcBef>
                          <a:spcPct val="0"/>
                        </a:spcBef>
                        <a:buFont typeface="Wingdings" panose="05000000000000000000" pitchFamily="2" charset="2"/>
                        <a:buNone/>
                        <a:defRPr/>
                      </a:pPr>
                      <a:r>
                        <a:rPr lang="zh-CN" altLang="en-US" sz="1800" b="1" dirty="0">
                          <a:solidFill>
                            <a:schemeClr val="tx1"/>
                          </a:solidFill>
                          <a:latin typeface="微软雅黑" charset="0"/>
                          <a:ea typeface="微软雅黑" charset="0"/>
                          <a:cs typeface="Times New Roman" panose="02020603050405020304" pitchFamily="18" charset="0"/>
                        </a:rPr>
                        <a:t>暗物质间接探测的</a:t>
                      </a:r>
                      <a:r>
                        <a:rPr lang="zh-CN" altLang="en-US" sz="1800" b="1" dirty="0">
                          <a:solidFill>
                            <a:srgbClr val="0202EE"/>
                          </a:solidFill>
                          <a:latin typeface="微软雅黑" charset="0"/>
                          <a:ea typeface="微软雅黑" charset="0"/>
                          <a:cs typeface="Times New Roman" panose="02020603050405020304" pitchFamily="18" charset="0"/>
                        </a:rPr>
                        <a:t>主要目标及</a:t>
                      </a:r>
                      <a:r>
                        <a:rPr lang="zh-CN" altLang="en-US" sz="1800" b="1" dirty="0">
                          <a:solidFill>
                            <a:schemeClr val="tx1"/>
                          </a:solidFill>
                          <a:latin typeface="微软雅黑" charset="0"/>
                          <a:ea typeface="微软雅黑" charset="0"/>
                          <a:cs typeface="Times New Roman" panose="02020603050405020304" pitchFamily="18" charset="0"/>
                        </a:rPr>
                        <a:t>当前</a:t>
                      </a:r>
                      <a:r>
                        <a:rPr lang="zh-CN" altLang="en-US" sz="1800" b="1" dirty="0">
                          <a:solidFill>
                            <a:srgbClr val="0202EE"/>
                          </a:solidFill>
                          <a:latin typeface="微软雅黑" charset="0"/>
                          <a:ea typeface="微软雅黑" charset="0"/>
                          <a:cs typeface="Times New Roman" panose="02020603050405020304" pitchFamily="18" charset="0"/>
                        </a:rPr>
                        <a:t>国际引领性空间设施</a:t>
                      </a:r>
                    </a:p>
                  </a:txBody>
                  <a:tcPr marT="45659" marB="4565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hMerge="1">
                  <a:txBody>
                    <a:bodyPr/>
                    <a:lstStyle/>
                    <a:p>
                      <a:endParaRPr lang="zh-CN"/>
                    </a:p>
                  </a:txBody>
                  <a:tcPr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目标信号</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微软雅黑" charset="0"/>
                          <a:cs typeface="Arial" panose="020B0604020202020204" pitchFamily="34" charset="0"/>
                        </a:rPr>
                        <a:t>γ</a:t>
                      </a: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射线超</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微软雅黑" charset="0"/>
                          <a:cs typeface="Arial" panose="020B0604020202020204" pitchFamily="34" charset="0"/>
                        </a:rPr>
                        <a:t>γ</a:t>
                      </a: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射线线谱</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反质子超</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正电子超</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正负电子总能谱</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79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tx1"/>
                          </a:solidFill>
                          <a:effectLst/>
                          <a:latin typeface="微软雅黑" charset="0"/>
                          <a:ea typeface="微软雅黑" charset="0"/>
                          <a:cs typeface="Times New Roman" panose="02020603050405020304" pitchFamily="18" charset="0"/>
                        </a:rPr>
                        <a:t>引领性设施</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dirty="0">
                          <a:ln>
                            <a:noFill/>
                          </a:ln>
                          <a:solidFill>
                            <a:schemeClr val="tx1"/>
                          </a:solidFill>
                          <a:effectLst/>
                          <a:latin typeface="微软雅黑" charset="0"/>
                          <a:ea typeface="微软雅黑" charset="0"/>
                          <a:cs typeface="微软雅黑" charset="0"/>
                        </a:rPr>
                        <a:t>Fermi-LAT</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rgbClr val="0202EE"/>
                          </a:solidFill>
                          <a:effectLst/>
                          <a:latin typeface="微软雅黑" charset="0"/>
                          <a:ea typeface="微软雅黑" charset="0"/>
                          <a:cs typeface="微软雅黑" charset="0"/>
                        </a:rPr>
                        <a:t>悟空号</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dirty="0">
                          <a:ln>
                            <a:noFill/>
                          </a:ln>
                          <a:solidFill>
                            <a:schemeClr val="tx1"/>
                          </a:solidFill>
                          <a:effectLst/>
                          <a:latin typeface="微软雅黑" charset="0"/>
                          <a:ea typeface="微软雅黑" charset="0"/>
                          <a:cs typeface="微软雅黑" charset="0"/>
                        </a:rPr>
                        <a:t>AMS-02</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dirty="0">
                          <a:ln>
                            <a:noFill/>
                          </a:ln>
                          <a:solidFill>
                            <a:schemeClr val="tx1"/>
                          </a:solidFill>
                          <a:effectLst/>
                          <a:latin typeface="微软雅黑" charset="0"/>
                          <a:ea typeface="微软雅黑" charset="0"/>
                          <a:cs typeface="微软雅黑" charset="0"/>
                        </a:rPr>
                        <a:t>AMS-02</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rgbClr val="0202EE"/>
                          </a:solidFill>
                          <a:effectLst/>
                          <a:latin typeface="微软雅黑" charset="0"/>
                          <a:ea typeface="微软雅黑" charset="0"/>
                          <a:cs typeface="Times New Roman" panose="02020603050405020304" pitchFamily="18" charset="0"/>
                        </a:rPr>
                        <a:t>悟空号</a:t>
                      </a:r>
                    </a:p>
                  </a:txBody>
                  <a:tcPr marT="45690" marB="456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11" name="TextBox 3">
            <a:extLst>
              <a:ext uri="{FF2B5EF4-FFF2-40B4-BE49-F238E27FC236}">
                <a16:creationId xmlns:a16="http://schemas.microsoft.com/office/drawing/2014/main" id="{68DBF565-F252-828F-6CBF-2C189354EBA7}"/>
              </a:ext>
            </a:extLst>
          </p:cNvPr>
          <p:cNvSpPr txBox="1">
            <a:spLocks noChangeArrowheads="1"/>
          </p:cNvSpPr>
          <p:nvPr/>
        </p:nvSpPr>
        <p:spPr bwMode="auto">
          <a:xfrm>
            <a:off x="-62230" y="168275"/>
            <a:ext cx="12301855"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暗物质空间探测实验</a:t>
            </a:r>
            <a:r>
              <a:rPr lang="en-US" altLang="zh-CN" sz="4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 </a:t>
            </a:r>
            <a:r>
              <a:rPr lang="zh-CN" altLang="en-US" sz="4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rPr>
              <a:t>主要目标信号</a:t>
            </a:r>
            <a:endParaRPr lang="en-US" altLang="zh-CN" sz="4000" b="1" dirty="0">
              <a:solidFill>
                <a:srgbClr val="6AE7FF"/>
              </a:solidFill>
              <a:latin typeface="微软雅黑" panose="020B0503020204020204" pitchFamily="34" charset="-122"/>
              <a:ea typeface="微软雅黑" panose="020B0503020204020204" pitchFamily="34" charset="-122"/>
              <a:cs typeface="Trebuchet MS" panose="020B0603020202020204" pitchFamily="34" charset="0"/>
            </a:endParaRPr>
          </a:p>
        </p:txBody>
      </p:sp>
    </p:spTree>
    <p:custDataLst>
      <p:tags r:id="rId1"/>
    </p:custDataLst>
    <p:extLst>
      <p:ext uri="{BB962C8B-B14F-4D97-AF65-F5344CB8AC3E}">
        <p14:creationId xmlns:p14="http://schemas.microsoft.com/office/powerpoint/2010/main" val="7749287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1B7FD76-76A9-5E54-6872-EC8BBFD5DCAA}"/>
              </a:ext>
            </a:extLst>
          </p:cNvPr>
          <p:cNvPicPr>
            <a:picLocks noChangeAspect="1"/>
          </p:cNvPicPr>
          <p:nvPr/>
        </p:nvPicPr>
        <p:blipFill>
          <a:blip r:embed="rId2"/>
          <a:stretch>
            <a:fillRect/>
          </a:stretch>
        </p:blipFill>
        <p:spPr>
          <a:xfrm>
            <a:off x="417340" y="1266092"/>
            <a:ext cx="11461629" cy="4416250"/>
          </a:xfrm>
          <a:prstGeom prst="rect">
            <a:avLst/>
          </a:prstGeom>
        </p:spPr>
      </p:pic>
      <p:sp>
        <p:nvSpPr>
          <p:cNvPr id="3" name="TextBox 3">
            <a:extLst>
              <a:ext uri="{FF2B5EF4-FFF2-40B4-BE49-F238E27FC236}">
                <a16:creationId xmlns:a16="http://schemas.microsoft.com/office/drawing/2014/main" id="{E46A18E0-C853-C0CF-5F57-E2F7584C5094}"/>
              </a:ext>
            </a:extLst>
          </p:cNvPr>
          <p:cNvSpPr txBox="1">
            <a:spLocks noChangeArrowheads="1"/>
          </p:cNvSpPr>
          <p:nvPr/>
        </p:nvSpPr>
        <p:spPr bwMode="auto">
          <a:xfrm>
            <a:off x="174625" y="231775"/>
            <a:ext cx="11861800" cy="707886"/>
          </a:xfrm>
          <a:prstGeom prst="rect">
            <a:avLst/>
          </a:prstGeom>
          <a:noFill/>
          <a:ln w="9525">
            <a:noFill/>
            <a:miter lim="800000"/>
          </a:ln>
        </p:spPr>
        <p:txBody>
          <a:bodyPr wrap="square">
            <a:spAutoFit/>
          </a:bodyPr>
          <a:lstStyle/>
          <a:p>
            <a:pPr algn="ct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悟空</a:t>
            </a: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号卫星的探测器</a:t>
            </a:r>
          </a:p>
        </p:txBody>
      </p:sp>
      <p:sp>
        <p:nvSpPr>
          <p:cNvPr id="4" name="TextBox 4">
            <a:extLst>
              <a:ext uri="{FF2B5EF4-FFF2-40B4-BE49-F238E27FC236}">
                <a16:creationId xmlns:a16="http://schemas.microsoft.com/office/drawing/2014/main" id="{0E713D41-EE46-3B28-E2C7-96232932C7C7}"/>
              </a:ext>
            </a:extLst>
          </p:cNvPr>
          <p:cNvSpPr txBox="1"/>
          <p:nvPr/>
        </p:nvSpPr>
        <p:spPr>
          <a:xfrm>
            <a:off x="1371594" y="5849176"/>
            <a:ext cx="9477805" cy="400110"/>
          </a:xfrm>
          <a:prstGeom prst="rect">
            <a:avLst/>
          </a:prstGeom>
          <a:noFill/>
        </p:spPr>
        <p:txBody>
          <a:bodyPr wrap="square" rtlCol="0">
            <a:spAutoFit/>
          </a:bodyPr>
          <a:lstStyle/>
          <a:p>
            <a:pPr algn="ctr"/>
            <a:r>
              <a:rPr lang="en-US" altLang="zh-CN" sz="2000" b="1" dirty="0">
                <a:solidFill>
                  <a:srgbClr val="6AE7FF"/>
                </a:solidFill>
                <a:latin typeface="Times New Roman" panose="02020603050405020304" pitchFamily="18" charset="0"/>
                <a:ea typeface="微软雅黑" panose="020B0503020204020204" charset="-122"/>
                <a:cs typeface="Times New Roman" panose="02020603050405020304" pitchFamily="18" charset="0"/>
              </a:rPr>
              <a:t>Chang (2014  Chin. J. Space Sci. 34, 550) &amp; </a:t>
            </a:r>
            <a:r>
              <a:rPr lang="fr-FR" altLang="zh-CN" sz="2000" b="1" dirty="0">
                <a:solidFill>
                  <a:srgbClr val="6AE7FF"/>
                </a:solidFill>
                <a:latin typeface="Times New Roman" panose="02020603050405020304" pitchFamily="18" charset="0"/>
                <a:ea typeface="微软雅黑" panose="020B0503020204020204" charset="-122"/>
                <a:cs typeface="Times New Roman" panose="02020603050405020304" pitchFamily="18" charset="0"/>
              </a:rPr>
              <a:t>Chang et al. (2017 Astropart. Phys. 95, 6)</a:t>
            </a:r>
            <a:endParaRPr lang="zh-CN" altLang="en-US" sz="2000" b="1" dirty="0">
              <a:solidFill>
                <a:srgbClr val="6AE7FF"/>
              </a:solidFill>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54416546"/>
      </p:ext>
    </p:extLst>
  </p:cSld>
  <p:clrMapOvr>
    <a:masterClrMapping/>
  </p:clrMapOvr>
  <p:transition spd="med" advClick="0" advTm="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悟空号粒子鉴别的基本原理</a:t>
            </a:r>
          </a:p>
        </p:txBody>
      </p:sp>
      <p:pic>
        <p:nvPicPr>
          <p:cNvPr id="13316" name="图片 3"/>
          <p:cNvPicPr>
            <a:picLocks noChangeAspect="1"/>
          </p:cNvPicPr>
          <p:nvPr/>
        </p:nvPicPr>
        <p:blipFill>
          <a:blip r:embed="rId4"/>
          <a:stretch>
            <a:fillRect/>
          </a:stretch>
        </p:blipFill>
        <p:spPr>
          <a:xfrm>
            <a:off x="1745933" y="1700213"/>
            <a:ext cx="2708275" cy="4500562"/>
          </a:xfrm>
          <a:prstGeom prst="rect">
            <a:avLst/>
          </a:prstGeom>
          <a:noFill/>
          <a:ln w="9525">
            <a:noFill/>
          </a:ln>
        </p:spPr>
      </p:pic>
      <p:pic>
        <p:nvPicPr>
          <p:cNvPr id="13317" name="图片 4"/>
          <p:cNvPicPr>
            <a:picLocks noChangeAspect="1"/>
          </p:cNvPicPr>
          <p:nvPr/>
        </p:nvPicPr>
        <p:blipFill>
          <a:blip r:embed="rId5"/>
          <a:stretch>
            <a:fillRect/>
          </a:stretch>
        </p:blipFill>
        <p:spPr>
          <a:xfrm>
            <a:off x="4679633" y="1730375"/>
            <a:ext cx="2705100" cy="4470400"/>
          </a:xfrm>
          <a:prstGeom prst="rect">
            <a:avLst/>
          </a:prstGeom>
          <a:noFill/>
          <a:ln w="9525">
            <a:noFill/>
          </a:ln>
        </p:spPr>
      </p:pic>
      <p:pic>
        <p:nvPicPr>
          <p:cNvPr id="13318" name="图片 5"/>
          <p:cNvPicPr>
            <a:picLocks noChangeAspect="1"/>
          </p:cNvPicPr>
          <p:nvPr/>
        </p:nvPicPr>
        <p:blipFill>
          <a:blip r:embed="rId6"/>
          <a:stretch>
            <a:fillRect/>
          </a:stretch>
        </p:blipFill>
        <p:spPr>
          <a:xfrm>
            <a:off x="7760970" y="1711325"/>
            <a:ext cx="2705100" cy="4489450"/>
          </a:xfrm>
          <a:prstGeom prst="rect">
            <a:avLst/>
          </a:prstGeom>
          <a:noFill/>
          <a:ln w="9525">
            <a:noFill/>
          </a:ln>
        </p:spPr>
      </p:pic>
      <p:cxnSp>
        <p:nvCxnSpPr>
          <p:cNvPr id="35" name="直接箭头连接符 34"/>
          <p:cNvCxnSpPr/>
          <p:nvPr/>
        </p:nvCxnSpPr>
        <p:spPr>
          <a:xfrm flipH="1">
            <a:off x="3200083" y="1828800"/>
            <a:ext cx="168275" cy="3048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6359208" y="1844675"/>
            <a:ext cx="168275" cy="3048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3321" name="文本框 41"/>
          <p:cNvSpPr txBox="1"/>
          <p:nvPr/>
        </p:nvSpPr>
        <p:spPr>
          <a:xfrm>
            <a:off x="2118995" y="1023938"/>
            <a:ext cx="1657350" cy="641350"/>
          </a:xfrm>
          <a:prstGeom prst="rect">
            <a:avLst/>
          </a:prstGeom>
          <a:noFill/>
          <a:ln w="9525">
            <a:noFill/>
          </a:ln>
        </p:spPr>
        <p:txBody>
          <a:bodyPr wrap="none">
            <a:spAutoFit/>
          </a:bodyPr>
          <a:lstStyle>
            <a:lvl1pPr marL="382905" indent="-342900" algn="l" rtl="0" eaLnBrk="0" fontAlgn="base" hangingPunct="0">
              <a:spcBef>
                <a:spcPts val="700"/>
              </a:spcBef>
              <a:spcAft>
                <a:spcPct val="0"/>
              </a:spcAft>
              <a:buSzPct val="100000"/>
              <a:buFont typeface="Arial" panose="020B0604020202020204" pitchFamily="34" charset="0"/>
              <a:buChar char="•"/>
              <a:defRPr kumimoji="1" sz="3200" kern="1200">
                <a:solidFill>
                  <a:schemeClr val="tx1"/>
                </a:solidFill>
                <a:latin typeface="+mn-lt"/>
                <a:ea typeface="宋体" charset="0"/>
                <a:cs typeface="宋体" charset="0"/>
                <a:sym typeface="Arial" panose="020B0604020202020204" pitchFamily="34" charset="0"/>
              </a:defRPr>
            </a:lvl1pPr>
            <a:lvl2pPr marL="732155" indent="-285750" algn="l" rtl="0" eaLnBrk="0" fontAlgn="base" hangingPunct="0">
              <a:spcBef>
                <a:spcPts val="600"/>
              </a:spcBef>
              <a:spcAft>
                <a:spcPct val="0"/>
              </a:spcAft>
              <a:buSzPct val="100000"/>
              <a:buFont typeface="Arial" panose="020B0604020202020204" pitchFamily="34" charset="0"/>
              <a:buChar char="–"/>
              <a:defRPr kumimoji="1" sz="2800" kern="1200">
                <a:solidFill>
                  <a:schemeClr val="tx1"/>
                </a:solidFill>
                <a:latin typeface="+mn-lt"/>
                <a:ea typeface="宋体" charset="0"/>
                <a:cs typeface="+mn-cs"/>
                <a:sym typeface="Arial" panose="020B0604020202020204" pitchFamily="34" charset="0"/>
              </a:defRPr>
            </a:lvl2pPr>
            <a:lvl3pPr marL="1132205" indent="-228600" algn="l" rtl="0" eaLnBrk="0" fontAlgn="base" hangingPunct="0">
              <a:spcBef>
                <a:spcPts val="600"/>
              </a:spcBef>
              <a:spcAft>
                <a:spcPct val="0"/>
              </a:spcAft>
              <a:buSzPct val="100000"/>
              <a:buFont typeface="Arial" panose="020B0604020202020204" pitchFamily="34" charset="0"/>
              <a:buChar char="•"/>
              <a:defRPr kumimoji="1" sz="2400" kern="1200">
                <a:solidFill>
                  <a:schemeClr val="tx1"/>
                </a:solidFill>
                <a:latin typeface="+mn-lt"/>
                <a:ea typeface="宋体" charset="0"/>
                <a:cs typeface="+mn-cs"/>
                <a:sym typeface="Arial" panose="020B0604020202020204" pitchFamily="34" charset="0"/>
              </a:defRPr>
            </a:lvl3pPr>
            <a:lvl4pPr marL="15894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4pPr>
            <a:lvl5pPr marL="20466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5pPr>
          </a:lstStyle>
          <a:p>
            <a:pPr marL="0" lvl="0" indent="0" eaLnBrk="1" hangingPunct="1">
              <a:spcBef>
                <a:spcPct val="0"/>
              </a:spcBef>
              <a:buSzTx/>
              <a:buFontTx/>
              <a:buNone/>
            </a:pPr>
            <a:r>
              <a:rPr lang="en-US" altLang="zh-CN" sz="3600" dirty="0">
                <a:solidFill>
                  <a:schemeClr val="bg1"/>
                </a:solidFill>
                <a:latin typeface="Times New Roman" panose="02020603050405020304" pitchFamily="18" charset="0"/>
                <a:ea typeface="华文中宋" panose="02010600040101010101" pitchFamily="2" charset="-122"/>
              </a:rPr>
              <a:t>electron</a:t>
            </a:r>
          </a:p>
        </p:txBody>
      </p:sp>
      <p:sp>
        <p:nvSpPr>
          <p:cNvPr id="13322" name="文本框 42"/>
          <p:cNvSpPr txBox="1"/>
          <p:nvPr/>
        </p:nvSpPr>
        <p:spPr>
          <a:xfrm>
            <a:off x="5270183" y="1023938"/>
            <a:ext cx="1530350" cy="641350"/>
          </a:xfrm>
          <a:prstGeom prst="rect">
            <a:avLst/>
          </a:prstGeom>
          <a:noFill/>
          <a:ln w="9525">
            <a:noFill/>
          </a:ln>
        </p:spPr>
        <p:txBody>
          <a:bodyPr wrap="none">
            <a:spAutoFit/>
          </a:bodyPr>
          <a:lstStyle>
            <a:lvl1pPr marL="382905" indent="-342900" algn="l" rtl="0" eaLnBrk="0" fontAlgn="base" hangingPunct="0">
              <a:spcBef>
                <a:spcPts val="700"/>
              </a:spcBef>
              <a:spcAft>
                <a:spcPct val="0"/>
              </a:spcAft>
              <a:buSzPct val="100000"/>
              <a:buFont typeface="Arial" panose="020B0604020202020204" pitchFamily="34" charset="0"/>
              <a:buChar char="•"/>
              <a:defRPr kumimoji="1" sz="3200" kern="1200">
                <a:solidFill>
                  <a:schemeClr val="tx1"/>
                </a:solidFill>
                <a:latin typeface="+mn-lt"/>
                <a:ea typeface="宋体" charset="0"/>
                <a:cs typeface="宋体" charset="0"/>
                <a:sym typeface="Arial" panose="020B0604020202020204" pitchFamily="34" charset="0"/>
              </a:defRPr>
            </a:lvl1pPr>
            <a:lvl2pPr marL="732155" indent="-285750" algn="l" rtl="0" eaLnBrk="0" fontAlgn="base" hangingPunct="0">
              <a:spcBef>
                <a:spcPts val="600"/>
              </a:spcBef>
              <a:spcAft>
                <a:spcPct val="0"/>
              </a:spcAft>
              <a:buSzPct val="100000"/>
              <a:buFont typeface="Arial" panose="020B0604020202020204" pitchFamily="34" charset="0"/>
              <a:buChar char="–"/>
              <a:defRPr kumimoji="1" sz="2800" kern="1200">
                <a:solidFill>
                  <a:schemeClr val="tx1"/>
                </a:solidFill>
                <a:latin typeface="+mn-lt"/>
                <a:ea typeface="宋体" charset="0"/>
                <a:cs typeface="+mn-cs"/>
                <a:sym typeface="Arial" panose="020B0604020202020204" pitchFamily="34" charset="0"/>
              </a:defRPr>
            </a:lvl2pPr>
            <a:lvl3pPr marL="1132205" indent="-228600" algn="l" rtl="0" eaLnBrk="0" fontAlgn="base" hangingPunct="0">
              <a:spcBef>
                <a:spcPts val="600"/>
              </a:spcBef>
              <a:spcAft>
                <a:spcPct val="0"/>
              </a:spcAft>
              <a:buSzPct val="100000"/>
              <a:buFont typeface="Arial" panose="020B0604020202020204" pitchFamily="34" charset="0"/>
              <a:buChar char="•"/>
              <a:defRPr kumimoji="1" sz="2400" kern="1200">
                <a:solidFill>
                  <a:schemeClr val="tx1"/>
                </a:solidFill>
                <a:latin typeface="+mn-lt"/>
                <a:ea typeface="宋体" charset="0"/>
                <a:cs typeface="+mn-cs"/>
                <a:sym typeface="Arial" panose="020B0604020202020204" pitchFamily="34" charset="0"/>
              </a:defRPr>
            </a:lvl3pPr>
            <a:lvl4pPr marL="15894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4pPr>
            <a:lvl5pPr marL="20466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5pPr>
          </a:lstStyle>
          <a:p>
            <a:pPr marL="0" lvl="0" indent="0" eaLnBrk="1" hangingPunct="1">
              <a:spcBef>
                <a:spcPct val="0"/>
              </a:spcBef>
              <a:buSzTx/>
              <a:buFontTx/>
              <a:buNone/>
            </a:pPr>
            <a:r>
              <a:rPr lang="en-US" altLang="zh-CN" sz="3600" dirty="0">
                <a:solidFill>
                  <a:schemeClr val="bg1"/>
                </a:solidFill>
                <a:latin typeface="Times New Roman" panose="02020603050405020304" pitchFamily="18" charset="0"/>
                <a:ea typeface="华文中宋" panose="02010600040101010101" pitchFamily="2" charset="-122"/>
              </a:rPr>
              <a:t>gamma</a:t>
            </a:r>
          </a:p>
        </p:txBody>
      </p:sp>
      <p:sp>
        <p:nvSpPr>
          <p:cNvPr id="13323" name="文本框 43"/>
          <p:cNvSpPr txBox="1"/>
          <p:nvPr/>
        </p:nvSpPr>
        <p:spPr>
          <a:xfrm>
            <a:off x="8375333" y="998538"/>
            <a:ext cx="1377950" cy="641350"/>
          </a:xfrm>
          <a:prstGeom prst="rect">
            <a:avLst/>
          </a:prstGeom>
          <a:noFill/>
          <a:ln w="9525">
            <a:noFill/>
          </a:ln>
        </p:spPr>
        <p:txBody>
          <a:bodyPr wrap="none">
            <a:spAutoFit/>
          </a:bodyPr>
          <a:lstStyle>
            <a:lvl1pPr marL="382905" indent="-342900" algn="l" rtl="0" eaLnBrk="0" fontAlgn="base" hangingPunct="0">
              <a:spcBef>
                <a:spcPts val="700"/>
              </a:spcBef>
              <a:spcAft>
                <a:spcPct val="0"/>
              </a:spcAft>
              <a:buSzPct val="100000"/>
              <a:buFont typeface="Arial" panose="020B0604020202020204" pitchFamily="34" charset="0"/>
              <a:buChar char="•"/>
              <a:defRPr kumimoji="1" sz="3200" kern="1200">
                <a:solidFill>
                  <a:schemeClr val="tx1"/>
                </a:solidFill>
                <a:latin typeface="+mn-lt"/>
                <a:ea typeface="宋体" charset="0"/>
                <a:cs typeface="宋体" charset="0"/>
                <a:sym typeface="Arial" panose="020B0604020202020204" pitchFamily="34" charset="0"/>
              </a:defRPr>
            </a:lvl1pPr>
            <a:lvl2pPr marL="732155" indent="-285750" algn="l" rtl="0" eaLnBrk="0" fontAlgn="base" hangingPunct="0">
              <a:spcBef>
                <a:spcPts val="600"/>
              </a:spcBef>
              <a:spcAft>
                <a:spcPct val="0"/>
              </a:spcAft>
              <a:buSzPct val="100000"/>
              <a:buFont typeface="Arial" panose="020B0604020202020204" pitchFamily="34" charset="0"/>
              <a:buChar char="–"/>
              <a:defRPr kumimoji="1" sz="2800" kern="1200">
                <a:solidFill>
                  <a:schemeClr val="tx1"/>
                </a:solidFill>
                <a:latin typeface="+mn-lt"/>
                <a:ea typeface="宋体" charset="0"/>
                <a:cs typeface="+mn-cs"/>
                <a:sym typeface="Arial" panose="020B0604020202020204" pitchFamily="34" charset="0"/>
              </a:defRPr>
            </a:lvl2pPr>
            <a:lvl3pPr marL="1132205" indent="-228600" algn="l" rtl="0" eaLnBrk="0" fontAlgn="base" hangingPunct="0">
              <a:spcBef>
                <a:spcPts val="600"/>
              </a:spcBef>
              <a:spcAft>
                <a:spcPct val="0"/>
              </a:spcAft>
              <a:buSzPct val="100000"/>
              <a:buFont typeface="Arial" panose="020B0604020202020204" pitchFamily="34" charset="0"/>
              <a:buChar char="•"/>
              <a:defRPr kumimoji="1" sz="2400" kern="1200">
                <a:solidFill>
                  <a:schemeClr val="tx1"/>
                </a:solidFill>
                <a:latin typeface="+mn-lt"/>
                <a:ea typeface="宋体" charset="0"/>
                <a:cs typeface="+mn-cs"/>
                <a:sym typeface="Arial" panose="020B0604020202020204" pitchFamily="34" charset="0"/>
              </a:defRPr>
            </a:lvl3pPr>
            <a:lvl4pPr marL="15894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4pPr>
            <a:lvl5pPr marL="2046605" indent="-228600" algn="l" rtl="0" eaLnBrk="0" fontAlgn="base" hangingPunct="0">
              <a:spcBef>
                <a:spcPts val="500"/>
              </a:spcBef>
              <a:spcAft>
                <a:spcPct val="0"/>
              </a:spcAft>
              <a:buSzPct val="100000"/>
              <a:buFont typeface="Arial" panose="020B0604020202020204" pitchFamily="34" charset="0"/>
              <a:buChar char="»"/>
              <a:defRPr kumimoji="1" sz="2000" kern="1200">
                <a:solidFill>
                  <a:schemeClr val="tx1"/>
                </a:solidFill>
                <a:latin typeface="+mn-lt"/>
                <a:ea typeface="宋体" charset="0"/>
                <a:cs typeface="+mn-cs"/>
                <a:sym typeface="Arial" panose="020B0604020202020204" pitchFamily="34" charset="0"/>
              </a:defRPr>
            </a:lvl5pPr>
          </a:lstStyle>
          <a:p>
            <a:pPr marL="0" lvl="0" indent="0" eaLnBrk="1" hangingPunct="1">
              <a:spcBef>
                <a:spcPct val="0"/>
              </a:spcBef>
              <a:buSzTx/>
              <a:buFontTx/>
              <a:buNone/>
            </a:pPr>
            <a:r>
              <a:rPr lang="en-US" altLang="zh-CN" sz="3600" dirty="0">
                <a:solidFill>
                  <a:schemeClr val="bg1"/>
                </a:solidFill>
                <a:latin typeface="Times New Roman" panose="02020603050405020304" pitchFamily="18" charset="0"/>
                <a:ea typeface="华文中宋" panose="02010600040101010101" pitchFamily="2" charset="-122"/>
              </a:rPr>
              <a:t>proton</a:t>
            </a:r>
          </a:p>
        </p:txBody>
      </p:sp>
    </p:spTree>
    <p:custDataLst>
      <p:tags r:id="rId1"/>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悟空</a:t>
            </a:r>
            <a:r>
              <a:rPr lang="en-US" altLang="zh-CN" sz="4000" b="1" dirty="0">
                <a:solidFill>
                  <a:srgbClr val="6AE7FF"/>
                </a:solidFill>
                <a:latin typeface="微软雅黑" panose="020B0503020204020204" pitchFamily="34" charset="-122"/>
                <a:ea typeface="微软雅黑" panose="020B0503020204020204" pitchFamily="34" charset="-122"/>
              </a:rPr>
              <a:t>”</a:t>
            </a:r>
            <a:r>
              <a:rPr lang="zh-CN" altLang="en-US" sz="4000" b="1" dirty="0">
                <a:solidFill>
                  <a:srgbClr val="6AE7FF"/>
                </a:solidFill>
                <a:latin typeface="微软雅黑" panose="020B0503020204020204" pitchFamily="34" charset="-122"/>
                <a:ea typeface="微软雅黑" panose="020B0503020204020204" pitchFamily="34" charset="-122"/>
              </a:rPr>
              <a:t>号卫星已平稳在轨运行近</a:t>
            </a:r>
            <a:r>
              <a:rPr lang="en-US" altLang="zh-CN" sz="4000" b="1" dirty="0">
                <a:solidFill>
                  <a:srgbClr val="6AE7FF"/>
                </a:solidFill>
                <a:latin typeface="微软雅黑" panose="020B0503020204020204" pitchFamily="34" charset="-122"/>
                <a:ea typeface="微软雅黑" panose="020B0503020204020204" pitchFamily="34" charset="-122"/>
              </a:rPr>
              <a:t>10</a:t>
            </a:r>
            <a:r>
              <a:rPr lang="zh-CN" altLang="en-US" sz="4000" b="1" dirty="0">
                <a:solidFill>
                  <a:srgbClr val="6AE7FF"/>
                </a:solidFill>
                <a:latin typeface="微软雅黑" panose="020B0503020204020204" pitchFamily="34" charset="-122"/>
                <a:ea typeface="微软雅黑" panose="020B0503020204020204" pitchFamily="34" charset="-122"/>
              </a:rPr>
              <a:t>年时间</a:t>
            </a:r>
          </a:p>
        </p:txBody>
      </p:sp>
      <p:pic>
        <p:nvPicPr>
          <p:cNvPr id="31745" name="图片 1"/>
          <p:cNvPicPr>
            <a:picLocks noChangeAspect="1"/>
          </p:cNvPicPr>
          <p:nvPr/>
        </p:nvPicPr>
        <p:blipFill>
          <a:blip r:embed="rId4"/>
          <a:stretch>
            <a:fillRect/>
          </a:stretch>
        </p:blipFill>
        <p:spPr>
          <a:xfrm>
            <a:off x="3140075" y="1907540"/>
            <a:ext cx="4448810" cy="2802890"/>
          </a:xfrm>
          <a:prstGeom prst="rect">
            <a:avLst/>
          </a:prstGeom>
          <a:noFill/>
          <a:ln w="9525">
            <a:noFill/>
          </a:ln>
        </p:spPr>
      </p:pic>
      <p:sp>
        <p:nvSpPr>
          <p:cNvPr id="5" name="TextBox 4"/>
          <p:cNvSpPr txBox="1">
            <a:spLocks noChangeArrowheads="1"/>
          </p:cNvSpPr>
          <p:nvPr/>
        </p:nvSpPr>
        <p:spPr bwMode="auto">
          <a:xfrm>
            <a:off x="433070" y="5462270"/>
            <a:ext cx="10949305" cy="461665"/>
          </a:xfrm>
          <a:prstGeom prst="rect">
            <a:avLst/>
          </a:prstGeom>
          <a:noFill/>
          <a:ln w="9525">
            <a:noFill/>
            <a:miter lim="800000"/>
          </a:ln>
        </p:spPr>
        <p:txBody>
          <a:bodyPr wrap="square">
            <a:spAutoFit/>
          </a:bodyPr>
          <a:lstStyle/>
          <a:p>
            <a:pPr algn="ctr"/>
            <a:r>
              <a:rPr lang="en-US" altLang="zh-CN"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2015.12.17</a:t>
            </a:r>
            <a:r>
              <a:rPr lang="zh-CN" altLang="en-US"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发射              完成全天扫描观测</a:t>
            </a:r>
            <a:r>
              <a:rPr lang="en-US" altLang="zh-CN"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20</a:t>
            </a:r>
            <a:r>
              <a:rPr lang="zh-CN" altLang="en-US"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次             积累</a:t>
            </a:r>
            <a:r>
              <a:rPr lang="en-US" altLang="zh-CN"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180+</a:t>
            </a:r>
            <a:r>
              <a:rPr lang="zh-CN" altLang="en-US" sz="2400" b="1" dirty="0">
                <a:solidFill>
                  <a:srgbClr val="6AE7FF"/>
                </a:solidFill>
                <a:latin typeface="Trebuchet MS" panose="020B0603020202020204" pitchFamily="34" charset="0"/>
                <a:ea typeface="黑体" panose="02010609060101010101" pitchFamily="49" charset="-122"/>
                <a:cs typeface="Trebuchet MS" panose="020B0603020202020204" pitchFamily="34" charset="0"/>
              </a:rPr>
              <a:t>亿高能事例</a:t>
            </a:r>
          </a:p>
        </p:txBody>
      </p:sp>
      <p:pic>
        <p:nvPicPr>
          <p:cNvPr id="3" name="图片 2"/>
          <p:cNvPicPr>
            <a:picLocks noChangeAspect="1"/>
          </p:cNvPicPr>
          <p:nvPr/>
        </p:nvPicPr>
        <p:blipFill>
          <a:blip r:embed="rId5"/>
          <a:stretch>
            <a:fillRect/>
          </a:stretch>
        </p:blipFill>
        <p:spPr>
          <a:xfrm>
            <a:off x="7780020" y="1908175"/>
            <a:ext cx="4237355" cy="2802255"/>
          </a:xfrm>
          <a:prstGeom prst="rect">
            <a:avLst/>
          </a:prstGeom>
        </p:spPr>
      </p:pic>
      <p:pic>
        <p:nvPicPr>
          <p:cNvPr id="31746" name="图片 176131"/>
          <p:cNvPicPr>
            <a:picLocks noChangeAspect="1"/>
          </p:cNvPicPr>
          <p:nvPr/>
        </p:nvPicPr>
        <p:blipFill>
          <a:blip r:embed="rId6"/>
          <a:stretch>
            <a:fillRect/>
          </a:stretch>
        </p:blipFill>
        <p:spPr>
          <a:xfrm>
            <a:off x="262255" y="1908175"/>
            <a:ext cx="2720975" cy="2818130"/>
          </a:xfrm>
          <a:prstGeom prst="rect">
            <a:avLst/>
          </a:prstGeom>
          <a:noFill/>
          <a:ln w="9525">
            <a:noFill/>
          </a:ln>
        </p:spPr>
      </p:pic>
    </p:spTree>
    <p:custDataLst>
      <p:tags r:id="rId1"/>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74625" y="231775"/>
            <a:ext cx="11861800" cy="706755"/>
          </a:xfrm>
          <a:prstGeom prst="rect">
            <a:avLst/>
          </a:prstGeom>
          <a:noFill/>
          <a:ln w="9525">
            <a:noFill/>
            <a:miter lim="800000"/>
          </a:ln>
        </p:spPr>
        <p:txBody>
          <a:bodyPr wrap="square">
            <a:spAutoFit/>
          </a:bodyPr>
          <a:lstStyle/>
          <a:p>
            <a:pPr algn="ctr"/>
            <a:r>
              <a:rPr lang="zh-CN" altLang="en-US" sz="4000" b="1" dirty="0">
                <a:solidFill>
                  <a:srgbClr val="6AE7FF"/>
                </a:solidFill>
                <a:latin typeface="微软雅黑" panose="020B0503020204020204" pitchFamily="34" charset="-122"/>
                <a:ea typeface="微软雅黑" panose="020B0503020204020204" pitchFamily="34" charset="-122"/>
              </a:rPr>
              <a:t>四大子探测器工作状态非常稳定</a:t>
            </a:r>
          </a:p>
        </p:txBody>
      </p:sp>
      <p:pic>
        <p:nvPicPr>
          <p:cNvPr id="8" name="图片 7">
            <a:extLst>
              <a:ext uri="{FF2B5EF4-FFF2-40B4-BE49-F238E27FC236}">
                <a16:creationId xmlns:a16="http://schemas.microsoft.com/office/drawing/2014/main" id="{96659DB5-BD67-F609-8796-AA94242759BD}"/>
              </a:ext>
            </a:extLst>
          </p:cNvPr>
          <p:cNvPicPr>
            <a:picLocks noChangeAspect="1"/>
          </p:cNvPicPr>
          <p:nvPr/>
        </p:nvPicPr>
        <p:blipFill>
          <a:blip r:embed="rId4"/>
          <a:srcRect b="8233"/>
          <a:stretch>
            <a:fillRect/>
          </a:stretch>
        </p:blipFill>
        <p:spPr>
          <a:xfrm>
            <a:off x="423229" y="1055077"/>
            <a:ext cx="11345542" cy="5647174"/>
          </a:xfrm>
          <a:prstGeom prst="rect">
            <a:avLst/>
          </a:prstGeom>
        </p:spPr>
      </p:pic>
    </p:spTree>
    <p:custDataLst>
      <p:tags r:id="rId1"/>
    </p:custData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4f76e5db-8e1f-4bac-95f8-19fac2e78a8a}"/>
  <p:tag name="TABLE_ENDDRAG_ORIGIN_RECT" val="678*100"/>
  <p:tag name="TABLE_ENDDRAG_RECT" val="23*303*678*81"/>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1482</TotalTime>
  <Words>1546</Words>
  <Application>Microsoft Office PowerPoint</Application>
  <PresentationFormat>宽屏</PresentationFormat>
  <Paragraphs>156</Paragraphs>
  <Slides>22</Slides>
  <Notes>21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Times New Roman Regular</vt:lpstr>
      <vt:lpstr>等线</vt:lpstr>
      <vt:lpstr>微软雅黑</vt:lpstr>
      <vt:lpstr>微软雅黑</vt:lpstr>
      <vt:lpstr>Arial</vt:lpstr>
      <vt:lpstr>Calibri</vt:lpstr>
      <vt:lpstr>Times New Roman</vt:lpstr>
      <vt:lpstr>Trebuchet MS</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Yizhong Fan</cp:lastModifiedBy>
  <cp:revision>530</cp:revision>
  <dcterms:created xsi:type="dcterms:W3CDTF">2024-08-04T08:43:17Z</dcterms:created>
  <dcterms:modified xsi:type="dcterms:W3CDTF">2026-01-18T02:27:21Z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2052-5.0.0.7542</vt:lpwstr>
  </property>
  <property fmtid="{D5CDD505-2E9C-101B-9397-08002B2CF9AE}" pid="3" name="ICV">
    <vt:lpwstr>71C4E901F0ED858C477DA06624F2F9C2</vt:lpwstr>
  </property>
</Properties>
</file>