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gif" ContentType="image/gif"/>
  <Default Extension="tiff" ContentType="image/tiff"/>
  <Default Extension="wmf" ContentType="image/x-wmf"/>
  <Default Extension="wdp" ContentType="image/vnd.ms-photo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18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2"/>
  </p:notesMasterIdLst>
  <p:handoutMasterIdLst>
    <p:handoutMasterId r:id="rId74"/>
  </p:handoutMasterIdLst>
  <p:sldIdLst>
    <p:sldId id="256" r:id="rId3"/>
    <p:sldId id="2287" r:id="rId4"/>
    <p:sldId id="258" r:id="rId5"/>
    <p:sldId id="1815" r:id="rId6"/>
    <p:sldId id="1720" r:id="rId7"/>
    <p:sldId id="1752" r:id="rId8"/>
    <p:sldId id="280" r:id="rId9"/>
    <p:sldId id="1753" r:id="rId10"/>
    <p:sldId id="1750" r:id="rId11"/>
    <p:sldId id="1825" r:id="rId12"/>
    <p:sldId id="1749" r:id="rId13"/>
    <p:sldId id="1797" r:id="rId14"/>
    <p:sldId id="1831" r:id="rId15"/>
    <p:sldId id="1835" r:id="rId16"/>
    <p:sldId id="1836" r:id="rId17"/>
    <p:sldId id="1826" r:id="rId18"/>
    <p:sldId id="1817" r:id="rId19"/>
    <p:sldId id="2267" r:id="rId20"/>
    <p:sldId id="2288" r:id="rId21"/>
    <p:sldId id="1754" r:id="rId22"/>
    <p:sldId id="1818" r:id="rId23"/>
    <p:sldId id="2289" r:id="rId24"/>
    <p:sldId id="1755" r:id="rId25"/>
    <p:sldId id="1819" r:id="rId26"/>
    <p:sldId id="1756" r:id="rId27"/>
    <p:sldId id="1773" r:id="rId28"/>
    <p:sldId id="1798" r:id="rId29"/>
    <p:sldId id="1827" r:id="rId30"/>
    <p:sldId id="1774" r:id="rId31"/>
    <p:sldId id="1788" r:id="rId32"/>
    <p:sldId id="1789" r:id="rId33"/>
    <p:sldId id="1775" r:id="rId34"/>
    <p:sldId id="1776" r:id="rId35"/>
    <p:sldId id="1777" r:id="rId36"/>
    <p:sldId id="1778" r:id="rId37"/>
    <p:sldId id="1820" r:id="rId38"/>
    <p:sldId id="1828" r:id="rId39"/>
    <p:sldId id="2277" r:id="rId40"/>
    <p:sldId id="2290" r:id="rId41"/>
    <p:sldId id="1790" r:id="rId42"/>
    <p:sldId id="1791" r:id="rId43"/>
    <p:sldId id="1821" r:id="rId44"/>
    <p:sldId id="1792" r:id="rId45"/>
    <p:sldId id="1830" r:id="rId46"/>
    <p:sldId id="1793" r:id="rId47"/>
    <p:sldId id="1794" r:id="rId48"/>
    <p:sldId id="1816" r:id="rId49"/>
    <p:sldId id="1806" r:id="rId50"/>
    <p:sldId id="2283" r:id="rId51"/>
    <p:sldId id="2286" r:id="rId53"/>
    <p:sldId id="1807" r:id="rId54"/>
    <p:sldId id="1808" r:id="rId55"/>
    <p:sldId id="1810" r:id="rId56"/>
    <p:sldId id="1811" r:id="rId57"/>
    <p:sldId id="1812" r:id="rId58"/>
    <p:sldId id="1813" r:id="rId59"/>
    <p:sldId id="1814" r:id="rId60"/>
    <p:sldId id="1829" r:id="rId61"/>
    <p:sldId id="1761" r:id="rId62"/>
    <p:sldId id="1762" r:id="rId63"/>
    <p:sldId id="1780" r:id="rId64"/>
    <p:sldId id="1763" r:id="rId65"/>
    <p:sldId id="1764" r:id="rId66"/>
    <p:sldId id="1832" r:id="rId67"/>
    <p:sldId id="295" r:id="rId68"/>
    <p:sldId id="1765" r:id="rId69"/>
    <p:sldId id="1768" r:id="rId70"/>
    <p:sldId id="1769" r:id="rId71"/>
    <p:sldId id="1770" r:id="rId72"/>
    <p:sldId id="1772" r:id="rId7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2" name="作者" initials="A" lastIdx="1" clrIdx="1"/>
  <p:cmAuthor id="3" name="zhai hua" initials="z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32"/>
    <p:restoredTop sz="94589"/>
  </p:normalViewPr>
  <p:slideViewPr>
    <p:cSldViewPr snapToGrid="0" snapToObjects="1">
      <p:cViewPr>
        <p:scale>
          <a:sx n="65" d="100"/>
          <a:sy n="65" d="100"/>
        </p:scale>
        <p:origin x="5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8" Type="http://schemas.openxmlformats.org/officeDocument/2006/relationships/commentAuthors" Target="commentAuthors.xml"/><Relationship Id="rId77" Type="http://schemas.openxmlformats.org/officeDocument/2006/relationships/tableStyles" Target="tableStyles.xml"/><Relationship Id="rId76" Type="http://schemas.openxmlformats.org/officeDocument/2006/relationships/viewProps" Target="viewProps.xml"/><Relationship Id="rId75" Type="http://schemas.openxmlformats.org/officeDocument/2006/relationships/presProps" Target="presProps.xml"/><Relationship Id="rId74" Type="http://schemas.openxmlformats.org/officeDocument/2006/relationships/handoutMaster" Target="handoutMasters/handoutMaster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5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4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notesMaster" Target="notesMasters/notesMaster1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24A2B-630F-864F-AB05-1AFA4539EF3D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64DC2-60B1-4347-B971-32FB3D61294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600" kern="1200" dirty="0">
              <a:solidFill>
                <a:schemeClr val="tx1"/>
              </a:solidFill>
              <a:effectLst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11FC198-2D83-4DFC-8CDD-7D23AF44D4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与</a:t>
            </a:r>
            <a:r>
              <a:rPr lang="en-US" altLang="zh-CN" dirty="0"/>
              <a:t>SO</a:t>
            </a:r>
            <a:r>
              <a:rPr lang="zh-CN" altLang="en-US" dirty="0"/>
              <a:t>的同步发展和竞争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15546B-E6AF-4C7E-86FB-B8F7BDC863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AliCPT</a:t>
            </a:r>
            <a:r>
              <a:rPr lang="zh-CN" altLang="en-US" dirty="0"/>
              <a:t>的焦平面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15546B-E6AF-4C7E-86FB-B8F7BDC863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标题文本"/>
          <p:cNvSpPr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49" name="幻灯片编号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 txBox="1"/>
          <p:nvPr userDrawn="1"/>
        </p:nvSpPr>
        <p:spPr>
          <a:xfrm>
            <a:off x="11577806" y="6252496"/>
            <a:ext cx="449441" cy="467448"/>
          </a:xfrm>
          <a:prstGeom prst="rect">
            <a:avLst/>
          </a:prstGeom>
        </p:spPr>
        <p:txBody>
          <a:bodyPr vert="horz" lIns="0" tIns="0" rIns="0" bIns="60945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4FFB07-917D-5348-AE2D-F9A4E0AD1751}" type="slidenum">
              <a:rPr lang="en-US" sz="1335" smtClean="0"/>
            </a:fld>
            <a:endParaRPr lang="en-US" sz="1335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822839" y="1526846"/>
            <a:ext cx="10754967" cy="4638458"/>
          </a:xfrm>
          <a:prstGeom prst="rect">
            <a:avLst/>
          </a:prstGeom>
        </p:spPr>
        <p:txBody>
          <a:bodyPr/>
          <a:lstStyle>
            <a:lvl1pPr marL="457200" indent="-457200">
              <a:buFont typeface="Wingdings" panose="05000000000000000000" pitchFamily="2" charset="2"/>
              <a:buChar char="Ø"/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331943" y="258764"/>
            <a:ext cx="5111893" cy="566968"/>
          </a:xfrm>
          <a:prstGeom prst="roundRect">
            <a:avLst/>
          </a:prstGeom>
          <a:noFill/>
          <a:ln w="9525">
            <a:noFill/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8582" tIns="34292" rIns="68582" bIns="34292">
            <a:spAutoFit/>
          </a:bodyPr>
          <a:lstStyle>
            <a:lvl1pPr algn="l">
              <a:defRPr lang="zh-CN" altLang="en-US" sz="3200" b="1">
                <a:ln>
                  <a:noFill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 algn="l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84C89-D3F8-D54A-92D0-6CC4CC5EA15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DB43F-1A76-C34D-A678-63E5DE996B0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hyperlink" Target="Lihong/&#26700;&#38754;/0703072.pdf" TargetMode="Externa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62.png"/><Relationship Id="rId3" Type="http://schemas.openxmlformats.org/officeDocument/2006/relationships/image" Target="../media/image61.png"/><Relationship Id="rId2" Type="http://schemas.openxmlformats.org/officeDocument/2006/relationships/image" Target="../media/image60.wmf"/><Relationship Id="rId1" Type="http://schemas.openxmlformats.org/officeDocument/2006/relationships/oleObject" Target="../embeddings/oleObject3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68.png"/><Relationship Id="rId1" Type="http://schemas.openxmlformats.org/officeDocument/2006/relationships/image" Target="../media/image67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77.png"/><Relationship Id="rId8" Type="http://schemas.openxmlformats.org/officeDocument/2006/relationships/image" Target="../media/image76.png"/><Relationship Id="rId7" Type="http://schemas.openxmlformats.org/officeDocument/2006/relationships/image" Target="../media/image75.png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84.png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image" Target="../media/image78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87.png"/><Relationship Id="rId2" Type="http://schemas.openxmlformats.org/officeDocument/2006/relationships/image" Target="../media/image86.wmf"/><Relationship Id="rId1" Type="http://schemas.openxmlformats.org/officeDocument/2006/relationships/image" Target="../media/image85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4.vml"/><Relationship Id="rId8" Type="http://schemas.openxmlformats.org/officeDocument/2006/relationships/slideLayout" Target="../slideLayouts/slideLayout6.xml"/><Relationship Id="rId7" Type="http://schemas.openxmlformats.org/officeDocument/2006/relationships/image" Target="../media/image93.png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3" Type="http://schemas.openxmlformats.org/officeDocument/2006/relationships/image" Target="../media/image89.png"/><Relationship Id="rId2" Type="http://schemas.openxmlformats.org/officeDocument/2006/relationships/image" Target="../media/image88.wmf"/><Relationship Id="rId1" Type="http://schemas.openxmlformats.org/officeDocument/2006/relationships/oleObject" Target="../embeddings/oleObject4.bin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image" Target="../media/image94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image" Target="../media/image9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0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04.png"/><Relationship Id="rId1" Type="http://schemas.openxmlformats.org/officeDocument/2006/relationships/image" Target="../media/image103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image" Target="../media/image10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0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0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11.png"/><Relationship Id="rId1" Type="http://schemas.openxmlformats.org/officeDocument/2006/relationships/image" Target="../media/image11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4.png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image" Target="../media/image115.png"/></Relationships>
</file>

<file path=ppt/slides/_rels/slide4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tags" Target="../tags/tag2.xml"/><Relationship Id="rId4" Type="http://schemas.openxmlformats.org/officeDocument/2006/relationships/image" Target="../media/image120.png"/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tags" Target="../tags/tag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22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.png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23.png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2.jpeg"/><Relationship Id="rId8" Type="http://schemas.openxmlformats.org/officeDocument/2006/relationships/image" Target="../media/image131.jpeg"/><Relationship Id="rId7" Type="http://schemas.openxmlformats.org/officeDocument/2006/relationships/image" Target="../media/image130.jpeg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Relationship Id="rId3" Type="http://schemas.openxmlformats.org/officeDocument/2006/relationships/image" Target="../media/image126.GIF"/><Relationship Id="rId2" Type="http://schemas.openxmlformats.org/officeDocument/2006/relationships/image" Target="../media/image125.png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137.png"/><Relationship Id="rId16" Type="http://schemas.microsoft.com/office/2007/relationships/media" Target="../media/media2.mp4"/><Relationship Id="rId15" Type="http://schemas.openxmlformats.org/officeDocument/2006/relationships/video" Target="../media/media2.mp4"/><Relationship Id="rId14" Type="http://schemas.openxmlformats.org/officeDocument/2006/relationships/image" Target="../media/image136.png"/><Relationship Id="rId13" Type="http://schemas.openxmlformats.org/officeDocument/2006/relationships/image" Target="../media/image135.png"/><Relationship Id="rId12" Type="http://schemas.openxmlformats.org/officeDocument/2006/relationships/image" Target="../media/image134.png"/><Relationship Id="rId11" Type="http://schemas.openxmlformats.org/officeDocument/2006/relationships/image" Target="../media/image133.png"/><Relationship Id="rId10" Type="http://schemas.openxmlformats.org/officeDocument/2006/relationships/tags" Target="../tags/tag3.xml"/><Relationship Id="rId1" Type="http://schemas.openxmlformats.org/officeDocument/2006/relationships/image" Target="../media/image124.GIF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6.jpeg"/><Relationship Id="rId8" Type="http://schemas.openxmlformats.org/officeDocument/2006/relationships/image" Target="../media/image145.png"/><Relationship Id="rId7" Type="http://schemas.openxmlformats.org/officeDocument/2006/relationships/image" Target="../media/image144.tiff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38.tiff"/></Relationships>
</file>

<file path=ppt/slides/_rels/slide5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1.png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image" Target="../media/image150.tiff"/><Relationship Id="rId5" Type="http://schemas.openxmlformats.org/officeDocument/2006/relationships/tags" Target="../tags/tag5.xml"/><Relationship Id="rId4" Type="http://schemas.openxmlformats.org/officeDocument/2006/relationships/image" Target="../media/image149.png"/><Relationship Id="rId3" Type="http://schemas.openxmlformats.org/officeDocument/2006/relationships/tags" Target="../tags/tag4.xml"/><Relationship Id="rId2" Type="http://schemas.openxmlformats.org/officeDocument/2006/relationships/image" Target="../media/image148.GIF"/><Relationship Id="rId19" Type="http://schemas.openxmlformats.org/officeDocument/2006/relationships/slideLayout" Target="../slideLayouts/slideLayout14.xml"/><Relationship Id="rId18" Type="http://schemas.openxmlformats.org/officeDocument/2006/relationships/image" Target="../media/image154.GIF"/><Relationship Id="rId17" Type="http://schemas.openxmlformats.org/officeDocument/2006/relationships/image" Target="../media/image153.png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image" Target="../media/image152.png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image" Target="../media/image147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155.png"/></Relationships>
</file>

<file path=ppt/slides/_rels/slide5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image" Target="../media/image156.png"/></Relationships>
</file>

<file path=ppt/slides/_rels/slide5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4.png"/><Relationship Id="rId8" Type="http://schemas.openxmlformats.org/officeDocument/2006/relationships/tags" Target="../tags/tag19.xml"/><Relationship Id="rId7" Type="http://schemas.openxmlformats.org/officeDocument/2006/relationships/image" Target="../media/image163.png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image" Target="../media/image162.png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14.xml"/><Relationship Id="rId10" Type="http://schemas.openxmlformats.org/officeDocument/2006/relationships/tags" Target="../tags/tag20.xml"/><Relationship Id="rId1" Type="http://schemas.openxmlformats.org/officeDocument/2006/relationships/tags" Target="../tags/tag1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165.png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image" Target="../media/image166.png"/></Relationships>
</file>

<file path=ppt/slides/_rels/slide61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image" Target="../media/image171.png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image" Target="../media/image170.png"/><Relationship Id="rId3" Type="http://schemas.openxmlformats.org/officeDocument/2006/relationships/tags" Target="../tags/tag24.xml"/><Relationship Id="rId2" Type="http://schemas.openxmlformats.org/officeDocument/2006/relationships/image" Target="../media/image169.jpeg"/><Relationship Id="rId17" Type="http://schemas.openxmlformats.org/officeDocument/2006/relationships/slideLayout" Target="../slideLayouts/slideLayout14.xml"/><Relationship Id="rId16" Type="http://schemas.openxmlformats.org/officeDocument/2006/relationships/image" Target="../media/image175.png"/><Relationship Id="rId15" Type="http://schemas.openxmlformats.org/officeDocument/2006/relationships/tags" Target="../tags/tag31.xml"/><Relationship Id="rId14" Type="http://schemas.openxmlformats.org/officeDocument/2006/relationships/image" Target="../media/image174.tiff"/><Relationship Id="rId13" Type="http://schemas.openxmlformats.org/officeDocument/2006/relationships/tags" Target="../tags/tag30.xml"/><Relationship Id="rId12" Type="http://schemas.openxmlformats.org/officeDocument/2006/relationships/image" Target="../media/image173.png"/><Relationship Id="rId11" Type="http://schemas.openxmlformats.org/officeDocument/2006/relationships/tags" Target="../tags/tag29.xml"/><Relationship Id="rId10" Type="http://schemas.openxmlformats.org/officeDocument/2006/relationships/image" Target="../media/image172.png"/><Relationship Id="rId1" Type="http://schemas.openxmlformats.org/officeDocument/2006/relationships/tags" Target="../tags/tag23.xml"/></Relationships>
</file>

<file path=ppt/slides/_rels/slide6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4.xml"/><Relationship Id="rId8" Type="http://schemas.openxmlformats.org/officeDocument/2006/relationships/image" Target="../media/image180.png"/><Relationship Id="rId7" Type="http://schemas.openxmlformats.org/officeDocument/2006/relationships/image" Target="../media/image179.png"/><Relationship Id="rId6" Type="http://schemas.openxmlformats.org/officeDocument/2006/relationships/tags" Target="../tags/tag34.xml"/><Relationship Id="rId5" Type="http://schemas.openxmlformats.org/officeDocument/2006/relationships/image" Target="../media/image178.png"/><Relationship Id="rId4" Type="http://schemas.openxmlformats.org/officeDocument/2006/relationships/tags" Target="../tags/tag33.xml"/><Relationship Id="rId3" Type="http://schemas.openxmlformats.org/officeDocument/2006/relationships/image" Target="../media/image177.png"/><Relationship Id="rId2" Type="http://schemas.openxmlformats.org/officeDocument/2006/relationships/tags" Target="../tags/tag32.xml"/><Relationship Id="rId1" Type="http://schemas.openxmlformats.org/officeDocument/2006/relationships/image" Target="../media/image176.png"/></Relationships>
</file>

<file path=ppt/slides/_rels/slide6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183.png"/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tags" Target="../tags/tag35.xml"/></Relationships>
</file>

<file path=ppt/slides/_rels/slide64.xml.rels><?xml version="1.0" encoding="UTF-8" standalone="yes"?>
<Relationships xmlns="http://schemas.openxmlformats.org/package/2006/relationships"><Relationship Id="rId9" Type="http://schemas.microsoft.com/office/2007/relationships/hdphoto" Target="../media/image191.wdp"/><Relationship Id="rId8" Type="http://schemas.openxmlformats.org/officeDocument/2006/relationships/image" Target="../media/image190.png"/><Relationship Id="rId7" Type="http://schemas.openxmlformats.org/officeDocument/2006/relationships/image" Target="../media/image189.svg"/><Relationship Id="rId6" Type="http://schemas.openxmlformats.org/officeDocument/2006/relationships/image" Target="../media/image188.png"/><Relationship Id="rId5" Type="http://schemas.openxmlformats.org/officeDocument/2006/relationships/image" Target="../media/image187.jpeg"/><Relationship Id="rId4" Type="http://schemas.openxmlformats.org/officeDocument/2006/relationships/image" Target="../media/image186.jpeg"/><Relationship Id="rId3" Type="http://schemas.openxmlformats.org/officeDocument/2006/relationships/image" Target="../media/image185.png"/><Relationship Id="rId2" Type="http://schemas.openxmlformats.org/officeDocument/2006/relationships/image" Target="../media/image184.jpeg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13.xml"/><Relationship Id="rId1" Type="http://schemas.openxmlformats.org/officeDocument/2006/relationships/tags" Target="../tags/tag36.xml"/></Relationships>
</file>

<file path=ppt/slides/_rels/slide6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196.png"/><Relationship Id="rId6" Type="http://schemas.openxmlformats.org/officeDocument/2006/relationships/image" Target="../media/image195.jpeg"/><Relationship Id="rId5" Type="http://schemas.openxmlformats.org/officeDocument/2006/relationships/image" Target="../media/image194.jpeg"/><Relationship Id="rId4" Type="http://schemas.openxmlformats.org/officeDocument/2006/relationships/image" Target="../media/image193.png"/><Relationship Id="rId3" Type="http://schemas.openxmlformats.org/officeDocument/2006/relationships/image" Target="../media/image192.jpeg"/><Relationship Id="rId2" Type="http://schemas.openxmlformats.org/officeDocument/2006/relationships/image" Target="../media/image184.jpeg"/><Relationship Id="rId1" Type="http://schemas.openxmlformats.org/officeDocument/2006/relationships/tags" Target="../tags/tag3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98.png"/><Relationship Id="rId1" Type="http://schemas.openxmlformats.org/officeDocument/2006/relationships/image" Target="../media/image19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00.png"/><Relationship Id="rId1" Type="http://schemas.openxmlformats.org/officeDocument/2006/relationships/image" Target="../media/image199.png"/></Relationships>
</file>

<file path=ppt/slides/_rels/slide6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tags" Target="../tags/tag38.xml"/><Relationship Id="rId2" Type="http://schemas.openxmlformats.org/officeDocument/2006/relationships/image" Target="../media/image202.emf"/><Relationship Id="rId1" Type="http://schemas.openxmlformats.org/officeDocument/2006/relationships/image" Target="../media/image201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203.png"/><Relationship Id="rId1" Type="http://schemas.openxmlformats.org/officeDocument/2006/relationships/tags" Target="../tags/tag39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oleObject" Target="../embeddings/oleObject1.bin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20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5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1565" y="674646"/>
            <a:ext cx="9989390" cy="1639570"/>
          </a:xfrm>
        </p:spPr>
        <p:txBody>
          <a:bodyPr>
            <a:normAutofit/>
          </a:bodyPr>
          <a:lstStyle/>
          <a:p>
            <a:pPr algn="ctr"/>
            <a:r>
              <a:rPr lang="zh-CN" altLang="en-US" b="1" dirty="0">
                <a:ln>
                  <a:noFill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暗能量与原初引力波探测</a:t>
            </a:r>
            <a:endParaRPr lang="zh-CN" altLang="en-US" sz="3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715" y="3429000"/>
            <a:ext cx="11168380" cy="3005455"/>
          </a:xfrm>
        </p:spPr>
        <p:txBody>
          <a:bodyPr>
            <a:normAutofit/>
          </a:bodyPr>
          <a:lstStyle/>
          <a:p>
            <a:pPr algn="ctr"/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张新民</a:t>
            </a:r>
            <a:endParaRPr lang="en-US" altLang="zh-CN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中国科学院高能物理研究所研究员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阿里原初引力波探测实验首席科学家</a:t>
            </a: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/AliCPT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发言人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b="60302"/>
          <a:stretch>
            <a:fillRect/>
          </a:stretch>
        </p:blipFill>
        <p:spPr>
          <a:xfrm>
            <a:off x="833231" y="2106579"/>
            <a:ext cx="5804452" cy="147236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683" y="2074488"/>
            <a:ext cx="4504082" cy="438492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10" y="849659"/>
            <a:ext cx="6036945" cy="10407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5650" y="403122"/>
            <a:ext cx="3799840" cy="164592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83227" y="265471"/>
            <a:ext cx="2753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PCA 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9743" y="3507656"/>
            <a:ext cx="3724997" cy="294476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676775" y="502920"/>
            <a:ext cx="36518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DESI 观测结果（</a:t>
            </a:r>
            <a:r>
              <a:rPr kumimoji="1" lang="en-US" altLang="zh-CN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2330" y="1513840"/>
            <a:ext cx="10239375" cy="423862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610995" y="5752465"/>
            <a:ext cx="91973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取自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DESI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合作组文章。画了两条线以显示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Quintessence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Quintom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Phantom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区域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12210" y="6247765"/>
            <a:ext cx="47682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Yifu Cai, et al. 2505.24732 [astro-ph.CO]</a:t>
            </a:r>
            <a:endParaRPr lang="en-US" altLang="zh-CN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40990" y="1438910"/>
            <a:ext cx="5996940" cy="35375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905635" y="512445"/>
            <a:ext cx="84855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Gaussian process regression 方法（</a:t>
            </a:r>
            <a:r>
              <a:rPr kumimoji="1" lang="en-US" altLang="zh-CN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II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97000" y="5187950"/>
            <a:ext cx="9871075" cy="9366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DESI collaboration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K. Lodha, et al., Extended Dark Energy analysis using DESI DR2 BAO measurements (3 2025). arXiv:2503.14743.</a:t>
            </a:r>
            <a:endParaRPr lang="en-US" altLang="zh-CN" sz="20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148330" y="467360"/>
            <a:ext cx="49834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PCA方法分析结果（</a:t>
            </a:r>
            <a:r>
              <a:rPr kumimoji="1" lang="en-US" altLang="zh-CN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III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1205865" y="5590540"/>
                <a:ext cx="9704705" cy="829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fontAlgn="auto">
                  <a:lnSpc>
                    <a:spcPct val="100000"/>
                  </a:lnSpc>
                </a:pP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1,  G. Zhao, R. Crittenden, L. </a:t>
                </a:r>
                <a:r>
                  <a:rPr lang="en-US" altLang="zh-CN" sz="1600" dirty="0" err="1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Pogosian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, X. Zhang   (PRL</a:t>
                </a:r>
                <a:r>
                  <a:rPr lang="en-US" altLang="zh-CN" sz="1600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,  2012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) </a:t>
                </a:r>
                <a:r>
                  <a:rPr lang="zh-CN" altLang="en-US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（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 </a:t>
                </a:r>
                <a:r>
                  <a:rPr lang="en-US" altLang="zh-CN" sz="16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2.5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b="1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  <a:sym typeface="+mn-ea"/>
                      </a:rPr>
                      <m:t>𝝈</m:t>
                    </m:r>
                  </m:oMath>
                </a14:m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)</a:t>
                </a:r>
                <a:endParaRPr lang="en-US" altLang="zh-CN" sz="16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+mn-ea"/>
                </a:endParaRPr>
              </a:p>
              <a:p>
                <a:pPr indent="0" fontAlgn="auto">
                  <a:lnSpc>
                    <a:spcPct val="100000"/>
                  </a:lnSpc>
                </a:pP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</a:rPr>
                  <a:t>2, 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Gongbo Zhao et.al.  （BOSS 合作组）Nature Astronomy, 1, 627-632, (</a:t>
                </a:r>
                <a:r>
                  <a:rPr lang="en-US" altLang="zh-CN" sz="1600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2017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)( </a:t>
                </a:r>
                <a:r>
                  <a:rPr lang="en-US" altLang="zh-CN" sz="16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3.5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b="1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  <a:sym typeface="+mn-ea"/>
                      </a:rPr>
                      <m:t>𝝈</m:t>
                    </m:r>
                  </m:oMath>
                </a14:m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)</a:t>
                </a:r>
                <a:endParaRPr lang="en-US" altLang="zh-CN" sz="16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</a:endParaRPr>
              </a:p>
              <a:p>
                <a:pPr indent="0" fontAlgn="auto">
                  <a:lnSpc>
                    <a:spcPct val="100000"/>
                  </a:lnSpc>
                </a:pP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</a:rPr>
                  <a:t>3, Gu, et al., 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（DESI 合作组）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</a:rPr>
                  <a:t> arXiv:2504.06118,(</a:t>
                </a:r>
                <a:r>
                  <a:rPr lang="en-US" altLang="zh-CN" sz="1600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</a:rPr>
                  <a:t>2025)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</a:rPr>
                  <a:t>(</a:t>
                </a:r>
                <a:r>
                  <a:rPr lang="en-US" altLang="zh-CN" sz="16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</a:rPr>
                  <a:t>4.3</a:t>
                </a:r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b="1" i="1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  <a:sym typeface="+mn-ea"/>
                      </a:rPr>
                      <m:t>𝝈</m:t>
                    </m:r>
                  </m:oMath>
                </a14:m>
                <a:r>
                  <a:rPr lang="en-US" altLang="zh-CN" sz="16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</a:rPr>
                  <a:t>)</a:t>
                </a:r>
                <a:endParaRPr lang="en-US" altLang="zh-CN" sz="16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865" y="5590540"/>
                <a:ext cx="9704705" cy="829945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组合 1"/>
          <p:cNvGrpSpPr/>
          <p:nvPr/>
        </p:nvGrpSpPr>
        <p:grpSpPr>
          <a:xfrm>
            <a:off x="153672" y="1030644"/>
            <a:ext cx="5682613" cy="4376273"/>
            <a:chOff x="5562196" y="1207267"/>
            <a:chExt cx="4039162" cy="311062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19327" y="1246352"/>
              <a:ext cx="3682031" cy="3071539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62196" y="1207267"/>
              <a:ext cx="400023" cy="2750933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0675" y="0"/>
            <a:ext cx="2981325" cy="4032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 l="55873" b="13381"/>
          <a:stretch>
            <a:fillRect/>
          </a:stretch>
        </p:blipFill>
        <p:spPr>
          <a:xfrm>
            <a:off x="5565775" y="1986915"/>
            <a:ext cx="3644900" cy="301434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23745" y="337820"/>
            <a:ext cx="7482205" cy="20574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065" y="2613025"/>
            <a:ext cx="8093710" cy="40405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8295" y="337820"/>
            <a:ext cx="2543175" cy="2857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040" y="795082"/>
            <a:ext cx="4941370" cy="232174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9410" y="2582341"/>
            <a:ext cx="4848860" cy="40335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0650" y="1649895"/>
            <a:ext cx="4471724" cy="417443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7873" y="1754945"/>
            <a:ext cx="5410549" cy="3964333"/>
          </a:xfrm>
          <a:prstGeom prst="rect">
            <a:avLst/>
          </a:prstGeom>
        </p:spPr>
      </p:pic>
      <p:cxnSp>
        <p:nvCxnSpPr>
          <p:cNvPr id="4" name="直线连接符 3"/>
          <p:cNvCxnSpPr/>
          <p:nvPr/>
        </p:nvCxnSpPr>
        <p:spPr>
          <a:xfrm>
            <a:off x="4055165" y="5078896"/>
            <a:ext cx="8348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848548" y="793750"/>
            <a:ext cx="716069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Lambda</a:t>
            </a: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CDM</a:t>
            </a: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的偏离的置信度：～ 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kumimoji="1"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sigma</a:t>
            </a:r>
            <a:endParaRPr kumimoji="1"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6110" y="358455"/>
            <a:ext cx="7395845" cy="32696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757" y="3628070"/>
            <a:ext cx="4321175" cy="3186430"/>
          </a:xfrm>
          <a:prstGeom prst="rect">
            <a:avLst/>
          </a:prstGeom>
        </p:spPr>
      </p:pic>
      <p:cxnSp>
        <p:nvCxnSpPr>
          <p:cNvPr id="5" name="直线连接符 4"/>
          <p:cNvCxnSpPr/>
          <p:nvPr/>
        </p:nvCxnSpPr>
        <p:spPr>
          <a:xfrm>
            <a:off x="4890052" y="2166730"/>
            <a:ext cx="8348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8047990" y="1800860"/>
            <a:ext cx="397256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>
                <a:solidFill>
                  <a:srgbClr val="FF0000"/>
                </a:solidFill>
              </a:rPr>
              <a:t>W</a:t>
            </a:r>
            <a:r>
              <a:rPr kumimoji="1" lang="zh-CN" altLang="en-US" sz="2000" b="1" dirty="0">
                <a:solidFill>
                  <a:srgbClr val="FF0000"/>
                </a:solidFill>
              </a:rPr>
              <a:t>越过</a:t>
            </a:r>
            <a:r>
              <a:rPr kumimoji="1" lang="en-US" altLang="zh-CN" sz="2000" b="1" dirty="0">
                <a:solidFill>
                  <a:srgbClr val="FF0000"/>
                </a:solidFill>
              </a:rPr>
              <a:t>-1</a:t>
            </a:r>
            <a:r>
              <a:rPr kumimoji="1" lang="zh-CN" altLang="en-US" sz="2000" b="1" dirty="0">
                <a:solidFill>
                  <a:srgbClr val="FF0000"/>
                </a:solidFill>
              </a:rPr>
              <a:t>（</a:t>
            </a:r>
            <a:r>
              <a:rPr kumimoji="1" lang="en-US" altLang="zh-CN" sz="2000" b="1" dirty="0">
                <a:solidFill>
                  <a:srgbClr val="FF0000"/>
                </a:solidFill>
              </a:rPr>
              <a:t>Quintom</a:t>
            </a:r>
            <a:r>
              <a:rPr kumimoji="1" lang="zh-CN" altLang="en-US" sz="2000" b="1" dirty="0">
                <a:solidFill>
                  <a:srgbClr val="FF0000"/>
                </a:solidFill>
              </a:rPr>
              <a:t>）的置信度：</a:t>
            </a:r>
            <a:endParaRPr kumimoji="1" lang="en-US" altLang="zh-CN" sz="2400" b="1" dirty="0">
              <a:solidFill>
                <a:srgbClr val="FF0000"/>
              </a:solidFill>
            </a:endParaRPr>
          </a:p>
          <a:p>
            <a:pPr algn="r"/>
            <a:r>
              <a:rPr kumimoji="1" lang="en-US" altLang="zh-CN" sz="2400" b="1" dirty="0">
                <a:solidFill>
                  <a:srgbClr val="FF0000"/>
                </a:solidFill>
              </a:rPr>
              <a:t>3.1</a:t>
            </a:r>
            <a:r>
              <a:rPr kumimoji="1" lang="zh-CN" altLang="en-US" sz="2400" b="1" dirty="0">
                <a:solidFill>
                  <a:srgbClr val="FF0000"/>
                </a:solidFill>
              </a:rPr>
              <a:t> ～ </a:t>
            </a:r>
            <a:r>
              <a:rPr kumimoji="1" lang="en-US" altLang="zh-CN" sz="2400" b="1" dirty="0">
                <a:solidFill>
                  <a:srgbClr val="FF0000"/>
                </a:solidFill>
              </a:rPr>
              <a:t>5.2</a:t>
            </a:r>
            <a:r>
              <a:rPr kumimoji="1" lang="zh-CN" altLang="en-US" sz="2400" b="1" dirty="0">
                <a:solidFill>
                  <a:srgbClr val="FF0000"/>
                </a:solidFill>
              </a:rPr>
              <a:t> </a:t>
            </a:r>
            <a:r>
              <a:rPr kumimoji="1" lang="en-US" altLang="zh-CN" sz="2400" b="1" dirty="0">
                <a:solidFill>
                  <a:srgbClr val="FF0000"/>
                </a:solidFill>
              </a:rPr>
              <a:t>sigma</a:t>
            </a:r>
            <a:endParaRPr kumimoji="1" lang="zh-CN" alt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67E7-3395-4E90-873E-ACA0DB09116B}" type="slidenum">
              <a:rPr lang="zh-CN" altLang="en-US" smtClean="0"/>
            </a:fld>
            <a:endParaRPr lang="zh-CN" altLang="en-US"/>
          </a:p>
        </p:txBody>
      </p:sp>
      <p:pic>
        <p:nvPicPr>
          <p:cNvPr id="3" name="图片 2" descr="desi_w0w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3095" y="1247775"/>
            <a:ext cx="8618220" cy="521081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924050" y="6404610"/>
            <a:ext cx="85972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排除宇宙学常数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4.2 sigma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；确认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Quintom-B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的理论预言置信度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4.05 sigma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246745" y="893445"/>
            <a:ext cx="31470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arXiv:2511.19994v1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945" y="71755"/>
            <a:ext cx="6894195" cy="82169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9470" y="224155"/>
            <a:ext cx="8191500" cy="2095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70" y="2773680"/>
            <a:ext cx="5928360" cy="34823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7010" y="2773680"/>
            <a:ext cx="5505450" cy="37103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7410" y="0"/>
            <a:ext cx="3831590" cy="41579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t="35549"/>
          <a:stretch>
            <a:fillRect/>
          </a:stretch>
        </p:blipFill>
        <p:spPr>
          <a:xfrm>
            <a:off x="851535" y="4157980"/>
            <a:ext cx="3847465" cy="25304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265" y="286385"/>
            <a:ext cx="5539740" cy="628523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001385" y="5555615"/>
            <a:ext cx="4898390" cy="71310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 w="38100">
                <a:solidFill>
                  <a:srgbClr val="FF0000"/>
                </a:solidFill>
              </a:ln>
              <a:noFill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25475" y="405765"/>
            <a:ext cx="1113980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2004年4月，张新民团队在国际上首次提出暗能量状态方程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/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越过w=-1的理论模型，命名为Quintom。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2270" y="1776095"/>
            <a:ext cx="8175625" cy="40366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2360" y="1915795"/>
            <a:ext cx="3158490" cy="24892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081770" y="4767580"/>
            <a:ext cx="18891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/>
              <a:t>引用：</a:t>
            </a:r>
            <a:r>
              <a:rPr lang="en-US" altLang="zh-CN" sz="2000" b="1"/>
              <a:t>1279</a:t>
            </a:r>
            <a:r>
              <a:rPr lang="zh-CN" altLang="en-US" sz="2000" b="1"/>
              <a:t>次</a:t>
            </a:r>
            <a:endParaRPr lang="zh-CN" altLang="en-US" sz="2000" b="1"/>
          </a:p>
        </p:txBody>
      </p:sp>
      <p:sp>
        <p:nvSpPr>
          <p:cNvPr id="6" name="矩形 5"/>
          <p:cNvSpPr/>
          <p:nvPr/>
        </p:nvSpPr>
        <p:spPr>
          <a:xfrm>
            <a:off x="5473065" y="3471545"/>
            <a:ext cx="2837815" cy="16637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25475" y="3598545"/>
            <a:ext cx="3958590" cy="18351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96230" y="255188"/>
            <a:ext cx="231552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文章内容</a:t>
            </a:r>
            <a:endParaRPr kumimoji="1" lang="en-US" altLang="zh-CN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5015" y="1473835"/>
            <a:ext cx="20288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/>
              <a:t>1)</a:t>
            </a:r>
            <a:r>
              <a:rPr lang="zh-CN" altLang="en-US" b="1"/>
              <a:t>，理论上考虑</a:t>
            </a:r>
            <a:endParaRPr lang="zh-CN" altLang="en-US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86405" y="1334135"/>
            <a:ext cx="2505075" cy="6477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55015" y="2860040"/>
            <a:ext cx="20288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/>
              <a:t>2)</a:t>
            </a:r>
            <a:r>
              <a:rPr lang="zh-CN" altLang="en-US" b="1"/>
              <a:t>，当时数据情况</a:t>
            </a:r>
            <a:endParaRPr lang="zh-CN" altLang="en-US" b="1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6405" y="2181225"/>
            <a:ext cx="2409825" cy="18376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5757" y="1381125"/>
            <a:ext cx="5019675" cy="16002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6405" y="4512310"/>
            <a:ext cx="3124200" cy="97155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55015" y="4658995"/>
            <a:ext cx="21653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/>
              <a:t>3)</a:t>
            </a:r>
            <a:r>
              <a:rPr lang="zh-CN" altLang="en-US" b="1"/>
              <a:t>，</a:t>
            </a:r>
            <a:r>
              <a:rPr lang="en-US" altLang="zh-CN" b="1"/>
              <a:t>Quintom</a:t>
            </a:r>
            <a:r>
              <a:rPr lang="zh-CN" altLang="en-US" b="1"/>
              <a:t>模型</a:t>
            </a:r>
            <a:endParaRPr lang="zh-CN" altLang="en-US" b="1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0204" y="3240405"/>
            <a:ext cx="4650105" cy="254381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7970" y="1750695"/>
            <a:ext cx="11441430" cy="3613150"/>
          </a:xfrm>
          <a:prstGeom prst="rect">
            <a:avLst/>
          </a:prstGeom>
          <a:ln w="19050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210310" y="498475"/>
            <a:ext cx="98913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Plenary talk at “SUSY2004”, Tsukuba, Japan, June 2004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3238500" y="2874010"/>
            <a:ext cx="2820035" cy="287020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3805" y="1771650"/>
            <a:ext cx="7792085" cy="136398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260" y="3168650"/>
            <a:ext cx="7423785" cy="121094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0495" y="4422140"/>
            <a:ext cx="7818120" cy="114427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1754505" y="440055"/>
            <a:ext cx="8754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2004年相关论文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8136890" y="2828925"/>
            <a:ext cx="1160145" cy="382905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9348470" y="5226050"/>
            <a:ext cx="1160145" cy="382905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8431530" y="4150360"/>
            <a:ext cx="1160145" cy="382905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229100" y="92075"/>
            <a:ext cx="62029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引用</a:t>
            </a:r>
            <a:r>
              <a:rPr kumimoji="1" lang="en-US" altLang="zh-CN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200+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</a:t>
            </a:r>
            <a:r>
              <a:rPr kumimoji="1" 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Quintom</a:t>
            </a:r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相关论文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2475" y="640715"/>
            <a:ext cx="6854190" cy="1136650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730" y="1851025"/>
            <a:ext cx="7135495" cy="1160145"/>
          </a:xfrm>
          <a:prstGeom prst="rect">
            <a:avLst/>
          </a:prstGeom>
          <a:ln w="12700">
            <a:solidFill>
              <a:srgbClr val="00B0F0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995" y="3048000"/>
            <a:ext cx="7775575" cy="1080135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1740" y="4128135"/>
            <a:ext cx="7760970" cy="1219835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9495" y="5398770"/>
            <a:ext cx="7963535" cy="1316355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1"/>
          <p:cNvSpPr>
            <a:spLocks noGrp="1"/>
          </p:cNvSpPr>
          <p:nvPr>
            <p:ph type="title"/>
          </p:nvPr>
        </p:nvSpPr>
        <p:spPr>
          <a:xfrm>
            <a:off x="1524000" y="100155"/>
            <a:ext cx="9144000" cy="1000125"/>
          </a:xfrm>
        </p:spPr>
        <p:txBody>
          <a:bodyPr>
            <a:normAutofit/>
          </a:bodyPr>
          <a:lstStyle/>
          <a:p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Quintom 理论挑战：NO-GO Theorem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459" name="内容占位符 2"/>
          <p:cNvSpPr>
            <a:spLocks noGrp="1"/>
          </p:cNvSpPr>
          <p:nvPr>
            <p:ph idx="1"/>
          </p:nvPr>
        </p:nvSpPr>
        <p:spPr>
          <a:xfrm>
            <a:off x="433705" y="893445"/>
            <a:ext cx="11111865" cy="3867785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or theory of dark energy in the 4D Friedmann-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Roberston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-Walker universe described by a single perfect fluid or a single scalar field with a 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lagrangian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of 	                  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which minimally  couples to Einstein Gravity , its equation of state cannot cross over the cosmological constant boundary. 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460" name="Picture 5">
            <a:hlinkClick r:id="rId1" action="ppaction://hlinkfil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627" y="1616289"/>
            <a:ext cx="1817795" cy="28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433705" y="4662170"/>
            <a:ext cx="496824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构造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Quintom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模型，需要引进新的自由度：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多标量场，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费米场，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高阶导数，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修改引力，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与中微子、暗物质相互作用的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暗能量，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>
              <a:buFont typeface="Wingdings" panose="05000000000000000000" charset="0"/>
              <a:buChar char="l"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...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30925" y="5314315"/>
            <a:ext cx="56667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ym typeface="+mn-ea"/>
              </a:rPr>
              <a:t>见最新综述文章：</a:t>
            </a:r>
            <a:endParaRPr lang="zh-CN" altLang="en-US"/>
          </a:p>
          <a:p>
            <a:r>
              <a:rPr lang="en-US" altLang="zh-CN">
                <a:sym typeface="+mn-ea"/>
              </a:rPr>
              <a:t>Yifu Cai</a:t>
            </a:r>
            <a:r>
              <a:rPr lang="zh-CN" altLang="en-US">
                <a:sym typeface="+mn-ea"/>
              </a:rPr>
              <a:t>，</a:t>
            </a:r>
            <a:r>
              <a:rPr lang="en-US" altLang="zh-CN">
                <a:sym typeface="+mn-ea"/>
              </a:rPr>
              <a:t>Xin Ren, Taotao Qiu, Mingzhe Li, Xinmin Zhang.</a:t>
            </a:r>
            <a:endParaRPr lang="en-US" altLang="zh-CN">
              <a:sym typeface="+mn-ea"/>
            </a:endParaRPr>
          </a:p>
          <a:p>
            <a:r>
              <a:rPr lang="en-US" altLang="zh-CN">
                <a:solidFill>
                  <a:srgbClr val="00B0F0"/>
                </a:solidFill>
                <a:sym typeface="+mn-ea"/>
              </a:rPr>
              <a:t>The Quintom theory of dark energy after DESI DR2, </a:t>
            </a:r>
            <a:endParaRPr lang="en-US" altLang="zh-CN">
              <a:solidFill>
                <a:srgbClr val="00B0F0"/>
              </a:solidFill>
            </a:endParaRPr>
          </a:p>
          <a:p>
            <a:r>
              <a:rPr lang="en-US" altLang="zh-CN">
                <a:sym typeface="+mn-ea"/>
              </a:rPr>
              <a:t>arxiv:2505.24732 [astro-ph.CO]</a:t>
            </a:r>
            <a:endParaRPr lang="zh-CN" altLang="en-US"/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39063" r="30000" b="50000"/>
          <a:stretch>
            <a:fillRect/>
          </a:stretch>
        </p:blipFill>
        <p:spPr bwMode="auto">
          <a:xfrm>
            <a:off x="2294103" y="2995296"/>
            <a:ext cx="7809470" cy="1666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12"/>
          <p:cNvGraphicFramePr/>
          <p:nvPr/>
        </p:nvGraphicFramePr>
        <p:xfrm>
          <a:off x="2881313" y="1466850"/>
          <a:ext cx="6400800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0" name="" r:id="rId1" imgW="3237230" imgH="393700" progId="Equation.3">
                  <p:embed/>
                </p:oleObj>
              </mc:Choice>
              <mc:Fallback>
                <p:oleObj name="" r:id="rId1" imgW="3237230" imgH="393700" progId="Equation.3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881313" y="1466850"/>
                        <a:ext cx="6400800" cy="7318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Text Box 8"/>
          <p:cNvSpPr txBox="1"/>
          <p:nvPr/>
        </p:nvSpPr>
        <p:spPr>
          <a:xfrm>
            <a:off x="5453063" y="6096000"/>
            <a:ext cx="4572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r"/>
            <a:r>
              <a:rPr lang="en-US" altLang="zh-CN" dirty="0">
                <a:solidFill>
                  <a:srgbClr val="3333FF"/>
                </a:solidFill>
                <a:latin typeface="Arial" panose="020B0604020202020204" pitchFamily="34" charset="0"/>
              </a:rPr>
              <a:t>Bo Feng, Xiulian Wang and Xinmin Zhang, Phys. Lett. B 607, 35 (2005) </a:t>
            </a:r>
            <a:endParaRPr lang="en-US" altLang="zh-CN" dirty="0">
              <a:solidFill>
                <a:srgbClr val="3333FF"/>
              </a:solidFill>
              <a:latin typeface="Arial" panose="020B0604020202020204" pitchFamily="34" charset="0"/>
            </a:endParaRPr>
          </a:p>
        </p:txBody>
      </p:sp>
      <p:sp>
        <p:nvSpPr>
          <p:cNvPr id="3076" name="Text Box 16"/>
          <p:cNvSpPr txBox="1"/>
          <p:nvPr/>
        </p:nvSpPr>
        <p:spPr>
          <a:xfrm>
            <a:off x="968375" y="1611630"/>
            <a:ext cx="18796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Action:</a:t>
            </a:r>
            <a:endParaRPr lang="en-US" altLang="zh-CN" sz="3200" dirty="0">
              <a:solidFill>
                <a:schemeClr val="folHlin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7" name="Text Box 17"/>
          <p:cNvSpPr txBox="1"/>
          <p:nvPr/>
        </p:nvSpPr>
        <p:spPr>
          <a:xfrm>
            <a:off x="958850" y="2266950"/>
            <a:ext cx="21082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Potential:</a:t>
            </a:r>
            <a:endParaRPr lang="en-US" altLang="zh-CN" sz="2800" dirty="0">
              <a:solidFill>
                <a:schemeClr val="folHlin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821690" y="3025775"/>
            <a:ext cx="6510020" cy="25533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Classically, w can cross -1 easily </a:t>
            </a:r>
            <a:endParaRPr kumimoji="0" lang="en-US" altLang="zh-CN" sz="3200" kern="1200" cap="none" spc="0" normalizeH="0" baseline="0" noProof="0" dirty="0">
              <a:solidFill>
                <a:schemeClr val="folHlin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en-US" altLang="zh-CN" sz="3200" kern="1200" cap="none" spc="0" normalizeH="0" baseline="0" noProof="0" dirty="0">
              <a:solidFill>
                <a:schemeClr val="folHlin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0" defTabSz="914400"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If quantized:</a:t>
            </a:r>
            <a:r>
              <a:rPr kumimoji="0" lang="en-US" altLang="zh-CN" sz="3200" kern="1200" cap="none" spc="0" normalizeH="0" baseline="0" noProof="0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un-stable because of ghost!</a:t>
            </a:r>
            <a:endParaRPr kumimoji="0" lang="en-US" altLang="zh-CN" sz="3200" kern="1200" cap="none" spc="0" normalizeH="0" baseline="0" noProof="0" dirty="0">
              <a:solidFill>
                <a:schemeClr val="folHlin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079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1313" y="2214563"/>
            <a:ext cx="4676775" cy="66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80" name="TextBox 16"/>
          <p:cNvSpPr txBox="1"/>
          <p:nvPr/>
        </p:nvSpPr>
        <p:spPr>
          <a:xfrm>
            <a:off x="1614488" y="428625"/>
            <a:ext cx="5691505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kumimoji="1" lang="zh-CN" altLang="en-US" sz="44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Double Field Model</a:t>
            </a:r>
            <a:endParaRPr kumimoji="1" lang="zh-CN" altLang="en-US" sz="44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81" name="Picture 7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3308" y="2841625"/>
            <a:ext cx="4038600" cy="3254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advTm="13714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80665" y="62865"/>
            <a:ext cx="6781165" cy="252857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555" y="2827655"/>
            <a:ext cx="7280275" cy="374777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7549" y="2143145"/>
            <a:ext cx="6606566" cy="32103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566" y="655983"/>
            <a:ext cx="5307885" cy="4995656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53923" y="655983"/>
            <a:ext cx="636333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双场</a:t>
            </a:r>
            <a:r>
              <a:rPr kumimoji="1"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Quintom</a:t>
            </a:r>
            <a:r>
              <a:rPr kumimoji="1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kumimoji="1"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model</a:t>
            </a:r>
            <a:r>
              <a:rPr kumimoji="1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实现</a:t>
            </a:r>
            <a:r>
              <a:rPr kumimoji="1"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Quintom</a:t>
            </a:r>
            <a:r>
              <a:rPr kumimoji="1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kumimoji="1"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endParaRPr kumimoji="1"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3"/>
          <p:cNvSpPr txBox="1"/>
          <p:nvPr/>
        </p:nvSpPr>
        <p:spPr>
          <a:xfrm>
            <a:off x="881698" y="358775"/>
            <a:ext cx="10516235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kumimoji="1" lang="zh-CN" altLang="en-US" sz="44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Single Scalar with Higher Derivatives</a:t>
            </a:r>
            <a:endParaRPr kumimoji="1" lang="zh-CN" altLang="en-US" sz="44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315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34380" y="2755900"/>
            <a:ext cx="4495800" cy="3316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6" name="Text Box 7"/>
          <p:cNvSpPr txBox="1"/>
          <p:nvPr/>
        </p:nvSpPr>
        <p:spPr>
          <a:xfrm>
            <a:off x="1047115" y="1786255"/>
            <a:ext cx="18459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folHlink"/>
                </a:solidFill>
                <a:latin typeface="Kabel ITC" panose="020D0602020204020304" charset="0"/>
                <a:sym typeface="Kabel ITC" panose="020D0602020204020304" charset="0"/>
              </a:rPr>
              <a:t>Action:</a:t>
            </a:r>
            <a:endParaRPr lang="en-US" altLang="zh-CN" sz="3200" dirty="0">
              <a:solidFill>
                <a:schemeClr val="folHlink"/>
              </a:solidFill>
              <a:latin typeface="Kabel ITC" panose="020D0602020204020304" charset="0"/>
              <a:sym typeface="Kabel ITC" panose="020D0602020204020304" charset="0"/>
            </a:endParaRPr>
          </a:p>
        </p:txBody>
      </p:sp>
      <p:pic>
        <p:nvPicPr>
          <p:cNvPr id="13317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1714500"/>
            <a:ext cx="6172200" cy="7286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8" name="Text Box 16"/>
          <p:cNvSpPr txBox="1">
            <a:spLocks noChangeArrowheads="1"/>
          </p:cNvSpPr>
          <p:nvPr/>
        </p:nvSpPr>
        <p:spPr bwMode="auto">
          <a:xfrm>
            <a:off x="954405" y="2929255"/>
            <a:ext cx="5193030" cy="30460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2800" kern="1200" cap="none" spc="0" normalizeH="0" baseline="0" noProof="0" dirty="0">
                <a:solidFill>
                  <a:schemeClr val="folHlink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+mn-lt"/>
                <a:ea typeface="宋体" panose="02010600030101010101" pitchFamily="2" charset="-122"/>
                <a:cs typeface="+mn-cs"/>
              </a:rPr>
              <a:t>Classical: w can also   </a:t>
            </a:r>
            <a:endParaRPr kumimoji="0" lang="en-US" altLang="zh-CN" sz="3200" kern="1200" cap="none" spc="0" normalizeH="0" baseline="0" noProof="0" dirty="0">
              <a:solidFill>
                <a:schemeClr val="folHlink"/>
              </a:solidFill>
              <a:latin typeface="+mn-lt"/>
              <a:ea typeface="宋体" panose="02010600030101010101" pitchFamily="2" charset="-122"/>
              <a:cs typeface="+mn-cs"/>
            </a:endParaRPr>
          </a:p>
          <a:p>
            <a:pPr marR="0" defTabSz="914400"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+mn-lt"/>
                <a:ea typeface="宋体" panose="02010600030101010101" pitchFamily="2" charset="-122"/>
                <a:cs typeface="+mn-cs"/>
              </a:rPr>
              <a:t>cross -1 due to HD </a:t>
            </a:r>
            <a:endParaRPr kumimoji="0" lang="en-US" altLang="zh-CN" sz="3200" kern="1200" cap="none" spc="0" normalizeH="0" baseline="0" noProof="0" dirty="0">
              <a:solidFill>
                <a:schemeClr val="folHlink"/>
              </a:solidFill>
              <a:latin typeface="+mn-lt"/>
              <a:ea typeface="宋体" panose="02010600030101010101" pitchFamily="2" charset="-122"/>
              <a:cs typeface="+mn-cs"/>
            </a:endParaRPr>
          </a:p>
          <a:p>
            <a:pPr marR="0" defTabSz="914400"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+mn-lt"/>
                <a:ea typeface="宋体" panose="02010600030101010101" pitchFamily="2" charset="-122"/>
                <a:cs typeface="+mn-cs"/>
              </a:rPr>
              <a:t>operator.</a:t>
            </a:r>
            <a:endParaRPr kumimoji="0" lang="en-US" altLang="zh-CN" sz="3200" kern="1200" cap="none" spc="0" normalizeH="0" baseline="0" noProof="0" dirty="0">
              <a:solidFill>
                <a:schemeClr val="folHlink"/>
              </a:solidFill>
              <a:latin typeface="+mn-lt"/>
              <a:ea typeface="宋体" panose="02010600030101010101" pitchFamily="2" charset="-122"/>
              <a:cs typeface="+mn-cs"/>
            </a:endParaRPr>
          </a:p>
          <a:p>
            <a:pPr marR="0" defTabSz="914400"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+mn-lt"/>
                <a:ea typeface="宋体" panose="02010600030101010101" pitchFamily="2" charset="-122"/>
                <a:cs typeface="+mn-cs"/>
              </a:rPr>
              <a:t>Quantum:</a:t>
            </a:r>
            <a:r>
              <a:rPr kumimoji="0" lang="en-US" altLang="zh-CN" sz="3200" kern="1200" cap="none" spc="0" normalizeH="0" baseline="0" noProof="0" dirty="0">
                <a:latin typeface="+mn-lt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+mn-lt"/>
                <a:ea typeface="宋体" panose="02010600030101010101" pitchFamily="2" charset="-122"/>
                <a:cs typeface="+mn-cs"/>
              </a:rPr>
              <a:t>avoid in-</a:t>
            </a:r>
            <a:endParaRPr kumimoji="0" lang="en-US" altLang="zh-CN" sz="3200" kern="1200" cap="none" spc="0" normalizeH="0" baseline="0" noProof="0" dirty="0">
              <a:solidFill>
                <a:schemeClr val="folHlink"/>
              </a:solidFill>
              <a:latin typeface="+mn-lt"/>
              <a:ea typeface="宋体" panose="02010600030101010101" pitchFamily="2" charset="-122"/>
              <a:cs typeface="+mn-cs"/>
            </a:endParaRPr>
          </a:p>
          <a:p>
            <a:pPr marR="0" defTabSz="914400"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+mn-lt"/>
                <a:ea typeface="宋体" panose="02010600030101010101" pitchFamily="2" charset="-122"/>
                <a:cs typeface="+mn-cs"/>
              </a:rPr>
              <a:t>stability if taking c-term </a:t>
            </a:r>
            <a:endParaRPr kumimoji="0" lang="en-US" altLang="zh-CN" sz="3200" kern="1200" cap="none" spc="0" normalizeH="0" baseline="0" noProof="0" dirty="0">
              <a:solidFill>
                <a:schemeClr val="folHlink"/>
              </a:solidFill>
              <a:latin typeface="+mn-lt"/>
              <a:ea typeface="宋体" panose="02010600030101010101" pitchFamily="2" charset="-122"/>
              <a:cs typeface="+mn-cs"/>
            </a:endParaRPr>
          </a:p>
          <a:p>
            <a:pPr marR="0" defTabSz="914400"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200" kern="1200" cap="none" spc="0" normalizeH="0" baseline="0" noProof="0" dirty="0" err="1">
                <a:solidFill>
                  <a:schemeClr val="folHlink"/>
                </a:solidFill>
                <a:latin typeface="+mn-lt"/>
                <a:ea typeface="宋体" panose="02010600030101010101" pitchFamily="2" charset="-122"/>
                <a:cs typeface="+mn-cs"/>
              </a:rPr>
              <a:t>perturbatively</a:t>
            </a:r>
            <a:r>
              <a:rPr kumimoji="0" lang="en-US" altLang="zh-CN" sz="3200" kern="1200" cap="none" spc="0" normalizeH="0" baseline="0" noProof="0" dirty="0">
                <a:solidFill>
                  <a:schemeClr val="folHlink"/>
                </a:solidFill>
                <a:latin typeface="+mn-lt"/>
                <a:ea typeface="宋体" panose="02010600030101010101" pitchFamily="2" charset="-122"/>
                <a:cs typeface="+mn-cs"/>
              </a:rPr>
              <a:t>.</a:t>
            </a:r>
            <a:endParaRPr kumimoji="0" lang="en-US" altLang="zh-CN" sz="3200" kern="1200" cap="none" spc="0" normalizeH="0" baseline="0" noProof="0" dirty="0">
              <a:solidFill>
                <a:schemeClr val="folHlink"/>
              </a:solidFill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319" name="Text Box 8"/>
          <p:cNvSpPr txBox="1"/>
          <p:nvPr/>
        </p:nvSpPr>
        <p:spPr>
          <a:xfrm>
            <a:off x="5834063" y="5988050"/>
            <a:ext cx="42862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r"/>
            <a:r>
              <a:rPr lang="en-US" altLang="zh-CN" dirty="0">
                <a:solidFill>
                  <a:srgbClr val="3333FF"/>
                </a:solidFill>
                <a:latin typeface="Arial" panose="020B0604020202020204" pitchFamily="34" charset="0"/>
              </a:rPr>
              <a:t>Mingzhe Li, Bo Feng, and Xinmin Zhang, JCAP 0512, 002 (2005)</a:t>
            </a:r>
            <a:r>
              <a:rPr lang="en-US" altLang="zh-CN" dirty="0">
                <a:solidFill>
                  <a:srgbClr val="3333FF"/>
                </a:solidFill>
                <a:latin typeface="Cambria" panose="02040503050406030204" pitchFamily="18" charset="0"/>
                <a:ea typeface="黑体" panose="02010609060101010101" charset="-122"/>
              </a:rPr>
              <a:t> </a:t>
            </a:r>
            <a:endParaRPr lang="en-US" altLang="zh-CN" dirty="0">
              <a:solidFill>
                <a:srgbClr val="3333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9675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报告内容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DESI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观测结果与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Quintom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暗能量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阿里原初引力波探测实验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AliCPT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现状、发展规划及预期成果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AliCPT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检验暗能量动力学机制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9270" y="1560786"/>
            <a:ext cx="6964468" cy="447806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122" y="1454506"/>
            <a:ext cx="2781300" cy="3683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2896" y="2181846"/>
            <a:ext cx="2768600" cy="3683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2896" y="2725036"/>
            <a:ext cx="2616200" cy="3683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9636" y="3893108"/>
            <a:ext cx="2870200" cy="7366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196" y="5199973"/>
            <a:ext cx="1282700" cy="26670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435573" y="447774"/>
            <a:ext cx="108800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Higher derivative Quintom model compared with DESI DR2 </a:t>
            </a:r>
            <a:endParaRPr kumimoji="1" lang="zh-CN" altLang="en-US" sz="28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66066" y="1128270"/>
            <a:ext cx="176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ea"/>
                <a:cs typeface="Wonder Arial" panose="00000500000000000000" charset="0"/>
              </a:rPr>
              <a:t>The </a:t>
            </a:r>
            <a:r>
              <a:rPr kumimoji="1" lang="en-US" altLang="zh-CN" dirty="0" err="1">
                <a:latin typeface="+mn-ea"/>
                <a:cs typeface="Wonder Arial" panose="00000500000000000000" charset="0"/>
              </a:rPr>
              <a:t>Lagrangian</a:t>
            </a:r>
            <a:r>
              <a:rPr kumimoji="1" lang="en-US" altLang="zh-CN" dirty="0">
                <a:latin typeface="+mn-ea"/>
                <a:cs typeface="Wonder Arial" panose="00000500000000000000" charset="0"/>
              </a:rPr>
              <a:t>:</a:t>
            </a:r>
            <a:endParaRPr kumimoji="1" lang="zh-CN" altLang="en-US" dirty="0">
              <a:latin typeface="+mn-ea"/>
              <a:cs typeface="Wonder Arial" panose="00000500000000000000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60672" y="2168812"/>
            <a:ext cx="1683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ea"/>
                <a:cs typeface="Wonder Arial" panose="00000500000000000000" charset="0"/>
              </a:rPr>
              <a:t>energy density:</a:t>
            </a:r>
            <a:endParaRPr kumimoji="1" lang="zh-CN" altLang="en-US" dirty="0">
              <a:latin typeface="+mn-ea"/>
              <a:cs typeface="Wonder Arial" panose="00000500000000000000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66756" y="2783367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ea"/>
                <a:cs typeface="Wonder Arial" panose="00000500000000000000" charset="0"/>
              </a:rPr>
              <a:t>pressure:</a:t>
            </a:r>
            <a:endParaRPr kumimoji="1" lang="zh-CN" altLang="en-US" dirty="0">
              <a:latin typeface="+mn-ea"/>
              <a:cs typeface="Wonder Arial" panose="00000500000000000000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69770" y="3393140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ea"/>
                <a:cs typeface="Wonder Arial" panose="00000500000000000000" charset="0"/>
              </a:rPr>
              <a:t>equation of state:</a:t>
            </a:r>
            <a:endParaRPr kumimoji="1" lang="zh-CN" altLang="en-US" dirty="0">
              <a:latin typeface="+mn-ea"/>
              <a:cs typeface="Wonder Arial" panose="00000500000000000000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66066" y="4704516"/>
            <a:ext cx="2393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ea"/>
                <a:cs typeface="Wonder Arial" panose="00000500000000000000" charset="0"/>
              </a:rPr>
              <a:t>Under ansatz solution:</a:t>
            </a:r>
            <a:endParaRPr kumimoji="1" lang="zh-CN" altLang="en-US" dirty="0">
              <a:latin typeface="+mn-ea"/>
              <a:cs typeface="Wonder Arial" panose="00000500000000000000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文本框 31"/>
              <p:cNvSpPr txBox="1"/>
              <p:nvPr/>
            </p:nvSpPr>
            <p:spPr>
              <a:xfrm>
                <a:off x="2537808" y="5148657"/>
                <a:ext cx="25563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>
                    <a:latin typeface="+mn-ea"/>
                    <a:cs typeface="Wonder Arial" panose="00000500000000000000" charset="0"/>
                  </a:rPr>
                  <a:t>prime: derivative </a:t>
                </a:r>
                <a:r>
                  <a:rPr kumimoji="1" lang="en-US" altLang="zh-CN" dirty="0" err="1">
                    <a:latin typeface="+mn-ea"/>
                    <a:cs typeface="Wonder Arial" panose="00000500000000000000" charset="0"/>
                  </a:rPr>
                  <a:t>w.r.t.</a:t>
                </a:r>
                <a:r>
                  <a:rPr kumimoji="1" lang="en-US" altLang="zh-CN" dirty="0">
                    <a:latin typeface="+mn-ea"/>
                    <a:cs typeface="Wonder Arial" panose="00000500000000000000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i="1" dirty="0" smtClean="0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𝑎</m:t>
                    </m:r>
                  </m:oMath>
                </a14:m>
                <a:endParaRPr kumimoji="1" lang="zh-CN" altLang="en-US" dirty="0">
                  <a:latin typeface="+mn-ea"/>
                  <a:cs typeface="Wonder Arial" panose="00000500000000000000" charset="0"/>
                </a:endParaRPr>
              </a:p>
            </p:txBody>
          </p:sp>
        </mc:Choice>
        <mc:Fallback>
          <p:sp>
            <p:nvSpPr>
              <p:cNvPr id="32" name="文本框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7808" y="5148657"/>
                <a:ext cx="2556341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14" t="-21" r="7" b="1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本框 32"/>
          <p:cNvSpPr txBox="1"/>
          <p:nvPr/>
        </p:nvSpPr>
        <p:spPr>
          <a:xfrm>
            <a:off x="366066" y="5598371"/>
            <a:ext cx="2222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ea"/>
                <a:cs typeface="Wonder Arial" panose="00000500000000000000" charset="0"/>
              </a:rPr>
              <a:t>one gets the </a:t>
            </a:r>
            <a:r>
              <a:rPr kumimoji="1" lang="en-US" altLang="zh-CN" dirty="0" err="1">
                <a:latin typeface="+mn-ea"/>
                <a:cs typeface="Wonder Arial" panose="00000500000000000000" charset="0"/>
              </a:rPr>
              <a:t>EoS</a:t>
            </a:r>
            <a:r>
              <a:rPr kumimoji="1" lang="en-US" altLang="zh-CN" dirty="0">
                <a:latin typeface="+mn-ea"/>
                <a:cs typeface="Wonder Arial" panose="00000500000000000000" charset="0"/>
              </a:rPr>
              <a:t> as:</a:t>
            </a:r>
            <a:endParaRPr kumimoji="1" lang="zh-CN" altLang="en-US" dirty="0">
              <a:latin typeface="+mn-ea"/>
              <a:cs typeface="Wonder Arial" panose="00000500000000000000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文本框 33"/>
              <p:cNvSpPr txBox="1"/>
              <p:nvPr/>
            </p:nvSpPr>
            <p:spPr>
              <a:xfrm>
                <a:off x="703812" y="6082023"/>
                <a:ext cx="37038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kumimoji="1" lang="en-US" altLang="zh-CN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 dirty="0" err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kumimoji="1" lang="en-US" altLang="zh-CN" i="1" dirty="0" err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kumimoji="1" lang="en-US" altLang="zh-CN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CN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34" name="文本框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812" y="6082023"/>
                <a:ext cx="3703834" cy="369332"/>
              </a:xfrm>
              <a:prstGeom prst="rect">
                <a:avLst/>
              </a:prstGeom>
              <a:blipFill rotWithShape="1">
                <a:blip r:embed="rId8"/>
                <a:stretch>
                  <a:fillRect l="-6" t="-170" r="3" b="1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文本框 34"/>
          <p:cNvSpPr txBox="1"/>
          <p:nvPr/>
        </p:nvSpPr>
        <p:spPr>
          <a:xfrm>
            <a:off x="5360276" y="1124607"/>
            <a:ext cx="2863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ea"/>
                <a:cs typeface="Wonder Arial" panose="00000500000000000000" charset="0"/>
              </a:rPr>
              <a:t>Constraints on parameters </a:t>
            </a:r>
            <a:endParaRPr kumimoji="1" lang="zh-CN" altLang="en-US" dirty="0">
              <a:latin typeface="+mn-ea"/>
              <a:cs typeface="Wonder Arial" panose="00000500000000000000" charset="0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6831" y="1161535"/>
            <a:ext cx="2057400" cy="292100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5557834" y="6023741"/>
            <a:ext cx="63177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 dirty="0">
                <a:solidFill>
                  <a:srgbClr val="0432FF"/>
                </a:solidFill>
                <a:latin typeface="+mn-ea"/>
                <a:cs typeface="Wonder Arial" panose="00000500000000000000" charset="0"/>
              </a:rPr>
              <a:t>Left top: </a:t>
            </a:r>
            <a:r>
              <a:rPr kumimoji="1" lang="en-US" altLang="zh-CN" sz="1600" dirty="0">
                <a:latin typeface="+mn-ea"/>
                <a:cs typeface="Wonder Arial" panose="00000500000000000000" charset="0"/>
              </a:rPr>
              <a:t>DESI+CMB                       </a:t>
            </a:r>
            <a:r>
              <a:rPr kumimoji="1" lang="en-US" altLang="zh-CN" sz="1600" b="1" dirty="0">
                <a:solidFill>
                  <a:srgbClr val="0432FF"/>
                </a:solidFill>
                <a:latin typeface="+mn-ea"/>
                <a:cs typeface="Wonder Arial" panose="00000500000000000000" charset="0"/>
              </a:rPr>
              <a:t>Right top: </a:t>
            </a:r>
            <a:r>
              <a:rPr kumimoji="1" lang="en-US" altLang="zh-CN" sz="1600" dirty="0" err="1">
                <a:latin typeface="+mn-ea"/>
                <a:cs typeface="Wonder Arial" panose="00000500000000000000" charset="0"/>
              </a:rPr>
              <a:t>DESI+CMB+Pantheon</a:t>
            </a:r>
            <a:r>
              <a:rPr kumimoji="1" lang="en-US" altLang="zh-CN" sz="1600" dirty="0">
                <a:latin typeface="+mn-ea"/>
                <a:cs typeface="Wonder Arial" panose="00000500000000000000" charset="0"/>
              </a:rPr>
              <a:t>+</a:t>
            </a:r>
            <a:endParaRPr kumimoji="1" lang="en-US" altLang="zh-CN" sz="1600" dirty="0">
              <a:latin typeface="+mn-ea"/>
              <a:cs typeface="Wonder Arial" panose="00000500000000000000" charset="0"/>
            </a:endParaRPr>
          </a:p>
          <a:p>
            <a:r>
              <a:rPr kumimoji="1" lang="en-US" altLang="zh-CN" sz="1600" b="1" dirty="0">
                <a:solidFill>
                  <a:srgbClr val="0432FF"/>
                </a:solidFill>
                <a:latin typeface="+mn-ea"/>
                <a:cs typeface="Wonder Arial" panose="00000500000000000000" charset="0"/>
              </a:rPr>
              <a:t>Left bottom: </a:t>
            </a:r>
            <a:r>
              <a:rPr kumimoji="1" lang="en-US" altLang="zh-CN" sz="1600" dirty="0">
                <a:latin typeface="+mn-ea"/>
                <a:cs typeface="Wonder Arial" panose="00000500000000000000" charset="0"/>
              </a:rPr>
              <a:t>DESI+CMB+Union3  </a:t>
            </a:r>
            <a:r>
              <a:rPr kumimoji="1" lang="en-US" altLang="zh-CN" sz="1600" b="1" dirty="0">
                <a:solidFill>
                  <a:srgbClr val="0432FF"/>
                </a:solidFill>
                <a:latin typeface="+mn-ea"/>
                <a:cs typeface="Wonder Arial" panose="00000500000000000000" charset="0"/>
              </a:rPr>
              <a:t>Right bottom: </a:t>
            </a:r>
            <a:r>
              <a:rPr kumimoji="1" lang="en-US" altLang="zh-CN" sz="1600" dirty="0">
                <a:latin typeface="+mn-ea"/>
                <a:cs typeface="Wonder Arial" panose="00000500000000000000" charset="0"/>
              </a:rPr>
              <a:t>DESI+CMB+DESY5 </a:t>
            </a:r>
            <a:endParaRPr kumimoji="1" lang="zh-CN" altLang="en-US" sz="1600" dirty="0">
              <a:latin typeface="+mn-ea"/>
              <a:cs typeface="Wonder Arial" panose="00000500000000000000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3434" y="1655023"/>
            <a:ext cx="3200400" cy="4445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773" y="1678453"/>
            <a:ext cx="2476500" cy="3556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3329" y="1532403"/>
            <a:ext cx="3238500" cy="6477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35573" y="447774"/>
            <a:ext cx="360172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kumimoji="1" lang="zh-CN" altLang="en-US" sz="36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stability check </a:t>
            </a:r>
            <a:endParaRPr kumimoji="1" lang="zh-CN" altLang="en-US" sz="36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57048" y="1208690"/>
            <a:ext cx="3038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The perturbative </a:t>
            </a:r>
            <a:r>
              <a:rPr kumimoji="1" lang="en-US" altLang="zh-CN" dirty="0" err="1"/>
              <a:t>Lagrangian</a:t>
            </a:r>
            <a:r>
              <a:rPr kumimoji="1" lang="en-US" altLang="zh-CN" dirty="0"/>
              <a:t>:</a:t>
            </a:r>
            <a:endParaRPr kumimoji="1" lang="zh-CN" alt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4593762" y="1671587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with</a:t>
            </a:r>
            <a:endParaRPr kumimoji="1" lang="zh-CN" altLang="en-US" dirty="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215" y="3734493"/>
            <a:ext cx="342900" cy="3556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3023" y="3671432"/>
            <a:ext cx="355600" cy="3810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3287" y="2397378"/>
            <a:ext cx="4118658" cy="381423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3668" y="2403385"/>
            <a:ext cx="4341924" cy="3808229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 rot="21098591">
            <a:off x="2978466" y="3960570"/>
            <a:ext cx="6434775" cy="584775"/>
          </a:xfrm>
          <a:prstGeom prst="rect">
            <a:avLst/>
          </a:prstGeom>
          <a:solidFill>
            <a:schemeClr val="bg1">
              <a:alpha val="49954"/>
            </a:schemeClr>
          </a:solidFill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3200" b="1" dirty="0">
                <a:solidFill>
                  <a:srgbClr val="FF0000"/>
                </a:solidFill>
              </a:rPr>
              <a:t>All positive (indicating stability)!!!</a:t>
            </a:r>
            <a:endParaRPr kumimoji="1"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39323" y="6282255"/>
            <a:ext cx="11841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1600" b="1" dirty="0">
                <a:solidFill>
                  <a:srgbClr val="0432FF"/>
                </a:solidFill>
                <a:latin typeface="+mn-ea"/>
                <a:cs typeface="Wonder Arial" panose="00000500000000000000" charset="0"/>
              </a:rPr>
              <a:t>Left top: </a:t>
            </a:r>
            <a:r>
              <a:rPr kumimoji="1" lang="en-US" altLang="zh-CN" sz="1600" dirty="0">
                <a:latin typeface="+mn-ea"/>
                <a:cs typeface="Wonder Arial" panose="00000500000000000000" charset="0"/>
              </a:rPr>
              <a:t>DESI+CMB  </a:t>
            </a:r>
            <a:r>
              <a:rPr kumimoji="1" lang="en-US" altLang="zh-CN" sz="1600" b="1" dirty="0">
                <a:solidFill>
                  <a:srgbClr val="0432FF"/>
                </a:solidFill>
                <a:latin typeface="+mn-ea"/>
                <a:cs typeface="Wonder Arial" panose="00000500000000000000" charset="0"/>
              </a:rPr>
              <a:t>Right top: </a:t>
            </a:r>
            <a:r>
              <a:rPr kumimoji="1" lang="en-US" altLang="zh-CN" sz="1600" dirty="0" err="1">
                <a:latin typeface="+mn-ea"/>
                <a:cs typeface="Wonder Arial" panose="00000500000000000000" charset="0"/>
              </a:rPr>
              <a:t>DESI+CMB+Pantheon</a:t>
            </a:r>
            <a:r>
              <a:rPr kumimoji="1" lang="en-US" altLang="zh-CN" sz="1600" dirty="0">
                <a:latin typeface="+mn-ea"/>
                <a:cs typeface="Wonder Arial" panose="00000500000000000000" charset="0"/>
              </a:rPr>
              <a:t>+  </a:t>
            </a:r>
            <a:r>
              <a:rPr kumimoji="1" lang="en-US" altLang="zh-CN" sz="1600" b="1" dirty="0">
                <a:solidFill>
                  <a:srgbClr val="0432FF"/>
                </a:solidFill>
                <a:latin typeface="+mn-ea"/>
                <a:cs typeface="Wonder Arial" panose="00000500000000000000" charset="0"/>
              </a:rPr>
              <a:t>Left bottom: </a:t>
            </a:r>
            <a:r>
              <a:rPr kumimoji="1" lang="en-US" altLang="zh-CN" sz="1600" dirty="0">
                <a:latin typeface="+mn-ea"/>
                <a:cs typeface="Wonder Arial" panose="00000500000000000000" charset="0"/>
              </a:rPr>
              <a:t>DESI+CMB+Union3  </a:t>
            </a:r>
            <a:r>
              <a:rPr kumimoji="1" lang="en-US" altLang="zh-CN" sz="1600" b="1" dirty="0">
                <a:solidFill>
                  <a:srgbClr val="0432FF"/>
                </a:solidFill>
                <a:latin typeface="+mn-ea"/>
                <a:cs typeface="Wonder Arial" panose="00000500000000000000" charset="0"/>
              </a:rPr>
              <a:t>Right bottom: </a:t>
            </a:r>
            <a:r>
              <a:rPr kumimoji="1" lang="en-US" altLang="zh-CN" sz="1600" dirty="0">
                <a:latin typeface="+mn-ea"/>
                <a:cs typeface="Wonder Arial" panose="00000500000000000000" charset="0"/>
              </a:rPr>
              <a:t>DESI+CMB+DESY5 </a:t>
            </a:r>
            <a:endParaRPr kumimoji="1" lang="zh-CN" altLang="en-US" sz="1600" dirty="0">
              <a:latin typeface="+mn-ea"/>
              <a:cs typeface="Wonder Arial" panose="000005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1688" y="3000375"/>
            <a:ext cx="4286250" cy="3214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9" name="TextBox 2"/>
          <p:cNvSpPr txBox="1"/>
          <p:nvPr/>
        </p:nvSpPr>
        <p:spPr>
          <a:xfrm>
            <a:off x="1652588" y="358775"/>
            <a:ext cx="821309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kumimoji="1" lang="zh-CN" altLang="en-US" sz="40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String-inspired Quintom Model</a:t>
            </a:r>
            <a:endParaRPr kumimoji="1" lang="zh-CN" altLang="en-US" sz="40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40" name="Text Box 4"/>
          <p:cNvSpPr txBox="1"/>
          <p:nvPr/>
        </p:nvSpPr>
        <p:spPr>
          <a:xfrm>
            <a:off x="1077595" y="1403668"/>
            <a:ext cx="18465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Action</a:t>
            </a:r>
            <a:r>
              <a:rPr lang="zh-CN" altLang="en-US" sz="3200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endParaRPr lang="zh-CN" altLang="en-US" sz="3200" dirty="0">
              <a:solidFill>
                <a:schemeClr val="folHlin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4341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281113"/>
            <a:ext cx="6553200" cy="828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Text Box 6"/>
          <p:cNvSpPr txBox="1"/>
          <p:nvPr/>
        </p:nvSpPr>
        <p:spPr>
          <a:xfrm>
            <a:off x="1083310" y="3215005"/>
            <a:ext cx="4998720" cy="28930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just"/>
            <a:r>
              <a:rPr lang="en-US" altLang="zh-CN" sz="2000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Different from conventional single scalar field with high derivative, this Quintom model 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(beta term involves two scalars and two derivatives, the same as alpha term)</a:t>
            </a:r>
            <a:r>
              <a:rPr lang="en-US" altLang="zh-CN" sz="2000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has its HD term residing in the square root. This model can be viewed as a generalization of tachyon models.</a:t>
            </a:r>
            <a:endParaRPr lang="en-US" altLang="zh-CN" sz="2000" dirty="0">
              <a:solidFill>
                <a:schemeClr val="folHlin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43" name="Text Box 12"/>
          <p:cNvSpPr txBox="1"/>
          <p:nvPr/>
        </p:nvSpPr>
        <p:spPr>
          <a:xfrm>
            <a:off x="1077595" y="2190750"/>
            <a:ext cx="20897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Potential:</a:t>
            </a:r>
            <a:endParaRPr lang="en-US" altLang="zh-CN" sz="3200" dirty="0">
              <a:solidFill>
                <a:schemeClr val="folHlin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44" name="Text Box 13"/>
          <p:cNvSpPr txBox="1"/>
          <p:nvPr/>
        </p:nvSpPr>
        <p:spPr>
          <a:xfrm>
            <a:off x="4452938" y="6121400"/>
            <a:ext cx="58293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r"/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</a:rPr>
              <a:t>YiFu Cai</a:t>
            </a:r>
            <a:r>
              <a:rPr lang="en-US" altLang="zh-CN" dirty="0">
                <a:solidFill>
                  <a:srgbClr val="3333FF"/>
                </a:solidFill>
                <a:latin typeface="Arial" panose="020B0604020202020204" pitchFamily="34" charset="0"/>
              </a:rPr>
              <a:t>, M.Z. Li, J.X. Lu,Y.S. Piao, T. Qiu, X.M. Zhang, Phys. Lett. B 651, 1 (2007), hep-th/0701016</a:t>
            </a:r>
            <a:r>
              <a:rPr lang="en-US" altLang="zh-CN" dirty="0">
                <a:latin typeface="Arial" panose="020B0604020202020204" pitchFamily="34" charset="0"/>
              </a:rPr>
              <a:t> </a:t>
            </a:r>
            <a:endParaRPr lang="en-US" altLang="zh-CN" dirty="0">
              <a:solidFill>
                <a:srgbClr val="3333FF"/>
              </a:solidFill>
              <a:latin typeface="Arial" panose="020B0604020202020204" pitchFamily="34" charset="0"/>
            </a:endParaRPr>
          </a:p>
        </p:txBody>
      </p:sp>
      <p:pic>
        <p:nvPicPr>
          <p:cNvPr id="14345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8975" y="2214563"/>
            <a:ext cx="3295650" cy="6762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advTm="143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666875" y="1428750"/>
            <a:ext cx="8148638" cy="1447800"/>
          </a:xfrm>
          <a:prstGeom prst="rect">
            <a:avLst/>
          </a:prstGeom>
        </p:spPr>
        <p:txBody>
          <a:bodyPr/>
          <a:lstStyle/>
          <a:p>
            <a:pPr marL="273050" marR="0" indent="-273050"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2400" kern="1200" cap="none" spc="0" normalizeH="0" baseline="0" noProof="0" dirty="0">
                <a:solidFill>
                  <a:schemeClr val="folHlink"/>
                </a:solidFill>
                <a:latin typeface="Arial" panose="020B0604020202020204" pitchFamily="34" charset="0"/>
                <a:ea typeface="+mn-ea"/>
                <a:cs typeface="+mn-cs"/>
              </a:rPr>
              <a:t>	</a:t>
            </a:r>
            <a:r>
              <a:rPr kumimoji="0" lang="en-US" altLang="zh-CN" sz="2200" kern="1200" cap="none" spc="0" normalizeH="0" baseline="0" noProof="0" dirty="0">
                <a:solidFill>
                  <a:schemeClr val="folHlink"/>
                </a:solidFill>
                <a:latin typeface="Cambria" panose="02040503050406030204" pitchFamily="18" charset="0"/>
                <a:ea typeface="+mn-ea"/>
                <a:cs typeface="+mn-cs"/>
              </a:rPr>
              <a:t>The expanding of the universe is transited from a contracting phase; during the transition the scale factor of the universe is at its minimum but non-vanishing, thus the singularity problem can be avoided.</a:t>
            </a:r>
            <a:endParaRPr kumimoji="0" lang="en-US" altLang="zh-CN" sz="2200" kern="1200" cap="none" spc="0" normalizeH="0" baseline="0" noProof="0" dirty="0"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5124" name="Text Box 8"/>
          <p:cNvSpPr txBox="1"/>
          <p:nvPr/>
        </p:nvSpPr>
        <p:spPr>
          <a:xfrm>
            <a:off x="1543050" y="3130550"/>
            <a:ext cx="172212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336600"/>
                </a:solidFill>
                <a:latin typeface="Comic Sans MS" panose="030F0702030302020204" pitchFamily="66" charset="0"/>
              </a:rPr>
              <a:t>Contracting </a:t>
            </a:r>
            <a:r>
              <a:rPr lang="zh-CN" altLang="en-US" dirty="0">
                <a:solidFill>
                  <a:srgbClr val="336600"/>
                </a:solidFill>
                <a:latin typeface="Comic Sans MS" panose="030F0702030302020204" pitchFamily="66" charset="0"/>
              </a:rPr>
              <a:t>：</a:t>
            </a:r>
            <a:endParaRPr lang="zh-CN" altLang="en-US" dirty="0">
              <a:solidFill>
                <a:srgbClr val="33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5125" name="Text Box 10"/>
          <p:cNvSpPr txBox="1"/>
          <p:nvPr/>
        </p:nvSpPr>
        <p:spPr>
          <a:xfrm>
            <a:off x="4338638" y="3173413"/>
            <a:ext cx="1326515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336600"/>
                </a:solidFill>
                <a:latin typeface="Comic Sans MS" panose="030F0702030302020204" pitchFamily="66" charset="0"/>
              </a:rPr>
              <a:t>Expanding:</a:t>
            </a:r>
            <a:endParaRPr lang="en-US" altLang="zh-CN" dirty="0">
              <a:solidFill>
                <a:srgbClr val="33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5126" name="Text Box 12"/>
          <p:cNvSpPr txBox="1"/>
          <p:nvPr/>
        </p:nvSpPr>
        <p:spPr>
          <a:xfrm>
            <a:off x="1538288" y="3844925"/>
            <a:ext cx="180975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rgbClr val="336600"/>
                </a:solidFill>
                <a:latin typeface="Comic Sans MS" panose="030F0702030302020204" pitchFamily="66" charset="0"/>
              </a:rPr>
              <a:t>At the bounce:</a:t>
            </a:r>
            <a:endParaRPr lang="en-US" altLang="zh-CN" dirty="0">
              <a:solidFill>
                <a:srgbClr val="3366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5122" name="Object 20"/>
          <p:cNvGraphicFramePr/>
          <p:nvPr/>
        </p:nvGraphicFramePr>
        <p:xfrm>
          <a:off x="6238875" y="2543175"/>
          <a:ext cx="4071938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" name="" r:id="rId1" imgW="3790315" imgH="3244215" progId="Origin50.Graph">
                  <p:embed/>
                </p:oleObj>
              </mc:Choice>
              <mc:Fallback>
                <p:oleObj name="" r:id="rId1" imgW="3790315" imgH="3244215" progId="Origin50.Graph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238875" y="2543175"/>
                        <a:ext cx="4071938" cy="38862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7" name="Text Box 21"/>
          <p:cNvSpPr txBox="1"/>
          <p:nvPr/>
        </p:nvSpPr>
        <p:spPr>
          <a:xfrm>
            <a:off x="4348163" y="3852863"/>
            <a:ext cx="126111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336600"/>
                </a:solidFill>
                <a:latin typeface="Comic Sans MS" panose="030F0702030302020204" pitchFamily="66" charset="0"/>
              </a:rPr>
              <a:t>Around it:</a:t>
            </a:r>
            <a:endParaRPr lang="en-US" altLang="zh-CN" dirty="0">
              <a:solidFill>
                <a:srgbClr val="33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5128" name="Text Box 23"/>
          <p:cNvSpPr txBox="1"/>
          <p:nvPr/>
        </p:nvSpPr>
        <p:spPr>
          <a:xfrm>
            <a:off x="1666875" y="4714875"/>
            <a:ext cx="4929188" cy="17837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200" dirty="0">
                <a:solidFill>
                  <a:schemeClr val="folHlink"/>
                </a:solidFill>
                <a:latin typeface="Century Gothic" panose="020B0502020202020204" charset="0"/>
              </a:rPr>
              <a:t>Transition to the observable universe (radiation dominant, matter dominant,…) </a:t>
            </a:r>
            <a:endParaRPr lang="en-US" altLang="zh-CN" sz="2200" dirty="0">
              <a:solidFill>
                <a:schemeClr val="tx2"/>
              </a:solidFill>
              <a:latin typeface="Century Gothic" panose="020B0502020202020204" charset="0"/>
            </a:endParaRPr>
          </a:p>
          <a:p>
            <a:r>
              <a:rPr lang="en-US" altLang="zh-CN" sz="2200" dirty="0">
                <a:solidFill>
                  <a:schemeClr val="folHlink"/>
                </a:solidFill>
                <a:latin typeface="Century Gothic" panose="020B0502020202020204" charset="0"/>
              </a:rPr>
              <a:t>So w needs to </a:t>
            </a:r>
            <a:r>
              <a:rPr lang="en-US" altLang="zh-CN" sz="2200" dirty="0">
                <a:solidFill>
                  <a:schemeClr val="hlink"/>
                </a:solidFill>
                <a:latin typeface="Century Gothic" panose="020B0502020202020204" charset="0"/>
              </a:rPr>
              <a:t>cross -1</a:t>
            </a:r>
            <a:r>
              <a:rPr lang="en-US" altLang="zh-CN" sz="2200" dirty="0">
                <a:solidFill>
                  <a:schemeClr val="folHlink"/>
                </a:solidFill>
                <a:latin typeface="Century Gothic" panose="020B0502020202020204" charset="0"/>
              </a:rPr>
              <a:t>, and </a:t>
            </a:r>
            <a:r>
              <a:rPr lang="en-US" altLang="zh-CN" sz="2200" dirty="0">
                <a:solidFill>
                  <a:schemeClr val="hlink"/>
                </a:solidFill>
                <a:latin typeface="Century Gothic" panose="020B0502020202020204" charset="0"/>
              </a:rPr>
              <a:t>Quintom</a:t>
            </a:r>
            <a:r>
              <a:rPr lang="en-US" altLang="zh-CN" sz="2200" dirty="0">
                <a:solidFill>
                  <a:schemeClr val="folHlink"/>
                </a:solidFill>
                <a:latin typeface="Century Gothic" panose="020B0502020202020204" charset="0"/>
              </a:rPr>
              <a:t> is required</a:t>
            </a:r>
            <a:r>
              <a:rPr lang="zh-CN" altLang="en-US" sz="2200" dirty="0">
                <a:solidFill>
                  <a:schemeClr val="folHlink"/>
                </a:solidFill>
                <a:latin typeface="Century Gothic" panose="020B0502020202020204" charset="0"/>
              </a:rPr>
              <a:t>！</a:t>
            </a:r>
            <a:endParaRPr lang="zh-CN" altLang="en-US" sz="2200" dirty="0">
              <a:solidFill>
                <a:schemeClr val="folHlink"/>
              </a:solidFill>
              <a:latin typeface="Century Gothic" panose="020B0502020202020204" charset="0"/>
            </a:endParaRPr>
          </a:p>
        </p:txBody>
      </p:sp>
      <p:sp>
        <p:nvSpPr>
          <p:cNvPr id="5129" name="Text Box 25"/>
          <p:cNvSpPr txBox="1"/>
          <p:nvPr/>
        </p:nvSpPr>
        <p:spPr>
          <a:xfrm>
            <a:off x="5381625" y="6069013"/>
            <a:ext cx="5072063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r"/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</a:rPr>
              <a:t>Yifu Cai</a:t>
            </a:r>
            <a:r>
              <a:rPr lang="en-US" altLang="zh-CN" dirty="0">
                <a:solidFill>
                  <a:srgbClr val="3333FF"/>
                </a:solidFill>
                <a:latin typeface="Arial" panose="020B0604020202020204" pitchFamily="34" charset="0"/>
              </a:rPr>
              <a:t>, T. Qiu, Y.S. Piao, M.Z. Li, X.M. Zhang, JHEP 0710, 071 (2007), 0704.1090 [gr-qc]</a:t>
            </a:r>
            <a:endParaRPr lang="en-US" altLang="zh-CN" dirty="0">
              <a:solidFill>
                <a:srgbClr val="3333FF"/>
              </a:solidFill>
              <a:latin typeface="Arial" panose="020B0604020202020204" pitchFamily="34" charset="0"/>
            </a:endParaRPr>
          </a:p>
        </p:txBody>
      </p:sp>
      <p:sp>
        <p:nvSpPr>
          <p:cNvPr id="5130" name="TextBox 18"/>
          <p:cNvSpPr txBox="1"/>
          <p:nvPr/>
        </p:nvSpPr>
        <p:spPr>
          <a:xfrm>
            <a:off x="2162329" y="128920"/>
            <a:ext cx="7715250" cy="11988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kumimoji="1" lang="en-US" altLang="zh-CN" sz="36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Application of Quintom theory:</a:t>
            </a:r>
            <a:endParaRPr kumimoji="1" lang="en-US" altLang="zh-CN" sz="36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/>
            <a:r>
              <a:rPr kumimoji="1" lang="zh-CN" altLang="en-US" sz="36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非奇异反弹模型：Quintom </a:t>
            </a:r>
            <a:r>
              <a:rPr kumimoji="1" lang="en-US" altLang="zh-CN" sz="36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bounce</a:t>
            </a:r>
            <a:endParaRPr kumimoji="1" lang="en-US" altLang="zh-CN" sz="36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5131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3425" y="3181350"/>
            <a:ext cx="822325" cy="285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32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3888" y="3194050"/>
            <a:ext cx="820737" cy="3159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33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5013" y="3857625"/>
            <a:ext cx="820737" cy="301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34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5950" y="3786188"/>
            <a:ext cx="820738" cy="374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35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3113" y="4286250"/>
            <a:ext cx="3929062" cy="4286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advTm="390344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内容占位符 2"/>
          <p:cNvSpPr txBox="1"/>
          <p:nvPr/>
        </p:nvSpPr>
        <p:spPr>
          <a:xfrm>
            <a:off x="1211580" y="1143635"/>
            <a:ext cx="2524760" cy="49974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u"/>
            </a:pPr>
            <a:r>
              <a:rPr lang="en-US" altLang="zh-CN" sz="2600" dirty="0">
                <a:solidFill>
                  <a:srgbClr val="777C84"/>
                </a:solidFill>
                <a:latin typeface="Cambria" panose="02040503050406030204" pitchFamily="18" charset="0"/>
                <a:ea typeface="黑体" panose="02010609060101010101" charset="-122"/>
              </a:rPr>
              <a:t>The model:</a:t>
            </a:r>
            <a:r>
              <a:rPr lang="en-US" altLang="zh-CN" sz="2600" b="1" dirty="0">
                <a:solidFill>
                  <a:srgbClr val="777C84"/>
                </a:solidFill>
                <a:latin typeface="Cambria" panose="02040503050406030204" pitchFamily="18" charset="0"/>
                <a:ea typeface="黑体" panose="02010609060101010101" charset="-122"/>
              </a:rPr>
              <a:t> </a:t>
            </a:r>
            <a:endParaRPr lang="en-US" altLang="zh-CN" sz="2600" b="1" dirty="0">
              <a:solidFill>
                <a:srgbClr val="777C84"/>
              </a:solidFill>
              <a:latin typeface="Cambria" panose="02040503050406030204" pitchFamily="18" charset="0"/>
              <a:ea typeface="黑体" panose="02010609060101010101" charset="-122"/>
            </a:endParaRPr>
          </a:p>
        </p:txBody>
      </p:sp>
      <p:pic>
        <p:nvPicPr>
          <p:cNvPr id="17411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6938" y="2033588"/>
            <a:ext cx="7786687" cy="2214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2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938" y="4572000"/>
            <a:ext cx="7786687" cy="2000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3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250" y="4233863"/>
            <a:ext cx="2428875" cy="357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标题 1"/>
          <p:cNvSpPr>
            <a:spLocks noGrp="1"/>
          </p:cNvSpPr>
          <p:nvPr>
            <p:ph type="title" idx="4294967295"/>
          </p:nvPr>
        </p:nvSpPr>
        <p:spPr bwMode="auto">
          <a:xfrm>
            <a:off x="1766888" y="357188"/>
            <a:ext cx="8472488" cy="690563"/>
          </a:xfrm>
        </p:spPr>
        <p:txBody>
          <a:bodyPr wrap="square" lIns="91440" tIns="45720" rIns="91440" bIns="45720" numCol="1" anchor="b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spc="0" normalizeH="0" baseline="0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Quintom Bounce with Double Fields</a:t>
            </a:r>
            <a:endParaRPr kumimoji="1" lang="zh-CN" altLang="en-US" sz="3600" b="1" i="0" u="none" strike="noStrike" kern="1200" cap="none" spc="0" normalizeH="0" baseline="0" dirty="0">
              <a:solidFill>
                <a:srgbClr val="0432FF"/>
              </a:solidFill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pic>
        <p:nvPicPr>
          <p:cNvPr id="17415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7655" y="1049338"/>
            <a:ext cx="5213350" cy="593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6" name="Picture 9"/>
          <p:cNvPicPr>
            <a:picLocks noChangeAspect="1"/>
          </p:cNvPicPr>
          <p:nvPr/>
        </p:nvPicPr>
        <p:blipFill>
          <a:blip r:embed="rId5"/>
          <a:srcRect l="-7550" t="5882" b="5882"/>
          <a:stretch>
            <a:fillRect/>
          </a:stretch>
        </p:blipFill>
        <p:spPr>
          <a:xfrm>
            <a:off x="2238375" y="1643063"/>
            <a:ext cx="3052763" cy="4286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advTm="35766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16500" y="1214438"/>
            <a:ext cx="4437063" cy="6191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8435" name="组合 9"/>
          <p:cNvGrpSpPr/>
          <p:nvPr/>
        </p:nvGrpSpPr>
        <p:grpSpPr>
          <a:xfrm>
            <a:off x="1809750" y="2286000"/>
            <a:ext cx="8429625" cy="3857625"/>
            <a:chOff x="285750" y="2500306"/>
            <a:chExt cx="8215313" cy="3857625"/>
          </a:xfrm>
        </p:grpSpPr>
        <p:pic>
          <p:nvPicPr>
            <p:cNvPr id="1843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5750" y="2714619"/>
              <a:ext cx="8215313" cy="364331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844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8688" y="2500306"/>
              <a:ext cx="1500187" cy="357188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" name="TextBox 8"/>
          <p:cNvSpPr txBox="1"/>
          <p:nvPr/>
        </p:nvSpPr>
        <p:spPr>
          <a:xfrm>
            <a:off x="2238375" y="1844675"/>
            <a:ext cx="756158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kern="1200" cap="none" spc="0" normalizeH="0" baseline="0" noProof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Plots of the evolutions of the </a:t>
            </a:r>
            <a:r>
              <a:rPr kumimoji="0" lang="en-US" altLang="zh-CN" kern="1200" cap="none" spc="0" normalizeH="0" baseline="0" noProof="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EoS</a:t>
            </a:r>
            <a:r>
              <a:rPr kumimoji="0" lang="en-US" altLang="zh-CN" kern="1200" cap="none" spc="0" normalizeH="0" baseline="0" noProof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, Hubble parameter and the scale factor</a:t>
            </a:r>
            <a:endParaRPr kumimoji="0" lang="zh-CN" altLang="en-US" kern="1200" cap="none" spc="0" normalizeH="0" baseline="0" noProof="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标题 1"/>
          <p:cNvSpPr>
            <a:spLocks noGrp="1"/>
          </p:cNvSpPr>
          <p:nvPr>
            <p:ph type="title" idx="4294967295"/>
          </p:nvPr>
        </p:nvSpPr>
        <p:spPr bwMode="auto">
          <a:xfrm>
            <a:off x="1398270" y="357505"/>
            <a:ext cx="9348470" cy="690880"/>
          </a:xfrm>
        </p:spPr>
        <p:txBody>
          <a:bodyPr wrap="square" lIns="91440" tIns="45720" rIns="91440" bIns="45720" numCol="1" anchor="b" anchorCtr="0" compatLnSpc="1">
            <a:normAutofit/>
          </a:bodyPr>
          <a:lstStyle/>
          <a:p>
            <a:pPr marL="0" marR="0" lvl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spc="0" normalizeH="0" baseline="0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Quintom Bounce with A Single Scalar</a:t>
            </a:r>
            <a:endParaRPr kumimoji="1" lang="zh-CN" altLang="en-US" sz="3600" b="1" i="0" u="none" strike="noStrike" kern="1200" cap="none" spc="0" normalizeH="0" baseline="0" dirty="0">
              <a:solidFill>
                <a:srgbClr val="0432FF"/>
              </a:solidFill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18438" name="内容占位符 2"/>
          <p:cNvSpPr txBox="1"/>
          <p:nvPr/>
        </p:nvSpPr>
        <p:spPr>
          <a:xfrm>
            <a:off x="1881505" y="1214755"/>
            <a:ext cx="2524125" cy="49974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u"/>
            </a:pPr>
            <a:r>
              <a:rPr lang="en-US" altLang="zh-CN" sz="2600" dirty="0">
                <a:solidFill>
                  <a:srgbClr val="777C84"/>
                </a:solidFill>
                <a:latin typeface="Cambria" panose="02040503050406030204" pitchFamily="18" charset="0"/>
                <a:ea typeface="黑体" panose="02010609060101010101" charset="-122"/>
              </a:rPr>
              <a:t>The model:</a:t>
            </a:r>
            <a:r>
              <a:rPr lang="en-US" altLang="zh-CN" sz="2600" b="1" dirty="0">
                <a:solidFill>
                  <a:srgbClr val="777C84"/>
                </a:solidFill>
                <a:latin typeface="Cambria" panose="02040503050406030204" pitchFamily="18" charset="0"/>
                <a:ea typeface="黑体" panose="02010609060101010101" charset="-122"/>
              </a:rPr>
              <a:t> </a:t>
            </a:r>
            <a:endParaRPr lang="en-US" altLang="zh-CN" sz="2600" b="1" dirty="0">
              <a:solidFill>
                <a:srgbClr val="777C84"/>
              </a:solidFill>
              <a:latin typeface="Cambria" panose="02040503050406030204" pitchFamily="18" charset="0"/>
              <a:ea typeface="黑体" panose="02010609060101010101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15076" y="227965"/>
            <a:ext cx="4885340" cy="638664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494776" y="3072384"/>
            <a:ext cx="236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引用：</a:t>
            </a:r>
            <a:r>
              <a:rPr lang="en-US" altLang="zh-CN" dirty="0"/>
              <a:t>868</a:t>
            </a:r>
            <a:endParaRPr lang="zh-CN" alt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8781"/>
            <a:ext cx="6020073" cy="6231835"/>
          </a:xfrm>
          <a:prstGeom prst="rect">
            <a:avLst/>
          </a:prstGeom>
        </p:spPr>
      </p:pic>
      <p:cxnSp>
        <p:nvCxnSpPr>
          <p:cNvPr id="5" name="直线连接符 4"/>
          <p:cNvCxnSpPr/>
          <p:nvPr/>
        </p:nvCxnSpPr>
        <p:spPr>
          <a:xfrm>
            <a:off x="3886200" y="5049078"/>
            <a:ext cx="1878496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线连接符 5"/>
          <p:cNvCxnSpPr/>
          <p:nvPr/>
        </p:nvCxnSpPr>
        <p:spPr>
          <a:xfrm>
            <a:off x="1066799" y="5231296"/>
            <a:ext cx="831574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0073" y="1302025"/>
            <a:ext cx="5958223" cy="4958521"/>
          </a:xfrm>
          <a:prstGeom prst="rect">
            <a:avLst/>
          </a:prstGeom>
        </p:spPr>
      </p:pic>
      <p:cxnSp>
        <p:nvCxnSpPr>
          <p:cNvPr id="9" name="直线连接符 8"/>
          <p:cNvCxnSpPr/>
          <p:nvPr/>
        </p:nvCxnSpPr>
        <p:spPr>
          <a:xfrm>
            <a:off x="6314661" y="5956852"/>
            <a:ext cx="4359965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67E7-3395-4E90-873E-ACA0DB09116B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11165" y="2190750"/>
            <a:ext cx="6083935" cy="9925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130" y="3806825"/>
            <a:ext cx="5445125" cy="6559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29690"/>
            <a:ext cx="5450205" cy="332486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752475"/>
            <a:ext cx="8458200" cy="53530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7370" y="2873376"/>
            <a:ext cx="10515600" cy="1325563"/>
          </a:xfrm>
        </p:spPr>
        <p:txBody>
          <a:bodyPr/>
          <a:lstStyle/>
          <a:p>
            <a:pPr algn="ctr"/>
            <a:r>
              <a:rPr lang="en-US" altLang="zh-CN" sz="4000" b="1" dirty="0">
                <a:ln>
                  <a:noFill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DESI观测结果与Quintom暗能量</a:t>
            </a:r>
            <a:endParaRPr lang="en-US" altLang="zh-CN" sz="4000" b="1" dirty="0">
              <a:ln>
                <a:noFill/>
              </a:ln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985" y="1526540"/>
            <a:ext cx="10938510" cy="3362325"/>
          </a:xfrm>
        </p:spPr>
        <p:txBody>
          <a:bodyPr>
            <a:normAutofit/>
          </a:bodyPr>
          <a:lstStyle/>
          <a:p>
            <a:pPr algn="ctr"/>
            <a:br>
              <a:rPr kumimoji="1" lang="zh-CN" altLang="en-US" sz="6000" b="1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</a:br>
            <a:r>
              <a:rPr lang="en-US" altLang="zh-CN" sz="4000" b="1" dirty="0">
                <a:ln>
                  <a:noFill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DESI DR2后，暗能量研究发展趋势</a:t>
            </a:r>
            <a:br>
              <a:rPr lang="en-US" altLang="zh-CN" sz="4000" b="1" dirty="0">
                <a:ln>
                  <a:noFill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br>
            <a:endParaRPr lang="en-US" altLang="zh-CN" sz="4000" b="1" dirty="0">
              <a:ln>
                <a:noFill/>
              </a:ln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55620" y="146050"/>
            <a:ext cx="5723890" cy="634619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020" y="257175"/>
            <a:ext cx="5257800" cy="63436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8046" y="182563"/>
            <a:ext cx="4451205" cy="6492874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79855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charset="0"/>
            </a:pPr>
            <a:r>
              <a:rPr kumimoji="1" lang="zh-CN" altLang="en-US" sz="3200" b="1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  <a:cs typeface="+mn-cs"/>
                <a:sym typeface="+mn-ea"/>
              </a:rPr>
              <a:t>任务I：精确测量暗能量状态方程</a:t>
            </a:r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/>
              <p:cNvSpPr txBox="1"/>
              <p:nvPr/>
            </p:nvSpPr>
            <p:spPr>
              <a:xfrm>
                <a:off x="1294765" y="2181860"/>
                <a:ext cx="10529570" cy="30460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fontAlgn="auto">
                  <a:lnSpc>
                    <a:spcPct val="200000"/>
                  </a:lnSpc>
                  <a:buFont typeface="Wingdings" panose="05000000000000000000" charset="0"/>
                  <a:buChar char="l"/>
                </a:pPr>
                <a:r>
                  <a:rPr kumimoji="1" lang="zh-CN" altLang="en-US" sz="3200" b="1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积累</a:t>
                </a:r>
                <a:r>
                  <a:rPr lang="zh-CN" altLang="en-US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数据，将目前的</a:t>
                </a:r>
                <a:r>
                  <a:rPr lang="en-US" altLang="zh-CN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4.3</a:t>
                </a:r>
                <a14:m>
                  <m:oMath xmlns:m="http://schemas.openxmlformats.org/officeDocument/2006/math">
                    <m:r>
                      <a:rPr lang="en-US" altLang="zh-CN" sz="32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DejaVu Math TeX Gyre" panose="02000503000000000000" charset="0"/>
                        <a:sym typeface="+mn-ea"/>
                      </a:rPr>
                      <m:t>𝜎</m:t>
                    </m:r>
                  </m:oMath>
                </a14:m>
                <a:r>
                  <a:rPr lang="en-US" altLang="zh-CN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 </a:t>
                </a:r>
                <a:r>
                  <a:rPr lang="zh-CN" altLang="en-US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置信度提升到</a:t>
                </a:r>
                <a:r>
                  <a:rPr lang="en-US" altLang="zh-CN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5</a:t>
                </a:r>
                <a14:m>
                  <m:oMath xmlns:m="http://schemas.openxmlformats.org/officeDocument/2006/math">
                    <m:r>
                      <a:rPr lang="en-US" altLang="zh-CN" sz="32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DejaVu Math TeX Gyre" panose="02000503000000000000" charset="0"/>
                        <a:sym typeface="+mn-ea"/>
                      </a:rPr>
                      <m:t>𝜎</m:t>
                    </m:r>
                  </m:oMath>
                </a14:m>
                <a:r>
                  <a:rPr lang="en-US" altLang="zh-CN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 </a:t>
                </a:r>
                <a:r>
                  <a:rPr lang="zh-CN" altLang="en-US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以上</a:t>
                </a:r>
                <a:endParaRPr lang="zh-CN" altLang="en-US" sz="32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endParaRPr>
              </a:p>
              <a:p>
                <a:pPr marL="285750" indent="-285750" fontAlgn="auto">
                  <a:lnSpc>
                    <a:spcPct val="200000"/>
                  </a:lnSpc>
                  <a:buFont typeface="Wingdings" panose="05000000000000000000" charset="0"/>
                  <a:buChar char="l"/>
                </a:pPr>
                <a:r>
                  <a:rPr lang="en-US" altLang="zh-CN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DESI,  LSST</a:t>
                </a:r>
                <a:r>
                  <a:rPr lang="zh-CN" altLang="en-US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，</a:t>
                </a:r>
                <a:r>
                  <a:rPr lang="en-US" altLang="zh-CN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Euclid</a:t>
                </a:r>
                <a:r>
                  <a:rPr lang="zh-CN" altLang="en-US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，</a:t>
                </a:r>
                <a:r>
                  <a:rPr lang="en-US" altLang="zh-CN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CSST</a:t>
                </a:r>
                <a:r>
                  <a:rPr lang="zh-CN" altLang="en-US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，</a:t>
                </a:r>
                <a:r>
                  <a:rPr lang="en-US" altLang="zh-CN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ESST</a:t>
                </a:r>
                <a:endParaRPr lang="en-US" altLang="zh-CN" sz="32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endParaRPr>
              </a:p>
              <a:p>
                <a:pPr marL="285750" indent="-285750" fontAlgn="auto">
                  <a:lnSpc>
                    <a:spcPct val="200000"/>
                  </a:lnSpc>
                  <a:buFont typeface="Wingdings" panose="05000000000000000000" charset="0"/>
                  <a:buChar char="l"/>
                </a:pPr>
                <a:r>
                  <a:rPr lang="en-US" altLang="zh-CN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w0-wa CDM</a:t>
                </a:r>
                <a:r>
                  <a:rPr lang="zh-CN" altLang="en-US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，</a:t>
                </a:r>
                <a:r>
                  <a:rPr lang="en-US" altLang="zh-CN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N</a:t>
                </a:r>
                <a:r>
                  <a:rPr lang="zh-CN" altLang="en-US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体模拟</a:t>
                </a:r>
                <a:r>
                  <a:rPr lang="en-US" altLang="zh-CN" sz="320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 + Dark Energy Perturbation</a:t>
                </a:r>
                <a:endParaRPr lang="en-US" altLang="zh-CN" sz="32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endParaRPr>
              </a:p>
            </p:txBody>
          </p:sp>
        </mc:Choice>
        <mc:Fallback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4765" y="2181860"/>
                <a:ext cx="10529570" cy="3046095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196"/>
            <a:ext cx="10515600" cy="1325563"/>
          </a:xfrm>
        </p:spPr>
        <p:txBody>
          <a:bodyPr/>
          <a:lstStyle/>
          <a:p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Dark Energy Perturbation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2120" y="1010920"/>
            <a:ext cx="11424920" cy="4351655"/>
          </a:xfrm>
        </p:spPr>
        <p:txBody>
          <a:bodyPr/>
          <a:lstStyle/>
          <a:p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穿越</a:t>
            </a:r>
            <a:r>
              <a:rPr lang="en-US" altLang="zh-CN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-1</a:t>
            </a: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时，</a:t>
            </a:r>
            <a:r>
              <a:rPr lang="en-US" altLang="zh-CN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Perturbation </a:t>
            </a: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发散</a:t>
            </a:r>
            <a:endParaRPr lang="zh-CN" altLang="en-US" sz="1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Gong-Bo Zhao, Jun-Qing Xia, Mingzhe Li, Bo Feng, Xinmin Zhang, Perturbations of the Quintom Models of Dark Energy and the Effects on Observations, arXiv:astro-ph/0507482</a:t>
            </a:r>
            <a:endParaRPr lang="en-US" altLang="zh-CN" sz="1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Mingzhe Li, Yifu Cai, Hong Li, Robert Brandenberger, Xinmin Zhang, Dark Energy Perturbations Revisited, arXiv:1008.1684v1</a:t>
            </a:r>
            <a:endParaRPr lang="en-US" altLang="zh-CN" sz="1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Jie Liu, Mingzhe Li, Xinmin Zhang, On Dark Energy Isocurvature Perturbation, arXiv:1011.6146v2</a:t>
            </a:r>
            <a:endParaRPr lang="en-US" altLang="zh-CN" sz="1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Wenjuan Fang, Wayne Hu, Antony Lewis, Crossing the Phantom Divide with Parameterized Post-Friedmann Dark Energy, arXiv:0808.3125v2</a:t>
            </a:r>
            <a:endParaRPr lang="en-US" altLang="zh-CN" sz="1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7545" y="3661410"/>
            <a:ext cx="7217410" cy="300736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9564370" y="4806950"/>
            <a:ext cx="1944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数值计算：刘洋</a:t>
            </a:r>
            <a:endParaRPr lang="zh-CN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z="28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任务</a:t>
            </a:r>
            <a:r>
              <a:rPr kumimoji="1" lang="en-US" altLang="zh-CN" sz="28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II</a:t>
            </a:r>
            <a:r>
              <a:rPr kumimoji="1" lang="zh-CN" altLang="en-US" sz="28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：深入研究暗能量状态方程越过</a:t>
            </a:r>
            <a:r>
              <a:rPr kumimoji="1" lang="en-US" altLang="zh-CN" sz="28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w=-1</a:t>
            </a:r>
            <a:r>
              <a:rPr kumimoji="1" lang="zh-CN" altLang="en-US" sz="28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</a:t>
            </a:r>
            <a:r>
              <a:rPr kumimoji="1" lang="en-US" altLang="zh-CN" sz="28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Quintom</a:t>
            </a:r>
            <a:r>
              <a:rPr kumimoji="1" lang="zh-CN" altLang="en-US" sz="28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理论</a:t>
            </a:r>
            <a:endParaRPr kumimoji="1" lang="zh-CN" altLang="en-US" sz="28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34160" y="1901190"/>
            <a:ext cx="9189085" cy="4351655"/>
          </a:xfrm>
        </p:spPr>
        <p:txBody>
          <a:bodyPr/>
          <a:lstStyle/>
          <a:p>
            <a:r>
              <a:rPr kumimoji="1"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Quintom</a:t>
            </a:r>
            <a:r>
              <a:rPr kumimoji="1"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模型构造，</a:t>
            </a:r>
            <a:endParaRPr kumimoji="1"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endParaRPr kumimoji="1"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kumimoji="1"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Quintom</a:t>
            </a:r>
            <a:r>
              <a:rPr kumimoji="1"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理论在非奇异宇宙模型中应用的研究，</a:t>
            </a:r>
            <a:endParaRPr kumimoji="1"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endParaRPr kumimoji="1"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0" indent="0">
              <a:buNone/>
            </a:pPr>
            <a:endParaRPr kumimoji="1"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sz="2800" b="1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  <a:cs typeface="+mn-cs"/>
                <a:sym typeface="+mn-ea"/>
              </a:rPr>
              <a:t>任务</a:t>
            </a:r>
            <a:r>
              <a:rPr kumimoji="1" lang="en-US" altLang="zh-CN" sz="2800" b="1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  <a:cs typeface="+mn-cs"/>
                <a:sym typeface="+mn-ea"/>
              </a:rPr>
              <a:t>III</a:t>
            </a:r>
            <a:r>
              <a:rPr kumimoji="1" lang="zh-CN" altLang="en-US" sz="2800" b="1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  <a:cs typeface="+mn-cs"/>
                <a:sym typeface="+mn-ea"/>
              </a:rPr>
              <a:t>：研究动力学暗能量与通常物质的相互作用，</a:t>
            </a:r>
            <a:br>
              <a:rPr kumimoji="1" lang="zh-CN" altLang="en-US" sz="2800" b="1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  <a:cs typeface="+mn-cs"/>
                <a:sym typeface="+mn-ea"/>
              </a:rPr>
            </a:br>
            <a:r>
              <a:rPr kumimoji="1" lang="zh-CN" altLang="en-US" sz="2800" b="1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  <a:cs typeface="+mn-cs"/>
                <a:sym typeface="+mn-ea"/>
              </a:rPr>
              <a:t> </a:t>
            </a:r>
            <a:r>
              <a:rPr kumimoji="1" lang="en-US" altLang="zh-CN" sz="2800" b="1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  <a:cs typeface="+mn-cs"/>
                <a:sym typeface="+mn-ea"/>
              </a:rPr>
              <a:t>         </a:t>
            </a:r>
            <a:r>
              <a:rPr kumimoji="1" lang="en-US" altLang="zh-CN" sz="28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+mn-cs"/>
                <a:sym typeface="+mn-ea"/>
              </a:rPr>
              <a:t>Effective field theory with shift symmetry</a:t>
            </a:r>
            <a:br>
              <a:rPr kumimoji="1" lang="en-US" altLang="zh-CN" sz="2800" b="1" dirty="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+mn-cs"/>
                <a:sym typeface="+mn-ea"/>
              </a:rPr>
            </a:br>
            <a:r>
              <a:rPr kumimoji="1" lang="en-US" altLang="zh-CN" sz="2800" b="1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  <a:cs typeface="+mn-cs"/>
                <a:sym typeface="+mn-ea"/>
              </a:rPr>
              <a:t>         </a:t>
            </a:r>
            <a:r>
              <a:rPr kumimoji="1" lang="zh-CN" altLang="en-US" sz="2800" b="1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  <a:cs typeface="+mn-cs"/>
                <a:sym typeface="+mn-ea"/>
              </a:rPr>
              <a:t>开展暗能量探测实验新方法</a:t>
            </a:r>
            <a:endParaRPr kumimoji="1" lang="zh-CN" altLang="en-US" sz="2800" b="1" dirty="0">
              <a:solidFill>
                <a:srgbClr val="0432FF"/>
              </a:solidFill>
              <a:latin typeface="黑体" panose="02010609060101010101" charset="-122"/>
              <a:ea typeface="黑体" panose="02010609060101010101" charset="-122"/>
              <a:cs typeface="+mn-cs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2098675" y="2202180"/>
                <a:ext cx="7506335" cy="210434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黑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kumimoji="1" lang="en-US" altLang="zh-CN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黑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𝝏</m:t>
                        </m:r>
                      </m:e>
                      <m:sub>
                        <m:r>
                          <a:rPr kumimoji="1" lang="en-US" altLang="zh-CN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黑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𝝁</m:t>
                        </m:r>
                      </m:sub>
                    </m:sSub>
                    <m:r>
                      <a:rPr kumimoji="1" lang="en-US" altLang="zh-CN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黑体" panose="02010609060101010101" charset="-122"/>
                        <a:cs typeface="Cambria Math" panose="02040503050406030204" pitchFamily="18" charset="0"/>
                        <a:sym typeface="+mn-ea"/>
                      </a:rPr>
                      <m:t>𝝓</m:t>
                    </m:r>
                    <m:sSup>
                      <m:sSupPr>
                        <m:ctrlPr>
                          <a:rPr kumimoji="1" lang="en-US" altLang="zh-CN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黑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pPr>
                      <m:e>
                        <m:r>
                          <a:rPr kumimoji="1" lang="en-US" altLang="zh-CN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黑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𝑱</m:t>
                        </m:r>
                      </m:e>
                      <m:sup>
                        <m:r>
                          <a:rPr kumimoji="1" lang="en-US" altLang="zh-CN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黑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𝝁</m:t>
                        </m:r>
                      </m:sup>
                    </m:sSup>
                  </m:oMath>
                </a14:m>
                <a:r>
                  <a:rPr kumimoji="1" lang="en-US" altLang="zh-CN" b="1" dirty="0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---&gt;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自旋相关力的测量</a:t>
                </a:r>
                <a:endParaRPr kumimoji="1" lang="zh-CN" altLang="en-US" b="1" dirty="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endParaRPr>
              </a:p>
              <a:p>
                <a:pPr marL="0" indent="0">
                  <a:buNone/>
                </a:pPr>
                <a:endParaRPr kumimoji="1" lang="zh-CN" altLang="en-US" b="1" dirty="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endParaRPr>
              </a:p>
              <a:p>
                <a:r>
                  <a:rPr kumimoji="1" lang="zh-CN" altLang="en-US" b="1" dirty="0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暗能量场与光子场的</a:t>
                </a:r>
                <a:r>
                  <a:rPr kumimoji="1" lang="en-US" altLang="zh-CN" b="1" dirty="0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Chern-Simons</a:t>
                </a:r>
                <a:r>
                  <a:rPr kumimoji="1" lang="zh-CN" altLang="en-US" b="1" dirty="0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耦合</a:t>
                </a:r>
                <a:endParaRPr kumimoji="1" lang="zh-CN" altLang="en-US" b="1" dirty="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endParaRPr>
              </a:p>
              <a:p>
                <a:endParaRPr kumimoji="1" lang="zh-CN" altLang="en-US" b="1" dirty="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endParaRPr>
              </a:p>
              <a:p>
                <a:pPr marL="0" indent="0">
                  <a:buNone/>
                </a:pPr>
                <a:endParaRPr kumimoji="1" lang="zh-CN" altLang="en-US" b="1" dirty="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endParaRPr>
              </a:p>
            </p:txBody>
          </p:sp>
        </mc:Choice>
        <mc:Fallback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98675" y="2202180"/>
                <a:ext cx="7506335" cy="2104349"/>
              </a:xfrm>
              <a:blipFill rotWithShape="1">
                <a:blip r:embed="rId1"/>
                <a:stretch>
                  <a:fillRect b="-184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760076" y="2756217"/>
            <a:ext cx="9399537" cy="1345565"/>
          </a:xfrm>
        </p:spPr>
        <p:txBody>
          <a:bodyPr>
            <a:noAutofit/>
          </a:bodyPr>
          <a:lstStyle/>
          <a:p>
            <a:pPr algn="l"/>
            <a:r>
              <a:rPr lang="en-US" altLang="zh-CN" sz="5400" dirty="0" err="1">
                <a:sym typeface="+mn-ea"/>
              </a:rPr>
              <a:t>AliCPT</a:t>
            </a:r>
            <a:r>
              <a:rPr lang="zh-CN" altLang="en-US" sz="5400" dirty="0">
                <a:sym typeface="+mn-ea"/>
              </a:rPr>
              <a:t> 简介</a:t>
            </a:r>
            <a:br>
              <a:rPr lang="en-US" altLang="zh-CN" sz="5400" dirty="0">
                <a:sym typeface="+mn-ea"/>
              </a:rPr>
            </a:br>
            <a:r>
              <a:rPr lang="en-US" altLang="zh-CN" sz="5400" dirty="0">
                <a:sym typeface="+mn-ea"/>
              </a:rPr>
              <a:t>     </a:t>
            </a:r>
            <a:r>
              <a:rPr lang="zh-CN" altLang="en-US" sz="4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现状、发展规划及预期成果</a:t>
            </a:r>
            <a:endParaRPr lang="zh-CN" altLang="en-US" sz="5400" dirty="0"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70"/>
            <a:ext cx="4894580" cy="25501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7415" y="4321810"/>
            <a:ext cx="4934585" cy="25361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0" y="1270"/>
            <a:ext cx="5143500" cy="291465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6225" y="174420"/>
            <a:ext cx="8170756" cy="988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000"/>
              </a:lnSpc>
              <a:spcAft>
                <a:spcPts val="4000"/>
              </a:spcAft>
            </a:pPr>
            <a:r>
              <a:rPr lang="zh-CN" altLang="en-US" sz="3200" b="1">
                <a:ln>
                  <a:noFill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阿里计划大事记：</a:t>
            </a:r>
            <a:endParaRPr lang="en-US" altLang="zh-CN" sz="36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aphicFrame>
        <p:nvGraphicFramePr>
          <p:cNvPr id="10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53132" y="1499451"/>
          <a:ext cx="9102480" cy="448337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66900"/>
                <a:gridCol w="7235580"/>
              </a:tblGrid>
              <a:tr h="369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2014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5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月：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张新民团队提出阿里原初引力波探测计划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10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月：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2404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阿里计划项目经理部及项目办公室成立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2016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12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月：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阿里计划被列为中美高能物理会谈确定的合作项目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2017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3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月：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2404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观测站奠基，时任中国科学院院长白春礼一行亲临现场，指导工作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2017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8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月：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时任中共中央政治局委员、国务院副总理刘延东亲临现场，视察并指导工作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5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2017</a:t>
                      </a: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12</a:t>
                      </a: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月：</a:t>
                      </a:r>
                      <a:endParaRPr lang="zh-CN" altLang="en-US" sz="16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高能所与斯坦福大学签署 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Ali CMB Polarization Telescope (AliCPT) </a:t>
                      </a: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望远镜接收机研制合作协议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2018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年底：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观测站建设完成（两年时间）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4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2018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~2021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年： 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完成 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AliCPT-1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望远镜及 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CMB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实验各分系统（基座、控制系统、微波准光路系统及恒温器、探测器模块、数据分析平台等）的设计和研制（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三年半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）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4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2021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~2024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AliCPT-1 </a:t>
                      </a: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望远镜接收机在斯坦福大学实验室集成与测试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，办理出口许可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2024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11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30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日：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AliCPT-1 </a:t>
                      </a: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接收机运抵阿里原初引力波观测站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2025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4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月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10</a:t>
                      </a:r>
                      <a:r>
                        <a:rPr lang="zh-CN" altLang="en-US" sz="16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日：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AliCPT-1 </a:t>
                      </a:r>
                      <a:r>
                        <a:rPr lang="zh-CN" altLang="en-US" sz="16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实现首光观测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4" name="组合 13"/>
          <p:cNvGrpSpPr/>
          <p:nvPr/>
        </p:nvGrpSpPr>
        <p:grpSpPr>
          <a:xfrm>
            <a:off x="9477375" y="73230"/>
            <a:ext cx="2714625" cy="6610350"/>
            <a:chOff x="10145219" y="0"/>
            <a:chExt cx="2046781" cy="5490654"/>
          </a:xfrm>
        </p:grpSpPr>
        <p:pic>
          <p:nvPicPr>
            <p:cNvPr id="9" name="图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5219" y="0"/>
              <a:ext cx="2046781" cy="1396073"/>
            </a:xfrm>
            <a:prstGeom prst="rect">
              <a:avLst/>
            </a:prstGeom>
          </p:spPr>
        </p:pic>
        <p:pic>
          <p:nvPicPr>
            <p:cNvPr id="11" name="Picture 13" descr="2024-10-08 15:51:31.09500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47360" y="2657573"/>
              <a:ext cx="2044640" cy="1447225"/>
            </a:xfrm>
            <a:prstGeom prst="rect">
              <a:avLst/>
            </a:prstGeom>
          </p:spPr>
        </p:pic>
        <p:pic>
          <p:nvPicPr>
            <p:cNvPr id="12" name="图片 77"/>
            <p:cNvPicPr>
              <a:picLocks noChangeAspect="1"/>
            </p:cNvPicPr>
            <p:nvPr/>
          </p:nvPicPr>
          <p:blipFill rotWithShape="1">
            <a:blip r:embed="rId4"/>
            <a:srcRect t="25837"/>
            <a:stretch>
              <a:fillRect/>
            </a:stretch>
          </p:blipFill>
          <p:spPr>
            <a:xfrm>
              <a:off x="10145219" y="1386996"/>
              <a:ext cx="2044706" cy="1366207"/>
            </a:xfrm>
            <a:prstGeom prst="rect">
              <a:avLst/>
            </a:prstGeom>
          </p:spPr>
        </p:pic>
        <p:pic>
          <p:nvPicPr>
            <p:cNvPr id="13" name="Picture 1" descr="2023-06-06 11:42:52.092000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rcRect l="17804" t="21195" r="16008" b="13933"/>
            <a:stretch>
              <a:fillRect/>
            </a:stretch>
          </p:blipFill>
          <p:spPr>
            <a:xfrm>
              <a:off x="10145238" y="4104798"/>
              <a:ext cx="2046762" cy="1385856"/>
            </a:xfrm>
            <a:prstGeom prst="rect">
              <a:avLst/>
            </a:prstGeom>
          </p:spPr>
        </p:pic>
      </p:grpSp>
      <p:sp>
        <p:nvSpPr>
          <p:cNvPr id="15" name="矩形 14"/>
          <p:cNvSpPr/>
          <p:nvPr/>
        </p:nvSpPr>
        <p:spPr>
          <a:xfrm>
            <a:off x="514350" y="5808148"/>
            <a:ext cx="8170756" cy="988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000"/>
              </a:lnSpc>
              <a:spcAft>
                <a:spcPts val="400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我国首台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CMB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望远镜从提出到建成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~10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年！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08" y="512064"/>
            <a:ext cx="9383352" cy="537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/>
          <p:cNvSpPr txBox="1"/>
          <p:nvPr/>
        </p:nvSpPr>
        <p:spPr>
          <a:xfrm>
            <a:off x="1463040" y="5822942"/>
            <a:ext cx="2990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（</a:t>
            </a:r>
            <a:r>
              <a:rPr lang="en-US" altLang="zh-CN" b="1" dirty="0"/>
              <a:t>CMB-S4</a:t>
            </a:r>
            <a:r>
              <a:rPr lang="zh-CN" altLang="en-US" b="1" dirty="0"/>
              <a:t>项目已被取消）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3877056" y="208526"/>
            <a:ext cx="5065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国际</a:t>
            </a:r>
            <a:r>
              <a:rPr lang="en-US" altLang="zh-CN" sz="32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CMB</a:t>
            </a:r>
            <a:r>
              <a:rPr lang="zh-CN" altLang="en-US" sz="32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实验三大基地</a:t>
            </a:r>
            <a:endParaRPr lang="zh-CN" altLang="en-US" sz="32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0724" y="289245"/>
            <a:ext cx="639127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3600" b="1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DESI观测结果与Quintom暗能量</a:t>
            </a:r>
            <a:endParaRPr kumimoji="1" lang="zh-CN" altLang="en-US" sz="3600" b="1" dirty="0">
              <a:solidFill>
                <a:srgbClr val="0432FF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625475" y="1254760"/>
            <a:ext cx="4403090" cy="282511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25475" y="4597400"/>
            <a:ext cx="4712970" cy="20383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美国基特峰国家天文台的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米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Mayall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望远镜，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DESI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仪器安装在这台望远镜的主焦点上。来源：美国国家光学红外实验室（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NOIRLAB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38445" y="1254760"/>
            <a:ext cx="6582410" cy="2155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DESI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是一个由全球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70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多家机构的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900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余名科研人员共同参与的国际暗能量实验，由美国能源部劳伦斯伯克利国家实验室牵头。该项目利用了美国基特峰国家光学天文台的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米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Mayall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望远镜，通过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5,000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根光纤收集遥远星系的光线。在理想观测条件下，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DESI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分钟便可收集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5,000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个天体的数据，单夜最多捕获超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万个星系。这使得研究人员能够测定光线由于宇宙膨胀而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红移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的程度，从而以三维形式绘制宇宙并重建其详细的成长历史。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289_1749682034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27395" y="3429000"/>
            <a:ext cx="5359400" cy="3206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indefinite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67E7-3395-4E90-873E-ACA0DB09116B}" type="slidenum">
              <a:rPr lang="zh-CN" altLang="en-US" smtClean="0"/>
            </a:fld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sz="quarter" idx="10"/>
          </p:nvPr>
        </p:nvPicPr>
        <p:blipFill>
          <a:blip r:embed="rId1"/>
          <a:stretch>
            <a:fillRect/>
          </a:stretch>
        </p:blipFill>
        <p:spPr>
          <a:xfrm>
            <a:off x="2724150" y="26670"/>
            <a:ext cx="6004560" cy="683133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0" descr="C:\Users\Kevin\Desktop\基座动图.gif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225678" y="4738327"/>
            <a:ext cx="3144922" cy="2142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8071519" y="0"/>
            <a:ext cx="4188460" cy="2669453"/>
            <a:chOff x="1415482" y="1262433"/>
            <a:chExt cx="9109107" cy="474268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5482" y="1262433"/>
              <a:ext cx="9109107" cy="4742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线形标注 1 2"/>
            <p:cNvSpPr/>
            <p:nvPr/>
          </p:nvSpPr>
          <p:spPr>
            <a:xfrm>
              <a:off x="2351584" y="4314409"/>
              <a:ext cx="792088" cy="360040"/>
            </a:xfrm>
            <a:prstGeom prst="borderCallout1">
              <a:avLst>
                <a:gd name="adj1" fmla="val 18750"/>
                <a:gd name="adj2" fmla="val -8333"/>
                <a:gd name="adj3" fmla="val 159061"/>
                <a:gd name="adj4" fmla="val -3737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00" dirty="0"/>
                <a:t>箱变</a:t>
              </a:r>
              <a:endParaRPr lang="zh-CN" altLang="en-US" sz="500" dirty="0"/>
            </a:p>
          </p:txBody>
        </p:sp>
        <p:sp>
          <p:nvSpPr>
            <p:cNvPr id="7" name="线形标注 1 3"/>
            <p:cNvSpPr/>
            <p:nvPr/>
          </p:nvSpPr>
          <p:spPr>
            <a:xfrm>
              <a:off x="2279576" y="3039578"/>
              <a:ext cx="2149012" cy="360040"/>
            </a:xfrm>
            <a:prstGeom prst="borderCallout1">
              <a:avLst>
                <a:gd name="adj1" fmla="val 61079"/>
                <a:gd name="adj2" fmla="val 101898"/>
                <a:gd name="adj3" fmla="val 208269"/>
                <a:gd name="adj4" fmla="val 11897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00" dirty="0"/>
                <a:t>发电及液氮机房</a:t>
              </a:r>
              <a:endParaRPr lang="zh-CN" altLang="en-US" sz="500" dirty="0"/>
            </a:p>
          </p:txBody>
        </p:sp>
        <p:sp>
          <p:nvSpPr>
            <p:cNvPr id="8" name="线形标注 1 4"/>
            <p:cNvSpPr/>
            <p:nvPr/>
          </p:nvSpPr>
          <p:spPr>
            <a:xfrm>
              <a:off x="4655840" y="2740537"/>
              <a:ext cx="984966" cy="399473"/>
            </a:xfrm>
            <a:prstGeom prst="borderCallout1">
              <a:avLst>
                <a:gd name="adj1" fmla="val 89328"/>
                <a:gd name="adj2" fmla="val 87720"/>
                <a:gd name="adj3" fmla="val 244118"/>
                <a:gd name="adj4" fmla="val 12935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00" dirty="0"/>
                <a:t>水汽仪</a:t>
              </a:r>
              <a:endParaRPr lang="zh-CN" altLang="en-US" sz="500" dirty="0"/>
            </a:p>
          </p:txBody>
        </p:sp>
        <p:sp>
          <p:nvSpPr>
            <p:cNvPr id="9" name="线形标注 1 5"/>
            <p:cNvSpPr/>
            <p:nvPr/>
          </p:nvSpPr>
          <p:spPr>
            <a:xfrm>
              <a:off x="7627284" y="2722858"/>
              <a:ext cx="864096" cy="392615"/>
            </a:xfrm>
            <a:prstGeom prst="borderCallout1">
              <a:avLst>
                <a:gd name="adj1" fmla="val 18750"/>
                <a:gd name="adj2" fmla="val -8333"/>
                <a:gd name="adj3" fmla="val 207601"/>
                <a:gd name="adj4" fmla="val -7096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00" dirty="0"/>
                <a:t>基座</a:t>
              </a:r>
              <a:endParaRPr lang="zh-CN" altLang="en-US" sz="500" dirty="0"/>
            </a:p>
          </p:txBody>
        </p:sp>
        <p:sp>
          <p:nvSpPr>
            <p:cNvPr id="10" name="线形标注 1 6"/>
            <p:cNvSpPr/>
            <p:nvPr/>
          </p:nvSpPr>
          <p:spPr>
            <a:xfrm>
              <a:off x="4943872" y="4671373"/>
              <a:ext cx="1224136" cy="385740"/>
            </a:xfrm>
            <a:prstGeom prst="borderCallout1">
              <a:avLst>
                <a:gd name="adj1" fmla="val -14832"/>
                <a:gd name="adj2" fmla="val 83686"/>
                <a:gd name="adj3" fmla="val -162084"/>
                <a:gd name="adj4" fmla="val 8313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00" dirty="0"/>
                <a:t>太阳能板</a:t>
              </a:r>
              <a:endParaRPr lang="zh-CN" altLang="en-US" sz="500" dirty="0"/>
            </a:p>
          </p:txBody>
        </p:sp>
        <p:sp>
          <p:nvSpPr>
            <p:cNvPr id="11" name="左箭头 7"/>
            <p:cNvSpPr/>
            <p:nvPr/>
          </p:nvSpPr>
          <p:spPr>
            <a:xfrm rot="2508900">
              <a:off x="6526441" y="4078358"/>
              <a:ext cx="1240953" cy="472101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400" dirty="0"/>
                <a:t>设备入口</a:t>
              </a:r>
              <a:endParaRPr lang="zh-CN" altLang="en-US" sz="400" dirty="0"/>
            </a:p>
          </p:txBody>
        </p:sp>
        <p:sp>
          <p:nvSpPr>
            <p:cNvPr id="12" name="线形标注 1 5"/>
            <p:cNvSpPr/>
            <p:nvPr/>
          </p:nvSpPr>
          <p:spPr>
            <a:xfrm>
              <a:off x="6683896" y="2091074"/>
              <a:ext cx="1080120" cy="433439"/>
            </a:xfrm>
            <a:prstGeom prst="borderCallout1">
              <a:avLst>
                <a:gd name="adj1" fmla="val 18750"/>
                <a:gd name="adj2" fmla="val -8333"/>
                <a:gd name="adj3" fmla="val 284515"/>
                <a:gd name="adj4" fmla="val -4450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00" dirty="0"/>
                <a:t>防风墙</a:t>
              </a:r>
              <a:endParaRPr lang="zh-CN" altLang="en-US" sz="500" dirty="0"/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589" y="2791814"/>
            <a:ext cx="3144923" cy="2094519"/>
          </a:xfrm>
          <a:prstGeom prst="rect">
            <a:avLst/>
          </a:prstGeom>
        </p:spPr>
      </p:pic>
      <p:sp>
        <p:nvSpPr>
          <p:cNvPr id="1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191C67E7-3395-4E90-873E-ACA0DB09116B}" type="slidenum">
              <a:rPr lang="zh-CN" altLang="en-US" smtClean="0"/>
            </a:fld>
            <a:endParaRPr lang="zh-CN" altLang="en-US"/>
          </a:p>
        </p:txBody>
      </p:sp>
      <p:grpSp>
        <p:nvGrpSpPr>
          <p:cNvPr id="26" name="组合 25"/>
          <p:cNvGrpSpPr/>
          <p:nvPr/>
        </p:nvGrpSpPr>
        <p:grpSpPr>
          <a:xfrm>
            <a:off x="65405" y="2103755"/>
            <a:ext cx="1986915" cy="1231265"/>
            <a:chOff x="195930" y="1408012"/>
            <a:chExt cx="3877082" cy="2257625"/>
          </a:xfrm>
        </p:grpSpPr>
        <p:pic>
          <p:nvPicPr>
            <p:cNvPr id="14" name="Picture 2" descr="C:\Users\Kevin\Desktop\专项结题报告\2016年B1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930" y="1408012"/>
              <a:ext cx="3877082" cy="2257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椭圆 14"/>
            <p:cNvSpPr/>
            <p:nvPr/>
          </p:nvSpPr>
          <p:spPr>
            <a:xfrm>
              <a:off x="1910824" y="1408012"/>
              <a:ext cx="356126" cy="26643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240" y="1000125"/>
            <a:ext cx="1920875" cy="154178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580" y="2078355"/>
            <a:ext cx="1735455" cy="1237615"/>
          </a:xfrm>
          <a:prstGeom prst="rect">
            <a:avLst/>
          </a:prstGeom>
        </p:spPr>
      </p:pic>
      <p:pic>
        <p:nvPicPr>
          <p:cNvPr id="27" name="图片 26" descr="一群人站在沙滩上&#10;&#10;描述已自动生成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94"/>
          <a:stretch>
            <a:fillRect/>
          </a:stretch>
        </p:blipFill>
        <p:spPr>
          <a:xfrm>
            <a:off x="5619115" y="1008380"/>
            <a:ext cx="2283460" cy="1551940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4657"/>
            <a:ext cx="2603903" cy="347187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963" y="3335317"/>
            <a:ext cx="2642138" cy="3522850"/>
          </a:xfrm>
          <a:prstGeom prst="rect">
            <a:avLst/>
          </a:prstGeom>
        </p:spPr>
      </p:pic>
      <p:pic>
        <p:nvPicPr>
          <p:cNvPr id="35" name="Picture 1" descr="2025-01-21 14:44:59.33000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870837" y="4971838"/>
            <a:ext cx="2929953" cy="1917760"/>
          </a:xfrm>
          <a:prstGeom prst="rect">
            <a:avLst/>
          </a:prstGeom>
        </p:spPr>
      </p:pic>
      <p:pic>
        <p:nvPicPr>
          <p:cNvPr id="36" name="Picture 8" descr="2025-01-21 15:17:45.39900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70837" y="2754958"/>
            <a:ext cx="2955840" cy="2216880"/>
          </a:xfrm>
          <a:prstGeom prst="rect">
            <a:avLst/>
          </a:prstGeom>
        </p:spPr>
      </p:pic>
      <p:grpSp>
        <p:nvGrpSpPr>
          <p:cNvPr id="37" name="组合 36"/>
          <p:cNvGrpSpPr/>
          <p:nvPr/>
        </p:nvGrpSpPr>
        <p:grpSpPr>
          <a:xfrm>
            <a:off x="8071519" y="-20876"/>
            <a:ext cx="4188460" cy="830296"/>
            <a:chOff x="-1328037" y="-4156588"/>
            <a:chExt cx="6741540" cy="1054410"/>
          </a:xfrm>
        </p:grpSpPr>
        <p:pic>
          <p:nvPicPr>
            <p:cNvPr id="39" name="图片 38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328037" y="-4156588"/>
              <a:ext cx="1576637" cy="102790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pic>
          <p:nvPicPr>
            <p:cNvPr id="40" name="图片 39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795016" y="-4130080"/>
              <a:ext cx="1618487" cy="102790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</p:grpSp>
      <p:sp>
        <p:nvSpPr>
          <p:cNvPr id="41" name="文本框 40"/>
          <p:cNvSpPr txBox="1"/>
          <p:nvPr/>
        </p:nvSpPr>
        <p:spPr>
          <a:xfrm>
            <a:off x="9442122" y="2319866"/>
            <a:ext cx="2948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AliCPT-1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首光观测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1683306" y="-164989"/>
            <a:ext cx="8170756" cy="988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7000"/>
              </a:lnSpc>
              <a:spcAft>
                <a:spcPts val="4000"/>
              </a:spcAft>
            </a:pP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AliCPT-1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建设发展历程</a:t>
            </a:r>
            <a:endParaRPr lang="zh-CN" altLang="en-US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11_1746590790">
            <a:hlinkClick r:id="" action="ppaction://media"/>
          </p:cNvPr>
          <p:cNvPicPr/>
          <p:nvPr>
            <a:videoFile r:link="rId15"/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35" y="0"/>
            <a:ext cx="3697605" cy="2080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101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938274" y="151874"/>
            <a:ext cx="1929840" cy="2268563"/>
          </a:xfrm>
          <a:prstGeom prst="rect">
            <a:avLst/>
          </a:prstGeom>
        </p:spPr>
      </p:pic>
      <p:pic>
        <p:nvPicPr>
          <p:cNvPr id="22" name="Picture 5"/>
          <p:cNvPicPr/>
          <p:nvPr/>
        </p:nvPicPr>
        <p:blipFill rotWithShape="1">
          <a:blip r:embed="rId2" cstate="email"/>
          <a:srcRect/>
          <a:stretch>
            <a:fillRect/>
          </a:stretch>
        </p:blipFill>
        <p:spPr bwMode="auto">
          <a:xfrm>
            <a:off x="2950163" y="155684"/>
            <a:ext cx="1691738" cy="2264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723765" y="151130"/>
            <a:ext cx="3065780" cy="22777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270" y="2519680"/>
            <a:ext cx="3373120" cy="20974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3945" y="4684395"/>
            <a:ext cx="2724785" cy="20326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0" y="2519680"/>
            <a:ext cx="2645410" cy="19723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2750" y="4716145"/>
            <a:ext cx="2959100" cy="199517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8"/>
          <a:stretch>
            <a:fillRect/>
          </a:stretch>
        </p:blipFill>
        <p:spPr>
          <a:xfrm>
            <a:off x="4128770" y="2519680"/>
            <a:ext cx="3942080" cy="1998345"/>
          </a:xfrm>
          <a:prstGeom prst="rect">
            <a:avLst/>
          </a:prstGeom>
        </p:spPr>
      </p:pic>
      <p:pic>
        <p:nvPicPr>
          <p:cNvPr id="13" name="图片 3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928610" y="155575"/>
            <a:ext cx="2571750" cy="222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31943" y="231563"/>
            <a:ext cx="7452699" cy="621369"/>
          </a:xfrm>
        </p:spPr>
        <p:txBody>
          <a:bodyPr/>
          <a:lstStyle/>
          <a:p>
            <a:pPr algn="l" defTabSz="457200">
              <a:lnSpc>
                <a:spcPct val="100000"/>
              </a:lnSpc>
              <a:buClrTx/>
              <a:buSzTx/>
              <a:buFontTx/>
            </a:pPr>
            <a:r>
              <a:rPr>
                <a:sym typeface="+mn-ea"/>
              </a:rPr>
              <a:t>CMB 实验前沿：B mode 科学两大目标</a:t>
            </a:r>
            <a:endParaRPr>
              <a:sym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63690" y="1190625"/>
            <a:ext cx="2259330" cy="21050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825" y="1373505"/>
            <a:ext cx="1595120" cy="1584325"/>
          </a:xfrm>
          <a:prstGeom prst="rect">
            <a:avLst/>
          </a:prstGeom>
        </p:spPr>
      </p:pic>
      <p:sp>
        <p:nvSpPr>
          <p:cNvPr id="6" name="右箭头 5"/>
          <p:cNvSpPr/>
          <p:nvPr/>
        </p:nvSpPr>
        <p:spPr>
          <a:xfrm>
            <a:off x="2384425" y="2000885"/>
            <a:ext cx="1595120" cy="313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2571750" y="1632585"/>
            <a:ext cx="12280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两种极化</a:t>
            </a:r>
            <a:endParaRPr lang="zh-CN" altLang="en-US"/>
          </a:p>
        </p:txBody>
      </p:sp>
      <p:pic>
        <p:nvPicPr>
          <p:cNvPr id="16" name="Picture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08145" y="1560195"/>
            <a:ext cx="2266950" cy="1194435"/>
          </a:xfrm>
          <a:prstGeom prst="rect">
            <a:avLst/>
          </a:prstGeom>
        </p:spPr>
      </p:pic>
      <p:pic>
        <p:nvPicPr>
          <p:cNvPr id="17" name="Picture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01955" y="3773170"/>
            <a:ext cx="3632835" cy="242189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2"/>
              <p:cNvSpPr/>
              <p:nvPr>
                <p:custDataLst>
                  <p:tags r:id="rId7"/>
                </p:custDataLst>
              </p:nvPr>
            </p:nvSpPr>
            <p:spPr>
              <a:xfrm>
                <a:off x="3879850" y="4194810"/>
                <a:ext cx="774700" cy="1656715"/>
              </a:xfrm>
              <a:prstGeom prst="rect">
                <a:avLst/>
              </a:prstGeom>
              <a:ln w="190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𝐵𝐵</m:t>
                          </m:r>
                        </m:sup>
                      </m:sSubSup>
                    </m:oMath>
                  </m:oMathPara>
                </a14:m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𝑇𝐵</m:t>
                          </m:r>
                        </m:sup>
                      </m:sSubSup>
                    </m:oMath>
                  </m:oMathPara>
                </a14:m>
                <a:endParaRPr lang="en-US" altLang="zh-CN" sz="2000" i="1" dirty="0">
                  <a:latin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𝐸𝐵</m:t>
                          </m:r>
                        </m:sup>
                      </m:sSubSup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18" name="Rectangle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3879850" y="4194810"/>
                <a:ext cx="774700" cy="1656715"/>
              </a:xfrm>
              <a:prstGeom prst="rect">
                <a:avLst/>
              </a:prstGeom>
              <a:blipFill rotWithShape="1">
                <a:blip r:embed="rId9"/>
                <a:stretch>
                  <a:fillRect l="-1230" t="-575" r="-1230" b="-575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5"/>
              <p:cNvSpPr/>
              <p:nvPr>
                <p:custDataLst>
                  <p:tags r:id="rId10"/>
                </p:custDataLst>
              </p:nvPr>
            </p:nvSpPr>
            <p:spPr>
              <a:xfrm>
                <a:off x="5561330" y="4194810"/>
                <a:ext cx="1416050" cy="1656080"/>
              </a:xfrm>
              <a:prstGeom prst="rect">
                <a:avLst/>
              </a:prstGeom>
              <a:ln>
                <a:solidFill>
                  <a:srgbClr val="0070C0"/>
                </a:solidFill>
              </a:ln>
            </p:spPr>
            <p:txBody>
              <a:bodyPr wrap="none">
                <a:no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altLang="zh-CN" dirty="0">
                  <a:latin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acc>
                      <m:accPr>
                        <m:chr m:val="̅"/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acc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𝛿𝛼</m:t>
                    </m:r>
                  </m:oMath>
                </a14:m>
                <a:endParaRPr 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9" name="Rectangle 5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561330" y="4194810"/>
                <a:ext cx="1416050" cy="1656080"/>
              </a:xfrm>
              <a:prstGeom prst="rect">
                <a:avLst/>
              </a:prstGeom>
              <a:blipFill rotWithShape="1">
                <a:blip r:embed="rId12"/>
                <a:stretch>
                  <a:fillRect l="-359" t="-307" r="-314" b="-268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4"/>
          <p:cNvCxnSpPr/>
          <p:nvPr>
            <p:custDataLst>
              <p:tags r:id="rId13"/>
            </p:custDataLst>
          </p:nvPr>
        </p:nvCxnSpPr>
        <p:spPr>
          <a:xfrm>
            <a:off x="4764696" y="5068747"/>
            <a:ext cx="687070" cy="381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17"/>
          <p:cNvSpPr txBox="1"/>
          <p:nvPr>
            <p:custDataLst>
              <p:tags r:id="rId14"/>
            </p:custDataLst>
          </p:nvPr>
        </p:nvSpPr>
        <p:spPr>
          <a:xfrm>
            <a:off x="4764257" y="4627556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Calibri" panose="020F0502020204030204" charset="0"/>
                <a:cs typeface="Calibri" panose="020F0502020204030204" charset="0"/>
              </a:rPr>
              <a:t>测量</a:t>
            </a:r>
            <a:endParaRPr lang="zh-CN" altLang="en-US" dirty="0">
              <a:latin typeface="Calibri" panose="020F0502020204030204" charset="0"/>
              <a:cs typeface="Calibri" panose="020F050202020403020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4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7134225" y="3660775"/>
                <a:ext cx="4824730" cy="2584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r: 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张标比</a:t>
                </a:r>
                <a:endPara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indent="0">
                  <a:lnSpc>
                    <a:spcPct val="150000"/>
                  </a:lnSpc>
                  <a:buNone/>
                </a:pP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  </a:t>
                </a:r>
                <a:r>
                  <a:rPr lang="en-US" altLang="zh-CN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目标一：</a:t>
                </a:r>
                <a:r>
                  <a:rPr lang="zh-CN" altLang="en-US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测量原初引力波</a:t>
                </a:r>
                <a:r>
                  <a:rPr lang="en-US" altLang="zh-CN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r</a:t>
                </a:r>
                <a:r>
                  <a:rPr lang="zh-CN" altLang="en-US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，检验</a:t>
                </a:r>
                <a:r>
                  <a:rPr lang="en-US" altLang="zh-CN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Inflation</a:t>
                </a:r>
                <a:r>
                  <a:rPr lang="zh-CN" altLang="en-US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理论</a:t>
                </a:r>
                <a:endParaRPr lang="zh-CN" altLang="en-US" sz="16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indent="0">
                  <a:lnSpc>
                    <a:spcPct val="150000"/>
                  </a:lnSpc>
                  <a:buNone/>
                </a:pPr>
                <a:endParaRPr lang="en-US" altLang="zh-CN" sz="2000" i="1" dirty="0">
                  <a:latin typeface="Cambria Math" panose="02040503050406030204" pitchFamily="18" charset="0"/>
                  <a:ea typeface="Ms.Luce" panose="00000400000000000000" charset="0"/>
                  <a:cs typeface="Cambria Math" panose="020405030504060302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2000" i="1" dirty="0">
                        <a:latin typeface="Cambria Math" panose="02040503050406030204" pitchFamily="18" charset="0"/>
                        <a:ea typeface="Ms.Luce" panose="00000400000000000000" charset="0"/>
                        <a:cs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CMB </a:t>
                </a: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极化旋转角</a:t>
                </a:r>
                <a:endPara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indent="0">
                  <a:lnSpc>
                    <a:spcPct val="150000"/>
                  </a:lnSpc>
                  <a:buNone/>
                </a:pPr>
                <a:r>
                  <a:rPr lang="zh-CN" altLang="en-US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  </a:t>
                </a:r>
                <a:r>
                  <a:rPr lang="zh-CN" altLang="en-US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目标二：测量</a:t>
                </a:r>
                <a:r>
                  <a:rPr lang="en-US" altLang="zh-CN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CMB</a:t>
                </a:r>
                <a:r>
                  <a:rPr lang="zh-CN" altLang="en-US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极化旋转角，检验</a:t>
                </a:r>
                <a:r>
                  <a:rPr lang="en-US" altLang="zh-CN" sz="1600" b="1" dirty="0" err="1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Chern</a:t>
                </a:r>
                <a:r>
                  <a:rPr lang="en-US" altLang="zh-CN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-Simons</a:t>
                </a:r>
                <a:r>
                  <a:rPr lang="zh-CN" altLang="en-US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理论</a:t>
                </a:r>
                <a:r>
                  <a:rPr lang="en-US" altLang="zh-CN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</a:t>
                </a:r>
                <a:r>
                  <a:rPr lang="zh-CN" altLang="en-US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探索暗能量动力学性质。</a:t>
                </a:r>
                <a:endParaRPr lang="zh-CN" altLang="en-US" sz="16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2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>
              <a:xfrm>
                <a:off x="7134225" y="3660775"/>
                <a:ext cx="4824730" cy="258445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0" name="图片 99"/>
          <p:cNvPicPr/>
          <p:nvPr/>
        </p:nvPicPr>
        <p:blipFill>
          <a:blip r:embed="rId18"/>
          <a:stretch>
            <a:fillRect/>
          </a:stretch>
        </p:blipFill>
        <p:spPr>
          <a:xfrm>
            <a:off x="9041130" y="1255395"/>
            <a:ext cx="2462530" cy="21736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7100570" y="5438775"/>
            <a:ext cx="4657725" cy="847725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内容占位符 1"/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822960" y="1156970"/>
                <a:ext cx="10754995" cy="5281295"/>
              </a:xfrm>
            </p:spPr>
            <p:txBody>
              <a:bodyPr>
                <a:normAutofit fontScale="90000" lnSpcReduction="20000"/>
              </a:bodyPr>
              <a:lstStyle/>
              <a:p>
                <a:pPr lvl="1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en-US" altLang="zh-CN" sz="3200" dirty="0" err="1">
                    <a:sym typeface="+mn-ea"/>
                  </a:rPr>
                  <a:t> B mode </a:t>
                </a:r>
                <a:r>
                  <a:rPr lang="zh-CN" altLang="en-US" sz="3200" dirty="0" err="1">
                    <a:sym typeface="+mn-ea"/>
                  </a:rPr>
                  <a:t>物理</a:t>
                </a:r>
                <a:endParaRPr lang="zh-CN" altLang="en-US" sz="3200" dirty="0" err="1">
                  <a:sym typeface="+mn-ea"/>
                </a:endParaRPr>
              </a:p>
              <a:p>
                <a:pPr lvl="2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zh-CN" altLang="en-US" sz="2400" dirty="0" err="1">
                    <a:solidFill>
                      <a:srgbClr val="202020"/>
                    </a:solidFill>
                    <a:sym typeface="+mn-ea"/>
                  </a:rPr>
                  <a:t>测量</a:t>
                </a:r>
                <a:r>
                  <a:rPr lang="en-US" altLang="zh-CN" sz="2400" dirty="0" err="1">
                    <a:solidFill>
                      <a:srgbClr val="202020"/>
                    </a:solidFill>
                    <a:sym typeface="+mn-ea"/>
                  </a:rPr>
                  <a:t>BB</a:t>
                </a:r>
                <a:r>
                  <a:rPr lang="zh-CN" altLang="en-US" sz="2400" dirty="0" err="1">
                    <a:solidFill>
                      <a:srgbClr val="202020"/>
                    </a:solidFill>
                    <a:sym typeface="+mn-ea"/>
                  </a:rPr>
                  <a:t>功率谱，探测原初引力波，检验</a:t>
                </a:r>
                <a:r>
                  <a:rPr lang="en-US" altLang="zh-CN" sz="2400" dirty="0" err="1">
                    <a:solidFill>
                      <a:srgbClr val="202020"/>
                    </a:solidFill>
                    <a:sym typeface="+mn-ea"/>
                  </a:rPr>
                  <a:t>Inflation, Bounce</a:t>
                </a:r>
                <a:r>
                  <a:rPr lang="zh-CN" altLang="en-US" sz="2400" dirty="0" err="1">
                    <a:solidFill>
                      <a:srgbClr val="202020"/>
                    </a:solidFill>
                    <a:sym typeface="+mn-ea"/>
                  </a:rPr>
                  <a:t>理论</a:t>
                </a:r>
                <a:endParaRPr lang="zh-CN" altLang="en-US" sz="2400" dirty="0" err="1">
                  <a:solidFill>
                    <a:srgbClr val="20202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2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zh-CN" altLang="en-US" sz="2400" dirty="0" err="1">
                    <a:solidFill>
                      <a:srgbClr val="202020"/>
                    </a:solidFill>
                    <a:sym typeface="+mn-ea"/>
                  </a:rPr>
                  <a:t>测量</a:t>
                </a:r>
                <a:r>
                  <a:rPr lang="en-US" altLang="zh-CN" sz="2400" dirty="0" err="1">
                    <a:solidFill>
                      <a:srgbClr val="202020"/>
                    </a:solidFill>
                    <a:sym typeface="+mn-ea"/>
                  </a:rPr>
                  <a:t>TB</a:t>
                </a:r>
                <a:r>
                  <a:rPr lang="zh-CN" altLang="en-US" sz="2400" dirty="0" err="1">
                    <a:solidFill>
                      <a:srgbClr val="202020"/>
                    </a:solidFill>
                    <a:sym typeface="+mn-ea"/>
                  </a:rPr>
                  <a:t>，</a:t>
                </a:r>
                <a:r>
                  <a:rPr lang="en-US" altLang="zh-CN" sz="2400" dirty="0" err="1">
                    <a:solidFill>
                      <a:srgbClr val="202020"/>
                    </a:solidFill>
                    <a:sym typeface="+mn-ea"/>
                  </a:rPr>
                  <a:t>EB</a:t>
                </a:r>
                <a:r>
                  <a:rPr lang="zh-CN" altLang="en-US" sz="2400" dirty="0">
                    <a:solidFill>
                      <a:srgbClr val="202020"/>
                    </a:solidFill>
                    <a:sym typeface="+mn-ea"/>
                  </a:rPr>
                  <a:t>功率谱，</a:t>
                </a:r>
                <a:r>
                  <a:rPr lang="zh-CN" altLang="en-US" sz="2400" dirty="0">
                    <a:solidFill>
                      <a:srgbClr val="FF0000"/>
                    </a:solidFill>
                    <a:sym typeface="+mn-ea"/>
                  </a:rPr>
                  <a:t>检验暗能量</a:t>
                </a:r>
                <a:r>
                  <a:rPr lang="en-US" altLang="zh-CN" sz="2400" dirty="0">
                    <a:solidFill>
                      <a:srgbClr val="FF0000"/>
                    </a:solidFill>
                    <a:sym typeface="+mn-ea"/>
                  </a:rPr>
                  <a:t>-</a:t>
                </a:r>
                <a:r>
                  <a:rPr lang="en-US" altLang="zh-CN" sz="2400" dirty="0" err="1">
                    <a:solidFill>
                      <a:srgbClr val="FF0000"/>
                    </a:solidFill>
                    <a:sym typeface="+mn-ea"/>
                  </a:rPr>
                  <a:t>Chern</a:t>
                </a:r>
                <a:r>
                  <a:rPr lang="en-US" altLang="zh-CN" sz="2400" dirty="0">
                    <a:solidFill>
                      <a:srgbClr val="FF0000"/>
                    </a:solidFill>
                    <a:sym typeface="+mn-ea"/>
                  </a:rPr>
                  <a:t>-Simons</a:t>
                </a:r>
                <a:r>
                  <a:rPr lang="zh-CN" altLang="en-US" sz="2400" dirty="0" err="1">
                    <a:solidFill>
                      <a:srgbClr val="FF0000"/>
                    </a:solidFill>
                    <a:sym typeface="+mn-ea"/>
                  </a:rPr>
                  <a:t>理论</a:t>
                </a:r>
                <a:endParaRPr lang="zh-CN" altLang="en-US" sz="2400" dirty="0" err="1">
                  <a:solidFill>
                    <a:srgbClr val="202020"/>
                  </a:solidFill>
                  <a:sym typeface="+mn-ea"/>
                </a:endParaRPr>
              </a:p>
              <a:p>
                <a:pPr lvl="2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en-US" altLang="zh-CN" sz="2400" dirty="0" err="1">
                    <a:sym typeface="+mn-ea"/>
                  </a:rPr>
                  <a:t>CMB lensing</a:t>
                </a:r>
                <a:endParaRPr lang="en-US" altLang="zh-CN" sz="2400" dirty="0" err="1">
                  <a:sym typeface="+mn-ea"/>
                </a:endParaRPr>
              </a:p>
              <a:p>
                <a:pPr lvl="1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en-US" altLang="zh-CN" sz="2880" dirty="0" err="1">
                    <a:sym typeface="+mn-ea"/>
                  </a:rPr>
                  <a:t>E mode </a:t>
                </a:r>
                <a:r>
                  <a:rPr lang="zh-CN" altLang="en-US" sz="2880" dirty="0" err="1">
                    <a:sym typeface="+mn-ea"/>
                  </a:rPr>
                  <a:t>物理</a:t>
                </a:r>
                <a:endParaRPr lang="zh-CN" altLang="en-US" sz="2880" dirty="0" err="1">
                  <a:sym typeface="+mn-ea"/>
                </a:endParaRPr>
              </a:p>
              <a:p>
                <a:pPr lvl="2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zh-CN" altLang="en-US" sz="24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精确检验</a:t>
                </a:r>
                <a:r>
                  <a:rPr lang="en-US" altLang="zh-CN" sz="24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latin typeface="Cambria Math" panose="02040503050406030204" pitchFamily="18" charset="0"/>
                        <a:ea typeface="Ms.Luce" panose="00000400000000000000" charset="0"/>
                        <a:cs typeface="Cambria Math" panose="02040503050406030204" pitchFamily="18" charset="0"/>
                      </a:rPr>
                      <m:t>𝛬</m:t>
                    </m:r>
                    <m:r>
                      <m:rPr>
                        <m:sty m:val="p"/>
                      </m:rPr>
                      <a:rPr lang="en-US" altLang="zh-CN" sz="240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</a:rPr>
                      <m:t>CDM</m:t>
                    </m:r>
                  </m:oMath>
                </a14:m>
                <a:r>
                  <a:rPr lang="en-US" altLang="zh-CN" sz="24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zh-CN" altLang="en-US" sz="24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标准宇宙学模型</a:t>
                </a:r>
                <a:endParaRPr lang="zh-CN" altLang="en-US" sz="2400" dirty="0" err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2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zh-CN" altLang="en-US" sz="24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检验早期暗能量理论</a:t>
                </a:r>
                <a:endParaRPr lang="zh-CN" altLang="en-US" sz="2400" dirty="0" err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zh-CN" altLang="en-US" sz="3200" dirty="0" err="1">
                    <a:sym typeface="+mn-ea"/>
                  </a:rPr>
                  <a:t>毫米波巡天</a:t>
                </a:r>
                <a:endParaRPr lang="zh-CN" altLang="en-US" sz="3200" dirty="0" err="1">
                  <a:sym typeface="+mn-ea"/>
                </a:endParaRPr>
              </a:p>
              <a:p>
                <a:pPr lvl="2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zh-CN" altLang="en-US" sz="2400" dirty="0" err="1">
                    <a:solidFill>
                      <a:srgbClr val="202020"/>
                    </a:solidFill>
                    <a:sym typeface="+mn-ea"/>
                  </a:rPr>
                  <a:t>轴子探测</a:t>
                </a:r>
                <a:endParaRPr lang="en-US" altLang="zh-CN" sz="2400" dirty="0" err="1">
                  <a:solidFill>
                    <a:srgbClr val="20202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2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zh-CN" altLang="en-US" sz="2400" dirty="0" err="1">
                    <a:sym typeface="+mn-ea"/>
                  </a:rPr>
                  <a:t>银河系前景科学，银河系磁场</a:t>
                </a:r>
                <a:endParaRPr lang="zh-CN" altLang="en-US" sz="2400" dirty="0" err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2">
                  <a:lnSpc>
                    <a:spcPct val="150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zh-CN" altLang="en-US" sz="2400" dirty="0" err="1">
                    <a:sym typeface="+mn-ea"/>
                  </a:rPr>
                  <a:t>时变天文学</a:t>
                </a:r>
                <a:endParaRPr lang="zh-CN" altLang="en-US" sz="2400" dirty="0" err="1">
                  <a:sym typeface="+mn-ea"/>
                </a:endParaRPr>
              </a:p>
            </p:txBody>
          </p:sp>
        </mc:Choice>
        <mc:Fallback>
          <p:sp>
            <p:nvSpPr>
              <p:cNvPr id="2" name="内容占位符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822960" y="1156970"/>
                <a:ext cx="10754995" cy="5281295"/>
              </a:xfr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157318" y="354892"/>
            <a:ext cx="2467036" cy="566481"/>
          </a:xfrm>
        </p:spPr>
        <p:txBody>
          <a:bodyPr/>
          <a:lstStyle/>
          <a:p>
            <a:r>
              <a:t>AliCPT 科学</a:t>
            </a:r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标题 2"/>
              <p:cNvSpPr>
                <a:spLocks noGrp="1"/>
              </p:cNvSpPr>
              <p:nvPr>
                <p:ph type="title"/>
              </p:nvPr>
            </p:nvSpPr>
            <p:spPr>
              <a:xfrm>
                <a:off x="1331943" y="259008"/>
                <a:ext cx="6780591" cy="566481"/>
              </a:xfrm>
            </p:spPr>
            <p:txBody>
              <a:bodyPr/>
              <a:lstStyle/>
              <a:p>
                <a:pPr algn="l"/>
                <a:r>
                  <a:rPr lang="zh-CN" altLang="en-US"/>
                  <a:t>原初引力波探测实验现状</a:t>
                </a:r>
                <a:r>
                  <a:rPr lang="en-US" altLang="zh-CN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𝒓</m:t>
                    </m:r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&lt;</m:t>
                    </m:r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𝟎</m:t>
                    </m:r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.</m:t>
                    </m:r>
                    <m:r>
                      <a:rPr lang="en-US" altLang="zh-CN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𝟎𝟑𝟔</m:t>
                    </m:r>
                  </m:oMath>
                </a14:m>
                <a:r>
                  <a:rPr lang="en-US" altLang="zh-CN"/>
                  <a:t> </a:t>
                </a:r>
                <a:endParaRPr sz="1400"/>
              </a:p>
            </p:txBody>
          </p:sp>
        </mc:Choice>
        <mc:Fallback>
          <p:sp>
            <p:nvSpPr>
              <p:cNvPr id="3" name="标题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331943" y="259008"/>
                <a:ext cx="6780591" cy="566481"/>
              </a:xfrm>
              <a:blipFill rotWithShape="1">
                <a:blip r:embed="rId1"/>
                <a:stretch>
                  <a:fillRect l="-5" t="-8619" r="-1904" b="1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组合 6"/>
          <p:cNvGrpSpPr/>
          <p:nvPr/>
        </p:nvGrpSpPr>
        <p:grpSpPr>
          <a:xfrm>
            <a:off x="621030" y="1202055"/>
            <a:ext cx="4229100" cy="3876040"/>
            <a:chOff x="712" y="1930"/>
            <a:chExt cx="6096" cy="610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82" y="7350"/>
              <a:ext cx="4980" cy="684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2" y="1930"/>
              <a:ext cx="6096" cy="5436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1910" y="5030470"/>
            <a:ext cx="2492375" cy="43624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9940" y="1303655"/>
            <a:ext cx="4512310" cy="3336925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6405880" y="4959985"/>
            <a:ext cx="4064000" cy="459740"/>
            <a:chOff x="7366" y="8240"/>
            <a:chExt cx="6400" cy="724"/>
          </a:xfrm>
        </p:grpSpPr>
        <p:sp>
          <p:nvSpPr>
            <p:cNvPr id="11" name="文本框 10"/>
            <p:cNvSpPr txBox="1"/>
            <p:nvPr/>
          </p:nvSpPr>
          <p:spPr>
            <a:xfrm>
              <a:off x="7366" y="8240"/>
              <a:ext cx="640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2030</a:t>
              </a:r>
              <a:r>
                <a: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年前，</a:t>
              </a:r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rcRect l="3578" t="19048"/>
            <a:stretch>
              <a:fillRect/>
            </a:stretch>
          </p:blipFill>
          <p:spPr>
            <a:xfrm>
              <a:off x="10054" y="8351"/>
              <a:ext cx="2836" cy="565"/>
            </a:xfrm>
            <a:prstGeom prst="rect">
              <a:avLst/>
            </a:prstGeom>
          </p:spPr>
        </p:pic>
      </p:grpSp>
      <p:sp>
        <p:nvSpPr>
          <p:cNvPr id="15" name="文本框 14"/>
          <p:cNvSpPr txBox="1"/>
          <p:nvPr/>
        </p:nvSpPr>
        <p:spPr>
          <a:xfrm>
            <a:off x="2545080" y="5882640"/>
            <a:ext cx="71018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2030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年前，有望探测到原初引力波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(?)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965190" y="94043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b="1">
                <a:sym typeface="+mn-ea"/>
              </a:rPr>
              <a:t>（The Bicep/Keck Collaboratio</a:t>
            </a:r>
            <a:r>
              <a:rPr lang="en-US" b="1">
                <a:sym typeface="+mn-ea"/>
              </a:rPr>
              <a:t>n, arXiv:2203.16556</a:t>
            </a:r>
            <a:r>
              <a:rPr b="1">
                <a:sym typeface="+mn-ea"/>
              </a:rPr>
              <a:t>）</a:t>
            </a:r>
            <a:endParaRPr lang="zh-CN" altLang="en-US" b="1">
              <a:sym typeface="+mn-e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5721350" y="1397000"/>
            <a:ext cx="5770880" cy="3910648"/>
            <a:chOff x="178435" y="1332865"/>
            <a:chExt cx="5770880" cy="3910648"/>
          </a:xfrm>
        </p:grpSpPr>
        <p:pic>
          <p:nvPicPr>
            <p:cNvPr id="2" name="Picture 0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2"/>
            <a:srcRect b="8165"/>
            <a:stretch>
              <a:fillRect/>
            </a:stretch>
          </p:blipFill>
          <p:spPr>
            <a:xfrm>
              <a:off x="178435" y="1332865"/>
              <a:ext cx="5770880" cy="3910648"/>
            </a:xfrm>
            <a:prstGeom prst="rect">
              <a:avLst/>
            </a:prstGeom>
          </p:spPr>
        </p:pic>
        <p:sp>
          <p:nvSpPr>
            <p:cNvPr id="4" name="文本框 8"/>
            <p:cNvSpPr txBox="1"/>
            <p:nvPr>
              <p:custDataLst>
                <p:tags r:id="rId3"/>
              </p:custDataLst>
            </p:nvPr>
          </p:nvSpPr>
          <p:spPr>
            <a:xfrm>
              <a:off x="3150870" y="3598545"/>
              <a:ext cx="2798445" cy="30607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1000" b="1"/>
                <a:t>AliCPT (90/150GHz) + Planck + WMAP</a:t>
              </a:r>
              <a:endParaRPr lang="en-US" altLang="zh-CN" sz="1000" b="1"/>
            </a:p>
          </p:txBody>
        </p:sp>
        <p:sp>
          <p:nvSpPr>
            <p:cNvPr id="5" name="文本框 9"/>
            <p:cNvSpPr txBox="1"/>
            <p:nvPr>
              <p:custDataLst>
                <p:tags r:id="rId4"/>
              </p:custDataLst>
            </p:nvPr>
          </p:nvSpPr>
          <p:spPr>
            <a:xfrm>
              <a:off x="2676525" y="4291965"/>
              <a:ext cx="3037205" cy="24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>
                  <a:solidFill>
                    <a:srgbClr val="0000FF"/>
                  </a:solidFill>
                </a:rPr>
                <a:t>AliCPT (90/150GHz/40GHz)  + Planck + WMAP</a:t>
              </a:r>
              <a:endParaRPr lang="en-US" altLang="zh-CN" sz="1000" b="1">
                <a:solidFill>
                  <a:srgbClr val="0000FF"/>
                </a:solidFill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5"/>
              </p:custDataLst>
            </p:nvPr>
          </p:nvCxnSpPr>
          <p:spPr>
            <a:xfrm>
              <a:off x="749935" y="3598545"/>
              <a:ext cx="5043805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Box 12"/>
          <p:cNvSpPr txBox="1"/>
          <p:nvPr/>
        </p:nvSpPr>
        <p:spPr>
          <a:xfrm>
            <a:off x="5901690" y="5447030"/>
            <a:ext cx="5677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  <a:ea typeface="微软雅黑" panose="020B0503020204020204" pitchFamily="34" charset="-122"/>
              </a:rPr>
              <a:t>Forecast on PGWs (r) based on AliCPT schedule</a:t>
            </a:r>
            <a:endParaRPr lang="en-US" dirty="0"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588010" y="1230630"/>
            <a:ext cx="47205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Data Challenge Results with 4mody data</a:t>
            </a:r>
            <a:endParaRPr lang="en-US" dirty="0">
              <a:latin typeface="+mj-lt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909060" y="5306060"/>
            <a:ext cx="15227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/>
              <a:t>2205.14804</a:t>
            </a:r>
            <a:endParaRPr lang="en-US" sz="1400" i="1"/>
          </a:p>
        </p:txBody>
      </p:sp>
      <p:pic>
        <p:nvPicPr>
          <p:cNvPr id="8" name="Picture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64185" y="1593215"/>
            <a:ext cx="4967605" cy="24974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07720" y="4046855"/>
            <a:ext cx="4450715" cy="134048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64185" y="5956935"/>
            <a:ext cx="47942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All results from our post-map pipeline are consistent and pass the data challenge.</a:t>
            </a:r>
            <a:endParaRPr lang="en-US"/>
          </a:p>
        </p:txBody>
      </p:sp>
      <p:sp>
        <p:nvSpPr>
          <p:cNvPr id="10" name="Text Box 9"/>
          <p:cNvSpPr txBox="1"/>
          <p:nvPr/>
        </p:nvSpPr>
        <p:spPr>
          <a:xfrm>
            <a:off x="5901690" y="6090920"/>
            <a:ext cx="559054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/>
              <a:t> Sigma r could fall well below 0.01 in the near future.</a:t>
            </a:r>
            <a:endParaRPr lang="en-US"/>
          </a:p>
        </p:txBody>
      </p:sp>
      <p:sp>
        <p:nvSpPr>
          <p:cNvPr id="14" name="标题 2"/>
          <p:cNvSpPr>
            <a:spLocks noGrp="1"/>
          </p:cNvSpPr>
          <p:nvPr/>
        </p:nvSpPr>
        <p:spPr>
          <a:xfrm>
            <a:off x="1370678" y="235513"/>
            <a:ext cx="7838501" cy="566481"/>
          </a:xfrm>
          <a:prstGeom prst="roundRect">
            <a:avLst/>
          </a:prstGeom>
          <a:noFill/>
          <a:ln w="9525">
            <a:noFill/>
            <a:bevel/>
          </a:ln>
        </p:spPr>
        <p:txBody>
          <a:bodyPr vert="horz" wrap="none" lIns="68582" tIns="34292" rIns="68582" bIns="34292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3200" b="1" kern="1200">
                <a:ln>
                  <a:noFill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algn="l"/>
            <a:r>
              <a:rPr lang="en-US" altLang="zh-CN"/>
              <a:t>AliCPT </a:t>
            </a:r>
            <a:r>
              <a:rPr lang="zh-CN" altLang="en-US"/>
              <a:t>原初引力波探测能力预言</a:t>
            </a:r>
            <a:r>
              <a:rPr lang="en-US" altLang="zh-CN"/>
              <a:t> r ~ 0.01</a:t>
            </a:r>
            <a:endParaRPr lang="en-US" altLang="zh-CN"/>
          </a:p>
        </p:txBody>
      </p:sp>
    </p:spTree>
    <p:custDataLst>
      <p:tags r:id="rId10"/>
    </p:custData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0"/>
          </p:nvPr>
        </p:nvSpPr>
        <p:spPr>
          <a:xfrm>
            <a:off x="684530" y="1112520"/>
            <a:ext cx="10754995" cy="5376770"/>
          </a:xfrm>
        </p:spPr>
        <p:txBody>
          <a:bodyPr>
            <a:noAutofit/>
          </a:bodyPr>
          <a:lstStyle/>
          <a:p>
            <a:pPr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zh-CN" altLang="en-US" b="1" dirty="0">
                <a:cs typeface="微软雅黑" panose="020B0503020204020204" pitchFamily="34" charset="-122"/>
                <a:sym typeface="+mn-ea"/>
              </a:rPr>
              <a:t>获取好于</a:t>
            </a:r>
            <a:r>
              <a:rPr lang="en-US" altLang="zh-CN" b="1" dirty="0">
                <a:cs typeface="微软雅黑" panose="020B0503020204020204" pitchFamily="34" charset="-122"/>
                <a:sym typeface="+mn-ea"/>
              </a:rPr>
              <a:t>Planck</a:t>
            </a:r>
            <a:r>
              <a:rPr lang="zh-CN" altLang="en-US" b="1" dirty="0">
                <a:cs typeface="微软雅黑" panose="020B0503020204020204" pitchFamily="34" charset="-122"/>
                <a:sym typeface="+mn-ea"/>
              </a:rPr>
              <a:t>的</a:t>
            </a:r>
            <a:r>
              <a:rPr lang="en-US" altLang="zh-CN" b="1" dirty="0">
                <a:cs typeface="微软雅黑" panose="020B0503020204020204" pitchFamily="34" charset="-122"/>
                <a:sym typeface="+mn-ea"/>
              </a:rPr>
              <a:t>CMB</a:t>
            </a:r>
            <a:r>
              <a:rPr lang="zh-CN" altLang="en-US" b="1" dirty="0">
                <a:cs typeface="微软雅黑" panose="020B0503020204020204" pitchFamily="34" charset="-122"/>
                <a:sym typeface="+mn-ea"/>
              </a:rPr>
              <a:t>北天极化天图</a:t>
            </a:r>
            <a:r>
              <a:rPr lang="en-US" altLang="zh-CN" b="1" dirty="0">
                <a:cs typeface="微软雅黑" panose="020B0503020204020204" pitchFamily="34" charset="-122"/>
                <a:sym typeface="+mn-ea"/>
              </a:rPr>
              <a:t>(</a:t>
            </a:r>
            <a:r>
              <a:rPr lang="zh-CN" altLang="en-US" b="1" dirty="0">
                <a:solidFill>
                  <a:srgbClr val="FF0000"/>
                </a:solidFill>
                <a:cs typeface="微软雅黑" panose="020B0503020204020204" pitchFamily="34" charset="-122"/>
                <a:sym typeface="+mn-ea"/>
              </a:rPr>
              <a:t>特色：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北天唯一</a:t>
            </a:r>
            <a:r>
              <a:rPr lang="en-US" altLang="zh-CN" b="1" dirty="0">
                <a:cs typeface="微软雅黑" panose="020B0503020204020204" pitchFamily="34" charset="-122"/>
                <a:sym typeface="+mn-ea"/>
              </a:rPr>
              <a:t>)</a:t>
            </a:r>
            <a:endParaRPr lang="en-US" b="1" dirty="0"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en-US" b="1" dirty="0">
                <a:cs typeface="微软雅黑" panose="020B0503020204020204" pitchFamily="34" charset="-122"/>
                <a:sym typeface="+mn-ea"/>
              </a:rPr>
              <a:t>5sigma </a:t>
            </a:r>
            <a:r>
              <a:rPr lang="zh-CN" altLang="en-US" b="1" dirty="0">
                <a:cs typeface="微软雅黑" panose="020B0503020204020204" pitchFamily="34" charset="-122"/>
                <a:sym typeface="+mn-ea"/>
              </a:rPr>
              <a:t>置信度水平上测得极化旋转角</a:t>
            </a:r>
            <a:r>
              <a:rPr lang="zh-CN" altLang="en-US" b="1" dirty="0">
                <a:solidFill>
                  <a:srgbClr val="FF0000"/>
                </a:solidFill>
                <a:cs typeface="微软雅黑" panose="020B0503020204020204" pitchFamily="34" charset="-122"/>
                <a:sym typeface="+mn-ea"/>
              </a:rPr>
              <a:t>（属于重大成果。具有中国特色：陈省身先生的数学理论，张新民团队国际上首次测量）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>
                <a:cs typeface="微软雅黑" panose="020B0503020204020204" pitchFamily="34" charset="-122"/>
                <a:sym typeface="+mn-ea"/>
              </a:rPr>
              <a:t>精确测量原初引力波参数</a:t>
            </a:r>
            <a:r>
              <a:rPr lang="en-US" altLang="zh-CN" b="1" dirty="0">
                <a:cs typeface="微软雅黑" panose="020B0503020204020204" pitchFamily="34" charset="-122"/>
                <a:sym typeface="+mn-ea"/>
              </a:rPr>
              <a:t> r ~0.01 </a:t>
            </a:r>
            <a:r>
              <a:rPr lang="en-US" altLang="zh-CN" b="1" dirty="0">
                <a:solidFill>
                  <a:srgbClr val="FF0000"/>
                </a:solidFill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b="1" dirty="0" err="1">
                <a:solidFill>
                  <a:srgbClr val="FF0000"/>
                </a:solidFill>
                <a:cs typeface="微软雅黑" panose="020B0503020204020204" pitchFamily="34" charset="-122"/>
                <a:sym typeface="+mn-ea"/>
              </a:rPr>
              <a:t>属于重大成果。特色：北天</a:t>
            </a:r>
            <a:r>
              <a:rPr lang="zh-CN" altLang="en-US" b="1" dirty="0">
                <a:solidFill>
                  <a:srgbClr val="FF0000"/>
                </a:solidFill>
                <a:cs typeface="微软雅黑" panose="020B0503020204020204" pitchFamily="34" charset="-122"/>
                <a:sym typeface="+mn-ea"/>
              </a:rPr>
              <a:t>独立测量</a:t>
            </a:r>
            <a:r>
              <a:rPr lang="en-US" altLang="zh-CN" b="1" dirty="0">
                <a:solidFill>
                  <a:srgbClr val="FF0000"/>
                </a:solidFill>
                <a:cs typeface="微软雅黑" panose="020B0503020204020204" pitchFamily="34" charset="-122"/>
                <a:sym typeface="+mn-ea"/>
              </a:rPr>
              <a:t>）</a:t>
            </a:r>
            <a:endParaRPr lang="zh-CN" altLang="en-US" b="1" dirty="0"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b="1" dirty="0">
                <a:cs typeface="微软雅黑" panose="020B0503020204020204" pitchFamily="34" charset="-122"/>
                <a:sym typeface="+mn-ea"/>
              </a:rPr>
              <a:t>E </a:t>
            </a:r>
            <a:r>
              <a:rPr lang="zh-CN" altLang="en-US" b="1" dirty="0">
                <a:cs typeface="微软雅黑" panose="020B0503020204020204" pitchFamily="34" charset="-122"/>
                <a:sym typeface="+mn-ea"/>
              </a:rPr>
              <a:t>模式物理、检验宇宙学标准模型</a:t>
            </a:r>
            <a:r>
              <a:rPr lang="en-US" altLang="zh-CN" b="1" dirty="0"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（特色：北天独立测量）</a:t>
            </a:r>
            <a:endParaRPr lang="zh-CN" altLang="en-US" b="1" dirty="0"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8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北天毫米波巡天和前景科学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（特色：北天唯一）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标题 2"/>
          <p:cNvSpPr/>
          <p:nvPr/>
        </p:nvSpPr>
        <p:spPr>
          <a:xfrm>
            <a:off x="1331943" y="259007"/>
            <a:ext cx="9539666" cy="566481"/>
          </a:xfrm>
          <a:prstGeom prst="roundRect">
            <a:avLst/>
          </a:prstGeom>
          <a:noFill/>
          <a:ln w="9525">
            <a:noFill/>
            <a:bevel/>
          </a:ln>
        </p:spPr>
        <p:txBody>
          <a:bodyPr vert="horz" wrap="none" lIns="68582" tIns="34292" rIns="68582" bIns="34292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3200" b="1" kern="1200">
                <a:ln>
                  <a:noFill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algn="l"/>
            <a:r>
              <a:rPr lang="zh-CN" altLang="en-US" dirty="0">
                <a:sym typeface="+mn-ea"/>
              </a:rPr>
              <a:t>阿里原初引力波探测</a:t>
            </a:r>
            <a:r>
              <a:rPr lang="en-US" altLang="zh-CN" dirty="0">
                <a:sym typeface="+mn-ea"/>
              </a:rPr>
              <a:t>“</a:t>
            </a:r>
            <a:r>
              <a:rPr dirty="0">
                <a:sym typeface="+mn-ea"/>
              </a:rPr>
              <a:t>十五五</a:t>
            </a:r>
            <a:r>
              <a:rPr lang="en-US" altLang="zh-CN" dirty="0">
                <a:sym typeface="+mn-ea"/>
              </a:rPr>
              <a:t>”</a:t>
            </a:r>
            <a:r>
              <a:rPr dirty="0">
                <a:sym typeface="+mn-ea"/>
              </a:rPr>
              <a:t>规划和预期科学成果</a:t>
            </a:r>
            <a:endParaRPr dirty="0">
              <a:sym typeface="+mn-ea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695310" y="1730595"/>
            <a:ext cx="8218531" cy="28407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4000" dirty="0" err="1"/>
              <a:t>AliCPT</a:t>
            </a:r>
            <a:r>
              <a:rPr lang="zh-CN" altLang="en-US" sz="4000" dirty="0"/>
              <a:t>检验动力学暗能量的新机制</a:t>
            </a:r>
            <a:br>
              <a:rPr kumimoji="1" lang="en-US" altLang="zh-CN" sz="4000" dirty="0">
                <a:solidFill>
                  <a:schemeClr val="tx1"/>
                </a:solidFill>
              </a:rPr>
            </a:br>
            <a:r>
              <a:rPr kumimoji="1" lang="en-US" altLang="zh-CN" sz="4000" dirty="0">
                <a:solidFill>
                  <a:schemeClr val="tx1"/>
                </a:solidFill>
              </a:rPr>
              <a:t>----</a:t>
            </a:r>
            <a:r>
              <a:rPr kumimoji="1" lang="zh-CN" altLang="en-US" b="0" dirty="0">
                <a:solidFill>
                  <a:schemeClr val="tx1"/>
                </a:solidFill>
              </a:rPr>
              <a:t>测量</a:t>
            </a:r>
            <a:r>
              <a:rPr kumimoji="1" lang="en-US" altLang="zh-CN" b="0" dirty="0">
                <a:solidFill>
                  <a:schemeClr val="tx1"/>
                </a:solidFill>
              </a:rPr>
              <a:t>CMB</a:t>
            </a:r>
            <a:r>
              <a:rPr kumimoji="1" lang="zh-CN" altLang="en-US" b="0" dirty="0">
                <a:solidFill>
                  <a:schemeClr val="tx1"/>
                </a:solidFill>
              </a:rPr>
              <a:t>光子极化旋转角</a:t>
            </a:r>
            <a:r>
              <a:rPr kumimoji="1" lang="en-US" altLang="zh-CN" b="0" dirty="0">
                <a:solidFill>
                  <a:schemeClr val="tx1"/>
                </a:solidFill>
              </a:rPr>
              <a:t>,</a:t>
            </a:r>
            <a:br>
              <a:rPr kumimoji="1" lang="en-US" altLang="zh-CN" b="0" dirty="0">
                <a:solidFill>
                  <a:schemeClr val="tx1"/>
                </a:solidFill>
              </a:rPr>
            </a:br>
            <a:r>
              <a:rPr kumimoji="1" lang="en-US" altLang="zh-CN" b="0" dirty="0">
                <a:solidFill>
                  <a:schemeClr val="tx1"/>
                </a:solidFill>
              </a:rPr>
              <a:t>        </a:t>
            </a:r>
            <a:r>
              <a:rPr kumimoji="1" lang="zh-CN" altLang="en-US" b="0" dirty="0">
                <a:solidFill>
                  <a:schemeClr val="tx1"/>
                </a:solidFill>
              </a:rPr>
              <a:t>探测暗能量场与</a:t>
            </a:r>
            <a:r>
              <a:rPr kumimoji="1" lang="en-US" altLang="zh-CN" b="0" dirty="0">
                <a:solidFill>
                  <a:schemeClr val="tx1"/>
                </a:solidFill>
              </a:rPr>
              <a:t>CMB</a:t>
            </a:r>
            <a:r>
              <a:rPr kumimoji="1" lang="zh-CN" altLang="en-US" b="0" dirty="0">
                <a:solidFill>
                  <a:schemeClr val="tx1"/>
                </a:solidFill>
              </a:rPr>
              <a:t>光子的相互作用</a:t>
            </a:r>
            <a:endParaRPr kumimoji="1" lang="zh-CN" altLang="en-US" sz="40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5660" y="522740"/>
            <a:ext cx="10641330" cy="504555"/>
          </a:xfrm>
        </p:spPr>
        <p:txBody>
          <a:bodyPr wrap="square"/>
          <a:lstStyle/>
          <a:p>
            <a:pPr algn="ctr"/>
            <a:r>
              <a:rPr lang="en-US" altLang="zh-CN" sz="2800" dirty="0">
                <a:sym typeface="+mn-ea"/>
              </a:rPr>
              <a:t>DE </a:t>
            </a:r>
            <a:r>
              <a:rPr lang="en-US" altLang="zh-CN" sz="2800" dirty="0" err="1">
                <a:sym typeface="+mn-ea"/>
              </a:rPr>
              <a:t>scalar-Chern（陈省身</a:t>
            </a:r>
            <a:r>
              <a:rPr lang="en-US" altLang="zh-CN" sz="2800" dirty="0">
                <a:sym typeface="+mn-ea"/>
              </a:rPr>
              <a:t>）-Simons </a:t>
            </a:r>
            <a:r>
              <a:rPr lang="en-US" altLang="zh-CN" sz="2800" dirty="0" err="1">
                <a:sym typeface="+mn-ea"/>
              </a:rPr>
              <a:t>理论</a:t>
            </a:r>
            <a:endParaRPr lang="en-US" altLang="zh-CN" sz="2800" dirty="0"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7"/>
              <p:cNvSpPr txBox="1"/>
              <p:nvPr>
                <p:custDataLst>
                  <p:tags r:id="rId1"/>
                </p:custDataLst>
              </p:nvPr>
            </p:nvSpPr>
            <p:spPr>
              <a:xfrm>
                <a:off x="1801457" y="1185852"/>
                <a:ext cx="8758488" cy="40085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zh-CN" altLang="en-US" sz="4400" b="1" i="1" dirty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黑体" panose="02010609060101010101" charset="-122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𝑄𝐸𝐷</m:t>
                        </m:r>
                      </m:sub>
                    </m:sSub>
                    <m:r>
                      <a:rPr lang="en-US" altLang="zh-CN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altLang="zh-CN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b>
                    </m:sSub>
                    <m:sSup>
                      <m:sSup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ℱ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den>
                    </m:f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𝜇𝜈</m:t>
                        </m:r>
                      </m:sub>
                    </m:sSub>
                  </m:oMath>
                </a14:m>
                <a:r>
                  <a:rPr lang="en-US" altLang="zh-CN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ℱ</m:t>
                            </m:r>
                          </m:e>
                        </m:acc>
                      </m:e>
                      <m:sup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𝜇𝜈</m:t>
                        </m:r>
                      </m:sup>
                    </m:sSup>
                  </m:oMath>
                </a14:m>
                <a:endParaRPr lang="en-US" altLang="zh-CN" sz="2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>
                  <a:lnSpc>
                    <a:spcPct val="150000"/>
                  </a:lnSpc>
                </a:pPr>
                <a:endParaRPr lang="zh-CN" altLang="en-US" sz="2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zh-CN" altLang="en-US" sz="2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其中</a:t>
                </a:r>
                <a:r>
                  <a:rPr lang="en-US" altLang="zh-CN" sz="2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</a:t>
                </a:r>
                <a:r>
                  <a:rPr lang="zh-CN" altLang="en-US" sz="2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altLang="zh-CN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ℱ</m:t>
                            </m:r>
                          </m:e>
                        </m:acc>
                      </m:e>
                      <m:sup>
                        <m:r>
                          <a:rPr lang="en-US" altLang="zh-CN" sz="2600" i="1">
                            <a:latin typeface="Cambria Math" panose="02040503050406030204" pitchFamily="18" charset="0"/>
                          </a:rPr>
                          <m:t>𝜇𝜈</m:t>
                        </m:r>
                      </m:sup>
                    </m:sSup>
                    <m:r>
                      <a:rPr lang="en-US" altLang="zh-CN" sz="2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p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𝜇𝜈𝛼𝛽</m:t>
                        </m:r>
                      </m:sup>
                    </m:sSup>
                    <m:sSub>
                      <m:sSub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𝛼𝛽</m:t>
                        </m:r>
                      </m:sub>
                    </m:sSub>
                  </m:oMath>
                </a14:m>
                <a:endParaRPr lang="en-US" sz="2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>
                  <a:lnSpc>
                    <a:spcPct val="150000"/>
                  </a:lnSpc>
                </a:pPr>
                <a:endParaRPr lang="en-US" sz="2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CN" sz="2600" b="0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</a:t>
                </a:r>
                <a:r>
                  <a:rPr lang="zh-CN" altLang="en-US" sz="2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暗能量场（</a:t>
                </a:r>
                <a:r>
                  <a:rPr lang="en-US" altLang="zh-CN" sz="26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Quintom, Quintessence, Phantom)</a:t>
                </a:r>
                <a:endParaRPr lang="en-US" altLang="zh-CN" sz="2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"/>
                </p:custDataLst>
              </p:nvPr>
            </p:nvSpPr>
            <p:spPr>
              <a:xfrm>
                <a:off x="1801457" y="1185852"/>
                <a:ext cx="8758488" cy="4008598"/>
              </a:xfrm>
              <a:prstGeom prst="rect">
                <a:avLst/>
              </a:prstGeom>
              <a:blipFill rotWithShape="1">
                <a:blip r:embed="rId3"/>
                <a:stretch>
                  <a:fillRect l="-7" t="-8" r="6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01320" y="277495"/>
            <a:ext cx="11156315" cy="630301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1455" y="343353"/>
            <a:ext cx="11855450" cy="933813"/>
          </a:xfrm>
        </p:spPr>
        <p:txBody>
          <a:bodyPr wrap="square"/>
          <a:lstStyle/>
          <a:p>
            <a:pPr algn="ctr"/>
            <a:r>
              <a:rPr lang="zh-CN" altLang="en-US" sz="2800" dirty="0">
                <a:sym typeface="+mn-ea"/>
              </a:rPr>
              <a:t>暗能量</a:t>
            </a:r>
            <a:r>
              <a:rPr lang="en-US" altLang="zh-CN" sz="2800" dirty="0">
                <a:sym typeface="+mn-ea"/>
              </a:rPr>
              <a:t>-</a:t>
            </a:r>
            <a:r>
              <a:rPr lang="en-US" altLang="zh-CN" sz="2800" dirty="0" err="1">
                <a:sym typeface="+mn-ea"/>
              </a:rPr>
              <a:t>Chern</a:t>
            </a:r>
            <a:r>
              <a:rPr lang="en-US" altLang="zh-CN" sz="2800" dirty="0">
                <a:sym typeface="+mn-ea"/>
              </a:rPr>
              <a:t>-Simons </a:t>
            </a:r>
            <a:r>
              <a:rPr sz="2800" dirty="0">
                <a:sym typeface="+mn-ea"/>
              </a:rPr>
              <a:t>理论在</a:t>
            </a:r>
            <a:r>
              <a:rPr lang="en-US" altLang="zh-CN" sz="2800" dirty="0">
                <a:sym typeface="+mn-ea"/>
              </a:rPr>
              <a:t>CMB</a:t>
            </a:r>
            <a:r>
              <a:rPr sz="2800" dirty="0">
                <a:sym typeface="+mn-ea"/>
              </a:rPr>
              <a:t>中的效应：</a:t>
            </a:r>
            <a:br>
              <a:rPr sz="2800" dirty="0">
                <a:sym typeface="+mn-ea"/>
              </a:rPr>
            </a:br>
            <a:r>
              <a:rPr sz="2800" dirty="0">
                <a:sym typeface="+mn-ea"/>
              </a:rPr>
              <a:t>旋转</a:t>
            </a:r>
            <a:r>
              <a:rPr lang="en-US" altLang="zh-CN" sz="2800" dirty="0">
                <a:sym typeface="+mn-ea"/>
              </a:rPr>
              <a:t>CMB </a:t>
            </a:r>
            <a:r>
              <a:rPr sz="2800" dirty="0">
                <a:sym typeface="+mn-ea"/>
              </a:rPr>
              <a:t>极化</a:t>
            </a:r>
            <a:endParaRPr lang="en-US" sz="2800" dirty="0">
              <a:sym typeface="+mn-ea"/>
            </a:endParaRPr>
          </a:p>
        </p:txBody>
      </p:sp>
      <p:pic>
        <p:nvPicPr>
          <p:cNvPr id="8" name="Picture 2" descr="http://upload.wikimedia.org/wikipedia/commons/thumb/d/de/Circular.Polarization.Circularly.Polarized.Light_Without.Components_Left.Handed.svg/440px-Circular.Polarization.Circularly.Polarized.Light_Without.Components_Left.Handed.svg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966" y="1360861"/>
            <a:ext cx="2722021" cy="15960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6" name="Group 15"/>
          <p:cNvGrpSpPr/>
          <p:nvPr/>
        </p:nvGrpSpPr>
        <p:grpSpPr>
          <a:xfrm>
            <a:off x="1032510" y="1699260"/>
            <a:ext cx="4985385" cy="2896870"/>
            <a:chOff x="5229261" y="2143889"/>
            <a:chExt cx="2964851" cy="1593983"/>
          </a:xfrm>
        </p:grpSpPr>
        <p:pic>
          <p:nvPicPr>
            <p:cNvPr id="12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29261" y="2143889"/>
              <a:ext cx="2964851" cy="159398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31825" y="3081802"/>
              <a:ext cx="388124" cy="312187"/>
            </a:xfrm>
            <a:prstGeom prst="rect">
              <a:avLst/>
            </a:prstGeom>
          </p:spPr>
        </p:pic>
      </p:grpSp>
      <p:sp>
        <p:nvSpPr>
          <p:cNvPr id="6" name="文本框 5"/>
          <p:cNvSpPr txBox="1"/>
          <p:nvPr/>
        </p:nvSpPr>
        <p:spPr>
          <a:xfrm>
            <a:off x="285750" y="5437505"/>
            <a:ext cx="11780520" cy="9328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600"/>
              <a:t>Refs</a:t>
            </a:r>
            <a:r>
              <a:rPr lang="zh-CN" altLang="en-US" sz="1600"/>
              <a:t>：</a:t>
            </a:r>
            <a:r>
              <a:rPr lang="en-US" altLang="zh-CN" sz="1600"/>
              <a:t>[1] </a:t>
            </a:r>
            <a:r>
              <a:rPr lang="en-US" altLang="zh-CN" sz="1600" b="1" dirty="0">
                <a:solidFill>
                  <a:schemeClr val="tx1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Bo Feng, Hong Li, Ming-</a:t>
            </a:r>
            <a:r>
              <a:rPr lang="en-US" altLang="zh-CN" sz="1600" b="1" dirty="0" err="1">
                <a:solidFill>
                  <a:schemeClr val="tx1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zhe</a:t>
            </a:r>
            <a:r>
              <a:rPr lang="en-US" altLang="zh-CN" sz="1600" b="1" dirty="0">
                <a:solidFill>
                  <a:schemeClr val="tx1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Li, Xin-min Zhang,</a:t>
            </a:r>
            <a:r>
              <a:rPr lang="en-US" altLang="zh-CN" sz="16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Phys.Lett.B620: 27-32, 2005.  </a:t>
            </a:r>
            <a:endParaRPr lang="en-US" altLang="zh-CN" sz="1600" b="1" dirty="0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indent="457200"/>
            <a:r>
              <a:rPr lang="en-US" altLang="zh-CN" sz="16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  </a:t>
            </a:r>
            <a:r>
              <a:rPr lang="en-US" altLang="zh-CN" sz="1600"/>
              <a:t>[2] </a:t>
            </a:r>
            <a:r>
              <a:rPr lang="en-US" altLang="zh-CN" sz="1600" b="1" dirty="0">
                <a:solidFill>
                  <a:schemeClr val="tx1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Bo Feng, </a:t>
            </a:r>
            <a:r>
              <a:rPr lang="en-US" altLang="zh-CN" sz="1600" b="1" dirty="0" err="1">
                <a:solidFill>
                  <a:schemeClr val="tx1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Mingzhe</a:t>
            </a:r>
            <a:r>
              <a:rPr lang="en-US" altLang="zh-CN" sz="1600" b="1" dirty="0">
                <a:solidFill>
                  <a:schemeClr val="tx1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Li , Jun-Qing Xia, </a:t>
            </a:r>
            <a:r>
              <a:rPr lang="en-US" altLang="zh-CN" sz="1600" b="1" dirty="0" err="1">
                <a:solidFill>
                  <a:schemeClr val="tx1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Xuelei</a:t>
            </a:r>
            <a:r>
              <a:rPr lang="en-US" altLang="zh-CN" sz="1600" b="1" dirty="0">
                <a:solidFill>
                  <a:schemeClr val="tx1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 Chen and Xinmin Zhang, P</a:t>
            </a:r>
            <a:r>
              <a:rPr lang="en-US" altLang="zh-CN" sz="16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hys. Rev. Lett. 96, 221302   (2006).</a:t>
            </a:r>
            <a:endParaRPr lang="en-US" altLang="zh-CN" sz="1600" b="1" dirty="0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12190" y="3383915"/>
            <a:ext cx="3086735" cy="594995"/>
          </a:xfrm>
          <a:prstGeom prst="rect">
            <a:avLst/>
          </a:prstGeom>
          <a:noFill/>
          <a:ln w="19050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箭头连接符 8"/>
          <p:cNvCxnSpPr/>
          <p:nvPr/>
        </p:nvCxnSpPr>
        <p:spPr>
          <a:xfrm flipV="1">
            <a:off x="4098925" y="3672840"/>
            <a:ext cx="2033905" cy="1079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6205855" y="3333750"/>
            <a:ext cx="5109210" cy="64516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/>
              <a:t>Arthur Lue, Li-Min Wang, Marc Kamionkowski</a:t>
            </a:r>
            <a:r>
              <a:rPr lang="en-US" altLang="zh-CN"/>
              <a:t>, </a:t>
            </a:r>
            <a:r>
              <a:rPr lang="zh-CN" altLang="en-US"/>
              <a:t>Phys.Rev.Lett. 83 (1999) 1506-1509</a:t>
            </a:r>
            <a:endParaRPr lang="zh-CN" alt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331943" y="71636"/>
            <a:ext cx="8753630" cy="941225"/>
          </a:xfrm>
        </p:spPr>
        <p:txBody>
          <a:bodyPr/>
          <a:lstStyle/>
          <a:p>
            <a:pPr algn="l"/>
            <a:r>
              <a:rPr lang="en-US" altLang="zh-CN" sz="2800"/>
              <a:t>Simons </a:t>
            </a:r>
            <a:r>
              <a:rPr sz="2800"/>
              <a:t>基金会斥巨资在智利台址建设</a:t>
            </a:r>
            <a:r>
              <a:rPr lang="en-US" altLang="zh-CN" sz="2800"/>
              <a:t>Simons </a:t>
            </a:r>
            <a:r>
              <a:rPr sz="2800"/>
              <a:t>天文台</a:t>
            </a:r>
            <a:br>
              <a:rPr sz="2800"/>
            </a:br>
            <a:r>
              <a:rPr sz="2800"/>
              <a:t>检验</a:t>
            </a:r>
            <a:r>
              <a:rPr lang="en-US" altLang="zh-CN" sz="2800"/>
              <a:t>Chern-Simons</a:t>
            </a:r>
            <a:r>
              <a:rPr sz="2800"/>
              <a:t>理论</a:t>
            </a:r>
            <a:endParaRPr sz="2800"/>
          </a:p>
        </p:txBody>
      </p:sp>
      <p:pic>
        <p:nvPicPr>
          <p:cNvPr id="1026" name="Picture 2" descr="https://upload.wikimedia.org/wikipedia/commons/2/26/Simonsarray_wide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56"/>
          <a:stretch>
            <a:fillRect/>
          </a:stretch>
        </p:blipFill>
        <p:spPr bwMode="auto">
          <a:xfrm>
            <a:off x="1818005" y="3905250"/>
            <a:ext cx="5870575" cy="237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l="14654" t="49992" r="38519" b="7997"/>
          <a:stretch>
            <a:fillRect/>
          </a:stretch>
        </p:blipFill>
        <p:spPr>
          <a:xfrm>
            <a:off x="4105910" y="2815590"/>
            <a:ext cx="3582670" cy="18078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4"/>
          <a:srcRect l="15936" t="14692" r="16713" b="58229"/>
          <a:stretch>
            <a:fillRect/>
          </a:stretch>
        </p:blipFill>
        <p:spPr>
          <a:xfrm>
            <a:off x="151130" y="1073150"/>
            <a:ext cx="7704455" cy="1742440"/>
          </a:xfrm>
          <a:prstGeom prst="rect">
            <a:avLst/>
          </a:prstGeom>
        </p:spPr>
      </p:pic>
      <p:sp>
        <p:nvSpPr>
          <p:cNvPr id="12" name="Rectangle 11"/>
          <p:cNvSpPr/>
          <p:nvPr>
            <p:custDataLst>
              <p:tags r:id="rId6"/>
            </p:custDataLst>
          </p:nvPr>
        </p:nvSpPr>
        <p:spPr>
          <a:xfrm>
            <a:off x="6096000" y="4778375"/>
            <a:ext cx="1431925" cy="20891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zh-CN" alt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Image from Wikipedia</a:t>
            </a:r>
            <a:endParaRPr lang="zh-CN" alt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8"/>
          <a:srcRect l="64976" t="62573" r="7700" b="12087"/>
          <a:stretch>
            <a:fillRect/>
          </a:stretch>
        </p:blipFill>
        <p:spPr>
          <a:xfrm>
            <a:off x="1718310" y="2857500"/>
            <a:ext cx="2470150" cy="13912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/>
          <a:srcRect l="75127" t="35326" r="17465" b="34256"/>
          <a:stretch>
            <a:fillRect/>
          </a:stretch>
        </p:blipFill>
        <p:spPr>
          <a:xfrm>
            <a:off x="151130" y="2857500"/>
            <a:ext cx="1482090" cy="3423285"/>
          </a:xfrm>
          <a:prstGeom prst="rect">
            <a:avLst/>
          </a:prstGeom>
        </p:spPr>
      </p:pic>
      <p:pic>
        <p:nvPicPr>
          <p:cNvPr id="5" name="Picture 1" descr="2023-06-29 10:09:03.41700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352790" y="1605280"/>
            <a:ext cx="1391285" cy="1480185"/>
          </a:xfrm>
          <a:prstGeom prst="rect">
            <a:avLst/>
          </a:prstGeom>
        </p:spPr>
      </p:pic>
      <p:pic>
        <p:nvPicPr>
          <p:cNvPr id="20" name="Picture 4"/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14"/>
          <a:srcRect t="21544"/>
          <a:stretch>
            <a:fillRect/>
          </a:stretch>
        </p:blipFill>
        <p:spPr>
          <a:xfrm>
            <a:off x="8329295" y="3085465"/>
            <a:ext cx="3352165" cy="19240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329295" y="5227320"/>
            <a:ext cx="35318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+mn-ea"/>
                <a:sym typeface="+mn-ea"/>
              </a:rPr>
              <a:t>AliCPT</a:t>
            </a:r>
            <a:r>
              <a:rPr lang="zh-CN" altLang="en-US" dirty="0">
                <a:latin typeface="+mn-ea"/>
                <a:sym typeface="+mn-ea"/>
              </a:rPr>
              <a:t>首席科学家张新民与</a:t>
            </a:r>
            <a:r>
              <a:rPr lang="en-US" altLang="zh-CN" dirty="0">
                <a:latin typeface="+mn-ea"/>
                <a:sym typeface="+mn-ea"/>
              </a:rPr>
              <a:t>Simons</a:t>
            </a:r>
            <a:r>
              <a:rPr lang="zh-CN" altLang="en-US" dirty="0">
                <a:latin typeface="+mn-ea"/>
                <a:sym typeface="+mn-ea"/>
              </a:rPr>
              <a:t>天文台台长 </a:t>
            </a:r>
            <a:r>
              <a:rPr lang="en-US" altLang="zh-CN" dirty="0">
                <a:latin typeface="+mn-ea"/>
                <a:sym typeface="+mn-ea"/>
              </a:rPr>
              <a:t>Brian Keating </a:t>
            </a:r>
            <a:r>
              <a:rPr lang="zh-CN" altLang="en-US" dirty="0">
                <a:latin typeface="+mn-ea"/>
                <a:sym typeface="+mn-ea"/>
              </a:rPr>
              <a:t>交流</a:t>
            </a:r>
            <a:r>
              <a:rPr lang="en-US" altLang="zh-CN" dirty="0">
                <a:latin typeface="+mn-ea"/>
                <a:sym typeface="+mn-ea"/>
              </a:rPr>
              <a:t>CMB</a:t>
            </a:r>
            <a:r>
              <a:rPr lang="zh-CN" altLang="en-US" dirty="0">
                <a:latin typeface="+mn-ea"/>
                <a:sym typeface="+mn-ea"/>
              </a:rPr>
              <a:t>检验 </a:t>
            </a:r>
            <a:r>
              <a:rPr lang="en-US" altLang="zh-CN" dirty="0" err="1">
                <a:latin typeface="+mn-ea"/>
                <a:sym typeface="+mn-ea"/>
              </a:rPr>
              <a:t>Chern</a:t>
            </a:r>
            <a:r>
              <a:rPr lang="en-US" altLang="zh-CN" dirty="0">
                <a:latin typeface="+mn-ea"/>
                <a:sym typeface="+mn-ea"/>
              </a:rPr>
              <a:t>-Simons</a:t>
            </a:r>
            <a:r>
              <a:rPr lang="zh-CN" altLang="en-US" dirty="0">
                <a:latin typeface="+mn-ea"/>
                <a:sym typeface="+mn-ea"/>
              </a:rPr>
              <a:t>理论</a:t>
            </a:r>
            <a:endParaRPr lang="zh-CN" altLang="en-US"/>
          </a:p>
        </p:txBody>
      </p:sp>
      <p:pic>
        <p:nvPicPr>
          <p:cNvPr id="9" name="Picture 1" descr="2023-07-17 12:15:43.233000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9744075" y="1604645"/>
            <a:ext cx="1972310" cy="148082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8180070" y="1420495"/>
            <a:ext cx="3733800" cy="4829175"/>
          </a:xfrm>
          <a:prstGeom prst="rect">
            <a:avLst/>
          </a:prstGeom>
          <a:noFill/>
          <a:ln w="28575">
            <a:solidFill>
              <a:srgbClr val="007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31943" y="234995"/>
            <a:ext cx="4530550" cy="614505"/>
          </a:xfrm>
        </p:spPr>
        <p:txBody>
          <a:bodyPr/>
          <a:lstStyle/>
          <a:p>
            <a:pPr algn="l"/>
            <a:r>
              <a:rPr>
                <a:cs typeface="微软雅黑" panose="020B0503020204020204" pitchFamily="34" charset="-122"/>
                <a:sym typeface="+mn-ea"/>
              </a:rPr>
              <a:t>首次测量</a:t>
            </a:r>
            <a:r>
              <a:rPr lang="en-US" altLang="zh-CN">
                <a:cs typeface="微软雅黑" panose="020B0503020204020204" pitchFamily="34" charset="-122"/>
                <a:sym typeface="+mn-ea"/>
              </a:rPr>
              <a:t>CMB</a:t>
            </a:r>
            <a:r>
              <a:rPr>
                <a:cs typeface="微软雅黑" panose="020B0503020204020204" pitchFamily="34" charset="-122"/>
                <a:sym typeface="+mn-ea"/>
              </a:rPr>
              <a:t>极化旋转角</a:t>
            </a:r>
            <a:endParaRPr lang="en-US"/>
          </a:p>
        </p:txBody>
      </p:sp>
      <p:sp>
        <p:nvSpPr>
          <p:cNvPr id="7" name="文本框 6"/>
          <p:cNvSpPr txBox="1"/>
          <p:nvPr/>
        </p:nvSpPr>
        <p:spPr>
          <a:xfrm>
            <a:off x="122555" y="1062355"/>
            <a:ext cx="5882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Bo Feng, </a:t>
            </a:r>
            <a:r>
              <a:rPr lang="en-US" altLang="zh-CN" sz="1400" b="1" dirty="0" err="1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Mingzhe</a:t>
            </a:r>
            <a:r>
              <a:rPr lang="en-US" altLang="zh-CN" sz="14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 Li , Jun-Qing Xia, </a:t>
            </a:r>
            <a:r>
              <a:rPr lang="en-US" altLang="zh-CN" sz="1400" b="1" dirty="0" err="1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Xuelei</a:t>
            </a:r>
            <a:r>
              <a:rPr lang="en-US" altLang="zh-CN" sz="14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 Chen and Xinmin Zhang, </a:t>
            </a:r>
            <a:endParaRPr lang="en-US" altLang="zh-CN" sz="1400" b="1" dirty="0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  <a:p>
            <a:pPr algn="r"/>
            <a:r>
              <a:rPr lang="en-US" altLang="zh-CN" sz="14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+mn-ea"/>
              </a:rPr>
              <a:t>Phys. Rev. Lett. 96, 221302   (2006)</a:t>
            </a:r>
            <a:endParaRPr lang="en-US" altLang="zh-CN" sz="1400" b="1" dirty="0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58240" y="5648960"/>
            <a:ext cx="4064000" cy="368300"/>
          </a:xfrm>
          <a:prstGeom prst="rect">
            <a:avLst/>
          </a:prstGeom>
          <a:blipFill rotWithShape="1">
            <a:blip r:embed="rId1"/>
            <a:stretch>
              <a:fillRect/>
            </a:stretch>
          </a:blipFill>
        </p:spPr>
        <p:txBody>
          <a:bodyPr/>
          <a:lstStyle/>
          <a:p>
            <a:r>
              <a:rPr lang="zh-CN" altLang="en-US">
                <a:noFill/>
              </a:rPr>
              <a:t> </a:t>
            </a:r>
            <a:endParaRPr lang="zh-CN" altLang="en-US">
              <a:noFill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004560" y="4525010"/>
            <a:ext cx="4924425" cy="2781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941695" y="1062355"/>
            <a:ext cx="6004560" cy="44684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414010" y="5647690"/>
            <a:ext cx="6777990" cy="118618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7552690" y="6299835"/>
            <a:ext cx="3314700" cy="26860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315" y="1692910"/>
            <a:ext cx="5077460" cy="395605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31943" y="235525"/>
            <a:ext cx="7594637" cy="613447"/>
          </a:xfrm>
        </p:spPr>
        <p:txBody>
          <a:bodyPr/>
          <a:lstStyle/>
          <a:p>
            <a:pPr algn="l"/>
            <a:r>
              <a:rPr>
                <a:cs typeface="微软雅黑" panose="020B0503020204020204" pitchFamily="34" charset="-122"/>
                <a:sym typeface="+mn-ea"/>
              </a:rPr>
              <a:t>国际</a:t>
            </a:r>
            <a:r>
              <a:rPr lang="en-US" altLang="zh-CN">
                <a:cs typeface="微软雅黑" panose="020B0503020204020204" pitchFamily="34" charset="-122"/>
                <a:sym typeface="+mn-ea"/>
              </a:rPr>
              <a:t>CMB</a:t>
            </a:r>
            <a:r>
              <a:rPr>
                <a:cs typeface="微软雅黑" panose="020B0503020204020204" pitchFamily="34" charset="-122"/>
                <a:sym typeface="+mn-ea"/>
              </a:rPr>
              <a:t>实验测量</a:t>
            </a:r>
            <a:r>
              <a:rPr lang="en-US" altLang="zh-CN">
                <a:cs typeface="微软雅黑" panose="020B0503020204020204" pitchFamily="34" charset="-122"/>
                <a:sym typeface="+mn-ea"/>
              </a:rPr>
              <a:t>CMB</a:t>
            </a:r>
            <a:r>
              <a:rPr>
                <a:cs typeface="微软雅黑" panose="020B0503020204020204" pitchFamily="34" charset="-122"/>
                <a:sym typeface="+mn-ea"/>
              </a:rPr>
              <a:t>极化旋转角结果汇总</a:t>
            </a:r>
            <a:endParaRPr lang="en-US"/>
          </a:p>
        </p:txBody>
      </p:sp>
      <p:sp>
        <p:nvSpPr>
          <p:cNvPr id="8" name="矩形 4"/>
          <p:cNvSpPr/>
          <p:nvPr>
            <p:custDataLst>
              <p:tags r:id="rId1"/>
            </p:custDataLst>
          </p:nvPr>
        </p:nvSpPr>
        <p:spPr>
          <a:xfrm>
            <a:off x="1731010" y="4896485"/>
            <a:ext cx="4434840" cy="1599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</a:rPr>
              <a:t>1</a:t>
            </a:r>
            <a:r>
              <a:rPr lang="nb-NO" altLang="zh-CN" sz="1400" dirty="0">
                <a:latin typeface="Calibri" panose="020F0502020204030204" charset="0"/>
                <a:cs typeface="Calibri" panose="020F0502020204030204" charset="0"/>
              </a:rPr>
              <a:t>Feng, et.al., 2006, PRL 96, 221302 </a:t>
            </a:r>
            <a:endParaRPr lang="nb-NO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</a:rPr>
              <a:t>2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</a:rPr>
              <a:t>Cabella, et.al., J. 2007, PRD, 76, 123014</a:t>
            </a:r>
            <a:endParaRPr lang="da-DK" altLang="zh-CN" sz="1400" i="0" dirty="0">
              <a:solidFill>
                <a:srgbClr val="000000"/>
              </a:solidFill>
              <a:effectLst/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</a:rPr>
              <a:t>3</a:t>
            </a:r>
            <a:r>
              <a:rPr lang="da-DK" altLang="zh-CN" sz="1400" i="0" dirty="0">
                <a:solidFill>
                  <a:srgbClr val="000000"/>
                </a:solidFill>
                <a:effectLst/>
                <a:latin typeface="Calibri" panose="020F0502020204030204" charset="0"/>
                <a:cs typeface="Calibri" panose="020F0502020204030204" charset="0"/>
              </a:rPr>
              <a:t>Komatsu, et.al., 2009, ApJS, 180, 330-376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</a:rPr>
              <a:t>4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</a:rPr>
              <a:t>Komatsu, et.al., 2011, </a:t>
            </a:r>
            <a:r>
              <a:rPr lang="en-US" altLang="zh-CN" sz="1400" dirty="0" err="1">
                <a:latin typeface="Calibri" panose="020F0502020204030204" charset="0"/>
                <a:cs typeface="Calibri" panose="020F0502020204030204" charset="0"/>
              </a:rPr>
              <a:t>ApJS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</a:rPr>
              <a:t>, 192, 18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</a:rPr>
              <a:t>5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</a:rPr>
              <a:t>Hinshaw,  et.al., 2013, </a:t>
            </a:r>
            <a:r>
              <a:rPr lang="en-US" altLang="zh-CN" sz="1400" dirty="0" err="1">
                <a:latin typeface="Calibri" panose="020F0502020204030204" charset="0"/>
                <a:cs typeface="Calibri" panose="020F0502020204030204" charset="0"/>
              </a:rPr>
              <a:t>ApJS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</a:rPr>
              <a:t>, 208, 19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</a:rPr>
              <a:t>6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</a:rPr>
              <a:t>QUaD Collaboration, et.al., 2009, PRL, 102,</a:t>
            </a:r>
            <a:r>
              <a:rPr lang="zh-CN" altLang="en-US" sz="1400" dirty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</a:rPr>
              <a:t>161302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</a:rPr>
              <a:t>7</a:t>
            </a:r>
            <a:r>
              <a:rPr lang="it-IT" altLang="zh-CN" sz="1400" dirty="0">
                <a:latin typeface="Calibri" panose="020F0502020204030204" charset="0"/>
                <a:cs typeface="Calibri" panose="020F0502020204030204" charset="0"/>
              </a:rPr>
              <a:t>XIA, et.al., 2010, PLB 687, 129</a:t>
            </a:r>
            <a:endParaRPr lang="en-US" altLang="zh-CN" sz="1400" i="0" dirty="0">
              <a:solidFill>
                <a:srgbClr val="000000"/>
              </a:solidFill>
              <a:effectLst/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2" name="文本框 2"/>
          <p:cNvSpPr txBox="1"/>
          <p:nvPr/>
        </p:nvSpPr>
        <p:spPr>
          <a:xfrm>
            <a:off x="6495415" y="4890135"/>
            <a:ext cx="5116830" cy="1599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  <a:sym typeface="+mn-ea"/>
              </a:rPr>
              <a:t>8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BICEP1 Collaboration, </a:t>
            </a:r>
            <a:r>
              <a:rPr lang="en-US" altLang="zh-CN" sz="1400" dirty="0" err="1">
                <a:latin typeface="Calibri" panose="020F0502020204030204" charset="0"/>
                <a:cs typeface="Calibri" panose="020F0502020204030204" charset="0"/>
                <a:sym typeface="+mn-ea"/>
              </a:rPr>
              <a:t>et.al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., </a:t>
            </a:r>
            <a:r>
              <a:rPr lang="en-US" altLang="zh-CN" sz="1400" dirty="0">
                <a:solidFill>
                  <a:srgbClr val="000000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2014, PRD, 89,062006</a:t>
            </a:r>
            <a:r>
              <a:rPr lang="it-IT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endParaRPr lang="en-US" altLang="zh-CN" sz="1400" i="0" dirty="0">
              <a:solidFill>
                <a:srgbClr val="000000"/>
              </a:solidFill>
              <a:effectLst/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  <a:sym typeface="+mn-ea"/>
              </a:rPr>
              <a:t>9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The POLARBEAR Collaboration, et.al., 2014, </a:t>
            </a:r>
            <a:r>
              <a:rPr lang="en-US" altLang="zh-CN" sz="1400" dirty="0" err="1">
                <a:latin typeface="Calibri" panose="020F0502020204030204" charset="0"/>
                <a:cs typeface="Calibri" panose="020F0502020204030204" charset="0"/>
                <a:sym typeface="+mn-ea"/>
              </a:rPr>
              <a:t>ApJ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, 794, 171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  <a:sym typeface="+mn-ea"/>
              </a:rPr>
              <a:t>10</a:t>
            </a:r>
            <a:r>
              <a:rPr lang="pt-BR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Naess, et.al., 2014, JCAP, 10, 007</a:t>
            </a:r>
            <a:endParaRPr lang="pt-BR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400" baseline="30000" dirty="0">
                <a:latin typeface="Calibri" panose="020F0502020204030204" charset="0"/>
                <a:cs typeface="Calibri" panose="020F0502020204030204" charset="0"/>
                <a:sym typeface="+mn-ea"/>
              </a:rPr>
              <a:t>11</a:t>
            </a:r>
            <a:r>
              <a:rPr lang="en-US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Planck Collaboration,  arXiv:1605.08633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en-US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12Yuto,et.al., 2020, PRL. 125, 221301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en-US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13P. Diego-Palazuelos, et.al., arXiv:2203.04830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en-US" altLang="zh-CN" sz="1400" dirty="0">
                <a:latin typeface="Calibri" panose="020F0502020204030204" charset="0"/>
                <a:cs typeface="Calibri" panose="020F0502020204030204" charset="0"/>
                <a:sym typeface="+mn-ea"/>
              </a:rPr>
              <a:t>14 Johannes, et.al., 2022, PRD,106, 063503</a:t>
            </a:r>
            <a:endParaRPr lang="en-US" altLang="zh-CN" sz="1400" dirty="0"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37030" y="4909185"/>
            <a:ext cx="9782175" cy="1550670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836930" y="483044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Refs</a:t>
            </a:r>
            <a:r>
              <a:rPr lang="zh-CN" altLang="en-US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endParaRPr lang="zh-CN" altLang="en-US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0" name="Picture 9" descr="2023-06-26 13:52:25.7490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335" y="1133475"/>
            <a:ext cx="7193280" cy="3599180"/>
          </a:xfrm>
          <a:prstGeom prst="rect">
            <a:avLst/>
          </a:prstGeom>
        </p:spPr>
      </p:pic>
      <p:pic>
        <p:nvPicPr>
          <p:cNvPr id="4" name="图片 3" descr="cpt1 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1284605"/>
            <a:ext cx="3543300" cy="32365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027670" y="4399280"/>
            <a:ext cx="2713355" cy="368300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zh-CN" altLang="en-US">
                <a:noFill/>
              </a:rPr>
              <a:t> </a:t>
            </a:r>
            <a:endParaRPr lang="zh-CN" altLang="en-US">
              <a:noFill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0" y="321189"/>
            <a:ext cx="10005582" cy="523220"/>
            <a:chOff x="0" y="302979"/>
            <a:chExt cx="10005582" cy="666904"/>
          </a:xfrm>
        </p:grpSpPr>
        <p:grpSp>
          <p:nvGrpSpPr>
            <p:cNvPr id="18" name="组合 17"/>
            <p:cNvGrpSpPr/>
            <p:nvPr/>
          </p:nvGrpSpPr>
          <p:grpSpPr>
            <a:xfrm>
              <a:off x="0" y="402430"/>
              <a:ext cx="10005582" cy="468000"/>
              <a:chOff x="0" y="402430"/>
              <a:chExt cx="10005582" cy="468000"/>
            </a:xfrm>
          </p:grpSpPr>
          <p:sp>
            <p:nvSpPr>
              <p:cNvPr id="2" name="PA_矩形 9"/>
              <p:cNvSpPr/>
              <p:nvPr>
                <p:custDataLst>
                  <p:tags r:id="rId1"/>
                </p:custDataLst>
              </p:nvPr>
            </p:nvSpPr>
            <p:spPr>
              <a:xfrm>
                <a:off x="0" y="402430"/>
                <a:ext cx="144000" cy="468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5" name="直接连接符 4"/>
              <p:cNvCxnSpPr/>
              <p:nvPr/>
            </p:nvCxnSpPr>
            <p:spPr>
              <a:xfrm>
                <a:off x="2148840" y="834478"/>
                <a:ext cx="7856742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"/>
            <p:cNvSpPr txBox="1"/>
            <p:nvPr/>
          </p:nvSpPr>
          <p:spPr>
            <a:xfrm>
              <a:off x="321545" y="302979"/>
              <a:ext cx="7171455" cy="666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>
                  <a:solidFill>
                    <a:srgbClr val="7030A0"/>
                  </a:solidFill>
                  <a:latin typeface="冬青黑体简体中文 W3" panose="020B0300000000000000" pitchFamily="34" charset="-122"/>
                  <a:ea typeface="冬青黑体简体中文 W3" panose="020B0300000000000000" pitchFamily="34" charset="-122"/>
                </a:defRPr>
              </a:lvl1pPr>
            </a:lstStyle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汉仪雅酷黑简" panose="00020600040101010101" charset="-122"/>
                  <a:ea typeface="汉仪雅酷黑简" panose="00020600040101010101" charset="-122"/>
                </a:rPr>
                <a:t>依托 </a:t>
              </a:r>
              <a:r>
                <a:rPr lang="en-US" altLang="zh-CN" sz="2800" b="1" dirty="0">
                  <a:solidFill>
                    <a:schemeClr val="accent1">
                      <a:lumMod val="75000"/>
                    </a:schemeClr>
                  </a:solidFill>
                  <a:latin typeface="汉仪雅酷黑简" panose="00020600040101010101" charset="-122"/>
                  <a:ea typeface="汉仪雅酷黑简" panose="00020600040101010101" charset="-122"/>
                </a:rPr>
                <a:t>AliCPT-1</a:t>
              </a:r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汉仪雅酷黑简" panose="00020600040101010101" charset="-122"/>
                  <a:ea typeface="汉仪雅酷黑简" panose="00020600040101010101" charset="-122"/>
                </a:rPr>
                <a:t>测量极化旋转角</a:t>
              </a:r>
              <a:endParaRPr lang="zh-CN" altLang="en-US" sz="2800" b="1" dirty="0">
                <a:solidFill>
                  <a:schemeClr val="accent1">
                    <a:lumMod val="75000"/>
                  </a:schemeClr>
                </a:solidFill>
                <a:latin typeface="汉仪雅酷黑简" panose="00020600040101010101" charset="-122"/>
                <a:ea typeface="汉仪雅酷黑简" panose="00020600040101010101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6" r="10086"/>
          <a:stretch>
            <a:fillRect/>
          </a:stretch>
        </p:blipFill>
        <p:spPr>
          <a:xfrm>
            <a:off x="9897193" y="112129"/>
            <a:ext cx="2257399" cy="771364"/>
          </a:xfrm>
          <a:prstGeom prst="rect">
            <a:avLst/>
          </a:prstGeom>
        </p:spPr>
      </p:pic>
      <p:pic>
        <p:nvPicPr>
          <p:cNvPr id="25" name="Picture 2" descr="Drone Technology Symbol, Technology, Drone, Camera PNG Transparent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63" b="22152"/>
          <a:stretch>
            <a:fillRect/>
          </a:stretch>
        </p:blipFill>
        <p:spPr bwMode="auto">
          <a:xfrm>
            <a:off x="8739184" y="3290337"/>
            <a:ext cx="2172418" cy="120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文本框 27"/>
          <p:cNvSpPr txBox="1"/>
          <p:nvPr/>
        </p:nvSpPr>
        <p:spPr>
          <a:xfrm rot="20395660">
            <a:off x="5925900" y="4563735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~500m</a:t>
            </a:r>
            <a:endParaRPr kumimoji="1" lang="zh-CN" altLang="en-US" dirty="0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5758" y="4748401"/>
            <a:ext cx="2405844" cy="180137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5" b="24846"/>
          <a:stretch>
            <a:fillRect/>
          </a:stretch>
        </p:blipFill>
        <p:spPr>
          <a:xfrm>
            <a:off x="725579" y="4596813"/>
            <a:ext cx="4486699" cy="2015395"/>
          </a:xfrm>
          <a:prstGeom prst="rect">
            <a:avLst/>
          </a:prstGeom>
        </p:spPr>
      </p:pic>
      <p:pic>
        <p:nvPicPr>
          <p:cNvPr id="6" name="图形 5" descr="望远镜 纯色填充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01625" y="5205423"/>
            <a:ext cx="914400" cy="914400"/>
          </a:xfrm>
          <a:prstGeom prst="rect">
            <a:avLst/>
          </a:prstGeom>
        </p:spPr>
      </p:pic>
      <p:cxnSp>
        <p:nvCxnSpPr>
          <p:cNvPr id="27" name="直线箭头连接符 26"/>
          <p:cNvCxnSpPr/>
          <p:nvPr/>
        </p:nvCxnSpPr>
        <p:spPr>
          <a:xfrm flipV="1">
            <a:off x="4103318" y="3719750"/>
            <a:ext cx="4810904" cy="1636862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21545" y="897688"/>
            <a:ext cx="112698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2000" b="1" dirty="0">
                <a:solidFill>
                  <a:srgbClr val="404040"/>
                </a:solidFill>
                <a:latin typeface="Yu Gothic UI Light" panose="020B0300000000000000" charset="-128"/>
              </a:rPr>
              <a:t>极化旋转探测难点：</a:t>
            </a:r>
            <a:endParaRPr lang="en-US" altLang="zh-CN" sz="2000" b="0" i="0" u="none" strike="noStrike" dirty="0">
              <a:solidFill>
                <a:srgbClr val="404040"/>
              </a:solidFill>
              <a:effectLst/>
              <a:latin typeface="Yu Gothic UI Light" panose="020B0300000000000000" charset="-128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zh-CN" sz="2000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CMB </a:t>
            </a:r>
            <a:r>
              <a:rPr lang="zh-CN" altLang="en-US" sz="2000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极化旋转角和探测器自身偏振方向存在简并性</a:t>
            </a:r>
            <a:r>
              <a:rPr lang="en-US" altLang="zh-CN" sz="2000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	</a:t>
            </a:r>
            <a:endParaRPr lang="en-US" altLang="zh-CN" sz="2000" b="0" i="0" u="none" strike="noStrike" dirty="0">
              <a:solidFill>
                <a:srgbClr val="404040"/>
              </a:solidFill>
              <a:effectLst/>
              <a:latin typeface="Yu Gothic UI Light" panose="020B0300000000000000" charset="-128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zh-CN" altLang="en-US" sz="2000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目前探测器</a:t>
            </a:r>
            <a:r>
              <a:rPr lang="zh-CN" altLang="en-US" sz="2000" dirty="0">
                <a:solidFill>
                  <a:srgbClr val="404040"/>
                </a:solidFill>
                <a:latin typeface="Yu Gothic UI Light" panose="020B0300000000000000" charset="-128"/>
              </a:rPr>
              <a:t>偏振方向</a:t>
            </a:r>
            <a:r>
              <a:rPr lang="zh-CN" altLang="en-US" sz="2000" b="1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绝对标定精度</a:t>
            </a:r>
            <a:r>
              <a:rPr lang="zh-CN" altLang="en-US" sz="2000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不足</a:t>
            </a:r>
            <a:r>
              <a:rPr lang="zh-CN" altLang="en-US" sz="2000" dirty="0">
                <a:solidFill>
                  <a:srgbClr val="404040"/>
                </a:solidFill>
                <a:latin typeface="Yu Gothic UI Light" panose="020B0300000000000000" charset="-128"/>
              </a:rPr>
              <a:t>。</a:t>
            </a:r>
            <a:r>
              <a:rPr lang="zh-CN" altLang="en-US" sz="2000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当前国际最好水平：</a:t>
            </a:r>
            <a:r>
              <a:rPr lang="en-US" altLang="zh-CN" sz="2000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~ 0.3</a:t>
            </a:r>
            <a:r>
              <a:rPr lang="en-US" altLang="zh-CN" sz="2000" dirty="0">
                <a:solidFill>
                  <a:srgbClr val="404040"/>
                </a:solidFill>
                <a:latin typeface="Yu Gothic UI Light" panose="020B0300000000000000" charset="-128"/>
              </a:rPr>
              <a:t>°</a:t>
            </a:r>
            <a:r>
              <a:rPr lang="zh-CN" altLang="en-US" sz="2000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。</a:t>
            </a:r>
            <a:endParaRPr lang="en-US" altLang="zh-CN" sz="2000" b="0" i="0" u="none" strike="noStrike" dirty="0">
              <a:solidFill>
                <a:srgbClr val="404040"/>
              </a:solidFill>
              <a:effectLst/>
              <a:latin typeface="Yu Gothic UI Light" panose="020B0300000000000000" charset="-128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3289420" y="2015568"/>
            <a:ext cx="6145411" cy="1207143"/>
            <a:chOff x="2667489" y="4085978"/>
            <a:chExt cx="7555010" cy="1484030"/>
          </a:xfrm>
        </p:grpSpPr>
        <p:grpSp>
          <p:nvGrpSpPr>
            <p:cNvPr id="9" name="组合 8"/>
            <p:cNvGrpSpPr/>
            <p:nvPr/>
          </p:nvGrpSpPr>
          <p:grpSpPr>
            <a:xfrm>
              <a:off x="5403137" y="4910635"/>
              <a:ext cx="764873" cy="659373"/>
              <a:chOff x="4701702" y="4797772"/>
              <a:chExt cx="1198721" cy="1033380"/>
            </a:xfrm>
          </p:grpSpPr>
          <p:sp>
            <p:nvSpPr>
              <p:cNvPr id="35" name="六边形 34"/>
              <p:cNvSpPr/>
              <p:nvPr/>
            </p:nvSpPr>
            <p:spPr>
              <a:xfrm>
                <a:off x="4701702" y="4797772"/>
                <a:ext cx="1198721" cy="1033380"/>
              </a:xfrm>
              <a:prstGeom prst="hexagon">
                <a:avLst/>
              </a:prstGeom>
              <a:noFill/>
              <a:ln w="762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36" name="直接箭头连接符 35"/>
              <p:cNvCxnSpPr/>
              <p:nvPr/>
            </p:nvCxnSpPr>
            <p:spPr>
              <a:xfrm flipV="1">
                <a:off x="5305246" y="4951563"/>
                <a:ext cx="0" cy="665719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箭头连接符 36"/>
              <p:cNvCxnSpPr/>
              <p:nvPr/>
            </p:nvCxnSpPr>
            <p:spPr>
              <a:xfrm flipH="1" flipV="1">
                <a:off x="5129187" y="5037674"/>
                <a:ext cx="343749" cy="553576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" name="Picture 8" descr="All-sky map of the CMB temperature as obtained by Planck. | Download ...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71" b="89881" l="824" r="99059">
                          <a14:foregroundMark x1="6706" y1="26587" x2="4824" y2="39286"/>
                          <a14:foregroundMark x1="4824" y1="39286" x2="5059" y2="50000"/>
                          <a14:foregroundMark x1="24941" y1="8135" x2="50941" y2="4365"/>
                          <a14:foregroundMark x1="50941" y1="4365" x2="76235" y2="7937"/>
                          <a14:foregroundMark x1="76235" y1="7937" x2="88941" y2="24603"/>
                          <a14:foregroundMark x1="88941" y1="24603" x2="95529" y2="44246"/>
                          <a14:foregroundMark x1="95529" y1="44246" x2="95059" y2="54167"/>
                          <a14:foregroundMark x1="95059" y1="54167" x2="94118" y2="55754"/>
                          <a14:foregroundMark x1="99059" y1="39683" x2="98706" y2="46825"/>
                          <a14:foregroundMark x1="941" y1="40278" x2="824" y2="46230"/>
                          <a14:foregroundMark x1="41059" y1="2579" x2="57529" y2="3770"/>
                          <a14:foregroundMark x1="57529" y1="3770" x2="61059" y2="357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151"/>
            <a:stretch>
              <a:fillRect/>
            </a:stretch>
          </p:blipFill>
          <p:spPr bwMode="auto">
            <a:xfrm>
              <a:off x="2667489" y="4169415"/>
              <a:ext cx="1117054" cy="5038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直接箭头连接符 10"/>
            <p:cNvCxnSpPr/>
            <p:nvPr/>
          </p:nvCxnSpPr>
          <p:spPr>
            <a:xfrm>
              <a:off x="3955757" y="4421346"/>
              <a:ext cx="138002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/>
            <p:nvPr/>
          </p:nvSpPr>
          <p:spPr>
            <a:xfrm>
              <a:off x="3985992" y="4113569"/>
              <a:ext cx="1566164" cy="321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/>
                <a:t>CMBP Rot:</a:t>
              </a:r>
              <a:r>
                <a:rPr lang="el-GR" altLang="zh-CN" sz="1100" b="1" dirty="0"/>
                <a:t> </a:t>
              </a:r>
              <a:r>
                <a:rPr lang="en-US" altLang="zh-CN" sz="1100" b="1" dirty="0"/>
                <a:t>β </a:t>
              </a:r>
              <a:endParaRPr lang="zh-CN" altLang="en-US" sz="1100" b="1" dirty="0"/>
            </a:p>
          </p:txBody>
        </p:sp>
        <p:cxnSp>
          <p:nvCxnSpPr>
            <p:cNvPr id="13" name="直接箭头连接符 12"/>
            <p:cNvCxnSpPr/>
            <p:nvPr/>
          </p:nvCxnSpPr>
          <p:spPr>
            <a:xfrm>
              <a:off x="6304194" y="4410991"/>
              <a:ext cx="1003333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/>
            <p:cNvSpPr txBox="1"/>
            <p:nvPr/>
          </p:nvSpPr>
          <p:spPr>
            <a:xfrm>
              <a:off x="6397295" y="4085978"/>
              <a:ext cx="1144011" cy="321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/>
                <a:t>No</a:t>
              </a:r>
              <a:r>
                <a:rPr lang="zh-CN" altLang="en-US" sz="1100" b="1" dirty="0"/>
                <a:t> </a:t>
              </a:r>
              <a:r>
                <a:rPr lang="en-US" altLang="zh-CN" sz="1100" b="1" dirty="0"/>
                <a:t>sys</a:t>
              </a:r>
              <a:endParaRPr lang="zh-CN" altLang="en-US" sz="1100" b="1" dirty="0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8880180" y="4535586"/>
              <a:ext cx="1342319" cy="387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100" b="1" dirty="0"/>
                <a:t>CMB * (</a:t>
              </a:r>
              <a:r>
                <a:rPr lang="el-GR" altLang="zh-CN" sz="1100" b="1" dirty="0"/>
                <a:t>α</a:t>
              </a:r>
              <a:r>
                <a:rPr lang="en-US" altLang="zh-CN" sz="1100" b="1" dirty="0"/>
                <a:t> + </a:t>
              </a:r>
              <a:r>
                <a:rPr lang="el-GR" altLang="zh-CN" sz="1100" b="1" dirty="0"/>
                <a:t>β</a:t>
              </a:r>
              <a:r>
                <a:rPr lang="en-US" altLang="zh-CN" sz="1100" b="1" dirty="0"/>
                <a:t>)</a:t>
              </a:r>
              <a:endParaRPr lang="en-US" altLang="zh-CN" sz="1100" b="1" dirty="0"/>
            </a:p>
          </p:txBody>
        </p:sp>
        <p:sp>
          <p:nvSpPr>
            <p:cNvPr id="17" name="左大括号 16"/>
            <p:cNvSpPr/>
            <p:nvPr/>
          </p:nvSpPr>
          <p:spPr>
            <a:xfrm rot="10800000">
              <a:off x="7429689" y="4390088"/>
              <a:ext cx="62417" cy="840229"/>
            </a:xfrm>
            <a:prstGeom prst="leftBrac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0" name="Picture 8" descr="All-sky map of the CMB temperature as obtained by Planck. | Download ...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71" b="89881" l="824" r="99059">
                          <a14:foregroundMark x1="6706" y1="26587" x2="4824" y2="39286"/>
                          <a14:foregroundMark x1="4824" y1="39286" x2="5059" y2="50000"/>
                          <a14:foregroundMark x1="24941" y1="8135" x2="50941" y2="4365"/>
                          <a14:foregroundMark x1="50941" y1="4365" x2="76235" y2="7937"/>
                          <a14:foregroundMark x1="76235" y1="7937" x2="88941" y2="24603"/>
                          <a14:foregroundMark x1="88941" y1="24603" x2="95529" y2="44246"/>
                          <a14:foregroundMark x1="95529" y1="44246" x2="95059" y2="54167"/>
                          <a14:foregroundMark x1="95059" y1="54167" x2="94118" y2="55754"/>
                          <a14:foregroundMark x1="99059" y1="39683" x2="98706" y2="46825"/>
                          <a14:foregroundMark x1="941" y1="40278" x2="824" y2="46230"/>
                          <a14:foregroundMark x1="41059" y1="2579" x2="57529" y2="3770"/>
                          <a14:foregroundMark x1="57529" y1="3770" x2="61059" y2="357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151"/>
            <a:stretch>
              <a:fillRect/>
            </a:stretch>
          </p:blipFill>
          <p:spPr bwMode="auto">
            <a:xfrm>
              <a:off x="2667489" y="4959931"/>
              <a:ext cx="1117054" cy="5038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1" name="直接箭头连接符 20"/>
            <p:cNvCxnSpPr/>
            <p:nvPr/>
          </p:nvCxnSpPr>
          <p:spPr>
            <a:xfrm>
              <a:off x="3955757" y="5218413"/>
              <a:ext cx="138002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本框 21"/>
            <p:cNvSpPr txBox="1"/>
            <p:nvPr/>
          </p:nvSpPr>
          <p:spPr>
            <a:xfrm>
              <a:off x="4238954" y="4910636"/>
              <a:ext cx="927610" cy="321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/>
                <a:t>No</a:t>
              </a:r>
              <a:r>
                <a:rPr lang="zh-CN" altLang="en-US" sz="1100" b="1" dirty="0"/>
                <a:t> </a:t>
              </a:r>
              <a:r>
                <a:rPr lang="en-US" altLang="zh-CN" sz="1100" b="1" dirty="0"/>
                <a:t>Rot</a:t>
              </a:r>
              <a:endParaRPr lang="zh-CN" altLang="en-US" sz="1100" b="1" dirty="0"/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5403137" y="4085978"/>
              <a:ext cx="764873" cy="659373"/>
              <a:chOff x="4701702" y="4797772"/>
              <a:chExt cx="1198721" cy="1033380"/>
            </a:xfrm>
          </p:grpSpPr>
          <p:sp>
            <p:nvSpPr>
              <p:cNvPr id="32" name="六边形 31"/>
              <p:cNvSpPr/>
              <p:nvPr/>
            </p:nvSpPr>
            <p:spPr>
              <a:xfrm>
                <a:off x="4701702" y="4797772"/>
                <a:ext cx="1198721" cy="1033380"/>
              </a:xfrm>
              <a:prstGeom prst="hexagon">
                <a:avLst/>
              </a:prstGeom>
              <a:noFill/>
              <a:ln w="762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33" name="直接箭头连接符 32"/>
              <p:cNvCxnSpPr/>
              <p:nvPr/>
            </p:nvCxnSpPr>
            <p:spPr>
              <a:xfrm flipV="1">
                <a:off x="5177336" y="4951563"/>
                <a:ext cx="0" cy="66572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箭头连接符 33"/>
              <p:cNvCxnSpPr/>
              <p:nvPr/>
            </p:nvCxnSpPr>
            <p:spPr>
              <a:xfrm flipV="1">
                <a:off x="5345027" y="4960242"/>
                <a:ext cx="0" cy="631007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直接箭头连接符 25"/>
            <p:cNvCxnSpPr/>
            <p:nvPr/>
          </p:nvCxnSpPr>
          <p:spPr>
            <a:xfrm>
              <a:off x="6304194" y="5232196"/>
              <a:ext cx="1003333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本框 29"/>
            <p:cNvSpPr txBox="1"/>
            <p:nvPr/>
          </p:nvSpPr>
          <p:spPr>
            <a:xfrm>
              <a:off x="6402557" y="4922541"/>
              <a:ext cx="1144011" cy="321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/>
                <a:t>Sys: α</a:t>
              </a:r>
              <a:r>
                <a:rPr lang="el-GR" altLang="zh-CN" sz="1100" b="1" dirty="0"/>
                <a:t> </a:t>
              </a:r>
              <a:r>
                <a:rPr lang="en-US" altLang="zh-CN" sz="1100" b="1" dirty="0"/>
                <a:t> </a:t>
              </a:r>
              <a:endParaRPr lang="zh-CN" altLang="en-US" sz="1100" b="1" dirty="0"/>
            </a:p>
          </p:txBody>
        </p:sp>
        <p:pic>
          <p:nvPicPr>
            <p:cNvPr id="31" name="Picture 8" descr="All-sky map of the CMB temperature as obtained by Planck. | Download ...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571" b="89881" l="824" r="99059">
                          <a14:foregroundMark x1="6706" y1="26587" x2="4824" y2="39286"/>
                          <a14:foregroundMark x1="4824" y1="39286" x2="5059" y2="50000"/>
                          <a14:foregroundMark x1="24941" y1="8135" x2="50941" y2="4365"/>
                          <a14:foregroundMark x1="50941" y1="4365" x2="76235" y2="7937"/>
                          <a14:foregroundMark x1="76235" y1="7937" x2="88941" y2="24603"/>
                          <a14:foregroundMark x1="88941" y1="24603" x2="95529" y2="44246"/>
                          <a14:foregroundMark x1="95529" y1="44246" x2="95059" y2="54167"/>
                          <a14:foregroundMark x1="95059" y1="54167" x2="94118" y2="55754"/>
                          <a14:foregroundMark x1="99059" y1="39683" x2="98706" y2="46825"/>
                          <a14:foregroundMark x1="941" y1="40278" x2="824" y2="46230"/>
                          <a14:foregroundMark x1="41059" y1="2579" x2="57529" y2="3770"/>
                          <a14:foregroundMark x1="57529" y1="3770" x2="61059" y2="357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151"/>
            <a:stretch>
              <a:fillRect/>
            </a:stretch>
          </p:blipFill>
          <p:spPr bwMode="auto">
            <a:xfrm>
              <a:off x="7668600" y="4537431"/>
              <a:ext cx="1117054" cy="5038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8" name="文本框 37"/>
          <p:cNvSpPr txBox="1"/>
          <p:nvPr/>
        </p:nvSpPr>
        <p:spPr>
          <a:xfrm>
            <a:off x="286766" y="3374837"/>
            <a:ext cx="11700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+mn-ea"/>
              </a:rPr>
              <a:t>AliCPT </a:t>
            </a:r>
            <a:r>
              <a:rPr lang="zh-CN" altLang="en-US" sz="2000" b="1" dirty="0">
                <a:latin typeface="+mn-ea"/>
              </a:rPr>
              <a:t>计划：</a:t>
            </a:r>
            <a:endParaRPr lang="en-US" altLang="zh-CN" sz="2000" b="1" dirty="0">
              <a:latin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+mn-ea"/>
              </a:rPr>
              <a:t>升级望远镜探测器，增加探测器数量</a:t>
            </a:r>
            <a:endParaRPr lang="en-US" altLang="zh-CN" sz="2000" b="1" dirty="0">
              <a:latin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+mn-ea"/>
              </a:rPr>
              <a:t>开发</a:t>
            </a:r>
            <a:r>
              <a:rPr lang="zh-CN" altLang="en-US" sz="2000" b="1" dirty="0">
                <a:latin typeface="+mn-ea"/>
              </a:rPr>
              <a:t>新的高精度标定设备（基于无人机），自主，可控。</a:t>
            </a:r>
            <a:endParaRPr lang="en-US" altLang="zh-CN" sz="2000" dirty="0">
              <a:latin typeface="+mn-ea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0" y="321189"/>
            <a:ext cx="10005582" cy="523220"/>
            <a:chOff x="0" y="302979"/>
            <a:chExt cx="10005582" cy="666904"/>
          </a:xfrm>
        </p:grpSpPr>
        <p:grpSp>
          <p:nvGrpSpPr>
            <p:cNvPr id="18" name="组合 17"/>
            <p:cNvGrpSpPr/>
            <p:nvPr/>
          </p:nvGrpSpPr>
          <p:grpSpPr>
            <a:xfrm>
              <a:off x="0" y="402430"/>
              <a:ext cx="10005582" cy="468000"/>
              <a:chOff x="0" y="402430"/>
              <a:chExt cx="10005582" cy="468000"/>
            </a:xfrm>
          </p:grpSpPr>
          <p:sp>
            <p:nvSpPr>
              <p:cNvPr id="2" name="PA_矩形 9"/>
              <p:cNvSpPr/>
              <p:nvPr>
                <p:custDataLst>
                  <p:tags r:id="rId1"/>
                </p:custDataLst>
              </p:nvPr>
            </p:nvSpPr>
            <p:spPr>
              <a:xfrm>
                <a:off x="0" y="402430"/>
                <a:ext cx="144000" cy="4680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5" name="直接连接符 4"/>
              <p:cNvCxnSpPr/>
              <p:nvPr/>
            </p:nvCxnSpPr>
            <p:spPr>
              <a:xfrm>
                <a:off x="2148840" y="834478"/>
                <a:ext cx="7856742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"/>
            <p:cNvSpPr txBox="1"/>
            <p:nvPr/>
          </p:nvSpPr>
          <p:spPr>
            <a:xfrm>
              <a:off x="321545" y="302979"/>
              <a:ext cx="7171455" cy="666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>
                  <a:solidFill>
                    <a:srgbClr val="7030A0"/>
                  </a:solidFill>
                  <a:latin typeface="冬青黑体简体中文 W3" panose="020B0300000000000000" pitchFamily="34" charset="-122"/>
                  <a:ea typeface="冬青黑体简体中文 W3" panose="020B0300000000000000" pitchFamily="34" charset="-122"/>
                </a:defRPr>
              </a:lvl1pPr>
            </a:lstStyle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汉仪雅酷黑简" panose="00020600040101010101" charset="-122"/>
                  <a:ea typeface="汉仪雅酷黑简" panose="00020600040101010101" charset="-122"/>
                </a:rPr>
                <a:t>自主研发超导探测器阵列</a:t>
              </a:r>
              <a:endParaRPr lang="zh-CN" altLang="en-US" sz="2800" b="1" dirty="0">
                <a:solidFill>
                  <a:schemeClr val="accent1">
                    <a:lumMod val="75000"/>
                  </a:schemeClr>
                </a:solidFill>
                <a:latin typeface="汉仪雅酷黑简" panose="00020600040101010101" charset="-122"/>
                <a:ea typeface="汉仪雅酷黑简" panose="00020600040101010101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6" r="10086"/>
          <a:stretch>
            <a:fillRect/>
          </a:stretch>
        </p:blipFill>
        <p:spPr>
          <a:xfrm>
            <a:off x="9897193" y="112129"/>
            <a:ext cx="2257399" cy="77136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4" t="34642" r="23202" b="11110"/>
          <a:stretch>
            <a:fillRect/>
          </a:stretch>
        </p:blipFill>
        <p:spPr>
          <a:xfrm>
            <a:off x="628460" y="3731283"/>
            <a:ext cx="3606800" cy="255867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08626" y="6352145"/>
            <a:ext cx="3963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AliCPT</a:t>
            </a:r>
            <a:r>
              <a:rPr kumimoji="1"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探测器模块化便于拓展和升级</a:t>
            </a:r>
            <a:endParaRPr kumimoji="1"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2" t="5555" r="11029"/>
          <a:stretch>
            <a:fillRect/>
          </a:stretch>
        </p:blipFill>
        <p:spPr>
          <a:xfrm>
            <a:off x="4937842" y="766383"/>
            <a:ext cx="2791028" cy="3604274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135852" y="4090749"/>
            <a:ext cx="256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国产自主研发模块设计</a:t>
            </a:r>
            <a:endParaRPr kumimoji="1" lang="zh-CN" altLang="en-US" dirty="0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7" r="9621"/>
          <a:stretch>
            <a:fillRect/>
          </a:stretch>
        </p:blipFill>
        <p:spPr>
          <a:xfrm>
            <a:off x="8131898" y="1732059"/>
            <a:ext cx="3733005" cy="3393882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8996946" y="5244850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初版探测器阵列</a:t>
            </a:r>
            <a:endParaRPr kumimoji="1" lang="zh-CN" altLang="en-US" dirty="0"/>
          </a:p>
        </p:txBody>
      </p:sp>
      <p:sp>
        <p:nvSpPr>
          <p:cNvPr id="21" name="文本框 20"/>
          <p:cNvSpPr txBox="1"/>
          <p:nvPr/>
        </p:nvSpPr>
        <p:spPr>
          <a:xfrm>
            <a:off x="261184" y="1083769"/>
            <a:ext cx="424843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b="1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现状</a:t>
            </a:r>
            <a:r>
              <a:rPr lang="zh-CN" altLang="en-US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：</a:t>
            </a:r>
            <a:r>
              <a:rPr lang="en-GB" altLang="zh-CN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AliCPT-1 </a:t>
            </a:r>
            <a:r>
              <a:rPr lang="zh-CN" altLang="en-US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目前已有一个探测器模块在运行。</a:t>
            </a:r>
            <a:endParaRPr lang="zh-CN" altLang="en-US" b="0" i="0" u="none" strike="noStrike" dirty="0">
              <a:solidFill>
                <a:srgbClr val="404040"/>
              </a:solidFill>
              <a:effectLst/>
              <a:latin typeface="Yu Gothic UI Light" panose="020B0300000000000000" charset="-128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b="1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计划</a:t>
            </a:r>
            <a:r>
              <a:rPr lang="zh-CN" altLang="en-US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：</a:t>
            </a:r>
            <a:r>
              <a:rPr lang="zh-CN" altLang="en-US" dirty="0">
                <a:solidFill>
                  <a:srgbClr val="404040"/>
                </a:solidFill>
                <a:latin typeface="Yu Gothic UI Light" panose="020B0300000000000000" charset="-128"/>
              </a:rPr>
              <a:t>自主研发，增加模块</a:t>
            </a:r>
            <a:r>
              <a:rPr lang="zh-CN" altLang="en-US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。</a:t>
            </a:r>
            <a:endParaRPr lang="zh-CN" altLang="en-US" b="0" i="0" u="none" strike="noStrike" dirty="0">
              <a:solidFill>
                <a:srgbClr val="404040"/>
              </a:solidFill>
              <a:effectLst/>
              <a:latin typeface="Yu Gothic UI Light" panose="020B0300000000000000" charset="-128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b="1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意义</a:t>
            </a:r>
            <a:r>
              <a:rPr lang="zh-CN" altLang="en-US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：更多探测器意味着能更快地采集到更清晰的信号，是保证在</a:t>
            </a:r>
            <a:r>
              <a:rPr lang="en-US" altLang="zh-CN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5</a:t>
            </a:r>
            <a:r>
              <a:rPr lang="zh-CN" altLang="en-US" b="0" i="0" u="none" strike="noStrike" dirty="0">
                <a:solidFill>
                  <a:srgbClr val="404040"/>
                </a:solidFill>
                <a:effectLst/>
                <a:latin typeface="Yu Gothic UI Light" panose="020B0300000000000000" charset="-128"/>
              </a:rPr>
              <a:t>年内取得科学发现的基础。团队已掌握此项核心技术</a:t>
            </a:r>
            <a:endParaRPr lang="zh-CN" altLang="en-US" b="0" i="0" u="none" strike="noStrike" dirty="0">
              <a:solidFill>
                <a:srgbClr val="404040"/>
              </a:solidFill>
              <a:effectLst/>
              <a:latin typeface="Yu Gothic UI Light" panose="020B0300000000000000" charset="-128"/>
            </a:endParaRPr>
          </a:p>
        </p:txBody>
      </p:sp>
      <p:pic>
        <p:nvPicPr>
          <p:cNvPr id="22" name="Picture 4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8" t="26432" r="24935" b="12523"/>
          <a:stretch>
            <a:fillRect/>
          </a:stretch>
        </p:blipFill>
        <p:spPr>
          <a:xfrm>
            <a:off x="4606711" y="4447404"/>
            <a:ext cx="2396810" cy="196422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37767" y="5164713"/>
            <a:ext cx="2091460" cy="62780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791982" y="6416426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硅堆叠喇叭天线阵列</a:t>
            </a:r>
            <a:endParaRPr kumimoji="1" lang="zh-CN" altLang="en-US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07604" y="344032"/>
            <a:ext cx="1620484" cy="505675"/>
          </a:xfrm>
        </p:spPr>
        <p:txBody>
          <a:bodyPr/>
          <a:lstStyle/>
          <a:p>
            <a:pPr algn="l"/>
            <a:r>
              <a:rPr sz="2800" dirty="0">
                <a:sym typeface="+mn-ea"/>
              </a:rPr>
              <a:t>预期成果</a:t>
            </a:r>
            <a:endParaRPr sz="2800" dirty="0"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本框 1"/>
              <p:cNvSpPr txBox="1"/>
              <p:nvPr/>
            </p:nvSpPr>
            <p:spPr>
              <a:xfrm>
                <a:off x="407604" y="1268454"/>
                <a:ext cx="6831330" cy="47961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lvl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1. AliCPT-1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观测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5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年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+ 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极化标定源，到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2030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年，极化旋转角的测量精度可到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4.6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  <a:sym typeface="+mn-ea"/>
                      </a:rPr>
                      <m:t>𝜎</m:t>
                    </m:r>
                  </m:oMath>
                </a14:m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  <a:p>
                <a:pPr lvl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2. 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增加到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10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个模块，观测两年，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极化旋转角测量精度将达到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5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  <a:sym typeface="+mn-ea"/>
                      </a:rPr>
                      <m:t>𝜎</m:t>
                    </m:r>
                  </m:oMath>
                </a14:m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604" y="1268454"/>
                <a:ext cx="6831330" cy="4796155"/>
              </a:xfrm>
              <a:prstGeom prst="rect">
                <a:avLst/>
              </a:prstGeom>
              <a:blipFill rotWithShape="1">
                <a:blip r:embed="rId1"/>
                <a:stretch>
                  <a:fillRect l="-8" t="-7" r="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2025-02-10 11:28:51.077000"/>
          <p:cNvPicPr>
            <a:picLocks noChangeAspect="1"/>
          </p:cNvPicPr>
          <p:nvPr/>
        </p:nvPicPr>
        <p:blipFill>
          <a:blip r:embed="rId2"/>
          <a:srcRect t="5280"/>
          <a:stretch>
            <a:fillRect/>
          </a:stretch>
        </p:blipFill>
        <p:spPr>
          <a:xfrm>
            <a:off x="7238934" y="1575076"/>
            <a:ext cx="4711700" cy="3485515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565025" y="226144"/>
            <a:ext cx="6869590" cy="1057315"/>
          </a:xfrm>
        </p:spPr>
        <p:txBody>
          <a:bodyPr/>
          <a:lstStyle/>
          <a:p>
            <a:r>
              <a:rPr lang="en-US" altLang="zh-CN" dirty="0"/>
              <a:t>CMB </a:t>
            </a:r>
            <a:r>
              <a:rPr dirty="0"/>
              <a:t>极化旋转角功率谱</a:t>
            </a:r>
            <a:r>
              <a:rPr lang="zh-CN" altLang="en-US" dirty="0"/>
              <a:t>：</a:t>
            </a:r>
            <a:br>
              <a:rPr lang="en-US" altLang="zh-CN" dirty="0"/>
            </a:br>
            <a:r>
              <a:rPr lang="en-US" altLang="zh-CN" dirty="0"/>
              <a:t>          </a:t>
            </a:r>
            <a:r>
              <a:rPr lang="zh-CN" altLang="en-US" dirty="0"/>
              <a:t>空间依赖的 </a:t>
            </a:r>
            <a:r>
              <a:rPr lang="en-US" altLang="zh-CN" dirty="0"/>
              <a:t>CMB </a:t>
            </a:r>
            <a:r>
              <a:rPr lang="zh-CN" altLang="en-US" dirty="0"/>
              <a:t>极化旋转角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7671" y="1756799"/>
            <a:ext cx="8316686" cy="35291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矩形 6"/>
              <p:cNvSpPr/>
              <p:nvPr/>
            </p:nvSpPr>
            <p:spPr>
              <a:xfrm>
                <a:off x="7434615" y="630732"/>
                <a:ext cx="1959060" cy="491490"/>
              </a:xfrm>
              <a:prstGeom prst="rect">
                <a:avLst/>
              </a:prstGeom>
              <a:ln w="19050">
                <a:solidFill>
                  <a:srgbClr val="00B0F0"/>
                </a:solidFill>
              </a:ln>
            </p:spPr>
            <p:txBody>
              <a:bodyPr wrap="square">
                <a:spAutoFit/>
              </a:bodyPr>
              <a:lstStyle/>
              <a:p>
                <a:pPr indent="0">
                  <a:lnSpc>
                    <a:spcPct val="130000"/>
                  </a:lnSpc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200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zh-CN" altLang="en-US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acc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2000" b="0" i="1" smtClean="0">
                          <a:latin typeface="Cambria Math" panose="02040503050406030204" pitchFamily="18" charset="0"/>
                        </a:rPr>
                        <m:t>𝛿𝛼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acc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sz="20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endParaRPr>
              </a:p>
            </p:txBody>
          </p:sp>
        </mc:Choice>
        <mc:Fallback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4615" y="630732"/>
                <a:ext cx="1959060" cy="491490"/>
              </a:xfrm>
              <a:prstGeom prst="rect">
                <a:avLst/>
              </a:prstGeom>
              <a:blipFill rotWithShape="1">
                <a:blip r:embed="rId2"/>
                <a:stretch>
                  <a:fillRect l="-488" t="-1974" r="-480" b="-1902"/>
                </a:stretch>
              </a:blipFill>
              <a:ln w="190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/>
          <p:cNvSpPr txBox="1"/>
          <p:nvPr/>
        </p:nvSpPr>
        <p:spPr>
          <a:xfrm>
            <a:off x="1067435" y="5285740"/>
            <a:ext cx="6238875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 err="1">
                <a:solidFill>
                  <a:srgbClr val="0070C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Mingzhe</a:t>
            </a:r>
            <a:r>
              <a:rPr lang="en-US" altLang="zh-CN" sz="1800" b="1" dirty="0">
                <a:solidFill>
                  <a:srgbClr val="0070C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Li and Xinmin Zhang</a:t>
            </a:r>
            <a:endParaRPr lang="en-US" altLang="zh-CN" sz="1800" b="1" dirty="0">
              <a:solidFill>
                <a:srgbClr val="0070C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800" b="1" dirty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Phys. Rev. D 78, 103516   (2008)</a:t>
            </a:r>
            <a:r>
              <a:rPr lang="zh-CN" altLang="en-US" sz="1800" b="1" dirty="0"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，</a:t>
            </a:r>
            <a:r>
              <a:rPr lang="en-US" dirty="0">
                <a:solidFill>
                  <a:srgbClr val="FF0000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arXiv:0810.0403 </a:t>
            </a:r>
            <a:endParaRPr lang="en-US" dirty="0">
              <a:solidFill>
                <a:srgbClr val="FF0000"/>
              </a:solidFill>
              <a:latin typeface="Calibri" panose="020F0502020204030204" charset="0"/>
              <a:cs typeface="Calibri" panose="020F0502020204030204" charset="0"/>
            </a:endParaRPr>
          </a:p>
          <a:p>
            <a:r>
              <a:rPr lang="en-US" altLang="zh-CN" sz="1800" b="1" dirty="0">
                <a:solidFill>
                  <a:schemeClr val="accent1"/>
                </a:solidFill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Marc Kamionkowski</a:t>
            </a:r>
            <a:endParaRPr lang="en-US" altLang="zh-CN" sz="1800" b="1" dirty="0">
              <a:solidFill>
                <a:schemeClr val="accent1"/>
              </a:solidFill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  <a:p>
            <a:r>
              <a:rPr lang="en-US" altLang="zh-CN" sz="1800" b="1" dirty="0"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Phys.Rev.Lett.102:111302,2009</a:t>
            </a:r>
            <a:r>
              <a:rPr lang="zh-CN" altLang="en-US" sz="1800" b="1" dirty="0">
                <a:latin typeface="Calibri" panose="020F0502020204030204" charset="0"/>
                <a:ea typeface="宋体" panose="02010600030101010101" pitchFamily="2" charset="-122"/>
                <a:cs typeface="Calibri" panose="020F0502020204030204" charset="0"/>
              </a:rPr>
              <a:t>，</a:t>
            </a:r>
            <a:r>
              <a:rPr lang="en-US" dirty="0">
                <a:solidFill>
                  <a:srgbClr val="FF0000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arXiv:0810.1286</a:t>
            </a:r>
            <a:endParaRPr lang="en-US" altLang="zh-CN" sz="1800" b="1" dirty="0">
              <a:latin typeface="Calibri" panose="020F0502020204030204" charset="0"/>
              <a:ea typeface="宋体" panose="02010600030101010101" pitchFamily="2" charset="-122"/>
              <a:cs typeface="Calibri" panose="020F0502020204030204" charset="0"/>
            </a:endParaRPr>
          </a:p>
        </p:txBody>
      </p:sp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31943" y="259007"/>
            <a:ext cx="8755441" cy="566481"/>
          </a:xfrm>
        </p:spPr>
        <p:txBody>
          <a:bodyPr/>
          <a:lstStyle/>
          <a:p>
            <a:pPr algn="l"/>
            <a:r>
              <a:rPr dirty="0">
                <a:sym typeface="+mn-ea"/>
              </a:rPr>
              <a:t>首次地面CMB实验测量CMB 极化旋转角功率谱</a:t>
            </a:r>
            <a:endParaRPr lang="en-US" dirty="0">
              <a:solidFill>
                <a:schemeClr val="tx1"/>
              </a:solidFill>
              <a:sym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"/>
          <a:srcRect b="6411"/>
          <a:stretch>
            <a:fillRect/>
          </a:stretch>
        </p:blipFill>
        <p:spPr>
          <a:xfrm>
            <a:off x="7135495" y="1104265"/>
            <a:ext cx="4166235" cy="54629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780" y="1378585"/>
            <a:ext cx="5193665" cy="48056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94369" y="1494295"/>
            <a:ext cx="3468516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 err="1">
                <a:solidFill>
                  <a:srgbClr val="7030A0"/>
                </a:solidFill>
                <a:latin typeface="Calibri" panose="020F0502020204030204" charset="0"/>
                <a:cs typeface="Calibri" panose="020F0502020204030204" charset="0"/>
              </a:rPr>
              <a:t>Polarbear</a:t>
            </a:r>
            <a:r>
              <a:rPr lang="en-US" altLang="zh-CN" sz="1600" b="1" dirty="0">
                <a:solidFill>
                  <a:srgbClr val="7030A0"/>
                </a:solidFill>
                <a:latin typeface="Calibri" panose="020F0502020204030204" charset="0"/>
                <a:cs typeface="Calibri" panose="020F0502020204030204" charset="0"/>
              </a:rPr>
              <a:t> Collaboration. PRD 92, 123509 (2015). Editors' Suggestion</a:t>
            </a:r>
            <a:endParaRPr lang="zh-CN" altLang="en-US" sz="1600" b="1" dirty="0">
              <a:solidFill>
                <a:srgbClr val="7030A0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8929370" y="1843405"/>
            <a:ext cx="497840" cy="156210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>
            <p:custDataLst>
              <p:tags r:id="rId3"/>
            </p:custDataLst>
          </p:nvPr>
        </p:nvSpPr>
        <p:spPr>
          <a:xfrm>
            <a:off x="9281160" y="2155825"/>
            <a:ext cx="516890" cy="127000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191608" y="363783"/>
            <a:ext cx="9974641" cy="566481"/>
          </a:xfrm>
        </p:spPr>
        <p:txBody>
          <a:bodyPr/>
          <a:lstStyle/>
          <a:p>
            <a:pPr algn="l"/>
            <a:r>
              <a:rPr lang="zh-CN" altLang="en-US" dirty="0"/>
              <a:t>国际</a:t>
            </a:r>
            <a:r>
              <a:rPr dirty="0"/>
              <a:t>CMB实验对</a:t>
            </a:r>
            <a:r>
              <a:rPr dirty="0">
                <a:sym typeface="+mn-ea"/>
              </a:rPr>
              <a:t>CMB 极化旋转角功率谱测量结果汇总</a:t>
            </a:r>
            <a:endParaRPr dirty="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0" y="1390650"/>
            <a:ext cx="8538210" cy="49326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ext Box 3"/>
          <p:cNvSpPr txBox="1">
            <a:spLocks noChangeArrowheads="1"/>
          </p:cNvSpPr>
          <p:nvPr/>
        </p:nvSpPr>
        <p:spPr bwMode="auto">
          <a:xfrm>
            <a:off x="1639570" y="886460"/>
            <a:ext cx="3221990" cy="4610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noAutofit/>
          </a:bodyPr>
          <a:lstStyle/>
          <a:p>
            <a:r>
              <a:rPr kumimoji="1"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暗能量基本特征：</a:t>
            </a:r>
            <a:endParaRPr kumimoji="1"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28" name="Object 6"/>
          <p:cNvGraphicFramePr>
            <a:graphicFrameLocks noChangeAspect="1"/>
          </p:cNvGraphicFramePr>
          <p:nvPr/>
        </p:nvGraphicFramePr>
        <p:xfrm>
          <a:off x="4049712" y="2544149"/>
          <a:ext cx="4271963" cy="4267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公式" r:id="rId1" imgW="1828800" imgH="203200" progId="Equation.3">
                  <p:embed/>
                </p:oleObj>
              </mc:Choice>
              <mc:Fallback>
                <p:oleObj name="公式" r:id="rId1" imgW="1828800" imgH="203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9712" y="2544149"/>
                        <a:ext cx="4271963" cy="42673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3324224" y="2509216"/>
            <a:ext cx="484188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方正仿宋_GB2312" panose="02000000000000000000" charset="-122"/>
                <a:sym typeface="Symbol" panose="05050102010706020507" pitchFamily="2" charset="2"/>
              </a:rPr>
              <a:t></a:t>
            </a:r>
            <a:endParaRPr kumimoji="1" lang="en-US" altLang="zh-CN" sz="2400" dirty="0">
              <a:solidFill>
                <a:schemeClr val="tx1"/>
              </a:solidFill>
              <a:latin typeface="Times New Roman" panose="02020603050405020304" pitchFamily="18" charset="0"/>
              <a:ea typeface="方正仿宋_GB2312" panose="02000000000000000000" charset="-122"/>
            </a:endParaRP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639539" y="122251"/>
            <a:ext cx="732951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kumimoji="1" lang="zh-CN" altLang="en-US" sz="3200" b="1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</a:rPr>
              <a:t>暗能量物理性质</a:t>
            </a:r>
            <a:endParaRPr kumimoji="1" lang="zh-CN" altLang="en-US" sz="20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1588135" y="3337560"/>
            <a:ext cx="7642860" cy="28917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kumimoji="1"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暗能量理论模型唯象分类：</a:t>
            </a:r>
            <a:endParaRPr kumimoji="1"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宇宙学常数</a:t>
            </a:r>
            <a:r>
              <a:rPr kumimoji="1"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(Einstein)</a:t>
            </a:r>
            <a:r>
              <a: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kumimoji="1"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w=-1</a:t>
            </a:r>
            <a:endParaRPr kumimoji="1"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Quintessence</a:t>
            </a:r>
            <a:r>
              <a: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1"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Peebles</a:t>
            </a:r>
            <a:r>
              <a:rPr kumimoji="1"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   </a:t>
            </a:r>
            <a:r>
              <a:rPr kumimoji="1"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Wetterich</a:t>
            </a:r>
            <a:r>
              <a: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kumimoji="1"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w&gt;-1                </a:t>
            </a:r>
            <a:endParaRPr kumimoji="1"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Phantom  (Cardwell)  w&lt; -1</a:t>
            </a:r>
            <a:endParaRPr kumimoji="1"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Quintom </a:t>
            </a:r>
            <a:r>
              <a:rPr kumimoji="1"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 </a:t>
            </a:r>
            <a:r>
              <a:rPr kumimoji="1"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X. Zhang’s group )  w crossing -1 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                 </a:t>
            </a:r>
            <a:endParaRPr kumimoji="1" lang="en-US" altLang="zh-CN"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9155" y="1548130"/>
            <a:ext cx="3581400" cy="837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29155" y="2586337"/>
            <a:ext cx="990600" cy="361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62340" y="137222"/>
            <a:ext cx="3221990" cy="2271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文本框 1"/>
          <p:cNvSpPr txBox="1"/>
          <p:nvPr/>
        </p:nvSpPr>
        <p:spPr>
          <a:xfrm>
            <a:off x="1588135" y="6119495"/>
            <a:ext cx="5185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实验测量暗能量状态方程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w(z)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内容占位符 1"/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868045" y="929857"/>
                <a:ext cx="10868025" cy="4959985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endParaRPr lang="en-US" altLang="zh-CN" sz="2400" dirty="0">
                  <a:cs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cs typeface="微软雅黑" panose="020B0503020204020204" pitchFamily="34" charset="-122"/>
                  </a:rPr>
                  <a:t>2004</a:t>
                </a:r>
                <a:r>
                  <a:rPr lang="zh-CN" altLang="en-US" sz="2400" dirty="0">
                    <a:cs typeface="微软雅黑" panose="020B0503020204020204" pitchFamily="34" charset="-122"/>
                  </a:rPr>
                  <a:t>年提出状态方程越过</a:t>
                </a:r>
                <a:r>
                  <a:rPr lang="en-US" altLang="zh-CN" sz="2400" dirty="0">
                    <a:cs typeface="微软雅黑" panose="020B0503020204020204" pitchFamily="34" charset="-122"/>
                  </a:rPr>
                  <a:t>w=-1</a:t>
                </a:r>
                <a:r>
                  <a:rPr lang="zh-CN" altLang="en-US" sz="2400" dirty="0">
                    <a:cs typeface="微软雅黑" panose="020B0503020204020204" pitchFamily="34" charset="-122"/>
                  </a:rPr>
                  <a:t>的暗能量理论：</a:t>
                </a:r>
                <a:r>
                  <a:rPr lang="en-US" altLang="zh-CN" sz="2400" dirty="0">
                    <a:cs typeface="微软雅黑" panose="020B0503020204020204" pitchFamily="34" charset="-122"/>
                  </a:rPr>
                  <a:t>Quintom</a:t>
                </a:r>
                <a:r>
                  <a:rPr lang="zh-CN" altLang="en-US" sz="2400" dirty="0">
                    <a:cs typeface="微软雅黑" panose="020B0503020204020204" pitchFamily="34" charset="-122"/>
                  </a:rPr>
                  <a:t>，</a:t>
                </a:r>
                <a:br>
                  <a:rPr lang="zh-CN" altLang="en-US" sz="2400" dirty="0">
                    <a:cs typeface="微软雅黑" panose="020B0503020204020204" pitchFamily="34" charset="-122"/>
                  </a:rPr>
                </a:br>
                <a:r>
                  <a:rPr lang="zh-CN" altLang="en-US" sz="2400" dirty="0">
                    <a:solidFill>
                      <a:srgbClr val="FF0000"/>
                    </a:solidFill>
                    <a:cs typeface="微软雅黑" panose="020B0503020204020204" pitchFamily="34" charset="-122"/>
                  </a:rPr>
                  <a:t>（</a:t>
                </a:r>
                <a:r>
                  <a:rPr lang="zh-CN" altLang="en-US" sz="2400" dirty="0">
                    <a:solidFill>
                      <a:srgbClr val="FF0000"/>
                    </a:solidFill>
                    <a:cs typeface="微软雅黑" panose="020B0503020204020204" pitchFamily="34" charset="-122"/>
                  </a:rPr>
                  <a:t>等了）</a:t>
                </a:r>
                <a:r>
                  <a:rPr lang="en-US" altLang="zh-CN" sz="2400" dirty="0">
                    <a:solidFill>
                      <a:srgbClr val="FF0000"/>
                    </a:solidFill>
                    <a:cs typeface="微软雅黑" panose="020B0503020204020204" pitchFamily="34" charset="-122"/>
                  </a:rPr>
                  <a:t>20</a:t>
                </a:r>
                <a:r>
                  <a:rPr lang="zh-CN" altLang="en-US" sz="2400" dirty="0">
                    <a:solidFill>
                      <a:srgbClr val="FF0000"/>
                    </a:solidFill>
                    <a:cs typeface="微软雅黑" panose="020B0503020204020204" pitchFamily="34" charset="-122"/>
                  </a:rPr>
                  <a:t>年后，</a:t>
                </a:r>
                <a:r>
                  <a:rPr lang="zh-CN" altLang="en-US" sz="2400" dirty="0">
                    <a:cs typeface="微软雅黑" panose="020B0503020204020204" pitchFamily="34" charset="-122"/>
                  </a:rPr>
                  <a:t>被</a:t>
                </a:r>
                <a:r>
                  <a:rPr lang="en-US" altLang="zh-CN" sz="2400" dirty="0">
                    <a:cs typeface="微软雅黑" panose="020B0503020204020204" pitchFamily="34" charset="-122"/>
                  </a:rPr>
                  <a:t>DESI</a:t>
                </a:r>
                <a:r>
                  <a:rPr lang="zh-CN" altLang="en-US" sz="2400" dirty="0">
                    <a:cs typeface="微软雅黑" panose="020B0503020204020204" pitchFamily="34" charset="-122"/>
                  </a:rPr>
                  <a:t>天文观测结果支持。</a:t>
                </a:r>
                <a:endParaRPr lang="zh-CN" altLang="en-US" sz="2400" dirty="0">
                  <a:cs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cs typeface="微软雅黑" panose="020B0503020204020204" pitchFamily="34" charset="-122"/>
                  </a:rPr>
                  <a:t>2014</a:t>
                </a:r>
                <a:r>
                  <a:rPr lang="zh-CN" altLang="en-US" sz="2400" dirty="0">
                    <a:cs typeface="微软雅黑" panose="020B0503020204020204" pitchFamily="34" charset="-122"/>
                  </a:rPr>
                  <a:t>年提出阿里计划，（干了）</a:t>
                </a:r>
                <a:r>
                  <a:rPr lang="en-US" altLang="zh-CN" sz="2400" dirty="0">
                    <a:solidFill>
                      <a:srgbClr val="FF0000"/>
                    </a:solidFill>
                    <a:cs typeface="微软雅黑" panose="020B0503020204020204" pitchFamily="34" charset="-122"/>
                  </a:rPr>
                  <a:t>10</a:t>
                </a:r>
                <a:r>
                  <a:rPr lang="zh-CN" altLang="en-US" sz="2400" dirty="0">
                    <a:solidFill>
                      <a:srgbClr val="FF0000"/>
                    </a:solidFill>
                    <a:cs typeface="微软雅黑" panose="020B0503020204020204" pitchFamily="34" charset="-122"/>
                  </a:rPr>
                  <a:t>年后</a:t>
                </a:r>
                <a:r>
                  <a:rPr lang="zh-CN" altLang="en-US" sz="2400" dirty="0">
                    <a:cs typeface="微软雅黑" panose="020B0503020204020204" pitchFamily="34" charset="-122"/>
                  </a:rPr>
                  <a:t>建成并首光</a:t>
                </a:r>
                <a:endParaRPr lang="zh-CN" altLang="en-US" sz="2400" dirty="0">
                  <a:cs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400" dirty="0">
                    <a:cs typeface="微软雅黑" panose="020B0503020204020204" pitchFamily="34" charset="-122"/>
                  </a:rPr>
                  <a:t>2005-2006</a:t>
                </a:r>
                <a:r>
                  <a:rPr lang="zh-CN" altLang="en-US" sz="2400" dirty="0">
                    <a:cs typeface="微软雅黑" panose="020B0503020204020204" pitchFamily="34" charset="-122"/>
                  </a:rPr>
                  <a:t>年，国际上首次测量</a:t>
                </a:r>
                <a:r>
                  <a:rPr lang="en-US" altLang="zh-CN" sz="2400" dirty="0">
                    <a:cs typeface="微软雅黑" panose="020B0503020204020204" pitchFamily="34" charset="-122"/>
                  </a:rPr>
                  <a:t>CMB</a:t>
                </a:r>
                <a:r>
                  <a:rPr lang="zh-CN" altLang="en-US" sz="2400" dirty="0">
                    <a:cs typeface="微软雅黑" panose="020B0503020204020204" pitchFamily="34" charset="-122"/>
                  </a:rPr>
                  <a:t>极化旋转角，</a:t>
                </a:r>
                <a:r>
                  <a:rPr lang="en-US" altLang="zh-CN" sz="2400" dirty="0">
                    <a:cs typeface="微软雅黑" panose="020B0503020204020204" pitchFamily="34" charset="-122"/>
                  </a:rPr>
                  <a:t> </a:t>
                </a:r>
                <a:r>
                  <a:rPr lang="en-US" altLang="zh-CN" sz="2400" dirty="0">
                    <a:solidFill>
                      <a:schemeClr val="tx1"/>
                    </a:solidFill>
                    <a:cs typeface="微软雅黑" panose="020B0503020204020204" pitchFamily="34" charset="-122"/>
                  </a:rPr>
                  <a:t>Testing DE </a:t>
                </a:r>
                <a:r>
                  <a:rPr lang="en-US" altLang="zh-CN" sz="2400" dirty="0" err="1">
                    <a:solidFill>
                      <a:schemeClr val="tx1"/>
                    </a:solidFill>
                    <a:cs typeface="微软雅黑" panose="020B0503020204020204" pitchFamily="34" charset="-122"/>
                  </a:rPr>
                  <a:t>scalar-Chern-Simons@AliCPT</a:t>
                </a:r>
                <a:r>
                  <a:rPr lang="zh-CN" altLang="en-US" sz="2400" dirty="0">
                    <a:solidFill>
                      <a:schemeClr val="tx1"/>
                    </a:solidFill>
                    <a:cs typeface="微软雅黑" panose="020B0503020204020204" pitchFamily="34" charset="-122"/>
                  </a:rPr>
                  <a:t>，</a:t>
                </a:r>
                <a:r>
                  <a:rPr lang="en-US" altLang="zh-CN" sz="2400" dirty="0">
                    <a:solidFill>
                      <a:schemeClr val="tx1"/>
                    </a:solidFill>
                    <a:cs typeface="微软雅黑" panose="020B0503020204020204" pitchFamily="34" charset="-122"/>
                  </a:rPr>
                  <a:t> </a:t>
                </a:r>
                <a:r>
                  <a:rPr lang="zh-CN" altLang="en-US" sz="2400" dirty="0">
                    <a:solidFill>
                      <a:schemeClr val="tx1"/>
                    </a:solidFill>
                    <a:cs typeface="微软雅黑" panose="020B0503020204020204" pitchFamily="34" charset="-122"/>
                  </a:rPr>
                  <a:t>（又等</a:t>
                </a:r>
                <a:r>
                  <a:rPr lang="zh-CN" altLang="en-US" sz="2400" dirty="0">
                    <a:solidFill>
                      <a:schemeClr val="tx1"/>
                    </a:solidFill>
                    <a:cs typeface="微软雅黑" panose="020B0503020204020204" pitchFamily="34" charset="-122"/>
                  </a:rPr>
                  <a:t>又干）预期</a:t>
                </a:r>
                <a:r>
                  <a:rPr lang="en-US" altLang="zh-CN" sz="2400" dirty="0">
                    <a:solidFill>
                      <a:srgbClr val="FF0000"/>
                    </a:solidFill>
                    <a:cs typeface="微软雅黑" panose="020B0503020204020204" pitchFamily="34" charset="-122"/>
                  </a:rPr>
                  <a:t>2030</a:t>
                </a:r>
                <a:r>
                  <a:rPr lang="zh-CN" altLang="en-US" sz="2400" dirty="0">
                    <a:solidFill>
                      <a:schemeClr val="tx1"/>
                    </a:solidFill>
                    <a:cs typeface="微软雅黑" panose="020B0503020204020204" pitchFamily="34" charset="-122"/>
                  </a:rPr>
                  <a:t>年前将目前的</a:t>
                </a:r>
                <a:r>
                  <a:rPr lang="en-US" altLang="zh-CN" sz="2400" dirty="0">
                    <a:solidFill>
                      <a:schemeClr val="tx1"/>
                    </a:solidFill>
                    <a:cs typeface="微软雅黑" panose="020B0503020204020204" pitchFamily="34" charset="-122"/>
                  </a:rPr>
                  <a:t>~3.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.Luce" panose="00000400000000000000" charset="0"/>
                        <a:cs typeface="Cambria Math" panose="02040503050406030204" pitchFamily="18" charset="0"/>
                        <a:sym typeface="+mn-ea"/>
                      </a:rPr>
                      <m:t>6</m:t>
                    </m:r>
                    <m:r>
                      <a:rPr lang="en-US" altLang="zh-CN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.Luce" panose="00000400000000000000" charset="0"/>
                        <a:cs typeface="Cambria Math" panose="02040503050406030204" pitchFamily="18" charset="0"/>
                        <a:sym typeface="+mn-ea"/>
                      </a:rPr>
                      <m:t>𝜎</m:t>
                    </m:r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  <a:cs typeface="微软雅黑" panose="020B0503020204020204" pitchFamily="34" charset="-122"/>
                  </a:rPr>
                  <a:t> </a:t>
                </a:r>
                <a:r>
                  <a:rPr lang="zh-CN" altLang="en-US" sz="2400" dirty="0">
                    <a:solidFill>
                      <a:schemeClr val="tx1"/>
                    </a:solidFill>
                    <a:cs typeface="微软雅黑" panose="020B0503020204020204" pitchFamily="34" charset="-122"/>
                  </a:rPr>
                  <a:t>提升到</a:t>
                </a:r>
                <a:r>
                  <a:rPr lang="en-US" altLang="zh-CN" sz="2400" dirty="0">
                    <a:solidFill>
                      <a:schemeClr val="tx1"/>
                    </a:solidFill>
                    <a:cs typeface="微软雅黑" panose="020B0503020204020204" pitchFamily="34" charset="-122"/>
                  </a:rPr>
                  <a:t>5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.Luce" panose="00000400000000000000" charset="0"/>
                        <a:cs typeface="Cambria Math" panose="02040503050406030204" pitchFamily="18" charset="0"/>
                        <a:sym typeface="+mn-ea"/>
                      </a:rPr>
                      <m:t>𝜎</m:t>
                    </m:r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  <a:cs typeface="微软雅黑" panose="020B0503020204020204" pitchFamily="34" charset="-122"/>
                  </a:rPr>
                  <a:t> </a:t>
                </a:r>
                <a:r>
                  <a:rPr lang="zh-CN" altLang="en-US" sz="2400" dirty="0">
                    <a:solidFill>
                      <a:schemeClr val="tx1"/>
                    </a:solidFill>
                    <a:cs typeface="微软雅黑" panose="020B0503020204020204" pitchFamily="34" charset="-122"/>
                  </a:rPr>
                  <a:t>以上。</a:t>
                </a:r>
                <a:endParaRPr lang="zh-CN" altLang="en-US" sz="2400" dirty="0">
                  <a:solidFill>
                    <a:schemeClr val="tx1"/>
                  </a:solidFill>
                  <a:cs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2" name="内容占位符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868045" y="929857"/>
                <a:ext cx="10868025" cy="4959985"/>
              </a:xfrm>
              <a:blipFill rotWithShape="1">
                <a:blip r:embed="rId1"/>
                <a:stretch>
                  <a:fillRect t="-4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964278" y="270598"/>
            <a:ext cx="1213860" cy="683000"/>
          </a:xfrm>
        </p:spPr>
        <p:txBody>
          <a:bodyPr/>
          <a:lstStyle/>
          <a:p>
            <a:r>
              <a:rPr lang="zh-CN" altLang="en-US" sz="4000" dirty="0"/>
              <a:t>总结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056370" y="5836285"/>
            <a:ext cx="226758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ln>
                  <a:noFill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Thanks</a:t>
            </a:r>
            <a:r>
              <a:rPr lang="zh-CN" altLang="en-US" sz="4000" b="1" dirty="0">
                <a:ln>
                  <a:noFill/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！</a:t>
            </a:r>
            <a:endParaRPr lang="zh-CN" altLang="en-US" sz="28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250825" y="372520"/>
            <a:ext cx="5327650" cy="5486400"/>
            <a:chOff x="262558" y="117426"/>
            <a:chExt cx="5328592" cy="6258731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62558" y="117426"/>
              <a:ext cx="5328592" cy="6258731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3430910" y="1908915"/>
              <a:ext cx="1080120" cy="665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3200" dirty="0">
                  <a:solidFill>
                    <a:srgbClr val="FFFF00"/>
                  </a:solidFill>
                  <a:latin typeface="黑体" panose="02010609060101010101" charset="-122"/>
                  <a:ea typeface="黑体" panose="02010609060101010101" charset="-122"/>
                </a:rPr>
                <a:t>精质</a:t>
              </a:r>
              <a:endParaRPr kumimoji="1" lang="zh-CN" altLang="en-US" sz="3200" dirty="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982638" y="3717826"/>
              <a:ext cx="1080120" cy="665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3200" dirty="0">
                  <a:latin typeface="黑体" panose="02010609060101010101" charset="-122"/>
                  <a:ea typeface="黑体" panose="02010609060101010101" charset="-122"/>
                </a:rPr>
                <a:t>幽灵</a:t>
              </a:r>
              <a:endParaRPr kumimoji="1" lang="zh-CN" altLang="en-US" sz="3200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002939" y="1646010"/>
              <a:ext cx="1080120" cy="665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3200" dirty="0">
                  <a:solidFill>
                    <a:srgbClr val="0432FF"/>
                  </a:solidFill>
                  <a:latin typeface="黑体" panose="02010609060101010101" charset="-122"/>
                  <a:ea typeface="黑体" panose="02010609060101010101" charset="-122"/>
                </a:rPr>
                <a:t>精灵</a:t>
              </a:r>
              <a:endParaRPr kumimoji="1" lang="zh-CN" altLang="en-US" sz="3200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4367014" y="4437906"/>
              <a:ext cx="1080120" cy="665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3200" dirty="0">
                  <a:solidFill>
                    <a:srgbClr val="0432FF"/>
                  </a:solidFill>
                  <a:latin typeface="黑体" panose="02010609060101010101" charset="-122"/>
                  <a:ea typeface="黑体" panose="02010609060101010101" charset="-122"/>
                </a:rPr>
                <a:t>精灵</a:t>
              </a:r>
              <a:endParaRPr kumimoji="1" lang="zh-CN" altLang="en-US" sz="3200" dirty="0">
                <a:solidFill>
                  <a:srgbClr val="0432F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2491740" y="605643"/>
            <a:ext cx="74669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w(a) = w0+wa(1-a);</a:t>
            </a:r>
            <a:r>
              <a:rPr kumimoji="1"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kumimoji="1" lang="zh-CN" altLang="en-US" sz="3200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 是宇宙尺度因子</a:t>
            </a:r>
            <a:endParaRPr kumimoji="1" lang="zh-CN" altLang="en-US" sz="3200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50415" y="6014838"/>
            <a:ext cx="80600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Chevallier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–</a:t>
            </a:r>
            <a:r>
              <a:rPr lang="en-US" altLang="zh-CN" sz="24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Polarski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–Linder(CPL)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暗能量状态方程参数化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 descr="IMG_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2781" y="1502924"/>
            <a:ext cx="5785994" cy="341320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A39C34-4DC7-4F05-9ABD-CE44E40B4658}" type="slidenum">
              <a:rPr lang="en-US" altLang="zh-CN"/>
            </a:fld>
            <a:endParaRPr lang="en-US" altLang="zh-CN"/>
          </a:p>
        </p:txBody>
      </p:sp>
      <p:pic>
        <p:nvPicPr>
          <p:cNvPr id="17410" name="Picture 13" descr="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590800" y="3006586"/>
            <a:ext cx="6019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241425" y="5521325"/>
            <a:ext cx="8664575" cy="1076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Observing dark energy dynamics with supernova, microwave background </a:t>
            </a:r>
            <a:endParaRPr lang="en-US" altLang="zh-C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galaxy clustering </a:t>
            </a:r>
            <a:endParaRPr lang="en-US" altLang="zh-C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Jun-Qing Xia, Gong-Bo Zhao, Bo Feng, Hong Li and </a:t>
            </a:r>
            <a:r>
              <a:rPr lang="en-US" altLang="zh-CN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Xinmin</a:t>
            </a:r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Zhang </a:t>
            </a:r>
            <a:endParaRPr lang="en-US" altLang="zh-C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Phys.Rev.D73, 063521, 2006</a:t>
            </a:r>
            <a:r>
              <a:rPr lang="zh-CN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1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77875" y="1012190"/>
            <a:ext cx="9368155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宇宙学参数：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数值计算整体拟合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软件包：</a:t>
            </a:r>
            <a:r>
              <a:rPr lang="zh-CN" altLang="en-US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扰动方法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CosmoMC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天文数据：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SN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CMB+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LSS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。。。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Picture 17" descr="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6250" y="1089914"/>
            <a:ext cx="518160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2705" name="Object 16"/>
          <p:cNvGraphicFramePr>
            <a:graphicFrameLocks noChangeAspect="1"/>
          </p:cNvGraphicFramePr>
          <p:nvPr/>
        </p:nvGraphicFramePr>
        <p:xfrm>
          <a:off x="3619339" y="1660848"/>
          <a:ext cx="2372360" cy="309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公式" r:id="rId3" imgW="1435100" imgH="228600" progId="Equation.3">
                  <p:embed/>
                </p:oleObj>
              </mc:Choice>
              <mc:Fallback>
                <p:oleObj name="公式" r:id="rId3" imgW="1435100" imgH="228600" progId="Equation.3">
                  <p:embed/>
                  <p:pic>
                    <p:nvPicPr>
                      <p:cNvPr id="0" name="图片 41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339" y="1660848"/>
                        <a:ext cx="2372360" cy="3098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1"/>
          <p:cNvSpPr txBox="1"/>
          <p:nvPr/>
        </p:nvSpPr>
        <p:spPr>
          <a:xfrm>
            <a:off x="1992054" y="283096"/>
            <a:ext cx="7498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200" b="1" dirty="0">
                <a:solidFill>
                  <a:srgbClr val="0432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天文观测测定暗能量状态方程的基本程序</a:t>
            </a:r>
            <a:endParaRPr kumimoji="1" lang="zh-CN" altLang="en-US" sz="3200" b="1" dirty="0">
              <a:solidFill>
                <a:srgbClr val="0432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TABLE_ENDDRAG_ORIGIN_RECT" val="742*400"/>
  <p:tag name="TABLE_ENDDRAG_RECT" val="13*82*742*400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DIAGRAM_VIRTUALLY_FRAME" val="{&quot;height&quot;:332.26320996822795,&quot;left&quot;:368.8567945664641,&quot;top&quot;:165.98679003177202,&quot;width&quot;:351.1432054335359}"/>
</p:tagLst>
</file>

<file path=ppt/tags/tag20.xml><?xml version="1.0" encoding="utf-8"?>
<p:tagLst xmlns:p="http://schemas.openxmlformats.org/presentationml/2006/main">
  <p:tag name="KSO_WM_SPECIAL_SOURCE" val="bdnull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PA" val="v3.0.0"/>
</p:tagLst>
</file>

<file path=ppt/tags/tag37.xml><?xml version="1.0" encoding="utf-8"?>
<p:tagLst xmlns:p="http://schemas.openxmlformats.org/presentationml/2006/main">
  <p:tag name="PA" val="v3.0.0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9444</Words>
  <Application>WPS 演示</Application>
  <PresentationFormat>宽屏</PresentationFormat>
  <Paragraphs>521</Paragraphs>
  <Slides>70</Slides>
  <Notes>4</Notes>
  <HiddenSlides>0</HiddenSlides>
  <MMClips>2</MMClips>
  <ScaleCrop>false</ScaleCrop>
  <HeadingPairs>
    <vt:vector size="8" baseType="variant">
      <vt:variant>
        <vt:lpstr>已用的字体</vt:lpstr>
      </vt:variant>
      <vt:variant>
        <vt:i4>32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70</vt:i4>
      </vt:variant>
    </vt:vector>
  </HeadingPairs>
  <TitlesOfParts>
    <vt:vector size="107" baseType="lpstr">
      <vt:lpstr>Arial</vt:lpstr>
      <vt:lpstr>宋体</vt:lpstr>
      <vt:lpstr>Wingdings</vt:lpstr>
      <vt:lpstr>微软雅黑</vt:lpstr>
      <vt:lpstr>黑体</vt:lpstr>
      <vt:lpstr>Times New Roman</vt:lpstr>
      <vt:lpstr>方正仿宋_GB2312</vt:lpstr>
      <vt:lpstr>仿宋</vt:lpstr>
      <vt:lpstr>Symbol</vt:lpstr>
      <vt:lpstr>Arial Unicode MS</vt:lpstr>
      <vt:lpstr>Calibri Light</vt:lpstr>
      <vt:lpstr>Calibri</vt:lpstr>
      <vt:lpstr>等线</vt:lpstr>
      <vt:lpstr>MS PGothic</vt:lpstr>
      <vt:lpstr>Cambria Math</vt:lpstr>
      <vt:lpstr>Wingdings</vt:lpstr>
      <vt:lpstr>Kabel ITC</vt:lpstr>
      <vt:lpstr>Segoe Print</vt:lpstr>
      <vt:lpstr>Comic Sans MS</vt:lpstr>
      <vt:lpstr>Cambria</vt:lpstr>
      <vt:lpstr>Wonder Arial</vt:lpstr>
      <vt:lpstr>Century Gothic</vt:lpstr>
      <vt:lpstr>DejaVu Math TeX Gyre</vt:lpstr>
      <vt:lpstr>Ms.Luce</vt:lpstr>
      <vt:lpstr>冬青黑体简体中文 W3</vt:lpstr>
      <vt:lpstr>汉仪雅酷黑简</vt:lpstr>
      <vt:lpstr>Yu Gothic UI Light</vt:lpstr>
      <vt:lpstr>Microsoft YaHei UI</vt:lpstr>
      <vt:lpstr>等线 Light</vt:lpstr>
      <vt:lpstr>Symbol</vt:lpstr>
      <vt:lpstr>方正仿宋_GB2312</vt:lpstr>
      <vt:lpstr>汉仪雅酷黑简</vt:lpstr>
      <vt:lpstr>Office Theme</vt:lpstr>
      <vt:lpstr>Equation.3</vt:lpstr>
      <vt:lpstr>Equation.3</vt:lpstr>
      <vt:lpstr>Equation.3</vt:lpstr>
      <vt:lpstr>Origin50.Graph</vt:lpstr>
      <vt:lpstr>动力学暗能量与原初引力波探测新进展</vt:lpstr>
      <vt:lpstr>PowerPoint 演示文稿</vt:lpstr>
      <vt:lpstr>            报告内容</vt:lpstr>
      <vt:lpstr>DESI观测结果与Quintom暗能量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Quintom 理论挑战：NO-GO Theorem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Quintom Bounce with Double Fields</vt:lpstr>
      <vt:lpstr>Quintom Bounce with A Single Scalar</vt:lpstr>
      <vt:lpstr>PowerPoint 演示文稿</vt:lpstr>
      <vt:lpstr>PowerPoint 演示文稿</vt:lpstr>
      <vt:lpstr>PowerPoint 演示文稿</vt:lpstr>
      <vt:lpstr>PowerPoint 演示文稿</vt:lpstr>
      <vt:lpstr> DESI DR2后，暗能量研究发展趋势 </vt:lpstr>
      <vt:lpstr>PowerPoint 演示文稿</vt:lpstr>
      <vt:lpstr>PowerPoint 演示文稿</vt:lpstr>
      <vt:lpstr>任务I：精确测量暗能量状态方程</vt:lpstr>
      <vt:lpstr>Dark Energy Perturbation</vt:lpstr>
      <vt:lpstr>任务II：深入研究暗能量状态方程越过w=-1的Quintom理论</vt:lpstr>
      <vt:lpstr>任务III：研究动力学暗能量与通常物质的相互作用，           Effective field theory with shift symmetry          开展暗能量探测实验新方法</vt:lpstr>
      <vt:lpstr>AliCPT 简介      现状、发展规划及预期成果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CMB 实验前沿：B mode 科学两大目标</vt:lpstr>
      <vt:lpstr>AliCPT 科学</vt:lpstr>
      <vt:lpstr>原初引力波探测实验现状  </vt:lpstr>
      <vt:lpstr>PowerPoint 演示文稿</vt:lpstr>
      <vt:lpstr>PowerPoint 演示文稿</vt:lpstr>
      <vt:lpstr>AliCPT检验动力学暗能量的新机制 ----测量CMB光子极化旋转角,         探测暗能量场与CMB光子的相互作用</vt:lpstr>
      <vt:lpstr>DE scalar-Chern（陈省身）-Simons 理论</vt:lpstr>
      <vt:lpstr>暗能量-Chern-Simons 理论在CMB中的效应： 旋转CMB 极化</vt:lpstr>
      <vt:lpstr>Simons 基金会斥巨资在智利台址建设Simons 天文台 检验Chern-Simons理论</vt:lpstr>
      <vt:lpstr>首次测量CMB极化旋转角</vt:lpstr>
      <vt:lpstr>国际CMB实验测量CMB极化旋转角结果汇总</vt:lpstr>
      <vt:lpstr>PowerPoint 演示文稿</vt:lpstr>
      <vt:lpstr>PowerPoint 演示文稿</vt:lpstr>
      <vt:lpstr>预期成果</vt:lpstr>
      <vt:lpstr>CMB 极化旋转角功率谱：           空间依赖的 CMB 极化旋转角</vt:lpstr>
      <vt:lpstr>首次地面CMB实验测量CMB 极化旋转角功率谱</vt:lpstr>
      <vt:lpstr>国际CMB实验对CMB 极化旋转角功率谱测量结果汇总</vt:lpstr>
      <vt:lpstr>总结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宇宙起源与命运</dc:title>
  <dc:creator>Microsoft Office User</dc:creator>
  <cp:lastModifiedBy>Wl</cp:lastModifiedBy>
  <cp:revision>636</cp:revision>
  <dcterms:created xsi:type="dcterms:W3CDTF">2025-10-11T12:38:00Z</dcterms:created>
  <dcterms:modified xsi:type="dcterms:W3CDTF">2026-01-14T04:02:02Z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7ABB87F8B53F4005B8898D1362E2F4AF_13</vt:lpwstr>
  </property>
  <property fmtid="{D5CDD505-2E9C-101B-9397-08002B2CF9AE}" pid="3" name="KSOProductBuildVer">
    <vt:lpwstr>2052-12.1.0.24034</vt:lpwstr>
  </property>
</Properties>
</file>