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  <p:sldMasterId id="2147484024" r:id="rId2"/>
    <p:sldMasterId id="2147485422" r:id="rId3"/>
    <p:sldMasterId id="2147486422" r:id="rId4"/>
    <p:sldMasterId id="2147486446" r:id="rId5"/>
    <p:sldMasterId id="2147486458" r:id="rId6"/>
    <p:sldMasterId id="2147486506" r:id="rId7"/>
  </p:sldMasterIdLst>
  <p:notesMasterIdLst>
    <p:notesMasterId r:id="rId40"/>
  </p:notesMasterIdLst>
  <p:handoutMasterIdLst>
    <p:handoutMasterId r:id="rId41"/>
  </p:handoutMasterIdLst>
  <p:sldIdLst>
    <p:sldId id="385" r:id="rId8"/>
    <p:sldId id="710" r:id="rId9"/>
    <p:sldId id="711" r:id="rId10"/>
    <p:sldId id="712" r:id="rId11"/>
    <p:sldId id="709" r:id="rId12"/>
    <p:sldId id="307" r:id="rId13"/>
    <p:sldId id="692" r:id="rId14"/>
    <p:sldId id="309" r:id="rId15"/>
    <p:sldId id="329" r:id="rId16"/>
    <p:sldId id="683" r:id="rId17"/>
    <p:sldId id="686" r:id="rId18"/>
    <p:sldId id="706" r:id="rId19"/>
    <p:sldId id="671" r:id="rId20"/>
    <p:sldId id="687" r:id="rId21"/>
    <p:sldId id="657" r:id="rId22"/>
    <p:sldId id="698" r:id="rId23"/>
    <p:sldId id="699" r:id="rId24"/>
    <p:sldId id="688" r:id="rId25"/>
    <p:sldId id="678" r:id="rId26"/>
    <p:sldId id="690" r:id="rId27"/>
    <p:sldId id="682" r:id="rId28"/>
    <p:sldId id="700" r:id="rId29"/>
    <p:sldId id="703" r:id="rId30"/>
    <p:sldId id="693" r:id="rId31"/>
    <p:sldId id="701" r:id="rId32"/>
    <p:sldId id="696" r:id="rId33"/>
    <p:sldId id="708" r:id="rId34"/>
    <p:sldId id="713" r:id="rId35"/>
    <p:sldId id="427" r:id="rId36"/>
    <p:sldId id="705" r:id="rId37"/>
    <p:sldId id="495" r:id="rId38"/>
    <p:sldId id="604" r:id="rId39"/>
  </p:sldIdLst>
  <p:sldSz cx="9144000" cy="5143500" type="screen16x9"/>
  <p:notesSz cx="9874250" cy="6797675"/>
  <p:custDataLst>
    <p:tags r:id="rId42"/>
  </p:custDataLst>
  <p:defaultTextStyle>
    <a:defPPr>
      <a:defRPr lang="zh-TW"/>
    </a:defPPr>
    <a:lvl1pPr algn="l" rtl="0" eaLnBrk="0" fontAlgn="base" hangingPunct="0">
      <a:spcBef>
        <a:spcPct val="0"/>
      </a:spcBef>
      <a:spcAft>
        <a:spcPct val="0"/>
      </a:spcAft>
      <a:defRPr kumimoji="1" sz="1650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1pPr>
    <a:lvl2pPr marL="342900" algn="l" rtl="0" eaLnBrk="0" fontAlgn="base" hangingPunct="0">
      <a:spcBef>
        <a:spcPct val="0"/>
      </a:spcBef>
      <a:spcAft>
        <a:spcPct val="0"/>
      </a:spcAft>
      <a:defRPr kumimoji="1" sz="1650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2pPr>
    <a:lvl3pPr marL="685800" algn="l" rtl="0" eaLnBrk="0" fontAlgn="base" hangingPunct="0">
      <a:spcBef>
        <a:spcPct val="0"/>
      </a:spcBef>
      <a:spcAft>
        <a:spcPct val="0"/>
      </a:spcAft>
      <a:defRPr kumimoji="1" sz="1650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3pPr>
    <a:lvl4pPr marL="1028700" algn="l" rtl="0" eaLnBrk="0" fontAlgn="base" hangingPunct="0">
      <a:spcBef>
        <a:spcPct val="0"/>
      </a:spcBef>
      <a:spcAft>
        <a:spcPct val="0"/>
      </a:spcAft>
      <a:defRPr kumimoji="1" sz="1650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4pPr>
    <a:lvl5pPr marL="1371600" algn="l" rtl="0" eaLnBrk="0" fontAlgn="base" hangingPunct="0">
      <a:spcBef>
        <a:spcPct val="0"/>
      </a:spcBef>
      <a:spcAft>
        <a:spcPct val="0"/>
      </a:spcAft>
      <a:defRPr kumimoji="1" sz="1650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5pPr>
    <a:lvl6pPr marL="1714500" algn="l" defTabSz="685800" rtl="0" eaLnBrk="1" latinLnBrk="0" hangingPunct="1">
      <a:defRPr kumimoji="1" sz="1650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6pPr>
    <a:lvl7pPr marL="2057400" algn="l" defTabSz="685800" rtl="0" eaLnBrk="1" latinLnBrk="0" hangingPunct="1">
      <a:defRPr kumimoji="1" sz="1650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7pPr>
    <a:lvl8pPr marL="2400300" algn="l" defTabSz="685800" rtl="0" eaLnBrk="1" latinLnBrk="0" hangingPunct="1">
      <a:defRPr kumimoji="1" sz="1650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8pPr>
    <a:lvl9pPr marL="2743200" algn="l" defTabSz="685800" rtl="0" eaLnBrk="1" latinLnBrk="0" hangingPunct="1">
      <a:defRPr kumimoji="1" sz="1650" b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9900CC"/>
    <a:srgbClr val="3366CC"/>
    <a:srgbClr val="FF3399"/>
    <a:srgbClr val="FF3300"/>
    <a:srgbClr val="660066"/>
    <a:srgbClr val="FF0000"/>
    <a:srgbClr val="92D050"/>
    <a:srgbClr val="CFD4CA"/>
    <a:srgbClr val="0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241" autoAdjust="0"/>
    <p:restoredTop sz="95788" autoAdjust="0"/>
  </p:normalViewPr>
  <p:slideViewPr>
    <p:cSldViewPr snapToGrid="0">
      <p:cViewPr varScale="1">
        <p:scale>
          <a:sx n="128" d="100"/>
          <a:sy n="128" d="100"/>
        </p:scale>
        <p:origin x="168" y="384"/>
      </p:cViewPr>
      <p:guideLst>
        <p:guide orient="horz" pos="1620"/>
        <p:guide pos="2880"/>
      </p:guideLst>
    </p:cSldViewPr>
  </p:slideViewPr>
  <p:outlineViewPr>
    <p:cViewPr>
      <p:scale>
        <a:sx n="50" d="100"/>
        <a:sy n="50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tags" Target="tags/tag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notesMaster" Target="notesMasters/notesMaster1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presProps" Target="presProps.xml"/><Relationship Id="rId8" Type="http://schemas.openxmlformats.org/officeDocument/2006/relationships/slide" Target="slides/slid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tableStyles" Target="tableStyles.xml"/><Relationship Id="rId20" Type="http://schemas.openxmlformats.org/officeDocument/2006/relationships/slide" Target="slides/slide13.xml"/><Relationship Id="rId41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3" y="0"/>
            <a:ext cx="4277613" cy="33988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685" tIns="45845" rIns="91685" bIns="45845" numCol="1" anchor="t" anchorCtr="0" compatLnSpc="1">
            <a:prstTxWarp prst="textNoShape">
              <a:avLst/>
            </a:prstTxWarp>
          </a:bodyPr>
          <a:lstStyle>
            <a:lvl1pPr defTabSz="917575" eaLnBrk="1" hangingPunct="1">
              <a:defRPr sz="1200" b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596642" y="0"/>
            <a:ext cx="4277611" cy="33988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685" tIns="45845" rIns="91685" bIns="45845" numCol="1" anchor="t" anchorCtr="0" compatLnSpc="1">
            <a:prstTxWarp prst="textNoShape">
              <a:avLst/>
            </a:prstTxWarp>
          </a:bodyPr>
          <a:lstStyle>
            <a:lvl1pPr algn="r" defTabSz="917575" eaLnBrk="1" hangingPunct="1">
              <a:defRPr sz="1200" b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126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3" y="6457797"/>
            <a:ext cx="4277613" cy="33988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685" tIns="45845" rIns="91685" bIns="45845" numCol="1" anchor="b" anchorCtr="0" compatLnSpc="1">
            <a:prstTxWarp prst="textNoShape">
              <a:avLst/>
            </a:prstTxWarp>
          </a:bodyPr>
          <a:lstStyle>
            <a:lvl1pPr defTabSz="917575" eaLnBrk="1" hangingPunct="1">
              <a:defRPr sz="1200" b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126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596642" y="6457797"/>
            <a:ext cx="4277611" cy="33988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685" tIns="45845" rIns="91685" bIns="45845" numCol="1" anchor="b" anchorCtr="0" compatLnSpc="1">
            <a:prstTxWarp prst="textNoShape">
              <a:avLst/>
            </a:prstTxWarp>
          </a:bodyPr>
          <a:lstStyle>
            <a:lvl1pPr algn="r" defTabSz="917575" eaLnBrk="1" hangingPunct="1">
              <a:defRPr sz="1200" b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1BEDF6AC-54AB-453B-A300-C6DBAB83F0A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3" y="0"/>
            <a:ext cx="4277613" cy="33988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685" tIns="45845" rIns="91685" bIns="45845" numCol="1" anchor="t" anchorCtr="0" compatLnSpc="1">
            <a:prstTxWarp prst="textNoShape">
              <a:avLst/>
            </a:prstTxWarp>
          </a:bodyPr>
          <a:lstStyle>
            <a:lvl1pPr defTabSz="917575" eaLnBrk="1" hangingPunct="1">
              <a:defRPr sz="1200" b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596642" y="0"/>
            <a:ext cx="4277611" cy="33988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685" tIns="45845" rIns="91685" bIns="45845" numCol="1" anchor="t" anchorCtr="0" compatLnSpc="1">
            <a:prstTxWarp prst="textNoShape">
              <a:avLst/>
            </a:prstTxWarp>
          </a:bodyPr>
          <a:lstStyle>
            <a:lvl1pPr algn="r" defTabSz="917575" eaLnBrk="1" hangingPunct="1">
              <a:defRPr sz="1200" b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2355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673350" y="509588"/>
            <a:ext cx="4530725" cy="25495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316723" y="3228350"/>
            <a:ext cx="7240809" cy="305895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685" tIns="45845" rIns="91685" bIns="458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noProof="0"/>
              <a:t>按一下以編輯母片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3" y="6457797"/>
            <a:ext cx="4277613" cy="33988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685" tIns="45845" rIns="91685" bIns="45845" numCol="1" anchor="b" anchorCtr="0" compatLnSpc="1">
            <a:prstTxWarp prst="textNoShape">
              <a:avLst/>
            </a:prstTxWarp>
          </a:bodyPr>
          <a:lstStyle>
            <a:lvl1pPr defTabSz="917575" eaLnBrk="1" hangingPunct="1">
              <a:defRPr sz="1200" b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2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596642" y="6457797"/>
            <a:ext cx="4277611" cy="33988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685" tIns="45845" rIns="91685" bIns="45845" numCol="1" anchor="b" anchorCtr="0" compatLnSpc="1">
            <a:prstTxWarp prst="textNoShape">
              <a:avLst/>
            </a:prstTxWarp>
          </a:bodyPr>
          <a:lstStyle>
            <a:lvl1pPr algn="r" defTabSz="917575" eaLnBrk="1" hangingPunct="1">
              <a:defRPr sz="1200" b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FA3EA273-161E-49A8-A94B-ECA195EBC7B2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900" kern="1200">
        <a:solidFill>
          <a:schemeClr val="tx1"/>
        </a:solidFill>
        <a:latin typeface="Times New Roman" pitchFamily="18" charset="0"/>
        <a:ea typeface="新細明體" panose="02020500000000000000" pitchFamily="18" charset="-120"/>
        <a:cs typeface="+mn-cs"/>
      </a:defRPr>
    </a:lvl1pPr>
    <a:lvl2pPr marL="342900" algn="l" rtl="0" eaLnBrk="0" fontAlgn="base" hangingPunct="0">
      <a:spcBef>
        <a:spcPct val="30000"/>
      </a:spcBef>
      <a:spcAft>
        <a:spcPct val="0"/>
      </a:spcAft>
      <a:defRPr kumimoji="1" sz="900" kern="1200">
        <a:solidFill>
          <a:schemeClr val="tx1"/>
        </a:solidFill>
        <a:latin typeface="Times New Roman" pitchFamily="18" charset="0"/>
        <a:ea typeface="新細明體" panose="02020500000000000000" pitchFamily="18" charset="-120"/>
        <a:cs typeface="+mn-cs"/>
      </a:defRPr>
    </a:lvl2pPr>
    <a:lvl3pPr marL="685800" algn="l" rtl="0" eaLnBrk="0" fontAlgn="base" hangingPunct="0">
      <a:spcBef>
        <a:spcPct val="30000"/>
      </a:spcBef>
      <a:spcAft>
        <a:spcPct val="0"/>
      </a:spcAft>
      <a:defRPr kumimoji="1" sz="900" kern="1200">
        <a:solidFill>
          <a:schemeClr val="tx1"/>
        </a:solidFill>
        <a:latin typeface="Times New Roman" pitchFamily="18" charset="0"/>
        <a:ea typeface="新細明體" panose="02020500000000000000" pitchFamily="18" charset="-120"/>
        <a:cs typeface="+mn-cs"/>
      </a:defRPr>
    </a:lvl3pPr>
    <a:lvl4pPr marL="1028700" algn="l" rtl="0" eaLnBrk="0" fontAlgn="base" hangingPunct="0">
      <a:spcBef>
        <a:spcPct val="30000"/>
      </a:spcBef>
      <a:spcAft>
        <a:spcPct val="0"/>
      </a:spcAft>
      <a:defRPr kumimoji="1" sz="900" kern="1200">
        <a:solidFill>
          <a:schemeClr val="tx1"/>
        </a:solidFill>
        <a:latin typeface="Times New Roman" pitchFamily="18" charset="0"/>
        <a:ea typeface="新細明體" panose="02020500000000000000" pitchFamily="18" charset="-120"/>
        <a:cs typeface="+mn-cs"/>
      </a:defRPr>
    </a:lvl4pPr>
    <a:lvl5pPr marL="1371600" algn="l" rtl="0" eaLnBrk="0" fontAlgn="base" hangingPunct="0">
      <a:spcBef>
        <a:spcPct val="30000"/>
      </a:spcBef>
      <a:spcAft>
        <a:spcPct val="0"/>
      </a:spcAft>
      <a:defRPr kumimoji="1" sz="900" kern="1200">
        <a:solidFill>
          <a:schemeClr val="tx1"/>
        </a:solidFill>
        <a:latin typeface="Times New Roman" pitchFamily="18" charset="0"/>
        <a:ea typeface="新細明體" panose="02020500000000000000" pitchFamily="18" charset="-120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757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defTabSz="91757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defTabSz="91757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defTabSz="91757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defTabSz="91757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defTabSz="91757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defTabSz="91757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defTabSz="91757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defTabSz="91757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6FE38ABA-5D24-4450-8116-4DBECDE0FBC3}" type="slidenum">
              <a:rPr lang="en-US" altLang="zh-TW" smtClean="0"/>
              <a:pPr>
                <a:spcBef>
                  <a:spcPct val="0"/>
                </a:spcBef>
              </a:pPr>
              <a:t>1</a:t>
            </a:fld>
            <a:endParaRPr lang="en-US" altLang="zh-TW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671763" y="509588"/>
            <a:ext cx="4530725" cy="2549525"/>
          </a:xfrm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zh-TW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A3EA273-161E-49A8-A94B-ECA195EBC7B2}" type="slidenum">
              <a:rPr lang="en-US" altLang="zh-TW" smtClean="0"/>
              <a:pPr>
                <a:defRPr/>
              </a:pPr>
              <a:t>21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9058612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A3EA273-161E-49A8-A94B-ECA195EBC7B2}" type="slidenum">
              <a:rPr lang="en-US" altLang="zh-TW" smtClean="0"/>
              <a:pPr>
                <a:defRPr/>
              </a:pPr>
              <a:t>24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1935512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A3EA273-161E-49A8-A94B-ECA195EBC7B2}" type="slidenum">
              <a:rPr lang="en-US" altLang="zh-TW" smtClean="0"/>
              <a:pPr>
                <a:defRPr/>
              </a:pPr>
              <a:t>28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9419384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4C1013-7E1A-B04E-8BBC-944E4343AB57}" type="slidenum">
              <a:rPr lang="en-US" altLang="zh-TW" smtClean="0"/>
              <a:pPr/>
              <a:t>29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1050290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0F019E-A7A3-B442-ADF5-561AD0EBB792}" type="slidenum">
              <a:rPr lang="en-US" altLang="zh-TW" smtClean="0"/>
              <a:pPr/>
              <a:t>6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834125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E66675-5EE6-AE4C-8EF7-8E265247300D}" type="slidenum">
              <a:rPr lang="en-US" altLang="zh-TW" smtClean="0"/>
              <a:pPr/>
              <a:t>7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4645224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0F019E-A7A3-B442-ADF5-561AD0EBB792}" type="slidenum">
              <a:rPr lang="en-US" altLang="zh-TW" smtClean="0"/>
              <a:pPr/>
              <a:t>8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2679029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A0E33F-B95E-6343-BF9C-2B6A250BB0D4}" type="slidenum">
              <a:rPr lang="en-US" altLang="zh-TW" smtClean="0"/>
              <a:pPr/>
              <a:t>9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0294089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A3EA273-161E-49A8-A94B-ECA195EBC7B2}" type="slidenum">
              <a:rPr lang="en-US" altLang="zh-TW" smtClean="0"/>
              <a:pPr>
                <a:defRPr/>
              </a:pPr>
              <a:t>10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8558250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A3EA273-161E-49A8-A94B-ECA195EBC7B2}" type="slidenum">
              <a:rPr lang="en-US" altLang="zh-TW" smtClean="0"/>
              <a:pPr>
                <a:defRPr/>
              </a:pPr>
              <a:t>11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7230716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A3EA273-161E-49A8-A94B-ECA195EBC7B2}" type="slidenum">
              <a:rPr lang="en-US" altLang="zh-TW" smtClean="0"/>
              <a:pPr>
                <a:defRPr/>
              </a:pPr>
              <a:t>12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9667567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A3EA273-161E-49A8-A94B-ECA195EBC7B2}" type="slidenum">
              <a:rPr lang="en-US" altLang="zh-TW" smtClean="0"/>
              <a:pPr>
                <a:defRPr/>
              </a:pPr>
              <a:t>18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7558864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Master" Target="../slideMasters/slideMaster3.xml"/><Relationship Id="rId1" Type="http://schemas.openxmlformats.org/officeDocument/2006/relationships/themeOverride" Target="../theme/themeOverride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B3EA12-4602-400F-8BFE-44777D5DFD0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9397408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59B96A-571C-45D0-BF66-B5C0DBF7496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2318546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F28634-3523-4141-B937-0DA70D50140A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8901328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879869"/>
            <a:ext cx="7772400" cy="1102519"/>
          </a:xfrm>
        </p:spPr>
        <p:txBody>
          <a:bodyPr anchor="b"/>
          <a:lstStyle>
            <a:lvl1pPr algn="l">
              <a:defRPr sz="3600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687717" y="1982387"/>
            <a:ext cx="6670366" cy="1314450"/>
          </a:xfrm>
        </p:spPr>
        <p:txBody>
          <a:bodyPr/>
          <a:lstStyle>
            <a:lvl1pPr marL="0" indent="0" algn="l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  <a:endParaRPr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663D05-9AEF-43B7-8D07-A7D221EF5E6F}" type="datetimeFigureOut">
              <a:rPr lang="en-US" altLang="zh-TW"/>
              <a:pPr>
                <a:defRPr/>
              </a:pPr>
              <a:t>1/19/26</a:t>
            </a:fld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83ED2F-CB32-4366-83F3-21F9BF15E9B3}" type="slidenum">
              <a:rPr lang="en-US" altLang="zh-TW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3691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7F6CB1-0625-4545-8EA6-CEB36E25BA04}" type="datetimeFigureOut">
              <a:rPr lang="en-US" altLang="zh-TW"/>
              <a:pPr>
                <a:defRPr/>
              </a:pPr>
              <a:t>1/19/26</a:t>
            </a:fld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575920-6AF3-4598-8EEB-F8F2FFEAC1CE}" type="slidenum">
              <a:rPr lang="en-US" altLang="zh-TW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97040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區段標題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85800" y="2193136"/>
            <a:ext cx="7772400" cy="1021556"/>
          </a:xfrm>
        </p:spPr>
        <p:txBody>
          <a:bodyPr anchor="t"/>
          <a:lstStyle>
            <a:lvl1pPr algn="l">
              <a:defRPr sz="3300" b="0" cap="all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85800" y="1071562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63F15D-DCCA-4C08-A1F8-B9E676A31830}" type="datetimeFigureOut">
              <a:rPr lang="en-US" altLang="zh-TW"/>
              <a:pPr>
                <a:defRPr/>
              </a:pPr>
              <a:t>1/19/26</a:t>
            </a:fld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479F9B-A4F3-49F9-80B1-9843DD88EA77}" type="slidenum">
              <a:rPr lang="en-US" altLang="zh-TW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44284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246A08-3FDF-49C1-9FE3-BC44C37F7B00}" type="datetimeFigureOut">
              <a:rPr lang="en-US" altLang="zh-TW"/>
              <a:pPr>
                <a:defRPr/>
              </a:pPr>
              <a:t>1/19/26</a:t>
            </a:fld>
            <a:endParaRPr lang="en-US" alt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27AA75-980D-4753-9334-9C2958F65A7D}" type="slidenum">
              <a:rPr lang="en-US" altLang="zh-TW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10284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2639E4-AF99-4C18-94B0-A1FC7F92A4F6}" type="datetimeFigureOut">
              <a:rPr lang="en-US" altLang="zh-TW"/>
              <a:pPr>
                <a:defRPr/>
              </a:pPr>
              <a:t>1/19/26</a:t>
            </a:fld>
            <a:endParaRPr lang="en-US" altLang="zh-TW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F7D90E-EE10-4D41-A2BB-04DCA342B3EF}" type="slidenum">
              <a:rPr lang="en-US" altLang="zh-TW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02628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314868-7394-42F5-96E1-B5EFD84A48B5}" type="datetimeFigureOut">
              <a:rPr lang="en-US" altLang="zh-TW"/>
              <a:pPr>
                <a:defRPr/>
              </a:pPr>
              <a:t>1/19/26</a:t>
            </a:fld>
            <a:endParaRPr lang="en-US" altLang="zh-TW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83EAD1-5FEE-4BFF-84CF-A1D09DEA75D8}" type="slidenum">
              <a:rPr lang="en-US" altLang="zh-TW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39459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AE9241-2D92-478E-B230-1348FCC27006}" type="datetimeFigureOut">
              <a:rPr lang="en-US" altLang="zh-TW"/>
              <a:pPr>
                <a:defRPr/>
              </a:pPr>
              <a:t>1/19/26</a:t>
            </a:fld>
            <a:endParaRPr lang="en-US" altLang="zh-TW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4AA3C1-AAC3-4A2F-97BD-3118B12780EC}" type="slidenum">
              <a:rPr lang="en-US" altLang="zh-TW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17030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60383" y="803660"/>
            <a:ext cx="5111750" cy="378732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5679083" y="803660"/>
            <a:ext cx="3008313" cy="2571769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6" y="214296"/>
            <a:ext cx="8230993" cy="522470"/>
          </a:xfrm>
        </p:spPr>
        <p:txBody>
          <a:bodyPr/>
          <a:lstStyle>
            <a:lvl1pPr algn="ctr">
              <a:defRPr sz="2700" b="0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42C787-E3BC-4E4B-B694-D9C9A9A4C273}" type="datetimeFigureOut">
              <a:rPr lang="en-US" altLang="zh-TW"/>
              <a:pPr>
                <a:defRPr/>
              </a:pPr>
              <a:t>1/19/26</a:t>
            </a:fld>
            <a:endParaRPr lang="en-US" alt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BF433F-CE1A-448E-A09C-15B22CCCE8DA}" type="slidenum">
              <a:rPr lang="en-US" altLang="zh-TW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34688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6041D8-450B-4702-98AE-39EF8CCB97FE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6086170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001024" y="482189"/>
            <a:ext cx="785818" cy="3429024"/>
          </a:xfrm>
        </p:spPr>
        <p:txBody>
          <a:bodyPr vert="eaVert"/>
          <a:lstStyle>
            <a:lvl1pPr algn="l">
              <a:defRPr sz="1800" b="0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442923" y="406005"/>
            <a:ext cx="6415094" cy="4094571"/>
          </a:xfrm>
          <a:prstGeom prst="roundRect">
            <a:avLst>
              <a:gd name="adj" fmla="val 4800"/>
            </a:avLst>
          </a:prstGeom>
          <a:solidFill>
            <a:schemeClr val="accent1">
              <a:tint val="20000"/>
            </a:schemeClr>
          </a:solidFill>
          <a:ln w="38100">
            <a:gradFill flip="none" rotWithShape="1">
              <a:gsLst>
                <a:gs pos="0">
                  <a:schemeClr val="accent1">
                    <a:alpha val="50000"/>
                  </a:schemeClr>
                </a:gs>
                <a:gs pos="100000">
                  <a:schemeClr val="accent1">
                    <a:tint val="20000"/>
                  </a:schemeClr>
                </a:gs>
              </a:gsLst>
              <a:lin ang="16200000" scaled="1"/>
              <a:tileRect/>
            </a:gradFill>
          </a:ln>
          <a:effectLst>
            <a:outerShdw blurRad="76200" dist="38100" dir="5400000" sx="100500" sy="100500" algn="tl" rotWithShape="0">
              <a:srgbClr val="000000">
                <a:alpha val="50000"/>
              </a:srgbClr>
            </a:outerShdw>
          </a:effectLst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7072331" y="750081"/>
            <a:ext cx="914368" cy="3161132"/>
          </a:xfrm>
        </p:spPr>
        <p:txBody>
          <a:bodyPr vert="eaVert" anchor="ctr"/>
          <a:lstStyle>
            <a:lvl1pPr marL="0" indent="0" algn="ctr">
              <a:buNone/>
              <a:defRPr sz="1050"/>
            </a:lvl1pPr>
            <a:lvl2pPr marL="342900" indent="0" algn="ctr">
              <a:buNone/>
              <a:defRPr sz="900"/>
            </a:lvl2pPr>
            <a:lvl3pPr marL="685800" indent="0" algn="ctr">
              <a:buNone/>
              <a:defRPr sz="750"/>
            </a:lvl3pPr>
            <a:lvl4pPr marL="1028700" indent="0" algn="ctr">
              <a:buNone/>
              <a:defRPr sz="675"/>
            </a:lvl4pPr>
            <a:lvl5pPr marL="1371600" indent="0" algn="ctr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CA4D5C-1054-4C24-ABA3-A6435473FCA2}" type="datetimeFigureOut">
              <a:rPr lang="en-US" altLang="zh-TW"/>
              <a:pPr>
                <a:defRPr/>
              </a:pPr>
              <a:t>1/19/26</a:t>
            </a:fld>
            <a:endParaRPr lang="en-US" alt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93AE5E-25CE-4625-9719-96EBA4E4DC0F}" type="slidenum">
              <a:rPr lang="en-US" altLang="zh-TW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14774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E8172C-3B65-4C5A-9F99-48B047046C57}" type="datetimeFigureOut">
              <a:rPr lang="en-US" altLang="zh-TW"/>
              <a:pPr>
                <a:defRPr/>
              </a:pPr>
              <a:t>1/19/26</a:t>
            </a:fld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7FA4A7-4D03-471C-A208-2F7647851211}" type="slidenum">
              <a:rPr lang="en-US" altLang="zh-TW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93290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7143768" y="205980"/>
            <a:ext cx="1543032" cy="4388644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615130" cy="4388644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A7ED88-41B9-4699-8CC1-649D49551C92}" type="datetimeFigureOut">
              <a:rPr lang="en-US" altLang="zh-TW"/>
              <a:pPr>
                <a:defRPr/>
              </a:pPr>
              <a:t>1/19/26</a:t>
            </a:fld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F158F8-3378-4DDF-A5AC-107737CFA9CA}" type="slidenum">
              <a:rPr lang="en-US" altLang="zh-TW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67690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直線接點 3"/>
          <p:cNvSpPr>
            <a:spLocks noChangeShapeType="1"/>
          </p:cNvSpPr>
          <p:nvPr/>
        </p:nvSpPr>
        <p:spPr bwMode="auto">
          <a:xfrm>
            <a:off x="514350" y="4012428"/>
            <a:ext cx="8629650" cy="1786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lvl1pPr eaLnBrk="0" hangingPunct="0">
              <a:defRPr kumimoji="1" sz="22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2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2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2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2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defRPr/>
            </a:pPr>
            <a:endParaRPr kumimoji="0" lang="en-US" altLang="zh-TW" sz="1650"/>
          </a:p>
        </p:txBody>
      </p:sp>
      <p:sp>
        <p:nvSpPr>
          <p:cNvPr id="29" name="標題 28"/>
          <p:cNvSpPr>
            <a:spLocks noGrp="1"/>
          </p:cNvSpPr>
          <p:nvPr>
            <p:ph type="ctrTitle"/>
          </p:nvPr>
        </p:nvSpPr>
        <p:spPr>
          <a:xfrm>
            <a:off x="381000" y="3640060"/>
            <a:ext cx="8458200" cy="916781"/>
          </a:xfrm>
        </p:spPr>
        <p:txBody>
          <a:bodyPr anchor="t"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9" name="副標題 8"/>
          <p:cNvSpPr>
            <a:spLocks noGrp="1"/>
          </p:cNvSpPr>
          <p:nvPr>
            <p:ph type="subTitle" idx="1"/>
          </p:nvPr>
        </p:nvSpPr>
        <p:spPr>
          <a:xfrm>
            <a:off x="381000" y="2914650"/>
            <a:ext cx="8458200" cy="685800"/>
          </a:xfrm>
        </p:spPr>
        <p:txBody>
          <a:bodyPr anchor="b"/>
          <a:lstStyle>
            <a:lvl1pPr marL="0" indent="0" algn="l">
              <a:buNone/>
              <a:defRPr sz="1800">
                <a:solidFill>
                  <a:schemeClr val="tx2">
                    <a:shade val="75000"/>
                  </a:schemeClr>
                </a:solidFill>
              </a:defRPr>
            </a:lvl1pPr>
            <a:lvl2pPr marL="342900" indent="0" algn="ctr">
              <a:buNone/>
            </a:lvl2pPr>
            <a:lvl3pPr marL="685800" indent="0" algn="ctr">
              <a:buNone/>
            </a:lvl3pPr>
            <a:lvl4pPr marL="1028700" indent="0" algn="ctr">
              <a:buNone/>
            </a:lvl4pPr>
            <a:lvl5pPr marL="1371600" indent="0" algn="ctr">
              <a:buNone/>
            </a:lvl5pPr>
            <a:lvl6pPr marL="1714500" indent="0" algn="ctr">
              <a:buNone/>
            </a:lvl6pPr>
            <a:lvl7pPr marL="2057400" indent="0" algn="ctr">
              <a:buNone/>
            </a:lvl7pPr>
            <a:lvl8pPr marL="2400300" indent="0" algn="ctr">
              <a:buNone/>
            </a:lvl8pPr>
            <a:lvl9pPr marL="2743200" indent="0" algn="ctr">
              <a:buNone/>
            </a:lvl9pPr>
          </a:lstStyle>
          <a:p>
            <a:r>
              <a:rPr lang="zh-TW" altLang="en-US"/>
              <a:t>按一下以編輯母片副標題樣式</a:t>
            </a:r>
            <a:endParaRPr lang="en-US"/>
          </a:p>
        </p:txBody>
      </p:sp>
      <p:sp>
        <p:nvSpPr>
          <p:cNvPr id="5" name="日期版面配置區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頁尾版面配置區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投影片編號版面配置區 14"/>
          <p:cNvSpPr>
            <a:spLocks noGrp="1"/>
          </p:cNvSpPr>
          <p:nvPr>
            <p:ph type="sldNum" sz="quarter" idx="12"/>
          </p:nvPr>
        </p:nvSpPr>
        <p:spPr>
          <a:xfrm>
            <a:off x="8229601" y="4855369"/>
            <a:ext cx="758825" cy="1857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01EA56-4254-4CAB-A613-5EE232F7477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9690243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標題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27" name="內容版面配置區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日期版面配置區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頁尾版面配置區 18"/>
          <p:cNvSpPr>
            <a:spLocks noGrp="1"/>
          </p:cNvSpPr>
          <p:nvPr>
            <p:ph type="ftr" sz="quarter" idx="11"/>
          </p:nvPr>
        </p:nvSpPr>
        <p:spPr>
          <a:xfrm>
            <a:off x="3581400" y="57151"/>
            <a:ext cx="2895600" cy="216694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15"/>
          <p:cNvSpPr>
            <a:spLocks noGrp="1"/>
          </p:cNvSpPr>
          <p:nvPr>
            <p:ph type="sldNum" sz="quarter" idx="12"/>
          </p:nvPr>
        </p:nvSpPr>
        <p:spPr>
          <a:xfrm>
            <a:off x="8229601" y="4855369"/>
            <a:ext cx="758825" cy="1857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68B31D-7E9D-44D0-BC0F-D450315193D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0186192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區段標題"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直線接點 3"/>
          <p:cNvSpPr>
            <a:spLocks noChangeShapeType="1"/>
          </p:cNvSpPr>
          <p:nvPr/>
        </p:nvSpPr>
        <p:spPr bwMode="auto">
          <a:xfrm>
            <a:off x="514350" y="2583678"/>
            <a:ext cx="8629650" cy="1786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lvl1pPr eaLnBrk="0" hangingPunct="0">
              <a:defRPr kumimoji="1" sz="22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2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2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2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2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defRPr/>
            </a:pPr>
            <a:endParaRPr kumimoji="0" lang="en-US" altLang="zh-TW" sz="1650"/>
          </a:p>
        </p:txBody>
      </p:sp>
      <p:sp>
        <p:nvSpPr>
          <p:cNvPr id="6" name="文字版面配置區 5"/>
          <p:cNvSpPr>
            <a:spLocks noGrp="1"/>
          </p:cNvSpPr>
          <p:nvPr>
            <p:ph type="body" idx="1"/>
          </p:nvPr>
        </p:nvSpPr>
        <p:spPr>
          <a:xfrm>
            <a:off x="381000" y="1257300"/>
            <a:ext cx="8458200" cy="914400"/>
          </a:xfrm>
        </p:spPr>
        <p:txBody>
          <a:bodyPr anchor="b"/>
          <a:lstStyle>
            <a:lvl1pPr marL="0" indent="0" algn="r">
              <a:buNone/>
              <a:defRPr sz="15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8" name="標題 7"/>
          <p:cNvSpPr>
            <a:spLocks noGrp="1"/>
          </p:cNvSpPr>
          <p:nvPr>
            <p:ph type="title"/>
          </p:nvPr>
        </p:nvSpPr>
        <p:spPr>
          <a:xfrm>
            <a:off x="180475" y="2210315"/>
            <a:ext cx="8686800" cy="888619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5" name="日期版面配置區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頁尾版面配置區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投影片編號版面配置區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39225D-F22B-45D1-9507-D55A20E4C75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7119961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標題 19"/>
          <p:cNvSpPr>
            <a:spLocks noGrp="1"/>
          </p:cNvSpPr>
          <p:nvPr>
            <p:ph type="title"/>
          </p:nvPr>
        </p:nvSpPr>
        <p:spPr>
          <a:xfrm>
            <a:off x="301752" y="342900"/>
            <a:ext cx="8686800" cy="630936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14" name="內容版面配置區 13"/>
          <p:cNvSpPr>
            <a:spLocks noGrp="1"/>
          </p:cNvSpPr>
          <p:nvPr>
            <p:ph sz="half" idx="1"/>
          </p:nvPr>
        </p:nvSpPr>
        <p:spPr>
          <a:xfrm>
            <a:off x="304800" y="1200150"/>
            <a:ext cx="4191000" cy="35433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13" name="內容版面配置區 12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343400" cy="35433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5" name="日期版面配置區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頁尾版面配置區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E6D3E0-E097-4970-BD78-C71D49072C9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24546474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直線接點 6"/>
          <p:cNvSpPr>
            <a:spLocks noChangeShapeType="1"/>
          </p:cNvSpPr>
          <p:nvPr/>
        </p:nvSpPr>
        <p:spPr bwMode="auto">
          <a:xfrm>
            <a:off x="514350" y="4514851"/>
            <a:ext cx="8629650" cy="1786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lvl1pPr eaLnBrk="0" hangingPunct="0">
              <a:defRPr kumimoji="1" sz="22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2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2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2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2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defRPr/>
            </a:pPr>
            <a:endParaRPr kumimoji="0" lang="en-US" altLang="zh-TW" sz="1650"/>
          </a:p>
        </p:txBody>
      </p:sp>
      <p:sp>
        <p:nvSpPr>
          <p:cNvPr id="29" name="標題 28"/>
          <p:cNvSpPr>
            <a:spLocks noGrp="1"/>
          </p:cNvSpPr>
          <p:nvPr>
            <p:ph type="title"/>
          </p:nvPr>
        </p:nvSpPr>
        <p:spPr>
          <a:xfrm>
            <a:off x="304800" y="4057650"/>
            <a:ext cx="8610600" cy="661988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13" name="文字版面配置區 12"/>
          <p:cNvSpPr>
            <a:spLocks noGrp="1"/>
          </p:cNvSpPr>
          <p:nvPr>
            <p:ph type="body" idx="1"/>
          </p:nvPr>
        </p:nvSpPr>
        <p:spPr>
          <a:xfrm>
            <a:off x="281445" y="500062"/>
            <a:ext cx="4290556" cy="479822"/>
          </a:xfrm>
        </p:spPr>
        <p:txBody>
          <a:bodyPr anchor="ctr"/>
          <a:lstStyle>
            <a:lvl1pPr marL="0" indent="0">
              <a:buNone/>
              <a:defRPr sz="135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1500" b="1"/>
            </a:lvl2pPr>
            <a:lvl3pPr>
              <a:buNone/>
              <a:defRPr sz="1350" b="1"/>
            </a:lvl3pPr>
            <a:lvl4pPr>
              <a:buNone/>
              <a:defRPr sz="1200" b="1"/>
            </a:lvl4pPr>
            <a:lvl5pPr>
              <a:buNone/>
              <a:defRPr sz="1200" b="1"/>
            </a:lvl5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25" name="文字版面配置區 24"/>
          <p:cNvSpPr>
            <a:spLocks noGrp="1"/>
          </p:cNvSpPr>
          <p:nvPr>
            <p:ph type="body" sz="half" idx="3"/>
          </p:nvPr>
        </p:nvSpPr>
        <p:spPr>
          <a:xfrm>
            <a:off x="4645025" y="500062"/>
            <a:ext cx="4292241" cy="479822"/>
          </a:xfrm>
        </p:spPr>
        <p:txBody>
          <a:bodyPr anchor="ctr"/>
          <a:lstStyle>
            <a:lvl1pPr marL="0" indent="0">
              <a:buNone/>
              <a:defRPr sz="135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1500" b="1"/>
            </a:lvl2pPr>
            <a:lvl3pPr>
              <a:buNone/>
              <a:defRPr sz="1350" b="1"/>
            </a:lvl3pPr>
            <a:lvl4pPr>
              <a:buNone/>
              <a:defRPr sz="1200" b="1"/>
            </a:lvl4pPr>
            <a:lvl5pPr>
              <a:buNone/>
              <a:defRPr sz="1200" b="1"/>
            </a:lvl5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quarter" idx="2"/>
          </p:nvPr>
        </p:nvSpPr>
        <p:spPr>
          <a:xfrm>
            <a:off x="281445" y="987029"/>
            <a:ext cx="4290556" cy="2956322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28" name="內容版面配置區 27"/>
          <p:cNvSpPr>
            <a:spLocks noGrp="1"/>
          </p:cNvSpPr>
          <p:nvPr>
            <p:ph sz="quarter" idx="4"/>
          </p:nvPr>
        </p:nvSpPr>
        <p:spPr>
          <a:xfrm>
            <a:off x="4648730" y="987029"/>
            <a:ext cx="4288536" cy="2956322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8" name="日期版面配置區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8229600" y="4857750"/>
            <a:ext cx="762000" cy="1857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7015EA-CF20-4D76-9A13-D61088DB75C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54907276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標題 29"/>
          <p:cNvSpPr>
            <a:spLocks noGrp="1"/>
          </p:cNvSpPr>
          <p:nvPr>
            <p:ph type="title"/>
          </p:nvPr>
        </p:nvSpPr>
        <p:spPr>
          <a:xfrm>
            <a:off x="301752" y="342900"/>
            <a:ext cx="8686800" cy="630936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日期版面配置區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頁尾版面配置區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DC7A72-CD3D-43B3-A960-070D3A8A263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61640592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頁尾版面配置區 2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C35B69-D625-4586-9ACF-509C0055F65E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7069977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7B3D17-9ED3-4744-963D-8525455A1C9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02224502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直線接點 4"/>
          <p:cNvSpPr>
            <a:spLocks noChangeShapeType="1"/>
          </p:cNvSpPr>
          <p:nvPr/>
        </p:nvSpPr>
        <p:spPr bwMode="auto">
          <a:xfrm>
            <a:off x="514350" y="4386839"/>
            <a:ext cx="8629650" cy="1786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lvl1pPr eaLnBrk="0" hangingPunct="0">
              <a:defRPr kumimoji="1" sz="22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2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2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2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2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defRPr/>
            </a:pPr>
            <a:endParaRPr kumimoji="0" lang="en-US" altLang="zh-TW" sz="1650"/>
          </a:p>
        </p:txBody>
      </p:sp>
      <p:sp>
        <p:nvSpPr>
          <p:cNvPr id="12" name="標題 11"/>
          <p:cNvSpPr>
            <a:spLocks noGrp="1"/>
          </p:cNvSpPr>
          <p:nvPr>
            <p:ph type="title"/>
          </p:nvPr>
        </p:nvSpPr>
        <p:spPr>
          <a:xfrm>
            <a:off x="457200" y="4114800"/>
            <a:ext cx="8458200" cy="390525"/>
          </a:xfrm>
        </p:spPr>
        <p:txBody>
          <a:bodyPr/>
          <a:lstStyle>
            <a:lvl1pPr algn="l">
              <a:buNone/>
              <a:defRPr sz="1500" b="1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26" name="文字版面配置區 25"/>
          <p:cNvSpPr>
            <a:spLocks noGrp="1"/>
          </p:cNvSpPr>
          <p:nvPr>
            <p:ph type="body" idx="2"/>
          </p:nvPr>
        </p:nvSpPr>
        <p:spPr>
          <a:xfrm>
            <a:off x="457201" y="457200"/>
            <a:ext cx="3008313" cy="3600450"/>
          </a:xfrm>
        </p:spPr>
        <p:txBody>
          <a:bodyPr/>
          <a:lstStyle>
            <a:lvl1pPr marL="0" indent="0">
              <a:buNone/>
              <a:defRPr sz="1050"/>
            </a:lvl1pPr>
            <a:lvl2pPr>
              <a:buNone/>
              <a:defRPr sz="900"/>
            </a:lvl2pPr>
            <a:lvl3pPr>
              <a:buNone/>
              <a:defRPr sz="750"/>
            </a:lvl3pPr>
            <a:lvl4pPr>
              <a:buNone/>
              <a:defRPr sz="675"/>
            </a:lvl4pPr>
            <a:lvl5pPr>
              <a:buNone/>
              <a:defRPr sz="675"/>
            </a:lvl5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4" name="內容版面配置區 13"/>
          <p:cNvSpPr>
            <a:spLocks noGrp="1"/>
          </p:cNvSpPr>
          <p:nvPr>
            <p:ph sz="half" idx="1"/>
          </p:nvPr>
        </p:nvSpPr>
        <p:spPr>
          <a:xfrm>
            <a:off x="3575050" y="457200"/>
            <a:ext cx="5340350" cy="360045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6" name="日期版面配置區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頁尾版面配置區 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05C232-58CE-4BED-AB02-9B8640C010C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05543208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圖片版面配置區 12"/>
          <p:cNvSpPr>
            <a:spLocks noGrp="1"/>
          </p:cNvSpPr>
          <p:nvPr>
            <p:ph type="pic" idx="1"/>
          </p:nvPr>
        </p:nvSpPr>
        <p:spPr>
          <a:xfrm>
            <a:off x="3505200" y="462476"/>
            <a:ext cx="5029200" cy="27432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17" name="標題 16"/>
          <p:cNvSpPr>
            <a:spLocks noGrp="1"/>
          </p:cNvSpPr>
          <p:nvPr>
            <p:ph type="title"/>
          </p:nvPr>
        </p:nvSpPr>
        <p:spPr>
          <a:xfrm>
            <a:off x="381000" y="3745320"/>
            <a:ext cx="5867400" cy="391716"/>
          </a:xfrm>
        </p:spPr>
        <p:txBody>
          <a:bodyPr/>
          <a:lstStyle>
            <a:lvl1pPr algn="l">
              <a:buNone/>
              <a:defRPr sz="1500" b="1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26" name="文字版面配置區 25"/>
          <p:cNvSpPr>
            <a:spLocks noGrp="1"/>
          </p:cNvSpPr>
          <p:nvPr>
            <p:ph type="body" sz="half" idx="2"/>
          </p:nvPr>
        </p:nvSpPr>
        <p:spPr>
          <a:xfrm>
            <a:off x="381000" y="4149913"/>
            <a:ext cx="5867400" cy="576263"/>
          </a:xfrm>
        </p:spPr>
        <p:txBody>
          <a:bodyPr lIns="109728" tIns="0"/>
          <a:lstStyle>
            <a:lvl1pPr marL="0" indent="0">
              <a:buNone/>
              <a:defRPr sz="1050"/>
            </a:lvl1pPr>
            <a:lvl2pPr>
              <a:defRPr sz="900"/>
            </a:lvl2pPr>
            <a:lvl3pPr>
              <a:defRPr sz="750"/>
            </a:lvl3pPr>
            <a:lvl4pPr>
              <a:defRPr sz="675"/>
            </a:lvl4pPr>
            <a:lvl5pPr>
              <a:defRPr sz="675"/>
            </a:lvl5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投影片編號版面配置區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175F3C-4329-4B94-BCA1-D7E9C2C5456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91124842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日期版面配置區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頁尾版面配置區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37C9C4-E944-415B-9223-CA13F1B617B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30908601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858000" y="411958"/>
            <a:ext cx="1828800" cy="4388644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411958"/>
            <a:ext cx="6248400" cy="4388644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F424D7-E59C-4D06-A3D3-4448379C374A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8404267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 altLang="zh-TW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 altLang="zh-TW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2357F116-DA30-4335-80C4-4CDDA439DA14}" type="slidenum">
              <a:rPr lang="en-US" altLang="zh-TW" smtClean="0">
                <a:solidFill>
                  <a:prstClr val="black"/>
                </a:solidFill>
              </a:rPr>
              <a:pPr defTabSz="685800">
                <a:defRPr/>
              </a:pPr>
              <a:t>‹#›</a:t>
            </a:fld>
            <a:endParaRPr lang="en-US" altLang="zh-TW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500438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 altLang="zh-TW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 altLang="zh-TW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1BA7EB90-5705-4CBC-9FD9-237A8F32397D}" type="slidenum">
              <a:rPr lang="en-US" altLang="zh-TW" smtClean="0">
                <a:solidFill>
                  <a:prstClr val="black"/>
                </a:solidFill>
              </a:rPr>
              <a:pPr defTabSz="685800">
                <a:defRPr/>
              </a:pPr>
              <a:t>‹#›</a:t>
            </a:fld>
            <a:endParaRPr lang="en-US" altLang="zh-TW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68973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 altLang="zh-TW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 altLang="zh-TW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AA90BC99-AAAB-4D5F-8536-B7F30A131197}" type="slidenum">
              <a:rPr lang="en-US" altLang="zh-TW" smtClean="0">
                <a:solidFill>
                  <a:prstClr val="black"/>
                </a:solidFill>
              </a:rPr>
              <a:pPr defTabSz="685800">
                <a:defRPr/>
              </a:pPr>
              <a:t>‹#›</a:t>
            </a:fld>
            <a:endParaRPr lang="en-US" altLang="zh-TW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603307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 altLang="zh-TW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 altLang="zh-TW">
              <a:solidFill>
                <a:prstClr val="black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6297FE15-5E98-4780-AFB6-DAFBE286056D}" type="slidenum">
              <a:rPr lang="en-US" altLang="zh-TW" smtClean="0">
                <a:solidFill>
                  <a:prstClr val="black"/>
                </a:solidFill>
              </a:rPr>
              <a:pPr defTabSz="685800">
                <a:defRPr/>
              </a:pPr>
              <a:t>‹#›</a:t>
            </a:fld>
            <a:endParaRPr lang="en-US" altLang="zh-TW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592750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 altLang="zh-TW">
              <a:solidFill>
                <a:prstClr val="black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 altLang="zh-TW">
              <a:solidFill>
                <a:prstClr val="black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7CE24E55-60F7-4626-9B1B-677DAAD1CA31}" type="slidenum">
              <a:rPr lang="en-US" altLang="zh-TW" smtClean="0">
                <a:solidFill>
                  <a:prstClr val="black"/>
                </a:solidFill>
              </a:rPr>
              <a:pPr defTabSz="685800">
                <a:defRPr/>
              </a:pPr>
              <a:t>‹#›</a:t>
            </a:fld>
            <a:endParaRPr lang="en-US" altLang="zh-TW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270939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 altLang="zh-TW">
              <a:solidFill>
                <a:prstClr val="black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 altLang="zh-TW">
              <a:solidFill>
                <a:prstClr val="black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B9D4B8EA-F265-4FCC-8016-3A35C6CEA33C}" type="slidenum">
              <a:rPr lang="en-US" altLang="zh-TW" smtClean="0">
                <a:solidFill>
                  <a:prstClr val="black"/>
                </a:solidFill>
              </a:rPr>
              <a:pPr defTabSz="685800">
                <a:defRPr/>
              </a:pPr>
              <a:t>‹#›</a:t>
            </a:fld>
            <a:endParaRPr lang="en-US" altLang="zh-TW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2112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F0BEFD-9A50-4832-A876-DE8A6005488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64232411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 altLang="zh-TW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 altLang="zh-TW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EC07A838-492B-4213-A14F-B0EB990CD472}" type="slidenum">
              <a:rPr lang="en-US" altLang="zh-TW" smtClean="0">
                <a:solidFill>
                  <a:prstClr val="black"/>
                </a:solidFill>
              </a:rPr>
              <a:pPr defTabSz="685800">
                <a:defRPr/>
              </a:pPr>
              <a:t>‹#›</a:t>
            </a:fld>
            <a:endParaRPr lang="en-US" altLang="zh-TW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362063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 altLang="zh-TW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 altLang="zh-TW">
              <a:solidFill>
                <a:prstClr val="black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A821DC5B-A337-4C2D-A723-E7233476A190}" type="slidenum">
              <a:rPr lang="en-US" altLang="zh-TW" smtClean="0">
                <a:solidFill>
                  <a:prstClr val="black"/>
                </a:solidFill>
              </a:rPr>
              <a:pPr defTabSz="685800">
                <a:defRPr/>
              </a:pPr>
              <a:t>‹#›</a:t>
            </a:fld>
            <a:endParaRPr lang="en-US" altLang="zh-TW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964490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 altLang="zh-TW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 altLang="zh-TW">
              <a:solidFill>
                <a:prstClr val="black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9316D166-FB12-4D8F-ADD1-EA8D531F0FE0}" type="slidenum">
              <a:rPr lang="en-US" altLang="zh-TW" smtClean="0">
                <a:solidFill>
                  <a:prstClr val="black"/>
                </a:solidFill>
              </a:rPr>
              <a:pPr defTabSz="685800">
                <a:defRPr/>
              </a:pPr>
              <a:t>‹#›</a:t>
            </a:fld>
            <a:endParaRPr lang="en-US" altLang="zh-TW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285988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 altLang="zh-TW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 altLang="zh-TW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1991950F-45F3-4E78-9EDB-0CD872E991CF}" type="slidenum">
              <a:rPr lang="en-US" altLang="zh-TW" smtClean="0">
                <a:solidFill>
                  <a:prstClr val="black"/>
                </a:solidFill>
              </a:rPr>
              <a:pPr defTabSz="685800">
                <a:defRPr/>
              </a:pPr>
              <a:t>‹#›</a:t>
            </a:fld>
            <a:endParaRPr lang="en-US" altLang="zh-TW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552362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 altLang="zh-TW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 altLang="zh-TW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A8E48D51-B388-4C77-BCDD-C4BF5D19A659}" type="slidenum">
              <a:rPr lang="en-US" altLang="zh-TW" smtClean="0">
                <a:solidFill>
                  <a:prstClr val="black"/>
                </a:solidFill>
              </a:rPr>
              <a:pPr defTabSz="685800">
                <a:defRPr/>
              </a:pPr>
              <a:t>‹#›</a:t>
            </a:fld>
            <a:endParaRPr lang="en-US" altLang="zh-TW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036883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 altLang="zh-TW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 altLang="zh-TW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2357F116-DA30-4335-80C4-4CDDA439DA14}" type="slidenum">
              <a:rPr lang="en-US" altLang="zh-TW" smtClean="0">
                <a:solidFill>
                  <a:prstClr val="black"/>
                </a:solidFill>
              </a:rPr>
              <a:pPr defTabSz="685800">
                <a:defRPr/>
              </a:pPr>
              <a:t>‹#›</a:t>
            </a:fld>
            <a:endParaRPr lang="en-US" altLang="zh-TW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12571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 altLang="zh-TW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 altLang="zh-TW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1BA7EB90-5705-4CBC-9FD9-237A8F32397D}" type="slidenum">
              <a:rPr lang="en-US" altLang="zh-TW" smtClean="0">
                <a:solidFill>
                  <a:prstClr val="black"/>
                </a:solidFill>
              </a:rPr>
              <a:pPr defTabSz="685800">
                <a:defRPr/>
              </a:pPr>
              <a:t>‹#›</a:t>
            </a:fld>
            <a:endParaRPr lang="en-US" altLang="zh-TW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248118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 altLang="zh-TW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 altLang="zh-TW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AA90BC99-AAAB-4D5F-8536-B7F30A131197}" type="slidenum">
              <a:rPr lang="en-US" altLang="zh-TW" smtClean="0">
                <a:solidFill>
                  <a:prstClr val="black"/>
                </a:solidFill>
              </a:rPr>
              <a:pPr defTabSz="685800">
                <a:defRPr/>
              </a:pPr>
              <a:t>‹#›</a:t>
            </a:fld>
            <a:endParaRPr lang="en-US" altLang="zh-TW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428112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 altLang="zh-TW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 altLang="zh-TW">
              <a:solidFill>
                <a:prstClr val="black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6297FE15-5E98-4780-AFB6-DAFBE286056D}" type="slidenum">
              <a:rPr lang="en-US" altLang="zh-TW" smtClean="0">
                <a:solidFill>
                  <a:prstClr val="black"/>
                </a:solidFill>
              </a:rPr>
              <a:pPr defTabSz="685800">
                <a:defRPr/>
              </a:pPr>
              <a:t>‹#›</a:t>
            </a:fld>
            <a:endParaRPr lang="en-US" altLang="zh-TW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058770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 altLang="zh-TW">
              <a:solidFill>
                <a:prstClr val="black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 altLang="zh-TW">
              <a:solidFill>
                <a:prstClr val="black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7CE24E55-60F7-4626-9B1B-677DAAD1CA31}" type="slidenum">
              <a:rPr lang="en-US" altLang="zh-TW" smtClean="0">
                <a:solidFill>
                  <a:prstClr val="black"/>
                </a:solidFill>
              </a:rPr>
              <a:pPr defTabSz="685800">
                <a:defRPr/>
              </a:pPr>
              <a:t>‹#›</a:t>
            </a:fld>
            <a:endParaRPr lang="en-US" altLang="zh-TW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37851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C8AFCE-28AF-45EE-9C7D-AAC991747B0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51731584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 altLang="zh-TW">
              <a:solidFill>
                <a:prstClr val="black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 altLang="zh-TW">
              <a:solidFill>
                <a:prstClr val="black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B9D4B8EA-F265-4FCC-8016-3A35C6CEA33C}" type="slidenum">
              <a:rPr lang="en-US" altLang="zh-TW" smtClean="0">
                <a:solidFill>
                  <a:prstClr val="black"/>
                </a:solidFill>
              </a:rPr>
              <a:pPr defTabSz="685800">
                <a:defRPr/>
              </a:pPr>
              <a:t>‹#›</a:t>
            </a:fld>
            <a:endParaRPr lang="en-US" altLang="zh-TW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487180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 altLang="zh-TW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 altLang="zh-TW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EC07A838-492B-4213-A14F-B0EB990CD472}" type="slidenum">
              <a:rPr lang="en-US" altLang="zh-TW" smtClean="0">
                <a:solidFill>
                  <a:prstClr val="black"/>
                </a:solidFill>
              </a:rPr>
              <a:pPr defTabSz="685800">
                <a:defRPr/>
              </a:pPr>
              <a:t>‹#›</a:t>
            </a:fld>
            <a:endParaRPr lang="en-US" altLang="zh-TW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999729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 altLang="zh-TW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 altLang="zh-TW">
              <a:solidFill>
                <a:prstClr val="black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A821DC5B-A337-4C2D-A723-E7233476A190}" type="slidenum">
              <a:rPr lang="en-US" altLang="zh-TW" smtClean="0">
                <a:solidFill>
                  <a:prstClr val="black"/>
                </a:solidFill>
              </a:rPr>
              <a:pPr defTabSz="685800">
                <a:defRPr/>
              </a:pPr>
              <a:t>‹#›</a:t>
            </a:fld>
            <a:endParaRPr lang="en-US" altLang="zh-TW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774236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 altLang="zh-TW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 altLang="zh-TW">
              <a:solidFill>
                <a:prstClr val="black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9316D166-FB12-4D8F-ADD1-EA8D531F0FE0}" type="slidenum">
              <a:rPr lang="en-US" altLang="zh-TW" smtClean="0">
                <a:solidFill>
                  <a:prstClr val="black"/>
                </a:solidFill>
              </a:rPr>
              <a:pPr defTabSz="685800">
                <a:defRPr/>
              </a:pPr>
              <a:t>‹#›</a:t>
            </a:fld>
            <a:endParaRPr lang="en-US" altLang="zh-TW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949437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 altLang="zh-TW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 altLang="zh-TW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1991950F-45F3-4E78-9EDB-0CD872E991CF}" type="slidenum">
              <a:rPr lang="en-US" altLang="zh-TW" smtClean="0">
                <a:solidFill>
                  <a:prstClr val="black"/>
                </a:solidFill>
              </a:rPr>
              <a:pPr defTabSz="685800">
                <a:defRPr/>
              </a:pPr>
              <a:t>‹#›</a:t>
            </a:fld>
            <a:endParaRPr lang="en-US" altLang="zh-TW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786573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 altLang="zh-TW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 altLang="zh-TW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A8E48D51-B388-4C77-BCDD-C4BF5D19A659}" type="slidenum">
              <a:rPr lang="en-US" altLang="zh-TW" smtClean="0">
                <a:solidFill>
                  <a:prstClr val="black"/>
                </a:solidFill>
              </a:rPr>
              <a:pPr defTabSz="685800">
                <a:defRPr/>
              </a:pPr>
              <a:t>‹#›</a:t>
            </a:fld>
            <a:endParaRPr lang="en-US" altLang="zh-TW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196746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 altLang="zh-TW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 altLang="zh-TW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2357F116-DA30-4335-80C4-4CDDA439DA14}" type="slidenum">
              <a:rPr lang="en-US" altLang="zh-TW" smtClean="0">
                <a:solidFill>
                  <a:prstClr val="black"/>
                </a:solidFill>
              </a:rPr>
              <a:pPr defTabSz="685800">
                <a:defRPr/>
              </a:pPr>
              <a:t>‹#›</a:t>
            </a:fld>
            <a:endParaRPr lang="en-US" altLang="zh-TW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107316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 altLang="zh-TW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 altLang="zh-TW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1BA7EB90-5705-4CBC-9FD9-237A8F32397D}" type="slidenum">
              <a:rPr lang="en-US" altLang="zh-TW" smtClean="0">
                <a:solidFill>
                  <a:prstClr val="black"/>
                </a:solidFill>
              </a:rPr>
              <a:pPr defTabSz="685800">
                <a:defRPr/>
              </a:pPr>
              <a:t>‹#›</a:t>
            </a:fld>
            <a:endParaRPr lang="en-US" altLang="zh-TW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482412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 altLang="zh-TW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 altLang="zh-TW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AA90BC99-AAAB-4D5F-8536-B7F30A131197}" type="slidenum">
              <a:rPr lang="en-US" altLang="zh-TW" smtClean="0">
                <a:solidFill>
                  <a:prstClr val="black"/>
                </a:solidFill>
              </a:rPr>
              <a:pPr defTabSz="685800">
                <a:defRPr/>
              </a:pPr>
              <a:t>‹#›</a:t>
            </a:fld>
            <a:endParaRPr lang="en-US" altLang="zh-TW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302654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 altLang="zh-TW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 altLang="zh-TW">
              <a:solidFill>
                <a:prstClr val="black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6297FE15-5E98-4780-AFB6-DAFBE286056D}" type="slidenum">
              <a:rPr lang="en-US" altLang="zh-TW" smtClean="0">
                <a:solidFill>
                  <a:prstClr val="black"/>
                </a:solidFill>
              </a:rPr>
              <a:pPr defTabSz="685800">
                <a:defRPr/>
              </a:pPr>
              <a:t>‹#›</a:t>
            </a:fld>
            <a:endParaRPr lang="en-US" altLang="zh-TW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64908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5B5D60-CF14-4CB2-95C6-9AB6AC570FD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9373198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 altLang="zh-TW">
              <a:solidFill>
                <a:prstClr val="black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 altLang="zh-TW">
              <a:solidFill>
                <a:prstClr val="black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7CE24E55-60F7-4626-9B1B-677DAAD1CA31}" type="slidenum">
              <a:rPr lang="en-US" altLang="zh-TW" smtClean="0">
                <a:solidFill>
                  <a:prstClr val="black"/>
                </a:solidFill>
              </a:rPr>
              <a:pPr defTabSz="685800">
                <a:defRPr/>
              </a:pPr>
              <a:t>‹#›</a:t>
            </a:fld>
            <a:endParaRPr lang="en-US" altLang="zh-TW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64926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 altLang="zh-TW">
              <a:solidFill>
                <a:prstClr val="black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 altLang="zh-TW">
              <a:solidFill>
                <a:prstClr val="black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B9D4B8EA-F265-4FCC-8016-3A35C6CEA33C}" type="slidenum">
              <a:rPr lang="en-US" altLang="zh-TW" smtClean="0">
                <a:solidFill>
                  <a:prstClr val="black"/>
                </a:solidFill>
              </a:rPr>
              <a:pPr defTabSz="685800">
                <a:defRPr/>
              </a:pPr>
              <a:t>‹#›</a:t>
            </a:fld>
            <a:endParaRPr lang="en-US" altLang="zh-TW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284366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 altLang="zh-TW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 altLang="zh-TW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EC07A838-492B-4213-A14F-B0EB990CD472}" type="slidenum">
              <a:rPr lang="en-US" altLang="zh-TW" smtClean="0">
                <a:solidFill>
                  <a:prstClr val="black"/>
                </a:solidFill>
              </a:rPr>
              <a:pPr defTabSz="685800">
                <a:defRPr/>
              </a:pPr>
              <a:t>‹#›</a:t>
            </a:fld>
            <a:endParaRPr lang="en-US" altLang="zh-TW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962304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 altLang="zh-TW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 altLang="zh-TW">
              <a:solidFill>
                <a:prstClr val="black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A821DC5B-A337-4C2D-A723-E7233476A190}" type="slidenum">
              <a:rPr lang="en-US" altLang="zh-TW" smtClean="0">
                <a:solidFill>
                  <a:prstClr val="black"/>
                </a:solidFill>
              </a:rPr>
              <a:pPr defTabSz="685800">
                <a:defRPr/>
              </a:pPr>
              <a:t>‹#›</a:t>
            </a:fld>
            <a:endParaRPr lang="en-US" altLang="zh-TW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64100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 altLang="zh-TW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 altLang="zh-TW">
              <a:solidFill>
                <a:prstClr val="black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9316D166-FB12-4D8F-ADD1-EA8D531F0FE0}" type="slidenum">
              <a:rPr lang="en-US" altLang="zh-TW" smtClean="0">
                <a:solidFill>
                  <a:prstClr val="black"/>
                </a:solidFill>
              </a:rPr>
              <a:pPr defTabSz="685800">
                <a:defRPr/>
              </a:pPr>
              <a:t>‹#›</a:t>
            </a:fld>
            <a:endParaRPr lang="en-US" altLang="zh-TW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018420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 altLang="zh-TW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 altLang="zh-TW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1991950F-45F3-4E78-9EDB-0CD872E991CF}" type="slidenum">
              <a:rPr lang="en-US" altLang="zh-TW" smtClean="0">
                <a:solidFill>
                  <a:prstClr val="black"/>
                </a:solidFill>
              </a:rPr>
              <a:pPr defTabSz="685800">
                <a:defRPr/>
              </a:pPr>
              <a:t>‹#›</a:t>
            </a:fld>
            <a:endParaRPr lang="en-US" altLang="zh-TW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862351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 altLang="zh-TW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 altLang="zh-TW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A8E48D51-B388-4C77-BCDD-C4BF5D19A659}" type="slidenum">
              <a:rPr lang="en-US" altLang="zh-TW" smtClean="0">
                <a:solidFill>
                  <a:prstClr val="black"/>
                </a:solidFill>
              </a:rPr>
              <a:pPr defTabSz="685800">
                <a:defRPr/>
              </a:pPr>
              <a:t>‹#›</a:t>
            </a:fld>
            <a:endParaRPr lang="en-US" altLang="zh-TW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95547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 altLang="zh-TW">
              <a:solidFill>
                <a:prstClr val="black"/>
              </a:solidFill>
              <a:ea typeface="PMingLiU" panose="02020500000000000000" pitchFamily="18" charset="-12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 altLang="zh-TW">
              <a:solidFill>
                <a:prstClr val="black"/>
              </a:solidFill>
              <a:ea typeface="PMingLiU" panose="02020500000000000000" pitchFamily="18" charset="-12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39FE9336-D12F-48CA-B4FF-B897A166D146}" type="slidenum">
              <a:rPr lang="en-US" altLang="zh-TW" smtClean="0">
                <a:solidFill>
                  <a:prstClr val="black"/>
                </a:solidFill>
                <a:ea typeface="PMingLiU" panose="02020500000000000000" pitchFamily="18" charset="-120"/>
              </a:rPr>
              <a:pPr defTabSz="685800">
                <a:defRPr/>
              </a:pPr>
              <a:t>‹#›</a:t>
            </a:fld>
            <a:endParaRPr lang="en-US" altLang="zh-TW">
              <a:solidFill>
                <a:prstClr val="black"/>
              </a:solidFill>
              <a:ea typeface="PMingLiU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2313242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 altLang="zh-TW">
              <a:solidFill>
                <a:prstClr val="black"/>
              </a:solidFill>
              <a:ea typeface="PMingLiU" panose="02020500000000000000" pitchFamily="18" charset="-12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 altLang="zh-TW">
              <a:solidFill>
                <a:prstClr val="black"/>
              </a:solidFill>
              <a:ea typeface="PMingLiU" panose="02020500000000000000" pitchFamily="18" charset="-12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8858A028-7FA2-42B7-BDF7-80B376D7BCCA}" type="slidenum">
              <a:rPr lang="en-US" altLang="zh-TW" smtClean="0">
                <a:solidFill>
                  <a:prstClr val="black"/>
                </a:solidFill>
                <a:ea typeface="PMingLiU" panose="02020500000000000000" pitchFamily="18" charset="-120"/>
              </a:rPr>
              <a:pPr defTabSz="685800">
                <a:defRPr/>
              </a:pPr>
              <a:t>‹#›</a:t>
            </a:fld>
            <a:endParaRPr lang="en-US" altLang="zh-TW">
              <a:solidFill>
                <a:prstClr val="black"/>
              </a:solidFill>
              <a:ea typeface="PMingLiU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6654201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 altLang="zh-TW">
              <a:solidFill>
                <a:prstClr val="black"/>
              </a:solidFill>
              <a:ea typeface="PMingLiU" panose="02020500000000000000" pitchFamily="18" charset="-12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 altLang="zh-TW">
              <a:solidFill>
                <a:prstClr val="black"/>
              </a:solidFill>
              <a:ea typeface="PMingLiU" panose="02020500000000000000" pitchFamily="18" charset="-12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DCE5BF48-A3FC-4C49-9623-988EB62A2454}" type="slidenum">
              <a:rPr lang="en-US" altLang="zh-TW" smtClean="0">
                <a:solidFill>
                  <a:prstClr val="black"/>
                </a:solidFill>
                <a:ea typeface="PMingLiU" panose="02020500000000000000" pitchFamily="18" charset="-120"/>
              </a:rPr>
              <a:pPr defTabSz="685800">
                <a:defRPr/>
              </a:pPr>
              <a:t>‹#›</a:t>
            </a:fld>
            <a:endParaRPr lang="en-US" altLang="zh-TW">
              <a:solidFill>
                <a:prstClr val="black"/>
              </a:solidFill>
              <a:ea typeface="PMingLiU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168941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14F3AF-5802-4929-B232-BE6EF381321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62567810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 altLang="zh-TW">
              <a:solidFill>
                <a:prstClr val="black"/>
              </a:solidFill>
              <a:ea typeface="PMingLiU" panose="02020500000000000000" pitchFamily="18" charset="-12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 altLang="zh-TW">
              <a:solidFill>
                <a:prstClr val="black"/>
              </a:solidFill>
              <a:ea typeface="PMingLiU" panose="02020500000000000000" pitchFamily="18" charset="-12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A3E589AF-1404-4506-8FF0-733D39516AA2}" type="slidenum">
              <a:rPr lang="en-US" altLang="zh-TW" smtClean="0">
                <a:solidFill>
                  <a:prstClr val="black"/>
                </a:solidFill>
                <a:ea typeface="PMingLiU" panose="02020500000000000000" pitchFamily="18" charset="-120"/>
              </a:rPr>
              <a:pPr defTabSz="685800">
                <a:defRPr/>
              </a:pPr>
              <a:t>‹#›</a:t>
            </a:fld>
            <a:endParaRPr lang="en-US" altLang="zh-TW">
              <a:solidFill>
                <a:prstClr val="black"/>
              </a:solidFill>
              <a:ea typeface="PMingLiU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4733501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 altLang="zh-TW">
              <a:solidFill>
                <a:prstClr val="black"/>
              </a:solidFill>
              <a:ea typeface="PMingLiU" panose="02020500000000000000" pitchFamily="18" charset="-120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 altLang="zh-TW">
              <a:solidFill>
                <a:prstClr val="black"/>
              </a:solidFill>
              <a:ea typeface="PMingLiU" panose="02020500000000000000" pitchFamily="18" charset="-120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51ACB31D-2A88-4350-B5D4-6D9CA9BF1468}" type="slidenum">
              <a:rPr lang="en-US" altLang="zh-TW" smtClean="0">
                <a:solidFill>
                  <a:prstClr val="black"/>
                </a:solidFill>
                <a:ea typeface="PMingLiU" panose="02020500000000000000" pitchFamily="18" charset="-120"/>
              </a:rPr>
              <a:pPr defTabSz="685800">
                <a:defRPr/>
              </a:pPr>
              <a:t>‹#›</a:t>
            </a:fld>
            <a:endParaRPr lang="en-US" altLang="zh-TW">
              <a:solidFill>
                <a:prstClr val="black"/>
              </a:solidFill>
              <a:ea typeface="PMingLiU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4321763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 altLang="zh-TW">
              <a:solidFill>
                <a:prstClr val="black"/>
              </a:solidFill>
              <a:ea typeface="PMingLiU" panose="02020500000000000000" pitchFamily="18" charset="-120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 altLang="zh-TW">
              <a:solidFill>
                <a:prstClr val="black"/>
              </a:solidFill>
              <a:ea typeface="PMingLiU" panose="02020500000000000000" pitchFamily="18" charset="-120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9A5954D3-39C6-4B1D-A252-9BC3D00A9A7E}" type="slidenum">
              <a:rPr lang="en-US" altLang="zh-TW" smtClean="0">
                <a:solidFill>
                  <a:prstClr val="black"/>
                </a:solidFill>
                <a:ea typeface="PMingLiU" panose="02020500000000000000" pitchFamily="18" charset="-120"/>
              </a:rPr>
              <a:pPr defTabSz="685800">
                <a:defRPr/>
              </a:pPr>
              <a:t>‹#›</a:t>
            </a:fld>
            <a:endParaRPr lang="en-US" altLang="zh-TW">
              <a:solidFill>
                <a:prstClr val="black"/>
              </a:solidFill>
              <a:ea typeface="PMingLiU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2427444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 altLang="zh-TW">
              <a:solidFill>
                <a:prstClr val="black"/>
              </a:solidFill>
              <a:ea typeface="PMingLiU" panose="02020500000000000000" pitchFamily="18" charset="-120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 altLang="zh-TW">
              <a:solidFill>
                <a:prstClr val="black"/>
              </a:solidFill>
              <a:ea typeface="PMingLiU" panose="02020500000000000000" pitchFamily="18" charset="-120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5CC9552A-F573-4662-82F8-161A2F44A3D8}" type="slidenum">
              <a:rPr lang="en-US" altLang="zh-TW" smtClean="0">
                <a:solidFill>
                  <a:prstClr val="black"/>
                </a:solidFill>
                <a:ea typeface="PMingLiU" panose="02020500000000000000" pitchFamily="18" charset="-120"/>
              </a:rPr>
              <a:pPr defTabSz="685800">
                <a:defRPr/>
              </a:pPr>
              <a:t>‹#›</a:t>
            </a:fld>
            <a:endParaRPr lang="en-US" altLang="zh-TW">
              <a:solidFill>
                <a:prstClr val="black"/>
              </a:solidFill>
              <a:ea typeface="PMingLiU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919776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 altLang="zh-TW">
              <a:solidFill>
                <a:prstClr val="black"/>
              </a:solidFill>
              <a:ea typeface="PMingLiU" panose="02020500000000000000" pitchFamily="18" charset="-12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 altLang="zh-TW">
              <a:solidFill>
                <a:prstClr val="black"/>
              </a:solidFill>
              <a:ea typeface="PMingLiU" panose="02020500000000000000" pitchFamily="18" charset="-12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BB15787F-161D-4BEA-9E97-79040404F47C}" type="slidenum">
              <a:rPr lang="en-US" altLang="zh-TW" smtClean="0">
                <a:solidFill>
                  <a:prstClr val="black"/>
                </a:solidFill>
                <a:ea typeface="PMingLiU" panose="02020500000000000000" pitchFamily="18" charset="-120"/>
              </a:rPr>
              <a:pPr defTabSz="685800">
                <a:defRPr/>
              </a:pPr>
              <a:t>‹#›</a:t>
            </a:fld>
            <a:endParaRPr lang="en-US" altLang="zh-TW">
              <a:solidFill>
                <a:prstClr val="black"/>
              </a:solidFill>
              <a:ea typeface="PMingLiU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112640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 altLang="zh-TW">
              <a:solidFill>
                <a:prstClr val="black"/>
              </a:solidFill>
              <a:ea typeface="PMingLiU" panose="02020500000000000000" pitchFamily="18" charset="-12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 altLang="zh-TW">
              <a:solidFill>
                <a:prstClr val="black"/>
              </a:solidFill>
              <a:ea typeface="PMingLiU" panose="02020500000000000000" pitchFamily="18" charset="-12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C8ECDF06-A01B-4182-AA4D-44A0272B4EAE}" type="slidenum">
              <a:rPr lang="en-US" altLang="zh-TW" smtClean="0">
                <a:solidFill>
                  <a:prstClr val="black"/>
                </a:solidFill>
                <a:ea typeface="PMingLiU" panose="02020500000000000000" pitchFamily="18" charset="-120"/>
              </a:rPr>
              <a:pPr defTabSz="685800">
                <a:defRPr/>
              </a:pPr>
              <a:t>‹#›</a:t>
            </a:fld>
            <a:endParaRPr lang="en-US" altLang="zh-TW">
              <a:solidFill>
                <a:prstClr val="black"/>
              </a:solidFill>
              <a:ea typeface="PMingLiU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6317969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 altLang="zh-TW">
              <a:solidFill>
                <a:prstClr val="black"/>
              </a:solidFill>
              <a:ea typeface="PMingLiU" panose="02020500000000000000" pitchFamily="18" charset="-12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 altLang="zh-TW">
              <a:solidFill>
                <a:prstClr val="black"/>
              </a:solidFill>
              <a:ea typeface="PMingLiU" panose="02020500000000000000" pitchFamily="18" charset="-12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6FBD93DB-70CB-45F4-B413-BDED62286D89}" type="slidenum">
              <a:rPr lang="en-US" altLang="zh-TW" smtClean="0">
                <a:solidFill>
                  <a:prstClr val="black"/>
                </a:solidFill>
                <a:ea typeface="PMingLiU" panose="02020500000000000000" pitchFamily="18" charset="-120"/>
              </a:rPr>
              <a:pPr defTabSz="685800">
                <a:defRPr/>
              </a:pPr>
              <a:t>‹#›</a:t>
            </a:fld>
            <a:endParaRPr lang="en-US" altLang="zh-TW">
              <a:solidFill>
                <a:prstClr val="black"/>
              </a:solidFill>
              <a:ea typeface="PMingLiU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0449910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 altLang="zh-TW">
              <a:solidFill>
                <a:prstClr val="black"/>
              </a:solidFill>
              <a:ea typeface="PMingLiU" panose="02020500000000000000" pitchFamily="18" charset="-12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 altLang="zh-TW">
              <a:solidFill>
                <a:prstClr val="black"/>
              </a:solidFill>
              <a:ea typeface="PMingLiU" panose="02020500000000000000" pitchFamily="18" charset="-12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CBE0B4D8-A98B-4D08-8501-D084442FCABC}" type="slidenum">
              <a:rPr lang="en-US" altLang="zh-TW" smtClean="0">
                <a:solidFill>
                  <a:prstClr val="black"/>
                </a:solidFill>
                <a:ea typeface="PMingLiU" panose="02020500000000000000" pitchFamily="18" charset="-120"/>
              </a:rPr>
              <a:pPr defTabSz="685800">
                <a:defRPr/>
              </a:pPr>
              <a:t>‹#›</a:t>
            </a:fld>
            <a:endParaRPr lang="en-US" altLang="zh-TW">
              <a:solidFill>
                <a:prstClr val="black"/>
              </a:solidFill>
              <a:ea typeface="PMingLiU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160291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54D720-159D-4893-8DDD-EF58DF1D1EA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952754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51B294-6F99-4BB2-80D7-4402E256385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7378012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4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8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18944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50" b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8944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50" b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8944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50" b="0"/>
            </a:lvl1pPr>
          </a:lstStyle>
          <a:p>
            <a:pPr>
              <a:defRPr/>
            </a:pPr>
            <a:fld id="{BDBA8D56-721A-4F07-8ED0-62DA7742725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389" r:id="rId1"/>
    <p:sldLayoutId id="2147486390" r:id="rId2"/>
    <p:sldLayoutId id="2147486391" r:id="rId3"/>
    <p:sldLayoutId id="2147486392" r:id="rId4"/>
    <p:sldLayoutId id="2147486393" r:id="rId5"/>
    <p:sldLayoutId id="2147486394" r:id="rId6"/>
    <p:sldLayoutId id="2147486395" r:id="rId7"/>
    <p:sldLayoutId id="2147486396" r:id="rId8"/>
    <p:sldLayoutId id="2147486397" r:id="rId9"/>
    <p:sldLayoutId id="2147486398" r:id="rId10"/>
    <p:sldLayoutId id="214748639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+mj-lt"/>
          <a:ea typeface="新細明體" panose="02020500000000000000" pitchFamily="18" charset="-12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Arial" pitchFamily="34" charset="0"/>
          <a:ea typeface="新細明體" panose="02020500000000000000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Arial" pitchFamily="34" charset="0"/>
          <a:ea typeface="新細明體" panose="02020500000000000000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Arial" pitchFamily="34" charset="0"/>
          <a:ea typeface="新細明體" panose="02020500000000000000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Arial" pitchFamily="34" charset="0"/>
          <a:ea typeface="新細明體" panose="02020500000000000000" pitchFamily="18" charset="-120"/>
        </a:defRPr>
      </a:lvl5pPr>
      <a:lvl6pPr marL="342900" algn="ctr" rtl="0" fontAlgn="base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Arial" pitchFamily="34" charset="0"/>
          <a:ea typeface="PMingLiU" pitchFamily="18" charset="-120"/>
        </a:defRPr>
      </a:lvl6pPr>
      <a:lvl7pPr marL="685800" algn="ctr" rtl="0" fontAlgn="base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Arial" pitchFamily="34" charset="0"/>
          <a:ea typeface="PMingLiU" pitchFamily="18" charset="-120"/>
        </a:defRPr>
      </a:lvl7pPr>
      <a:lvl8pPr marL="1028700" algn="ctr" rtl="0" fontAlgn="base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Arial" pitchFamily="34" charset="0"/>
          <a:ea typeface="PMingLiU" pitchFamily="18" charset="-120"/>
        </a:defRPr>
      </a:lvl8pPr>
      <a:lvl9pPr marL="1371600" algn="ctr" rtl="0" fontAlgn="base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Arial" pitchFamily="34" charset="0"/>
          <a:ea typeface="PMingLiU" pitchFamily="18" charset="-12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新細明體" panose="02020500000000000000" pitchFamily="18" charset="-120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kumimoji="1" sz="2100">
          <a:solidFill>
            <a:schemeClr val="tx1"/>
          </a:solidFill>
          <a:latin typeface="+mn-lt"/>
          <a:ea typeface="新細明體" panose="02020500000000000000" pitchFamily="18" charset="-120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kumimoji="1" sz="1800">
          <a:solidFill>
            <a:schemeClr val="tx1"/>
          </a:solidFill>
          <a:latin typeface="+mn-lt"/>
          <a:ea typeface="新細明體" panose="02020500000000000000" pitchFamily="18" charset="-120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kumimoji="1" sz="1500">
          <a:solidFill>
            <a:schemeClr val="tx1"/>
          </a:solidFill>
          <a:latin typeface="+mn-lt"/>
          <a:ea typeface="新細明體" panose="02020500000000000000" pitchFamily="18" charset="-120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新細明體" panose="02020500000000000000" pitchFamily="18" charset="-120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/>
            </a:gs>
            <a:gs pos="55000">
              <a:srgbClr val="F3F3F3"/>
            </a:gs>
            <a:gs pos="100000">
              <a:srgbClr val="FFFF0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圖片 7"/>
          <p:cNvPicPr>
            <a:picLocks noChangeAspect="1"/>
          </p:cNvPicPr>
          <p:nvPr/>
        </p:nvPicPr>
        <p:blipFill>
          <a:blip r:embed="rId13" cstate="print">
            <a:lum bright="12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00" y="3686175"/>
            <a:ext cx="2476500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矩形 9"/>
          <p:cNvSpPr/>
          <p:nvPr/>
        </p:nvSpPr>
        <p:spPr>
          <a:xfrm>
            <a:off x="0" y="0"/>
            <a:ext cx="9144000" cy="53579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50000"/>
                  <a:hueMod val="100000"/>
                  <a:satMod val="250000"/>
                  <a:alpha val="0"/>
                </a:schemeClr>
              </a:gs>
              <a:gs pos="75000">
                <a:schemeClr val="accent1">
                  <a:tint val="80000"/>
                  <a:shade val="100000"/>
                  <a:hueMod val="100000"/>
                  <a:satMod val="375000"/>
                  <a:alpha val="20000"/>
                </a:schemeClr>
              </a:gs>
              <a:gs pos="100000">
                <a:schemeClr val="accent1">
                  <a:tint val="50000"/>
                  <a:shade val="100000"/>
                  <a:hueMod val="100000"/>
                  <a:satMod val="500000"/>
                </a:schemeClr>
              </a:gs>
            </a:gsLst>
            <a:lin ang="18900000" scaled="1"/>
            <a:tileRect/>
          </a:gradFill>
          <a:ln w="12700" cap="rnd" cmpd="sng" algn="ctr">
            <a:noFill/>
            <a:prstDash val="soli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kumimoji="0" lang="zh-CN" altLang="en-US" sz="1650"/>
          </a:p>
        </p:txBody>
      </p:sp>
      <p:sp>
        <p:nvSpPr>
          <p:cNvPr id="11" name="矩形 10"/>
          <p:cNvSpPr/>
          <p:nvPr/>
        </p:nvSpPr>
        <p:spPr>
          <a:xfrm>
            <a:off x="0" y="30713"/>
            <a:ext cx="4572000" cy="53579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50000"/>
                  <a:hueMod val="100000"/>
                  <a:satMod val="250000"/>
                  <a:alpha val="0"/>
                </a:schemeClr>
              </a:gs>
              <a:gs pos="75000">
                <a:schemeClr val="accent1">
                  <a:tint val="80000"/>
                  <a:shade val="100000"/>
                  <a:hueMod val="100000"/>
                  <a:satMod val="375000"/>
                  <a:alpha val="5000"/>
                </a:schemeClr>
              </a:gs>
              <a:gs pos="100000">
                <a:schemeClr val="accent1">
                  <a:tint val="50000"/>
                  <a:shade val="100000"/>
                  <a:hueMod val="100000"/>
                  <a:satMod val="500000"/>
                  <a:alpha val="60000"/>
                </a:schemeClr>
              </a:gs>
            </a:gsLst>
            <a:lin ang="8100000" scaled="1"/>
            <a:tileRect/>
          </a:gradFill>
          <a:ln w="12700" cap="rnd" cmpd="sng" algn="ctr">
            <a:noFill/>
            <a:prstDash val="solid"/>
          </a:ln>
          <a:effectLst>
            <a:glow>
              <a:schemeClr val="accent1">
                <a:tint val="100000"/>
                <a:shade val="100000"/>
                <a:hueMod val="100000"/>
                <a:satMod val="100000"/>
              </a:schemeClr>
            </a:glow>
            <a:softEdge rad="1270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kumimoji="0" lang="zh-CN" altLang="en-US" sz="1650"/>
          </a:p>
        </p:txBody>
      </p:sp>
      <p:pic>
        <p:nvPicPr>
          <p:cNvPr id="2057" name="圖片 8"/>
          <p:cNvPicPr>
            <a:picLocks noChangeAspect="1"/>
          </p:cNvPicPr>
          <p:nvPr/>
        </p:nvPicPr>
        <p:blipFill>
          <a:blip r:embed="rId14" cstate="print">
            <a:lum bright="34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14887"/>
            <a:ext cx="9144000" cy="32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8" name="標題版面配置區 1"/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zh-TW"/>
          </a:p>
        </p:txBody>
      </p:sp>
      <p:sp>
        <p:nvSpPr>
          <p:cNvPr id="2059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zh-TW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kumimoji="0" sz="9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kumimoji="0" sz="9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9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9DBBE99E-996B-4B3A-98AA-EC36C569270A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403" r:id="rId1"/>
    <p:sldLayoutId id="2147486404" r:id="rId2"/>
    <p:sldLayoutId id="2147486405" r:id="rId3"/>
    <p:sldLayoutId id="2147486406" r:id="rId4"/>
    <p:sldLayoutId id="2147486407" r:id="rId5"/>
    <p:sldLayoutId id="2147486408" r:id="rId6"/>
    <p:sldLayoutId id="2147486409" r:id="rId7"/>
    <p:sldLayoutId id="2147486410" r:id="rId8"/>
    <p:sldLayoutId id="2147486411" r:id="rId9"/>
    <p:sldLayoutId id="2147486412" r:id="rId10"/>
    <p:sldLayoutId id="2147486413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Maiandra GD" pitchFamily="34" charset="0"/>
          <a:ea typeface="微軟正黑體" pitchFamily="34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Maiandra GD" pitchFamily="34" charset="0"/>
          <a:ea typeface="微軟正黑體" pitchFamily="34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Maiandra GD" pitchFamily="34" charset="0"/>
          <a:ea typeface="微軟正黑體" pitchFamily="34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Maiandra GD" pitchFamily="34" charset="0"/>
          <a:ea typeface="微軟正黑體" pitchFamily="34" charset="-120"/>
        </a:defRPr>
      </a:lvl5pPr>
      <a:lvl6pPr eaLnBrk="1" latinLnBrk="0" hangingPunct="1">
        <a:defRPr kumimoji="0">
          <a:solidFill>
            <a:schemeClr val="tx2"/>
          </a:solidFill>
        </a:defRPr>
      </a:lvl6pPr>
      <a:lvl7pPr eaLnBrk="1" latinLnBrk="0" hangingPunct="1">
        <a:defRPr kumimoji="0">
          <a:solidFill>
            <a:schemeClr val="tx2"/>
          </a:solidFill>
        </a:defRPr>
      </a:lvl7pPr>
      <a:lvl8pPr eaLnBrk="1" latinLnBrk="0" hangingPunct="1">
        <a:defRPr kumimoji="0">
          <a:solidFill>
            <a:schemeClr val="tx2"/>
          </a:solidFill>
        </a:defRPr>
      </a:lvl8pPr>
      <a:lvl9pPr eaLnBrk="1" latinLnBrk="0" hangingPunct="1">
        <a:defRPr kumimoji="0">
          <a:solidFill>
            <a:schemeClr val="tx2"/>
          </a:solidFill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 2" panose="05020102010507070707" pitchFamily="18" charset="2"/>
        <a:buChar char=""/>
        <a:defRPr sz="2400" kern="1200">
          <a:solidFill>
            <a:schemeClr val="tx1"/>
          </a:solidFill>
          <a:latin typeface="+mn-lt"/>
          <a:ea typeface="新細明體" panose="02020500000000000000" pitchFamily="18" charset="-120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0000"/>
        <a:buFont typeface="Wingdings 2" panose="05020102010507070707" pitchFamily="18" charset="2"/>
        <a:buChar char="³"/>
        <a:defRPr sz="2100" kern="1200">
          <a:solidFill>
            <a:schemeClr val="tx1"/>
          </a:solidFill>
          <a:latin typeface="+mn-lt"/>
          <a:ea typeface="新細明體" panose="02020500000000000000" pitchFamily="18" charset="-120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lr>
          <a:srgbClr val="9C007F"/>
        </a:buClr>
        <a:buSzPct val="60000"/>
        <a:buFont typeface="Wingdings 2" panose="05020102010507070707" pitchFamily="18" charset="2"/>
        <a:buChar char="®"/>
        <a:defRPr sz="1800" kern="1200">
          <a:solidFill>
            <a:schemeClr val="tx1"/>
          </a:solidFill>
          <a:latin typeface="+mn-lt"/>
          <a:ea typeface="新細明體" panose="02020500000000000000" pitchFamily="18" charset="-120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lr>
          <a:srgbClr val="005BD3"/>
        </a:buClr>
        <a:buSzPct val="45000"/>
        <a:buFont typeface="Wingdings 2" panose="05020102010507070707" pitchFamily="18" charset="2"/>
        <a:buChar char="¯"/>
        <a:defRPr sz="1500" kern="1200">
          <a:solidFill>
            <a:schemeClr val="tx1"/>
          </a:solidFill>
          <a:latin typeface="+mn-lt"/>
          <a:ea typeface="新細明體" panose="02020500000000000000" pitchFamily="18" charset="-120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lr>
          <a:srgbClr val="00349E"/>
        </a:buClr>
        <a:buFont typeface="Wingdings 2" panose="05020102010507070707" pitchFamily="18" charset="2"/>
        <a:buChar char=""/>
        <a:defRPr sz="1500" kern="1200">
          <a:solidFill>
            <a:schemeClr val="tx1"/>
          </a:solidFill>
          <a:latin typeface="+mn-lt"/>
          <a:ea typeface="新細明體" panose="02020500000000000000" pitchFamily="18" charset="-120"/>
          <a:cs typeface="+mn-cs"/>
        </a:defRPr>
      </a:lvl5pPr>
      <a:lvl6pPr marL="1885950" indent="-171450" algn="l" rtl="0" eaLnBrk="1" latinLnBrk="0" hangingPunct="1">
        <a:spcBef>
          <a:spcPct val="20000"/>
        </a:spcBef>
        <a:buFont typeface="Arial"/>
        <a:buChar char="•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rtl="0" eaLnBrk="1" latinLnBrk="0" hangingPunct="1">
        <a:spcBef>
          <a:spcPct val="20000"/>
        </a:spcBef>
        <a:buFont typeface="Arial"/>
        <a:buChar char="•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rtl="0" eaLnBrk="1" latinLnBrk="0" hangingPunct="1">
        <a:spcBef>
          <a:spcPct val="20000"/>
        </a:spcBef>
        <a:buFont typeface="Arial"/>
        <a:buChar char="•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rtl="0" eaLnBrk="1" latinLnBrk="0" hangingPunct="1">
        <a:spcBef>
          <a:spcPct val="20000"/>
        </a:spcBef>
        <a:buFont typeface="Arial"/>
        <a:buChar char="•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直線接點 6"/>
          <p:cNvSpPr>
            <a:spLocks noChangeShapeType="1"/>
          </p:cNvSpPr>
          <p:nvPr/>
        </p:nvSpPr>
        <p:spPr bwMode="auto">
          <a:xfrm>
            <a:off x="514350" y="788175"/>
            <a:ext cx="8629650" cy="1786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lvl1pPr eaLnBrk="0" hangingPunct="0">
              <a:defRPr kumimoji="1" sz="22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2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2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2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2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defRPr/>
            </a:pPr>
            <a:endParaRPr kumimoji="0" lang="en-US" altLang="zh-TW" sz="1650"/>
          </a:p>
        </p:txBody>
      </p:sp>
      <p:sp>
        <p:nvSpPr>
          <p:cNvPr id="3077" name="文字版面配置區 7"/>
          <p:cNvSpPr>
            <a:spLocks noGrp="1"/>
          </p:cNvSpPr>
          <p:nvPr>
            <p:ph type="body" idx="1"/>
          </p:nvPr>
        </p:nvSpPr>
        <p:spPr bwMode="auto">
          <a:xfrm>
            <a:off x="304800" y="1165622"/>
            <a:ext cx="86868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zh-TW"/>
          </a:p>
        </p:txBody>
      </p:sp>
      <p:sp>
        <p:nvSpPr>
          <p:cNvPr id="11" name="日期版面配置區 10"/>
          <p:cNvSpPr>
            <a:spLocks noGrp="1"/>
          </p:cNvSpPr>
          <p:nvPr>
            <p:ph type="dt" sz="half" idx="2"/>
          </p:nvPr>
        </p:nvSpPr>
        <p:spPr>
          <a:xfrm>
            <a:off x="6477000" y="57151"/>
            <a:ext cx="2514600" cy="21669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kumimoji="0" sz="900">
                <a:solidFill>
                  <a:srgbClr val="D38E27"/>
                </a:solidFill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28" name="頁尾版面配置區 27"/>
          <p:cNvSpPr>
            <a:spLocks noGrp="1"/>
          </p:cNvSpPr>
          <p:nvPr>
            <p:ph type="ftr" sz="quarter" idx="3"/>
          </p:nvPr>
        </p:nvSpPr>
        <p:spPr>
          <a:xfrm>
            <a:off x="3124200" y="57151"/>
            <a:ext cx="3352800" cy="21669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900">
                <a:solidFill>
                  <a:srgbClr val="D38E27"/>
                </a:solidFill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4"/>
          </p:nvPr>
        </p:nvSpPr>
        <p:spPr>
          <a:xfrm>
            <a:off x="8229600" y="4857751"/>
            <a:ext cx="762000" cy="183356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900">
                <a:solidFill>
                  <a:srgbClr val="D38E27"/>
                </a:solidFill>
              </a:defRPr>
            </a:lvl1pPr>
          </a:lstStyle>
          <a:p>
            <a:pPr>
              <a:defRPr/>
            </a:pPr>
            <a:fld id="{CCBFD2C4-C1FA-4FCE-83EE-FE458EF0294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10" name="標題版面配置區 9"/>
          <p:cNvSpPr>
            <a:spLocks noGrp="1"/>
          </p:cNvSpPr>
          <p:nvPr>
            <p:ph type="title"/>
          </p:nvPr>
        </p:nvSpPr>
        <p:spPr>
          <a:xfrm>
            <a:off x="304800" y="342900"/>
            <a:ext cx="8686800" cy="62865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9" name="直線接點 8"/>
          <p:cNvSpPr>
            <a:spLocks noChangeShapeType="1"/>
          </p:cNvSpPr>
          <p:nvPr/>
        </p:nvSpPr>
        <p:spPr bwMode="auto">
          <a:xfrm>
            <a:off x="514350" y="788175"/>
            <a:ext cx="8629650" cy="1786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lvl1pPr eaLnBrk="0" hangingPunct="0">
              <a:defRPr kumimoji="1" sz="22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2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2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2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2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defRPr/>
            </a:pPr>
            <a:endParaRPr kumimoji="0" lang="en-US" altLang="zh-TW" sz="1650"/>
          </a:p>
        </p:txBody>
      </p:sp>
      <p:sp>
        <p:nvSpPr>
          <p:cNvPr id="12" name="直線接點 11"/>
          <p:cNvSpPr>
            <a:spLocks noChangeShapeType="1"/>
          </p:cNvSpPr>
          <p:nvPr/>
        </p:nvSpPr>
        <p:spPr bwMode="auto">
          <a:xfrm>
            <a:off x="514350" y="793491"/>
            <a:ext cx="8629650" cy="1786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lvl1pPr eaLnBrk="0" hangingPunct="0">
              <a:defRPr kumimoji="1" sz="22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2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2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2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2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 b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defRPr/>
            </a:pPr>
            <a:endParaRPr kumimoji="0" lang="en-US" altLang="zh-TW" sz="165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414" r:id="rId1"/>
    <p:sldLayoutId id="2147486415" r:id="rId2"/>
    <p:sldLayoutId id="2147486416" r:id="rId3"/>
    <p:sldLayoutId id="2147486400" r:id="rId4"/>
    <p:sldLayoutId id="2147486417" r:id="rId5"/>
    <p:sldLayoutId id="2147486401" r:id="rId6"/>
    <p:sldLayoutId id="2147486418" r:id="rId7"/>
    <p:sldLayoutId id="2147486419" r:id="rId8"/>
    <p:sldLayoutId id="2147486420" r:id="rId9"/>
    <p:sldLayoutId id="2147486402" r:id="rId10"/>
    <p:sldLayoutId id="2147486421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700" kern="1200" cap="all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Franklin Gothic Medium" pitchFamily="34" charset="0"/>
          <a:ea typeface="微軟正黑體" pitchFamily="34" charset="-12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Franklin Gothic Medium" pitchFamily="34" charset="0"/>
          <a:ea typeface="微軟正黑體" pitchFamily="34" charset="-12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Franklin Gothic Medium" pitchFamily="34" charset="0"/>
          <a:ea typeface="微軟正黑體" pitchFamily="34" charset="-12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Franklin Gothic Medium" pitchFamily="34" charset="0"/>
          <a:ea typeface="微軟正黑體" pitchFamily="34" charset="-120"/>
        </a:defRPr>
      </a:lvl5pPr>
      <a:lvl6pPr marL="342900" algn="l" rtl="0" fontAlgn="base"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Franklin Gothic Medium" pitchFamily="34" charset="0"/>
          <a:ea typeface="微軟正黑體" pitchFamily="34" charset="-120"/>
        </a:defRPr>
      </a:lvl6pPr>
      <a:lvl7pPr marL="685800" algn="l" rtl="0" fontAlgn="base"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Franklin Gothic Medium" pitchFamily="34" charset="0"/>
          <a:ea typeface="微軟正黑體" pitchFamily="34" charset="-120"/>
        </a:defRPr>
      </a:lvl7pPr>
      <a:lvl8pPr marL="1028700" algn="l" rtl="0" fontAlgn="base"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Franklin Gothic Medium" pitchFamily="34" charset="0"/>
          <a:ea typeface="微軟正黑體" pitchFamily="34" charset="-120"/>
        </a:defRPr>
      </a:lvl8pPr>
      <a:lvl9pPr marL="1371600" algn="l" rtl="0" fontAlgn="base"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Franklin Gothic Medium" pitchFamily="34" charset="0"/>
          <a:ea typeface="微軟正黑體" pitchFamily="34" charset="-12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anose="05020102010507070707" pitchFamily="18" charset="2"/>
        <a:buChar char="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anose="05020102010507070707" pitchFamily="18" charset="2"/>
        <a:buChar char=""/>
        <a:defRPr sz="2100" kern="1200">
          <a:solidFill>
            <a:schemeClr val="tx2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anose="05020102010507070707" pitchFamily="18" charset="2"/>
        <a:buChar char="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anose="05020102010507070707" pitchFamily="18" charset="2"/>
        <a:buChar char=""/>
        <a:defRPr sz="1500" kern="1200">
          <a:solidFill>
            <a:schemeClr val="tx2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anose="05020102010507070707" pitchFamily="18" charset="2"/>
        <a:buChar char=""/>
        <a:defRPr kern="1200">
          <a:solidFill>
            <a:schemeClr val="tx2"/>
          </a:solidFill>
          <a:latin typeface="+mn-lt"/>
          <a:ea typeface="+mn-ea"/>
          <a:cs typeface="+mn-cs"/>
        </a:defRPr>
      </a:lvl5pPr>
      <a:lvl6pPr marL="1885950" indent="-17145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350" kern="1200">
          <a:solidFill>
            <a:schemeClr val="tx2"/>
          </a:solidFill>
          <a:latin typeface="+mn-lt"/>
          <a:ea typeface="+mn-ea"/>
          <a:cs typeface="+mn-cs"/>
        </a:defRPr>
      </a:lvl6pPr>
      <a:lvl7pPr marL="2228850" indent="-17145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71750" indent="-17145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2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2914650" indent="-17145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05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18944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50" b="0">
                <a:latin typeface="Arial" charset="0"/>
              </a:defRPr>
            </a:lvl1pPr>
          </a:lstStyle>
          <a:p>
            <a:pPr defTabSz="685800">
              <a:defRPr/>
            </a:pPr>
            <a:endParaRPr lang="en-US" altLang="zh-TW">
              <a:solidFill>
                <a:prstClr val="black"/>
              </a:solidFill>
            </a:endParaRPr>
          </a:p>
        </p:txBody>
      </p:sp>
      <p:sp>
        <p:nvSpPr>
          <p:cNvPr id="18944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50" b="0">
                <a:latin typeface="Arial" charset="0"/>
              </a:defRPr>
            </a:lvl1pPr>
          </a:lstStyle>
          <a:p>
            <a:pPr defTabSz="685800">
              <a:defRPr/>
            </a:pPr>
            <a:endParaRPr lang="en-US" altLang="zh-TW">
              <a:solidFill>
                <a:prstClr val="black"/>
              </a:solidFill>
            </a:endParaRPr>
          </a:p>
        </p:txBody>
      </p:sp>
      <p:sp>
        <p:nvSpPr>
          <p:cNvPr id="18944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50" b="0"/>
            </a:lvl1pPr>
          </a:lstStyle>
          <a:p>
            <a:pPr defTabSz="685800">
              <a:defRPr/>
            </a:pPr>
            <a:fld id="{3EFC2C9F-A0C7-4834-AEE8-1E175F7F0997}" type="slidenum">
              <a:rPr lang="en-US" altLang="zh-TW" smtClean="0">
                <a:solidFill>
                  <a:prstClr val="black"/>
                </a:solidFill>
              </a:rPr>
              <a:pPr defTabSz="685800">
                <a:defRPr/>
              </a:pPr>
              <a:t>‹#›</a:t>
            </a:fld>
            <a:endParaRPr lang="en-US" altLang="zh-TW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6155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423" r:id="rId1"/>
    <p:sldLayoutId id="2147486424" r:id="rId2"/>
    <p:sldLayoutId id="2147486425" r:id="rId3"/>
    <p:sldLayoutId id="2147486426" r:id="rId4"/>
    <p:sldLayoutId id="2147486427" r:id="rId5"/>
    <p:sldLayoutId id="2147486428" r:id="rId6"/>
    <p:sldLayoutId id="2147486429" r:id="rId7"/>
    <p:sldLayoutId id="2147486430" r:id="rId8"/>
    <p:sldLayoutId id="2147486431" r:id="rId9"/>
    <p:sldLayoutId id="2147486432" r:id="rId10"/>
    <p:sldLayoutId id="2147486433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+mj-lt"/>
          <a:ea typeface="新細明體" pitchFamily="18" charset="-120"/>
          <a:cs typeface="PMingLiU" pitchFamily="18" charset="-12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Arial" pitchFamily="34" charset="0"/>
          <a:ea typeface="新細明體" pitchFamily="18" charset="-120"/>
          <a:cs typeface="PMingLiU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Arial" pitchFamily="34" charset="0"/>
          <a:ea typeface="新細明體" pitchFamily="18" charset="-120"/>
          <a:cs typeface="PMingLiU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Arial" pitchFamily="34" charset="0"/>
          <a:ea typeface="新細明體" pitchFamily="18" charset="-120"/>
          <a:cs typeface="PMingLiU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Arial" pitchFamily="34" charset="0"/>
          <a:ea typeface="新細明體" pitchFamily="18" charset="-120"/>
          <a:cs typeface="PMingLiU" pitchFamily="18" charset="-120"/>
        </a:defRPr>
      </a:lvl5pPr>
      <a:lvl6pPr marL="342900" algn="ctr" rtl="0" fontAlgn="base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Arial" pitchFamily="34" charset="0"/>
          <a:ea typeface="新細明體" pitchFamily="18" charset="-120"/>
        </a:defRPr>
      </a:lvl6pPr>
      <a:lvl7pPr marL="685800" algn="ctr" rtl="0" fontAlgn="base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Arial" pitchFamily="34" charset="0"/>
          <a:ea typeface="新細明體" pitchFamily="18" charset="-120"/>
        </a:defRPr>
      </a:lvl7pPr>
      <a:lvl8pPr marL="1028700" algn="ctr" rtl="0" fontAlgn="base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Arial" pitchFamily="34" charset="0"/>
          <a:ea typeface="新細明體" pitchFamily="18" charset="-120"/>
        </a:defRPr>
      </a:lvl8pPr>
      <a:lvl9pPr marL="1371600" algn="ctr" rtl="0" fontAlgn="base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Arial" pitchFamily="34" charset="0"/>
          <a:ea typeface="新細明體" pitchFamily="18" charset="-12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新細明體" pitchFamily="18" charset="-120"/>
          <a:cs typeface="PMingLiU" pitchFamily="18" charset="-120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kumimoji="1" sz="2100">
          <a:solidFill>
            <a:schemeClr val="tx1"/>
          </a:solidFill>
          <a:latin typeface="+mn-lt"/>
          <a:ea typeface="新細明體" pitchFamily="18" charset="-120"/>
          <a:cs typeface="PMingLiU" charset="0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kumimoji="1" sz="1800">
          <a:solidFill>
            <a:schemeClr val="tx1"/>
          </a:solidFill>
          <a:latin typeface="+mn-lt"/>
          <a:ea typeface="新細明體" pitchFamily="18" charset="-120"/>
          <a:cs typeface="PMingLiU" charset="0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kumimoji="1" sz="1500">
          <a:solidFill>
            <a:schemeClr val="tx1"/>
          </a:solidFill>
          <a:latin typeface="+mn-lt"/>
          <a:ea typeface="新細明體" pitchFamily="18" charset="-120"/>
          <a:cs typeface="PMingLiU" charset="0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新細明體" pitchFamily="18" charset="-120"/>
          <a:cs typeface="PMingLiU" charset="0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18944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50" b="0">
                <a:latin typeface="Arial" charset="0"/>
              </a:defRPr>
            </a:lvl1pPr>
          </a:lstStyle>
          <a:p>
            <a:pPr defTabSz="685800">
              <a:defRPr/>
            </a:pPr>
            <a:endParaRPr lang="en-US" altLang="zh-TW">
              <a:solidFill>
                <a:prstClr val="black"/>
              </a:solidFill>
            </a:endParaRPr>
          </a:p>
        </p:txBody>
      </p:sp>
      <p:sp>
        <p:nvSpPr>
          <p:cNvPr id="18944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50" b="0">
                <a:latin typeface="Arial" charset="0"/>
              </a:defRPr>
            </a:lvl1pPr>
          </a:lstStyle>
          <a:p>
            <a:pPr defTabSz="685800">
              <a:defRPr/>
            </a:pPr>
            <a:endParaRPr lang="en-US" altLang="zh-TW">
              <a:solidFill>
                <a:prstClr val="black"/>
              </a:solidFill>
            </a:endParaRPr>
          </a:p>
        </p:txBody>
      </p:sp>
      <p:sp>
        <p:nvSpPr>
          <p:cNvPr id="18944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50" b="0"/>
            </a:lvl1pPr>
          </a:lstStyle>
          <a:p>
            <a:pPr defTabSz="685800">
              <a:defRPr/>
            </a:pPr>
            <a:fld id="{3EFC2C9F-A0C7-4834-AEE8-1E175F7F0997}" type="slidenum">
              <a:rPr lang="en-US" altLang="zh-TW" smtClean="0">
                <a:solidFill>
                  <a:prstClr val="black"/>
                </a:solidFill>
              </a:rPr>
              <a:pPr defTabSz="685800">
                <a:defRPr/>
              </a:pPr>
              <a:t>‹#›</a:t>
            </a:fld>
            <a:endParaRPr lang="en-US" altLang="zh-TW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3452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447" r:id="rId1"/>
    <p:sldLayoutId id="2147486448" r:id="rId2"/>
    <p:sldLayoutId id="2147486449" r:id="rId3"/>
    <p:sldLayoutId id="2147486450" r:id="rId4"/>
    <p:sldLayoutId id="2147486451" r:id="rId5"/>
    <p:sldLayoutId id="2147486452" r:id="rId6"/>
    <p:sldLayoutId id="2147486453" r:id="rId7"/>
    <p:sldLayoutId id="2147486454" r:id="rId8"/>
    <p:sldLayoutId id="2147486455" r:id="rId9"/>
    <p:sldLayoutId id="2147486456" r:id="rId10"/>
    <p:sldLayoutId id="2147486457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+mj-lt"/>
          <a:ea typeface="新細明體" pitchFamily="18" charset="-120"/>
          <a:cs typeface="PMingLiU" pitchFamily="18" charset="-12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Arial" pitchFamily="34" charset="0"/>
          <a:ea typeface="新細明體" pitchFamily="18" charset="-120"/>
          <a:cs typeface="PMingLiU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Arial" pitchFamily="34" charset="0"/>
          <a:ea typeface="新細明體" pitchFamily="18" charset="-120"/>
          <a:cs typeface="PMingLiU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Arial" pitchFamily="34" charset="0"/>
          <a:ea typeface="新細明體" pitchFamily="18" charset="-120"/>
          <a:cs typeface="PMingLiU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Arial" pitchFamily="34" charset="0"/>
          <a:ea typeface="新細明體" pitchFamily="18" charset="-120"/>
          <a:cs typeface="PMingLiU" pitchFamily="18" charset="-120"/>
        </a:defRPr>
      </a:lvl5pPr>
      <a:lvl6pPr marL="342900" algn="ctr" rtl="0" fontAlgn="base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Arial" pitchFamily="34" charset="0"/>
          <a:ea typeface="新細明體" pitchFamily="18" charset="-120"/>
        </a:defRPr>
      </a:lvl6pPr>
      <a:lvl7pPr marL="685800" algn="ctr" rtl="0" fontAlgn="base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Arial" pitchFamily="34" charset="0"/>
          <a:ea typeface="新細明體" pitchFamily="18" charset="-120"/>
        </a:defRPr>
      </a:lvl7pPr>
      <a:lvl8pPr marL="1028700" algn="ctr" rtl="0" fontAlgn="base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Arial" pitchFamily="34" charset="0"/>
          <a:ea typeface="新細明體" pitchFamily="18" charset="-120"/>
        </a:defRPr>
      </a:lvl8pPr>
      <a:lvl9pPr marL="1371600" algn="ctr" rtl="0" fontAlgn="base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Arial" pitchFamily="34" charset="0"/>
          <a:ea typeface="新細明體" pitchFamily="18" charset="-12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新細明體" pitchFamily="18" charset="-120"/>
          <a:cs typeface="PMingLiU" pitchFamily="18" charset="-120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kumimoji="1" sz="2100">
          <a:solidFill>
            <a:schemeClr val="tx1"/>
          </a:solidFill>
          <a:latin typeface="+mn-lt"/>
          <a:ea typeface="新細明體" pitchFamily="18" charset="-120"/>
          <a:cs typeface="PMingLiU" charset="0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kumimoji="1" sz="1800">
          <a:solidFill>
            <a:schemeClr val="tx1"/>
          </a:solidFill>
          <a:latin typeface="+mn-lt"/>
          <a:ea typeface="新細明體" pitchFamily="18" charset="-120"/>
          <a:cs typeface="PMingLiU" charset="0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kumimoji="1" sz="1500">
          <a:solidFill>
            <a:schemeClr val="tx1"/>
          </a:solidFill>
          <a:latin typeface="+mn-lt"/>
          <a:ea typeface="新細明體" pitchFamily="18" charset="-120"/>
          <a:cs typeface="PMingLiU" charset="0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新細明體" pitchFamily="18" charset="-120"/>
          <a:cs typeface="PMingLiU" charset="0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18944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50" b="0">
                <a:latin typeface="Arial" charset="0"/>
              </a:defRPr>
            </a:lvl1pPr>
          </a:lstStyle>
          <a:p>
            <a:pPr defTabSz="685800">
              <a:defRPr/>
            </a:pPr>
            <a:endParaRPr lang="en-US" altLang="zh-TW">
              <a:solidFill>
                <a:prstClr val="black"/>
              </a:solidFill>
            </a:endParaRPr>
          </a:p>
        </p:txBody>
      </p:sp>
      <p:sp>
        <p:nvSpPr>
          <p:cNvPr id="18944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50" b="0">
                <a:latin typeface="Arial" charset="0"/>
              </a:defRPr>
            </a:lvl1pPr>
          </a:lstStyle>
          <a:p>
            <a:pPr defTabSz="685800">
              <a:defRPr/>
            </a:pPr>
            <a:endParaRPr lang="en-US" altLang="zh-TW">
              <a:solidFill>
                <a:prstClr val="black"/>
              </a:solidFill>
            </a:endParaRPr>
          </a:p>
        </p:txBody>
      </p:sp>
      <p:sp>
        <p:nvSpPr>
          <p:cNvPr id="18944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50" b="0"/>
            </a:lvl1pPr>
          </a:lstStyle>
          <a:p>
            <a:pPr defTabSz="685800">
              <a:defRPr/>
            </a:pPr>
            <a:fld id="{3EFC2C9F-A0C7-4834-AEE8-1E175F7F0997}" type="slidenum">
              <a:rPr lang="en-US" altLang="zh-TW" smtClean="0">
                <a:solidFill>
                  <a:prstClr val="black"/>
                </a:solidFill>
              </a:rPr>
              <a:pPr defTabSz="685800">
                <a:defRPr/>
              </a:pPr>
              <a:t>‹#›</a:t>
            </a:fld>
            <a:endParaRPr lang="en-US" altLang="zh-TW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1394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459" r:id="rId1"/>
    <p:sldLayoutId id="2147486460" r:id="rId2"/>
    <p:sldLayoutId id="2147486461" r:id="rId3"/>
    <p:sldLayoutId id="2147486462" r:id="rId4"/>
    <p:sldLayoutId id="2147486463" r:id="rId5"/>
    <p:sldLayoutId id="2147486464" r:id="rId6"/>
    <p:sldLayoutId id="2147486465" r:id="rId7"/>
    <p:sldLayoutId id="2147486466" r:id="rId8"/>
    <p:sldLayoutId id="2147486467" r:id="rId9"/>
    <p:sldLayoutId id="2147486468" r:id="rId10"/>
    <p:sldLayoutId id="214748646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+mj-lt"/>
          <a:ea typeface="新細明體" pitchFamily="18" charset="-120"/>
          <a:cs typeface="PMingLiU" pitchFamily="18" charset="-12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Arial" pitchFamily="34" charset="0"/>
          <a:ea typeface="新細明體" pitchFamily="18" charset="-120"/>
          <a:cs typeface="PMingLiU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Arial" pitchFamily="34" charset="0"/>
          <a:ea typeface="新細明體" pitchFamily="18" charset="-120"/>
          <a:cs typeface="PMingLiU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Arial" pitchFamily="34" charset="0"/>
          <a:ea typeface="新細明體" pitchFamily="18" charset="-120"/>
          <a:cs typeface="PMingLiU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Arial" pitchFamily="34" charset="0"/>
          <a:ea typeface="新細明體" pitchFamily="18" charset="-120"/>
          <a:cs typeface="PMingLiU" pitchFamily="18" charset="-120"/>
        </a:defRPr>
      </a:lvl5pPr>
      <a:lvl6pPr marL="342900" algn="ctr" rtl="0" fontAlgn="base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Arial" pitchFamily="34" charset="0"/>
          <a:ea typeface="新細明體" pitchFamily="18" charset="-120"/>
        </a:defRPr>
      </a:lvl6pPr>
      <a:lvl7pPr marL="685800" algn="ctr" rtl="0" fontAlgn="base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Arial" pitchFamily="34" charset="0"/>
          <a:ea typeface="新細明體" pitchFamily="18" charset="-120"/>
        </a:defRPr>
      </a:lvl7pPr>
      <a:lvl8pPr marL="1028700" algn="ctr" rtl="0" fontAlgn="base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Arial" pitchFamily="34" charset="0"/>
          <a:ea typeface="新細明體" pitchFamily="18" charset="-120"/>
        </a:defRPr>
      </a:lvl8pPr>
      <a:lvl9pPr marL="1371600" algn="ctr" rtl="0" fontAlgn="base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Arial" pitchFamily="34" charset="0"/>
          <a:ea typeface="新細明體" pitchFamily="18" charset="-12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新細明體" pitchFamily="18" charset="-120"/>
          <a:cs typeface="PMingLiU" pitchFamily="18" charset="-120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kumimoji="1" sz="2100">
          <a:solidFill>
            <a:schemeClr val="tx1"/>
          </a:solidFill>
          <a:latin typeface="+mn-lt"/>
          <a:ea typeface="新細明體" pitchFamily="18" charset="-120"/>
          <a:cs typeface="PMingLiU" charset="0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kumimoji="1" sz="1800">
          <a:solidFill>
            <a:schemeClr val="tx1"/>
          </a:solidFill>
          <a:latin typeface="+mn-lt"/>
          <a:ea typeface="新細明體" pitchFamily="18" charset="-120"/>
          <a:cs typeface="PMingLiU" charset="0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kumimoji="1" sz="1500">
          <a:solidFill>
            <a:schemeClr val="tx1"/>
          </a:solidFill>
          <a:latin typeface="+mn-lt"/>
          <a:ea typeface="新細明體" pitchFamily="18" charset="-120"/>
          <a:cs typeface="PMingLiU" charset="0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新細明體" pitchFamily="18" charset="-120"/>
          <a:cs typeface="PMingLiU" charset="0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18944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50" b="0"/>
            </a:lvl1pPr>
          </a:lstStyle>
          <a:p>
            <a:pPr defTabSz="685800">
              <a:defRPr/>
            </a:pPr>
            <a:endParaRPr lang="en-US" altLang="zh-TW">
              <a:solidFill>
                <a:prstClr val="black"/>
              </a:solidFill>
              <a:ea typeface="PMingLiU" panose="02020500000000000000" pitchFamily="18" charset="-120"/>
            </a:endParaRPr>
          </a:p>
        </p:txBody>
      </p:sp>
      <p:sp>
        <p:nvSpPr>
          <p:cNvPr id="18944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50" b="0"/>
            </a:lvl1pPr>
          </a:lstStyle>
          <a:p>
            <a:pPr defTabSz="685800">
              <a:defRPr/>
            </a:pPr>
            <a:endParaRPr lang="en-US" altLang="zh-TW">
              <a:solidFill>
                <a:prstClr val="black"/>
              </a:solidFill>
              <a:ea typeface="PMingLiU" panose="02020500000000000000" pitchFamily="18" charset="-120"/>
            </a:endParaRPr>
          </a:p>
        </p:txBody>
      </p:sp>
      <p:sp>
        <p:nvSpPr>
          <p:cNvPr id="18944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50" b="0"/>
            </a:lvl1pPr>
          </a:lstStyle>
          <a:p>
            <a:pPr defTabSz="685800">
              <a:defRPr/>
            </a:pPr>
            <a:fld id="{6C5D654E-F0D2-4A5D-925B-28280F5526A0}" type="slidenum">
              <a:rPr lang="en-US" altLang="zh-TW" smtClean="0">
                <a:solidFill>
                  <a:prstClr val="black"/>
                </a:solidFill>
                <a:ea typeface="PMingLiU" panose="02020500000000000000" pitchFamily="18" charset="-120"/>
              </a:rPr>
              <a:pPr defTabSz="685800">
                <a:defRPr/>
              </a:pPr>
              <a:t>‹#›</a:t>
            </a:fld>
            <a:endParaRPr lang="en-US" altLang="zh-TW">
              <a:solidFill>
                <a:prstClr val="black"/>
              </a:solidFill>
              <a:ea typeface="PMingLiU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74273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507" r:id="rId1"/>
    <p:sldLayoutId id="2147486508" r:id="rId2"/>
    <p:sldLayoutId id="2147486509" r:id="rId3"/>
    <p:sldLayoutId id="2147486510" r:id="rId4"/>
    <p:sldLayoutId id="2147486511" r:id="rId5"/>
    <p:sldLayoutId id="2147486512" r:id="rId6"/>
    <p:sldLayoutId id="2147486513" r:id="rId7"/>
    <p:sldLayoutId id="2147486514" r:id="rId8"/>
    <p:sldLayoutId id="2147486515" r:id="rId9"/>
    <p:sldLayoutId id="2147486516" r:id="rId10"/>
    <p:sldLayoutId id="2147486517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+mj-lt"/>
          <a:ea typeface="PMingLiU" panose="02020500000000000000" pitchFamily="18" charset="-12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Arial" pitchFamily="34" charset="0"/>
          <a:ea typeface="PMingLiU" panose="02020500000000000000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Arial" pitchFamily="34" charset="0"/>
          <a:ea typeface="PMingLiU" panose="02020500000000000000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Arial" pitchFamily="34" charset="0"/>
          <a:ea typeface="PMingLiU" panose="02020500000000000000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Arial" pitchFamily="34" charset="0"/>
          <a:ea typeface="PMingLiU" panose="02020500000000000000" pitchFamily="18" charset="-120"/>
        </a:defRPr>
      </a:lvl5pPr>
      <a:lvl6pPr marL="342900" algn="ctr" rtl="0" fontAlgn="base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Arial" pitchFamily="34" charset="0"/>
          <a:ea typeface="新細明體" pitchFamily="18" charset="-120"/>
        </a:defRPr>
      </a:lvl6pPr>
      <a:lvl7pPr marL="685800" algn="ctr" rtl="0" fontAlgn="base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Arial" pitchFamily="34" charset="0"/>
          <a:ea typeface="新細明體" pitchFamily="18" charset="-120"/>
        </a:defRPr>
      </a:lvl7pPr>
      <a:lvl8pPr marL="1028700" algn="ctr" rtl="0" fontAlgn="base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Arial" pitchFamily="34" charset="0"/>
          <a:ea typeface="新細明體" pitchFamily="18" charset="-120"/>
        </a:defRPr>
      </a:lvl8pPr>
      <a:lvl9pPr marL="1371600" algn="ctr" rtl="0" fontAlgn="base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Arial" pitchFamily="34" charset="0"/>
          <a:ea typeface="新細明體" pitchFamily="18" charset="-12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PMingLiU" panose="02020500000000000000" pitchFamily="18" charset="-120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kumimoji="1" sz="2100">
          <a:solidFill>
            <a:schemeClr val="tx1"/>
          </a:solidFill>
          <a:latin typeface="+mn-lt"/>
          <a:ea typeface="PMingLiU" panose="02020500000000000000" pitchFamily="18" charset="-120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kumimoji="1" sz="1800">
          <a:solidFill>
            <a:schemeClr val="tx1"/>
          </a:solidFill>
          <a:latin typeface="+mn-lt"/>
          <a:ea typeface="PMingLiU" panose="02020500000000000000" pitchFamily="18" charset="-120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kumimoji="1" sz="1500">
          <a:solidFill>
            <a:schemeClr val="tx1"/>
          </a:solidFill>
          <a:latin typeface="+mn-lt"/>
          <a:ea typeface="PMingLiU" panose="02020500000000000000" pitchFamily="18" charset="-120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PMingLiU" panose="02020500000000000000" pitchFamily="18" charset="-120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24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33.png"/><Relationship Id="rId7" Type="http://schemas.openxmlformats.org/officeDocument/2006/relationships/image" Target="../media/image30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29.png"/><Relationship Id="rId4" Type="http://schemas.openxmlformats.org/officeDocument/2006/relationships/image" Target="../media/image260.png"/><Relationship Id="rId9" Type="http://schemas.openxmlformats.org/officeDocument/2006/relationships/image" Target="../media/image3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0.png"/><Relationship Id="rId3" Type="http://schemas.openxmlformats.org/officeDocument/2006/relationships/image" Target="../media/image3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380.png"/><Relationship Id="rId5" Type="http://schemas.openxmlformats.org/officeDocument/2006/relationships/image" Target="../media/image41.png"/><Relationship Id="rId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0.wmf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0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470.png"/><Relationship Id="rId5" Type="http://schemas.openxmlformats.org/officeDocument/2006/relationships/image" Target="../media/image460.png"/><Relationship Id="rId4" Type="http://schemas.openxmlformats.org/officeDocument/2006/relationships/image" Target="../media/image39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49.png"/><Relationship Id="rId7" Type="http://schemas.openxmlformats.org/officeDocument/2006/relationships/image" Target="../media/image48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5.png"/><Relationship Id="rId7" Type="http://schemas.openxmlformats.org/officeDocument/2006/relationships/image" Target="../media/image57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60.png"/><Relationship Id="rId5" Type="http://schemas.openxmlformats.org/officeDocument/2006/relationships/image" Target="../media/image63.png"/><Relationship Id="rId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61.png"/><Relationship Id="rId7" Type="http://schemas.openxmlformats.org/officeDocument/2006/relationships/image" Target="../media/image62.png"/><Relationship Id="rId2" Type="http://schemas.openxmlformats.org/officeDocument/2006/relationships/image" Target="../media/image572.pn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65.png"/><Relationship Id="rId4" Type="http://schemas.openxmlformats.org/officeDocument/2006/relationships/image" Target="../media/image571.png"/><Relationship Id="rId9" Type="http://schemas.openxmlformats.org/officeDocument/2006/relationships/image" Target="../media/image6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0.png"/><Relationship Id="rId2" Type="http://schemas.openxmlformats.org/officeDocument/2006/relationships/image" Target="../media/image590.pn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502.png"/><Relationship Id="rId5" Type="http://schemas.openxmlformats.org/officeDocument/2006/relationships/image" Target="../media/image490.png"/><Relationship Id="rId4" Type="http://schemas.openxmlformats.org/officeDocument/2006/relationships/image" Target="../media/image48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1.png"/><Relationship Id="rId13" Type="http://schemas.openxmlformats.org/officeDocument/2006/relationships/image" Target="../media/image721.png"/><Relationship Id="rId3" Type="http://schemas.openxmlformats.org/officeDocument/2006/relationships/image" Target="../media/image68.png"/><Relationship Id="rId7" Type="http://schemas.openxmlformats.org/officeDocument/2006/relationships/image" Target="../media/image670.png"/><Relationship Id="rId12" Type="http://schemas.openxmlformats.org/officeDocument/2006/relationships/image" Target="../media/image710.png"/><Relationship Id="rId2" Type="http://schemas.openxmlformats.org/officeDocument/2006/relationships/image" Target="../media/image640.pn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461.png"/><Relationship Id="rId11" Type="http://schemas.openxmlformats.org/officeDocument/2006/relationships/image" Target="../media/image700.png"/><Relationship Id="rId10" Type="http://schemas.openxmlformats.org/officeDocument/2006/relationships/image" Target="../media/image70.png"/><Relationship Id="rId9" Type="http://schemas.openxmlformats.org/officeDocument/2006/relationships/image" Target="../media/image69.png"/><Relationship Id="rId14" Type="http://schemas.openxmlformats.org/officeDocument/2006/relationships/image" Target="../media/image73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71.png"/><Relationship Id="rId5" Type="http://schemas.openxmlformats.org/officeDocument/2006/relationships/image" Target="../media/image660.png"/><Relationship Id="rId4" Type="http://schemas.openxmlformats.org/officeDocument/2006/relationships/image" Target="../media/image74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0.png"/><Relationship Id="rId3" Type="http://schemas.openxmlformats.org/officeDocument/2006/relationships/image" Target="../media/image72.png"/><Relationship Id="rId7" Type="http://schemas.openxmlformats.org/officeDocument/2006/relationships/image" Target="../media/image790.png"/><Relationship Id="rId2" Type="http://schemas.openxmlformats.org/officeDocument/2006/relationships/image" Target="../media/image720.pn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780.png"/><Relationship Id="rId5" Type="http://schemas.openxmlformats.org/officeDocument/2006/relationships/image" Target="../media/image770.png"/><Relationship Id="rId4" Type="http://schemas.openxmlformats.org/officeDocument/2006/relationships/image" Target="../media/image750.png"/><Relationship Id="rId9" Type="http://schemas.openxmlformats.org/officeDocument/2006/relationships/image" Target="../media/image57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861.png"/><Relationship Id="rId5" Type="http://schemas.openxmlformats.org/officeDocument/2006/relationships/image" Target="../media/image850.png"/><Relationship Id="rId4" Type="http://schemas.openxmlformats.org/officeDocument/2006/relationships/image" Target="../media/image84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3.png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7" Type="http://schemas.openxmlformats.org/officeDocument/2006/relationships/image" Target="../media/image9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102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Relationship Id="rId9" Type="http://schemas.openxmlformats.org/officeDocument/2006/relationships/image" Target="../media/image103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104.png"/><Relationship Id="rId7" Type="http://schemas.openxmlformats.org/officeDocument/2006/relationships/image" Target="../media/image80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105.png"/><Relationship Id="rId9" Type="http://schemas.openxmlformats.org/officeDocument/2006/relationships/image" Target="../media/image81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1.png"/><Relationship Id="rId1" Type="http://schemas.openxmlformats.org/officeDocument/2006/relationships/slideLayout" Target="../slideLayouts/slideLayout29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14.emf"/><Relationship Id="rId4" Type="http://schemas.openxmlformats.org/officeDocument/2006/relationships/oleObject" Target="../embeddings/oleObject1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6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70.pn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5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4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13" Type="http://schemas.openxmlformats.org/officeDocument/2006/relationships/oleObject" Target="../embeddings/oleObject6.bin"/><Relationship Id="rId3" Type="http://schemas.openxmlformats.org/officeDocument/2006/relationships/oleObject" Target="../embeddings/oleObject3.bin"/><Relationship Id="rId7" Type="http://schemas.openxmlformats.org/officeDocument/2006/relationships/image" Target="../media/image21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4.emf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19.emf"/><Relationship Id="rId5" Type="http://schemas.openxmlformats.org/officeDocument/2006/relationships/oleObject" Target="../embeddings/oleObject4.bin"/><Relationship Id="rId15" Type="http://schemas.openxmlformats.org/officeDocument/2006/relationships/oleObject" Target="../embeddings/oleObject7.bin"/><Relationship Id="rId4" Type="http://schemas.openxmlformats.org/officeDocument/2006/relationships/image" Target="../media/image18.emf"/><Relationship Id="rId9" Type="http://schemas.openxmlformats.org/officeDocument/2006/relationships/image" Target="../media/image22.emf"/><Relationship Id="rId14" Type="http://schemas.openxmlformats.org/officeDocument/2006/relationships/image" Target="../media/image2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4"/>
          <p:cNvSpPr txBox="1">
            <a:spLocks noChangeArrowheads="1"/>
          </p:cNvSpPr>
          <p:nvPr/>
        </p:nvSpPr>
        <p:spPr bwMode="auto">
          <a:xfrm>
            <a:off x="1640681" y="238126"/>
            <a:ext cx="6020991" cy="507831"/>
          </a:xfrm>
          <a:prstGeom prst="rect">
            <a:avLst/>
          </a:prstGeom>
          <a:solidFill>
            <a:srgbClr val="FFFF66"/>
          </a:solidFill>
          <a:ln w="6350">
            <a:solidFill>
              <a:srgbClr val="333399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50000"/>
              <a:buFont typeface="Wingdings 2" panose="05020102010507070707" pitchFamily="18" charset="2"/>
              <a:buChar char=""/>
              <a:defRPr sz="3200">
                <a:solidFill>
                  <a:schemeClr val="tx1"/>
                </a:solidFill>
                <a:latin typeface="Cambria" panose="020405030504060302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50000"/>
              <a:buFont typeface="Wingdings 2" panose="05020102010507070707" pitchFamily="18" charset="2"/>
              <a:buChar char="³"/>
              <a:defRPr sz="2800">
                <a:solidFill>
                  <a:schemeClr val="tx1"/>
                </a:solidFill>
                <a:latin typeface="Cambria" panose="020405030504060302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rgbClr val="9C007F"/>
              </a:buClr>
              <a:buSzPct val="60000"/>
              <a:buFont typeface="Wingdings 2" panose="05020102010507070707" pitchFamily="18" charset="2"/>
              <a:buChar char="®"/>
              <a:defRPr sz="2400">
                <a:solidFill>
                  <a:schemeClr val="tx1"/>
                </a:solidFill>
                <a:latin typeface="Cambria" panose="020405030504060302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rgbClr val="005BD3"/>
              </a:buClr>
              <a:buSzPct val="45000"/>
              <a:buFont typeface="Wingdings 2" panose="05020102010507070707" pitchFamily="18" charset="2"/>
              <a:buChar char="¯"/>
              <a:defRPr sz="2000">
                <a:solidFill>
                  <a:schemeClr val="tx1"/>
                </a:solidFill>
                <a:latin typeface="Cambria" panose="020405030504060302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rgbClr val="00349E"/>
              </a:buClr>
              <a:buFont typeface="Wingdings 2" panose="05020102010507070707" pitchFamily="18" charset="2"/>
              <a:buChar char=""/>
              <a:defRPr sz="2000">
                <a:solidFill>
                  <a:schemeClr val="tx1"/>
                </a:solidFill>
                <a:latin typeface="Cambria" panose="020405030504060302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49E"/>
              </a:buClr>
              <a:buFont typeface="Wingdings 2" panose="05020102010507070707" pitchFamily="18" charset="2"/>
              <a:buChar char=""/>
              <a:defRPr sz="2000">
                <a:solidFill>
                  <a:schemeClr val="tx1"/>
                </a:solidFill>
                <a:latin typeface="Cambria" panose="020405030504060302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49E"/>
              </a:buClr>
              <a:buFont typeface="Wingdings 2" panose="05020102010507070707" pitchFamily="18" charset="2"/>
              <a:buChar char=""/>
              <a:defRPr sz="2000">
                <a:solidFill>
                  <a:schemeClr val="tx1"/>
                </a:solidFill>
                <a:latin typeface="Cambria" panose="020405030504060302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49E"/>
              </a:buClr>
              <a:buFont typeface="Wingdings 2" panose="05020102010507070707" pitchFamily="18" charset="2"/>
              <a:buChar char=""/>
              <a:defRPr sz="2000">
                <a:solidFill>
                  <a:schemeClr val="tx1"/>
                </a:solidFill>
                <a:latin typeface="Cambria" panose="020405030504060302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49E"/>
              </a:buClr>
              <a:buFont typeface="Wingdings 2" panose="05020102010507070707" pitchFamily="18" charset="2"/>
              <a:buChar char=""/>
              <a:defRPr sz="2000">
                <a:solidFill>
                  <a:schemeClr val="tx1"/>
                </a:solidFill>
                <a:latin typeface="Cambria" panose="020405030504060302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zh-TW" sz="2700">
                <a:solidFill>
                  <a:srgbClr val="006600"/>
                </a:solidFill>
                <a:latin typeface="Monotype Corsiva" panose="03010101010201010101" pitchFamily="66" charset="0"/>
              </a:rPr>
              <a:t>     </a:t>
            </a:r>
            <a:r>
              <a:rPr lang="en-US" altLang="zh-TW" sz="1650">
                <a:solidFill>
                  <a:srgbClr val="006600"/>
                </a:solidFill>
                <a:latin typeface="Arial" panose="020B0604020202020204" pitchFamily="34" charset="0"/>
              </a:rPr>
              <a:t>                            Charmed Baryons</a:t>
            </a:r>
          </a:p>
        </p:txBody>
      </p:sp>
      <p:sp>
        <p:nvSpPr>
          <p:cNvPr id="25603" name="Text Box 8"/>
          <p:cNvSpPr txBox="1">
            <a:spLocks noChangeArrowheads="1"/>
          </p:cNvSpPr>
          <p:nvPr/>
        </p:nvSpPr>
        <p:spPr bwMode="auto">
          <a:xfrm>
            <a:off x="1640681" y="238126"/>
            <a:ext cx="6290297" cy="507831"/>
          </a:xfrm>
          <a:prstGeom prst="rect">
            <a:avLst/>
          </a:prstGeom>
          <a:solidFill>
            <a:srgbClr val="FFC000"/>
          </a:solidFill>
          <a:ln w="3175">
            <a:solidFill>
              <a:srgbClr val="333399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50000"/>
              <a:buFont typeface="Wingdings 2" panose="05020102010507070707" pitchFamily="18" charset="2"/>
              <a:buChar char=""/>
              <a:defRPr sz="3200">
                <a:solidFill>
                  <a:schemeClr val="tx1"/>
                </a:solidFill>
                <a:latin typeface="Cambria" panose="020405030504060302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50000"/>
              <a:buFont typeface="Wingdings 2" panose="05020102010507070707" pitchFamily="18" charset="2"/>
              <a:buChar char="³"/>
              <a:defRPr sz="2800">
                <a:solidFill>
                  <a:schemeClr val="tx1"/>
                </a:solidFill>
                <a:latin typeface="Cambria" panose="020405030504060302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rgbClr val="9C007F"/>
              </a:buClr>
              <a:buSzPct val="60000"/>
              <a:buFont typeface="Wingdings 2" panose="05020102010507070707" pitchFamily="18" charset="2"/>
              <a:buChar char="®"/>
              <a:defRPr sz="2400">
                <a:solidFill>
                  <a:schemeClr val="tx1"/>
                </a:solidFill>
                <a:latin typeface="Cambria" panose="020405030504060302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rgbClr val="005BD3"/>
              </a:buClr>
              <a:buSzPct val="45000"/>
              <a:buFont typeface="Wingdings 2" panose="05020102010507070707" pitchFamily="18" charset="2"/>
              <a:buChar char="¯"/>
              <a:defRPr sz="2000">
                <a:solidFill>
                  <a:schemeClr val="tx1"/>
                </a:solidFill>
                <a:latin typeface="Cambria" panose="020405030504060302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rgbClr val="00349E"/>
              </a:buClr>
              <a:buFont typeface="Wingdings 2" panose="05020102010507070707" pitchFamily="18" charset="2"/>
              <a:buChar char=""/>
              <a:defRPr sz="2000">
                <a:solidFill>
                  <a:schemeClr val="tx1"/>
                </a:solidFill>
                <a:latin typeface="Cambria" panose="020405030504060302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49E"/>
              </a:buClr>
              <a:buFont typeface="Wingdings 2" panose="05020102010507070707" pitchFamily="18" charset="2"/>
              <a:buChar char=""/>
              <a:defRPr sz="2000">
                <a:solidFill>
                  <a:schemeClr val="tx1"/>
                </a:solidFill>
                <a:latin typeface="Cambria" panose="020405030504060302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49E"/>
              </a:buClr>
              <a:buFont typeface="Wingdings 2" panose="05020102010507070707" pitchFamily="18" charset="2"/>
              <a:buChar char=""/>
              <a:defRPr sz="2000">
                <a:solidFill>
                  <a:schemeClr val="tx1"/>
                </a:solidFill>
                <a:latin typeface="Cambria" panose="020405030504060302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49E"/>
              </a:buClr>
              <a:buFont typeface="Wingdings 2" panose="05020102010507070707" pitchFamily="18" charset="2"/>
              <a:buChar char=""/>
              <a:defRPr sz="2000">
                <a:solidFill>
                  <a:schemeClr val="tx1"/>
                </a:solidFill>
                <a:latin typeface="Cambria" panose="020405030504060302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49E"/>
              </a:buClr>
              <a:buFont typeface="Wingdings 2" panose="05020102010507070707" pitchFamily="18" charset="2"/>
              <a:buChar char=""/>
              <a:defRPr sz="2000">
                <a:solidFill>
                  <a:schemeClr val="tx1"/>
                </a:solidFill>
                <a:latin typeface="Cambria" panose="020405030504060302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zh-TW" sz="2700" dirty="0">
                <a:solidFill>
                  <a:srgbClr val="0000FF"/>
                </a:solidFill>
                <a:latin typeface="Monotype Corsiva" panose="03010101010201010101" pitchFamily="66" charset="0"/>
              </a:rPr>
              <a:t>        Tetraquark  nature of light scalar mesons</a:t>
            </a:r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2724930" y="1432814"/>
            <a:ext cx="5073253" cy="1082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 2" panose="05020102010507070707" pitchFamily="18" charset="2"/>
              <a:buChar char=""/>
              <a:defRPr sz="3200">
                <a:solidFill>
                  <a:schemeClr val="tx1"/>
                </a:solidFill>
                <a:latin typeface="Cambria" panose="020405030504060302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50000"/>
              <a:buFont typeface="Wingdings 2" panose="05020102010507070707" pitchFamily="18" charset="2"/>
              <a:buChar char="³"/>
              <a:defRPr sz="2800">
                <a:solidFill>
                  <a:schemeClr val="tx1"/>
                </a:solidFill>
                <a:latin typeface="Cambria" panose="020405030504060302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9C007F"/>
              </a:buClr>
              <a:buSzPct val="60000"/>
              <a:buFont typeface="Wingdings 2" panose="05020102010507070707" pitchFamily="18" charset="2"/>
              <a:buChar char="®"/>
              <a:defRPr sz="2400">
                <a:solidFill>
                  <a:schemeClr val="tx1"/>
                </a:solidFill>
                <a:latin typeface="Cambria" panose="020405030504060302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5BD3"/>
              </a:buClr>
              <a:buSzPct val="45000"/>
              <a:buFont typeface="Wingdings 2" panose="05020102010507070707" pitchFamily="18" charset="2"/>
              <a:buChar char="¯"/>
              <a:defRPr sz="2000">
                <a:solidFill>
                  <a:schemeClr val="tx1"/>
                </a:solidFill>
                <a:latin typeface="Cambria" panose="020405030504060302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349E"/>
              </a:buClr>
              <a:buFont typeface="Wingdings 2" panose="05020102010507070707" pitchFamily="18" charset="2"/>
              <a:buChar char=""/>
              <a:defRPr sz="2000">
                <a:solidFill>
                  <a:schemeClr val="tx1"/>
                </a:solidFill>
                <a:latin typeface="Cambria" panose="020405030504060302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49E"/>
              </a:buClr>
              <a:buFont typeface="Wingdings 2" panose="05020102010507070707" pitchFamily="18" charset="2"/>
              <a:buChar char=""/>
              <a:defRPr sz="2000">
                <a:solidFill>
                  <a:schemeClr val="tx1"/>
                </a:solidFill>
                <a:latin typeface="Cambria" panose="020405030504060302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49E"/>
              </a:buClr>
              <a:buFont typeface="Wingdings 2" panose="05020102010507070707" pitchFamily="18" charset="2"/>
              <a:buChar char=""/>
              <a:defRPr sz="2000">
                <a:solidFill>
                  <a:schemeClr val="tx1"/>
                </a:solidFill>
                <a:latin typeface="Cambria" panose="020405030504060302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49E"/>
              </a:buClr>
              <a:buFont typeface="Wingdings 2" panose="05020102010507070707" pitchFamily="18" charset="2"/>
              <a:buChar char=""/>
              <a:defRPr sz="2000">
                <a:solidFill>
                  <a:schemeClr val="tx1"/>
                </a:solidFill>
                <a:latin typeface="Cambria" panose="020405030504060302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49E"/>
              </a:buClr>
              <a:buFont typeface="Wingdings 2" panose="05020102010507070707" pitchFamily="18" charset="2"/>
              <a:buChar char=""/>
              <a:defRPr sz="2000">
                <a:solidFill>
                  <a:schemeClr val="tx1"/>
                </a:solidFill>
                <a:latin typeface="Cambria" panose="020405030504060302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lnSpc>
                <a:spcPct val="70000"/>
              </a:lnSpc>
              <a:spcBef>
                <a:spcPct val="0"/>
              </a:spcBef>
              <a:buClrTx/>
              <a:buSzTx/>
              <a:buFont typeface="Wingdings 2" panose="05020102010507070707" pitchFamily="18" charset="2"/>
              <a:buNone/>
              <a:defRPr/>
            </a:pPr>
            <a:r>
              <a:rPr lang="en-US" altLang="zh-TW" sz="1950" dirty="0">
                <a:solidFill>
                  <a:srgbClr val="3366CC"/>
                </a:solidFill>
                <a:latin typeface="Arial Unicode MS" pitchFamily="34" charset="-120"/>
                <a:ea typeface="Arial Unicode MS" pitchFamily="34" charset="-120"/>
              </a:rPr>
              <a:t>       </a:t>
            </a:r>
            <a:r>
              <a:rPr lang="en-US" altLang="zh-TW" sz="1950" dirty="0">
                <a:solidFill>
                  <a:srgbClr val="0000FF"/>
                </a:solidFill>
                <a:latin typeface="Arial Unicode MS" pitchFamily="34" charset="-120"/>
                <a:ea typeface="Arial Unicode MS" pitchFamily="34" charset="-120"/>
              </a:rPr>
              <a:t>Hai-Yang Cheng </a:t>
            </a:r>
            <a:r>
              <a:rPr lang="en-US" altLang="zh-TW" sz="1950" dirty="0">
                <a:solidFill>
                  <a:srgbClr val="0000FF"/>
                </a:solidFill>
                <a:latin typeface="Times New Roman" panose="02020603050405020304" pitchFamily="18" charset="0"/>
              </a:rPr>
              <a:t>(</a:t>
            </a:r>
            <a:r>
              <a:rPr lang="zh-TW" altLang="en-US" sz="1950" dirty="0">
                <a:solidFill>
                  <a:srgbClr val="0000FF"/>
                </a:solidFill>
                <a:latin typeface="Times New Roman" panose="02020603050405020304" pitchFamily="18" charset="0"/>
              </a:rPr>
              <a:t>鄭海揚</a:t>
            </a:r>
            <a:r>
              <a:rPr lang="en-US" altLang="zh-TW" sz="1950" dirty="0">
                <a:solidFill>
                  <a:srgbClr val="0000FF"/>
                </a:solidFill>
                <a:latin typeface="Times New Roman" panose="02020603050405020304" pitchFamily="18" charset="0"/>
              </a:rPr>
              <a:t>) </a:t>
            </a:r>
            <a:endParaRPr lang="zh-CN" altLang="en-US" sz="1950" dirty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 eaLnBrk="1" hangingPunct="1">
              <a:lnSpc>
                <a:spcPct val="7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zh-TW" sz="1950" dirty="0">
                <a:solidFill>
                  <a:srgbClr val="3366CC"/>
                </a:solidFill>
                <a:latin typeface="Arial Unicode MS" pitchFamily="34" charset="-120"/>
                <a:ea typeface="Arial Unicode MS" pitchFamily="34" charset="-120"/>
              </a:rPr>
              <a:t> </a:t>
            </a:r>
            <a:endParaRPr lang="zh-CN" altLang="en-US" sz="1950" dirty="0">
              <a:solidFill>
                <a:srgbClr val="3366CC"/>
              </a:solidFill>
              <a:latin typeface="Arial Unicode MS" pitchFamily="34" charset="-120"/>
              <a:ea typeface="Arial Unicode MS" pitchFamily="34" charset="-120"/>
            </a:endParaRPr>
          </a:p>
          <a:p>
            <a:pPr eaLnBrk="1" hangingPunct="1">
              <a:lnSpc>
                <a:spcPct val="7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zh-TW" sz="1950" dirty="0">
                <a:solidFill>
                  <a:srgbClr val="3366CC"/>
                </a:solidFill>
                <a:latin typeface="Arial Unicode MS" pitchFamily="34" charset="-120"/>
                <a:ea typeface="Arial Unicode MS" pitchFamily="34" charset="-120"/>
              </a:rPr>
              <a:t>      </a:t>
            </a:r>
            <a:r>
              <a:rPr lang="en-US" altLang="zh-TW" sz="1950" b="0" dirty="0">
                <a:solidFill>
                  <a:srgbClr val="3366CC"/>
                </a:solidFill>
                <a:latin typeface="Arial Rounded MT Bold" panose="020F0704030504030204" pitchFamily="34" charset="0"/>
                <a:ea typeface="Arial Unicode MS" pitchFamily="34" charset="-120"/>
              </a:rPr>
              <a:t>Academia </a:t>
            </a:r>
            <a:r>
              <a:rPr lang="en-US" altLang="zh-TW" sz="1950" b="0" dirty="0" err="1">
                <a:solidFill>
                  <a:srgbClr val="3366CC"/>
                </a:solidFill>
                <a:latin typeface="Arial Rounded MT Bold" panose="020F0704030504030204" pitchFamily="34" charset="0"/>
                <a:ea typeface="Arial Unicode MS" pitchFamily="34" charset="-120"/>
              </a:rPr>
              <a:t>Sinica</a:t>
            </a:r>
            <a:r>
              <a:rPr lang="en-US" altLang="zh-TW" sz="1950" b="0" dirty="0">
                <a:solidFill>
                  <a:srgbClr val="3366CC"/>
                </a:solidFill>
                <a:latin typeface="Arial Rounded MT Bold" panose="020F0704030504030204" pitchFamily="34" charset="0"/>
                <a:ea typeface="Arial Unicode MS" pitchFamily="34" charset="-120"/>
              </a:rPr>
              <a:t>, Taipei  </a:t>
            </a:r>
          </a:p>
          <a:p>
            <a:pPr marL="0" indent="0" eaLnBrk="1" hangingPunct="1">
              <a:lnSpc>
                <a:spcPct val="80000"/>
              </a:lnSpc>
              <a:spcBef>
                <a:spcPct val="40000"/>
              </a:spcBef>
              <a:spcAft>
                <a:spcPct val="20000"/>
              </a:spcAft>
              <a:buClrTx/>
              <a:buSzTx/>
              <a:buNone/>
              <a:defRPr/>
            </a:pPr>
            <a:endParaRPr lang="en-US" altLang="zh-TW" sz="1950" dirty="0">
              <a:solidFill>
                <a:srgbClr val="FF3399"/>
              </a:solidFill>
              <a:latin typeface="Arial Unicode MS" pitchFamily="34" charset="-120"/>
              <a:ea typeface="Arial Unicode MS" pitchFamily="34" charset="-120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F55EB98C-9B22-1085-C7A4-04CD9F363062}"/>
              </a:ext>
            </a:extLst>
          </p:cNvPr>
          <p:cNvSpPr txBox="1"/>
          <p:nvPr/>
        </p:nvSpPr>
        <p:spPr>
          <a:xfrm>
            <a:off x="1996540" y="2686309"/>
            <a:ext cx="5889172" cy="3565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dirty="0">
                <a:solidFill>
                  <a:srgbClr val="9900CC"/>
                </a:solidFill>
              </a:rPr>
              <a:t>   In collaboration with </a:t>
            </a:r>
            <a:r>
              <a:rPr lang="en-US" altLang="zh-TW" dirty="0">
                <a:solidFill>
                  <a:srgbClr val="9900CC"/>
                </a:solidFill>
              </a:rPr>
              <a:t>Cheng-Wei Chiang</a:t>
            </a:r>
            <a:r>
              <a:rPr kumimoji="1" lang="en-US" altLang="zh-TW" dirty="0">
                <a:solidFill>
                  <a:srgbClr val="9900CC"/>
                </a:solidFill>
              </a:rPr>
              <a:t> &amp; </a:t>
            </a:r>
            <a:r>
              <a:rPr kumimoji="1" lang="en-US" altLang="zh-TW" dirty="0" err="1">
                <a:solidFill>
                  <a:srgbClr val="9900CC"/>
                </a:solidFill>
              </a:rPr>
              <a:t>Fanrong</a:t>
            </a:r>
            <a:r>
              <a:rPr kumimoji="1" lang="en-US" altLang="zh-TW" dirty="0">
                <a:solidFill>
                  <a:srgbClr val="9900CC"/>
                </a:solidFill>
              </a:rPr>
              <a:t> Xu</a:t>
            </a:r>
            <a:endParaRPr kumimoji="1" lang="zh-TW" altLang="en-US" dirty="0">
              <a:solidFill>
                <a:srgbClr val="9900CC"/>
              </a:solidFill>
            </a:endParaRPr>
          </a:p>
        </p:txBody>
      </p:sp>
      <p:sp>
        <p:nvSpPr>
          <p:cNvPr id="3" name="Text Box 10">
            <a:extLst>
              <a:ext uri="{FF2B5EF4-FFF2-40B4-BE49-F238E27FC236}">
                <a16:creationId xmlns:a16="http://schemas.microsoft.com/office/drawing/2014/main" id="{2DD00617-CD83-B1DE-D090-5C41A55701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6475" y="3347774"/>
            <a:ext cx="5083549" cy="750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50000"/>
              <a:buFont typeface="Wingdings 2" panose="05020102010507070707" pitchFamily="18" charset="2"/>
              <a:buChar char=""/>
              <a:defRPr sz="3200">
                <a:solidFill>
                  <a:schemeClr val="tx1"/>
                </a:solidFill>
                <a:latin typeface="Cambria" panose="020405030504060302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50000"/>
              <a:buFont typeface="Wingdings 2" panose="05020102010507070707" pitchFamily="18" charset="2"/>
              <a:buChar char="³"/>
              <a:defRPr sz="2800">
                <a:solidFill>
                  <a:schemeClr val="tx1"/>
                </a:solidFill>
                <a:latin typeface="Cambria" panose="020405030504060302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rgbClr val="9C007F"/>
              </a:buClr>
              <a:buSzPct val="60000"/>
              <a:buFont typeface="Wingdings 2" panose="05020102010507070707" pitchFamily="18" charset="2"/>
              <a:buChar char="®"/>
              <a:defRPr sz="2400">
                <a:solidFill>
                  <a:schemeClr val="tx1"/>
                </a:solidFill>
                <a:latin typeface="Cambria" panose="020405030504060302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rgbClr val="005BD3"/>
              </a:buClr>
              <a:buSzPct val="45000"/>
              <a:buFont typeface="Wingdings 2" panose="05020102010507070707" pitchFamily="18" charset="2"/>
              <a:buChar char="¯"/>
              <a:defRPr sz="2000">
                <a:solidFill>
                  <a:schemeClr val="tx1"/>
                </a:solidFill>
                <a:latin typeface="Cambria" panose="020405030504060302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rgbClr val="00349E"/>
              </a:buClr>
              <a:buFont typeface="Wingdings 2" panose="05020102010507070707" pitchFamily="18" charset="2"/>
              <a:buChar char=""/>
              <a:defRPr sz="2000">
                <a:solidFill>
                  <a:schemeClr val="tx1"/>
                </a:solidFill>
                <a:latin typeface="Cambria" panose="020405030504060302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49E"/>
              </a:buClr>
              <a:buFont typeface="Wingdings 2" panose="05020102010507070707" pitchFamily="18" charset="2"/>
              <a:buChar char=""/>
              <a:defRPr sz="2000">
                <a:solidFill>
                  <a:schemeClr val="tx1"/>
                </a:solidFill>
                <a:latin typeface="Cambria" panose="020405030504060302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49E"/>
              </a:buClr>
              <a:buFont typeface="Wingdings 2" panose="05020102010507070707" pitchFamily="18" charset="2"/>
              <a:buChar char=""/>
              <a:defRPr sz="2000">
                <a:solidFill>
                  <a:schemeClr val="tx1"/>
                </a:solidFill>
                <a:latin typeface="Cambria" panose="020405030504060302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49E"/>
              </a:buClr>
              <a:buFont typeface="Wingdings 2" panose="05020102010507070707" pitchFamily="18" charset="2"/>
              <a:buChar char=""/>
              <a:defRPr sz="2000">
                <a:solidFill>
                  <a:schemeClr val="tx1"/>
                </a:solidFill>
                <a:latin typeface="Cambria" panose="020405030504060302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49E"/>
              </a:buClr>
              <a:buFont typeface="Wingdings 2" panose="05020102010507070707" pitchFamily="18" charset="2"/>
              <a:buChar char=""/>
              <a:defRPr sz="2000">
                <a:solidFill>
                  <a:schemeClr val="tx1"/>
                </a:solidFill>
                <a:latin typeface="Cambria" panose="020405030504060302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None/>
            </a:pPr>
            <a:r>
              <a:rPr lang="en-US" altLang="zh-TW" sz="1800" dirty="0">
                <a:effectLst/>
                <a:latin typeface="____"/>
              </a:rPr>
              <a:t>         </a:t>
            </a:r>
            <a:r>
              <a:rPr lang="zh-TW" altLang="en-US" sz="1800" dirty="0">
                <a:effectLst/>
                <a:latin typeface="____"/>
              </a:rPr>
              <a:t>第十屆海峽兩岸粒子物理和宇宙學研討會</a:t>
            </a:r>
            <a:endParaRPr lang="en-US" altLang="zh-TW" sz="16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zh-TW" sz="1650" dirty="0">
                <a:latin typeface="Arial" panose="020B0604020202020204" pitchFamily="34" charset="0"/>
              </a:rPr>
              <a:t>                         January 20, 2026    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94700695-A093-B135-4CB1-4FCB43E949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EC07A838-492B-4213-A14F-B0EB990CD472}" type="slidenum">
              <a:rPr lang="en-US" altLang="zh-TW" smtClean="0">
                <a:solidFill>
                  <a:prstClr val="black"/>
                </a:solidFill>
              </a:rPr>
              <a:pPr defTabSz="685800">
                <a:defRPr/>
              </a:pPr>
              <a:t>10</a:t>
            </a:fld>
            <a:endParaRPr lang="en-US" altLang="zh-TW">
              <a:solidFill>
                <a:prstClr val="black"/>
              </a:solidFill>
            </a:endParaRPr>
          </a:p>
        </p:txBody>
      </p:sp>
      <p:sp>
        <p:nvSpPr>
          <p:cNvPr id="3" name="Line 5">
            <a:extLst>
              <a:ext uri="{FF2B5EF4-FFF2-40B4-BE49-F238E27FC236}">
                <a16:creationId xmlns:a16="http://schemas.microsoft.com/office/drawing/2014/main" id="{B973FF17-6F07-9C64-DEA1-4328F7C9FD8F}"/>
              </a:ext>
            </a:extLst>
          </p:cNvPr>
          <p:cNvSpPr>
            <a:spLocks noChangeShapeType="1"/>
          </p:cNvSpPr>
          <p:nvPr/>
        </p:nvSpPr>
        <p:spPr bwMode="auto">
          <a:xfrm>
            <a:off x="1573174" y="450487"/>
            <a:ext cx="5968604" cy="0"/>
          </a:xfrm>
          <a:prstGeom prst="line">
            <a:avLst/>
          </a:prstGeom>
          <a:noFill/>
          <a:ln w="57150">
            <a:solidFill>
              <a:srgbClr val="66FF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85800"/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4" name="Text Box 34">
            <a:extLst>
              <a:ext uri="{FF2B5EF4-FFF2-40B4-BE49-F238E27FC236}">
                <a16:creationId xmlns:a16="http://schemas.microsoft.com/office/drawing/2014/main" id="{5ED326DF-775F-BAA2-974C-178333ADC4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9319" y="64003"/>
            <a:ext cx="4099322" cy="34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sz="1650" dirty="0">
                <a:solidFill>
                  <a:srgbClr val="FF3399"/>
                </a:solidFill>
                <a:latin typeface="Arial" panose="020B0604020202020204" pitchFamily="34" charset="0"/>
              </a:rPr>
              <a:t>                      Form factors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表格 4">
                <a:extLst>
                  <a:ext uri="{FF2B5EF4-FFF2-40B4-BE49-F238E27FC236}">
                    <a16:creationId xmlns:a16="http://schemas.microsoft.com/office/drawing/2014/main" id="{5C62D161-A4CE-ED40-2629-217E235AE6D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48100223"/>
                  </p:ext>
                </p:extLst>
              </p:nvPr>
            </p:nvGraphicFramePr>
            <p:xfrm>
              <a:off x="795761" y="536820"/>
              <a:ext cx="7523430" cy="710311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887242">
                      <a:extLst>
                        <a:ext uri="{9D8B030D-6E8A-4147-A177-3AD203B41FA5}">
                          <a16:colId xmlns:a16="http://schemas.microsoft.com/office/drawing/2014/main" val="2675341176"/>
                        </a:ext>
                      </a:extLst>
                    </a:gridCol>
                    <a:gridCol w="1303699">
                      <a:extLst>
                        <a:ext uri="{9D8B030D-6E8A-4147-A177-3AD203B41FA5}">
                          <a16:colId xmlns:a16="http://schemas.microsoft.com/office/drawing/2014/main" val="1153064276"/>
                        </a:ext>
                      </a:extLst>
                    </a:gridCol>
                    <a:gridCol w="1195057">
                      <a:extLst>
                        <a:ext uri="{9D8B030D-6E8A-4147-A177-3AD203B41FA5}">
                          <a16:colId xmlns:a16="http://schemas.microsoft.com/office/drawing/2014/main" val="1352988422"/>
                        </a:ext>
                      </a:extLst>
                    </a:gridCol>
                    <a:gridCol w="1195058">
                      <a:extLst>
                        <a:ext uri="{9D8B030D-6E8A-4147-A177-3AD203B41FA5}">
                          <a16:colId xmlns:a16="http://schemas.microsoft.com/office/drawing/2014/main" val="2510986236"/>
                        </a:ext>
                      </a:extLst>
                    </a:gridCol>
                    <a:gridCol w="1041148">
                      <a:extLst>
                        <a:ext uri="{9D8B030D-6E8A-4147-A177-3AD203B41FA5}">
                          <a16:colId xmlns:a16="http://schemas.microsoft.com/office/drawing/2014/main" val="4108713157"/>
                        </a:ext>
                      </a:extLst>
                    </a:gridCol>
                    <a:gridCol w="1901226">
                      <a:extLst>
                        <a:ext uri="{9D8B030D-6E8A-4147-A177-3AD203B41FA5}">
                          <a16:colId xmlns:a16="http://schemas.microsoft.com/office/drawing/2014/main" val="1409250022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zh-TW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dirty="0">
                              <a:solidFill>
                                <a:srgbClr val="C00000"/>
                              </a:solidFill>
                            </a:rPr>
                            <a:t>     CCQM</a:t>
                          </a:r>
                          <a:endParaRPr lang="zh-TW" altLang="en-US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dirty="0">
                              <a:solidFill>
                                <a:srgbClr val="C00000"/>
                              </a:solidFill>
                            </a:rPr>
                            <a:t>    LCSR (I)</a:t>
                          </a:r>
                          <a:endParaRPr lang="zh-TW" altLang="en-US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dirty="0">
                              <a:solidFill>
                                <a:srgbClr val="C00000"/>
                              </a:solidFill>
                            </a:rPr>
                            <a:t>   LCSR (II)</a:t>
                          </a:r>
                          <a:endParaRPr lang="zh-TW" altLang="en-US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dirty="0">
                              <a:solidFill>
                                <a:srgbClr val="C00000"/>
                              </a:solidFill>
                            </a:rPr>
                            <a:t>  QCDSR</a:t>
                          </a:r>
                          <a:endParaRPr lang="zh-TW" altLang="en-US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dirty="0">
                              <a:solidFill>
                                <a:srgbClr val="C00000"/>
                              </a:solidFill>
                            </a:rPr>
                            <a:t>         BESIII</a:t>
                          </a:r>
                          <a:endParaRPr lang="zh-TW" altLang="en-US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77856420"/>
                      </a:ext>
                    </a:extLst>
                  </a:tr>
                  <a:tr h="230147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altLang="zh-TW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𝐹</m:t>
                                    </m:r>
                                  </m:e>
                                  <m:sub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  <m:sup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𝐷</m:t>
                                    </m:r>
                                    <m:sSub>
                                      <m:sSubPr>
                                        <m:ctrlPr>
                                          <a:rPr lang="en-US" altLang="zh-TW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zh-TW" b="0" i="1" smtClean="0">
                                            <a:latin typeface="Cambria Math" panose="02040503050406030204" pitchFamily="18" charset="0"/>
                                          </a:rPr>
                                          <m:t>𝑎</m:t>
                                        </m:r>
                                      </m:e>
                                      <m:sub>
                                        <m:r>
                                          <a:rPr lang="en-US" altLang="zh-TW" b="0" i="1" smtClean="0"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sub>
                                    </m:sSub>
                                  </m:sup>
                                </m:sSubSup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(0)</m:t>
                                </m:r>
                              </m:oMath>
                            </m:oMathPara>
                          </a14:m>
                          <a:endParaRPr lang="zh-TW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0.55±0.02</m:t>
                                </m:r>
                              </m:oMath>
                            </m:oMathPara>
                          </a14:m>
                          <a:endParaRPr lang="zh-TW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0.88±0.13</m:t>
                                </m:r>
                              </m:oMath>
                            </m:oMathPara>
                          </a14:m>
                          <a:endParaRPr lang="zh-TW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altLang="zh-TW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0.85</m:t>
                                    </m:r>
                                  </m:e>
                                  <m:sub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−0.11</m:t>
                                    </m:r>
                                  </m:sub>
                                  <m:sup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+0.10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zh-TW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altLang="zh-TW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1.058</m:t>
                                    </m:r>
                                  </m:e>
                                  <m:sub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−0.035</m:t>
                                    </m:r>
                                  </m:sub>
                                  <m:sup>
                                    <m:r>
                                      <a:rPr lang="en-US" altLang="zh-TW" b="0" i="1" smtClean="0">
                                        <a:latin typeface="Cambria Math" panose="02040503050406030204" pitchFamily="18" charset="0"/>
                                      </a:rPr>
                                      <m:t>+0.068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zh-TW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TW" b="0" i="1" smtClean="0">
                                    <a:latin typeface="Cambria Math" panose="02040503050406030204" pitchFamily="18" charset="0"/>
                                  </a:rPr>
                                  <m:t>0.559±0.056±0.013 </m:t>
                                </m:r>
                              </m:oMath>
                            </m:oMathPara>
                          </a14:m>
                          <a:endParaRPr lang="zh-TW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33193762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表格 4">
                <a:extLst>
                  <a:ext uri="{FF2B5EF4-FFF2-40B4-BE49-F238E27FC236}">
                    <a16:creationId xmlns:a16="http://schemas.microsoft.com/office/drawing/2014/main" id="{5C62D161-A4CE-ED40-2629-217E235AE6D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48100223"/>
                  </p:ext>
                </p:extLst>
              </p:nvPr>
            </p:nvGraphicFramePr>
            <p:xfrm>
              <a:off x="795761" y="536820"/>
              <a:ext cx="7523430" cy="710311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887242">
                      <a:extLst>
                        <a:ext uri="{9D8B030D-6E8A-4147-A177-3AD203B41FA5}">
                          <a16:colId xmlns:a16="http://schemas.microsoft.com/office/drawing/2014/main" val="2675341176"/>
                        </a:ext>
                      </a:extLst>
                    </a:gridCol>
                    <a:gridCol w="1303699">
                      <a:extLst>
                        <a:ext uri="{9D8B030D-6E8A-4147-A177-3AD203B41FA5}">
                          <a16:colId xmlns:a16="http://schemas.microsoft.com/office/drawing/2014/main" val="1153064276"/>
                        </a:ext>
                      </a:extLst>
                    </a:gridCol>
                    <a:gridCol w="1195057">
                      <a:extLst>
                        <a:ext uri="{9D8B030D-6E8A-4147-A177-3AD203B41FA5}">
                          <a16:colId xmlns:a16="http://schemas.microsoft.com/office/drawing/2014/main" val="1352988422"/>
                        </a:ext>
                      </a:extLst>
                    </a:gridCol>
                    <a:gridCol w="1195058">
                      <a:extLst>
                        <a:ext uri="{9D8B030D-6E8A-4147-A177-3AD203B41FA5}">
                          <a16:colId xmlns:a16="http://schemas.microsoft.com/office/drawing/2014/main" val="2510986236"/>
                        </a:ext>
                      </a:extLst>
                    </a:gridCol>
                    <a:gridCol w="1041148">
                      <a:extLst>
                        <a:ext uri="{9D8B030D-6E8A-4147-A177-3AD203B41FA5}">
                          <a16:colId xmlns:a16="http://schemas.microsoft.com/office/drawing/2014/main" val="4108713157"/>
                        </a:ext>
                      </a:extLst>
                    </a:gridCol>
                    <a:gridCol w="1901226">
                      <a:extLst>
                        <a:ext uri="{9D8B030D-6E8A-4147-A177-3AD203B41FA5}">
                          <a16:colId xmlns:a16="http://schemas.microsoft.com/office/drawing/2014/main" val="1409250022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zh-TW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dirty="0">
                              <a:solidFill>
                                <a:srgbClr val="C00000"/>
                              </a:solidFill>
                            </a:rPr>
                            <a:t>     CCQM</a:t>
                          </a:r>
                          <a:endParaRPr lang="zh-TW" altLang="en-US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dirty="0">
                              <a:solidFill>
                                <a:srgbClr val="C00000"/>
                              </a:solidFill>
                            </a:rPr>
                            <a:t>    LCSR (I)</a:t>
                          </a:r>
                          <a:endParaRPr lang="zh-TW" altLang="en-US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dirty="0">
                              <a:solidFill>
                                <a:srgbClr val="C00000"/>
                              </a:solidFill>
                            </a:rPr>
                            <a:t>   LCSR (II)</a:t>
                          </a:r>
                          <a:endParaRPr lang="zh-TW" altLang="en-US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dirty="0">
                              <a:solidFill>
                                <a:srgbClr val="C00000"/>
                              </a:solidFill>
                            </a:rPr>
                            <a:t>  QCDSR</a:t>
                          </a:r>
                          <a:endParaRPr lang="zh-TW" altLang="en-US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TW" dirty="0">
                              <a:solidFill>
                                <a:srgbClr val="C00000"/>
                              </a:solidFill>
                            </a:rPr>
                            <a:t>         BESIII</a:t>
                          </a:r>
                          <a:endParaRPr lang="zh-TW" altLang="en-US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77856420"/>
                      </a:ext>
                    </a:extLst>
                  </a:tr>
                  <a:tr h="339471"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>
                        <a:blipFill>
                          <a:blip r:embed="rId3"/>
                          <a:stretch>
                            <a:fillRect l="-1429" t="-114815" r="-751429" b="-370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>
                        <a:blipFill>
                          <a:blip r:embed="rId3"/>
                          <a:stretch>
                            <a:fillRect l="-68932" t="-114815" r="-410680" b="-370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>
                        <a:blipFill>
                          <a:blip r:embed="rId3"/>
                          <a:stretch>
                            <a:fillRect l="-185106" t="-114815" r="-350000" b="-370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>
                        <a:blipFill>
                          <a:blip r:embed="rId3"/>
                          <a:stretch>
                            <a:fillRect l="-282105" t="-114815" r="-246316" b="-370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>
                        <a:blipFill>
                          <a:blip r:embed="rId3"/>
                          <a:stretch>
                            <a:fillRect l="-442683" t="-114815" r="-185366" b="-370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>
                        <a:blipFill>
                          <a:blip r:embed="rId3"/>
                          <a:stretch>
                            <a:fillRect l="-296667" t="-114815" r="-1333" b="-370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331937621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6" name="文字方塊 5">
            <a:extLst>
              <a:ext uri="{FF2B5EF4-FFF2-40B4-BE49-F238E27FC236}">
                <a16:creationId xmlns:a16="http://schemas.microsoft.com/office/drawing/2014/main" id="{57F643F2-1EF2-792C-669F-BA62D5828DE5}"/>
              </a:ext>
            </a:extLst>
          </p:cNvPr>
          <p:cNvSpPr txBox="1"/>
          <p:nvPr/>
        </p:nvSpPr>
        <p:spPr bwMode="auto">
          <a:xfrm>
            <a:off x="606580" y="2119272"/>
            <a:ext cx="7749766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1500" dirty="0">
                <a:solidFill>
                  <a:srgbClr val="0000FF"/>
                </a:solidFill>
              </a:rPr>
              <a:t>CCQM (’20): </a:t>
            </a:r>
            <a:r>
              <a:rPr lang="en-US" altLang="zh-TW" sz="1500" dirty="0" err="1">
                <a:solidFill>
                  <a:srgbClr val="0000FF"/>
                </a:solidFill>
              </a:rPr>
              <a:t>Soni</a:t>
            </a:r>
            <a:r>
              <a:rPr lang="en-US" altLang="zh-TW" sz="1500" dirty="0">
                <a:solidFill>
                  <a:srgbClr val="0000FF"/>
                </a:solidFill>
              </a:rPr>
              <a:t>, </a:t>
            </a:r>
            <a:r>
              <a:rPr lang="en-US" altLang="zh-TW" sz="1500" dirty="0" err="1">
                <a:solidFill>
                  <a:srgbClr val="0000FF"/>
                </a:solidFill>
              </a:rPr>
              <a:t>Gadaria</a:t>
            </a:r>
            <a:r>
              <a:rPr lang="en-US" altLang="zh-TW" sz="1500" dirty="0">
                <a:solidFill>
                  <a:srgbClr val="0000FF"/>
                </a:solidFill>
              </a:rPr>
              <a:t>, Patel, Pandya</a:t>
            </a:r>
            <a:endParaRPr kumimoji="1" lang="zh-TW" altLang="en-US" sz="1500" dirty="0">
              <a:solidFill>
                <a:srgbClr val="0000FF"/>
              </a:solidFill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E1FB010C-D081-50C2-C04D-A029D0EC8676}"/>
              </a:ext>
            </a:extLst>
          </p:cNvPr>
          <p:cNvSpPr txBox="1"/>
          <p:nvPr/>
        </p:nvSpPr>
        <p:spPr bwMode="auto">
          <a:xfrm>
            <a:off x="606580" y="2451671"/>
            <a:ext cx="7749766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1500" dirty="0">
                <a:solidFill>
                  <a:srgbClr val="0000FF"/>
                </a:solidFill>
              </a:rPr>
              <a:t>LCSR (I) (’17): X.D. Cheng, H.B. Li, B. Wei, Y.G. Xu, M.Z. Yang</a:t>
            </a:r>
            <a:endParaRPr kumimoji="1" lang="zh-TW" altLang="en-US" sz="1500" dirty="0">
              <a:solidFill>
                <a:srgbClr val="0000FF"/>
              </a:solidFill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79FD6440-C595-D9E6-2432-9BF734A39E77}"/>
              </a:ext>
            </a:extLst>
          </p:cNvPr>
          <p:cNvSpPr txBox="1"/>
          <p:nvPr/>
        </p:nvSpPr>
        <p:spPr bwMode="auto">
          <a:xfrm>
            <a:off x="606580" y="2777915"/>
            <a:ext cx="7749766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1500" dirty="0">
                <a:solidFill>
                  <a:srgbClr val="0000FF"/>
                </a:solidFill>
              </a:rPr>
              <a:t>LCSR (II) (’21): Q. Huang, Y.J. Sun, D. Gao, G.H. Zhao, B. Wang, W. Hong,</a:t>
            </a:r>
          </a:p>
          <a:p>
            <a:pPr>
              <a:spcBef>
                <a:spcPct val="50000"/>
              </a:spcBef>
            </a:pPr>
            <a:r>
              <a:rPr lang="en-US" altLang="zh-TW" sz="1500" dirty="0">
                <a:solidFill>
                  <a:srgbClr val="0000FF"/>
                </a:solidFill>
              </a:rPr>
              <a:t>QCDSR (’23): Z.H. Wu, H.B. Fu, T. Zhong, D. Huang, D.D. Hu, X.G. Wu</a:t>
            </a:r>
          </a:p>
          <a:p>
            <a:pPr>
              <a:spcBef>
                <a:spcPct val="50000"/>
              </a:spcBef>
            </a:pPr>
            <a:r>
              <a:rPr lang="en-US" altLang="zh-TW" sz="1500" dirty="0">
                <a:solidFill>
                  <a:srgbClr val="0000FF"/>
                </a:solidFill>
              </a:rPr>
              <a:t>BESIII (’24): </a:t>
            </a:r>
            <a:r>
              <a:rPr lang="en-US" altLang="zh-TW" sz="1500" dirty="0" err="1">
                <a:solidFill>
                  <a:srgbClr val="0000FF"/>
                </a:solidFill>
              </a:rPr>
              <a:t>arXiv</a:t>
            </a:r>
            <a:r>
              <a:rPr lang="en-US" altLang="zh-TW" sz="1500" dirty="0">
                <a:solidFill>
                  <a:srgbClr val="0000FF"/>
                </a:solidFill>
              </a:rPr>
              <a:t> 2411.07730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>
                <a:extLst>
                  <a:ext uri="{FF2B5EF4-FFF2-40B4-BE49-F238E27FC236}">
                    <a16:creationId xmlns:a16="http://schemas.microsoft.com/office/drawing/2014/main" id="{035A9C8B-F335-52C4-7461-A154E0E2E0D5}"/>
                  </a:ext>
                </a:extLst>
              </p:cNvPr>
              <p:cNvSpPr txBox="1"/>
              <p:nvPr/>
            </p:nvSpPr>
            <p:spPr bwMode="auto">
              <a:xfrm>
                <a:off x="654617" y="4067480"/>
                <a:ext cx="7834766" cy="7834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 marL="285750" indent="-285750">
                  <a:spcBef>
                    <a:spcPct val="50000"/>
                  </a:spcBef>
                  <a:buFont typeface="Wingdings" pitchFamily="2" charset="2"/>
                  <a:buChar char="n"/>
                </a:pPr>
                <a:r>
                  <a:rPr kumimoji="1" lang="en-US" altLang="zh-TW" sz="1600" b="0" dirty="0">
                    <a:solidFill>
                      <a:schemeClr val="tx1"/>
                    </a:solidFill>
                  </a:rPr>
                  <a:t>LCSR (I) is often misquoted </a:t>
                </a:r>
                <a:r>
                  <a:rPr lang="en-US" altLang="zh-TW" sz="1600" b="0" dirty="0"/>
                  <a:t>as</a:t>
                </a:r>
                <a:r>
                  <a:rPr kumimoji="1" lang="en-US" altLang="zh-TW" sz="1600" b="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kumimoji="1" lang="en-US" altLang="zh-TW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1.76±026</m:t>
                    </m:r>
                  </m:oMath>
                </a14:m>
                <a:r>
                  <a:rPr kumimoji="1" lang="en-US" altLang="zh-TW" sz="1600" b="0" dirty="0">
                    <a:solidFill>
                      <a:schemeClr val="tx1"/>
                    </a:solidFill>
                  </a:rPr>
                  <a:t>, too large by a factor of 2!</a:t>
                </a:r>
              </a:p>
              <a:p>
                <a:pPr marL="285750" indent="-285750">
                  <a:spcBef>
                    <a:spcPct val="50000"/>
                  </a:spcBef>
                  <a:buFont typeface="Wingdings" pitchFamily="2" charset="2"/>
                  <a:buChar char="n"/>
                </a:pPr>
                <a:r>
                  <a:rPr lang="en-US" altLang="zh-TW" sz="1600" b="0" dirty="0">
                    <a:solidFill>
                      <a:schemeClr val="tx1"/>
                    </a:solidFill>
                  </a:rPr>
                  <a:t>QCDSR (2409.15776) by W. Hong, D. Gao, Y.J. Sun ⇒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TW" sz="16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TW" sz="16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altLang="zh-TW" sz="16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en-US" altLang="zh-TW" sz="16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  <m:sSub>
                          <m:sSubPr>
                            <m:ctrlPr>
                              <a:rPr lang="en-US" altLang="zh-TW" sz="16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16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altLang="zh-TW" sz="16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sup>
                    </m:sSubSup>
                    <m:r>
                      <a:rPr lang="en-US" altLang="zh-TW" sz="16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(0)</m:t>
                    </m:r>
                  </m:oMath>
                </a14:m>
                <a:r>
                  <a:rPr lang="en-US" altLang="zh-TW" sz="1600" b="0" dirty="0">
                    <a:solidFill>
                      <a:schemeClr val="tx1"/>
                    </a:solidFill>
                  </a:rPr>
                  <a:t>=0.77 </a:t>
                </a:r>
                <a:endParaRPr kumimoji="1" lang="zh-TW" altLang="en-US" sz="1600" b="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" name="文字方塊 8">
                <a:extLst>
                  <a:ext uri="{FF2B5EF4-FFF2-40B4-BE49-F238E27FC236}">
                    <a16:creationId xmlns:a16="http://schemas.microsoft.com/office/drawing/2014/main" id="{035A9C8B-F335-52C4-7461-A154E0E2E0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54617" y="4067480"/>
                <a:ext cx="7834766" cy="783484"/>
              </a:xfrm>
              <a:prstGeom prst="rect">
                <a:avLst/>
              </a:prstGeom>
              <a:blipFill>
                <a:blip r:embed="rId4"/>
                <a:stretch>
                  <a:fillRect l="-324" t="-3175" b="-6349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1ED859A7-0FE3-25FE-A608-49EBA22A8681}"/>
                  </a:ext>
                </a:extLst>
              </p:cNvPr>
              <p:cNvSpPr txBox="1"/>
              <p:nvPr/>
            </p:nvSpPr>
            <p:spPr bwMode="auto">
              <a:xfrm>
                <a:off x="1747320" y="1270003"/>
                <a:ext cx="3902042" cy="72006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TW" sz="16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sz="1600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altLang="zh-TW" sz="16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altLang="zh-TW" sz="16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  <m:sSub>
                            <m:sSubPr>
                              <m:ctrlPr>
                                <a:rPr lang="en-US" altLang="zh-TW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6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altLang="zh-TW" sz="16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600" b="0" i="1" smtClean="0">
                                  <a:latin typeface="Cambria Math" panose="02040503050406030204" pitchFamily="18" charset="0"/>
                                </a:rPr>
                                <m:t>500</m:t>
                              </m:r>
                            </m:e>
                          </m:d>
                        </m:sup>
                      </m:sSubSup>
                      <m:d>
                        <m:dPr>
                          <m:ctrlPr>
                            <a:rPr lang="en-US" altLang="zh-TW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6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=0.350±0.027±0.015 </m:t>
                      </m:r>
                    </m:oMath>
                  </m:oMathPara>
                </a14:m>
                <a:endParaRPr kumimoji="1" lang="en-US" altLang="zh-TW" sz="2000" dirty="0">
                  <a:solidFill>
                    <a:srgbClr val="FF0000"/>
                  </a:solidFill>
                </a:endParaRPr>
              </a:p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TW" sz="16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sz="1600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altLang="zh-TW" sz="16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altLang="zh-TW" sz="16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  <m:sSub>
                            <m:sSubPr>
                              <m:ctrlPr>
                                <a:rPr lang="en-US" altLang="zh-TW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6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altLang="zh-TW" sz="16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600" b="0" i="1" smtClean="0">
                                  <a:latin typeface="Cambria Math" panose="02040503050406030204" pitchFamily="18" charset="0"/>
                                </a:rPr>
                                <m:t>980</m:t>
                              </m:r>
                            </m:e>
                          </m:d>
                        </m:sup>
                      </m:sSubSup>
                      <m:d>
                        <m:dPr>
                          <m:ctrlPr>
                            <a:rPr lang="en-US" altLang="zh-TW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6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=0.518±0.018±0.036</m:t>
                      </m:r>
                    </m:oMath>
                  </m:oMathPara>
                </a14:m>
                <a:endParaRPr kumimoji="1" lang="zh-TW" altLang="en-US" sz="1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1ED859A7-0FE3-25FE-A608-49EBA22A86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47320" y="1270003"/>
                <a:ext cx="3902042" cy="72006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文字方塊 10">
            <a:extLst>
              <a:ext uri="{FF2B5EF4-FFF2-40B4-BE49-F238E27FC236}">
                <a16:creationId xmlns:a16="http://schemas.microsoft.com/office/drawing/2014/main" id="{C3E99DBF-D8E5-8DBC-02D6-6817FB55BB2E}"/>
              </a:ext>
            </a:extLst>
          </p:cNvPr>
          <p:cNvSpPr txBox="1"/>
          <p:nvPr/>
        </p:nvSpPr>
        <p:spPr bwMode="auto">
          <a:xfrm>
            <a:off x="640093" y="1378642"/>
            <a:ext cx="179258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en-US" altLang="zh-TW" sz="1600" dirty="0"/>
              <a:t>Recall that</a:t>
            </a:r>
            <a:endParaRPr kumimoji="1" lang="zh-TW" altLang="en-US" sz="1600" dirty="0"/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7E5DD5A9-84CD-1500-A442-7F69E8959171}"/>
              </a:ext>
            </a:extLst>
          </p:cNvPr>
          <p:cNvSpPr txBox="1"/>
          <p:nvPr/>
        </p:nvSpPr>
        <p:spPr bwMode="auto">
          <a:xfrm>
            <a:off x="5649361" y="1378642"/>
            <a:ext cx="285454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1600" dirty="0"/>
              <a:t>m</a:t>
            </a:r>
            <a:r>
              <a:rPr kumimoji="1" lang="en-US" altLang="zh-TW" sz="1600" dirty="0"/>
              <a:t>easured by BESIII (’24)</a:t>
            </a:r>
            <a:endParaRPr kumimoji="1" lang="zh-TW" altLang="en-US" sz="1600" dirty="0"/>
          </a:p>
        </p:txBody>
      </p:sp>
    </p:spTree>
    <p:extLst>
      <p:ext uri="{BB962C8B-B14F-4D97-AF65-F5344CB8AC3E}">
        <p14:creationId xmlns:p14="http://schemas.microsoft.com/office/powerpoint/2010/main" val="25121164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7708B6BB-0275-7F82-2126-26694D262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EC07A838-492B-4213-A14F-B0EB990CD472}" type="slidenum">
              <a:rPr lang="en-US" altLang="zh-TW" smtClean="0">
                <a:solidFill>
                  <a:prstClr val="black"/>
                </a:solidFill>
              </a:rPr>
              <a:pPr defTabSz="685800">
                <a:defRPr/>
              </a:pPr>
              <a:t>11</a:t>
            </a:fld>
            <a:endParaRPr lang="en-US" altLang="zh-TW">
              <a:solidFill>
                <a:prstClr val="black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Box 12">
                <a:extLst>
                  <a:ext uri="{FF2B5EF4-FFF2-40B4-BE49-F238E27FC236}">
                    <a16:creationId xmlns:a16="http://schemas.microsoft.com/office/drawing/2014/main" id="{1667E0C5-D87A-B82C-D89F-44FAE3FCE0A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65943" y="119982"/>
                <a:ext cx="5993207" cy="3462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defTabSz="685800" eaLnBrk="1" hangingPunct="1">
                  <a:spcBef>
                    <a:spcPct val="50000"/>
                  </a:spcBef>
                  <a:buNone/>
                </a:pPr>
                <a:r>
                  <a:rPr lang="en-US" altLang="zh-TW" sz="1650" dirty="0">
                    <a:solidFill>
                      <a:srgbClr val="FF33CC"/>
                    </a:solidFill>
                  </a:rPr>
                  <a:t>                    Mixing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650" b="1" i="1" smtClean="0">
                            <a:solidFill>
                              <a:srgbClr val="FF33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650" b="1" i="1" smtClean="0">
                            <a:solidFill>
                              <a:srgbClr val="FF33CC"/>
                            </a:solidFill>
                            <a:latin typeface="Cambria Math" panose="02040503050406030204" pitchFamily="18" charset="0"/>
                          </a:rPr>
                          <m:t>𝒇</m:t>
                        </m:r>
                      </m:e>
                      <m:sub>
                        <m:r>
                          <a:rPr lang="en-US" altLang="zh-TW" sz="1650" b="1" i="1" smtClean="0">
                            <a:solidFill>
                              <a:srgbClr val="FF33CC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  <m:r>
                      <a:rPr lang="en-US" altLang="zh-TW" sz="1650" b="1" i="1" smtClean="0">
                        <a:solidFill>
                          <a:srgbClr val="FF33CC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TW" sz="1650" b="1" i="1" smtClean="0">
                        <a:solidFill>
                          <a:srgbClr val="FF33CC"/>
                        </a:solidFill>
                        <a:latin typeface="Cambria Math" panose="02040503050406030204" pitchFamily="18" charset="0"/>
                      </a:rPr>
                      <m:t>𝟗𝟖𝟎</m:t>
                    </m:r>
                    <m:r>
                      <a:rPr lang="en-US" altLang="zh-TW" sz="1650" b="1" i="1" smtClean="0">
                        <a:solidFill>
                          <a:srgbClr val="FF33CC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TW" sz="1650" dirty="0">
                    <a:solidFill>
                      <a:srgbClr val="FF33CC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en-US" altLang="zh-TW" sz="1650" b="1" i="1" smtClean="0">
                        <a:solidFill>
                          <a:srgbClr val="FF33CC"/>
                        </a:solidFill>
                        <a:latin typeface="Cambria Math" panose="02040503050406030204" pitchFamily="18" charset="0"/>
                      </a:rPr>
                      <m:t>𝝈</m:t>
                    </m:r>
                    <m:r>
                      <a:rPr lang="en-US" altLang="zh-TW" sz="1650" b="1" i="1" smtClean="0">
                        <a:solidFill>
                          <a:srgbClr val="FF33CC"/>
                        </a:solidFill>
                        <a:latin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lang="en-US" altLang="zh-TW" sz="1650" b="1" i="1" smtClean="0">
                            <a:solidFill>
                              <a:srgbClr val="FF33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650" b="1" i="1" smtClean="0">
                            <a:solidFill>
                              <a:srgbClr val="FF33CC"/>
                            </a:solidFill>
                            <a:latin typeface="Cambria Math" panose="02040503050406030204" pitchFamily="18" charset="0"/>
                          </a:rPr>
                          <m:t>𝒇</m:t>
                        </m:r>
                      </m:e>
                      <m:sub>
                        <m:r>
                          <a:rPr lang="en-US" altLang="zh-TW" sz="1650" b="1" i="1" smtClean="0">
                            <a:solidFill>
                              <a:srgbClr val="FF33CC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  <m:r>
                      <a:rPr lang="en-US" altLang="zh-TW" sz="1650" b="1" i="1" smtClean="0">
                        <a:solidFill>
                          <a:srgbClr val="FF33CC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TW" sz="1650" b="1" i="1" smtClean="0">
                        <a:solidFill>
                          <a:srgbClr val="FF33CC"/>
                        </a:solidFill>
                        <a:latin typeface="Cambria Math" panose="02040503050406030204" pitchFamily="18" charset="0"/>
                      </a:rPr>
                      <m:t>𝟓𝟎𝟎</m:t>
                    </m:r>
                    <m:r>
                      <a:rPr lang="en-US" altLang="zh-TW" sz="1650" b="1" i="1" smtClean="0">
                        <a:solidFill>
                          <a:srgbClr val="FF33CC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altLang="zh-TW" sz="1650" dirty="0">
                  <a:solidFill>
                    <a:srgbClr val="FF33CC"/>
                  </a:solidFill>
                </a:endParaRPr>
              </a:p>
            </p:txBody>
          </p:sp>
        </mc:Choice>
        <mc:Fallback xmlns="">
          <p:sp>
            <p:nvSpPr>
              <p:cNvPr id="3" name="Text Box 12">
                <a:extLst>
                  <a:ext uri="{FF2B5EF4-FFF2-40B4-BE49-F238E27FC236}">
                    <a16:creationId xmlns:a16="http://schemas.microsoft.com/office/drawing/2014/main" id="{1667E0C5-D87A-B82C-D89F-44FAE3FCE0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65943" y="119982"/>
                <a:ext cx="5993207" cy="346249"/>
              </a:xfrm>
              <a:prstGeom prst="rect">
                <a:avLst/>
              </a:prstGeom>
              <a:blipFill>
                <a:blip r:embed="rId3"/>
                <a:stretch>
                  <a:fillRect t="-7143" b="-25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Line 5">
            <a:extLst>
              <a:ext uri="{FF2B5EF4-FFF2-40B4-BE49-F238E27FC236}">
                <a16:creationId xmlns:a16="http://schemas.microsoft.com/office/drawing/2014/main" id="{51A37793-A8AF-BAE6-F17B-F9942B913298}"/>
              </a:ext>
            </a:extLst>
          </p:cNvPr>
          <p:cNvSpPr>
            <a:spLocks noChangeShapeType="1"/>
          </p:cNvSpPr>
          <p:nvPr/>
        </p:nvSpPr>
        <p:spPr bwMode="auto">
          <a:xfrm>
            <a:off x="1573174" y="504805"/>
            <a:ext cx="5968604" cy="0"/>
          </a:xfrm>
          <a:prstGeom prst="line">
            <a:avLst/>
          </a:prstGeom>
          <a:noFill/>
          <a:ln w="57150">
            <a:solidFill>
              <a:srgbClr val="66FF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85800"/>
            <a:endParaRPr lang="zh-TW" altLang="en-US">
              <a:solidFill>
                <a:prstClr val="black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4">
                <a:extLst>
                  <a:ext uri="{FF2B5EF4-FFF2-40B4-BE49-F238E27FC236}">
                    <a16:creationId xmlns:a16="http://schemas.microsoft.com/office/drawing/2014/main" id="{E1390856-6552-9474-DCAD-B2BBBE6E1AA9}"/>
                  </a:ext>
                </a:extLst>
              </p:cNvPr>
              <p:cNvSpPr txBox="1"/>
              <p:nvPr/>
            </p:nvSpPr>
            <p:spPr bwMode="auto">
              <a:xfrm>
                <a:off x="208230" y="543380"/>
                <a:ext cx="8039477" cy="120597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kumimoji="1" lang="en-US" altLang="zh-TW" sz="1700" dirty="0">
                    <a:solidFill>
                      <a:srgbClr val="0000FF"/>
                    </a:solidFill>
                  </a:rPr>
                  <a:t>In naïve 2-quark model,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TW" sz="17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TW" sz="17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𝒇</m:t>
                        </m:r>
                      </m:e>
                      <m:sub>
                        <m:r>
                          <a:rPr kumimoji="1" lang="en-US" altLang="zh-TW" sz="17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  <m:d>
                      <m:dPr>
                        <m:ctrlPr>
                          <a:rPr kumimoji="1" lang="en-US" altLang="zh-TW" sz="17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zh-TW" sz="17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𝟗𝟖𝟎</m:t>
                        </m:r>
                      </m:e>
                    </m:d>
                    <m:r>
                      <a:rPr kumimoji="1" lang="en-US" altLang="zh-TW" sz="17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kumimoji="1" lang="en-US" altLang="zh-TW" sz="17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𝒔</m:t>
                    </m:r>
                    <m:acc>
                      <m:accPr>
                        <m:chr m:val="̅"/>
                        <m:ctrlPr>
                          <a:rPr kumimoji="1" lang="en-US" altLang="zh-TW" sz="17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kumimoji="1" lang="en-US" altLang="zh-TW" sz="17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𝒔</m:t>
                        </m:r>
                      </m:e>
                    </m:acc>
                  </m:oMath>
                </a14:m>
                <a:r>
                  <a:rPr kumimoji="1" lang="en-US" altLang="zh-TW" sz="1700" dirty="0">
                    <a:solidFill>
                      <a:srgbClr val="0000FF"/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a:rPr kumimoji="1" lang="en-US" altLang="zh-TW" sz="17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𝝈</m:t>
                    </m:r>
                    <m:r>
                      <a:rPr kumimoji="1" lang="en-US" altLang="zh-TW" sz="17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TW" sz="17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TW" sz="17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𝒖</m:t>
                    </m:r>
                    <m:acc>
                      <m:accPr>
                        <m:chr m:val="̅"/>
                        <m:ctrlPr>
                          <a:rPr lang="en-US" altLang="zh-TW" sz="17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sz="17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𝒖</m:t>
                        </m:r>
                      </m:e>
                    </m:acc>
                    <m:r>
                      <a:rPr lang="en-US" altLang="zh-TW" sz="17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altLang="zh-TW" sz="17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𝒅</m:t>
                    </m:r>
                    <m:acc>
                      <m:accPr>
                        <m:chr m:val="̅"/>
                        <m:ctrlPr>
                          <a:rPr lang="en-US" altLang="zh-TW" sz="17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sz="17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𝒅</m:t>
                        </m:r>
                      </m:e>
                    </m:acc>
                    <m:r>
                      <a:rPr lang="en-US" altLang="zh-TW" sz="1700" i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sym typeface="Symbol" pitchFamily="2" charset="2"/>
                      </a:rPr>
                      <m:t>)/</m:t>
                    </m:r>
                    <m:rad>
                      <m:radPr>
                        <m:degHide m:val="on"/>
                        <m:ctrlPr>
                          <a:rPr lang="en-US" altLang="zh-TW" sz="1700" i="1" dirty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sym typeface="Symbol" pitchFamily="2" charset="2"/>
                          </a:rPr>
                        </m:ctrlPr>
                      </m:radPr>
                      <m:deg/>
                      <m:e>
                        <m:r>
                          <a:rPr lang="en-US" altLang="zh-TW" sz="1700" i="1" dirty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sym typeface="Symbol" pitchFamily="2" charset="2"/>
                          </a:rPr>
                          <m:t>𝟐</m:t>
                        </m:r>
                      </m:e>
                    </m:rad>
                  </m:oMath>
                </a14:m>
                <a:r>
                  <a:rPr kumimoji="1" lang="en-US" altLang="zh-TW" sz="1700" dirty="0">
                    <a:solidFill>
                      <a:srgbClr val="0000FF"/>
                    </a:solidFill>
                  </a:rPr>
                  <a:t>.   </a:t>
                </a:r>
              </a:p>
              <a:p>
                <a:pPr marL="285750" indent="-285750">
                  <a:spcBef>
                    <a:spcPct val="50000"/>
                  </a:spcBef>
                  <a:buFont typeface="Wingdings" pitchFamily="2" charset="2"/>
                  <a:buChar char="n"/>
                </a:pPr>
                <a:r>
                  <a:rPr kumimoji="1" lang="en-US" altLang="zh-TW" sz="1700" dirty="0">
                    <a:solidFill>
                      <a:srgbClr val="0000FF"/>
                    </a:solidFill>
                  </a:rPr>
                  <a:t>Observation of </a:t>
                </a:r>
                <a14:m>
                  <m:oMath xmlns:m="http://schemas.openxmlformats.org/officeDocument/2006/math">
                    <m:r>
                      <a:rPr kumimoji="1" lang="en-US" altLang="zh-TW" sz="1700" b="1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𝚪</m:t>
                    </m:r>
                    <m:r>
                      <a:rPr kumimoji="1" lang="en-US" altLang="zh-TW" sz="17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kumimoji="1" lang="en-US" altLang="zh-TW" sz="17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𝑱</m:t>
                    </m:r>
                    <m:r>
                      <a:rPr kumimoji="1" lang="en-US" altLang="zh-TW" sz="17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kumimoji="1" lang="en-US" altLang="zh-TW" sz="17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𝝍</m:t>
                    </m:r>
                    <m:r>
                      <a:rPr kumimoji="1" lang="en-US" altLang="zh-TW" sz="17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kumimoji="1" lang="en-US" altLang="zh-TW" sz="17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TW" sz="17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𝒇</m:t>
                        </m:r>
                      </m:e>
                      <m:sub>
                        <m:r>
                          <a:rPr kumimoji="1" lang="en-US" altLang="zh-TW" sz="17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  <m:r>
                      <a:rPr kumimoji="1" lang="en-US" altLang="zh-TW" sz="17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𝝎</m:t>
                    </m:r>
                    <m:r>
                      <a:rPr kumimoji="1" lang="en-US" altLang="zh-TW" sz="17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)≈</m:t>
                    </m:r>
                    <m:f>
                      <m:fPr>
                        <m:ctrlPr>
                          <a:rPr kumimoji="1" lang="en-US" altLang="zh-TW" sz="17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1" lang="en-US" altLang="zh-TW" sz="17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kumimoji="1" lang="en-US" altLang="zh-TW" sz="17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TW" sz="1700" dirty="0">
                    <a:solidFill>
                      <a:srgbClr val="0000FF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TW" sz="170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𝚪</m:t>
                    </m:r>
                    <m:r>
                      <a:rPr lang="en-US" altLang="zh-TW" sz="17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TW" sz="17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𝑱</m:t>
                    </m:r>
                    <m:r>
                      <a:rPr lang="en-US" altLang="zh-TW" sz="17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altLang="zh-TW" sz="17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𝝍</m:t>
                    </m:r>
                    <m:r>
                      <a:rPr lang="en-US" altLang="zh-TW" sz="17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altLang="zh-TW" sz="17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7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𝒇</m:t>
                        </m:r>
                      </m:e>
                      <m:sub>
                        <m:r>
                          <a:rPr lang="en-US" altLang="zh-TW" sz="17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  <m:r>
                      <a:rPr lang="en-US" altLang="zh-TW" sz="17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𝝓</m:t>
                    </m:r>
                    <m:r>
                      <a:rPr lang="en-US" altLang="zh-TW" sz="17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kumimoji="1" lang="en-US" altLang="zh-TW" sz="1700" dirty="0">
                    <a:solidFill>
                      <a:srgbClr val="0000FF"/>
                    </a:solidFill>
                  </a:rPr>
                  <a:t> implies                                 </a:t>
                </a:r>
                <a:r>
                  <a:rPr lang="en-US" altLang="zh-TW" sz="1700" dirty="0">
                    <a:solidFill>
                      <a:srgbClr val="0000FF"/>
                    </a:solidFill>
                  </a:rPr>
                  <a:t>the existence of </a:t>
                </a:r>
                <a:r>
                  <a:rPr lang="en-US" altLang="zh-TW" sz="1700" dirty="0" err="1">
                    <a:solidFill>
                      <a:srgbClr val="0000FF"/>
                    </a:solidFill>
                  </a:rPr>
                  <a:t>nonstrange</a:t>
                </a:r>
                <a:r>
                  <a:rPr lang="en-US" altLang="zh-TW" sz="1700" dirty="0">
                    <a:solidFill>
                      <a:srgbClr val="0000FF"/>
                    </a:solidFill>
                  </a:rPr>
                  <a:t> quark content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7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7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𝒇</m:t>
                        </m:r>
                      </m:e>
                      <m:sub>
                        <m:r>
                          <a:rPr lang="en-US" altLang="zh-TW" sz="17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</m:oMath>
                </a14:m>
                <a:endParaRPr kumimoji="1" lang="en-US" altLang="zh-TW" sz="17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5" name="文字方塊 4">
                <a:extLst>
                  <a:ext uri="{FF2B5EF4-FFF2-40B4-BE49-F238E27FC236}">
                    <a16:creationId xmlns:a16="http://schemas.microsoft.com/office/drawing/2014/main" id="{E1390856-6552-9474-DCAD-B2BBBE6E1A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08230" y="543380"/>
                <a:ext cx="8039477" cy="1205971"/>
              </a:xfrm>
              <a:prstGeom prst="rect">
                <a:avLst/>
              </a:prstGeom>
              <a:blipFill>
                <a:blip r:embed="rId4"/>
                <a:stretch>
                  <a:fillRect l="-473" b="-625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圖片 5">
            <a:extLst>
              <a:ext uri="{FF2B5EF4-FFF2-40B4-BE49-F238E27FC236}">
                <a16:creationId xmlns:a16="http://schemas.microsoft.com/office/drawing/2014/main" id="{D0436ADA-C7BB-18D6-3EB9-EAC8399430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3832" y="576992"/>
            <a:ext cx="1792335" cy="1081477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C8F8163F-A939-91E3-68E1-F42C2396EF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132" y="1820902"/>
            <a:ext cx="6230867" cy="26716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7">
                <a:extLst>
                  <a:ext uri="{FF2B5EF4-FFF2-40B4-BE49-F238E27FC236}">
                    <a16:creationId xmlns:a16="http://schemas.microsoft.com/office/drawing/2014/main" id="{DBB48545-1B8C-B79B-83D8-1A4534243C24}"/>
                  </a:ext>
                </a:extLst>
              </p:cNvPr>
              <p:cNvSpPr txBox="1"/>
              <p:nvPr/>
            </p:nvSpPr>
            <p:spPr bwMode="auto">
              <a:xfrm>
                <a:off x="208230" y="2325643"/>
                <a:ext cx="8039477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 marL="285750" indent="-285750">
                  <a:spcBef>
                    <a:spcPct val="50000"/>
                  </a:spcBef>
                  <a:buFont typeface="Wingdings" pitchFamily="2" charset="2"/>
                  <a:buChar char="n"/>
                </a:pPr>
                <a:r>
                  <a:rPr kumimoji="1" lang="en-US" altLang="zh-TW" sz="1800" dirty="0">
                    <a:solidFill>
                      <a:srgbClr val="0000FF"/>
                    </a:solidFill>
                  </a:rPr>
                  <a:t>LHCb measurement of </a:t>
                </a:r>
                <a14:m>
                  <m:oMath xmlns:m="http://schemas.openxmlformats.org/officeDocument/2006/math">
                    <m:r>
                      <a:rPr kumimoji="1" lang="en-US" altLang="zh-TW" sz="180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ℬ</m:t>
                    </m:r>
                    <m:r>
                      <a:rPr kumimoji="1" lang="en-US" altLang="zh-TW" sz="18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kumimoji="1" lang="en-US" altLang="zh-TW" sz="18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𝑩</m:t>
                    </m:r>
                    <m:r>
                      <a:rPr kumimoji="1" lang="en-US" altLang="zh-TW" sz="18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kumimoji="1" lang="en-US" altLang="zh-TW" sz="18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𝑱</m:t>
                    </m:r>
                    <m:r>
                      <a:rPr kumimoji="1" lang="en-US" altLang="zh-TW" sz="18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kumimoji="1" lang="en-US" altLang="zh-TW" sz="18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𝝍</m:t>
                    </m:r>
                    <m:sSub>
                      <m:sSubPr>
                        <m:ctrlPr>
                          <a:rPr kumimoji="1" lang="en-US" altLang="zh-TW" sz="18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TW" sz="18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𝒇</m:t>
                        </m:r>
                      </m:e>
                      <m:sub>
                        <m:r>
                          <a:rPr kumimoji="1" lang="en-US" altLang="zh-TW" sz="18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𝟎</m:t>
                        </m:r>
                      </m:sub>
                    </m:sSub>
                    <m:r>
                      <a:rPr kumimoji="1" lang="en-US" altLang="zh-TW" sz="18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  <m:r>
                      <a:rPr kumimoji="1" lang="en-US" altLang="zh-TW" sz="18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ℬ</m:t>
                    </m:r>
                    <m:r>
                      <a:rPr kumimoji="1" lang="en-US" altLang="zh-TW" sz="18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kumimoji="1" lang="en-US" altLang="zh-TW" sz="18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TW" sz="18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𝒇</m:t>
                        </m:r>
                      </m:e>
                      <m:sub>
                        <m:r>
                          <a:rPr kumimoji="1" lang="en-US" altLang="zh-TW" sz="18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𝟎</m:t>
                        </m:r>
                      </m:sub>
                    </m:sSub>
                    <m:r>
                      <a:rPr kumimoji="1" lang="en-US" altLang="zh-TW" sz="18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kumimoji="1" lang="en-US" altLang="zh-TW" sz="18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TW" sz="18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𝝅</m:t>
                        </m:r>
                      </m:e>
                      <m:sup>
                        <m:r>
                          <a:rPr kumimoji="1" lang="en-US" altLang="zh-TW" sz="18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kumimoji="1" lang="en-US" altLang="zh-TW" sz="18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TW" sz="18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𝝅</m:t>
                        </m:r>
                      </m:e>
                      <m:sup>
                        <m:r>
                          <a:rPr kumimoji="1" lang="en-US" altLang="zh-TW" sz="18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kumimoji="1" lang="en-US" altLang="zh-TW" sz="18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kumimoji="1" lang="en-US" altLang="zh-TW" sz="1800" dirty="0">
                    <a:solidFill>
                      <a:srgbClr val="0000FF"/>
                    </a:solidFill>
                  </a:rPr>
                  <a:t> ⇒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kumimoji="1" lang="en-US" altLang="zh-TW" sz="1800" b="1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zh-TW" sz="1800" b="1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</m:d>
                    <m:r>
                      <a:rPr kumimoji="1" lang="en-US" altLang="zh-TW" sz="1800" b="1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sSup>
                      <m:sSupPr>
                        <m:ctrlPr>
                          <a:rPr kumimoji="1" lang="en-US" altLang="zh-TW" sz="1800" b="1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TW" sz="1800" b="1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𝟑𝟎</m:t>
                        </m:r>
                      </m:e>
                      <m:sup>
                        <m:r>
                          <a:rPr kumimoji="1" lang="en-US" altLang="zh-TW" sz="1800" b="1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∘</m:t>
                        </m:r>
                      </m:sup>
                    </m:sSup>
                  </m:oMath>
                </a14:m>
                <a:endParaRPr kumimoji="1" lang="zh-TW" altLang="en-US" sz="18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8" name="文字方塊 7">
                <a:extLst>
                  <a:ext uri="{FF2B5EF4-FFF2-40B4-BE49-F238E27FC236}">
                    <a16:creationId xmlns:a16="http://schemas.microsoft.com/office/drawing/2014/main" id="{DBB48545-1B8C-B79B-83D8-1A4534243C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08230" y="2325643"/>
                <a:ext cx="8039477" cy="369332"/>
              </a:xfrm>
              <a:prstGeom prst="rect">
                <a:avLst/>
              </a:prstGeom>
              <a:blipFill>
                <a:blip r:embed="rId7"/>
                <a:stretch>
                  <a:fillRect l="-473" t="-10000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圖片 9">
            <a:extLst>
              <a:ext uri="{FF2B5EF4-FFF2-40B4-BE49-F238E27FC236}">
                <a16:creationId xmlns:a16="http://schemas.microsoft.com/office/drawing/2014/main" id="{87DF2F44-FFF5-9D5F-E840-F708D0EE044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943" y="2849020"/>
            <a:ext cx="7118802" cy="27379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>
                <a:extLst>
                  <a:ext uri="{FF2B5EF4-FFF2-40B4-BE49-F238E27FC236}">
                    <a16:creationId xmlns:a16="http://schemas.microsoft.com/office/drawing/2014/main" id="{EEC88BF0-7E14-BE1E-9A24-ED4E8259976A}"/>
                  </a:ext>
                </a:extLst>
              </p:cNvPr>
              <p:cNvSpPr txBox="1"/>
              <p:nvPr/>
            </p:nvSpPr>
            <p:spPr bwMode="auto">
              <a:xfrm>
                <a:off x="537737" y="3327950"/>
                <a:ext cx="2323157" cy="35682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zh-TW" sz="1600" dirty="0">
                    <a:solidFill>
                      <a:srgbClr val="0000FF"/>
                    </a:solidFill>
                  </a:rPr>
                  <a:t>w</a:t>
                </a:r>
                <a:r>
                  <a:rPr kumimoji="1" lang="en-US" altLang="zh-TW" sz="1600" dirty="0">
                    <a:solidFill>
                      <a:srgbClr val="0000FF"/>
                    </a:solidFill>
                  </a:rPr>
                  <a:t>ith </a:t>
                </a:r>
                <a14:m>
                  <m:oMath xmlns:m="http://schemas.openxmlformats.org/officeDocument/2006/math">
                    <m:r>
                      <a:rPr kumimoji="1" lang="en-US" altLang="zh-TW" sz="16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𝝓</m:t>
                    </m:r>
                    <m:r>
                      <a:rPr kumimoji="1" lang="en-US" altLang="zh-TW" sz="16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=(</m:t>
                    </m:r>
                    <m:sSubSup>
                      <m:sSubSupPr>
                        <m:ctrlPr>
                          <a:rPr kumimoji="1" lang="en-US" altLang="zh-TW" sz="1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kumimoji="1" lang="en-US" altLang="zh-TW" sz="1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𝟏𝟕𝟒</m:t>
                        </m:r>
                        <m:r>
                          <a:rPr kumimoji="1" lang="en-US" altLang="zh-TW" sz="1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kumimoji="1" lang="en-US" altLang="zh-TW" sz="1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e>
                      <m:sub>
                        <m:r>
                          <a:rPr kumimoji="1" lang="en-US" altLang="zh-TW" sz="1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kumimoji="1" lang="en-US" altLang="zh-TW" sz="1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  <m:r>
                          <a:rPr kumimoji="1" lang="en-US" altLang="zh-TW" sz="1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kumimoji="1" lang="en-US" altLang="zh-TW" sz="1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  <m:sup>
                        <m:r>
                          <a:rPr kumimoji="1" lang="en-US" altLang="zh-TW" sz="1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kumimoji="1" lang="en-US" altLang="zh-TW" sz="1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  <m:r>
                          <a:rPr kumimoji="1" lang="en-US" altLang="zh-TW" sz="1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kumimoji="1" lang="en-US" altLang="zh-TW" sz="1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sup>
                    </m:sSubSup>
                    <m:r>
                      <a:rPr kumimoji="1" lang="en-US" altLang="zh-TW" sz="16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)</m:t>
                    </m:r>
                    <m:sSup>
                      <m:sSupPr>
                        <m:ctrlPr>
                          <a:rPr kumimoji="1" lang="en-US" altLang="zh-TW" sz="1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TW" sz="1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a:rPr kumimoji="1" lang="en-US" altLang="zh-TW" sz="1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∘</m:t>
                        </m:r>
                      </m:sup>
                    </m:sSup>
                  </m:oMath>
                </a14:m>
                <a:endParaRPr kumimoji="1" lang="en-US" altLang="zh-TW" sz="1600" b="1" i="1" dirty="0">
                  <a:solidFill>
                    <a:srgbClr val="0000FF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文字方塊 10">
                <a:extLst>
                  <a:ext uri="{FF2B5EF4-FFF2-40B4-BE49-F238E27FC236}">
                    <a16:creationId xmlns:a16="http://schemas.microsoft.com/office/drawing/2014/main" id="{EEC88BF0-7E14-BE1E-9A24-ED4E825997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37737" y="3327950"/>
                <a:ext cx="2323157" cy="356829"/>
              </a:xfrm>
              <a:prstGeom prst="rect">
                <a:avLst/>
              </a:prstGeom>
              <a:blipFill>
                <a:blip r:embed="rId9"/>
                <a:stretch>
                  <a:fillRect l="-1630" t="-7143" b="-21429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圖片 11">
            <a:extLst>
              <a:ext uri="{FF2B5EF4-FFF2-40B4-BE49-F238E27FC236}">
                <a16:creationId xmlns:a16="http://schemas.microsoft.com/office/drawing/2014/main" id="{406CC94B-5E78-3FFD-C6B7-6F6A686F543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5611" y="3723315"/>
            <a:ext cx="2941834" cy="439863"/>
          </a:xfrm>
          <a:prstGeom prst="rect">
            <a:avLst/>
          </a:prstGeom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8971A4C6-FF9B-FA99-9716-F6FDCF98C0F7}"/>
              </a:ext>
            </a:extLst>
          </p:cNvPr>
          <p:cNvSpPr txBox="1"/>
          <p:nvPr/>
        </p:nvSpPr>
        <p:spPr bwMode="auto">
          <a:xfrm>
            <a:off x="2725093" y="3352475"/>
            <a:ext cx="330451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en-US" altLang="zh-TW" sz="1400" dirty="0" err="1"/>
              <a:t>Maiani</a:t>
            </a:r>
            <a:r>
              <a:rPr kumimoji="1" lang="en-US" altLang="zh-TW" sz="1400" dirty="0"/>
              <a:t> et al. (’04)</a:t>
            </a:r>
            <a:endParaRPr kumimoji="1" lang="zh-TW" altLang="en-US" sz="1400" dirty="0"/>
          </a:p>
        </p:txBody>
      </p:sp>
    </p:spTree>
    <p:extLst>
      <p:ext uri="{BB962C8B-B14F-4D97-AF65-F5344CB8AC3E}">
        <p14:creationId xmlns:p14="http://schemas.microsoft.com/office/powerpoint/2010/main" val="40496513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CC3A96A4-FAC4-A372-AD43-C7F18C7309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EC07A838-492B-4213-A14F-B0EB990CD472}" type="slidenum">
              <a:rPr lang="en-US" altLang="zh-TW" smtClean="0">
                <a:solidFill>
                  <a:prstClr val="black"/>
                </a:solidFill>
              </a:rPr>
              <a:pPr defTabSz="685800">
                <a:defRPr/>
              </a:pPr>
              <a:t>12</a:t>
            </a:fld>
            <a:endParaRPr lang="en-US" altLang="zh-TW">
              <a:solidFill>
                <a:prstClr val="black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">
                <a:extLst>
                  <a:ext uri="{FF2B5EF4-FFF2-40B4-BE49-F238E27FC236}">
                    <a16:creationId xmlns:a16="http://schemas.microsoft.com/office/drawing/2014/main" id="{C0FC609E-0FE7-5837-4E29-ADFA61554606}"/>
                  </a:ext>
                </a:extLst>
              </p:cNvPr>
              <p:cNvSpPr txBox="1"/>
              <p:nvPr/>
            </p:nvSpPr>
            <p:spPr bwMode="auto">
              <a:xfrm>
                <a:off x="1335386" y="221810"/>
                <a:ext cx="4839077" cy="8401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⟩"/>
                          <m:ctrlPr>
                            <a:rPr kumimoji="1" lang="en-US" altLang="zh-TW" sz="1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zh-TW" sz="1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𝑺</m:t>
                          </m:r>
                        </m:e>
                      </m:d>
                      <m:r>
                        <a:rPr kumimoji="1" lang="en-US" altLang="zh-TW" sz="18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kumimoji="1" lang="en-US" altLang="zh-TW" sz="1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TW" sz="1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𝒄</m:t>
                          </m:r>
                        </m:e>
                        <m:sub>
                          <m:r>
                            <a:rPr kumimoji="1" lang="en-US" altLang="zh-TW" sz="1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  <m:d>
                        <m:dPr>
                          <m:begChr m:val="|"/>
                          <m:endChr m:val="⟩"/>
                          <m:ctrlPr>
                            <a:rPr kumimoji="1" lang="en-US" altLang="zh-TW" sz="1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̅"/>
                              <m:ctrlPr>
                                <a:rPr kumimoji="1" lang="en-US" altLang="zh-TW" sz="18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kumimoji="1" lang="en-US" altLang="zh-TW" sz="18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𝒒</m:t>
                              </m:r>
                            </m:e>
                          </m:acc>
                          <m:r>
                            <a:rPr kumimoji="1" lang="en-US" altLang="zh-TW" sz="1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𝒒</m:t>
                          </m:r>
                        </m:e>
                      </m:d>
                      <m:r>
                        <a:rPr kumimoji="1" lang="en-US" altLang="zh-TW" sz="18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kumimoji="1" lang="en-US" altLang="zh-TW" sz="1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TW" sz="1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𝒄</m:t>
                          </m:r>
                        </m:e>
                        <m:sub>
                          <m:r>
                            <a:rPr kumimoji="1" lang="en-US" altLang="zh-TW" sz="1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sub>
                      </m:sSub>
                      <m:d>
                        <m:dPr>
                          <m:begChr m:val="|"/>
                          <m:endChr m:val="⟩"/>
                          <m:ctrlPr>
                            <a:rPr lang="en-US" altLang="zh-TW" sz="18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̅"/>
                              <m:ctrlPr>
                                <a:rPr lang="en-US" altLang="zh-TW" sz="1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𝒒</m:t>
                              </m:r>
                            </m:e>
                          </m:acc>
                          <m:r>
                            <a:rPr lang="en-US" altLang="zh-TW" sz="1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𝒒</m:t>
                          </m:r>
                          <m:acc>
                            <m:accPr>
                              <m:chr m:val="̅"/>
                              <m:ctrlPr>
                                <a:rPr kumimoji="1" lang="en-US" altLang="zh-TW" sz="18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kumimoji="1" lang="en-US" altLang="zh-TW" sz="18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𝒒</m:t>
                              </m:r>
                            </m:e>
                          </m:acc>
                          <m:r>
                            <a:rPr kumimoji="1" lang="en-US" altLang="zh-TW" sz="1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𝒒</m:t>
                          </m:r>
                        </m:e>
                      </m:d>
                      <m:r>
                        <a:rPr lang="en-US" altLang="zh-TW" sz="18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altLang="zh-TW" sz="1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sz="1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𝒄</m:t>
                          </m:r>
                        </m:e>
                        <m:sub>
                          <m:r>
                            <a:rPr lang="en-US" altLang="zh-TW" sz="1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𝑴</m:t>
                          </m:r>
                        </m:sub>
                        <m:sup>
                          <m:r>
                            <a:rPr lang="en-US" altLang="zh-TW" sz="1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sup>
                      </m:sSubSup>
                      <m:d>
                        <m:dPr>
                          <m:begChr m:val="|"/>
                          <m:endChr m:val="⟩"/>
                          <m:ctrlPr>
                            <a:rPr lang="en-US" altLang="zh-TW" sz="1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𝒎𝒐𝒍𝒆𝒄𝒖𝒍𝒂𝒓</m:t>
                          </m:r>
                        </m:e>
                      </m:d>
                      <m:r>
                        <a:rPr lang="en-US" altLang="zh-TW" sz="18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+⋯</m:t>
                      </m:r>
                    </m:oMath>
                  </m:oMathPara>
                </a14:m>
                <a:endParaRPr lang="en-US" altLang="zh-TW" sz="1800" b="1" i="1" dirty="0">
                  <a:solidFill>
                    <a:srgbClr val="FF0000"/>
                  </a:solidFill>
                  <a:latin typeface="Cambria Math" panose="02040503050406030204" pitchFamily="18" charset="0"/>
                </a:endParaRPr>
              </a:p>
              <a:p>
                <a:pPr>
                  <a:lnSpc>
                    <a:spcPct val="150000"/>
                  </a:lnSpc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en-US" altLang="zh-TW" sz="1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𝒄</m:t>
                          </m:r>
                        </m:e>
                        <m:sub>
                          <m:r>
                            <a:rPr lang="en-US" altLang="zh-TW" sz="1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en-US" altLang="zh-TW" sz="1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    </m:t>
                          </m:r>
                        </m:sub>
                      </m:sSub>
                      <m:r>
                        <a:rPr lang="en-US" altLang="zh-TW" sz="18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        </m:t>
                      </m:r>
                      <m:sSub>
                        <m:sSubPr>
                          <m:ctrlPr>
                            <a:rPr lang="en-US" altLang="zh-TW" sz="1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  </m:t>
                          </m:r>
                          <m:r>
                            <a:rPr lang="en-US" altLang="zh-TW" sz="1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𝒄</m:t>
                          </m:r>
                        </m:e>
                        <m:sub>
                          <m:r>
                            <a:rPr lang="en-US" altLang="zh-TW" sz="1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  <m:r>
                            <a:rPr lang="en-US" altLang="zh-TW" sz="1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</m:sub>
                      </m:sSub>
                      <m:r>
                        <a:rPr lang="en-US" altLang="zh-TW" sz="18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           +  </m:t>
                      </m:r>
                      <m:sSubSup>
                        <m:sSubSupPr>
                          <m:ctrlPr>
                            <a:rPr lang="en-US" altLang="zh-TW" sz="1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sz="1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𝒄</m:t>
                          </m:r>
                        </m:e>
                        <m:sub>
                          <m:r>
                            <a:rPr lang="en-US" altLang="zh-TW" sz="1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𝑴</m:t>
                          </m:r>
                        </m:sub>
                        <m:sup>
                          <m:r>
                            <a:rPr lang="en-US" altLang="zh-TW" sz="1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sup>
                      </m:sSubSup>
                      <m:r>
                        <a:rPr lang="en-US" altLang="zh-TW" sz="18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           +⋯   </m:t>
                      </m:r>
                    </m:oMath>
                  </m:oMathPara>
                </a14:m>
                <a:endParaRPr lang="en-US" altLang="zh-TW" sz="18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文字方塊 2">
                <a:extLst>
                  <a:ext uri="{FF2B5EF4-FFF2-40B4-BE49-F238E27FC236}">
                    <a16:creationId xmlns:a16="http://schemas.microsoft.com/office/drawing/2014/main" id="{C0FC609E-0FE7-5837-4E29-ADFA615546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35386" y="221810"/>
                <a:ext cx="4839077" cy="840166"/>
              </a:xfrm>
              <a:prstGeom prst="rect">
                <a:avLst/>
              </a:prstGeom>
              <a:blipFill>
                <a:blip r:embed="rId3"/>
                <a:stretch>
                  <a:fillRect r="-262" b="-597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文字方塊 3">
            <a:extLst>
              <a:ext uri="{FF2B5EF4-FFF2-40B4-BE49-F238E27FC236}">
                <a16:creationId xmlns:a16="http://schemas.microsoft.com/office/drawing/2014/main" id="{A4DEF22A-CE5E-C367-1B18-F33FE0FF1473}"/>
              </a:ext>
            </a:extLst>
          </p:cNvPr>
          <p:cNvSpPr txBox="1"/>
          <p:nvPr/>
        </p:nvSpPr>
        <p:spPr bwMode="auto">
          <a:xfrm>
            <a:off x="823315" y="1299828"/>
            <a:ext cx="735141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marL="285750" indent="-285750">
              <a:spcBef>
                <a:spcPct val="50000"/>
              </a:spcBef>
              <a:buFont typeface="Wingdings" pitchFamily="2" charset="2"/>
              <a:buChar char="n"/>
            </a:pPr>
            <a:r>
              <a:rPr lang="en-US" altLang="zh-TW" sz="1800" dirty="0">
                <a:solidFill>
                  <a:srgbClr val="0000FF"/>
                </a:solidFill>
              </a:rPr>
              <a:t>Spectroscopy and strong decays of light scalar mesons imply that they are dominated by tetraquark or molecular state  </a:t>
            </a:r>
            <a:endParaRPr kumimoji="1" lang="zh-TW" altLang="en-US" sz="1800" dirty="0">
              <a:solidFill>
                <a:srgbClr val="0000FF"/>
              </a:solidFill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18A03BAB-E677-E802-8EFE-E664A135C2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9935" y="707204"/>
            <a:ext cx="621683" cy="430396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0B195EE3-87E3-9D3D-2C1F-6B2AA0C326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6963" y="689219"/>
            <a:ext cx="573861" cy="430396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E95251E8-2673-5724-1C9C-7DFBB491FE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4824" y="679885"/>
            <a:ext cx="573210" cy="406326"/>
          </a:xfrm>
          <a:prstGeom prst="rect">
            <a:avLst/>
          </a:prstGeom>
        </p:spPr>
      </p:pic>
      <p:sp>
        <p:nvSpPr>
          <p:cNvPr id="12" name="文字方塊 11">
            <a:extLst>
              <a:ext uri="{FF2B5EF4-FFF2-40B4-BE49-F238E27FC236}">
                <a16:creationId xmlns:a16="http://schemas.microsoft.com/office/drawing/2014/main" id="{5EA1214F-8BEE-A3AB-624C-C8580322AECA}"/>
              </a:ext>
            </a:extLst>
          </p:cNvPr>
          <p:cNvSpPr txBox="1"/>
          <p:nvPr/>
        </p:nvSpPr>
        <p:spPr bwMode="auto">
          <a:xfrm>
            <a:off x="669406" y="2253210"/>
            <a:ext cx="7930835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en-US" altLang="zh-TW" sz="1800" dirty="0">
                <a:solidFill>
                  <a:srgbClr val="0000FF"/>
                </a:solidFill>
              </a:rPr>
              <a:t>Q: Are the light scalars produced in hadronic weak decays of heavy  </a:t>
            </a:r>
          </a:p>
          <a:p>
            <a:pPr>
              <a:spcBef>
                <a:spcPct val="50000"/>
              </a:spcBef>
            </a:pPr>
            <a:r>
              <a:rPr lang="en-US" altLang="zh-TW" sz="1800" dirty="0">
                <a:solidFill>
                  <a:srgbClr val="0000FF"/>
                </a:solidFill>
              </a:rPr>
              <a:t>     </a:t>
            </a:r>
            <a:r>
              <a:rPr kumimoji="1" lang="en-US" altLang="zh-TW" sz="1800" dirty="0">
                <a:solidFill>
                  <a:srgbClr val="0000FF"/>
                </a:solidFill>
              </a:rPr>
              <a:t>hadrons</a:t>
            </a:r>
            <a:r>
              <a:rPr lang="en-US" altLang="zh-TW" sz="1800" dirty="0">
                <a:solidFill>
                  <a:srgbClr val="0000FF"/>
                </a:solidFill>
              </a:rPr>
              <a:t> </a:t>
            </a:r>
            <a:r>
              <a:rPr kumimoji="1" lang="en-US" altLang="zh-TW" sz="1800" dirty="0">
                <a:solidFill>
                  <a:srgbClr val="0000FF"/>
                </a:solidFill>
              </a:rPr>
              <a:t>tetraquark states?</a:t>
            </a:r>
            <a:endParaRPr kumimoji="1" lang="zh-TW" altLang="en-US" sz="18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08416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EC07A838-492B-4213-A14F-B0EB990CD472}" type="slidenum">
              <a:rPr lang="en-US" altLang="zh-TW" smtClean="0">
                <a:solidFill>
                  <a:prstClr val="black"/>
                </a:solidFill>
              </a:rPr>
              <a:pPr defTabSz="685800">
                <a:defRPr/>
              </a:pPr>
              <a:t>13</a:t>
            </a:fld>
            <a:endParaRPr lang="en-US" altLang="zh-TW" dirty="0">
              <a:solidFill>
                <a:prstClr val="black"/>
              </a:solidFill>
            </a:endParaRPr>
          </a:p>
        </p:txBody>
      </p:sp>
      <p:sp>
        <p:nvSpPr>
          <p:cNvPr id="3" name="Text Box 12"/>
          <p:cNvSpPr txBox="1">
            <a:spLocks noChangeArrowheads="1"/>
          </p:cNvSpPr>
          <p:nvPr/>
        </p:nvSpPr>
        <p:spPr bwMode="auto">
          <a:xfrm>
            <a:off x="965943" y="119982"/>
            <a:ext cx="5993207" cy="34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defTabSz="685800" eaLnBrk="1" hangingPunct="1">
              <a:spcBef>
                <a:spcPct val="50000"/>
              </a:spcBef>
              <a:buNone/>
            </a:pPr>
            <a:r>
              <a:rPr lang="en-US" altLang="zh-TW" sz="1650" dirty="0">
                <a:solidFill>
                  <a:srgbClr val="FF33CC"/>
                </a:solidFill>
              </a:rPr>
              <a:t>             Production of light scalars in </a:t>
            </a:r>
            <a:r>
              <a:rPr lang="en-US" altLang="zh-TW" sz="1650" dirty="0" err="1">
                <a:solidFill>
                  <a:srgbClr val="FF33CC"/>
                </a:solidFill>
              </a:rPr>
              <a:t>semileptonic</a:t>
            </a:r>
            <a:r>
              <a:rPr lang="en-US" altLang="zh-TW" sz="1650" dirty="0">
                <a:solidFill>
                  <a:srgbClr val="FF33CC"/>
                </a:solidFill>
              </a:rPr>
              <a:t> decays</a:t>
            </a:r>
          </a:p>
        </p:txBody>
      </p:sp>
      <p:sp>
        <p:nvSpPr>
          <p:cNvPr id="4" name="Line 5"/>
          <p:cNvSpPr>
            <a:spLocks noChangeShapeType="1"/>
          </p:cNvSpPr>
          <p:nvPr/>
        </p:nvSpPr>
        <p:spPr bwMode="auto">
          <a:xfrm>
            <a:off x="1573174" y="504805"/>
            <a:ext cx="5968604" cy="0"/>
          </a:xfrm>
          <a:prstGeom prst="line">
            <a:avLst/>
          </a:prstGeom>
          <a:noFill/>
          <a:ln w="57150">
            <a:solidFill>
              <a:srgbClr val="66FF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85800"/>
            <a:endParaRPr lang="zh-TW" altLang="en-US">
              <a:solidFill>
                <a:prstClr val="black"/>
              </a:solidFill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660" y="1212260"/>
            <a:ext cx="3168327" cy="50468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/>
              <p:cNvSpPr txBox="1"/>
              <p:nvPr/>
            </p:nvSpPr>
            <p:spPr bwMode="auto">
              <a:xfrm>
                <a:off x="601362" y="533773"/>
                <a:ext cx="8178057" cy="5847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zh-TW" sz="1600" dirty="0">
                    <a:solidFill>
                      <a:srgbClr val="0000FF"/>
                    </a:solidFill>
                  </a:rPr>
                  <a:t>The 2-quark or 4-quark descriptions of light scalars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60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𝒇</m:t>
                        </m:r>
                      </m:e>
                      <m:sub>
                        <m:r>
                          <a:rPr lang="en-US" altLang="zh-TW" sz="1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  <m:d>
                      <m:dPr>
                        <m:ctrlPr>
                          <a:rPr lang="en-US" altLang="zh-TW" sz="1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1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𝟓𝟎𝟎</m:t>
                        </m:r>
                      </m:e>
                    </m:d>
                    <m:r>
                      <a:rPr lang="en-US" altLang="zh-TW" sz="16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TW" sz="16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TW" sz="16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𝒇</m:t>
                        </m:r>
                      </m:e>
                      <m:sub>
                        <m:r>
                          <a:rPr lang="en-US" altLang="zh-TW" sz="16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  <m:d>
                      <m:dPr>
                        <m:ctrlPr>
                          <a:rPr lang="en-US" altLang="zh-TW" sz="16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1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𝟗𝟖</m:t>
                        </m:r>
                        <m:r>
                          <a:rPr lang="en-US" altLang="zh-TW" sz="16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e>
                    </m:d>
                    <m:r>
                      <a:rPr lang="en-US" altLang="zh-TW" sz="16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TW" sz="16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TW" sz="1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b>
                        <m:r>
                          <a:rPr lang="en-US" altLang="zh-TW" sz="16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  <m:d>
                      <m:dPr>
                        <m:ctrlPr>
                          <a:rPr lang="en-US" altLang="zh-TW" sz="16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1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𝟗𝟖</m:t>
                        </m:r>
                        <m:r>
                          <a:rPr lang="en-US" altLang="zh-TW" sz="16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e>
                    </m:d>
                  </m:oMath>
                </a14:m>
                <a:r>
                  <a:rPr lang="en-US" altLang="zh-TW" sz="1600" dirty="0">
                    <a:solidFill>
                      <a:srgbClr val="0000FF"/>
                    </a:solidFill>
                  </a:rPr>
                  <a:t>   can be discriminated in </a:t>
                </a:r>
                <a:r>
                  <a:rPr lang="en-US" altLang="zh-TW" sz="1600" dirty="0" err="1">
                    <a:solidFill>
                      <a:srgbClr val="0000FF"/>
                    </a:solidFill>
                  </a:rPr>
                  <a:t>semileptonic</a:t>
                </a:r>
                <a:r>
                  <a:rPr lang="en-US" altLang="zh-TW" sz="1600" dirty="0">
                    <a:solidFill>
                      <a:srgbClr val="0000FF"/>
                    </a:solidFill>
                  </a:rPr>
                  <a:t> charm decays   </a:t>
                </a:r>
                <a:endParaRPr lang="zh-TW" altLang="en-US" sz="16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6" name="文字方塊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01362" y="533773"/>
                <a:ext cx="8178057" cy="584775"/>
              </a:xfrm>
              <a:prstGeom prst="rect">
                <a:avLst/>
              </a:prstGeom>
              <a:blipFill>
                <a:blip r:embed="rId3"/>
                <a:stretch>
                  <a:fillRect l="-465" t="-4348" b="-1521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文字方塊 6"/>
          <p:cNvSpPr txBox="1"/>
          <p:nvPr/>
        </p:nvSpPr>
        <p:spPr bwMode="auto">
          <a:xfrm>
            <a:off x="4557476" y="1259378"/>
            <a:ext cx="408360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1600" dirty="0"/>
              <a:t>=</a:t>
            </a:r>
            <a:endParaRPr lang="zh-TW" altLang="en-US" sz="1600" dirty="0"/>
          </a:p>
        </p:txBody>
      </p:sp>
      <p:sp>
        <p:nvSpPr>
          <p:cNvPr id="8" name="左大括弧 7"/>
          <p:cNvSpPr/>
          <p:nvPr/>
        </p:nvSpPr>
        <p:spPr bwMode="auto">
          <a:xfrm>
            <a:off x="4958541" y="1252164"/>
            <a:ext cx="191193" cy="399624"/>
          </a:xfrm>
          <a:prstGeom prst="leftBrace">
            <a:avLst>
              <a:gd name="adj1" fmla="val 13680"/>
              <a:gd name="adj2" fmla="val 50000"/>
            </a:avLst>
          </a:prstGeom>
          <a:noFill/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22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</a:endParaRPr>
          </a:p>
        </p:txBody>
      </p:sp>
      <p:sp>
        <p:nvSpPr>
          <p:cNvPr id="9" name="文字方塊 8"/>
          <p:cNvSpPr txBox="1"/>
          <p:nvPr/>
        </p:nvSpPr>
        <p:spPr bwMode="auto">
          <a:xfrm>
            <a:off x="5149734" y="1150579"/>
            <a:ext cx="268501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1600" dirty="0">
                <a:solidFill>
                  <a:srgbClr val="0000FF"/>
                </a:solidFill>
              </a:rPr>
              <a:t>1.0</a:t>
            </a:r>
            <a:r>
              <a:rPr lang="en-US" altLang="zh-TW" sz="1600" dirty="0">
                <a:solidFill>
                  <a:srgbClr val="0000FF"/>
                </a:solidFill>
                <a:sym typeface="Symbol" panose="05050102010706020507" pitchFamily="18" charset="2"/>
              </a:rPr>
              <a:t>0.3</a:t>
            </a:r>
            <a:r>
              <a:rPr lang="en-US" altLang="zh-TW" sz="1600" dirty="0">
                <a:solidFill>
                  <a:srgbClr val="0000FF"/>
                </a:solidFill>
              </a:rPr>
              <a:t>,  2-quark</a:t>
            </a:r>
            <a:br>
              <a:rPr lang="en-US" altLang="zh-TW" sz="1600" dirty="0">
                <a:solidFill>
                  <a:srgbClr val="0000FF"/>
                </a:solidFill>
              </a:rPr>
            </a:br>
            <a:r>
              <a:rPr lang="en-US" altLang="zh-TW" sz="1600" dirty="0">
                <a:solidFill>
                  <a:srgbClr val="0000FF"/>
                </a:solidFill>
              </a:rPr>
              <a:t>3.0</a:t>
            </a:r>
            <a:r>
              <a:rPr lang="en-US" altLang="zh-TW" sz="1600" dirty="0">
                <a:solidFill>
                  <a:srgbClr val="0000FF"/>
                </a:solidFill>
                <a:sym typeface="Symbol" panose="05050102010706020507" pitchFamily="18" charset="2"/>
              </a:rPr>
              <a:t>0.9</a:t>
            </a:r>
            <a:r>
              <a:rPr lang="en-US" altLang="zh-TW" sz="1600" dirty="0">
                <a:solidFill>
                  <a:srgbClr val="0000FF"/>
                </a:solidFill>
              </a:rPr>
              <a:t>,  4-quark</a:t>
            </a:r>
            <a:endParaRPr lang="zh-TW" altLang="en-US" sz="1600" dirty="0">
              <a:solidFill>
                <a:srgbClr val="0000FF"/>
              </a:solidFill>
            </a:endParaRPr>
          </a:p>
        </p:txBody>
      </p:sp>
      <p:sp>
        <p:nvSpPr>
          <p:cNvPr id="10" name="文字方塊 9"/>
          <p:cNvSpPr txBox="1"/>
          <p:nvPr/>
        </p:nvSpPr>
        <p:spPr bwMode="auto">
          <a:xfrm>
            <a:off x="7243849" y="1342400"/>
            <a:ext cx="200752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1400" dirty="0"/>
              <a:t>Wang, Lu (’10)</a:t>
            </a:r>
            <a:endParaRPr lang="zh-TW" altLang="en-US" sz="1400" dirty="0"/>
          </a:p>
        </p:txBody>
      </p:sp>
      <p:pic>
        <p:nvPicPr>
          <p:cNvPr id="12" name="圖片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723" y="1966075"/>
            <a:ext cx="5465472" cy="272603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1" y="2325699"/>
            <a:ext cx="4318463" cy="267745"/>
          </a:xfrm>
          <a:prstGeom prst="rect">
            <a:avLst/>
          </a:prstGeom>
        </p:spPr>
      </p:pic>
      <p:pic>
        <p:nvPicPr>
          <p:cNvPr id="14" name="圖片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724" y="2677700"/>
            <a:ext cx="6544606" cy="273084"/>
          </a:xfrm>
          <a:prstGeom prst="rect">
            <a:avLst/>
          </a:prstGeom>
        </p:spPr>
      </p:pic>
      <p:sp>
        <p:nvSpPr>
          <p:cNvPr id="15" name="文字方塊 14"/>
          <p:cNvSpPr txBox="1"/>
          <p:nvPr/>
        </p:nvSpPr>
        <p:spPr bwMode="auto">
          <a:xfrm>
            <a:off x="601362" y="2242680"/>
            <a:ext cx="150460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1600" dirty="0">
                <a:solidFill>
                  <a:srgbClr val="0000FF"/>
                </a:solidFill>
              </a:rPr>
              <a:t>BESIII (’18)</a:t>
            </a:r>
            <a:endParaRPr lang="zh-TW" altLang="en-US" sz="1600" dirty="0">
              <a:solidFill>
                <a:srgbClr val="0000FF"/>
              </a:solidFill>
            </a:endParaRPr>
          </a:p>
        </p:txBody>
      </p:sp>
      <p:sp>
        <p:nvSpPr>
          <p:cNvPr id="16" name="左大括弧 15"/>
          <p:cNvSpPr/>
          <p:nvPr/>
        </p:nvSpPr>
        <p:spPr bwMode="auto">
          <a:xfrm>
            <a:off x="1846602" y="1966075"/>
            <a:ext cx="170411" cy="930910"/>
          </a:xfrm>
          <a:prstGeom prst="leftBrace">
            <a:avLst/>
          </a:prstGeom>
          <a:noFill/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22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</a:endParaRPr>
          </a:p>
        </p:txBody>
      </p:sp>
      <p:sp>
        <p:nvSpPr>
          <p:cNvPr id="17" name="文字方塊 16"/>
          <p:cNvSpPr txBox="1"/>
          <p:nvPr/>
        </p:nvSpPr>
        <p:spPr bwMode="auto">
          <a:xfrm>
            <a:off x="1410966" y="3290734"/>
            <a:ext cx="775162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600" dirty="0">
                <a:solidFill>
                  <a:srgbClr val="FF0000"/>
                </a:solidFill>
                <a:sym typeface="Symbol" panose="05050102010706020507" pitchFamily="18" charset="2"/>
              </a:rPr>
              <a:t> </a:t>
            </a:r>
            <a:r>
              <a:rPr lang="en-US" altLang="zh-TW" sz="1600" dirty="0">
                <a:solidFill>
                  <a:srgbClr val="FF0000"/>
                </a:solidFill>
                <a:sym typeface="Symbol" panose="05050102010706020507" pitchFamily="18" charset="2"/>
              </a:rPr>
              <a:t>  R &gt; 2.7  in favor of tetraquark nature of light scalars</a:t>
            </a:r>
            <a:endParaRPr lang="zh-TW" altLang="en-US" sz="16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/>
              <p:cNvSpPr txBox="1"/>
              <p:nvPr/>
            </p:nvSpPr>
            <p:spPr bwMode="auto">
              <a:xfrm>
                <a:off x="965943" y="3797328"/>
                <a:ext cx="7610746" cy="5847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zh-TW" sz="1600" dirty="0">
                    <a:solidFill>
                      <a:srgbClr val="0000FF"/>
                    </a:solidFill>
                  </a:rPr>
                  <a:t>Further support from the analysis of BESIII data 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160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1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𝑫</m:t>
                        </m:r>
                      </m:e>
                      <m:sup>
                        <m:r>
                          <a:rPr lang="en-US" altLang="zh-TW" sz="1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altLang="zh-TW" sz="16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altLang="zh-TW" sz="1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1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𝝅</m:t>
                        </m:r>
                      </m:e>
                      <m:sup>
                        <m:r>
                          <a:rPr lang="en-US" altLang="zh-TW" sz="1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TW" sz="160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16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𝝅</m:t>
                        </m:r>
                      </m:e>
                      <m:sup>
                        <m:r>
                          <a:rPr lang="en-US" altLang="zh-TW" sz="1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altLang="zh-TW" sz="160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1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  <m:sup>
                        <m:r>
                          <a:rPr lang="en-US" altLang="zh-TW" sz="1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b>
                      <m:sSubPr>
                        <m:ctrlPr>
                          <a:rPr lang="en-US" altLang="zh-TW" sz="160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𝝂</m:t>
                        </m:r>
                      </m:e>
                      <m:sub>
                        <m:r>
                          <a:rPr lang="en-US" altLang="zh-TW" sz="1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𝒆</m:t>
                        </m:r>
                      </m:sub>
                    </m:sSub>
                    <m:r>
                      <a:rPr lang="en-US" altLang="zh-TW" sz="160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TW" sz="1600" dirty="0">
                    <a:solidFill>
                      <a:srgbClr val="0000FF"/>
                    </a:solidFill>
                  </a:rPr>
                  <a:t>and CLEO data of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TW" sz="160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TW" sz="1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𝑫</m:t>
                        </m:r>
                      </m:e>
                      <m:sub>
                        <m:r>
                          <a:rPr lang="en-US" altLang="zh-TW" sz="1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𝒔</m:t>
                        </m:r>
                      </m:sub>
                      <m:sup>
                        <m:r>
                          <a:rPr lang="en-US" altLang="zh-TW" sz="1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r>
                      <a:rPr lang="en-US" altLang="zh-TW" sz="16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altLang="zh-TW" sz="16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16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𝝅</m:t>
                        </m:r>
                      </m:e>
                      <m:sup>
                        <m:r>
                          <a:rPr lang="en-US" altLang="zh-TW" sz="16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TW" sz="16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16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𝝅</m:t>
                        </m:r>
                      </m:e>
                      <m:sup>
                        <m:r>
                          <a:rPr lang="en-US" altLang="zh-TW" sz="16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altLang="zh-TW" sz="16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16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  <m:sup>
                        <m:r>
                          <a:rPr lang="en-US" altLang="zh-TW" sz="16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b>
                      <m:sSubPr>
                        <m:ctrlPr>
                          <a:rPr lang="en-US" altLang="zh-TW" sz="16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6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𝝂</m:t>
                        </m:r>
                      </m:e>
                      <m:sub>
                        <m:r>
                          <a:rPr lang="en-US" altLang="zh-TW" sz="16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𝒆</m:t>
                        </m:r>
                      </m:sub>
                    </m:sSub>
                  </m:oMath>
                </a14:m>
                <a:endParaRPr lang="zh-TW" altLang="en-US" sz="16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1" name="文字方塊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65943" y="3797328"/>
                <a:ext cx="7610746" cy="584775"/>
              </a:xfrm>
              <a:prstGeom prst="rect">
                <a:avLst/>
              </a:prstGeom>
              <a:blipFill>
                <a:blip r:embed="rId8"/>
                <a:stretch>
                  <a:fillRect l="-400" t="-3125" b="-125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文字方塊 18"/>
          <p:cNvSpPr txBox="1"/>
          <p:nvPr/>
        </p:nvSpPr>
        <p:spPr bwMode="auto">
          <a:xfrm>
            <a:off x="4544491" y="4154668"/>
            <a:ext cx="342863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1400" dirty="0" err="1"/>
              <a:t>Achasov</a:t>
            </a:r>
            <a:r>
              <a:rPr lang="en-US" altLang="zh-TW" sz="1400" dirty="0"/>
              <a:t>, </a:t>
            </a:r>
            <a:r>
              <a:rPr lang="en-US" altLang="zh-TW" sz="1400" dirty="0" err="1"/>
              <a:t>Kiselev</a:t>
            </a:r>
            <a:r>
              <a:rPr lang="en-US" altLang="zh-TW" sz="1400" dirty="0"/>
              <a:t>, </a:t>
            </a:r>
            <a:r>
              <a:rPr lang="en-US" altLang="zh-TW" sz="1400" dirty="0" err="1"/>
              <a:t>Shestakov</a:t>
            </a:r>
            <a:r>
              <a:rPr lang="en-US" altLang="zh-TW" sz="1400" dirty="0"/>
              <a:t> (’20)</a:t>
            </a:r>
            <a:endParaRPr lang="zh-TW" altLang="en-US" sz="1400" dirty="0"/>
          </a:p>
        </p:txBody>
      </p:sp>
    </p:spTree>
    <p:extLst>
      <p:ext uri="{BB962C8B-B14F-4D97-AF65-F5344CB8AC3E}">
        <p14:creationId xmlns:p14="http://schemas.microsoft.com/office/powerpoint/2010/main" val="39195000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499DA4CE-8DAF-456C-25B7-81AB5B7359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EC07A838-492B-4213-A14F-B0EB990CD472}" type="slidenum">
              <a:rPr lang="en-US" altLang="zh-TW" smtClean="0">
                <a:solidFill>
                  <a:prstClr val="black"/>
                </a:solidFill>
              </a:rPr>
              <a:pPr defTabSz="685800">
                <a:defRPr/>
              </a:pPr>
              <a:t>14</a:t>
            </a:fld>
            <a:endParaRPr lang="en-US" altLang="zh-TW">
              <a:solidFill>
                <a:prstClr val="black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">
                <a:extLst>
                  <a:ext uri="{FF2B5EF4-FFF2-40B4-BE49-F238E27FC236}">
                    <a16:creationId xmlns:a16="http://schemas.microsoft.com/office/drawing/2014/main" id="{20322E55-8A6A-263B-DDF8-13EC46BEFE9A}"/>
                  </a:ext>
                </a:extLst>
              </p:cNvPr>
              <p:cNvSpPr txBox="1"/>
              <p:nvPr/>
            </p:nvSpPr>
            <p:spPr bwMode="auto">
              <a:xfrm>
                <a:off x="552261" y="172015"/>
                <a:ext cx="7867461" cy="6463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kumimoji="1" lang="en-US" altLang="zh-TW" sz="1800" dirty="0">
                    <a:solidFill>
                      <a:srgbClr val="0000FF"/>
                    </a:solidFill>
                  </a:rPr>
                  <a:t>In </a:t>
                </a:r>
                <a14:m>
                  <m:oMath xmlns:m="http://schemas.openxmlformats.org/officeDocument/2006/math">
                    <m:r>
                      <a:rPr kumimoji="1" lang="en-US" altLang="zh-TW" sz="18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𝒒</m:t>
                    </m:r>
                    <m:acc>
                      <m:accPr>
                        <m:chr m:val="̅"/>
                        <m:ctrlPr>
                          <a:rPr kumimoji="1" lang="en-US" altLang="zh-TW" sz="18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kumimoji="1" lang="en-US" altLang="zh-TW" sz="18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𝒒</m:t>
                        </m:r>
                      </m:e>
                    </m:acc>
                  </m:oMath>
                </a14:m>
                <a:r>
                  <a:rPr kumimoji="1" lang="en-US" altLang="zh-TW" sz="1800" dirty="0">
                    <a:solidFill>
                      <a:srgbClr val="0000FF"/>
                    </a:solidFill>
                  </a:rPr>
                  <a:t> model, </a:t>
                </a:r>
                <a14:m>
                  <m:oMath xmlns:m="http://schemas.openxmlformats.org/officeDocument/2006/math">
                    <m:r>
                      <a:rPr kumimoji="1" lang="en-US" altLang="zh-TW" sz="18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𝒔</m:t>
                    </m:r>
                    <m:r>
                      <a:rPr kumimoji="1" lang="en-US" altLang="zh-TW" sz="1800" b="1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kumimoji="1" lang="en-US" altLang="zh-TW" sz="1800" dirty="0">
                    <a:solidFill>
                      <a:srgbClr val="0000FF"/>
                    </a:solidFill>
                  </a:rPr>
                  <a:t>quark content of </a:t>
                </a:r>
                <a14:m>
                  <m:oMath xmlns:m="http://schemas.openxmlformats.org/officeDocument/2006/math">
                    <m:r>
                      <a:rPr kumimoji="1" lang="en-US" altLang="zh-TW" sz="18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𝝈</m:t>
                    </m:r>
                  </m:oMath>
                </a14:m>
                <a:r>
                  <a:rPr kumimoji="1" lang="en-US" altLang="zh-TW" sz="1800" dirty="0">
                    <a:solidFill>
                      <a:srgbClr val="0000FF"/>
                    </a:solidFill>
                  </a:rPr>
                  <a:t> depends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TW" sz="18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TW" sz="18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𝒇</m:t>
                        </m:r>
                      </m:e>
                      <m:sub>
                        <m:r>
                          <a:rPr kumimoji="1" lang="en-US" altLang="zh-TW" sz="18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  <m:r>
                      <a:rPr kumimoji="1" lang="en-US" altLang="zh-TW" sz="1800" b="1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kumimoji="1" lang="en-US" altLang="zh-TW" sz="18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𝝈</m:t>
                    </m:r>
                  </m:oMath>
                </a14:m>
                <a:r>
                  <a:rPr kumimoji="1" lang="en-US" altLang="zh-TW" sz="1800" dirty="0">
                    <a:solidFill>
                      <a:srgbClr val="0000FF"/>
                    </a:solidFill>
                  </a:rPr>
                  <a:t> mixing angle, of order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TW" sz="180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TW" sz="18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𝟑𝟎</m:t>
                        </m:r>
                      </m:e>
                      <m:sup>
                        <m:r>
                          <a:rPr kumimoji="1" lang="en-US" altLang="zh-TW" sz="18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∘</m:t>
                        </m:r>
                      </m:sup>
                    </m:sSup>
                    <m:r>
                      <a:rPr kumimoji="1" lang="en-US" altLang="zh-TW" sz="18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kumimoji="1" lang="en-US" altLang="zh-TW" sz="1800" dirty="0">
                    <a:solidFill>
                      <a:srgbClr val="0000FF"/>
                    </a:solidFill>
                  </a:rPr>
                  <a:t> In tetraquark model of </a:t>
                </a:r>
                <a14:m>
                  <m:oMath xmlns:m="http://schemas.openxmlformats.org/officeDocument/2006/math">
                    <m:r>
                      <a:rPr lang="en-US" altLang="zh-TW" sz="18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𝝈</m:t>
                    </m:r>
                  </m:oMath>
                </a14:m>
                <a:r>
                  <a:rPr kumimoji="1" lang="en-US" altLang="zh-TW" sz="1800" dirty="0">
                    <a:solidFill>
                      <a:srgbClr val="0000FF"/>
                    </a:solidFill>
                  </a:rPr>
                  <a:t>, it is quite suppressed. </a:t>
                </a:r>
                <a:endParaRPr kumimoji="1" lang="zh-TW" altLang="en-US" sz="18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文字方塊 2">
                <a:extLst>
                  <a:ext uri="{FF2B5EF4-FFF2-40B4-BE49-F238E27FC236}">
                    <a16:creationId xmlns:a16="http://schemas.microsoft.com/office/drawing/2014/main" id="{20322E55-8A6A-263B-DDF8-13EC46BEFE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52261" y="172015"/>
                <a:ext cx="7867461" cy="646331"/>
              </a:xfrm>
              <a:prstGeom prst="rect">
                <a:avLst/>
              </a:prstGeom>
              <a:blipFill>
                <a:blip r:embed="rId2"/>
                <a:stretch>
                  <a:fillRect l="-645" t="-3846" b="-1346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3">
                <a:extLst>
                  <a:ext uri="{FF2B5EF4-FFF2-40B4-BE49-F238E27FC236}">
                    <a16:creationId xmlns:a16="http://schemas.microsoft.com/office/drawing/2014/main" id="{2FA5D6C4-692D-BCFE-5CE4-A0A1CDFCA1EF}"/>
                  </a:ext>
                </a:extLst>
              </p:cNvPr>
              <p:cNvSpPr txBox="1"/>
              <p:nvPr/>
            </p:nvSpPr>
            <p:spPr bwMode="auto">
              <a:xfrm>
                <a:off x="624690" y="1041147"/>
                <a:ext cx="410122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TW" sz="18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ℬ</m:t>
                      </m:r>
                      <m:d>
                        <m:dPr>
                          <m:ctrlPr>
                            <a:rPr kumimoji="1" lang="en-US" altLang="zh-TW" sz="1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kumimoji="1" lang="en-US" altLang="zh-TW" sz="18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kumimoji="1" lang="en-US" altLang="zh-TW" sz="18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𝑫</m:t>
                              </m:r>
                            </m:e>
                            <m:sub>
                              <m:r>
                                <a:rPr kumimoji="1" lang="en-US" altLang="zh-TW" sz="18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𝒔</m:t>
                              </m:r>
                            </m:sub>
                            <m:sup>
                              <m:r>
                                <a:rPr kumimoji="1" lang="en-US" altLang="zh-TW" sz="18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</m:sup>
                          </m:sSubSup>
                          <m:r>
                            <a:rPr kumimoji="1" lang="en-US" altLang="zh-TW" sz="1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→</m:t>
                          </m:r>
                          <m:sSub>
                            <m:sSubPr>
                              <m:ctrlPr>
                                <a:rPr kumimoji="1" lang="en-US" altLang="zh-TW" sz="18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TW" sz="18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𝒇</m:t>
                              </m:r>
                            </m:e>
                            <m:sub>
                              <m:r>
                                <a:rPr kumimoji="1" lang="en-US" altLang="zh-TW" sz="18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𝟎</m:t>
                              </m:r>
                            </m:sub>
                          </m:sSub>
                          <m:d>
                            <m:dPr>
                              <m:ctrlPr>
                                <a:rPr kumimoji="1" lang="en-US" altLang="zh-TW" sz="18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1" lang="en-US" altLang="zh-TW" sz="18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𝟓𝟎𝟎</m:t>
                              </m:r>
                            </m:e>
                          </m:d>
                          <m:sSup>
                            <m:sSupPr>
                              <m:ctrlPr>
                                <a:rPr kumimoji="1" lang="en-US" altLang="zh-TW" sz="18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zh-TW" sz="18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𝒆</m:t>
                              </m:r>
                            </m:e>
                            <m:sup>
                              <m:r>
                                <a:rPr kumimoji="1" lang="en-US" altLang="zh-TW" sz="18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  <m:sSub>
                            <m:sSubPr>
                              <m:ctrlPr>
                                <a:rPr kumimoji="1" lang="en-US" altLang="zh-TW" sz="18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TW" sz="18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𝝂</m:t>
                              </m:r>
                            </m:e>
                            <m:sub>
                              <m:r>
                                <a:rPr kumimoji="1" lang="en-US" altLang="zh-TW" sz="18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𝒆</m:t>
                              </m:r>
                            </m:sub>
                          </m:sSub>
                          <m:r>
                            <a:rPr kumimoji="1" lang="en-US" altLang="zh-TW" sz="1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→</m:t>
                          </m:r>
                          <m:sSup>
                            <m:sSupPr>
                              <m:ctrlPr>
                                <a:rPr kumimoji="1" lang="en-US" altLang="zh-TW" sz="18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zh-TW" sz="18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𝝅</m:t>
                              </m:r>
                            </m:e>
                            <m:sup>
                              <m:r>
                                <a:rPr kumimoji="1" lang="en-US" altLang="zh-TW" sz="18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  <m:sSup>
                            <m:sSupPr>
                              <m:ctrlPr>
                                <a:rPr kumimoji="1" lang="en-US" altLang="zh-TW" sz="18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zh-TW" sz="18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𝝅</m:t>
                              </m:r>
                            </m:e>
                            <m:sup>
                              <m:r>
                                <a:rPr kumimoji="1" lang="en-US" altLang="zh-TW" sz="18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  <m:sSup>
                            <m:sSupPr>
                              <m:ctrlPr>
                                <a:rPr kumimoji="1" lang="en-US" altLang="zh-TW" sz="18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zh-TW" sz="18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𝒆</m:t>
                              </m:r>
                            </m:e>
                            <m:sup>
                              <m:r>
                                <a:rPr kumimoji="1" lang="en-US" altLang="zh-TW" sz="18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  <m:sSub>
                            <m:sSubPr>
                              <m:ctrlPr>
                                <a:rPr kumimoji="1" lang="en-US" altLang="zh-TW" sz="18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TW" sz="18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𝝂</m:t>
                              </m:r>
                            </m:e>
                            <m:sub>
                              <m:r>
                                <a:rPr kumimoji="1" lang="en-US" altLang="zh-TW" sz="18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𝒆</m:t>
                              </m:r>
                            </m:sub>
                          </m:sSub>
                        </m:e>
                      </m:d>
                      <m:r>
                        <a:rPr kumimoji="1" lang="en-US" altLang="zh-TW" sz="1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kumimoji="1" lang="zh-TW" altLang="en-US" sz="1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" name="文字方塊 3">
                <a:extLst>
                  <a:ext uri="{FF2B5EF4-FFF2-40B4-BE49-F238E27FC236}">
                    <a16:creationId xmlns:a16="http://schemas.microsoft.com/office/drawing/2014/main" id="{2FA5D6C4-692D-BCFE-5CE4-A0A1CDFCA1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24690" y="1041147"/>
                <a:ext cx="4101220" cy="369332"/>
              </a:xfrm>
              <a:prstGeom prst="rect">
                <a:avLst/>
              </a:prstGeom>
              <a:blipFill>
                <a:blip r:embed="rId3"/>
                <a:stretch>
                  <a:fillRect b="-2069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左大括弧 4">
            <a:extLst>
              <a:ext uri="{FF2B5EF4-FFF2-40B4-BE49-F238E27FC236}">
                <a16:creationId xmlns:a16="http://schemas.microsoft.com/office/drawing/2014/main" id="{54E9B381-166C-247B-1DE0-C2B40C95A839}"/>
              </a:ext>
            </a:extLst>
          </p:cNvPr>
          <p:cNvSpPr/>
          <p:nvPr/>
        </p:nvSpPr>
        <p:spPr bwMode="auto">
          <a:xfrm>
            <a:off x="4677888" y="1043935"/>
            <a:ext cx="191193" cy="399624"/>
          </a:xfrm>
          <a:prstGeom prst="leftBrace">
            <a:avLst>
              <a:gd name="adj1" fmla="val 13680"/>
              <a:gd name="adj2" fmla="val 50000"/>
            </a:avLst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2200" b="1" i="0" u="none" strike="noStrike" cap="none" normalizeH="0" baseline="0">
              <a:ln>
                <a:noFill/>
              </a:ln>
              <a:effectLst/>
              <a:latin typeface="Arial" pitchFamily="34" charset="0"/>
              <a:ea typeface="新細明體" pitchFamily="18" charset="-12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>
                <a:extLst>
                  <a:ext uri="{FF2B5EF4-FFF2-40B4-BE49-F238E27FC236}">
                    <a16:creationId xmlns:a16="http://schemas.microsoft.com/office/drawing/2014/main" id="{8A264B3A-0E7A-062D-B54B-E33F37A92CB4}"/>
                  </a:ext>
                </a:extLst>
              </p:cNvPr>
              <p:cNvSpPr txBox="1"/>
              <p:nvPr/>
            </p:nvSpPr>
            <p:spPr bwMode="auto">
              <a:xfrm>
                <a:off x="4869081" y="942350"/>
                <a:ext cx="3550641" cy="6079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 xmlns:m="http://schemas.openxmlformats.org/officeDocument/2006/math">
                    <m:d>
                      <m:dPr>
                        <m:ctrlPr>
                          <a:rPr lang="en-US" altLang="zh-TW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𝟐𝟎</m:t>
                        </m:r>
                        <m:r>
                          <a:rPr lang="en-US" altLang="zh-TW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altLang="zh-TW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  <m:r>
                          <a:rPr lang="en-US" altLang="zh-TW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±</m:t>
                        </m:r>
                        <m:r>
                          <a:rPr lang="en-US" altLang="zh-TW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altLang="zh-TW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altLang="zh-TW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  <m:r>
                          <a:rPr lang="en-US" altLang="zh-TW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±</m:t>
                        </m:r>
                        <m:r>
                          <a:rPr lang="en-US" altLang="zh-TW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  <m:r>
                          <a:rPr lang="en-US" altLang="zh-TW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altLang="zh-TW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e>
                    </m:d>
                    <m:r>
                      <a:rPr lang="en-US" altLang="zh-TW" sz="1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altLang="zh-TW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en-US" altLang="zh-TW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altLang="zh-TW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sup>
                    </m:sSup>
                  </m:oMath>
                </a14:m>
                <a:r>
                  <a:rPr lang="en-US" altLang="zh-TW" sz="1600" dirty="0">
                    <a:solidFill>
                      <a:schemeClr val="tx1"/>
                    </a:solidFill>
                  </a:rPr>
                  <a:t>,  2-quark</a:t>
                </a:r>
                <a:br>
                  <a:rPr lang="en-US" altLang="zh-TW" sz="1600" dirty="0">
                    <a:solidFill>
                      <a:schemeClr val="tx1"/>
                    </a:solidFill>
                  </a:rPr>
                </a:b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TW" sz="1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TW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zh-TW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  <m:r>
                          <a:rPr lang="en-US" altLang="zh-TW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altLang="zh-TW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𝟓𝟖</m:t>
                        </m:r>
                      </m:e>
                      <m:sub>
                        <m:r>
                          <a:rPr lang="en-US" altLang="zh-TW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altLang="zh-TW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  <m:r>
                          <a:rPr lang="en-US" altLang="zh-TW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altLang="zh-TW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𝟓𝟕</m:t>
                        </m:r>
                      </m:sub>
                      <m:sup>
                        <m:r>
                          <a:rPr lang="en-US" altLang="zh-TW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altLang="zh-TW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altLang="zh-TW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altLang="zh-TW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𝟒𝟑</m:t>
                        </m:r>
                      </m:sup>
                    </m:sSubSup>
                    <m:r>
                      <a:rPr lang="en-US" altLang="zh-TW" sz="1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±</m:t>
                    </m:r>
                    <m:r>
                      <a:rPr lang="en-US" altLang="zh-TW" sz="1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altLang="zh-TW" sz="1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zh-TW" sz="1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𝟎𝟏</m:t>
                    </m:r>
                    <m:r>
                      <a:rPr lang="en-US" altLang="zh-TW" sz="1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altLang="zh-TW" sz="1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altLang="zh-TW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en-US" altLang="zh-TW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altLang="zh-TW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sup>
                    </m:sSup>
                  </m:oMath>
                </a14:m>
                <a:r>
                  <a:rPr lang="en-US" altLang="zh-TW" sz="1600" dirty="0">
                    <a:solidFill>
                      <a:schemeClr val="tx1"/>
                    </a:solidFill>
                  </a:rPr>
                  <a:t>,    4-quark</a:t>
                </a:r>
                <a:endParaRPr lang="zh-TW" altLang="en-US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" name="文字方塊 5">
                <a:extLst>
                  <a:ext uri="{FF2B5EF4-FFF2-40B4-BE49-F238E27FC236}">
                    <a16:creationId xmlns:a16="http://schemas.microsoft.com/office/drawing/2014/main" id="{8A264B3A-0E7A-062D-B54B-E33F37A92C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869081" y="942350"/>
                <a:ext cx="3550641" cy="607987"/>
              </a:xfrm>
              <a:prstGeom prst="rect">
                <a:avLst/>
              </a:prstGeom>
              <a:blipFill>
                <a:blip r:embed="rId4"/>
                <a:stretch>
                  <a:fillRect t="-4167" b="-125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7">
                <a:extLst>
                  <a:ext uri="{FF2B5EF4-FFF2-40B4-BE49-F238E27FC236}">
                    <a16:creationId xmlns:a16="http://schemas.microsoft.com/office/drawing/2014/main" id="{6AC439BE-BD13-3436-8B95-E3DB80CD116E}"/>
                  </a:ext>
                </a:extLst>
              </p:cNvPr>
              <p:cNvSpPr txBox="1"/>
              <p:nvPr/>
            </p:nvSpPr>
            <p:spPr bwMode="auto">
              <a:xfrm>
                <a:off x="881030" y="2094278"/>
                <a:ext cx="7976102" cy="37484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kumimoji="1" lang="en-US" altLang="zh-TW" sz="1800" dirty="0">
                    <a:solidFill>
                      <a:srgbClr val="0000FF"/>
                    </a:solidFill>
                  </a:rPr>
                  <a:t>BESIII (’24) ⇒ </a:t>
                </a:r>
                <a14:m>
                  <m:oMath xmlns:m="http://schemas.openxmlformats.org/officeDocument/2006/math">
                    <m:r>
                      <a:rPr lang="en-US" altLang="zh-TW" sz="18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ℬ</m:t>
                    </m:r>
                    <m:d>
                      <m:dPr>
                        <m:ctrlPr>
                          <a:rPr lang="en-US" altLang="zh-TW" sz="18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altLang="zh-TW" sz="18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TW" sz="18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𝑫</m:t>
                            </m:r>
                          </m:e>
                          <m:sub>
                            <m:r>
                              <a:rPr lang="en-US" altLang="zh-TW" sz="18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𝒔</m:t>
                            </m:r>
                          </m:sub>
                          <m:sup>
                            <m:r>
                              <a:rPr lang="en-US" altLang="zh-TW" sz="18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</m:sup>
                        </m:sSubSup>
                        <m:r>
                          <a:rPr lang="en-US" altLang="zh-TW" sz="18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→</m:t>
                        </m:r>
                        <m:sSub>
                          <m:sSubPr>
                            <m:ctrlPr>
                              <a:rPr lang="en-US" altLang="zh-TW" sz="18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18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𝒇</m:t>
                            </m:r>
                          </m:e>
                          <m:sub>
                            <m:r>
                              <a:rPr lang="en-US" altLang="zh-TW" sz="18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𝟎</m:t>
                            </m:r>
                          </m:sub>
                        </m:sSub>
                        <m:d>
                          <m:dPr>
                            <m:ctrlPr>
                              <a:rPr lang="en-US" altLang="zh-TW" sz="18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18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𝟓𝟎𝟎</m:t>
                            </m:r>
                          </m:e>
                        </m:d>
                        <m:sSup>
                          <m:sSupPr>
                            <m:ctrlPr>
                              <a:rPr lang="en-US" altLang="zh-TW" sz="18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18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𝒆</m:t>
                            </m:r>
                          </m:e>
                          <m:sup>
                            <m:r>
                              <a:rPr lang="en-US" altLang="zh-TW" sz="18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  <m:sSub>
                          <m:sSubPr>
                            <m:ctrlPr>
                              <a:rPr lang="en-US" altLang="zh-TW" sz="18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18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𝝂</m:t>
                            </m:r>
                          </m:e>
                          <m:sub>
                            <m:r>
                              <a:rPr lang="en-US" altLang="zh-TW" sz="18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𝒆</m:t>
                            </m:r>
                          </m:sub>
                        </m:sSub>
                        <m:r>
                          <a:rPr lang="en-US" altLang="zh-TW" sz="18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→</m:t>
                        </m:r>
                        <m:sSup>
                          <m:sSupPr>
                            <m:ctrlPr>
                              <a:rPr lang="en-US" altLang="zh-TW" sz="18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18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𝝅</m:t>
                            </m:r>
                          </m:e>
                          <m:sup>
                            <m:r>
                              <a:rPr lang="en-US" altLang="zh-TW" sz="18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  <m:sSup>
                          <m:sSupPr>
                            <m:ctrlPr>
                              <a:rPr lang="en-US" altLang="zh-TW" sz="18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18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𝝅</m:t>
                            </m:r>
                          </m:e>
                          <m:sup>
                            <m:r>
                              <a:rPr lang="en-US" altLang="zh-TW" sz="18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  <m:sSup>
                          <m:sSupPr>
                            <m:ctrlPr>
                              <a:rPr lang="en-US" altLang="zh-TW" sz="18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18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𝒆</m:t>
                            </m:r>
                          </m:e>
                          <m:sup>
                            <m:r>
                              <a:rPr lang="en-US" altLang="zh-TW" sz="18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  <m:sSub>
                          <m:sSubPr>
                            <m:ctrlPr>
                              <a:rPr lang="en-US" altLang="zh-TW" sz="18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18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𝝂</m:t>
                            </m:r>
                          </m:e>
                          <m:sub>
                            <m:r>
                              <a:rPr lang="en-US" altLang="zh-TW" sz="18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𝒆</m:t>
                            </m:r>
                          </m:sub>
                        </m:sSub>
                      </m:e>
                    </m:d>
                    <m:r>
                      <a:rPr lang="en-US" altLang="zh-TW" sz="1800" b="1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  <m:r>
                      <a:rPr lang="en-US" altLang="zh-TW" sz="1800" b="1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𝟑</m:t>
                    </m:r>
                    <m:r>
                      <a:rPr lang="en-US" altLang="zh-TW" sz="1800" b="1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r>
                      <a:rPr lang="en-US" altLang="zh-TW" sz="1800" b="1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𝟑</m:t>
                    </m:r>
                    <m:r>
                      <a:rPr lang="en-US" altLang="zh-TW" sz="18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altLang="zh-TW" sz="18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18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en-US" altLang="zh-TW" sz="18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en-US" altLang="zh-TW" sz="18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𝟒</m:t>
                        </m:r>
                      </m:sup>
                    </m:sSup>
                  </m:oMath>
                </a14:m>
                <a:endParaRPr kumimoji="1" lang="zh-TW" altLang="en-US" sz="18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8" name="文字方塊 7">
                <a:extLst>
                  <a:ext uri="{FF2B5EF4-FFF2-40B4-BE49-F238E27FC236}">
                    <a16:creationId xmlns:a16="http://schemas.microsoft.com/office/drawing/2014/main" id="{6AC439BE-BD13-3436-8B95-E3DB80CD11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81030" y="2094278"/>
                <a:ext cx="7976102" cy="374846"/>
              </a:xfrm>
              <a:prstGeom prst="rect">
                <a:avLst/>
              </a:prstGeom>
              <a:blipFill>
                <a:blip r:embed="rId5"/>
                <a:stretch>
                  <a:fillRect l="-636" t="-13333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>
                <a:extLst>
                  <a:ext uri="{FF2B5EF4-FFF2-40B4-BE49-F238E27FC236}">
                    <a16:creationId xmlns:a16="http://schemas.microsoft.com/office/drawing/2014/main" id="{9F79BDF8-4AA4-5E97-E24A-4D0BC9422AA2}"/>
                  </a:ext>
                </a:extLst>
              </p:cNvPr>
              <p:cNvSpPr txBox="1"/>
              <p:nvPr/>
            </p:nvSpPr>
            <p:spPr bwMode="auto">
              <a:xfrm>
                <a:off x="1463557" y="2752102"/>
                <a:ext cx="6524705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kumimoji="1" lang="en-US" altLang="zh-TW" sz="1800" dirty="0">
                    <a:solidFill>
                      <a:srgbClr val="FF0000"/>
                    </a:solidFill>
                  </a:rPr>
                  <a:t>The </a:t>
                </a:r>
                <a14:m>
                  <m:oMath xmlns:m="http://schemas.openxmlformats.org/officeDocument/2006/math">
                    <m:r>
                      <a:rPr kumimoji="1" lang="en-US" altLang="zh-TW" sz="1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𝒒</m:t>
                    </m:r>
                    <m:acc>
                      <m:accPr>
                        <m:chr m:val="̅"/>
                        <m:ctrlPr>
                          <a:rPr kumimoji="1" lang="en-US" altLang="zh-TW" sz="1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kumimoji="1" lang="en-US" altLang="zh-TW" sz="1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𝒒</m:t>
                        </m:r>
                      </m:e>
                    </m:acc>
                  </m:oMath>
                </a14:m>
                <a:r>
                  <a:rPr kumimoji="1" lang="en-US" altLang="zh-TW" sz="1800" dirty="0">
                    <a:solidFill>
                      <a:srgbClr val="FF0000"/>
                    </a:solidFill>
                  </a:rPr>
                  <a:t> model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TW" sz="1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TW" sz="1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𝒇</m:t>
                        </m:r>
                      </m:e>
                      <m:sub>
                        <m:r>
                          <a:rPr kumimoji="1" lang="en-US" altLang="zh-TW" sz="1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  <m:r>
                      <a:rPr kumimoji="1" lang="en-US" altLang="zh-TW" sz="1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kumimoji="1" lang="en-US" altLang="zh-TW" sz="1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𝟓𝟎𝟎</m:t>
                    </m:r>
                    <m:r>
                      <a:rPr kumimoji="1" lang="en-US" altLang="zh-TW" sz="1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kumimoji="1" lang="en-US" altLang="zh-TW" sz="1800" dirty="0">
                    <a:solidFill>
                      <a:srgbClr val="FF0000"/>
                    </a:solidFill>
                  </a:rPr>
                  <a:t> is most likely ruled out!</a:t>
                </a:r>
                <a:endParaRPr kumimoji="1" lang="zh-TW" altLang="en-US" sz="1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9" name="文字方塊 8">
                <a:extLst>
                  <a:ext uri="{FF2B5EF4-FFF2-40B4-BE49-F238E27FC236}">
                    <a16:creationId xmlns:a16="http://schemas.microsoft.com/office/drawing/2014/main" id="{9F79BDF8-4AA4-5E97-E24A-4D0BC9422A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63557" y="2752102"/>
                <a:ext cx="6524705" cy="369332"/>
              </a:xfrm>
              <a:prstGeom prst="rect">
                <a:avLst/>
              </a:prstGeom>
              <a:blipFill>
                <a:blip r:embed="rId6"/>
                <a:stretch>
                  <a:fillRect l="-778" t="-6667" b="-2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文字方塊 6">
            <a:extLst>
              <a:ext uri="{FF2B5EF4-FFF2-40B4-BE49-F238E27FC236}">
                <a16:creationId xmlns:a16="http://schemas.microsoft.com/office/drawing/2014/main" id="{BFE0586B-766B-4EAC-C58A-568C851F98AB}"/>
              </a:ext>
            </a:extLst>
          </p:cNvPr>
          <p:cNvSpPr txBox="1"/>
          <p:nvPr/>
        </p:nvSpPr>
        <p:spPr bwMode="auto">
          <a:xfrm>
            <a:off x="5785164" y="1594343"/>
            <a:ext cx="2634558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en-US" altLang="zh-TW" sz="1500" dirty="0"/>
              <a:t>Hsiao, Yang, Wei, </a:t>
            </a:r>
            <a:r>
              <a:rPr kumimoji="1" lang="en-US" altLang="zh-TW" sz="1500" dirty="0" err="1"/>
              <a:t>Ke</a:t>
            </a:r>
            <a:r>
              <a:rPr kumimoji="1" lang="en-US" altLang="zh-TW" sz="1500" dirty="0"/>
              <a:t> (’23)</a:t>
            </a:r>
            <a:endParaRPr kumimoji="1" lang="zh-TW" altLang="en-US" sz="1500" dirty="0"/>
          </a:p>
        </p:txBody>
      </p:sp>
    </p:spTree>
    <p:extLst>
      <p:ext uri="{BB962C8B-B14F-4D97-AF65-F5344CB8AC3E}">
        <p14:creationId xmlns:p14="http://schemas.microsoft.com/office/powerpoint/2010/main" val="34254457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投影片編號版面配置區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557213" indent="-214313">
              <a:spcBef>
                <a:spcPct val="20000"/>
              </a:spcBef>
              <a:buChar char="–"/>
              <a:defRPr kumimoji="1" sz="21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857250" indent="-171450">
              <a:spcBef>
                <a:spcPct val="20000"/>
              </a:spcBef>
              <a:buChar char="•"/>
              <a:defRPr kumimoji="1" sz="1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200150" indent="-171450">
              <a:spcBef>
                <a:spcPct val="20000"/>
              </a:spcBef>
              <a:buChar char="–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1543050" indent="-171450">
              <a:spcBef>
                <a:spcPct val="20000"/>
              </a:spcBef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defTabSz="685800">
              <a:spcBef>
                <a:spcPct val="0"/>
              </a:spcBef>
              <a:buNone/>
            </a:pPr>
            <a:fld id="{7016006A-E58E-439D-B53A-463618694C21}" type="slidenum">
              <a:rPr lang="en-US" altLang="zh-TW" sz="1050">
                <a:solidFill>
                  <a:prstClr val="black"/>
                </a:solidFill>
              </a:rPr>
              <a:pPr defTabSz="685800">
                <a:spcBef>
                  <a:spcPct val="0"/>
                </a:spcBef>
                <a:buNone/>
              </a:pPr>
              <a:t>15</a:t>
            </a:fld>
            <a:endParaRPr lang="en-US" altLang="zh-TW" sz="1050">
              <a:solidFill>
                <a:prstClr val="black"/>
              </a:solidFill>
            </a:endParaRPr>
          </a:p>
        </p:txBody>
      </p:sp>
      <p:pic>
        <p:nvPicPr>
          <p:cNvPr id="12292" name="Picture 4" descr="qdiagr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4975" y="766763"/>
            <a:ext cx="5734050" cy="360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5" descr="qdiagr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500" y="1236969"/>
            <a:ext cx="5734050" cy="360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6" descr="qdiagr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2657" y="1065610"/>
            <a:ext cx="4350543" cy="249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5" name="Text Box 8"/>
          <p:cNvSpPr txBox="1">
            <a:spLocks noChangeArrowheads="1"/>
          </p:cNvSpPr>
          <p:nvPr/>
        </p:nvSpPr>
        <p:spPr bwMode="auto">
          <a:xfrm>
            <a:off x="1321983" y="516732"/>
            <a:ext cx="689126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defTabSz="685800" eaLnBrk="1" hangingPunct="1">
              <a:spcBef>
                <a:spcPct val="0"/>
              </a:spcBef>
              <a:buNone/>
            </a:pPr>
            <a:r>
              <a:rPr lang="en-US" altLang="zh-TW" sz="1500" dirty="0">
                <a:solidFill>
                  <a:srgbClr val="0000FF"/>
                </a:solidFill>
              </a:rPr>
              <a:t>All two-body hadronic decays of heavy mesons can be expressed in</a:t>
            </a:r>
          </a:p>
          <a:p>
            <a:pPr defTabSz="685800" eaLnBrk="1" hangingPunct="1">
              <a:spcBef>
                <a:spcPct val="0"/>
              </a:spcBef>
              <a:buNone/>
            </a:pPr>
            <a:r>
              <a:rPr lang="en-US" altLang="zh-TW" sz="1500" dirty="0">
                <a:solidFill>
                  <a:srgbClr val="0000FF"/>
                </a:solidFill>
              </a:rPr>
              <a:t>terms of six distinct topological diagrams     </a:t>
            </a:r>
            <a:r>
              <a:rPr lang="en-US" altLang="zh-TW" sz="1125" dirty="0">
                <a:solidFill>
                  <a:srgbClr val="0000FF"/>
                </a:solidFill>
              </a:rPr>
              <a:t>[Chau (’80,’83); Chau, HYC (’86)]</a:t>
            </a: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1744960" y="3746751"/>
            <a:ext cx="6123385" cy="969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defTabSz="685800" eaLnBrk="1" hangingPunct="1">
              <a:spcBef>
                <a:spcPct val="0"/>
              </a:spcBef>
              <a:buNone/>
            </a:pPr>
            <a:r>
              <a:rPr lang="en-US" altLang="zh-TW" sz="1425" dirty="0">
                <a:solidFill>
                  <a:srgbClr val="FF0000"/>
                </a:solidFill>
              </a:rPr>
              <a:t>All quark graphs are topological, classified according to topologies of weak interactions and meant to have all strong interactions encoded and hence they are not Feynman graphs.  That is, final-state interactions are included.</a:t>
            </a:r>
          </a:p>
        </p:txBody>
      </p:sp>
      <p:sp>
        <p:nvSpPr>
          <p:cNvPr id="12298" name="Text Box 12"/>
          <p:cNvSpPr txBox="1">
            <a:spLocks noChangeArrowheads="1"/>
          </p:cNvSpPr>
          <p:nvPr/>
        </p:nvSpPr>
        <p:spPr bwMode="auto">
          <a:xfrm>
            <a:off x="2079426" y="88345"/>
            <a:ext cx="4830366" cy="34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defTabSz="685800" eaLnBrk="1" hangingPunct="1">
              <a:spcBef>
                <a:spcPct val="50000"/>
              </a:spcBef>
              <a:buNone/>
            </a:pPr>
            <a:r>
              <a:rPr lang="en-US" altLang="zh-TW" sz="1650" dirty="0">
                <a:solidFill>
                  <a:srgbClr val="FF33CC"/>
                </a:solidFill>
              </a:rPr>
              <a:t>        Topological Diagrammatic Approach</a:t>
            </a:r>
          </a:p>
        </p:txBody>
      </p:sp>
      <p:sp>
        <p:nvSpPr>
          <p:cNvPr id="12300" name="Text Box 15"/>
          <p:cNvSpPr txBox="1">
            <a:spLocks noChangeArrowheads="1"/>
          </p:cNvSpPr>
          <p:nvPr/>
        </p:nvSpPr>
        <p:spPr bwMode="auto">
          <a:xfrm>
            <a:off x="3021807" y="2013347"/>
            <a:ext cx="45005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defTabSz="685800" eaLnBrk="1" hangingPunct="1">
              <a:spcBef>
                <a:spcPct val="50000"/>
              </a:spcBef>
              <a:buNone/>
            </a:pPr>
            <a:r>
              <a:rPr lang="en-US" altLang="zh-TW" sz="900">
                <a:solidFill>
                  <a:prstClr val="black"/>
                </a:solidFill>
              </a:rPr>
              <a:t>(tree)</a:t>
            </a:r>
          </a:p>
        </p:txBody>
      </p:sp>
      <p:sp>
        <p:nvSpPr>
          <p:cNvPr id="12301" name="Text Box 16"/>
          <p:cNvSpPr txBox="1">
            <a:spLocks noChangeArrowheads="1"/>
          </p:cNvSpPr>
          <p:nvPr/>
        </p:nvSpPr>
        <p:spPr bwMode="auto">
          <a:xfrm>
            <a:off x="4255294" y="1989650"/>
            <a:ext cx="1350169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defTabSz="685800" eaLnBrk="1" hangingPunct="1">
              <a:spcBef>
                <a:spcPct val="50000"/>
              </a:spcBef>
              <a:buNone/>
            </a:pPr>
            <a:r>
              <a:rPr lang="en-US" altLang="zh-TW" sz="900">
                <a:solidFill>
                  <a:prstClr val="black"/>
                </a:solidFill>
              </a:rPr>
              <a:t>(color-suppressed)</a:t>
            </a:r>
          </a:p>
        </p:txBody>
      </p:sp>
      <p:sp>
        <p:nvSpPr>
          <p:cNvPr id="12302" name="Text Box 17"/>
          <p:cNvSpPr txBox="1">
            <a:spLocks noChangeArrowheads="1"/>
          </p:cNvSpPr>
          <p:nvPr/>
        </p:nvSpPr>
        <p:spPr bwMode="auto">
          <a:xfrm>
            <a:off x="5799536" y="2013347"/>
            <a:ext cx="900113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defTabSz="685800" eaLnBrk="1" hangingPunct="1">
              <a:spcBef>
                <a:spcPct val="50000"/>
              </a:spcBef>
              <a:buNone/>
            </a:pPr>
            <a:r>
              <a:rPr lang="en-US" altLang="zh-TW" sz="900" dirty="0">
                <a:solidFill>
                  <a:prstClr val="black"/>
                </a:solidFill>
              </a:rPr>
              <a:t>(exchange)</a:t>
            </a:r>
          </a:p>
        </p:txBody>
      </p:sp>
      <p:sp>
        <p:nvSpPr>
          <p:cNvPr id="12303" name="Text Box 18"/>
          <p:cNvSpPr txBox="1">
            <a:spLocks noChangeArrowheads="1"/>
          </p:cNvSpPr>
          <p:nvPr/>
        </p:nvSpPr>
        <p:spPr bwMode="auto">
          <a:xfrm>
            <a:off x="2830117" y="3124200"/>
            <a:ext cx="95369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defTabSz="685800" eaLnBrk="1" hangingPunct="1">
              <a:spcBef>
                <a:spcPct val="50000"/>
              </a:spcBef>
              <a:buNone/>
            </a:pPr>
            <a:r>
              <a:rPr lang="en-US" altLang="zh-TW" sz="900">
                <a:solidFill>
                  <a:prstClr val="black"/>
                </a:solidFill>
              </a:rPr>
              <a:t>(annihilation)</a:t>
            </a:r>
          </a:p>
        </p:txBody>
      </p:sp>
      <p:sp>
        <p:nvSpPr>
          <p:cNvPr id="12304" name="文字方塊 2"/>
          <p:cNvSpPr txBox="1">
            <a:spLocks noChangeArrowheads="1"/>
          </p:cNvSpPr>
          <p:nvPr/>
        </p:nvSpPr>
        <p:spPr bwMode="auto">
          <a:xfrm>
            <a:off x="3794522" y="3143250"/>
            <a:ext cx="1400175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defTabSz="685800">
              <a:spcBef>
                <a:spcPct val="50000"/>
              </a:spcBef>
              <a:buNone/>
            </a:pPr>
            <a:r>
              <a:rPr lang="en-US" altLang="zh-TW" sz="1500">
                <a:solidFill>
                  <a:prstClr val="black"/>
                </a:solidFill>
                <a:latin typeface="Rage Italic" panose="03070502040507070304" pitchFamily="66" charset="0"/>
              </a:rPr>
              <a:t>H</a:t>
            </a:r>
            <a:r>
              <a:rPr lang="en-US" altLang="zh-TW" sz="1500">
                <a:solidFill>
                  <a:prstClr val="black"/>
                </a:solidFill>
              </a:rPr>
              <a:t> </a:t>
            </a:r>
            <a:r>
              <a:rPr lang="en-US" altLang="zh-TW" sz="900">
                <a:solidFill>
                  <a:prstClr val="black"/>
                </a:solidFill>
              </a:rPr>
              <a:t>(horizontal W-loop)</a:t>
            </a:r>
            <a:endParaRPr lang="zh-TW" altLang="en-US" sz="900">
              <a:solidFill>
                <a:prstClr val="black"/>
              </a:solidFill>
            </a:endParaRPr>
          </a:p>
        </p:txBody>
      </p:sp>
      <p:sp>
        <p:nvSpPr>
          <p:cNvPr id="12305" name="文字方塊 3"/>
          <p:cNvSpPr txBox="1">
            <a:spLocks noChangeArrowheads="1"/>
          </p:cNvSpPr>
          <p:nvPr/>
        </p:nvSpPr>
        <p:spPr bwMode="auto">
          <a:xfrm>
            <a:off x="5860852" y="3089522"/>
            <a:ext cx="1343025" cy="242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defTabSz="685800">
              <a:spcBef>
                <a:spcPct val="50000"/>
              </a:spcBef>
              <a:buNone/>
            </a:pPr>
            <a:r>
              <a:rPr lang="en-US" altLang="zh-TW" sz="975" dirty="0">
                <a:solidFill>
                  <a:prstClr val="black"/>
                </a:solidFill>
              </a:rPr>
              <a:t>(vertical W-loop)</a:t>
            </a:r>
            <a:endParaRPr lang="zh-TW" altLang="en-US" sz="975" dirty="0">
              <a:solidFill>
                <a:prstClr val="black"/>
              </a:solidFill>
            </a:endParaRPr>
          </a:p>
        </p:txBody>
      </p:sp>
      <p:pic>
        <p:nvPicPr>
          <p:cNvPr id="12306" name="圖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9741" y="2313385"/>
            <a:ext cx="1290638" cy="80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Line 5"/>
          <p:cNvSpPr>
            <a:spLocks noChangeShapeType="1"/>
          </p:cNvSpPr>
          <p:nvPr/>
        </p:nvSpPr>
        <p:spPr bwMode="auto">
          <a:xfrm>
            <a:off x="1470421" y="491729"/>
            <a:ext cx="5968604" cy="0"/>
          </a:xfrm>
          <a:prstGeom prst="line">
            <a:avLst/>
          </a:prstGeom>
          <a:noFill/>
          <a:ln w="57150">
            <a:solidFill>
              <a:srgbClr val="66FF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85800"/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6362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4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BDA3CA7B-DA6E-24DC-B3A5-B786F719D1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EC07A838-492B-4213-A14F-B0EB990CD472}" type="slidenum">
              <a:rPr lang="en-US" altLang="zh-TW" smtClean="0">
                <a:solidFill>
                  <a:prstClr val="black"/>
                </a:solidFill>
              </a:rPr>
              <a:pPr defTabSz="685800">
                <a:defRPr/>
              </a:pPr>
              <a:t>16</a:t>
            </a:fld>
            <a:endParaRPr lang="en-US" altLang="zh-TW">
              <a:solidFill>
                <a:prstClr val="black"/>
              </a:solidFill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469FF2E7-5332-45AB-E352-3160C76A8E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636" y="680787"/>
            <a:ext cx="3939877" cy="400313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4">
                <a:extLst>
                  <a:ext uri="{FF2B5EF4-FFF2-40B4-BE49-F238E27FC236}">
                    <a16:creationId xmlns:a16="http://schemas.microsoft.com/office/drawing/2014/main" id="{1F06347B-7CDE-05F6-BAFB-2C0180EB8983}"/>
                  </a:ext>
                </a:extLst>
              </p:cNvPr>
              <p:cNvSpPr txBox="1"/>
              <p:nvPr/>
            </p:nvSpPr>
            <p:spPr bwMode="auto">
              <a:xfrm>
                <a:off x="5353616" y="1596732"/>
                <a:ext cx="2942376" cy="6789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zh-TW" sz="1800" dirty="0">
                    <a:solidFill>
                      <a:srgbClr val="0000FF"/>
                    </a:solidFill>
                  </a:rPr>
                  <a:t>New topologies: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altLang="zh-TW" sz="180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sz="18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𝑻</m:t>
                        </m:r>
                        <m:r>
                          <a:rPr lang="en-US" altLang="zh-TW" sz="18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,  </m:t>
                        </m:r>
                      </m:e>
                    </m:acc>
                  </m:oMath>
                </a14:m>
                <a:r>
                  <a:rPr lang="en-US" altLang="zh-TW" sz="1800" dirty="0">
                    <a:solidFill>
                      <a:srgbClr val="0000FF"/>
                    </a:solidFill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zh-TW" sz="1800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sz="1800" b="1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𝑻</m:t>
                        </m:r>
                        <m:r>
                          <a:rPr lang="en-US" altLang="zh-TW" sz="1800" b="1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</m:e>
                    </m:acc>
                  </m:oMath>
                </a14:m>
                <a:r>
                  <a:rPr lang="en-US" altLang="zh-TW" sz="1800" dirty="0">
                    <a:solidFill>
                      <a:srgbClr val="0000FF"/>
                    </a:solidFill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altLang="zh-TW" sz="1800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sz="1800" b="1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</m:acc>
                  </m:oMath>
                </a14:m>
                <a:r>
                  <a:rPr lang="en-US" altLang="zh-TW" sz="1800" dirty="0">
                    <a:solidFill>
                      <a:srgbClr val="0000FF"/>
                    </a:solidFill>
                  </a:rPr>
                  <a:t> absent in </a:t>
                </a:r>
                <a14:m>
                  <m:oMath xmlns:m="http://schemas.openxmlformats.org/officeDocument/2006/math">
                    <m:r>
                      <a:rPr lang="en-US" altLang="zh-TW" sz="18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𝑫</m:t>
                    </m:r>
                    <m:r>
                      <a:rPr lang="en-US" altLang="zh-TW" sz="18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altLang="zh-TW" sz="18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𝑷𝑷</m:t>
                    </m:r>
                    <m:r>
                      <a:rPr lang="en-US" altLang="zh-TW" sz="18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altLang="zh-TW" sz="18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𝑽𝑷</m:t>
                    </m:r>
                  </m:oMath>
                </a14:m>
                <a:endParaRPr kumimoji="1" lang="zh-TW" altLang="en-US" sz="18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5" name="文字方塊 4">
                <a:extLst>
                  <a:ext uri="{FF2B5EF4-FFF2-40B4-BE49-F238E27FC236}">
                    <a16:creationId xmlns:a16="http://schemas.microsoft.com/office/drawing/2014/main" id="{1F06347B-7CDE-05F6-BAFB-2C0180EB89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353616" y="1596732"/>
                <a:ext cx="2942376" cy="678904"/>
              </a:xfrm>
              <a:prstGeom prst="rect">
                <a:avLst/>
              </a:prstGeom>
              <a:blipFill>
                <a:blip r:embed="rId3"/>
                <a:stretch>
                  <a:fillRect l="-1717" t="-3636" b="-909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 Box 12">
                <a:extLst>
                  <a:ext uri="{FF2B5EF4-FFF2-40B4-BE49-F238E27FC236}">
                    <a16:creationId xmlns:a16="http://schemas.microsoft.com/office/drawing/2014/main" id="{00115CA0-62A3-C29B-7687-600B3B0A0C1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626793" y="127741"/>
                <a:ext cx="5993207" cy="3462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defTabSz="685800" eaLnBrk="1" hangingPunct="1">
                  <a:spcBef>
                    <a:spcPct val="50000"/>
                  </a:spcBef>
                  <a:buNone/>
                </a:pPr>
                <a:r>
                  <a:rPr lang="en-US" altLang="zh-TW" sz="1650" dirty="0">
                    <a:solidFill>
                      <a:srgbClr val="FF33CC"/>
                    </a:solidFill>
                  </a:rPr>
                  <a:t>                    Topological diagrams in </a:t>
                </a:r>
                <a14:m>
                  <m:oMath xmlns:m="http://schemas.openxmlformats.org/officeDocument/2006/math">
                    <m:r>
                      <a:rPr lang="en-US" altLang="zh-TW" sz="1650" b="1" i="1" smtClean="0">
                        <a:solidFill>
                          <a:srgbClr val="FF33CC"/>
                        </a:solidFill>
                        <a:latin typeface="Cambria Math" panose="02040503050406030204" pitchFamily="18" charset="0"/>
                      </a:rPr>
                      <m:t>𝑫</m:t>
                    </m:r>
                    <m:r>
                      <a:rPr lang="en-US" altLang="zh-TW" sz="1650" b="1" i="1" smtClean="0">
                        <a:solidFill>
                          <a:srgbClr val="FF33CC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altLang="zh-TW" sz="1650" b="1" i="1" smtClean="0">
                        <a:solidFill>
                          <a:srgbClr val="FF33CC"/>
                        </a:solidFill>
                        <a:latin typeface="Cambria Math" panose="02040503050406030204" pitchFamily="18" charset="0"/>
                      </a:rPr>
                      <m:t>𝑺𝑷</m:t>
                    </m:r>
                  </m:oMath>
                </a14:m>
                <a:r>
                  <a:rPr lang="en-US" altLang="zh-TW" sz="1650" dirty="0">
                    <a:solidFill>
                      <a:srgbClr val="FF33CC"/>
                    </a:solidFill>
                  </a:rPr>
                  <a:t> decays</a:t>
                </a:r>
              </a:p>
            </p:txBody>
          </p:sp>
        </mc:Choice>
        <mc:Fallback xmlns="">
          <p:sp>
            <p:nvSpPr>
              <p:cNvPr id="6" name="Text Box 12">
                <a:extLst>
                  <a:ext uri="{FF2B5EF4-FFF2-40B4-BE49-F238E27FC236}">
                    <a16:creationId xmlns:a16="http://schemas.microsoft.com/office/drawing/2014/main" id="{00115CA0-62A3-C29B-7687-600B3B0A0C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26793" y="127741"/>
                <a:ext cx="5993207" cy="346249"/>
              </a:xfrm>
              <a:prstGeom prst="rect">
                <a:avLst/>
              </a:prstGeom>
              <a:blipFill>
                <a:blip r:embed="rId4"/>
                <a:stretch>
                  <a:fillRect t="-7143" b="-21429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Line 5">
            <a:extLst>
              <a:ext uri="{FF2B5EF4-FFF2-40B4-BE49-F238E27FC236}">
                <a16:creationId xmlns:a16="http://schemas.microsoft.com/office/drawing/2014/main" id="{5DC7DB0D-FDB0-D26E-A0C3-3D6F1D80FCDB}"/>
              </a:ext>
            </a:extLst>
          </p:cNvPr>
          <p:cNvSpPr>
            <a:spLocks noChangeShapeType="1"/>
          </p:cNvSpPr>
          <p:nvPr/>
        </p:nvSpPr>
        <p:spPr bwMode="auto">
          <a:xfrm>
            <a:off x="1573174" y="504805"/>
            <a:ext cx="5968604" cy="0"/>
          </a:xfrm>
          <a:prstGeom prst="line">
            <a:avLst/>
          </a:prstGeom>
          <a:noFill/>
          <a:ln w="57150">
            <a:solidFill>
              <a:srgbClr val="66FF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85800"/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9" name="橢圓 8">
            <a:extLst>
              <a:ext uri="{FF2B5EF4-FFF2-40B4-BE49-F238E27FC236}">
                <a16:creationId xmlns:a16="http://schemas.microsoft.com/office/drawing/2014/main" id="{763A0181-3924-25DE-32DA-37E4972D86F8}"/>
              </a:ext>
            </a:extLst>
          </p:cNvPr>
          <p:cNvSpPr/>
          <p:nvPr/>
        </p:nvSpPr>
        <p:spPr bwMode="auto">
          <a:xfrm>
            <a:off x="4074059" y="1367073"/>
            <a:ext cx="307818" cy="28971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22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</a:endParaRPr>
          </a:p>
        </p:txBody>
      </p:sp>
      <p:sp>
        <p:nvSpPr>
          <p:cNvPr id="10" name="橢圓 9">
            <a:extLst>
              <a:ext uri="{FF2B5EF4-FFF2-40B4-BE49-F238E27FC236}">
                <a16:creationId xmlns:a16="http://schemas.microsoft.com/office/drawing/2014/main" id="{A4C754BC-D7B9-EC93-A5B5-21385B593D8F}"/>
              </a:ext>
            </a:extLst>
          </p:cNvPr>
          <p:cNvSpPr/>
          <p:nvPr/>
        </p:nvSpPr>
        <p:spPr bwMode="auto">
          <a:xfrm>
            <a:off x="1573796" y="2424817"/>
            <a:ext cx="307818" cy="28971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22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</a:endParaRPr>
          </a:p>
        </p:txBody>
      </p:sp>
      <p:sp>
        <p:nvSpPr>
          <p:cNvPr id="3" name="橢圓 2">
            <a:extLst>
              <a:ext uri="{FF2B5EF4-FFF2-40B4-BE49-F238E27FC236}">
                <a16:creationId xmlns:a16="http://schemas.microsoft.com/office/drawing/2014/main" id="{883BEC39-86BB-D1A3-5385-7C644D8F5C88}"/>
              </a:ext>
            </a:extLst>
          </p:cNvPr>
          <p:cNvSpPr/>
          <p:nvPr/>
        </p:nvSpPr>
        <p:spPr bwMode="auto">
          <a:xfrm>
            <a:off x="1545128" y="3455405"/>
            <a:ext cx="307818" cy="28971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22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>
                <a:extLst>
                  <a:ext uri="{FF2B5EF4-FFF2-40B4-BE49-F238E27FC236}">
                    <a16:creationId xmlns:a16="http://schemas.microsoft.com/office/drawing/2014/main" id="{B9C9399C-0425-34FC-4720-E3AEB0F061A6}"/>
                  </a:ext>
                </a:extLst>
              </p:cNvPr>
              <p:cNvSpPr txBox="1"/>
              <p:nvPr/>
            </p:nvSpPr>
            <p:spPr bwMode="auto">
              <a:xfrm>
                <a:off x="5353616" y="2296965"/>
                <a:ext cx="2942376" cy="3780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altLang="zh-TW" sz="1800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sz="1800" b="1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</m:acc>
                  </m:oMath>
                </a14:m>
                <a:r>
                  <a:rPr lang="en-US" altLang="zh-TW" sz="1800" dirty="0">
                    <a:solidFill>
                      <a:srgbClr val="0000FF"/>
                    </a:solidFill>
                  </a:rPr>
                  <a:t> is redundant with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altLang="zh-TW" sz="180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sz="18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</m:acc>
                  </m:oMath>
                </a14:m>
                <a:r>
                  <a:rPr lang="en-US" altLang="zh-TW" sz="1800" dirty="0">
                    <a:solidFill>
                      <a:srgbClr val="0000FF"/>
                    </a:solidFill>
                  </a:rPr>
                  <a:t> </a:t>
                </a:r>
                <a:endParaRPr kumimoji="1" lang="zh-TW" altLang="en-US" sz="18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1" name="文字方塊 10">
                <a:extLst>
                  <a:ext uri="{FF2B5EF4-FFF2-40B4-BE49-F238E27FC236}">
                    <a16:creationId xmlns:a16="http://schemas.microsoft.com/office/drawing/2014/main" id="{B9C9399C-0425-34FC-4720-E3AEB0F061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353616" y="2296965"/>
                <a:ext cx="2942376" cy="378052"/>
              </a:xfrm>
              <a:prstGeom prst="rect">
                <a:avLst/>
              </a:prstGeom>
              <a:blipFill>
                <a:blip r:embed="rId5"/>
                <a:stretch>
                  <a:fillRect t="-6452" b="-2258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7">
                <a:extLst>
                  <a:ext uri="{FF2B5EF4-FFF2-40B4-BE49-F238E27FC236}">
                    <a16:creationId xmlns:a16="http://schemas.microsoft.com/office/drawing/2014/main" id="{249CD1B0-1AA9-43C5-B82F-E5F9E7E2F8C4}"/>
                  </a:ext>
                </a:extLst>
              </p:cNvPr>
              <p:cNvSpPr txBox="1"/>
              <p:nvPr/>
            </p:nvSpPr>
            <p:spPr bwMode="auto">
              <a:xfrm>
                <a:off x="5182253" y="966963"/>
                <a:ext cx="1267486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zh-TW" sz="200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TW" sz="200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𝑻</m:t>
                          </m:r>
                        </m:e>
                        <m:sup>
                          <m:r>
                            <a:rPr kumimoji="1" lang="en-US" altLang="zh-TW" sz="200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kumimoji="1" lang="en-US" altLang="zh-TW" sz="20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≪</m:t>
                      </m:r>
                      <m:r>
                        <a:rPr kumimoji="1" lang="en-US" altLang="zh-TW" sz="20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𝑻</m:t>
                      </m:r>
                    </m:oMath>
                  </m:oMathPara>
                </a14:m>
                <a:endParaRPr kumimoji="1" lang="zh-TW" altLang="en-US" sz="20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8" name="文字方塊 7">
                <a:extLst>
                  <a:ext uri="{FF2B5EF4-FFF2-40B4-BE49-F238E27FC236}">
                    <a16:creationId xmlns:a16="http://schemas.microsoft.com/office/drawing/2014/main" id="{249CD1B0-1AA9-43C5-B82F-E5F9E7E2F8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182253" y="966963"/>
                <a:ext cx="1267486" cy="40011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文字方塊 11">
            <a:extLst>
              <a:ext uri="{FF2B5EF4-FFF2-40B4-BE49-F238E27FC236}">
                <a16:creationId xmlns:a16="http://schemas.microsoft.com/office/drawing/2014/main" id="{A2235BEC-46A6-BBF2-5A7D-4399E38AF286}"/>
              </a:ext>
            </a:extLst>
          </p:cNvPr>
          <p:cNvSpPr txBox="1"/>
          <p:nvPr/>
        </p:nvSpPr>
        <p:spPr bwMode="auto">
          <a:xfrm>
            <a:off x="3675707" y="680787"/>
            <a:ext cx="1249378" cy="103937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endParaRPr kumimoji="1" lang="zh-TW" altLang="en-US" sz="2000" dirty="0">
              <a:solidFill>
                <a:srgbClr val="FF0000"/>
              </a:solidFill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FE5CE513-C306-F83D-5ACB-2E931B63F9FA}"/>
              </a:ext>
            </a:extLst>
          </p:cNvPr>
          <p:cNvSpPr txBox="1"/>
          <p:nvPr/>
        </p:nvSpPr>
        <p:spPr bwMode="auto">
          <a:xfrm>
            <a:off x="1141327" y="1691061"/>
            <a:ext cx="1249378" cy="103937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endParaRPr kumimoji="1" lang="zh-TW" altLang="en-US" sz="2000" dirty="0">
              <a:solidFill>
                <a:srgbClr val="FF0000"/>
              </a:solidFill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42E82808-344C-6CB4-E2C3-4371CDE90830}"/>
              </a:ext>
            </a:extLst>
          </p:cNvPr>
          <p:cNvSpPr txBox="1"/>
          <p:nvPr/>
        </p:nvSpPr>
        <p:spPr bwMode="auto">
          <a:xfrm>
            <a:off x="1113176" y="2714527"/>
            <a:ext cx="1249378" cy="103937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endParaRPr kumimoji="1" lang="zh-TW" alt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277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animBg="1"/>
      <p:bldP spid="10" grpId="0" animBg="1"/>
      <p:bldP spid="3" grpId="0" animBg="1"/>
      <p:bldP spid="11" grpId="0"/>
      <p:bldP spid="12" grpId="0" animBg="1"/>
      <p:bldP spid="13" grpId="0" animBg="1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6EF959FF-4298-A6A4-19FA-77447428F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EC07A838-492B-4213-A14F-B0EB990CD472}" type="slidenum">
              <a:rPr lang="en-US" altLang="zh-TW" smtClean="0">
                <a:solidFill>
                  <a:prstClr val="black"/>
                </a:solidFill>
              </a:rPr>
              <a:pPr defTabSz="685800">
                <a:defRPr/>
              </a:pPr>
              <a:t>17</a:t>
            </a:fld>
            <a:endParaRPr lang="en-US" altLang="zh-TW">
              <a:solidFill>
                <a:prstClr val="black"/>
              </a:solidFill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FA9F41A0-AD80-0958-CB4E-522117DBAD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335" y="199787"/>
            <a:ext cx="7772400" cy="31242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4">
                <a:extLst>
                  <a:ext uri="{FF2B5EF4-FFF2-40B4-BE49-F238E27FC236}">
                    <a16:creationId xmlns:a16="http://schemas.microsoft.com/office/drawing/2014/main" id="{F0D89FCD-97C1-89FC-362F-BEA2EBBF5E21}"/>
                  </a:ext>
                </a:extLst>
              </p:cNvPr>
              <p:cNvSpPr txBox="1"/>
              <p:nvPr/>
            </p:nvSpPr>
            <p:spPr bwMode="auto">
              <a:xfrm>
                <a:off x="1437238" y="3539906"/>
                <a:ext cx="6140512" cy="3701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TW" sz="180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TW" sz="18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𝝀</m:t>
                        </m:r>
                      </m:e>
                      <m:sub>
                        <m:r>
                          <a:rPr kumimoji="1" lang="en-US" altLang="zh-TW" sz="18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𝒔𝒅</m:t>
                        </m:r>
                      </m:sub>
                    </m:sSub>
                    <m:r>
                      <a:rPr kumimoji="1" lang="en-US" altLang="zh-TW" sz="18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kumimoji="1" lang="en-US" altLang="zh-TW" sz="18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kumimoji="1" lang="en-US" altLang="zh-TW" sz="18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𝑽</m:t>
                        </m:r>
                      </m:e>
                      <m:sub>
                        <m:r>
                          <a:rPr kumimoji="1" lang="en-US" altLang="zh-TW" sz="18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𝒄𝒔</m:t>
                        </m:r>
                      </m:sub>
                      <m:sup>
                        <m:r>
                          <a:rPr kumimoji="1" lang="en-US" altLang="zh-TW" sz="18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sSub>
                      <m:sSubPr>
                        <m:ctrlPr>
                          <a:rPr kumimoji="1" lang="en-US" altLang="zh-TW" sz="18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TW" sz="18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𝑽</m:t>
                        </m:r>
                      </m:e>
                      <m:sub>
                        <m:r>
                          <a:rPr kumimoji="1" lang="en-US" altLang="zh-TW" sz="18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𝒖𝒅</m:t>
                        </m:r>
                      </m:sub>
                    </m:sSub>
                    <m:r>
                      <a:rPr kumimoji="1" lang="en-US" altLang="zh-TW" sz="18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TW" sz="18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TW" sz="18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𝝀</m:t>
                        </m:r>
                      </m:e>
                      <m:sub>
                        <m:r>
                          <a:rPr lang="en-US" altLang="zh-TW" sz="18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𝒅𝒔</m:t>
                        </m:r>
                      </m:sub>
                    </m:sSub>
                    <m:r>
                      <a:rPr lang="en-US" altLang="zh-TW" sz="18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altLang="zh-TW" sz="18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TW" sz="18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𝑽</m:t>
                        </m:r>
                      </m:e>
                      <m:sub>
                        <m:r>
                          <a:rPr lang="en-US" altLang="zh-TW" sz="18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  <m:r>
                          <a:rPr lang="en-US" altLang="zh-TW" sz="18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𝒅</m:t>
                        </m:r>
                      </m:sub>
                      <m:sup>
                        <m:r>
                          <a:rPr lang="en-US" altLang="zh-TW" sz="18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sSub>
                      <m:sSubPr>
                        <m:ctrlPr>
                          <a:rPr lang="en-US" altLang="zh-TW" sz="18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𝑽</m:t>
                        </m:r>
                      </m:e>
                      <m:sub>
                        <m:r>
                          <a:rPr lang="en-US" altLang="zh-TW" sz="18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𝒖</m:t>
                        </m:r>
                        <m:r>
                          <a:rPr lang="en-US" altLang="zh-TW" sz="18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𝒔</m:t>
                        </m:r>
                      </m:sub>
                    </m:sSub>
                    <m:r>
                      <a:rPr lang="en-US" altLang="zh-TW" sz="18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TW" sz="18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en-US" altLang="zh-TW" sz="18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𝝀</m:t>
                        </m:r>
                      </m:e>
                      <m:sub>
                        <m:r>
                          <a:rPr lang="en-US" altLang="zh-TW" sz="18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𝒔</m:t>
                        </m:r>
                      </m:sub>
                    </m:sSub>
                    <m:r>
                      <a:rPr lang="en-US" altLang="zh-TW" sz="18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altLang="zh-TW" sz="18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TW" sz="18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𝑽</m:t>
                        </m:r>
                      </m:e>
                      <m:sub>
                        <m:r>
                          <a:rPr lang="en-US" altLang="zh-TW" sz="18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𝒄𝒔</m:t>
                        </m:r>
                      </m:sub>
                      <m:sup>
                        <m:r>
                          <a:rPr lang="en-US" altLang="zh-TW" sz="18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sSub>
                      <m:sSubPr>
                        <m:ctrlPr>
                          <a:rPr lang="en-US" altLang="zh-TW" sz="18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𝑽</m:t>
                        </m:r>
                      </m:e>
                      <m:sub>
                        <m:r>
                          <a:rPr lang="en-US" altLang="zh-TW" sz="18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𝒖</m:t>
                        </m:r>
                        <m:r>
                          <a:rPr lang="en-US" altLang="zh-TW" sz="18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𝒔</m:t>
                        </m:r>
                      </m:sub>
                    </m:sSub>
                    <m:r>
                      <a:rPr lang="en-US" altLang="zh-TW" sz="18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kumimoji="1" lang="en-US" altLang="zh-TW" sz="1800" dirty="0">
                    <a:solidFill>
                      <a:srgbClr val="0000FF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en-US" altLang="zh-TW" sz="18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𝝀</m:t>
                        </m:r>
                      </m:e>
                      <m:sub>
                        <m:r>
                          <a:rPr lang="en-US" altLang="zh-TW" sz="18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𝒅</m:t>
                        </m:r>
                      </m:sub>
                    </m:sSub>
                    <m:r>
                      <a:rPr lang="en-US" altLang="zh-TW" sz="18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altLang="zh-TW" sz="18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TW" sz="18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𝑽</m:t>
                        </m:r>
                      </m:e>
                      <m:sub>
                        <m:r>
                          <a:rPr lang="en-US" altLang="zh-TW" sz="18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  <m:r>
                          <a:rPr lang="en-US" altLang="zh-TW" sz="18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𝒅</m:t>
                        </m:r>
                      </m:sub>
                      <m:sup>
                        <m:r>
                          <a:rPr lang="en-US" altLang="zh-TW" sz="18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sSub>
                      <m:sSubPr>
                        <m:ctrlPr>
                          <a:rPr lang="en-US" altLang="zh-TW" sz="18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𝑽</m:t>
                        </m:r>
                      </m:e>
                      <m:sub>
                        <m:r>
                          <a:rPr lang="en-US" altLang="zh-TW" sz="18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𝒖</m:t>
                        </m:r>
                        <m:r>
                          <a:rPr lang="en-US" altLang="zh-TW" sz="18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𝒅</m:t>
                        </m:r>
                      </m:sub>
                    </m:sSub>
                  </m:oMath>
                </a14:m>
                <a:endParaRPr kumimoji="1" lang="zh-TW" altLang="en-US" sz="18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5" name="文字方塊 4">
                <a:extLst>
                  <a:ext uri="{FF2B5EF4-FFF2-40B4-BE49-F238E27FC236}">
                    <a16:creationId xmlns:a16="http://schemas.microsoft.com/office/drawing/2014/main" id="{F0D89FCD-97C1-89FC-362F-BEA2EBBF5E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37238" y="3539906"/>
                <a:ext cx="6140512" cy="370166"/>
              </a:xfrm>
              <a:prstGeom prst="rect">
                <a:avLst/>
              </a:prstGeom>
              <a:blipFill>
                <a:blip r:embed="rId3"/>
                <a:stretch>
                  <a:fillRect b="-1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橢圓 2">
            <a:extLst>
              <a:ext uri="{FF2B5EF4-FFF2-40B4-BE49-F238E27FC236}">
                <a16:creationId xmlns:a16="http://schemas.microsoft.com/office/drawing/2014/main" id="{10A2FD61-C753-5CC1-C784-39FFEC68FB5D}"/>
              </a:ext>
            </a:extLst>
          </p:cNvPr>
          <p:cNvSpPr/>
          <p:nvPr/>
        </p:nvSpPr>
        <p:spPr bwMode="auto">
          <a:xfrm>
            <a:off x="6382689" y="488888"/>
            <a:ext cx="271608" cy="253498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22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</a:endParaRPr>
          </a:p>
        </p:txBody>
      </p:sp>
      <p:sp>
        <p:nvSpPr>
          <p:cNvPr id="6" name="橢圓 5">
            <a:extLst>
              <a:ext uri="{FF2B5EF4-FFF2-40B4-BE49-F238E27FC236}">
                <a16:creationId xmlns:a16="http://schemas.microsoft.com/office/drawing/2014/main" id="{4D4E34CE-751D-C878-7EC8-BC07C6D31FEE}"/>
              </a:ext>
            </a:extLst>
          </p:cNvPr>
          <p:cNvSpPr/>
          <p:nvPr/>
        </p:nvSpPr>
        <p:spPr bwMode="auto">
          <a:xfrm>
            <a:off x="6616566" y="1347455"/>
            <a:ext cx="271608" cy="253498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22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</a:endParaRPr>
          </a:p>
        </p:txBody>
      </p:sp>
      <p:sp>
        <p:nvSpPr>
          <p:cNvPr id="7" name="橢圓 6">
            <a:extLst>
              <a:ext uri="{FF2B5EF4-FFF2-40B4-BE49-F238E27FC236}">
                <a16:creationId xmlns:a16="http://schemas.microsoft.com/office/drawing/2014/main" id="{695C3FB1-36F0-67EC-FE53-FD0C626A0DE2}"/>
              </a:ext>
            </a:extLst>
          </p:cNvPr>
          <p:cNvSpPr/>
          <p:nvPr/>
        </p:nvSpPr>
        <p:spPr bwMode="auto">
          <a:xfrm>
            <a:off x="6008472" y="1834830"/>
            <a:ext cx="271608" cy="253498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22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</a:endParaRPr>
          </a:p>
        </p:txBody>
      </p:sp>
      <p:sp>
        <p:nvSpPr>
          <p:cNvPr id="8" name="橢圓 7">
            <a:extLst>
              <a:ext uri="{FF2B5EF4-FFF2-40B4-BE49-F238E27FC236}">
                <a16:creationId xmlns:a16="http://schemas.microsoft.com/office/drawing/2014/main" id="{62605CB4-319A-7A23-EE91-C476DC252CBA}"/>
              </a:ext>
            </a:extLst>
          </p:cNvPr>
          <p:cNvSpPr/>
          <p:nvPr/>
        </p:nvSpPr>
        <p:spPr bwMode="auto">
          <a:xfrm>
            <a:off x="5834948" y="2132081"/>
            <a:ext cx="271608" cy="253498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22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</a:endParaRPr>
          </a:p>
        </p:txBody>
      </p:sp>
      <p:sp>
        <p:nvSpPr>
          <p:cNvPr id="9" name="橢圓 8">
            <a:extLst>
              <a:ext uri="{FF2B5EF4-FFF2-40B4-BE49-F238E27FC236}">
                <a16:creationId xmlns:a16="http://schemas.microsoft.com/office/drawing/2014/main" id="{3CC28428-132C-4F22-C896-796CA3FD25F1}"/>
              </a:ext>
            </a:extLst>
          </p:cNvPr>
          <p:cNvSpPr/>
          <p:nvPr/>
        </p:nvSpPr>
        <p:spPr bwMode="auto">
          <a:xfrm>
            <a:off x="5969242" y="2402172"/>
            <a:ext cx="271608" cy="253498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22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</a:endParaRPr>
          </a:p>
        </p:txBody>
      </p:sp>
      <p:sp>
        <p:nvSpPr>
          <p:cNvPr id="10" name="橢圓 9">
            <a:extLst>
              <a:ext uri="{FF2B5EF4-FFF2-40B4-BE49-F238E27FC236}">
                <a16:creationId xmlns:a16="http://schemas.microsoft.com/office/drawing/2014/main" id="{B6D0AC5C-E3C5-69E4-BC5C-8F99C8610BB4}"/>
              </a:ext>
            </a:extLst>
          </p:cNvPr>
          <p:cNvSpPr/>
          <p:nvPr/>
        </p:nvSpPr>
        <p:spPr bwMode="auto">
          <a:xfrm>
            <a:off x="6592416" y="2672264"/>
            <a:ext cx="271608" cy="253498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22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</a:endParaRPr>
          </a:p>
        </p:txBody>
      </p:sp>
      <p:sp>
        <p:nvSpPr>
          <p:cNvPr id="11" name="橢圓 10">
            <a:extLst>
              <a:ext uri="{FF2B5EF4-FFF2-40B4-BE49-F238E27FC236}">
                <a16:creationId xmlns:a16="http://schemas.microsoft.com/office/drawing/2014/main" id="{CF858B04-5D12-6F3A-A35F-5C39E6E59191}"/>
              </a:ext>
            </a:extLst>
          </p:cNvPr>
          <p:cNvSpPr/>
          <p:nvPr/>
        </p:nvSpPr>
        <p:spPr bwMode="auto">
          <a:xfrm>
            <a:off x="6744816" y="2951411"/>
            <a:ext cx="271608" cy="253498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22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</a:endParaRPr>
          </a:p>
        </p:txBody>
      </p:sp>
      <p:sp>
        <p:nvSpPr>
          <p:cNvPr id="12" name="橢圓 11">
            <a:extLst>
              <a:ext uri="{FF2B5EF4-FFF2-40B4-BE49-F238E27FC236}">
                <a16:creationId xmlns:a16="http://schemas.microsoft.com/office/drawing/2014/main" id="{EB43B049-BB0B-DB4C-C691-3212ABE1274A}"/>
              </a:ext>
            </a:extLst>
          </p:cNvPr>
          <p:cNvSpPr/>
          <p:nvPr/>
        </p:nvSpPr>
        <p:spPr bwMode="auto">
          <a:xfrm>
            <a:off x="7822930" y="736928"/>
            <a:ext cx="544735" cy="357187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22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</a:endParaRPr>
          </a:p>
        </p:txBody>
      </p:sp>
      <p:sp>
        <p:nvSpPr>
          <p:cNvPr id="13" name="橢圓 12">
            <a:extLst>
              <a:ext uri="{FF2B5EF4-FFF2-40B4-BE49-F238E27FC236}">
                <a16:creationId xmlns:a16="http://schemas.microsoft.com/office/drawing/2014/main" id="{34DE25F1-EFEC-F4D1-A7D4-E52ACEDE1AA3}"/>
              </a:ext>
            </a:extLst>
          </p:cNvPr>
          <p:cNvSpPr/>
          <p:nvPr/>
        </p:nvSpPr>
        <p:spPr bwMode="auto">
          <a:xfrm>
            <a:off x="7839530" y="1016073"/>
            <a:ext cx="544735" cy="357187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22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07463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41636C7A-15B3-C100-B629-0B1F69FC9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EC07A838-492B-4213-A14F-B0EB990CD472}" type="slidenum">
              <a:rPr lang="en-US" altLang="zh-TW" smtClean="0">
                <a:solidFill>
                  <a:prstClr val="black"/>
                </a:solidFill>
              </a:rPr>
              <a:pPr defTabSz="685800">
                <a:defRPr/>
              </a:pPr>
              <a:t>18</a:t>
            </a:fld>
            <a:endParaRPr lang="en-US" altLang="zh-TW">
              <a:solidFill>
                <a:prstClr val="black"/>
              </a:solidFill>
            </a:endParaRPr>
          </a:p>
        </p:txBody>
      </p:sp>
      <p:sp>
        <p:nvSpPr>
          <p:cNvPr id="3" name="Text Box 12">
            <a:extLst>
              <a:ext uri="{FF2B5EF4-FFF2-40B4-BE49-F238E27FC236}">
                <a16:creationId xmlns:a16="http://schemas.microsoft.com/office/drawing/2014/main" id="{EE30D1C3-D98C-E24A-B0DE-E6B720890D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5359" y="119982"/>
            <a:ext cx="5993207" cy="34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defTabSz="685800" eaLnBrk="1" hangingPunct="1">
              <a:spcBef>
                <a:spcPct val="50000"/>
              </a:spcBef>
              <a:buNone/>
            </a:pPr>
            <a:r>
              <a:rPr lang="en-US" altLang="zh-TW" sz="1650" dirty="0">
                <a:solidFill>
                  <a:srgbClr val="FF33CC"/>
                </a:solidFill>
              </a:rPr>
              <a:t>      Two-quark or tetraquark nature in hadronic D decays</a:t>
            </a:r>
          </a:p>
        </p:txBody>
      </p:sp>
      <p:sp>
        <p:nvSpPr>
          <p:cNvPr id="4" name="Line 5">
            <a:extLst>
              <a:ext uri="{FF2B5EF4-FFF2-40B4-BE49-F238E27FC236}">
                <a16:creationId xmlns:a16="http://schemas.microsoft.com/office/drawing/2014/main" id="{2A793189-F5B2-5104-EE66-67573D762A94}"/>
              </a:ext>
            </a:extLst>
          </p:cNvPr>
          <p:cNvSpPr>
            <a:spLocks noChangeShapeType="1"/>
          </p:cNvSpPr>
          <p:nvPr/>
        </p:nvSpPr>
        <p:spPr bwMode="auto">
          <a:xfrm>
            <a:off x="1573174" y="504805"/>
            <a:ext cx="5968604" cy="0"/>
          </a:xfrm>
          <a:prstGeom prst="line">
            <a:avLst/>
          </a:prstGeom>
          <a:noFill/>
          <a:ln w="57150">
            <a:solidFill>
              <a:srgbClr val="66FF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85800"/>
            <a:endParaRPr lang="zh-TW" altLang="en-US">
              <a:solidFill>
                <a:prstClr val="black"/>
              </a:solidFill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19540301-0515-CE9D-E9B4-2F3C81685F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721" y="635236"/>
            <a:ext cx="5411834" cy="1146310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9B962113-12D0-532F-C27E-AFD859B36154}"/>
              </a:ext>
            </a:extLst>
          </p:cNvPr>
          <p:cNvSpPr txBox="1"/>
          <p:nvPr/>
        </p:nvSpPr>
        <p:spPr bwMode="auto">
          <a:xfrm>
            <a:off x="6201624" y="896293"/>
            <a:ext cx="219093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en-US" altLang="zh-TW" sz="1800" dirty="0">
                <a:solidFill>
                  <a:srgbClr val="0000FF"/>
                </a:solidFill>
              </a:rPr>
              <a:t>BESIII (’24)</a:t>
            </a:r>
            <a:endParaRPr kumimoji="1" lang="zh-TW" altLang="en-US" sz="1800" dirty="0">
              <a:solidFill>
                <a:srgbClr val="0000FF"/>
              </a:solidFill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B6E14659-F71D-78CF-AD31-597FB748A3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713" y="1861754"/>
            <a:ext cx="3522068" cy="456708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D6BBCE66-9337-9BD4-DD1E-CA9252C2F7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389" y="1827310"/>
            <a:ext cx="3607216" cy="456708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1D75EB12-7979-3AEB-9923-527394C404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6384" y="2423086"/>
            <a:ext cx="4530631" cy="5931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E88701D0-87FD-06CE-3461-381EA8BED672}"/>
                  </a:ext>
                </a:extLst>
              </p:cNvPr>
              <p:cNvSpPr txBox="1"/>
              <p:nvPr/>
            </p:nvSpPr>
            <p:spPr bwMode="auto">
              <a:xfrm>
                <a:off x="532635" y="3206731"/>
                <a:ext cx="8078729" cy="6957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zh-TW" sz="1700" dirty="0">
                    <a:solidFill>
                      <a:srgbClr val="0000FF"/>
                    </a:solidFill>
                  </a:rPr>
                  <a:t>Since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70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Sup>
                          <m:sSupPr>
                            <m:ctrlPr>
                              <a:rPr lang="en-US" altLang="zh-TW" sz="1700" b="1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1700" b="1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𝑻</m:t>
                            </m:r>
                          </m:e>
                          <m:sup>
                            <m:r>
                              <a:rPr lang="en-US" altLang="zh-TW" sz="1700" b="1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altLang="zh-TW" sz="17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∝</m:t>
                        </m:r>
                        <m:r>
                          <a:rPr lang="en-US" altLang="zh-TW" sz="17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𝒇</m:t>
                        </m:r>
                      </m:e>
                      <m:sub>
                        <m:sSubSup>
                          <m:sSubSupPr>
                            <m:ctrlPr>
                              <a:rPr lang="en-US" altLang="zh-TW" sz="170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TW" sz="1700" b="1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𝒂</m:t>
                            </m:r>
                          </m:e>
                          <m:sub>
                            <m:r>
                              <a:rPr lang="en-US" altLang="zh-TW" sz="1700" b="1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b>
                          <m:sup>
                            <m:r>
                              <a:rPr lang="en-US" altLang="zh-TW" sz="1700" b="1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bSup>
                      </m:sub>
                    </m:sSub>
                    <m:r>
                      <a:rPr lang="en-US" altLang="zh-TW" sz="17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~ </m:t>
                    </m:r>
                    <m:r>
                      <a:rPr lang="en-US" altLang="zh-TW" sz="17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altLang="zh-TW" sz="17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zh-TW" sz="17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𝟑</m:t>
                    </m:r>
                  </m:oMath>
                </a14:m>
                <a:r>
                  <a:rPr kumimoji="1" lang="en-US" altLang="zh-TW" sz="1700" dirty="0">
                    <a:solidFill>
                      <a:srgbClr val="0000FF"/>
                    </a:solidFill>
                  </a:rPr>
                  <a:t> MeV, </a:t>
                </a:r>
                <a14:m>
                  <m:oMath xmlns:m="http://schemas.openxmlformats.org/officeDocument/2006/math">
                    <m:r>
                      <a:rPr kumimoji="1" lang="en-US" altLang="zh-TW" sz="17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𝑻</m:t>
                    </m:r>
                    <m:r>
                      <a:rPr kumimoji="1" lang="en-US" altLang="zh-TW" sz="17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sSub>
                      <m:sSubPr>
                        <m:ctrlPr>
                          <a:rPr kumimoji="1" lang="en-US" altLang="zh-TW" sz="17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TW" sz="17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𝒇</m:t>
                        </m:r>
                      </m:e>
                      <m:sub>
                        <m:r>
                          <a:rPr kumimoji="1" lang="en-US" altLang="zh-TW" sz="17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𝝅</m:t>
                        </m:r>
                      </m:sub>
                    </m:sSub>
                    <m:r>
                      <a:rPr kumimoji="1" lang="en-US" altLang="zh-TW" sz="17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kumimoji="1" lang="en-US" altLang="zh-TW" sz="1700" dirty="0">
                    <a:solidFill>
                      <a:srgbClr val="0000FF"/>
                    </a:solidFill>
                  </a:rPr>
                  <a:t>  these ratios are expected to be smaller than unity: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TW" sz="170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TW" sz="17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𝒓</m:t>
                        </m:r>
                      </m:e>
                      <m:sub>
                        <m:r>
                          <a:rPr kumimoji="1" lang="en-US" altLang="zh-TW" sz="17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+/−</m:t>
                        </m:r>
                      </m:sub>
                    </m:sSub>
                    <m:r>
                      <a:rPr kumimoji="1" lang="en-US" altLang="zh-TW" sz="17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kumimoji="1" lang="en-US" altLang="zh-TW" sz="17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kumimoji="1" lang="en-US" altLang="zh-TW" sz="17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kumimoji="1" lang="en-US" altLang="zh-TW" sz="17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𝟐𝟗</m:t>
                    </m:r>
                    <m:r>
                      <a:rPr kumimoji="1" lang="en-US" altLang="zh-TW" sz="17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,    </m:t>
                    </m:r>
                    <m:sSub>
                      <m:sSubPr>
                        <m:ctrlPr>
                          <a:rPr kumimoji="1" lang="en-US" altLang="zh-TW" sz="17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TW" sz="17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𝒓</m:t>
                        </m:r>
                      </m:e>
                      <m:sub>
                        <m:r>
                          <a:rPr kumimoji="1" lang="en-US" altLang="zh-TW" sz="17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+/</m:t>
                        </m:r>
                        <m:r>
                          <a:rPr kumimoji="1" lang="en-US" altLang="zh-TW" sz="17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  <m:r>
                      <a:rPr kumimoji="1" lang="en-US" altLang="zh-TW" sz="17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kumimoji="1" lang="en-US" altLang="zh-TW" sz="17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kumimoji="1" lang="en-US" altLang="zh-TW" sz="17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kumimoji="1" lang="en-US" altLang="zh-TW" sz="17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𝟎𝟖</m:t>
                    </m:r>
                  </m:oMath>
                </a14:m>
                <a:r>
                  <a:rPr kumimoji="1" lang="en-US" altLang="zh-TW" sz="1700" dirty="0">
                    <a:solidFill>
                      <a:srgbClr val="0000FF"/>
                    </a:solidFill>
                  </a:rPr>
                  <a:t>  in the absence of weak annihilation</a:t>
                </a:r>
                <a:endParaRPr kumimoji="1" lang="zh-TW" altLang="en-US" sz="17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E88701D0-87FD-06CE-3461-381EA8BED6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32635" y="3206731"/>
                <a:ext cx="8078729" cy="695703"/>
              </a:xfrm>
              <a:prstGeom prst="rect">
                <a:avLst/>
              </a:prstGeom>
              <a:blipFill>
                <a:blip r:embed="rId7"/>
                <a:stretch>
                  <a:fillRect l="-470" t="-3571" b="-714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>
                <a:extLst>
                  <a:ext uri="{FF2B5EF4-FFF2-40B4-BE49-F238E27FC236}">
                    <a16:creationId xmlns:a16="http://schemas.microsoft.com/office/drawing/2014/main" id="{0A5DE04B-6EC8-5C9C-61A9-D534831F096F}"/>
                  </a:ext>
                </a:extLst>
              </p:cNvPr>
              <p:cNvSpPr txBox="1"/>
              <p:nvPr/>
            </p:nvSpPr>
            <p:spPr bwMode="auto">
              <a:xfrm>
                <a:off x="1107661" y="4114054"/>
                <a:ext cx="7218390" cy="3942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kumimoji="1" lang="en-US" altLang="zh-TW" sz="1800" dirty="0">
                    <a:solidFill>
                      <a:srgbClr val="FF0000"/>
                    </a:solidFill>
                  </a:rPr>
                  <a:t>The </a:t>
                </a:r>
                <a14:m>
                  <m:oMath xmlns:m="http://schemas.openxmlformats.org/officeDocument/2006/math">
                    <m:r>
                      <a:rPr kumimoji="1" lang="en-US" altLang="zh-TW" sz="1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𝒒</m:t>
                    </m:r>
                    <m:acc>
                      <m:accPr>
                        <m:chr m:val="̅"/>
                        <m:ctrlPr>
                          <a:rPr kumimoji="1" lang="en-US" altLang="zh-TW" sz="1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kumimoji="1" lang="en-US" altLang="zh-TW" sz="1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𝒒</m:t>
                        </m:r>
                      </m:e>
                    </m:acc>
                  </m:oMath>
                </a14:m>
                <a:r>
                  <a:rPr kumimoji="1" lang="en-US" altLang="zh-TW" sz="1800" dirty="0">
                    <a:solidFill>
                      <a:srgbClr val="FF0000"/>
                    </a:solidFill>
                  </a:rPr>
                  <a:t> model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TW" sz="1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TW" sz="1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b>
                        <m:r>
                          <a:rPr kumimoji="1" lang="en-US" altLang="zh-TW" sz="1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  <m:r>
                      <a:rPr kumimoji="1" lang="en-US" altLang="zh-TW" sz="1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kumimoji="1" lang="en-US" altLang="zh-TW" sz="1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𝟗𝟖𝟎</m:t>
                    </m:r>
                    <m:r>
                      <a:rPr kumimoji="1" lang="en-US" altLang="zh-TW" sz="1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kumimoji="1" lang="en-US" altLang="zh-TW" sz="1800" dirty="0">
                    <a:solidFill>
                      <a:srgbClr val="FF0000"/>
                    </a:solidFill>
                  </a:rPr>
                  <a:t> fails to explain the ratios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TW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𝒓</m:t>
                        </m:r>
                      </m:e>
                      <m:sub>
                        <m:r>
                          <a:rPr lang="en-US" altLang="zh-TW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+/−</m:t>
                        </m:r>
                      </m:sub>
                    </m:sSub>
                    <m:r>
                      <a:rPr lang="en-US" altLang="zh-TW" sz="1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,    </m:t>
                    </m:r>
                    <m:sSub>
                      <m:sSubPr>
                        <m:ctrlPr>
                          <a:rPr lang="en-US" altLang="zh-TW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𝒓</m:t>
                        </m:r>
                      </m:e>
                      <m:sub>
                        <m:r>
                          <a:rPr lang="en-US" altLang="zh-TW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+/</m:t>
                        </m:r>
                        <m:r>
                          <a:rPr lang="en-US" altLang="zh-TW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</m:oMath>
                </a14:m>
                <a:endParaRPr kumimoji="1" lang="zh-TW" altLang="en-US" sz="1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" name="文字方塊 10">
                <a:extLst>
                  <a:ext uri="{FF2B5EF4-FFF2-40B4-BE49-F238E27FC236}">
                    <a16:creationId xmlns:a16="http://schemas.microsoft.com/office/drawing/2014/main" id="{0A5DE04B-6EC8-5C9C-61A9-D534831F09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07661" y="4114054"/>
                <a:ext cx="7218390" cy="394210"/>
              </a:xfrm>
              <a:prstGeom prst="rect">
                <a:avLst/>
              </a:prstGeom>
              <a:blipFill>
                <a:blip r:embed="rId8"/>
                <a:stretch>
                  <a:fillRect l="-703" t="-12500" b="-125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854894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4541CEE9-B635-2929-6633-50FA4C1A6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EC07A838-492B-4213-A14F-B0EB990CD472}" type="slidenum">
              <a:rPr lang="en-US" altLang="zh-TW" smtClean="0">
                <a:solidFill>
                  <a:prstClr val="black"/>
                </a:solidFill>
              </a:rPr>
              <a:pPr defTabSz="685800">
                <a:defRPr/>
              </a:pPr>
              <a:t>19</a:t>
            </a:fld>
            <a:endParaRPr lang="en-US" altLang="zh-TW">
              <a:solidFill>
                <a:prstClr val="black"/>
              </a:solidFill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F9C36F91-9C02-4A7B-6139-F248811D2D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777" y="1728718"/>
            <a:ext cx="3444427" cy="604607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BB675245-5202-3B98-5A14-C781B4A173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027" y="1407691"/>
            <a:ext cx="3909401" cy="1346350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926CA07A-7C8D-ECC7-54B7-E2DFDD5A5B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907" y="951301"/>
            <a:ext cx="4153845" cy="35147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 Box 12">
                <a:extLst>
                  <a:ext uri="{FF2B5EF4-FFF2-40B4-BE49-F238E27FC236}">
                    <a16:creationId xmlns:a16="http://schemas.microsoft.com/office/drawing/2014/main" id="{E46572B4-7B2F-76EB-B64C-A54DF67CEFE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65943" y="119982"/>
                <a:ext cx="5993207" cy="3525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defTabSz="685800" eaLnBrk="1" hangingPunct="1">
                  <a:spcBef>
                    <a:spcPct val="50000"/>
                  </a:spcBef>
                  <a:buNone/>
                </a:pPr>
                <a:r>
                  <a:rPr lang="en-US" altLang="zh-TW" sz="1650" dirty="0">
                    <a:solidFill>
                      <a:srgbClr val="FF33CC"/>
                    </a:solidFill>
                  </a:rPr>
                  <a:t>                                    Extraction of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altLang="zh-TW" sz="1650" i="1" smtClean="0">
                            <a:solidFill>
                              <a:srgbClr val="FF33CC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sz="1650" b="1" i="1" smtClean="0">
                            <a:solidFill>
                              <a:srgbClr val="FF33CC"/>
                            </a:solidFill>
                            <a:latin typeface="Cambria Math" panose="02040503050406030204" pitchFamily="18" charset="0"/>
                          </a:rPr>
                          <m:t>𝑻</m:t>
                        </m:r>
                        <m:r>
                          <a:rPr lang="en-US" altLang="zh-TW" sz="1650" b="1" i="1" smtClean="0">
                            <a:solidFill>
                              <a:srgbClr val="FF33CC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</m:e>
                    </m:acc>
                  </m:oMath>
                </a14:m>
                <a:r>
                  <a:rPr lang="en-US" altLang="zh-TW" sz="1650" dirty="0">
                    <a:solidFill>
                      <a:srgbClr val="FF33CC"/>
                    </a:solidFill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zh-TW" sz="1650" i="1" dirty="0" smtClean="0">
                            <a:solidFill>
                              <a:srgbClr val="FF33CC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sz="1650" b="1" i="1" dirty="0" smtClean="0">
                            <a:solidFill>
                              <a:srgbClr val="FF33CC"/>
                            </a:solidFill>
                            <a:latin typeface="Cambria Math" panose="02040503050406030204" pitchFamily="18" charset="0"/>
                          </a:rPr>
                          <m:t>𝑻</m:t>
                        </m:r>
                        <m:r>
                          <a:rPr lang="en-US" altLang="zh-TW" sz="1650" b="1" i="1" dirty="0" smtClean="0">
                            <a:solidFill>
                              <a:srgbClr val="FF33CC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</m:e>
                    </m:acc>
                  </m:oMath>
                </a14:m>
                <a:r>
                  <a:rPr lang="en-US" altLang="zh-TW" sz="1650" dirty="0">
                    <a:solidFill>
                      <a:srgbClr val="FF33CC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TW" sz="1650" b="1" i="1" dirty="0" smtClean="0">
                        <a:solidFill>
                          <a:srgbClr val="FF33CC"/>
                        </a:solidFill>
                        <a:latin typeface="Cambria Math" panose="02040503050406030204" pitchFamily="18" charset="0"/>
                      </a:rPr>
                      <m:t>𝑬</m:t>
                    </m:r>
                    <m:r>
                      <a:rPr lang="en-US" altLang="zh-TW" sz="1650" b="1" i="1" dirty="0" smtClean="0">
                        <a:solidFill>
                          <a:srgbClr val="FF33CC"/>
                        </a:solidFill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endParaRPr lang="en-US" altLang="zh-TW" sz="1650" dirty="0">
                  <a:solidFill>
                    <a:srgbClr val="FF33CC"/>
                  </a:solidFill>
                </a:endParaRPr>
              </a:p>
            </p:txBody>
          </p:sp>
        </mc:Choice>
        <mc:Fallback xmlns="">
          <p:sp>
            <p:nvSpPr>
              <p:cNvPr id="11" name="Text Box 12">
                <a:extLst>
                  <a:ext uri="{FF2B5EF4-FFF2-40B4-BE49-F238E27FC236}">
                    <a16:creationId xmlns:a16="http://schemas.microsoft.com/office/drawing/2014/main" id="{E46572B4-7B2F-76EB-B64C-A54DF67CEF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65943" y="119982"/>
                <a:ext cx="5993207" cy="352532"/>
              </a:xfrm>
              <a:prstGeom prst="rect">
                <a:avLst/>
              </a:prstGeom>
              <a:blipFill>
                <a:blip r:embed="rId5"/>
                <a:stretch>
                  <a:fillRect t="-3448" b="-24138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Line 5">
            <a:extLst>
              <a:ext uri="{FF2B5EF4-FFF2-40B4-BE49-F238E27FC236}">
                <a16:creationId xmlns:a16="http://schemas.microsoft.com/office/drawing/2014/main" id="{4BAAEA04-6FCB-CC8A-59B8-08EF757F0A46}"/>
              </a:ext>
            </a:extLst>
          </p:cNvPr>
          <p:cNvSpPr>
            <a:spLocks noChangeShapeType="1"/>
          </p:cNvSpPr>
          <p:nvPr/>
        </p:nvSpPr>
        <p:spPr bwMode="auto">
          <a:xfrm>
            <a:off x="1587698" y="472514"/>
            <a:ext cx="5968604" cy="0"/>
          </a:xfrm>
          <a:prstGeom prst="line">
            <a:avLst/>
          </a:prstGeom>
          <a:noFill/>
          <a:ln w="57150">
            <a:solidFill>
              <a:srgbClr val="66FF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85800"/>
            <a:endParaRPr lang="zh-TW" altLang="en-US">
              <a:solidFill>
                <a:prstClr val="black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>
                <a:extLst>
                  <a:ext uri="{FF2B5EF4-FFF2-40B4-BE49-F238E27FC236}">
                    <a16:creationId xmlns:a16="http://schemas.microsoft.com/office/drawing/2014/main" id="{AEE3E918-8E13-200A-D762-80E190F4206C}"/>
                  </a:ext>
                </a:extLst>
              </p:cNvPr>
              <p:cNvSpPr txBox="1"/>
              <p:nvPr/>
            </p:nvSpPr>
            <p:spPr bwMode="auto">
              <a:xfrm>
                <a:off x="490583" y="571551"/>
                <a:ext cx="8196217" cy="3733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Bef>
                    <a:spcPct val="50000"/>
                  </a:spcBef>
                  <a:buFont typeface="Wingdings" pitchFamily="2" charset="2"/>
                  <a:buChar char="n"/>
                </a:pPr>
                <a:r>
                  <a:rPr kumimoji="1" lang="en-US" altLang="zh-TW" sz="1700" dirty="0">
                    <a:solidFill>
                      <a:srgbClr val="0000FF"/>
                    </a:solidFill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kumimoji="1" lang="zh-TW" altLang="en-US" sz="170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kumimoji="1" lang="en-US" altLang="zh-TW" sz="17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</m:acc>
                  </m:oMath>
                </a14:m>
                <a:r>
                  <a:rPr kumimoji="1" lang="en-US" altLang="zh-TW" sz="1700" dirty="0">
                    <a:solidFill>
                      <a:srgbClr val="0000FF"/>
                    </a:solidFill>
                  </a:rPr>
                  <a:t> can be inferred from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TW" sz="17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TW" sz="17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𝑫</m:t>
                        </m:r>
                      </m:e>
                      <m:sup>
                        <m:r>
                          <a:rPr kumimoji="1" lang="en-US" altLang="zh-TW" sz="17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kumimoji="1" lang="en-US" altLang="zh-TW" sz="17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bSup>
                      <m:sSubSupPr>
                        <m:ctrlPr>
                          <a:rPr kumimoji="1" lang="en-US" altLang="zh-TW" sz="17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kumimoji="1" lang="en-US" altLang="zh-TW" sz="17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𝑲</m:t>
                        </m:r>
                      </m:e>
                      <m:sub>
                        <m:r>
                          <a:rPr kumimoji="1" lang="en-US" altLang="zh-TW" sz="17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𝑺</m:t>
                        </m:r>
                      </m:sub>
                      <m:sup>
                        <m:r>
                          <a:rPr kumimoji="1" lang="en-US" altLang="zh-TW" sz="17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p>
                    </m:sSubSup>
                    <m:sSubSup>
                      <m:sSubSupPr>
                        <m:ctrlPr>
                          <a:rPr kumimoji="1" lang="en-US" altLang="zh-TW" sz="17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kumimoji="1" lang="en-US" altLang="zh-TW" sz="17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b>
                        <m:r>
                          <a:rPr kumimoji="1" lang="en-US" altLang="zh-TW" sz="17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  <m:sup>
                        <m:r>
                          <a:rPr kumimoji="1" lang="en-US" altLang="zh-TW" sz="17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</m:oMath>
                </a14:m>
                <a:endParaRPr kumimoji="1" lang="zh-TW" altLang="en-US" sz="17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3" name="文字方塊 12">
                <a:extLst>
                  <a:ext uri="{FF2B5EF4-FFF2-40B4-BE49-F238E27FC236}">
                    <a16:creationId xmlns:a16="http://schemas.microsoft.com/office/drawing/2014/main" id="{AEE3E918-8E13-200A-D762-80E190F420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90583" y="571551"/>
                <a:ext cx="8196217" cy="373372"/>
              </a:xfrm>
              <a:prstGeom prst="rect">
                <a:avLst/>
              </a:prstGeom>
              <a:blipFill>
                <a:blip r:embed="rId6"/>
                <a:stretch>
                  <a:fillRect l="-310" t="-3333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圖片 14">
            <a:extLst>
              <a:ext uri="{FF2B5EF4-FFF2-40B4-BE49-F238E27FC236}">
                <a16:creationId xmlns:a16="http://schemas.microsoft.com/office/drawing/2014/main" id="{349489BC-80A2-B1BF-632B-93133F8936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204" y="2933576"/>
            <a:ext cx="5966234" cy="1386159"/>
          </a:xfrm>
          <a:prstGeom prst="rect">
            <a:avLst/>
          </a:prstGeom>
        </p:spPr>
      </p:pic>
      <p:sp>
        <p:nvSpPr>
          <p:cNvPr id="16" name="文字方塊 15">
            <a:extLst>
              <a:ext uri="{FF2B5EF4-FFF2-40B4-BE49-F238E27FC236}">
                <a16:creationId xmlns:a16="http://schemas.microsoft.com/office/drawing/2014/main" id="{A06C18AE-0FBF-DB4E-15FD-3E2CB88F944C}"/>
              </a:ext>
            </a:extLst>
          </p:cNvPr>
          <p:cNvSpPr txBox="1"/>
          <p:nvPr/>
        </p:nvSpPr>
        <p:spPr bwMode="auto">
          <a:xfrm>
            <a:off x="6758438" y="3257492"/>
            <a:ext cx="246704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1600" dirty="0">
                <a:solidFill>
                  <a:srgbClr val="0000FF"/>
                </a:solidFill>
              </a:rPr>
              <a:t>e</a:t>
            </a:r>
            <a:r>
              <a:rPr kumimoji="1" lang="en-US" altLang="zh-TW" sz="1600" dirty="0">
                <a:solidFill>
                  <a:srgbClr val="0000FF"/>
                </a:solidFill>
              </a:rPr>
              <a:t>valuated using QCDF</a:t>
            </a:r>
            <a:endParaRPr kumimoji="1" lang="zh-TW" altLang="en-US" sz="1600" dirty="0">
              <a:solidFill>
                <a:srgbClr val="0000FF"/>
              </a:solidFill>
            </a:endParaRP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5BB86D21-F9A3-0255-8F2E-CEEF5C250755}"/>
              </a:ext>
            </a:extLst>
          </p:cNvPr>
          <p:cNvSpPr txBox="1"/>
          <p:nvPr/>
        </p:nvSpPr>
        <p:spPr bwMode="auto">
          <a:xfrm>
            <a:off x="6758438" y="3693706"/>
            <a:ext cx="246704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en-US" altLang="zh-TW" sz="1400" dirty="0"/>
              <a:t>HYC, Chiang, Zhang (’22)</a:t>
            </a:r>
            <a:endParaRPr kumimoji="1" lang="zh-TW" altLang="en-US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">
                <a:extLst>
                  <a:ext uri="{FF2B5EF4-FFF2-40B4-BE49-F238E27FC236}">
                    <a16:creationId xmlns:a16="http://schemas.microsoft.com/office/drawing/2014/main" id="{F81D5F48-8747-A137-353A-BBEDDE62D239}"/>
                  </a:ext>
                </a:extLst>
              </p:cNvPr>
              <p:cNvSpPr txBox="1"/>
              <p:nvPr/>
            </p:nvSpPr>
            <p:spPr bwMode="auto">
              <a:xfrm>
                <a:off x="1401600" y="4499270"/>
                <a:ext cx="6590359" cy="3733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kumimoji="1" lang="en-US" altLang="zh-TW" sz="1700" dirty="0">
                    <a:solidFill>
                      <a:srgbClr val="0000FF"/>
                    </a:solidFill>
                  </a:rPr>
                  <a:t>A fit to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17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17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𝑫</m:t>
                        </m:r>
                      </m:e>
                      <m:sup>
                        <m:r>
                          <a:rPr lang="en-US" altLang="zh-TW" sz="17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altLang="zh-TW" sz="17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bSup>
                      <m:sSubSupPr>
                        <m:ctrlPr>
                          <a:rPr lang="en-US" altLang="zh-TW" sz="17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TW" sz="17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𝑲</m:t>
                        </m:r>
                      </m:e>
                      <m:sub>
                        <m:r>
                          <a:rPr lang="en-US" altLang="zh-TW" sz="17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𝑺</m:t>
                        </m:r>
                      </m:sub>
                      <m:sup>
                        <m:r>
                          <a:rPr lang="en-US" altLang="zh-TW" sz="17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p>
                    </m:sSubSup>
                    <m:sSubSup>
                      <m:sSubSupPr>
                        <m:ctrlPr>
                          <a:rPr lang="en-US" altLang="zh-TW" sz="17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TW" sz="17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b>
                        <m:r>
                          <a:rPr lang="en-US" altLang="zh-TW" sz="17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  <m:sup>
                        <m:r>
                          <a:rPr lang="en-US" altLang="zh-TW" sz="17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</m:oMath>
                </a14:m>
                <a:r>
                  <a:rPr kumimoji="1" lang="en-US" altLang="zh-TW" sz="1700" dirty="0">
                    <a:solidFill>
                      <a:srgbClr val="0000FF"/>
                    </a:solidFill>
                  </a:rPr>
                  <a:t>    ⇒ 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kumimoji="1" lang="en-US" altLang="zh-TW" sz="170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kumimoji="1" lang="en-US" altLang="zh-TW" sz="17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</m:acc>
                  </m:oMath>
                </a14:m>
                <a:r>
                  <a:rPr kumimoji="1" lang="en-US" altLang="zh-TW" sz="1700" dirty="0">
                    <a:solidFill>
                      <a:srgbClr val="0000FF"/>
                    </a:solidFill>
                  </a:rPr>
                  <a:t>/</a:t>
                </a:r>
                <a14:m>
                  <m:oMath xmlns:m="http://schemas.openxmlformats.org/officeDocument/2006/math">
                    <m:r>
                      <a:rPr kumimoji="1" lang="en-US" altLang="zh-TW" sz="1700" b="1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𝑻</m:t>
                    </m:r>
                    <m:r>
                      <a:rPr kumimoji="1" lang="en-US" altLang="zh-TW" sz="1700" b="1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=−</m:t>
                    </m:r>
                    <m:sSubSup>
                      <m:sSubSupPr>
                        <m:ctrlPr>
                          <a:rPr lang="en-US" altLang="zh-TW" sz="1700" i="1" dirty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TW" sz="1700" b="1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  <m:r>
                          <a:rPr lang="en-US" altLang="zh-TW" sz="1700" b="1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altLang="zh-TW" sz="1700" b="1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𝟓𝟐</m:t>
                        </m:r>
                      </m:e>
                      <m:sub>
                        <m:r>
                          <a:rPr lang="en-US" altLang="zh-TW" sz="1700" i="1" dirty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altLang="zh-TW" sz="1700" i="1" dirty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  <m:r>
                          <a:rPr lang="en-US" altLang="zh-TW" sz="1700" i="1" dirty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altLang="zh-TW" sz="1700" i="1" dirty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𝟎𝟐</m:t>
                        </m:r>
                      </m:sub>
                      <m:sup>
                        <m:r>
                          <a:rPr lang="en-US" altLang="zh-TW" sz="1700" i="1" dirty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altLang="zh-TW" sz="1700" i="1" dirty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  <m:r>
                          <a:rPr lang="en-US" altLang="zh-TW" sz="1700" i="1" dirty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altLang="zh-TW" sz="1700" i="1" dirty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𝟎𝟑</m:t>
                        </m:r>
                      </m:sup>
                    </m:sSubSup>
                    <m:r>
                      <a:rPr kumimoji="1" lang="en-US" altLang="zh-TW" sz="1700" b="1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kumimoji="1" lang="en-US" altLang="zh-TW" sz="1700" dirty="0">
                    <a:solidFill>
                      <a:srgbClr val="0000FF"/>
                    </a:solidFill>
                  </a:rPr>
                  <a:t>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TW" sz="1700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kumimoji="1" lang="en-US" altLang="zh-TW" sz="1700" b="1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kumimoji="1" lang="en-US" altLang="zh-TW" sz="1700" b="1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kumimoji="1" lang="en-US" altLang="zh-TW" sz="1700" b="1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𝟓𝟔</m:t>
                        </m:r>
                      </m:e>
                      <m:sub>
                        <m:r>
                          <a:rPr kumimoji="1" lang="en-US" altLang="zh-TW" sz="1700" b="1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  <m:sup>
                        <m:r>
                          <a:rPr kumimoji="1" lang="en-US" altLang="zh-TW" sz="1700" b="1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sup>
                    </m:sSubSup>
                  </m:oMath>
                </a14:m>
                <a:endParaRPr kumimoji="1" lang="zh-TW" altLang="en-US" sz="17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文字方塊 2">
                <a:extLst>
                  <a:ext uri="{FF2B5EF4-FFF2-40B4-BE49-F238E27FC236}">
                    <a16:creationId xmlns:a16="http://schemas.microsoft.com/office/drawing/2014/main" id="{F81D5F48-8747-A137-353A-BBEDDE62D2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01600" y="4499270"/>
                <a:ext cx="6590359" cy="373372"/>
              </a:xfrm>
              <a:prstGeom prst="rect">
                <a:avLst/>
              </a:prstGeom>
              <a:blipFill>
                <a:blip r:embed="rId8"/>
                <a:stretch>
                  <a:fillRect l="-577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橢圓 4">
            <a:extLst>
              <a:ext uri="{FF2B5EF4-FFF2-40B4-BE49-F238E27FC236}">
                <a16:creationId xmlns:a16="http://schemas.microsoft.com/office/drawing/2014/main" id="{042CDD19-7805-7669-7092-C3BC78CAE66D}"/>
              </a:ext>
            </a:extLst>
          </p:cNvPr>
          <p:cNvSpPr/>
          <p:nvPr/>
        </p:nvSpPr>
        <p:spPr bwMode="auto">
          <a:xfrm>
            <a:off x="6344954" y="979565"/>
            <a:ext cx="311798" cy="276744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22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75990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069A4F00-D791-ADD8-09D1-660356533D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5CC9552A-F573-4662-82F8-161A2F44A3D8}" type="slidenum">
              <a:rPr lang="en-US" altLang="zh-TW" smtClean="0">
                <a:solidFill>
                  <a:prstClr val="black"/>
                </a:solidFill>
                <a:ea typeface="PMingLiU" panose="02020500000000000000" pitchFamily="18" charset="-120"/>
              </a:rPr>
              <a:pPr defTabSz="685800">
                <a:defRPr/>
              </a:pPr>
              <a:t>2</a:t>
            </a:fld>
            <a:endParaRPr lang="en-US" altLang="zh-TW">
              <a:solidFill>
                <a:prstClr val="black"/>
              </a:solidFill>
              <a:ea typeface="PMingLiU" panose="02020500000000000000" pitchFamily="18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BA7B68CD-7D6A-620F-D008-0C4D33324C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300" y="0"/>
            <a:ext cx="762044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8228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AE37431E-B121-5773-2BD7-EC1780159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EC07A838-492B-4213-A14F-B0EB990CD472}" type="slidenum">
              <a:rPr lang="en-US" altLang="zh-TW" smtClean="0">
                <a:solidFill>
                  <a:prstClr val="black"/>
                </a:solidFill>
              </a:rPr>
              <a:pPr defTabSz="685800">
                <a:defRPr/>
              </a:pPr>
              <a:t>20</a:t>
            </a:fld>
            <a:endParaRPr lang="en-US" altLang="zh-TW">
              <a:solidFill>
                <a:prstClr val="black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">
                <a:extLst>
                  <a:ext uri="{FF2B5EF4-FFF2-40B4-BE49-F238E27FC236}">
                    <a16:creationId xmlns:a16="http://schemas.microsoft.com/office/drawing/2014/main" id="{7DCE5EFA-FF9F-2CBE-9F2D-8A7F02E573D3}"/>
                  </a:ext>
                </a:extLst>
              </p:cNvPr>
              <p:cNvSpPr txBox="1"/>
              <p:nvPr/>
            </p:nvSpPr>
            <p:spPr bwMode="auto">
              <a:xfrm>
                <a:off x="606582" y="239121"/>
                <a:ext cx="8193386" cy="3646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 marL="285750" indent="-285750">
                  <a:spcBef>
                    <a:spcPct val="50000"/>
                  </a:spcBef>
                  <a:buFont typeface="Wingdings" pitchFamily="2" charset="2"/>
                  <a:buChar char="n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TW" sz="17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TW" sz="17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kumimoji="1" lang="en-US" altLang="zh-TW" sz="17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𝑬</m:t>
                        </m:r>
                      </m:e>
                      <m:sup>
                        <m:r>
                          <a:rPr kumimoji="1" lang="en-US" altLang="zh-TW" sz="17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kumimoji="1" lang="en-US" altLang="zh-TW" sz="1700" b="1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TW" sz="1800" i="1">
                        <a:solidFill>
                          <a:srgbClr val="3333FF"/>
                        </a:solidFill>
                        <a:latin typeface="Cambria Math" panose="02040503050406030204" pitchFamily="18" charset="0"/>
                        <a:sym typeface="Symbol" pitchFamily="2" charset="2"/>
                      </a:rPr>
                      <m:t> </m:t>
                    </m:r>
                  </m:oMath>
                </a14:m>
                <a:r>
                  <a:rPr kumimoji="1" lang="en-US" altLang="zh-TW" sz="1700" dirty="0">
                    <a:solidFill>
                      <a:srgbClr val="0000FF"/>
                    </a:solidFill>
                  </a:rPr>
                  <a:t>from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TW" sz="17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TW" sz="17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𝑫</m:t>
                        </m:r>
                      </m:e>
                      <m:sup>
                        <m:r>
                          <a:rPr kumimoji="1" lang="en-US" altLang="zh-TW" sz="17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p>
                    </m:sSup>
                    <m:r>
                      <a:rPr kumimoji="1" lang="en-US" altLang="zh-TW" sz="17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bSup>
                      <m:sSubSupPr>
                        <m:ctrlPr>
                          <a:rPr kumimoji="1" lang="en-US" altLang="zh-TW" sz="17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kumimoji="1" lang="en-US" altLang="zh-TW" sz="17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b>
                        <m:r>
                          <a:rPr kumimoji="1" lang="en-US" altLang="zh-TW" sz="17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  <m:sup>
                        <m:r>
                          <a:rPr kumimoji="1" lang="en-US" altLang="zh-TW" sz="17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bSup>
                    <m:sSup>
                      <m:sSupPr>
                        <m:ctrlPr>
                          <a:rPr kumimoji="1" lang="en-US" altLang="zh-TW" sz="17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TW" sz="17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𝝅</m:t>
                        </m:r>
                      </m:e>
                      <m:sup>
                        <m:r>
                          <a:rPr kumimoji="1" lang="en-US" altLang="zh-TW" sz="17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kumimoji="1" lang="en-US" altLang="zh-TW" sz="17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kumimoji="1" lang="en-US" altLang="zh-TW" sz="17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TW" sz="17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𝝅</m:t>
                        </m:r>
                      </m:e>
                      <m:sup>
                        <m:r>
                          <a:rPr kumimoji="1" lang="en-US" altLang="zh-TW" sz="17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kumimoji="1" lang="en-US" altLang="zh-TW" sz="17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TW" sz="17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𝝅</m:t>
                        </m:r>
                      </m:e>
                      <m:sup>
                        <m:r>
                          <a:rPr kumimoji="1" lang="en-US" altLang="zh-TW" sz="17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kumimoji="1" lang="en-US" altLang="zh-TW" sz="17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𝜼</m:t>
                    </m:r>
                    <m:r>
                      <a:rPr kumimoji="1" lang="en-US" altLang="zh-TW" sz="17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kumimoji="1" lang="en-US" altLang="zh-TW" sz="1700" dirty="0">
                    <a:solidFill>
                      <a:srgbClr val="0000FF"/>
                    </a:solidFill>
                  </a:rPr>
                  <a:t>   </a:t>
                </a:r>
                <a14:m>
                  <m:oMath xmlns:m="http://schemas.openxmlformats.org/officeDocument/2006/math">
                    <m:r>
                      <a:rPr kumimoji="1" lang="en-US" altLang="zh-TW" sz="1700" b="1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𝑨</m:t>
                    </m:r>
                    <m:r>
                      <a:rPr kumimoji="1" lang="en-US" altLang="zh-TW" sz="1700" b="1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altLang="zh-TW" sz="17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17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𝑫</m:t>
                        </m:r>
                      </m:e>
                      <m:sup>
                        <m:r>
                          <a:rPr lang="en-US" altLang="zh-TW" sz="17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p>
                    </m:sSup>
                    <m:r>
                      <a:rPr lang="en-US" altLang="zh-TW" sz="17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bSup>
                      <m:sSubSupPr>
                        <m:ctrlPr>
                          <a:rPr lang="en-US" altLang="zh-TW" sz="17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TW" sz="17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b>
                        <m:r>
                          <a:rPr lang="en-US" altLang="zh-TW" sz="17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  <m:sup>
                        <m:r>
                          <a:rPr lang="en-US" altLang="zh-TW" sz="17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bSup>
                    <m:sSup>
                      <m:sSupPr>
                        <m:ctrlPr>
                          <a:rPr lang="en-US" altLang="zh-TW" sz="17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17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𝝅</m:t>
                        </m:r>
                      </m:e>
                      <m:sup>
                        <m:r>
                          <a:rPr lang="en-US" altLang="zh-TW" sz="17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kumimoji="1" lang="en-US" altLang="zh-TW" sz="1700" dirty="0">
                    <a:solidFill>
                      <a:srgbClr val="0000FF"/>
                    </a:solidFill>
                  </a:rPr>
                  <a:t>)</a:t>
                </a:r>
                <a14:m>
                  <m:oMath xmlns:m="http://schemas.openxmlformats.org/officeDocument/2006/math">
                    <m:r>
                      <a:rPr kumimoji="1" lang="en-US" altLang="zh-TW" sz="1700" b="1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kumimoji="1" lang="en-US" altLang="zh-TW" sz="1700" b="1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TW" sz="1700" b="1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𝝀</m:t>
                        </m:r>
                      </m:e>
                      <m:sub>
                        <m:r>
                          <a:rPr kumimoji="1" lang="en-US" altLang="zh-TW" sz="1700" b="1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𝒅</m:t>
                        </m:r>
                      </m:sub>
                    </m:sSub>
                    <m:r>
                      <a:rPr kumimoji="1" lang="en-US" altLang="zh-TW" sz="1700" b="1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kumimoji="1" lang="en-US" altLang="zh-TW" sz="1700" b="1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𝑻</m:t>
                    </m:r>
                    <m:r>
                      <a:rPr kumimoji="1" lang="en-US" altLang="zh-TW" sz="1700" b="1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kumimoji="1" lang="en-US" altLang="zh-TW" sz="1700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TW" sz="1700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𝑬</m:t>
                        </m:r>
                      </m:e>
                      <m:sup>
                        <m:r>
                          <a:rPr kumimoji="1" lang="en-US" altLang="zh-TW" sz="1700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kumimoji="1" lang="en-US" altLang="zh-TW" sz="1700" b="1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kumimoji="1" lang="zh-TW" altLang="en-US" sz="17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文字方塊 2">
                <a:extLst>
                  <a:ext uri="{FF2B5EF4-FFF2-40B4-BE49-F238E27FC236}">
                    <a16:creationId xmlns:a16="http://schemas.microsoft.com/office/drawing/2014/main" id="{7DCE5EFA-FF9F-2CBE-9F2D-8A7F02E573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06582" y="239121"/>
                <a:ext cx="8193386" cy="364652"/>
              </a:xfrm>
              <a:prstGeom prst="rect">
                <a:avLst/>
              </a:prstGeom>
              <a:blipFill>
                <a:blip r:embed="rId2"/>
                <a:stretch>
                  <a:fillRect l="-464" t="-3333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圖片 4">
            <a:extLst>
              <a:ext uri="{FF2B5EF4-FFF2-40B4-BE49-F238E27FC236}">
                <a16:creationId xmlns:a16="http://schemas.microsoft.com/office/drawing/2014/main" id="{7B1381DA-8F4A-D54B-3C36-BC34EB3A84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3552" y="673677"/>
            <a:ext cx="3494575" cy="36422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>
                <a:extLst>
                  <a:ext uri="{FF2B5EF4-FFF2-40B4-BE49-F238E27FC236}">
                    <a16:creationId xmlns:a16="http://schemas.microsoft.com/office/drawing/2014/main" id="{9BFC0D82-15D5-1567-96FF-C9680BCB2E0D}"/>
                  </a:ext>
                </a:extLst>
              </p:cNvPr>
              <p:cNvSpPr txBox="1"/>
              <p:nvPr/>
            </p:nvSpPr>
            <p:spPr bwMode="auto">
              <a:xfrm>
                <a:off x="606582" y="1210973"/>
                <a:ext cx="8193386" cy="4854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Bef>
                    <a:spcPct val="50000"/>
                  </a:spcBef>
                  <a:buFont typeface="Wingdings" pitchFamily="2" charset="2"/>
                  <a:buChar char="n"/>
                </a:pP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zh-TW" sz="1800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sym typeface="Symbol" pitchFamily="2" charset="2"/>
                          </a:rPr>
                        </m:ctrlPr>
                      </m:accPr>
                      <m:e>
                        <m:r>
                          <a:rPr lang="en-US" altLang="zh-TW" sz="18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sym typeface="Symbol" pitchFamily="2" charset="2"/>
                          </a:rPr>
                          <m:t>𝑻</m:t>
                        </m:r>
                      </m:e>
                    </m:acc>
                    <m:r>
                      <a:rPr lang="en-US" altLang="zh-TW" sz="1800" i="1">
                        <a:solidFill>
                          <a:srgbClr val="3333FF"/>
                        </a:solidFill>
                        <a:latin typeface="Cambria Math" panose="02040503050406030204" pitchFamily="18" charset="0"/>
                        <a:sym typeface="Symbol" pitchFamily="2" charset="2"/>
                      </a:rPr>
                      <m:t> </m:t>
                    </m:r>
                  </m:oMath>
                </a14:m>
                <a:r>
                  <a:rPr kumimoji="1" lang="en-US" altLang="zh-TW" sz="1700" dirty="0">
                    <a:solidFill>
                      <a:srgbClr val="0000FF"/>
                    </a:solidFill>
                  </a:rPr>
                  <a:t> from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TW" sz="17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TW" sz="17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𝑫</m:t>
                        </m:r>
                      </m:e>
                      <m:sup>
                        <m:r>
                          <a:rPr kumimoji="1" lang="en-US" altLang="zh-TW" sz="17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p>
                    </m:sSup>
                    <m:r>
                      <a:rPr kumimoji="1" lang="en-US" altLang="zh-TW" sz="17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bSup>
                      <m:sSubSupPr>
                        <m:ctrlPr>
                          <a:rPr kumimoji="1" lang="en-US" altLang="zh-TW" sz="17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kumimoji="1" lang="en-US" altLang="zh-TW" sz="17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b>
                        <m:r>
                          <a:rPr kumimoji="1" lang="en-US" altLang="zh-TW" sz="17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  <m:sup>
                        <m:r>
                          <a:rPr kumimoji="1" lang="en-US" altLang="zh-TW" sz="17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p>
                    </m:sSubSup>
                    <m:sSup>
                      <m:sSupPr>
                        <m:ctrlPr>
                          <a:rPr kumimoji="1" lang="en-US" altLang="zh-TW" sz="17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kumimoji="1" lang="en-US" altLang="zh-TW" sz="1700" b="1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kumimoji="1" lang="en-US" altLang="zh-TW" sz="1700" b="1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𝑲</m:t>
                            </m:r>
                          </m:e>
                        </m:acc>
                      </m:e>
                      <m:sup>
                        <m:r>
                          <a:rPr kumimoji="1" lang="en-US" altLang="zh-TW" sz="17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p>
                    </m:sSup>
                    <m:r>
                      <a:rPr kumimoji="1" lang="en-US" altLang="zh-TW" sz="17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kumimoji="1" lang="en-US" altLang="zh-TW" sz="17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𝜼</m:t>
                    </m:r>
                    <m:sSup>
                      <m:sSupPr>
                        <m:ctrlPr>
                          <a:rPr kumimoji="1" lang="en-US" altLang="zh-TW" sz="17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TW" sz="17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𝝅</m:t>
                        </m:r>
                      </m:e>
                      <m:sup>
                        <m:r>
                          <a:rPr kumimoji="1" lang="en-US" altLang="zh-TW" sz="17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p>
                    </m:sSup>
                    <m:sSup>
                      <m:sSupPr>
                        <m:ctrlPr>
                          <a:rPr lang="en-US" altLang="zh-TW" sz="17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altLang="zh-TW" sz="17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TW" sz="17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𝑲</m:t>
                            </m:r>
                          </m:e>
                        </m:acc>
                      </m:e>
                      <m:sup>
                        <m:r>
                          <a:rPr lang="en-US" altLang="zh-TW" sz="17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p>
                    </m:sSup>
                    <m:r>
                      <a:rPr lang="en-US" altLang="zh-TW" sz="17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:   </m:t>
                    </m:r>
                    <m:r>
                      <a:rPr kumimoji="1" lang="en-US" altLang="zh-TW" sz="1700" b="1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𝑨</m:t>
                    </m:r>
                    <m:r>
                      <a:rPr kumimoji="1" lang="en-US" altLang="zh-TW" sz="1700" b="1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altLang="zh-TW" sz="17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17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𝑫</m:t>
                        </m:r>
                      </m:e>
                      <m:sup>
                        <m:r>
                          <a:rPr lang="en-US" altLang="zh-TW" sz="17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p>
                    </m:sSup>
                    <m:r>
                      <a:rPr lang="en-US" altLang="zh-TW" sz="17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bSup>
                      <m:sSubSupPr>
                        <m:ctrlPr>
                          <a:rPr lang="en-US" altLang="zh-TW" sz="17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TW" sz="17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b>
                        <m:r>
                          <a:rPr lang="en-US" altLang="zh-TW" sz="17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  <m:sup>
                        <m:r>
                          <a:rPr lang="en-US" altLang="zh-TW" sz="17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p>
                    </m:sSubSup>
                    <m:sSup>
                      <m:sSupPr>
                        <m:ctrlPr>
                          <a:rPr lang="en-US" altLang="zh-TW" sz="17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altLang="zh-TW" sz="17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TW" sz="17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𝑲</m:t>
                            </m:r>
                          </m:e>
                        </m:acc>
                      </m:e>
                      <m:sup>
                        <m:r>
                          <a:rPr lang="en-US" altLang="zh-TW" sz="17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p>
                    </m:sSup>
                  </m:oMath>
                </a14:m>
                <a:r>
                  <a:rPr kumimoji="1" lang="en-US" altLang="zh-TW" sz="1700" dirty="0">
                    <a:solidFill>
                      <a:srgbClr val="0000FF"/>
                    </a:solidFill>
                  </a:rPr>
                  <a:t>)</a:t>
                </a:r>
                <a14:m>
                  <m:oMath xmlns:m="http://schemas.openxmlformats.org/officeDocument/2006/math">
                    <m:r>
                      <a:rPr kumimoji="1" lang="en-US" altLang="zh-TW" sz="1700" b="1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kumimoji="1" lang="en-US" altLang="zh-TW" sz="1700" b="1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f>
                          <m:fPr>
                            <m:ctrlPr>
                              <a:rPr kumimoji="1" lang="en-US" altLang="zh-TW" sz="1700" b="1" i="1" dirty="0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kumimoji="1" lang="en-US" altLang="zh-TW" sz="1700" b="1" i="1" dirty="0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rad>
                              <m:radPr>
                                <m:degHide m:val="on"/>
                                <m:ctrlPr>
                                  <a:rPr kumimoji="1" lang="en-US" altLang="zh-TW" sz="1700" b="1" i="1" dirty="0" smtClean="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kumimoji="1" lang="en-US" altLang="zh-TW" sz="1700" b="1" i="1" dirty="0" smtClean="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  <m:t>𝟐</m:t>
                                </m:r>
                              </m:e>
                            </m:rad>
                          </m:den>
                        </m:f>
                        <m:r>
                          <a:rPr kumimoji="1" lang="en-US" altLang="zh-TW" sz="1700" b="1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𝝀</m:t>
                        </m:r>
                      </m:e>
                      <m:sub>
                        <m:r>
                          <a:rPr kumimoji="1" lang="en-US" altLang="zh-TW" sz="1700" b="1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𝒔𝒅</m:t>
                        </m:r>
                      </m:sub>
                    </m:sSub>
                    <m:r>
                      <a:rPr kumimoji="1" lang="en-US" altLang="zh-TW" sz="1700" b="1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kumimoji="1" lang="en-US" altLang="zh-TW" sz="1700" b="1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𝑪</m:t>
                    </m:r>
                    <m:r>
                      <a:rPr kumimoji="1" lang="en-US" altLang="zh-TW" sz="1700" b="1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kumimoji="1" lang="en-US" altLang="zh-TW" sz="1700" b="1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𝑬</m:t>
                    </m:r>
                    <m:r>
                      <a:rPr kumimoji="1" lang="en-US" altLang="zh-TW" sz="1700" b="1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̅"/>
                        <m:ctrlPr>
                          <a:rPr kumimoji="1" lang="zh-TW" altLang="en-US" sz="1700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kumimoji="1" lang="en-US" altLang="zh-TW" sz="1700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</m:acc>
                    <m:r>
                      <a:rPr kumimoji="1" lang="en-US" altLang="zh-TW" sz="1700" b="1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kumimoji="1" lang="zh-TW" altLang="en-US" sz="17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6" name="文字方塊 5">
                <a:extLst>
                  <a:ext uri="{FF2B5EF4-FFF2-40B4-BE49-F238E27FC236}">
                    <a16:creationId xmlns:a16="http://schemas.microsoft.com/office/drawing/2014/main" id="{9BFC0D82-15D5-1567-96FF-C9680BCB2E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06582" y="1210973"/>
                <a:ext cx="8193386" cy="485454"/>
              </a:xfrm>
              <a:prstGeom prst="rect">
                <a:avLst/>
              </a:prstGeom>
              <a:blipFill>
                <a:blip r:embed="rId4"/>
                <a:stretch>
                  <a:fillRect l="-619" b="-256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>
                <a:extLst>
                  <a:ext uri="{FF2B5EF4-FFF2-40B4-BE49-F238E27FC236}">
                    <a16:creationId xmlns:a16="http://schemas.microsoft.com/office/drawing/2014/main" id="{1439E67C-B485-BC68-E33B-97771FB89358}"/>
                  </a:ext>
                </a:extLst>
              </p:cNvPr>
              <p:cNvSpPr txBox="1"/>
              <p:nvPr/>
            </p:nvSpPr>
            <p:spPr bwMode="auto">
              <a:xfrm>
                <a:off x="633773" y="2234926"/>
                <a:ext cx="7912698" cy="3733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 marL="285750" indent="-285750">
                  <a:spcBef>
                    <a:spcPct val="50000"/>
                  </a:spcBef>
                  <a:buFont typeface="Wingdings" pitchFamily="2" charset="2"/>
                  <a:buChar char="n"/>
                </a:pPr>
                <a:r>
                  <a:rPr lang="en-US" altLang="zh-TW" sz="1700" dirty="0">
                    <a:solidFill>
                      <a:srgbClr val="0000FF"/>
                    </a:solidFill>
                  </a:rPr>
                  <a:t>The solution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kumimoji="1" lang="en-US" altLang="zh-TW" sz="170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kumimoji="1" lang="en-US" altLang="zh-TW" sz="17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</m:acc>
                  </m:oMath>
                </a14:m>
                <a:r>
                  <a:rPr kumimoji="1" lang="en-US" altLang="zh-TW" sz="1700" dirty="0">
                    <a:solidFill>
                      <a:srgbClr val="0000FF"/>
                    </a:solidFill>
                  </a:rPr>
                  <a:t>/</a:t>
                </a:r>
                <a14:m>
                  <m:oMath xmlns:m="http://schemas.openxmlformats.org/officeDocument/2006/math">
                    <m:r>
                      <a:rPr kumimoji="1" lang="en-US" altLang="zh-TW" sz="1700" b="1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𝑻</m:t>
                    </m:r>
                    <m:r>
                      <a:rPr kumimoji="1" lang="en-US" altLang="zh-TW" sz="1700" b="1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altLang="zh-TW" sz="1700" i="1" dirty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TW" sz="1700" i="1" dirty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altLang="zh-TW" sz="1700" i="1" dirty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altLang="zh-TW" sz="1700" i="1" dirty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𝟓𝟔</m:t>
                        </m:r>
                      </m:e>
                      <m:sub>
                        <m:r>
                          <a:rPr lang="en-US" altLang="zh-TW" sz="1700" b="1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  <m:sup>
                        <m:r>
                          <a:rPr lang="en-US" altLang="zh-TW" sz="1700" b="1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sup>
                    </m:sSubSup>
                  </m:oMath>
                </a14:m>
                <a:r>
                  <a:rPr kumimoji="1" lang="en-US" altLang="zh-TW" sz="1700" dirty="0">
                    <a:solidFill>
                      <a:srgbClr val="0000FF"/>
                    </a:solidFill>
                  </a:rPr>
                  <a:t> is ruled out by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TW" sz="17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TW" sz="17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𝑫</m:t>
                        </m:r>
                      </m:e>
                      <m:sup>
                        <m:r>
                          <a:rPr kumimoji="1" lang="en-US" altLang="zh-TW" sz="17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kumimoji="1" lang="en-US" altLang="zh-TW" sz="17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bSup>
                      <m:sSubSupPr>
                        <m:ctrlPr>
                          <a:rPr kumimoji="1" lang="en-US" altLang="zh-TW" sz="17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kumimoji="1" lang="en-US" altLang="zh-TW" sz="17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b>
                        <m:r>
                          <a:rPr kumimoji="1" lang="en-US" altLang="zh-TW" sz="17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  <m:sup>
                        <m:r>
                          <a:rPr kumimoji="1" lang="en-US" altLang="zh-TW" sz="17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sSup>
                      <m:sSupPr>
                        <m:ctrlPr>
                          <a:rPr kumimoji="1" lang="en-US" altLang="zh-TW" sz="17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TW" sz="17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𝝅</m:t>
                        </m:r>
                      </m:e>
                      <m:sup>
                        <m:r>
                          <a:rPr kumimoji="1" lang="en-US" altLang="zh-TW" sz="17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p>
                    </m:sSup>
                  </m:oMath>
                </a14:m>
                <a:r>
                  <a:rPr kumimoji="1" lang="en-US" altLang="zh-TW" sz="1700" dirty="0">
                    <a:solidFill>
                      <a:srgbClr val="0000FF"/>
                    </a:solidFill>
                  </a:rPr>
                  <a:t> ⇒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altLang="zh-TW" sz="17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sz="17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</m:acc>
                  </m:oMath>
                </a14:m>
                <a:r>
                  <a:rPr lang="en-US" altLang="zh-TW" sz="1700" dirty="0">
                    <a:solidFill>
                      <a:srgbClr val="0000FF"/>
                    </a:solidFill>
                  </a:rPr>
                  <a:t>/</a:t>
                </a:r>
                <a14:m>
                  <m:oMath xmlns:m="http://schemas.openxmlformats.org/officeDocument/2006/math">
                    <m:r>
                      <a:rPr lang="en-US" altLang="zh-TW" sz="1700" i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𝑻</m:t>
                    </m:r>
                    <m:r>
                      <a:rPr lang="en-US" altLang="zh-TW" sz="1700" b="1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=−</m:t>
                    </m:r>
                    <m:sSubSup>
                      <m:sSubSupPr>
                        <m:ctrlPr>
                          <a:rPr lang="en-US" altLang="zh-TW" sz="1700" b="1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TW" sz="1700" b="1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  <m:r>
                          <a:rPr lang="en-US" altLang="zh-TW" sz="1700" b="1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altLang="zh-TW" sz="1700" b="1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𝟓𝟐</m:t>
                        </m:r>
                      </m:e>
                      <m:sub>
                        <m:r>
                          <a:rPr lang="en-US" altLang="zh-TW" sz="1700" b="1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altLang="zh-TW" sz="1700" b="1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  <m:r>
                          <a:rPr lang="en-US" altLang="zh-TW" sz="1700" b="1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altLang="zh-TW" sz="1700" b="1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𝟎𝟐</m:t>
                        </m:r>
                      </m:sub>
                      <m:sup>
                        <m:r>
                          <a:rPr lang="en-US" altLang="zh-TW" sz="1700" b="1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altLang="zh-TW" sz="1700" b="1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  <m:r>
                          <a:rPr lang="en-US" altLang="zh-TW" sz="1700" b="1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altLang="zh-TW" sz="1700" b="1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𝟎𝟑</m:t>
                        </m:r>
                      </m:sup>
                    </m:sSubSup>
                  </m:oMath>
                </a14:m>
                <a:endParaRPr kumimoji="1" lang="zh-TW" altLang="en-US" sz="17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1" name="文字方塊 10">
                <a:extLst>
                  <a:ext uri="{FF2B5EF4-FFF2-40B4-BE49-F238E27FC236}">
                    <a16:creationId xmlns:a16="http://schemas.microsoft.com/office/drawing/2014/main" id="{1439E67C-B485-BC68-E33B-97771FB893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33773" y="2234926"/>
                <a:ext cx="7912698" cy="373372"/>
              </a:xfrm>
              <a:prstGeom prst="rect">
                <a:avLst/>
              </a:prstGeom>
              <a:blipFill>
                <a:blip r:embed="rId6"/>
                <a:stretch>
                  <a:fillRect l="-321" t="-6667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3">
                <a:extLst>
                  <a:ext uri="{FF2B5EF4-FFF2-40B4-BE49-F238E27FC236}">
                    <a16:creationId xmlns:a16="http://schemas.microsoft.com/office/drawing/2014/main" id="{DF472751-5F17-22EB-983E-D2807F38C20E}"/>
                  </a:ext>
                </a:extLst>
              </p:cNvPr>
              <p:cNvSpPr txBox="1"/>
              <p:nvPr/>
            </p:nvSpPr>
            <p:spPr bwMode="auto">
              <a:xfrm>
                <a:off x="2222329" y="1696427"/>
                <a:ext cx="2779351" cy="4080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altLang="zh-TW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</m:acc>
                      <m:r>
                        <a:rPr lang="en-US" altLang="zh-TW" sz="20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altLang="zh-TW" sz="20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altLang="zh-TW" sz="20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altLang="zh-TW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1.74</m:t>
                          </m:r>
                        </m:e>
                        <m:sub>
                          <m:r>
                            <a:rPr lang="en-US" altLang="zh-TW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−0.27</m:t>
                          </m:r>
                        </m:sub>
                        <m:sup>
                          <m:r>
                            <a:rPr lang="en-US" altLang="zh-TW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+0.23</m:t>
                          </m:r>
                        </m:sup>
                      </m:sSubSup>
                    </m:oMath>
                  </m:oMathPara>
                </a14:m>
                <a:endParaRPr kumimoji="1" lang="zh-TW" altLang="en-US" sz="2000" b="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" name="文字方塊 3">
                <a:extLst>
                  <a:ext uri="{FF2B5EF4-FFF2-40B4-BE49-F238E27FC236}">
                    <a16:creationId xmlns:a16="http://schemas.microsoft.com/office/drawing/2014/main" id="{DF472751-5F17-22EB-983E-D2807F38C2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22329" y="1696427"/>
                <a:ext cx="2779351" cy="408060"/>
              </a:xfrm>
              <a:prstGeom prst="rect">
                <a:avLst/>
              </a:prstGeom>
              <a:blipFill>
                <a:blip r:embed="rId7"/>
                <a:stretch>
                  <a:fillRect b="-1515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>
                <a:extLst>
                  <a:ext uri="{FF2B5EF4-FFF2-40B4-BE49-F238E27FC236}">
                    <a16:creationId xmlns:a16="http://schemas.microsoft.com/office/drawing/2014/main" id="{37F837C5-DA45-CF6B-77D8-9F0784368FD5}"/>
                  </a:ext>
                </a:extLst>
              </p:cNvPr>
              <p:cNvSpPr txBox="1"/>
              <p:nvPr/>
            </p:nvSpPr>
            <p:spPr bwMode="auto">
              <a:xfrm>
                <a:off x="491608" y="3315489"/>
                <a:ext cx="2779351" cy="4313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altLang="zh-TW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</m:acc>
                      <m:r>
                        <a:rPr lang="en-US" altLang="zh-TW" sz="20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altLang="zh-TW" sz="20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altLang="zh-TW" sz="20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altLang="zh-TW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1.74</m:t>
                          </m:r>
                        </m:e>
                        <m:sub>
                          <m:r>
                            <a:rPr lang="en-US" altLang="zh-TW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−0.27,</m:t>
                          </m:r>
                        </m:sub>
                        <m:sup>
                          <m:r>
                            <a:rPr lang="en-US" altLang="zh-TW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+0.23</m:t>
                          </m:r>
                        </m:sup>
                      </m:sSubSup>
                    </m:oMath>
                  </m:oMathPara>
                </a14:m>
                <a:endParaRPr kumimoji="1" lang="zh-TW" altLang="en-US" sz="2000" b="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" name="文字方塊 6">
                <a:extLst>
                  <a:ext uri="{FF2B5EF4-FFF2-40B4-BE49-F238E27FC236}">
                    <a16:creationId xmlns:a16="http://schemas.microsoft.com/office/drawing/2014/main" id="{37F837C5-DA45-CF6B-77D8-9F0784368F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91608" y="3315489"/>
                <a:ext cx="2779351" cy="431337"/>
              </a:xfrm>
              <a:prstGeom prst="rect">
                <a:avLst/>
              </a:prstGeom>
              <a:blipFill>
                <a:blip r:embed="rId8"/>
                <a:stretch>
                  <a:fillRect b="-857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7">
                <a:extLst>
                  <a:ext uri="{FF2B5EF4-FFF2-40B4-BE49-F238E27FC236}">
                    <a16:creationId xmlns:a16="http://schemas.microsoft.com/office/drawing/2014/main" id="{FF9D829C-2C18-6B56-2574-853D91CB2C62}"/>
                  </a:ext>
                </a:extLst>
              </p:cNvPr>
              <p:cNvSpPr txBox="1"/>
              <p:nvPr/>
            </p:nvSpPr>
            <p:spPr bwMode="auto">
              <a:xfrm>
                <a:off x="3005751" y="3308018"/>
                <a:ext cx="2209046" cy="4467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altLang="zh-TW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sz="2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</m:acc>
                  </m:oMath>
                </a14:m>
                <a:r>
                  <a:rPr lang="en-US" altLang="zh-TW" sz="2000" b="0" dirty="0">
                    <a:solidFill>
                      <a:schemeClr val="tx1"/>
                    </a:solidFill>
                  </a:rPr>
                  <a:t>/</a:t>
                </a:r>
                <a14:m>
                  <m:oMath xmlns:m="http://schemas.openxmlformats.org/officeDocument/2006/math">
                    <m:r>
                      <a:rPr lang="en-US" altLang="zh-TW" sz="2000" b="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altLang="zh-TW" sz="20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=−</m:t>
                    </m:r>
                    <m:sSubSup>
                      <m:sSubSupPr>
                        <m:ctrlPr>
                          <a:rPr lang="en-US" altLang="zh-TW" sz="20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TW" sz="20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0.52</m:t>
                        </m:r>
                      </m:e>
                      <m:sub>
                        <m:r>
                          <a:rPr lang="en-US" altLang="zh-TW" sz="20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−0.02,</m:t>
                        </m:r>
                      </m:sub>
                      <m:sup>
                        <m:r>
                          <a:rPr lang="en-US" altLang="zh-TW" sz="20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+0.03</m:t>
                        </m:r>
                      </m:sup>
                    </m:sSubSup>
                  </m:oMath>
                </a14:m>
                <a:endParaRPr kumimoji="1" lang="zh-TW" altLang="en-US" sz="2000" b="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" name="文字方塊 7">
                <a:extLst>
                  <a:ext uri="{FF2B5EF4-FFF2-40B4-BE49-F238E27FC236}">
                    <a16:creationId xmlns:a16="http://schemas.microsoft.com/office/drawing/2014/main" id="{FF9D829C-2C18-6B56-2574-853D91CB2C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005751" y="3308018"/>
                <a:ext cx="2209046" cy="446725"/>
              </a:xfrm>
              <a:prstGeom prst="rect">
                <a:avLst/>
              </a:prstGeom>
              <a:blipFill>
                <a:blip r:embed="rId9"/>
                <a:stretch>
                  <a:fillRect t="-5556" b="-1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圖片 8">
            <a:extLst>
              <a:ext uri="{FF2B5EF4-FFF2-40B4-BE49-F238E27FC236}">
                <a16:creationId xmlns:a16="http://schemas.microsoft.com/office/drawing/2014/main" id="{2B56B49A-85EE-9E19-796B-60E8505D04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9386" y="3281885"/>
            <a:ext cx="3494575" cy="364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7102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0C494062-33DD-847F-64E5-76EE4C5B0F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EC07A838-492B-4213-A14F-B0EB990CD472}" type="slidenum">
              <a:rPr lang="en-US" altLang="zh-TW" smtClean="0">
                <a:solidFill>
                  <a:prstClr val="black"/>
                </a:solidFill>
              </a:rPr>
              <a:pPr defTabSz="685800">
                <a:defRPr/>
              </a:pPr>
              <a:t>21</a:t>
            </a:fld>
            <a:endParaRPr lang="en-US" altLang="zh-TW">
              <a:solidFill>
                <a:prstClr val="black"/>
              </a:solidFill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3A73FFB6-8C06-D9E7-FF0B-F62D404702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673" y="646938"/>
            <a:ext cx="7772400" cy="3849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2773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EF8E46F9-0DDF-60E8-9921-832D084029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EC07A838-492B-4213-A14F-B0EB990CD472}" type="slidenum">
              <a:rPr lang="en-US" altLang="zh-TW" smtClean="0">
                <a:solidFill>
                  <a:prstClr val="black"/>
                </a:solidFill>
              </a:rPr>
              <a:pPr defTabSz="685800">
                <a:defRPr/>
              </a:pPr>
              <a:t>22</a:t>
            </a:fld>
            <a:endParaRPr lang="en-US" altLang="zh-TW">
              <a:solidFill>
                <a:prstClr val="black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4">
                <a:extLst>
                  <a:ext uri="{FF2B5EF4-FFF2-40B4-BE49-F238E27FC236}">
                    <a16:creationId xmlns:a16="http://schemas.microsoft.com/office/drawing/2014/main" id="{21C9ADB5-193F-AF77-25CD-FDAF3E754A72}"/>
                  </a:ext>
                </a:extLst>
              </p:cNvPr>
              <p:cNvSpPr txBox="1"/>
              <p:nvPr/>
            </p:nvSpPr>
            <p:spPr bwMode="auto">
              <a:xfrm>
                <a:off x="380248" y="1412342"/>
                <a:ext cx="2616449" cy="72494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TW" sz="180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TW" sz="180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𝒓</m:t>
                          </m:r>
                        </m:e>
                        <m:sub>
                          <m:r>
                            <a:rPr kumimoji="1" lang="en-US" altLang="zh-TW" sz="180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+/−</m:t>
                          </m:r>
                        </m:sub>
                      </m:sSub>
                      <m:r>
                        <a:rPr kumimoji="1" lang="en-US" altLang="zh-TW" sz="18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kumimoji="1" lang="en-US" altLang="zh-TW" sz="180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kumimoji="1" lang="en-US" altLang="zh-TW" sz="1800" b="1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kumimoji="1" lang="en-US" altLang="zh-TW" sz="1800" b="1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1" lang="en-US" altLang="zh-TW" sz="1800" b="1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𝑻</m:t>
                                  </m:r>
                                </m:e>
                                <m:sup>
                                  <m:r>
                                    <a:rPr kumimoji="1" lang="en-US" altLang="zh-TW" sz="1800" b="1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kumimoji="1" lang="en-US" altLang="zh-TW" sz="18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acc>
                                <m:accPr>
                                  <m:chr m:val="̃"/>
                                  <m:ctrlPr>
                                    <a:rPr kumimoji="1" lang="en-US" altLang="zh-TW" sz="18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kumimoji="1" lang="en-US" altLang="zh-TW" sz="18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𝑻</m:t>
                                  </m:r>
                                </m:e>
                              </m:acc>
                              <m:r>
                                <a:rPr kumimoji="1" lang="en-US" altLang="zh-TW" sz="1800" b="1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kumimoji="1" lang="en-US" altLang="zh-TW" sz="1800" b="1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𝑬</m:t>
                              </m:r>
                            </m:num>
                            <m:den>
                              <m:r>
                                <a:rPr kumimoji="1" lang="en-US" altLang="zh-TW" sz="1800" b="1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𝑻</m:t>
                              </m:r>
                              <m:r>
                                <a:rPr kumimoji="1" lang="en-US" altLang="zh-TW" sz="1800" b="1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kumimoji="1" lang="en-US" altLang="zh-TW" sz="1800" b="1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𝑬</m:t>
                              </m:r>
                              <m:r>
                                <a:rPr kumimoji="1" lang="en-US" altLang="zh-TW" sz="1800" b="1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kumimoji="1" lang="zh-TW" altLang="en-US" sz="18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5" name="文字方塊 4">
                <a:extLst>
                  <a:ext uri="{FF2B5EF4-FFF2-40B4-BE49-F238E27FC236}">
                    <a16:creationId xmlns:a16="http://schemas.microsoft.com/office/drawing/2014/main" id="{21C9ADB5-193F-AF77-25CD-FDAF3E754A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80248" y="1412342"/>
                <a:ext cx="2616449" cy="72494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>
                <a:extLst>
                  <a:ext uri="{FF2B5EF4-FFF2-40B4-BE49-F238E27FC236}">
                    <a16:creationId xmlns:a16="http://schemas.microsoft.com/office/drawing/2014/main" id="{10CDAB1D-9AC6-8A42-8C57-F3EA5DFFCC62}"/>
                  </a:ext>
                </a:extLst>
              </p:cNvPr>
              <p:cNvSpPr txBox="1"/>
              <p:nvPr/>
            </p:nvSpPr>
            <p:spPr bwMode="auto">
              <a:xfrm>
                <a:off x="270099" y="2344847"/>
                <a:ext cx="4093671" cy="72494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TW" sz="180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TW" sz="180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𝒓</m:t>
                          </m:r>
                        </m:e>
                        <m:sub>
                          <m:r>
                            <a:rPr kumimoji="1" lang="en-US" altLang="zh-TW" sz="180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+/</m:t>
                          </m:r>
                          <m:r>
                            <a:rPr kumimoji="1" lang="en-US" altLang="zh-TW" sz="180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sub>
                      </m:sSub>
                      <m:r>
                        <a:rPr kumimoji="1" lang="en-US" altLang="zh-TW" sz="18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kumimoji="1" lang="en-US" altLang="zh-TW" sz="180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kumimoji="1" lang="en-US" altLang="zh-TW" sz="1800" b="1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kumimoji="1" lang="en-US" altLang="zh-TW" sz="1800" b="1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1" lang="en-US" altLang="zh-TW" sz="1800" b="1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𝑻</m:t>
                                  </m:r>
                                </m:e>
                                <m:sup>
                                  <m:r>
                                    <a:rPr kumimoji="1" lang="en-US" altLang="zh-TW" sz="1800" b="1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kumimoji="1" lang="en-US" altLang="zh-TW" sz="1800" b="1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kumimoji="1" lang="en-US" altLang="zh-TW" sz="1800" b="1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𝑪</m:t>
                              </m:r>
                              <m:r>
                                <a:rPr kumimoji="1" lang="en-US" altLang="zh-TW" sz="18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acc>
                                <m:accPr>
                                  <m:chr m:val="̃"/>
                                  <m:ctrlPr>
                                    <a:rPr kumimoji="1" lang="en-US" altLang="zh-TW" sz="18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kumimoji="1" lang="en-US" altLang="zh-TW" sz="18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𝑻</m:t>
                                  </m:r>
                                </m:e>
                              </m:acc>
                              <m:r>
                                <a:rPr kumimoji="1" lang="en-US" altLang="zh-TW" sz="18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acc>
                                <m:accPr>
                                  <m:chr m:val="̅"/>
                                  <m:ctrlPr>
                                    <a:rPr kumimoji="1" lang="en-US" altLang="zh-TW" sz="18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kumimoji="1" lang="en-US" altLang="zh-TW" sz="18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𝑻</m:t>
                                  </m:r>
                                </m:e>
                              </m:acc>
                              <m:r>
                                <a:rPr kumimoji="1" lang="en-US" altLang="zh-TW" sz="1800" b="1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kumimoji="1" lang="en-US" altLang="zh-TW" sz="1800" b="1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𝑨</m:t>
                              </m:r>
                              <m:r>
                                <a:rPr kumimoji="1" lang="en-US" altLang="zh-TW" sz="1800" b="1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kumimoji="1" lang="en-US" altLang="zh-TW" sz="1800" b="1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𝑨</m:t>
                              </m:r>
                              <m:r>
                                <a:rPr kumimoji="1" lang="en-US" altLang="zh-TW" sz="1800" b="1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num>
                            <m:den>
                              <m:r>
                                <a:rPr lang="en-US" altLang="zh-TW" sz="18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𝑻</m:t>
                              </m:r>
                              <m:r>
                                <a:rPr lang="en-US" altLang="zh-TW" sz="18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altLang="zh-TW" sz="18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18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𝑪</m:t>
                                  </m:r>
                                </m:e>
                                <m:sup>
                                  <m:r>
                                    <a:rPr lang="en-US" altLang="zh-TW" sz="18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en-US" altLang="zh-TW" sz="18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acc>
                                <m:accPr>
                                  <m:chr m:val="̃"/>
                                  <m:ctrlPr>
                                    <a:rPr lang="en-US" altLang="zh-TW" sz="18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sz="18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𝑻</m:t>
                                  </m:r>
                                </m:e>
                              </m:acc>
                              <m:r>
                                <a:rPr lang="en-US" altLang="zh-TW" sz="18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acc>
                                <m:accPr>
                                  <m:chr m:val="̅"/>
                                  <m:ctrlPr>
                                    <a:rPr lang="en-US" altLang="zh-TW" sz="18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sz="18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𝑻</m:t>
                                  </m:r>
                                </m:e>
                              </m:acc>
                              <m:r>
                                <a:rPr kumimoji="1" lang="en-US" altLang="zh-TW" sz="1800" b="1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kumimoji="1" lang="en-US" altLang="zh-TW" sz="1800" b="1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𝑨</m:t>
                              </m:r>
                              <m:r>
                                <a:rPr kumimoji="1" lang="en-US" altLang="zh-TW" sz="1800" b="1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kumimoji="1" lang="en-US" altLang="zh-TW" sz="1800" b="1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𝑨</m:t>
                              </m:r>
                              <m:r>
                                <a:rPr kumimoji="1" lang="en-US" altLang="zh-TW" sz="1800" b="1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kumimoji="1" lang="zh-TW" altLang="en-US" sz="18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6" name="文字方塊 5">
                <a:extLst>
                  <a:ext uri="{FF2B5EF4-FFF2-40B4-BE49-F238E27FC236}">
                    <a16:creationId xmlns:a16="http://schemas.microsoft.com/office/drawing/2014/main" id="{10CDAB1D-9AC6-8A42-8C57-F3EA5DFFCC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70099" y="2344847"/>
                <a:ext cx="4093671" cy="72494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">
                <a:extLst>
                  <a:ext uri="{FF2B5EF4-FFF2-40B4-BE49-F238E27FC236}">
                    <a16:creationId xmlns:a16="http://schemas.microsoft.com/office/drawing/2014/main" id="{2F4AC935-D817-A846-E246-3F611B36621E}"/>
                  </a:ext>
                </a:extLst>
              </p:cNvPr>
              <p:cNvSpPr txBox="1"/>
              <p:nvPr/>
            </p:nvSpPr>
            <p:spPr bwMode="auto">
              <a:xfrm>
                <a:off x="4572000" y="1629621"/>
                <a:ext cx="4114800" cy="3606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kumimoji="1" lang="en-US" altLang="zh-TW" sz="1600" dirty="0">
                    <a:solidFill>
                      <a:srgbClr val="0000FF"/>
                    </a:solidFill>
                  </a:rPr>
                  <a:t>0.036           3.8            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TW" sz="160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kumimoji="1" lang="en-US" altLang="zh-TW" sz="1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  <m:r>
                          <a:rPr kumimoji="1" lang="en-US" altLang="zh-TW" sz="1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kumimoji="1" lang="en-US" altLang="zh-TW" sz="1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e>
                      <m:sub>
                        <m:r>
                          <a:rPr kumimoji="1" lang="en-US" altLang="zh-TW" sz="1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kumimoji="1" lang="en-US" altLang="zh-TW" sz="1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  <m:r>
                          <a:rPr kumimoji="1" lang="en-US" altLang="zh-TW" sz="1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kumimoji="1" lang="en-US" altLang="zh-TW" sz="1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sub>
                      <m:sup>
                        <m:r>
                          <a:rPr kumimoji="1" lang="en-US" altLang="zh-TW" sz="1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kumimoji="1" lang="en-US" altLang="zh-TW" sz="1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kumimoji="1" lang="en-US" altLang="zh-TW" sz="1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kumimoji="1" lang="en-US" altLang="zh-TW" sz="1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sup>
                    </m:sSubSup>
                    <m:r>
                      <a:rPr kumimoji="1" lang="en-US" altLang="zh-TW" sz="16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±</m:t>
                    </m:r>
                    <m:r>
                      <a:rPr kumimoji="1" lang="en-US" altLang="zh-TW" sz="16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r>
                      <a:rPr kumimoji="1" lang="en-US" altLang="zh-TW" sz="16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kumimoji="1" lang="en-US" altLang="zh-TW" sz="16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𝟕</m:t>
                    </m:r>
                  </m:oMath>
                </a14:m>
                <a:endParaRPr kumimoji="1" lang="zh-TW" altLang="en-US" sz="16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文字方塊 2">
                <a:extLst>
                  <a:ext uri="{FF2B5EF4-FFF2-40B4-BE49-F238E27FC236}">
                    <a16:creationId xmlns:a16="http://schemas.microsoft.com/office/drawing/2014/main" id="{2F4AC935-D817-A846-E246-3F611B3662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72000" y="1629621"/>
                <a:ext cx="4114800" cy="360612"/>
              </a:xfrm>
              <a:prstGeom prst="rect">
                <a:avLst/>
              </a:prstGeom>
              <a:blipFill>
                <a:blip r:embed="rId4"/>
                <a:stretch>
                  <a:fillRect l="-926" b="-2069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3">
                <a:extLst>
                  <a:ext uri="{FF2B5EF4-FFF2-40B4-BE49-F238E27FC236}">
                    <a16:creationId xmlns:a16="http://schemas.microsoft.com/office/drawing/2014/main" id="{BADC3AE8-0F15-3265-5D41-84936ED22D87}"/>
                  </a:ext>
                </a:extLst>
              </p:cNvPr>
              <p:cNvSpPr txBox="1"/>
              <p:nvPr/>
            </p:nvSpPr>
            <p:spPr bwMode="auto">
              <a:xfrm>
                <a:off x="4579546" y="2515351"/>
                <a:ext cx="4114800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kumimoji="1" lang="en-US" altLang="zh-TW" sz="1600" dirty="0">
                    <a:solidFill>
                      <a:srgbClr val="0000FF"/>
                    </a:solidFill>
                  </a:rPr>
                  <a:t>0.16         2.0 ~ 8.7         </a:t>
                </a:r>
                <a14:m>
                  <m:oMath xmlns:m="http://schemas.openxmlformats.org/officeDocument/2006/math">
                    <m:r>
                      <a:rPr kumimoji="1" lang="en-US" altLang="zh-TW" sz="16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r>
                      <a:rPr kumimoji="1" lang="en-US" altLang="zh-TW" sz="16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kumimoji="1" lang="en-US" altLang="zh-TW" sz="16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𝟔</m:t>
                    </m:r>
                    <m:r>
                      <a:rPr kumimoji="1" lang="en-US" altLang="zh-TW" sz="16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±</m:t>
                    </m:r>
                    <m:r>
                      <a:rPr kumimoji="1" lang="en-US" altLang="zh-TW" sz="16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kumimoji="1" lang="en-US" altLang="zh-TW" sz="16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kumimoji="1" lang="en-US" altLang="zh-TW" sz="16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𝟔</m:t>
                    </m:r>
                    <m:r>
                      <a:rPr kumimoji="1" lang="en-US" altLang="zh-TW" sz="16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±</m:t>
                    </m:r>
                    <m:r>
                      <a:rPr kumimoji="1" lang="en-US" altLang="zh-TW" sz="16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kumimoji="1" lang="en-US" altLang="zh-TW" sz="16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kumimoji="1" lang="en-US" altLang="zh-TW" sz="16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𝟑</m:t>
                    </m:r>
                  </m:oMath>
                </a14:m>
                <a:endParaRPr kumimoji="1" lang="zh-TW" altLang="en-US" sz="16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4" name="文字方塊 3">
                <a:extLst>
                  <a:ext uri="{FF2B5EF4-FFF2-40B4-BE49-F238E27FC236}">
                    <a16:creationId xmlns:a16="http://schemas.microsoft.com/office/drawing/2014/main" id="{BADC3AE8-0F15-3265-5D41-84936ED22D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79546" y="2515351"/>
                <a:ext cx="4114800" cy="338554"/>
              </a:xfrm>
              <a:prstGeom prst="rect">
                <a:avLst/>
              </a:prstGeom>
              <a:blipFill>
                <a:blip r:embed="rId5"/>
                <a:stretch>
                  <a:fillRect l="-615" t="-7407" b="-2592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>
                <a:extLst>
                  <a:ext uri="{FF2B5EF4-FFF2-40B4-BE49-F238E27FC236}">
                    <a16:creationId xmlns:a16="http://schemas.microsoft.com/office/drawing/2014/main" id="{5A4E38CF-2978-C6F5-DE09-C46A293212B2}"/>
                  </a:ext>
                </a:extLst>
              </p:cNvPr>
              <p:cNvSpPr txBox="1"/>
              <p:nvPr/>
            </p:nvSpPr>
            <p:spPr bwMode="auto">
              <a:xfrm>
                <a:off x="4463356" y="1077361"/>
                <a:ext cx="4182701" cy="37619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kumimoji="1" lang="en-US" altLang="zh-TW" sz="1800" dirty="0">
                    <a:solidFill>
                      <a:schemeClr val="tx1"/>
                    </a:solidFill>
                  </a:rPr>
                  <a:t>naïve      with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kumimoji="1" lang="en-US" altLang="zh-TW" sz="1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kumimoji="1" lang="en-US" altLang="zh-TW" sz="1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</m:acc>
                    <m:r>
                      <a:rPr kumimoji="1" lang="en-US" altLang="zh-TW" sz="1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  <m:acc>
                      <m:accPr>
                        <m:chr m:val="̅"/>
                        <m:ctrlPr>
                          <a:rPr kumimoji="1" lang="en-US" altLang="zh-TW" sz="1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kumimoji="1" lang="en-US" altLang="zh-TW" sz="1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</m:acc>
                  </m:oMath>
                </a14:m>
                <a:r>
                  <a:rPr kumimoji="1" lang="en-US" altLang="zh-TW" sz="1800" dirty="0">
                    <a:solidFill>
                      <a:schemeClr val="tx1"/>
                    </a:solidFill>
                  </a:rPr>
                  <a:t>          expt</a:t>
                </a:r>
                <a:endParaRPr kumimoji="1" lang="zh-TW" altLang="en-US" sz="1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" name="文字方塊 6">
                <a:extLst>
                  <a:ext uri="{FF2B5EF4-FFF2-40B4-BE49-F238E27FC236}">
                    <a16:creationId xmlns:a16="http://schemas.microsoft.com/office/drawing/2014/main" id="{5A4E38CF-2978-C6F5-DE09-C46A293212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463356" y="1077361"/>
                <a:ext cx="4182701" cy="376193"/>
              </a:xfrm>
              <a:prstGeom prst="rect">
                <a:avLst/>
              </a:prstGeom>
              <a:blipFill>
                <a:blip r:embed="rId6"/>
                <a:stretch>
                  <a:fillRect l="-1212" t="-6452" b="-2258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204171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>
          <a:xfrm>
            <a:off x="6654351" y="4716128"/>
            <a:ext cx="2133600" cy="357188"/>
          </a:xfrm>
        </p:spPr>
        <p:txBody>
          <a:bodyPr/>
          <a:lstStyle/>
          <a:p>
            <a:pPr defTabSz="685800">
              <a:defRPr/>
            </a:pPr>
            <a:fld id="{EC07A838-492B-4213-A14F-B0EB990CD472}" type="slidenum">
              <a:rPr lang="en-US" altLang="zh-TW" smtClean="0">
                <a:solidFill>
                  <a:prstClr val="black"/>
                </a:solidFill>
              </a:rPr>
              <a:pPr defTabSz="685800">
                <a:defRPr/>
              </a:pPr>
              <a:t>23</a:t>
            </a:fld>
            <a:endParaRPr lang="en-US" altLang="zh-TW" dirty="0">
              <a:solidFill>
                <a:prstClr val="black"/>
              </a:solidFill>
            </a:endParaRPr>
          </a:p>
        </p:txBody>
      </p:sp>
      <p:sp>
        <p:nvSpPr>
          <p:cNvPr id="3" name="Text Box 12"/>
          <p:cNvSpPr txBox="1">
            <a:spLocks noChangeArrowheads="1"/>
          </p:cNvSpPr>
          <p:nvPr/>
        </p:nvSpPr>
        <p:spPr bwMode="auto">
          <a:xfrm>
            <a:off x="1754917" y="91659"/>
            <a:ext cx="5463177" cy="34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defTabSz="685800" eaLnBrk="1" hangingPunct="1">
              <a:spcBef>
                <a:spcPct val="50000"/>
              </a:spcBef>
              <a:buNone/>
            </a:pPr>
            <a:r>
              <a:rPr lang="en-US" altLang="zh-TW" sz="1650" dirty="0">
                <a:solidFill>
                  <a:srgbClr val="FF33CC"/>
                </a:solidFill>
              </a:rPr>
              <a:t>               Large W-annihilation in D</a:t>
            </a:r>
            <a:r>
              <a:rPr lang="en-US" altLang="zh-TW" sz="1650" dirty="0">
                <a:solidFill>
                  <a:srgbClr val="FF33CC"/>
                </a:solidFill>
                <a:sym typeface="Symbol" panose="05050102010706020507" pitchFamily="18" charset="2"/>
              </a:rPr>
              <a:t> SP?</a:t>
            </a:r>
            <a:endParaRPr lang="en-US" altLang="zh-TW" sz="1650" dirty="0">
              <a:solidFill>
                <a:srgbClr val="FF33CC"/>
              </a:solidFill>
            </a:endParaRPr>
          </a:p>
        </p:txBody>
      </p:sp>
      <p:sp>
        <p:nvSpPr>
          <p:cNvPr id="4" name="Line 5"/>
          <p:cNvSpPr>
            <a:spLocks noChangeShapeType="1"/>
          </p:cNvSpPr>
          <p:nvPr/>
        </p:nvSpPr>
        <p:spPr bwMode="auto">
          <a:xfrm>
            <a:off x="1573174" y="504805"/>
            <a:ext cx="5968604" cy="0"/>
          </a:xfrm>
          <a:prstGeom prst="line">
            <a:avLst/>
          </a:prstGeom>
          <a:noFill/>
          <a:ln w="57150">
            <a:solidFill>
              <a:srgbClr val="66FF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85800"/>
            <a:endParaRPr lang="zh-TW" altLang="en-US">
              <a:solidFill>
                <a:prstClr val="black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/>
              <p:cNvSpPr txBox="1"/>
              <p:nvPr/>
            </p:nvSpPr>
            <p:spPr bwMode="auto">
              <a:xfrm>
                <a:off x="1310910" y="546417"/>
                <a:ext cx="7833090" cy="3647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TW" sz="160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TW" sz="1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𝑫</m:t>
                        </m:r>
                      </m:e>
                      <m:sub>
                        <m:r>
                          <a:rPr lang="en-US" altLang="zh-TW" sz="1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𝒔</m:t>
                        </m:r>
                      </m:sub>
                      <m:sup>
                        <m:r>
                          <a:rPr lang="en-US" altLang="zh-TW" sz="1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r>
                      <a:rPr lang="en-US" altLang="zh-TW" sz="16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bSup>
                      <m:sSubSupPr>
                        <m:ctrlPr>
                          <a:rPr lang="en-US" altLang="zh-TW" sz="1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TW" sz="1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b>
                        <m:r>
                          <a:rPr lang="en-US" altLang="zh-TW" sz="1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  <m:sup>
                        <m:r>
                          <a:rPr lang="en-US" altLang="zh-TW" sz="1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sSup>
                      <m:sSupPr>
                        <m:ctrlPr>
                          <a:rPr lang="en-US" altLang="zh-TW" sz="1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1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𝝅</m:t>
                        </m:r>
                      </m:e>
                      <m:sup>
                        <m:r>
                          <a:rPr lang="en-US" altLang="zh-TW" sz="1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p>
                    </m:sSup>
                    <m:r>
                      <a:rPr lang="en-US" altLang="zh-TW" sz="16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altLang="zh-TW" sz="1600" dirty="0">
                    <a:solidFill>
                      <a:srgbClr val="0000FF"/>
                    </a:solidFill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TW" sz="16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TW" sz="16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b>
                        <m:r>
                          <a:rPr lang="en-US" altLang="zh-TW" sz="16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  <m:sup>
                        <m:r>
                          <a:rPr lang="en-US" altLang="zh-TW" sz="1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p>
                    </m:sSubSup>
                    <m:sSup>
                      <m:sSupPr>
                        <m:ctrlPr>
                          <a:rPr lang="en-US" altLang="zh-TW" sz="16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16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𝝅</m:t>
                        </m:r>
                      </m:e>
                      <m:sup>
                        <m:r>
                          <a:rPr lang="en-US" altLang="zh-TW" sz="1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altLang="zh-TW" sz="16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zh-TW" sz="160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TW" sz="16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𝝎</m:t>
                    </m:r>
                    <m:sSup>
                      <m:sSupPr>
                        <m:ctrlPr>
                          <a:rPr lang="en-US" altLang="zh-TW" sz="1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1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𝝅</m:t>
                        </m:r>
                      </m:e>
                      <m:sup>
                        <m:r>
                          <a:rPr lang="en-US" altLang="zh-TW" sz="1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altLang="zh-TW" sz="16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en-US" altLang="zh-TW" sz="1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1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𝝆</m:t>
                        </m:r>
                      </m:e>
                      <m:sup>
                        <m:r>
                          <a:rPr lang="en-US" altLang="zh-TW" sz="1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p>
                    </m:sSup>
                    <m:sSup>
                      <m:sSupPr>
                        <m:ctrlPr>
                          <a:rPr lang="en-US" altLang="zh-TW" sz="16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16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𝝅</m:t>
                        </m:r>
                      </m:e>
                      <m:sup>
                        <m:r>
                          <a:rPr lang="en-US" altLang="zh-TW" sz="16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zh-TW" altLang="en-US" sz="1600" dirty="0">
                    <a:solidFill>
                      <a:srgbClr val="0000FF"/>
                    </a:solidFill>
                  </a:rPr>
                  <a:t> </a:t>
                </a:r>
                <a:r>
                  <a:rPr lang="en-US" altLang="zh-TW" sz="1600" dirty="0">
                    <a:solidFill>
                      <a:srgbClr val="0000FF"/>
                    </a:solidFill>
                  </a:rPr>
                  <a:t>can only proceed through W-annihilation</a:t>
                </a:r>
                <a:endParaRPr lang="zh-TW" altLang="en-US" sz="16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6" name="文字方塊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10910" y="546417"/>
                <a:ext cx="7833090" cy="364715"/>
              </a:xfrm>
              <a:prstGeom prst="rect">
                <a:avLst/>
              </a:prstGeom>
              <a:blipFill>
                <a:blip r:embed="rId2"/>
                <a:stretch>
                  <a:fillRect t="-3448" b="-2069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圖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8532" y="3106521"/>
            <a:ext cx="1826501" cy="69675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/>
              <p:cNvSpPr txBox="1"/>
              <p:nvPr/>
            </p:nvSpPr>
            <p:spPr bwMode="auto">
              <a:xfrm>
                <a:off x="744467" y="1241246"/>
                <a:ext cx="8112266" cy="3567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 marL="285750" indent="-285750">
                  <a:spcBef>
                    <a:spcPct val="50000"/>
                  </a:spcBef>
                  <a:buFont typeface="Wingdings" panose="05000000000000000000" pitchFamily="2" charset="2"/>
                  <a:buChar char="n"/>
                </a:pPr>
                <a:r>
                  <a:rPr lang="en-US" altLang="zh-TW" sz="1600" dirty="0">
                    <a:solidFill>
                      <a:srgbClr val="0000FF"/>
                    </a:solidFill>
                  </a:rPr>
                  <a:t>Large BF of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TW" sz="16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TW" sz="16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𝑫</m:t>
                        </m:r>
                      </m:e>
                      <m:sub>
                        <m:r>
                          <a:rPr lang="en-US" altLang="zh-TW" sz="16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𝒔</m:t>
                        </m:r>
                      </m:sub>
                      <m:sup>
                        <m:r>
                          <a:rPr lang="en-US" altLang="zh-TW" sz="16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r>
                      <a:rPr lang="en-US" altLang="zh-TW" sz="16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bSup>
                      <m:sSubSupPr>
                        <m:ctrlPr>
                          <a:rPr lang="en-US" altLang="zh-TW" sz="16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TW" sz="16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b>
                        <m:r>
                          <a:rPr lang="en-US" altLang="zh-TW" sz="16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  <m:sup>
                        <m:r>
                          <a:rPr lang="en-US" altLang="zh-TW" sz="16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sSup>
                      <m:sSupPr>
                        <m:ctrlPr>
                          <a:rPr lang="en-US" altLang="zh-TW" sz="16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16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𝝅</m:t>
                        </m:r>
                      </m:e>
                      <m:sup>
                        <m:r>
                          <a:rPr lang="en-US" altLang="zh-TW" sz="16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p>
                    </m:sSup>
                    <m:r>
                      <a:rPr lang="en-US" altLang="zh-TW" sz="16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US" altLang="zh-TW" sz="1600" dirty="0">
                    <a:solidFill>
                      <a:srgbClr val="0000FF"/>
                    </a:solidFill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TW" sz="16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TW" sz="16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b>
                        <m:r>
                          <a:rPr lang="en-US" altLang="zh-TW" sz="16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  <m:sup>
                        <m:r>
                          <a:rPr lang="en-US" altLang="zh-TW" sz="16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p>
                    </m:sSubSup>
                    <m:sSup>
                      <m:sSupPr>
                        <m:ctrlPr>
                          <a:rPr lang="en-US" altLang="zh-TW" sz="16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16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𝝅</m:t>
                        </m:r>
                      </m:e>
                      <m:sup>
                        <m:r>
                          <a:rPr lang="en-US" altLang="zh-TW" sz="16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altLang="zh-TW" sz="1600" dirty="0">
                    <a:solidFill>
                      <a:srgbClr val="0000FF"/>
                    </a:solidFill>
                  </a:rPr>
                  <a:t>  at a percent level was observed by BESIII (’19)</a:t>
                </a:r>
                <a:endParaRPr lang="zh-TW" altLang="en-US" sz="16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0" name="文字方塊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44467" y="1241246"/>
                <a:ext cx="8112266" cy="356764"/>
              </a:xfrm>
              <a:prstGeom prst="rect">
                <a:avLst/>
              </a:prstGeom>
              <a:blipFill>
                <a:blip r:embed="rId6"/>
                <a:stretch>
                  <a:fillRect l="-301" b="-2241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/>
              <p:cNvSpPr txBox="1"/>
              <p:nvPr/>
            </p:nvSpPr>
            <p:spPr bwMode="auto">
              <a:xfrm>
                <a:off x="1796434" y="897386"/>
                <a:ext cx="6433166" cy="3231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zh-TW" sz="1500" dirty="0">
                    <a:solidFill>
                      <a:srgbClr val="0000FF"/>
                    </a:solidFill>
                  </a:rPr>
                  <a:t>  1%,    1%,   0.2%,  0.02%  in BF   </a:t>
                </a:r>
                <a:r>
                  <a:rPr lang="en-US" altLang="zh-TW" sz="1500" dirty="0">
                    <a:solidFill>
                      <a:srgbClr val="FF0000"/>
                    </a:solidFill>
                    <a:sym typeface="Symbol" panose="05050102010706020507" pitchFamily="18" charset="2"/>
                  </a:rPr>
                  <a:t>  |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5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sSubPr>
                      <m:e>
                        <m:r>
                          <a:rPr lang="en-US" altLang="zh-TW" sz="15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𝑨</m:t>
                        </m:r>
                      </m:e>
                      <m:sub>
                        <m:r>
                          <a:rPr lang="en-US" altLang="zh-TW" sz="15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𝑺𝑷</m:t>
                        </m:r>
                      </m:sub>
                    </m:sSub>
                  </m:oMath>
                </a14:m>
                <a:r>
                  <a:rPr lang="en-US" altLang="zh-TW" sz="1500" dirty="0">
                    <a:solidFill>
                      <a:srgbClr val="FF0000"/>
                    </a:solidFill>
                    <a:sym typeface="Symbol" panose="05050102010706020507" pitchFamily="18" charset="2"/>
                  </a:rPr>
                  <a:t>| &gt;&gt; |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5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sSubPr>
                      <m:e>
                        <m:r>
                          <a:rPr lang="en-US" altLang="zh-TW" sz="15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𝑨</m:t>
                        </m:r>
                      </m:e>
                      <m:sub>
                        <m:r>
                          <a:rPr lang="en-US" altLang="zh-TW" sz="15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𝑽</m:t>
                        </m:r>
                        <m:r>
                          <a:rPr lang="en-US" altLang="zh-TW" sz="15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𝑷</m:t>
                        </m:r>
                      </m:sub>
                    </m:sSub>
                  </m:oMath>
                </a14:m>
                <a:r>
                  <a:rPr lang="en-US" altLang="zh-TW" sz="1500" dirty="0">
                    <a:solidFill>
                      <a:srgbClr val="FF0000"/>
                    </a:solidFill>
                    <a:sym typeface="Symbol" panose="05050102010706020507" pitchFamily="18" charset="2"/>
                  </a:rPr>
                  <a:t>|</a:t>
                </a:r>
                <a:endParaRPr lang="zh-TW" altLang="en-US" sz="15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" name="文字方塊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96434" y="897386"/>
                <a:ext cx="6433166" cy="323165"/>
              </a:xfrm>
              <a:prstGeom prst="rect">
                <a:avLst/>
              </a:prstGeom>
              <a:blipFill>
                <a:blip r:embed="rId7"/>
                <a:stretch>
                  <a:fillRect t="-3846" b="-2307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/>
              <p:cNvSpPr txBox="1"/>
              <p:nvPr/>
            </p:nvSpPr>
            <p:spPr bwMode="auto">
              <a:xfrm>
                <a:off x="768744" y="2032199"/>
                <a:ext cx="7918056" cy="86741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 marL="285750" indent="-285750">
                  <a:spcBef>
                    <a:spcPct val="50000"/>
                  </a:spcBef>
                  <a:buFont typeface="Wingdings" panose="05000000000000000000" pitchFamily="2" charset="2"/>
                  <a:buChar char="n"/>
                </a:pPr>
                <a14:m>
                  <m:oMath xmlns:m="http://schemas.openxmlformats.org/officeDocument/2006/math">
                    <m:r>
                      <a:rPr lang="en-US" altLang="zh-TW" sz="16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𝒄</m:t>
                    </m:r>
                    <m:acc>
                      <m:accPr>
                        <m:chr m:val="̅"/>
                        <m:ctrlPr>
                          <a:rPr lang="en-US" altLang="zh-TW" sz="1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sz="1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𝒔</m:t>
                        </m:r>
                      </m:e>
                    </m:acc>
                    <m:r>
                      <a:rPr lang="en-US" altLang="zh-TW" sz="16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altLang="zh-TW" sz="16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𝑾</m:t>
                    </m:r>
                    <m:r>
                      <a:rPr lang="en-US" altLang="zh-TW" sz="16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altLang="zh-TW" sz="16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𝒖</m:t>
                    </m:r>
                    <m:acc>
                      <m:accPr>
                        <m:chr m:val="̅"/>
                        <m:ctrlPr>
                          <a:rPr lang="en-US" altLang="zh-TW" sz="1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sz="1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𝒅</m:t>
                        </m:r>
                      </m:e>
                    </m:acc>
                  </m:oMath>
                </a14:m>
                <a:r>
                  <a:rPr lang="zh-TW" altLang="en-US" sz="1600" dirty="0">
                    <a:solidFill>
                      <a:srgbClr val="0000FF"/>
                    </a:solidFill>
                  </a:rPr>
                  <a:t> </a:t>
                </a:r>
                <a:r>
                  <a:rPr lang="en-US" altLang="zh-TW" sz="1600" dirty="0">
                    <a:solidFill>
                      <a:srgbClr val="0000FF"/>
                    </a:solidFill>
                  </a:rPr>
                  <a:t>is prohibited by G-parity conservation </a:t>
                </a:r>
                <a:r>
                  <a:rPr lang="en-US" altLang="zh-TW" sz="1600" dirty="0">
                    <a:solidFill>
                      <a:srgbClr val="0000FF"/>
                    </a:solidFill>
                    <a:sym typeface="Symbol" panose="05050102010706020507" pitchFamily="18" charset="2"/>
                  </a:rPr>
                  <a:t>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TW" sz="16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TW" sz="16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𝑫</m:t>
                        </m:r>
                      </m:e>
                      <m:sub>
                        <m:r>
                          <a:rPr lang="en-US" altLang="zh-TW" sz="16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𝒔</m:t>
                        </m:r>
                      </m:sub>
                      <m:sup>
                        <m:r>
                          <a:rPr lang="en-US" altLang="zh-TW" sz="16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r>
                      <a:rPr lang="en-US" altLang="zh-TW" sz="16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bSup>
                      <m:sSubSupPr>
                        <m:ctrlPr>
                          <a:rPr lang="en-US" altLang="zh-TW" sz="16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TW" sz="16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b>
                        <m:r>
                          <a:rPr lang="en-US" altLang="zh-TW" sz="16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  <m:sup>
                        <m:r>
                          <a:rPr lang="en-US" altLang="zh-TW" sz="16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sSup>
                      <m:sSupPr>
                        <m:ctrlPr>
                          <a:rPr lang="en-US" altLang="zh-TW" sz="16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16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𝝅</m:t>
                        </m:r>
                      </m:e>
                      <m:sup>
                        <m:r>
                          <a:rPr lang="en-US" altLang="zh-TW" sz="16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p>
                    </m:sSup>
                    <m:r>
                      <a:rPr lang="en-US" altLang="zh-TW" sz="16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altLang="zh-TW" sz="1600" dirty="0">
                    <a:solidFill>
                      <a:srgbClr val="0000FF"/>
                    </a:solidFill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TW" sz="16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TW" sz="16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b>
                        <m:r>
                          <a:rPr lang="en-US" altLang="zh-TW" sz="16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  <m:sup>
                        <m:r>
                          <a:rPr lang="en-US" altLang="zh-TW" sz="16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p>
                    </m:sSubSup>
                    <m:sSup>
                      <m:sSupPr>
                        <m:ctrlPr>
                          <a:rPr lang="en-US" altLang="zh-TW" sz="16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16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𝝅</m:t>
                        </m:r>
                      </m:e>
                      <m:sup>
                        <m:r>
                          <a:rPr lang="en-US" altLang="zh-TW" sz="16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zh-TW" altLang="en-US" sz="1600" dirty="0">
                    <a:solidFill>
                      <a:srgbClr val="0000FF"/>
                    </a:solidFill>
                  </a:rPr>
                  <a:t> </a:t>
                </a:r>
                <a:r>
                  <a:rPr lang="en-US" altLang="zh-TW" sz="1600" dirty="0">
                    <a:solidFill>
                      <a:srgbClr val="0000FF"/>
                    </a:solidFill>
                  </a:rPr>
                  <a:t>vanish at SD level. Large LD contributions may arise from final-state </a:t>
                </a:r>
                <a:r>
                  <a:rPr lang="en-US" altLang="zh-TW" sz="1600" dirty="0" err="1">
                    <a:solidFill>
                      <a:srgbClr val="0000FF"/>
                    </a:solidFill>
                  </a:rPr>
                  <a:t>rescattering</a:t>
                </a:r>
                <a:r>
                  <a:rPr lang="en-US" altLang="zh-TW" sz="1600" dirty="0">
                    <a:solidFill>
                      <a:srgbClr val="0000FF"/>
                    </a:solidFill>
                  </a:rPr>
                  <a:t>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160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1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𝝆</m:t>
                        </m:r>
                      </m:e>
                      <m:sup>
                        <m:r>
                          <a:rPr lang="en-US" altLang="zh-TW" sz="1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altLang="zh-TW" sz="16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𝜼</m:t>
                    </m:r>
                    <m:r>
                      <a:rPr lang="en-US" altLang="zh-TW" sz="16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en-US" altLang="zh-TW" sz="16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16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𝝆</m:t>
                        </m:r>
                      </m:e>
                      <m:sup>
                        <m:r>
                          <a:rPr lang="en-US" altLang="zh-TW" sz="16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TW" sz="1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1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𝜼</m:t>
                        </m:r>
                      </m:e>
                      <m:sup>
                        <m:r>
                          <a:rPr lang="en-US" altLang="zh-TW" sz="1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altLang="zh-TW" sz="16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zh-TW" sz="16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…→</m:t>
                    </m:r>
                    <m:sSubSup>
                      <m:sSubSupPr>
                        <m:ctrlPr>
                          <a:rPr lang="en-US" altLang="zh-TW" sz="1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TW" sz="1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b>
                        <m:r>
                          <a:rPr lang="en-US" altLang="zh-TW" sz="1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  <m:sup>
                        <m:r>
                          <a:rPr lang="en-US" altLang="zh-TW" sz="1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p>
                    </m:sSubSup>
                    <m:sSup>
                      <m:sSupPr>
                        <m:ctrlPr>
                          <a:rPr lang="en-US" altLang="zh-TW" sz="1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1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𝝅</m:t>
                        </m:r>
                      </m:e>
                      <m:sup>
                        <m:r>
                          <a:rPr lang="en-US" altLang="zh-TW" sz="1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zh-TW" altLang="en-US" sz="1600" dirty="0">
                    <a:solidFill>
                      <a:srgbClr val="0000FF"/>
                    </a:solidFill>
                  </a:rPr>
                  <a:t> </a:t>
                </a:r>
                <a:r>
                  <a:rPr lang="en-US" altLang="zh-TW" sz="1600" dirty="0">
                    <a:solidFill>
                      <a:srgbClr val="0000FF"/>
                    </a:solidFill>
                  </a:rPr>
                  <a:t>through quark exchange</a:t>
                </a:r>
                <a:endParaRPr lang="zh-TW" altLang="en-US" sz="16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3" name="文字方塊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68744" y="2032199"/>
                <a:ext cx="7918056" cy="867417"/>
              </a:xfrm>
              <a:prstGeom prst="rect">
                <a:avLst/>
              </a:prstGeom>
              <a:blipFill>
                <a:blip r:embed="rId8"/>
                <a:stretch>
                  <a:fillRect l="-308" t="-699" b="-769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圖片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5134" y="1626011"/>
            <a:ext cx="6224684" cy="255674"/>
          </a:xfrm>
          <a:prstGeom prst="rect">
            <a:avLst/>
          </a:prstGeom>
        </p:spPr>
      </p:pic>
      <p:cxnSp>
        <p:nvCxnSpPr>
          <p:cNvPr id="17" name="直線單箭頭接點 16"/>
          <p:cNvCxnSpPr/>
          <p:nvPr/>
        </p:nvCxnSpPr>
        <p:spPr bwMode="auto">
          <a:xfrm>
            <a:off x="4855734" y="3506950"/>
            <a:ext cx="542166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8" name="文字方塊 17"/>
          <p:cNvSpPr txBox="1"/>
          <p:nvPr/>
        </p:nvSpPr>
        <p:spPr bwMode="auto">
          <a:xfrm>
            <a:off x="7122212" y="2599183"/>
            <a:ext cx="173452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1200" dirty="0"/>
              <a:t>HYC, Chiang (’22)</a:t>
            </a:r>
            <a:endParaRPr lang="zh-TW" altLang="en-US" sz="1200" dirty="0"/>
          </a:p>
        </p:txBody>
      </p:sp>
      <p:sp>
        <p:nvSpPr>
          <p:cNvPr id="19" name="文字方塊 18"/>
          <p:cNvSpPr txBox="1"/>
          <p:nvPr/>
        </p:nvSpPr>
        <p:spPr bwMode="auto">
          <a:xfrm>
            <a:off x="7405665" y="3169371"/>
            <a:ext cx="173452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1200" dirty="0"/>
              <a:t>Hsiao, Yu, </a:t>
            </a:r>
            <a:r>
              <a:rPr lang="en-US" altLang="zh-TW" sz="1200" dirty="0" err="1"/>
              <a:t>Ke</a:t>
            </a:r>
            <a:r>
              <a:rPr lang="en-US" altLang="zh-TW" sz="1200" dirty="0"/>
              <a:t> (’20)                            Ling, Liu, Lu, </a:t>
            </a:r>
            <a:r>
              <a:rPr lang="en-US" altLang="zh-TW" sz="1200" dirty="0" err="1"/>
              <a:t>Geng</a:t>
            </a:r>
            <a:r>
              <a:rPr lang="en-US" altLang="zh-TW" sz="1200" dirty="0"/>
              <a:t>, </a:t>
            </a:r>
            <a:r>
              <a:rPr lang="en-US" altLang="zh-TW" sz="1200" dirty="0" err="1"/>
              <a:t>Xie</a:t>
            </a:r>
            <a:r>
              <a:rPr lang="en-US" altLang="zh-TW" sz="1200" dirty="0"/>
              <a:t> (’21)</a:t>
            </a:r>
            <a:endParaRPr lang="zh-TW" altLang="en-US" sz="1200" dirty="0"/>
          </a:p>
        </p:txBody>
      </p:sp>
      <p:pic>
        <p:nvPicPr>
          <p:cNvPr id="12" name="圖片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705" y="2985798"/>
            <a:ext cx="3964928" cy="104230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4"/>
              <p:cNvSpPr txBox="1"/>
              <p:nvPr/>
            </p:nvSpPr>
            <p:spPr bwMode="auto">
              <a:xfrm>
                <a:off x="2436855" y="3106521"/>
                <a:ext cx="117787" cy="257635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TW" sz="1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sz="1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sz="1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altLang="zh-TW" sz="1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bSup>
                    </m:oMath>
                  </m:oMathPara>
                </a14:m>
                <a:endParaRPr lang="zh-TW" altLang="en-US" sz="1000" b="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5" name="文字方塊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436855" y="3106521"/>
                <a:ext cx="117787" cy="257635"/>
              </a:xfrm>
              <a:prstGeom prst="rect">
                <a:avLst/>
              </a:prstGeom>
              <a:blipFill>
                <a:blip r:embed="rId11"/>
                <a:stretch>
                  <a:fillRect r="-8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19"/>
              <p:cNvSpPr txBox="1"/>
              <p:nvPr/>
            </p:nvSpPr>
            <p:spPr bwMode="auto">
              <a:xfrm>
                <a:off x="4424453" y="3558067"/>
                <a:ext cx="117787" cy="257635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TW" sz="1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sz="1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sz="1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altLang="zh-TW" sz="1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bSup>
                    </m:oMath>
                  </m:oMathPara>
                </a14:m>
                <a:endParaRPr lang="zh-TW" altLang="en-US" sz="1000" b="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0" name="文字方塊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424453" y="3558067"/>
                <a:ext cx="117787" cy="257635"/>
              </a:xfrm>
              <a:prstGeom prst="rect">
                <a:avLst/>
              </a:prstGeom>
              <a:blipFill>
                <a:blip r:embed="rId12"/>
                <a:stretch>
                  <a:fillRect r="-8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>
                <a:extLst>
                  <a:ext uri="{FF2B5EF4-FFF2-40B4-BE49-F238E27FC236}">
                    <a16:creationId xmlns:a16="http://schemas.microsoft.com/office/drawing/2014/main" id="{65CBBB89-F1CE-7CA9-B79B-5B90A1FFB446}"/>
                  </a:ext>
                </a:extLst>
              </p:cNvPr>
              <p:cNvSpPr txBox="1"/>
              <p:nvPr/>
            </p:nvSpPr>
            <p:spPr bwMode="auto">
              <a:xfrm>
                <a:off x="1468136" y="4566185"/>
                <a:ext cx="6253015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kumimoji="1" lang="en-US" altLang="zh-TW" sz="1800" dirty="0">
                    <a:solidFill>
                      <a:srgbClr val="FF0000"/>
                    </a:solidFill>
                  </a:rPr>
                  <a:t>Why an anomalously large W-annihilation in </a:t>
                </a:r>
                <a14:m>
                  <m:oMath xmlns:m="http://schemas.openxmlformats.org/officeDocument/2006/math">
                    <m:r>
                      <a:rPr kumimoji="1" lang="en-US" altLang="zh-TW" sz="1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𝑫</m:t>
                    </m:r>
                    <m:r>
                      <a:rPr kumimoji="1" lang="en-US" altLang="zh-TW" sz="1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kumimoji="1" lang="en-US" altLang="zh-TW" sz="1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𝑺𝑷</m:t>
                    </m:r>
                    <m:r>
                      <a:rPr kumimoji="1" lang="en-US" altLang="zh-TW" sz="1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?</m:t>
                    </m:r>
                  </m:oMath>
                </a14:m>
                <a:r>
                  <a:rPr kumimoji="1" lang="en-US" altLang="zh-TW" sz="1800" dirty="0">
                    <a:solidFill>
                      <a:srgbClr val="FF0000"/>
                    </a:solidFill>
                  </a:rPr>
                  <a:t> </a:t>
                </a:r>
                <a:endParaRPr kumimoji="1" lang="zh-TW" altLang="en-US" sz="1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" name="文字方塊 6">
                <a:extLst>
                  <a:ext uri="{FF2B5EF4-FFF2-40B4-BE49-F238E27FC236}">
                    <a16:creationId xmlns:a16="http://schemas.microsoft.com/office/drawing/2014/main" id="{65CBBB89-F1CE-7CA9-B79B-5B90A1FFB4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68136" y="4566185"/>
                <a:ext cx="6253015" cy="369332"/>
              </a:xfrm>
              <a:prstGeom prst="rect">
                <a:avLst/>
              </a:prstGeom>
              <a:blipFill>
                <a:blip r:embed="rId13"/>
                <a:stretch>
                  <a:fillRect l="-810" t="-6667" b="-2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5">
                <a:extLst>
                  <a:ext uri="{FF2B5EF4-FFF2-40B4-BE49-F238E27FC236}">
                    <a16:creationId xmlns:a16="http://schemas.microsoft.com/office/drawing/2014/main" id="{EA3FE2E9-B368-205B-60B8-3EBF15F2D131}"/>
                  </a:ext>
                </a:extLst>
              </p:cNvPr>
              <p:cNvSpPr txBox="1"/>
              <p:nvPr/>
            </p:nvSpPr>
            <p:spPr bwMode="auto">
              <a:xfrm>
                <a:off x="1173204" y="4182738"/>
                <a:ext cx="7365059" cy="3231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zh-TW" sz="1500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5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altLang="zh-TW" sz="15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15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𝑨</m:t>
                            </m:r>
                            <m:r>
                              <a:rPr lang="en-US" altLang="zh-TW" sz="15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/</m:t>
                            </m:r>
                            <m:r>
                              <a:rPr lang="en-US" altLang="zh-TW" sz="15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𝑻</m:t>
                            </m:r>
                          </m:e>
                        </m:d>
                      </m:e>
                      <m:sub>
                        <m:r>
                          <a:rPr lang="en-US" altLang="zh-TW" sz="15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𝑺𝑷</m:t>
                        </m:r>
                      </m:sub>
                    </m:sSub>
                    <m:r>
                      <a:rPr lang="en-US" altLang="zh-TW" sz="15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∼</m:t>
                    </m:r>
                    <m:r>
                      <a:rPr lang="en-US" altLang="zh-TW" sz="15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altLang="zh-TW" sz="15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zh-TW" sz="15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𝟓</m:t>
                    </m:r>
                    <m:r>
                      <a:rPr lang="en-US" altLang="zh-TW" sz="15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altLang="zh-TW" sz="1500" b="1" i="1" dirty="0">
                    <a:solidFill>
                      <a:srgbClr val="FF0000"/>
                    </a:solidFill>
                    <a:latin typeface="Cambria Math" panose="02040503050406030204" pitchFamily="18" charset="0"/>
                  </a:rPr>
                  <a:t>     </a:t>
                </a:r>
                <a14:m>
                  <m:oMath xmlns:m="http://schemas.openxmlformats.org/officeDocument/2006/math">
                    <m:r>
                      <a:rPr lang="en-US" altLang="zh-TW" sz="1500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TW" sz="1500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altLang="zh-TW" sz="1500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zh-TW" sz="1500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𝟖𝟒</m:t>
                    </m:r>
                    <m:r>
                      <a:rPr lang="en-US" altLang="zh-TW" sz="1500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±</m:t>
                    </m:r>
                    <m:r>
                      <a:rPr lang="en-US" altLang="zh-TW" sz="1500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altLang="zh-TW" sz="1500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zh-TW" sz="1500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𝟐𝟑</m:t>
                    </m:r>
                  </m:oMath>
                </a14:m>
                <a:r>
                  <a:rPr lang="en-US" altLang="zh-TW" sz="1500" b="1" i="1" dirty="0">
                    <a:solidFill>
                      <a:srgbClr val="FF0000"/>
                    </a:solidFill>
                    <a:latin typeface="Cambria Math" panose="02040503050406030204" pitchFamily="18" charset="0"/>
                  </a:rPr>
                  <a:t> </a:t>
                </a:r>
                <a:r>
                  <a:rPr lang="en-US" altLang="zh-TW" sz="1500" dirty="0">
                    <a:solidFill>
                      <a:srgbClr val="FF0000"/>
                    </a:solidFill>
                  </a:rPr>
                  <a:t>from BESIII),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5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5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  </m:t>
                        </m:r>
                        <m:d>
                          <m:dPr>
                            <m:begChr m:val="|"/>
                            <m:endChr m:val="|"/>
                            <m:ctrlPr>
                              <a:rPr lang="en-US" altLang="zh-TW" sz="15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15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𝑨</m:t>
                            </m:r>
                            <m:r>
                              <a:rPr lang="en-US" altLang="zh-TW" sz="15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/</m:t>
                            </m:r>
                            <m:r>
                              <a:rPr lang="en-US" altLang="zh-TW" sz="15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𝑻</m:t>
                            </m:r>
                          </m:e>
                        </m:d>
                      </m:e>
                      <m:sub>
                        <m:r>
                          <a:rPr lang="en-US" altLang="zh-TW" sz="15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𝑷</m:t>
                        </m:r>
                        <m:r>
                          <a:rPr lang="en-US" altLang="zh-TW" sz="15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𝑷</m:t>
                        </m:r>
                      </m:sub>
                    </m:sSub>
                    <m:r>
                      <a:rPr lang="en-US" altLang="zh-TW" sz="15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∼</m:t>
                    </m:r>
                    <m:r>
                      <a:rPr lang="en-US" altLang="zh-TW" sz="15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altLang="zh-TW" sz="15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zh-TW" sz="15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𝟏𝟖</m:t>
                    </m:r>
                    <m:r>
                      <a:rPr lang="en-US" altLang="zh-TW" sz="15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TW" sz="15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5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  </m:t>
                        </m:r>
                        <m:d>
                          <m:dPr>
                            <m:begChr m:val="|"/>
                            <m:endChr m:val="|"/>
                            <m:ctrlPr>
                              <a:rPr lang="en-US" altLang="zh-TW" sz="15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TW" sz="150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sz="1500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𝑨</m:t>
                                </m:r>
                              </m:e>
                              <m:sub>
                                <m:r>
                                  <a:rPr lang="en-US" altLang="zh-TW" sz="1500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𝑽</m:t>
                                </m:r>
                              </m:sub>
                            </m:sSub>
                            <m:r>
                              <a:rPr lang="en-US" altLang="zh-TW" sz="15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/</m:t>
                            </m:r>
                            <m:sSub>
                              <m:sSubPr>
                                <m:ctrlPr>
                                  <a:rPr lang="en-US" altLang="zh-TW" sz="150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TW" sz="1500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𝑻</m:t>
                                </m:r>
                              </m:e>
                              <m:sub>
                                <m:r>
                                  <a:rPr lang="en-US" altLang="zh-TW" sz="1500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𝑷</m:t>
                                </m:r>
                              </m:sub>
                            </m:sSub>
                          </m:e>
                        </m:d>
                      </m:e>
                      <m:sub>
                        <m:r>
                          <a:rPr lang="en-US" altLang="zh-TW" sz="15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𝑽</m:t>
                        </m:r>
                        <m:r>
                          <a:rPr lang="en-US" altLang="zh-TW" sz="15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𝑷</m:t>
                        </m:r>
                      </m:sub>
                    </m:sSub>
                    <m:r>
                      <a:rPr lang="en-US" altLang="zh-TW" sz="15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∼</m:t>
                    </m:r>
                    <m:r>
                      <a:rPr lang="en-US" altLang="zh-TW" sz="15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altLang="zh-TW" sz="15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zh-TW" sz="15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𝟎𝟕</m:t>
                    </m:r>
                  </m:oMath>
                </a14:m>
                <a:endParaRPr lang="zh-TW" altLang="en-US" sz="15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6" name="文字方塊 15">
                <a:extLst>
                  <a:ext uri="{FF2B5EF4-FFF2-40B4-BE49-F238E27FC236}">
                    <a16:creationId xmlns:a16="http://schemas.microsoft.com/office/drawing/2014/main" id="{EA3FE2E9-B368-205B-60B8-3EBF15F2D1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73204" y="4182738"/>
                <a:ext cx="7365059" cy="323165"/>
              </a:xfrm>
              <a:prstGeom prst="rect">
                <a:avLst/>
              </a:prstGeom>
              <a:blipFill>
                <a:blip r:embed="rId14"/>
                <a:stretch>
                  <a:fillRect t="-7692" b="-1923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66160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BB994E99-C090-C956-1D3F-0BAD96F70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EC07A838-492B-4213-A14F-B0EB990CD472}" type="slidenum">
              <a:rPr lang="en-US" altLang="zh-TW" smtClean="0">
                <a:solidFill>
                  <a:prstClr val="black"/>
                </a:solidFill>
              </a:rPr>
              <a:pPr defTabSz="685800">
                <a:defRPr/>
              </a:pPr>
              <a:t>24</a:t>
            </a:fld>
            <a:endParaRPr lang="en-US" altLang="zh-TW">
              <a:solidFill>
                <a:prstClr val="black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">
                <a:extLst>
                  <a:ext uri="{FF2B5EF4-FFF2-40B4-BE49-F238E27FC236}">
                    <a16:creationId xmlns:a16="http://schemas.microsoft.com/office/drawing/2014/main" id="{757D92F0-20B5-1388-44EA-7B5CA33245F0}"/>
                  </a:ext>
                </a:extLst>
              </p:cNvPr>
              <p:cNvSpPr txBox="1"/>
              <p:nvPr/>
            </p:nvSpPr>
            <p:spPr bwMode="auto">
              <a:xfrm>
                <a:off x="629215" y="190124"/>
                <a:ext cx="7885569" cy="6009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TW" sz="16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𝑨</m:t>
                      </m:r>
                      <m:d>
                        <m:dPr>
                          <m:ctrlPr>
                            <a:rPr kumimoji="1" lang="en-US" altLang="zh-TW" sz="160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kumimoji="1" lang="en-US" altLang="zh-TW" sz="1600" b="1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kumimoji="1" lang="en-US" altLang="zh-TW" sz="1600" b="1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𝑫</m:t>
                              </m:r>
                            </m:e>
                            <m:sub>
                              <m:r>
                                <a:rPr kumimoji="1" lang="en-US" altLang="zh-TW" sz="1600" b="1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𝒔</m:t>
                              </m:r>
                            </m:sub>
                            <m:sup>
                              <m:r>
                                <a:rPr kumimoji="1" lang="en-US" altLang="zh-TW" sz="1600" b="1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bSup>
                          <m:r>
                            <a:rPr kumimoji="1" lang="en-US" altLang="zh-TW" sz="160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→</m:t>
                          </m:r>
                          <m:sSubSup>
                            <m:sSubSupPr>
                              <m:ctrlPr>
                                <a:rPr kumimoji="1" lang="en-US" altLang="zh-TW" sz="1600" b="1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kumimoji="1" lang="en-US" altLang="zh-TW" sz="1600" b="1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𝒂</m:t>
                              </m:r>
                            </m:e>
                            <m:sub>
                              <m:r>
                                <a:rPr kumimoji="1" lang="en-US" altLang="zh-TW" sz="1600" b="1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sub>
                            <m:sup>
                              <m:r>
                                <a:rPr kumimoji="1" lang="en-US" altLang="zh-TW" sz="1600" b="1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bSup>
                          <m:sSup>
                            <m:sSupPr>
                              <m:ctrlPr>
                                <a:rPr kumimoji="1" lang="en-US" altLang="zh-TW" sz="1600" b="1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zh-TW" sz="1600" b="1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𝝅</m:t>
                              </m:r>
                            </m:e>
                            <m:sup>
                              <m:r>
                                <a:rPr kumimoji="1" lang="en-US" altLang="zh-TW" sz="1600" b="1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sup>
                          </m:sSup>
                        </m:e>
                      </m:d>
                      <m:r>
                        <a:rPr kumimoji="1" lang="en-US" altLang="zh-TW" sz="16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1" lang="en-US" altLang="zh-TW" sz="160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zh-TW" sz="160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kumimoji="1" lang="en-US" altLang="zh-TW" sz="1600" b="1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kumimoji="1" lang="en-US" altLang="zh-TW" sz="1600" b="1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e>
                          </m:rad>
                        </m:den>
                      </m:f>
                      <m:sSub>
                        <m:sSubPr>
                          <m:ctrlPr>
                            <a:rPr kumimoji="1" lang="en-US" altLang="zh-TW" sz="160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TW" sz="160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𝝀</m:t>
                          </m:r>
                        </m:e>
                        <m:sub>
                          <m:r>
                            <a:rPr kumimoji="1" lang="en-US" altLang="zh-TW" sz="160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𝒔𝒅</m:t>
                          </m:r>
                        </m:sub>
                      </m:sSub>
                      <m:d>
                        <m:dPr>
                          <m:ctrlPr>
                            <a:rPr kumimoji="1" lang="en-US" altLang="zh-TW" sz="160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zh-TW" sz="160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𝑨</m:t>
                          </m:r>
                          <m:r>
                            <a:rPr kumimoji="1" lang="en-US" altLang="zh-TW" sz="160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kumimoji="1" lang="en-US" altLang="zh-TW" sz="1600" b="1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zh-TW" sz="1600" b="1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𝑨</m:t>
                              </m:r>
                            </m:e>
                            <m:sup>
                              <m:r>
                                <a:rPr kumimoji="1" lang="en-US" altLang="zh-TW" sz="1600" b="1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kumimoji="1" lang="en-US" altLang="zh-TW" sz="160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acc>
                            <m:accPr>
                              <m:chr m:val="̅"/>
                              <m:ctrlPr>
                                <a:rPr kumimoji="1" lang="en-US" altLang="zh-TW" sz="16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kumimoji="1" lang="en-US" altLang="zh-TW" sz="16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𝑻</m:t>
                              </m:r>
                            </m:e>
                          </m:acc>
                        </m:e>
                      </m:d>
                      <m:r>
                        <a:rPr kumimoji="1" lang="en-US" altLang="zh-TW" sz="16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altLang="zh-TW" sz="16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en-US" altLang="zh-TW" sz="16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𝑨</m:t>
                      </m:r>
                      <m:d>
                        <m:dPr>
                          <m:ctrlPr>
                            <a:rPr lang="en-US" altLang="zh-TW" sz="16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altLang="zh-TW" sz="16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sz="16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𝑫</m:t>
                              </m:r>
                            </m:e>
                            <m:sub>
                              <m:r>
                                <a:rPr lang="en-US" altLang="zh-TW" sz="16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𝒔</m:t>
                              </m:r>
                            </m:sub>
                            <m:sup>
                              <m:r>
                                <a:rPr lang="en-US" altLang="zh-TW" sz="16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bSup>
                          <m:r>
                            <a:rPr lang="en-US" altLang="zh-TW" sz="16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→</m:t>
                          </m:r>
                          <m:sSubSup>
                            <m:sSubSupPr>
                              <m:ctrlPr>
                                <a:rPr lang="en-US" altLang="zh-TW" sz="16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sz="16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𝒂</m:t>
                              </m:r>
                            </m:e>
                            <m:sub>
                              <m:r>
                                <a:rPr lang="en-US" altLang="zh-TW" sz="16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sub>
                            <m:sup>
                              <m:r>
                                <a:rPr lang="en-US" altLang="zh-TW" sz="1600" b="1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sup>
                          </m:sSubSup>
                          <m:sSup>
                            <m:sSupPr>
                              <m:ctrlPr>
                                <a:rPr lang="en-US" altLang="zh-TW" sz="16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6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𝝅</m:t>
                              </m:r>
                            </m:e>
                            <m:sup>
                              <m:r>
                                <a:rPr lang="en-US" altLang="zh-TW" sz="1600" b="1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</m:e>
                      </m:d>
                      <m:r>
                        <a:rPr lang="en-US" altLang="zh-TW" sz="16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sz="16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6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TW" sz="16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TW" sz="16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e>
                          </m:rad>
                        </m:den>
                      </m:f>
                      <m:sSub>
                        <m:sSubPr>
                          <m:ctrlPr>
                            <a:rPr lang="en-US" altLang="zh-TW" sz="16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6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𝝀</m:t>
                          </m:r>
                        </m:e>
                        <m:sub>
                          <m:r>
                            <a:rPr lang="en-US" altLang="zh-TW" sz="16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𝒔𝒅</m:t>
                          </m:r>
                        </m:sub>
                      </m:sSub>
                      <m:d>
                        <m:dPr>
                          <m:ctrlPr>
                            <a:rPr lang="en-US" altLang="zh-TW" sz="16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60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sz="16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𝑨</m:t>
                          </m:r>
                          <m:r>
                            <a:rPr lang="en-US" altLang="zh-TW" sz="160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altLang="zh-TW" sz="16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6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𝑨</m:t>
                              </m:r>
                            </m:e>
                            <m:sup>
                              <m:r>
                                <a:rPr lang="en-US" altLang="zh-TW" sz="16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altLang="zh-TW" sz="160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acc>
                            <m:accPr>
                              <m:chr m:val="̅"/>
                              <m:ctrlPr>
                                <a:rPr lang="en-US" altLang="zh-TW" sz="16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6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𝑻</m:t>
                              </m:r>
                            </m:e>
                          </m:acc>
                        </m:e>
                      </m:d>
                    </m:oMath>
                  </m:oMathPara>
                </a14:m>
                <a:endParaRPr kumimoji="1" lang="zh-TW" altLang="en-US" sz="16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文字方塊 2">
                <a:extLst>
                  <a:ext uri="{FF2B5EF4-FFF2-40B4-BE49-F238E27FC236}">
                    <a16:creationId xmlns:a16="http://schemas.microsoft.com/office/drawing/2014/main" id="{757D92F0-20B5-1388-44EA-7B5CA33245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29215" y="190124"/>
                <a:ext cx="7885569" cy="60099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4">
                <a:extLst>
                  <a:ext uri="{FF2B5EF4-FFF2-40B4-BE49-F238E27FC236}">
                    <a16:creationId xmlns:a16="http://schemas.microsoft.com/office/drawing/2014/main" id="{A85CA9DF-99B1-66AF-5B5E-6A9AA91677CA}"/>
                  </a:ext>
                </a:extLst>
              </p:cNvPr>
              <p:cNvSpPr txBox="1"/>
              <p:nvPr/>
            </p:nvSpPr>
            <p:spPr bwMode="auto">
              <a:xfrm>
                <a:off x="629215" y="1095470"/>
                <a:ext cx="7260879" cy="6505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kumimoji="1" lang="en-US" altLang="zh-TW" sz="1700" dirty="0">
                    <a:solidFill>
                      <a:srgbClr val="0000FF"/>
                    </a:solidFill>
                  </a:rPr>
                  <a:t>Neglecting W-annihilation, we have </a:t>
                </a:r>
                <a14:m>
                  <m:oMath xmlns:m="http://schemas.openxmlformats.org/officeDocument/2006/math">
                    <m:r>
                      <a:rPr kumimoji="1" lang="en-US" altLang="zh-TW" sz="170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ℬ</m:t>
                    </m:r>
                    <m:d>
                      <m:dPr>
                        <m:ctrlPr>
                          <a:rPr kumimoji="1" lang="en-US" altLang="zh-TW" sz="17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altLang="zh-TW" sz="17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TW" sz="17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𝑫</m:t>
                            </m:r>
                          </m:e>
                          <m:sub>
                            <m:r>
                              <a:rPr lang="en-US" altLang="zh-TW" sz="17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𝒔</m:t>
                            </m:r>
                          </m:sub>
                          <m:sup>
                            <m:r>
                              <a:rPr lang="en-US" altLang="zh-TW" sz="17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bSup>
                        <m:r>
                          <a:rPr lang="en-US" altLang="zh-TW" sz="17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→</m:t>
                        </m:r>
                        <m:sSubSup>
                          <m:sSubSupPr>
                            <m:ctrlPr>
                              <a:rPr lang="en-US" altLang="zh-TW" sz="17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TW" sz="17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𝒂</m:t>
                            </m:r>
                          </m:e>
                          <m:sub>
                            <m:r>
                              <a:rPr lang="en-US" altLang="zh-TW" sz="17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b>
                          <m:sup>
                            <m:r>
                              <a:rPr lang="en-US" altLang="zh-TW" sz="17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bSup>
                        <m:sSup>
                          <m:sSupPr>
                            <m:ctrlPr>
                              <a:rPr lang="en-US" altLang="zh-TW" sz="17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17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𝝅</m:t>
                            </m:r>
                          </m:e>
                          <m:sup>
                            <m:r>
                              <a:rPr lang="en-US" altLang="zh-TW" sz="17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p>
                        </m:sSup>
                        <m:r>
                          <a:rPr lang="en-US" altLang="zh-TW" sz="17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bSup>
                          <m:sSubSupPr>
                            <m:ctrlPr>
                              <a:rPr lang="en-US" altLang="zh-TW" sz="170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TW" sz="1700" b="1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𝒂</m:t>
                            </m:r>
                          </m:e>
                          <m:sub>
                            <m:r>
                              <a:rPr lang="en-US" altLang="zh-TW" sz="1700" b="1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b>
                          <m:sup>
                            <m:r>
                              <a:rPr lang="en-US" altLang="zh-TW" sz="1700" b="1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p>
                        </m:sSubSup>
                        <m:sSup>
                          <m:sSupPr>
                            <m:ctrlPr>
                              <a:rPr lang="en-US" altLang="zh-TW" sz="1700" b="1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1700" b="1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𝝅</m:t>
                            </m:r>
                          </m:e>
                          <m:sup>
                            <m:r>
                              <a:rPr lang="en-US" altLang="zh-TW" sz="1700" b="1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  <m:r>
                          <a:rPr lang="en-US" altLang="zh-TW" sz="17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→</m:t>
                        </m:r>
                        <m:sSup>
                          <m:sSupPr>
                            <m:ctrlPr>
                              <a:rPr lang="en-US" altLang="zh-TW" sz="1700" b="1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1700" b="1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𝝅</m:t>
                            </m:r>
                          </m:e>
                          <m:sup>
                            <m:r>
                              <a:rPr lang="en-US" altLang="zh-TW" sz="1700" b="1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  <m:sSup>
                          <m:sSupPr>
                            <m:ctrlPr>
                              <a:rPr lang="en-US" altLang="zh-TW" sz="1700" b="1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1700" b="1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𝝅</m:t>
                            </m:r>
                          </m:e>
                          <m:sup>
                            <m:r>
                              <a:rPr lang="en-US" altLang="zh-TW" sz="1700" b="1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p>
                        </m:sSup>
                        <m:r>
                          <a:rPr lang="en-US" altLang="zh-TW" sz="17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𝜼</m:t>
                        </m:r>
                      </m:e>
                    </m:d>
                    <m:r>
                      <a:rPr lang="en-US" altLang="zh-TW" sz="17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altLang="zh-TW" sz="17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17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altLang="zh-TW" sz="17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altLang="zh-TW" sz="17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  <m:r>
                          <a:rPr lang="en-US" altLang="zh-TW" sz="17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altLang="zh-TW" sz="17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altLang="zh-TW" sz="17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altLang="zh-TW" sz="17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e>
                    </m:d>
                    <m:r>
                      <a:rPr lang="en-US" altLang="zh-TW" sz="17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%</m:t>
                    </m:r>
                  </m:oMath>
                </a14:m>
                <a:r>
                  <a:rPr kumimoji="1" lang="en-US" altLang="zh-TW" sz="1700" dirty="0">
                    <a:solidFill>
                      <a:srgbClr val="0000FF"/>
                    </a:solidFill>
                  </a:rPr>
                  <a:t>, while experimentally </a:t>
                </a:r>
                <a14:m>
                  <m:oMath xmlns:m="http://schemas.openxmlformats.org/officeDocument/2006/math">
                    <m:d>
                      <m:dPr>
                        <m:ctrlPr>
                          <a:rPr kumimoji="1" lang="en-US" altLang="zh-TW" sz="17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zh-TW" sz="17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kumimoji="1" lang="en-US" altLang="zh-TW" sz="17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kumimoji="1" lang="en-US" altLang="zh-TW" sz="17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𝟒𝟔</m:t>
                        </m:r>
                        <m:r>
                          <a:rPr kumimoji="1" lang="en-US" altLang="zh-TW" sz="17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±</m:t>
                        </m:r>
                        <m:r>
                          <a:rPr kumimoji="1" lang="en-US" altLang="zh-TW" sz="17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  <m:r>
                          <a:rPr kumimoji="1" lang="en-US" altLang="zh-TW" sz="17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kumimoji="1" lang="en-US" altLang="zh-TW" sz="17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𝟐𝟕</m:t>
                        </m:r>
                      </m:e>
                    </m:d>
                    <m:r>
                      <a:rPr kumimoji="1" lang="en-US" altLang="zh-TW" sz="17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%</m:t>
                    </m:r>
                  </m:oMath>
                </a14:m>
                <a:endParaRPr kumimoji="1" lang="zh-TW" altLang="en-US" sz="17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5" name="文字方塊 4">
                <a:extLst>
                  <a:ext uri="{FF2B5EF4-FFF2-40B4-BE49-F238E27FC236}">
                    <a16:creationId xmlns:a16="http://schemas.microsoft.com/office/drawing/2014/main" id="{A85CA9DF-99B1-66AF-5B5E-6A9AA91677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29215" y="1095470"/>
                <a:ext cx="7260879" cy="650563"/>
              </a:xfrm>
              <a:prstGeom prst="rect">
                <a:avLst/>
              </a:prstGeom>
              <a:blipFill>
                <a:blip r:embed="rId4"/>
                <a:stretch>
                  <a:fillRect l="-524" t="-1923" b="-1153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>
                <a:extLst>
                  <a:ext uri="{FF2B5EF4-FFF2-40B4-BE49-F238E27FC236}">
                    <a16:creationId xmlns:a16="http://schemas.microsoft.com/office/drawing/2014/main" id="{1E9BD6E3-1F18-2BEB-0A5F-44091624ACF0}"/>
                  </a:ext>
                </a:extLst>
              </p:cNvPr>
              <p:cNvSpPr txBox="1"/>
              <p:nvPr/>
            </p:nvSpPr>
            <p:spPr bwMode="auto">
              <a:xfrm>
                <a:off x="411932" y="2050381"/>
                <a:ext cx="7337835" cy="10823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 marL="285750" indent="-285750">
                  <a:spcBef>
                    <a:spcPct val="50000"/>
                  </a:spcBef>
                  <a:buFont typeface="Wingdings" pitchFamily="2" charset="2"/>
                  <a:buChar char="n"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TW" sz="1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TW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𝑫</m:t>
                        </m:r>
                      </m:e>
                      <m:sub>
                        <m:r>
                          <a:rPr lang="en-US" altLang="zh-TW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𝒔</m:t>
                        </m:r>
                      </m:sub>
                      <m:sup>
                        <m:r>
                          <a:rPr lang="en-US" altLang="zh-TW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r>
                      <a:rPr lang="en-US" altLang="zh-TW" sz="1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bSup>
                      <m:sSubSupPr>
                        <m:ctrlPr>
                          <a:rPr lang="en-US" altLang="zh-TW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TW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b>
                        <m:r>
                          <a:rPr lang="en-US" altLang="zh-TW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  <m:sup>
                        <m:r>
                          <a:rPr lang="en-US" altLang="zh-TW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sSup>
                      <m:sSupPr>
                        <m:ctrlPr>
                          <a:rPr lang="en-US" altLang="zh-TW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𝝅</m:t>
                        </m:r>
                      </m:e>
                      <m:sup>
                        <m:r>
                          <a:rPr lang="en-US" altLang="zh-TW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p>
                    </m:sSup>
                    <m:r>
                      <a:rPr lang="en-US" altLang="zh-TW" sz="1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Sup>
                      <m:sSubSupPr>
                        <m:ctrlPr>
                          <a:rPr lang="en-US" altLang="zh-TW" sz="1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TW" sz="1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b>
                        <m:r>
                          <a:rPr lang="en-US" altLang="zh-TW" sz="1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  <m:sup>
                        <m:r>
                          <a:rPr lang="en-US" altLang="zh-TW" sz="1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p>
                    </m:sSubSup>
                    <m:sSup>
                      <m:sSupPr>
                        <m:ctrlPr>
                          <a:rPr lang="en-US" altLang="zh-TW" sz="1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1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𝝅</m:t>
                        </m:r>
                      </m:e>
                      <m:sup>
                        <m:r>
                          <a:rPr lang="en-US" altLang="zh-TW" sz="1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kumimoji="1" lang="en-US" altLang="zh-TW" sz="1800" dirty="0">
                    <a:solidFill>
                      <a:srgbClr val="FF0000"/>
                    </a:solidFill>
                  </a:rPr>
                  <a:t> is not a purely W-annihilation process</a:t>
                </a:r>
              </a:p>
              <a:p>
                <a:pPr marL="285750" indent="-285750">
                  <a:spcBef>
                    <a:spcPct val="50000"/>
                  </a:spcBef>
                  <a:buFont typeface="Wingdings" pitchFamily="2" charset="2"/>
                  <a:buChar char="n"/>
                </a:pPr>
                <a:r>
                  <a:rPr lang="en-US" altLang="zh-TW" sz="1800" dirty="0">
                    <a:solidFill>
                      <a:srgbClr val="FF0000"/>
                    </a:solidFill>
                  </a:rPr>
                  <a:t>W-annihilation in </a:t>
                </a:r>
                <a14:m>
                  <m:oMath xmlns:m="http://schemas.openxmlformats.org/officeDocument/2006/math">
                    <m:r>
                      <a:rPr lang="en-US" altLang="zh-TW" sz="1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𝑫</m:t>
                    </m:r>
                    <m:r>
                      <a:rPr lang="en-US" altLang="zh-TW" sz="1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altLang="zh-TW" sz="1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𝑺𝑷</m:t>
                    </m:r>
                  </m:oMath>
                </a14:m>
                <a:r>
                  <a:rPr kumimoji="1" lang="en-US" altLang="zh-TW" sz="1800" dirty="0">
                    <a:solidFill>
                      <a:srgbClr val="FF0000"/>
                    </a:solidFill>
                  </a:rPr>
                  <a:t> is not greatly enhanced relative to that in PP or VP sector</a:t>
                </a:r>
                <a:endParaRPr kumimoji="1" lang="zh-TW" altLang="en-US" sz="1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" name="文字方塊 5">
                <a:extLst>
                  <a:ext uri="{FF2B5EF4-FFF2-40B4-BE49-F238E27FC236}">
                    <a16:creationId xmlns:a16="http://schemas.microsoft.com/office/drawing/2014/main" id="{1E9BD6E3-1F18-2BEB-0A5F-44091624AC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11932" y="2050381"/>
                <a:ext cx="7337835" cy="1082348"/>
              </a:xfrm>
              <a:prstGeom prst="rect">
                <a:avLst/>
              </a:prstGeom>
              <a:blipFill>
                <a:blip r:embed="rId5"/>
                <a:stretch>
                  <a:fillRect l="-518" t="-1163" b="-814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圖片 3">
            <a:extLst>
              <a:ext uri="{FF2B5EF4-FFF2-40B4-BE49-F238E27FC236}">
                <a16:creationId xmlns:a16="http://schemas.microsoft.com/office/drawing/2014/main" id="{588C944E-3B2C-0223-1B83-C61097E1FE5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4421" y="3271267"/>
            <a:ext cx="1830466" cy="1274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4281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B9550071-7DB4-FA0F-6119-10A886E990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EC07A838-492B-4213-A14F-B0EB990CD472}" type="slidenum">
              <a:rPr lang="en-US" altLang="zh-TW" smtClean="0">
                <a:solidFill>
                  <a:prstClr val="black"/>
                </a:solidFill>
              </a:rPr>
              <a:pPr defTabSz="685800">
                <a:defRPr/>
              </a:pPr>
              <a:t>25</a:t>
            </a:fld>
            <a:endParaRPr lang="en-US" altLang="zh-TW">
              <a:solidFill>
                <a:prstClr val="black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Box 12">
                <a:extLst>
                  <a:ext uri="{FF2B5EF4-FFF2-40B4-BE49-F238E27FC236}">
                    <a16:creationId xmlns:a16="http://schemas.microsoft.com/office/drawing/2014/main" id="{C1C5A8F3-2893-7E15-F1F9-62C3B50A348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54917" y="91659"/>
                <a:ext cx="5463177" cy="3462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defTabSz="685800" eaLnBrk="1" hangingPunct="1">
                  <a:spcBef>
                    <a:spcPct val="50000"/>
                  </a:spcBef>
                  <a:buNone/>
                </a:pPr>
                <a:r>
                  <a:rPr lang="en-US" altLang="zh-TW" sz="1650" dirty="0">
                    <a:solidFill>
                      <a:srgbClr val="FF33CC"/>
                    </a:solidFill>
                  </a:rPr>
                  <a:t>                    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TW" sz="1650" i="1" smtClean="0">
                            <a:solidFill>
                              <a:srgbClr val="FF33CC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TW" sz="1650" b="1" i="0" smtClean="0">
                            <a:solidFill>
                              <a:srgbClr val="FF33CC"/>
                            </a:solidFill>
                            <a:latin typeface="Cambria Math" panose="02040503050406030204" pitchFamily="18" charset="0"/>
                          </a:rPr>
                          <m:t>𝚲</m:t>
                        </m:r>
                      </m:e>
                      <m:sub>
                        <m:r>
                          <a:rPr lang="en-US" altLang="zh-TW" sz="1650" b="1" i="1" smtClean="0">
                            <a:solidFill>
                              <a:srgbClr val="FF33CC"/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</m:sub>
                      <m:sup>
                        <m:r>
                          <a:rPr lang="en-US" altLang="zh-TW" sz="1650" b="1" i="1" smtClean="0">
                            <a:solidFill>
                              <a:srgbClr val="FF33CC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r>
                      <a:rPr lang="en-US" altLang="zh-TW" sz="1650" b="1" i="1" smtClean="0">
                        <a:solidFill>
                          <a:srgbClr val="FF33CC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altLang="zh-TW" sz="1650" b="1" i="0" smtClean="0">
                        <a:solidFill>
                          <a:srgbClr val="FF33CC"/>
                        </a:solidFill>
                        <a:latin typeface="Cambria Math" panose="02040503050406030204" pitchFamily="18" charset="0"/>
                      </a:rPr>
                      <m:t>𝚲</m:t>
                    </m:r>
                    <m:sSubSup>
                      <m:sSubSupPr>
                        <m:ctrlPr>
                          <a:rPr lang="en-US" altLang="zh-TW" sz="1650" b="1" i="1" smtClean="0">
                            <a:solidFill>
                              <a:srgbClr val="FF33CC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TW" sz="1650" b="1" i="1" smtClean="0">
                            <a:solidFill>
                              <a:srgbClr val="FF33CC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b>
                        <m:r>
                          <a:rPr lang="en-US" altLang="zh-TW" sz="1650" b="1" i="1" smtClean="0">
                            <a:solidFill>
                              <a:srgbClr val="FF33CC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  <m:sup>
                        <m:r>
                          <a:rPr lang="en-US" altLang="zh-TW" sz="1650" b="1" i="1" smtClean="0">
                            <a:solidFill>
                              <a:srgbClr val="FF33CC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sup>
                    </m:sSubSup>
                    <m:sSup>
                      <m:sSupPr>
                        <m:ctrlPr>
                          <a:rPr lang="en-US" altLang="zh-TW" sz="1650" b="1" i="1" smtClean="0">
                            <a:solidFill>
                              <a:srgbClr val="FF33CC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zh-TW" sz="1650" b="1" i="1" smtClean="0">
                                <a:solidFill>
                                  <a:srgbClr val="FF33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1650" b="1" i="1" smtClean="0">
                                <a:solidFill>
                                  <a:srgbClr val="FF33CC"/>
                                </a:solidFill>
                                <a:latin typeface="Cambria Math" panose="02040503050406030204" pitchFamily="18" charset="0"/>
                              </a:rPr>
                              <m:t>𝟗𝟖𝟎</m:t>
                            </m:r>
                          </m:e>
                        </m:d>
                      </m:e>
                      <m:sup>
                        <m:r>
                          <a:rPr lang="en-US" altLang="zh-TW" sz="1650" b="1" i="1" smtClean="0">
                            <a:solidFill>
                              <a:srgbClr val="FF33CC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altLang="zh-TW" sz="1650" b="1" i="1" smtClean="0">
                        <a:solidFill>
                          <a:srgbClr val="FF33CC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altLang="zh-TW" sz="1650" b="1" i="0" smtClean="0">
                        <a:solidFill>
                          <a:srgbClr val="FF33CC"/>
                        </a:solidFill>
                        <a:latin typeface="Cambria Math" panose="02040503050406030204" pitchFamily="18" charset="0"/>
                      </a:rPr>
                      <m:t>𝚲</m:t>
                    </m:r>
                    <m:sSup>
                      <m:sSupPr>
                        <m:ctrlPr>
                          <a:rPr lang="en-US" altLang="zh-TW" sz="1650" b="1" i="1" smtClean="0">
                            <a:solidFill>
                              <a:srgbClr val="FF33CC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1650" b="1" i="1" smtClean="0">
                            <a:solidFill>
                              <a:srgbClr val="FF33CC"/>
                            </a:solidFill>
                            <a:latin typeface="Cambria Math" panose="02040503050406030204" pitchFamily="18" charset="0"/>
                          </a:rPr>
                          <m:t>𝝅</m:t>
                        </m:r>
                      </m:e>
                      <m:sup>
                        <m:r>
                          <a:rPr lang="en-US" altLang="zh-TW" sz="1650" b="1" i="1" smtClean="0">
                            <a:solidFill>
                              <a:srgbClr val="FF33CC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altLang="zh-TW" sz="1650" b="1" i="1" smtClean="0">
                        <a:solidFill>
                          <a:srgbClr val="FF33CC"/>
                        </a:solidFill>
                        <a:latin typeface="Cambria Math" panose="02040503050406030204" pitchFamily="18" charset="0"/>
                      </a:rPr>
                      <m:t>𝜼</m:t>
                    </m:r>
                  </m:oMath>
                </a14:m>
                <a:endParaRPr lang="en-US" altLang="zh-TW" sz="1650" dirty="0">
                  <a:solidFill>
                    <a:srgbClr val="FF33CC"/>
                  </a:solidFill>
                </a:endParaRPr>
              </a:p>
            </p:txBody>
          </p:sp>
        </mc:Choice>
        <mc:Fallback xmlns="">
          <p:sp>
            <p:nvSpPr>
              <p:cNvPr id="3" name="Text Box 12">
                <a:extLst>
                  <a:ext uri="{FF2B5EF4-FFF2-40B4-BE49-F238E27FC236}">
                    <a16:creationId xmlns:a16="http://schemas.microsoft.com/office/drawing/2014/main" id="{C1C5A8F3-2893-7E15-F1F9-62C3B50A34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54917" y="91659"/>
                <a:ext cx="5463177" cy="346249"/>
              </a:xfrm>
              <a:prstGeom prst="rect">
                <a:avLst/>
              </a:prstGeom>
              <a:blipFill>
                <a:blip r:embed="rId2"/>
                <a:stretch>
                  <a:fillRect b="-3571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Line 5">
            <a:extLst>
              <a:ext uri="{FF2B5EF4-FFF2-40B4-BE49-F238E27FC236}">
                <a16:creationId xmlns:a16="http://schemas.microsoft.com/office/drawing/2014/main" id="{8F46B393-A208-9E8E-2AB3-76B722A4B53E}"/>
              </a:ext>
            </a:extLst>
          </p:cNvPr>
          <p:cNvSpPr>
            <a:spLocks noChangeShapeType="1"/>
          </p:cNvSpPr>
          <p:nvPr/>
        </p:nvSpPr>
        <p:spPr bwMode="auto">
          <a:xfrm>
            <a:off x="1573174" y="504805"/>
            <a:ext cx="5968604" cy="0"/>
          </a:xfrm>
          <a:prstGeom prst="line">
            <a:avLst/>
          </a:prstGeom>
          <a:noFill/>
          <a:ln w="57150">
            <a:solidFill>
              <a:srgbClr val="66FF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85800"/>
            <a:endParaRPr lang="zh-TW" altLang="en-US">
              <a:solidFill>
                <a:prstClr val="black"/>
              </a:solidFill>
            </a:endParaRP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7A0ED997-3E4A-2E33-5567-724BAF9996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864" y="593856"/>
            <a:ext cx="2668914" cy="236331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4">
                <a:extLst>
                  <a:ext uri="{FF2B5EF4-FFF2-40B4-BE49-F238E27FC236}">
                    <a16:creationId xmlns:a16="http://schemas.microsoft.com/office/drawing/2014/main" id="{245B3485-7C90-5C96-8B06-E882DB46520F}"/>
                  </a:ext>
                </a:extLst>
              </p:cNvPr>
              <p:cNvSpPr txBox="1"/>
              <p:nvPr/>
            </p:nvSpPr>
            <p:spPr bwMode="auto">
              <a:xfrm>
                <a:off x="3195873" y="733330"/>
                <a:ext cx="4988460" cy="62709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kumimoji="1" lang="en-US" altLang="zh-TW" sz="1700" dirty="0">
                    <a:solidFill>
                      <a:srgbClr val="0000FF"/>
                    </a:solidFill>
                  </a:rPr>
                  <a:t>Nonfactorizable W-exchanges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TW" sz="17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TW" sz="17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𝑬</m:t>
                        </m:r>
                      </m:e>
                      <m:sub>
                        <m:r>
                          <a:rPr kumimoji="1" lang="en-US" altLang="zh-TW" sz="17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kumimoji="1" lang="en-US" altLang="zh-TW" sz="17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kumimoji="1" lang="en-US" altLang="zh-TW" sz="17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  <m:r>
                      <a:rPr kumimoji="1" lang="en-US" altLang="zh-TW" sz="17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kumimoji="1" lang="en-US" altLang="zh-TW" sz="1700" dirty="0">
                    <a:solidFill>
                      <a:srgbClr val="0000FF"/>
                    </a:solidFill>
                  </a:rPr>
                  <a:t>estimated </a:t>
                </a:r>
                <a:r>
                  <a:rPr lang="en-US" altLang="zh-TW" sz="1700" dirty="0">
                    <a:solidFill>
                      <a:srgbClr val="0000FF"/>
                    </a:solidFill>
                  </a:rPr>
                  <a:t> in pole model</a:t>
                </a:r>
                <a:endParaRPr kumimoji="1" lang="zh-TW" altLang="en-US" sz="17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5" name="文字方塊 4">
                <a:extLst>
                  <a:ext uri="{FF2B5EF4-FFF2-40B4-BE49-F238E27FC236}">
                    <a16:creationId xmlns:a16="http://schemas.microsoft.com/office/drawing/2014/main" id="{245B3485-7C90-5C96-8B06-E882DB4652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195873" y="733330"/>
                <a:ext cx="4988460" cy="627095"/>
              </a:xfrm>
              <a:prstGeom prst="rect">
                <a:avLst/>
              </a:prstGeom>
              <a:blipFill>
                <a:blip r:embed="rId4"/>
                <a:stretch>
                  <a:fillRect l="-761" t="-3922" b="-1176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>
                <a:extLst>
                  <a:ext uri="{FF2B5EF4-FFF2-40B4-BE49-F238E27FC236}">
                    <a16:creationId xmlns:a16="http://schemas.microsoft.com/office/drawing/2014/main" id="{E86AA46F-FBC7-D71A-4904-27F3518898DE}"/>
                  </a:ext>
                </a:extLst>
              </p:cNvPr>
              <p:cNvSpPr txBox="1"/>
              <p:nvPr/>
            </p:nvSpPr>
            <p:spPr bwMode="auto">
              <a:xfrm>
                <a:off x="3075157" y="1445837"/>
                <a:ext cx="5404919" cy="3591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 marL="285750" indent="-285750">
                  <a:spcBef>
                    <a:spcPct val="50000"/>
                  </a:spcBef>
                  <a:buFont typeface="Wingdings" pitchFamily="2" charset="2"/>
                  <a:buChar char="n"/>
                </a:pPr>
                <a14:m>
                  <m:oMath xmlns:m="http://schemas.openxmlformats.org/officeDocument/2006/math">
                    <m:r>
                      <a:rPr kumimoji="1" lang="en-US" altLang="zh-TW" sz="17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𝒒</m:t>
                    </m:r>
                    <m:acc>
                      <m:accPr>
                        <m:chr m:val="̅"/>
                        <m:ctrlPr>
                          <a:rPr kumimoji="1" lang="en-US" altLang="zh-TW" sz="17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kumimoji="1" lang="en-US" altLang="zh-TW" sz="17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𝒒</m:t>
                        </m:r>
                      </m:e>
                    </m:acc>
                    <m:r>
                      <a:rPr kumimoji="1" lang="en-US" altLang="zh-TW" sz="17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kumimoji="1" lang="en-US" altLang="zh-TW" sz="1700" dirty="0">
                    <a:solidFill>
                      <a:srgbClr val="0000FF"/>
                    </a:solidFill>
                  </a:rPr>
                  <a:t> model ⇒ </a:t>
                </a:r>
                <a14:m>
                  <m:oMath xmlns:m="http://schemas.openxmlformats.org/officeDocument/2006/math">
                    <m:r>
                      <a:rPr kumimoji="1" lang="en-US" altLang="zh-TW" sz="170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ℬ</m:t>
                    </m:r>
                    <m:r>
                      <a:rPr kumimoji="1" lang="en-US" altLang="zh-TW" sz="17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bSup>
                      <m:sSubSupPr>
                        <m:ctrlPr>
                          <a:rPr lang="en-US" altLang="zh-TW" sz="17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TW" sz="170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𝚲</m:t>
                        </m:r>
                      </m:e>
                      <m:sub>
                        <m:r>
                          <a:rPr lang="en-US" altLang="zh-TW" sz="17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</m:sub>
                      <m:sup>
                        <m:r>
                          <a:rPr lang="en-US" altLang="zh-TW" sz="17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r>
                      <a:rPr lang="en-US" altLang="zh-TW" sz="17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altLang="zh-TW" sz="170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𝚲</m:t>
                    </m:r>
                    <m:sSubSup>
                      <m:sSubSupPr>
                        <m:ctrlPr>
                          <a:rPr lang="en-US" altLang="zh-TW" sz="17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TW" sz="17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b>
                        <m:r>
                          <a:rPr lang="en-US" altLang="zh-TW" sz="17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  <m:sup>
                        <m:r>
                          <a:rPr lang="en-US" altLang="zh-TW" sz="17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sup>
                    </m:sSubSup>
                    <m:sSup>
                      <m:sSupPr>
                        <m:ctrlPr>
                          <a:rPr lang="en-US" altLang="zh-TW" sz="17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zh-TW" sz="17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17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𝟗𝟖𝟎</m:t>
                            </m:r>
                          </m:e>
                        </m:d>
                      </m:e>
                      <m:sup>
                        <m:r>
                          <a:rPr lang="en-US" altLang="zh-TW" sz="17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kumimoji="1" lang="en-US" altLang="zh-TW" sz="1700" dirty="0">
                    <a:solidFill>
                      <a:srgbClr val="0000FF"/>
                    </a:solidFill>
                  </a:rPr>
                  <a:t>)</a:t>
                </a:r>
                <a14:m>
                  <m:oMath xmlns:m="http://schemas.openxmlformats.org/officeDocument/2006/math">
                    <m:r>
                      <a:rPr kumimoji="1" lang="en-US" altLang="zh-TW" sz="1700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kumimoji="1" lang="en-US" altLang="zh-TW" sz="1700" b="1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𝟏</m:t>
                    </m:r>
                    <m:r>
                      <a:rPr kumimoji="1" lang="en-US" altLang="zh-TW" sz="1700" b="1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r>
                      <a:rPr kumimoji="1" lang="en-US" altLang="zh-TW" sz="1700" b="1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𝟗</m:t>
                    </m:r>
                    <m:r>
                      <a:rPr kumimoji="1" lang="en-US" altLang="zh-TW" sz="1700" b="1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kumimoji="1" lang="en-US" altLang="zh-TW" sz="1700" b="1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TW" sz="1700" b="1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kumimoji="1" lang="en-US" altLang="zh-TW" sz="1700" b="1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kumimoji="1" lang="en-US" altLang="zh-TW" sz="1700" b="1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𝟒</m:t>
                        </m:r>
                      </m:sup>
                    </m:sSup>
                  </m:oMath>
                </a14:m>
                <a:endParaRPr kumimoji="1" lang="zh-TW" altLang="en-US" sz="17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6" name="文字方塊 5">
                <a:extLst>
                  <a:ext uri="{FF2B5EF4-FFF2-40B4-BE49-F238E27FC236}">
                    <a16:creationId xmlns:a16="http://schemas.microsoft.com/office/drawing/2014/main" id="{E86AA46F-FBC7-D71A-4904-27F3518898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075157" y="1445837"/>
                <a:ext cx="5404919" cy="359137"/>
              </a:xfrm>
              <a:prstGeom prst="rect">
                <a:avLst/>
              </a:prstGeom>
              <a:blipFill>
                <a:blip r:embed="rId5"/>
                <a:stretch>
                  <a:fillRect l="-468" t="-6667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文字方塊 6">
            <a:extLst>
              <a:ext uri="{FF2B5EF4-FFF2-40B4-BE49-F238E27FC236}">
                <a16:creationId xmlns:a16="http://schemas.microsoft.com/office/drawing/2014/main" id="{B1C8EF8E-DA53-3B96-9A71-D94496A75D4E}"/>
              </a:ext>
            </a:extLst>
          </p:cNvPr>
          <p:cNvSpPr txBox="1"/>
          <p:nvPr/>
        </p:nvSpPr>
        <p:spPr bwMode="auto">
          <a:xfrm>
            <a:off x="6455121" y="1720624"/>
            <a:ext cx="237920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en-US" altLang="zh-TW" sz="1400" dirty="0"/>
              <a:t>Sharma, Verma (’09)</a:t>
            </a:r>
            <a:endParaRPr kumimoji="1" lang="zh-TW" altLang="en-US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7">
                <a:extLst>
                  <a:ext uri="{FF2B5EF4-FFF2-40B4-BE49-F238E27FC236}">
                    <a16:creationId xmlns:a16="http://schemas.microsoft.com/office/drawing/2014/main" id="{848F6FAA-59D1-05EC-271A-42DB9BC57766}"/>
                  </a:ext>
                </a:extLst>
              </p:cNvPr>
              <p:cNvSpPr txBox="1"/>
              <p:nvPr/>
            </p:nvSpPr>
            <p:spPr bwMode="auto">
              <a:xfrm>
                <a:off x="3075157" y="2051024"/>
                <a:ext cx="5785165" cy="6401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 marL="285750" indent="-285750">
                  <a:spcBef>
                    <a:spcPct val="50000"/>
                  </a:spcBef>
                  <a:buFont typeface="Wingdings" pitchFamily="2" charset="2"/>
                  <a:buChar char="n"/>
                </a:pPr>
                <a:r>
                  <a:rPr kumimoji="1" lang="en-US" altLang="zh-TW" sz="1700" dirty="0">
                    <a:solidFill>
                      <a:srgbClr val="0000FF"/>
                    </a:solidFill>
                  </a:rPr>
                  <a:t>Rescattering ⇒ </a:t>
                </a:r>
                <a14:m>
                  <m:oMath xmlns:m="http://schemas.openxmlformats.org/officeDocument/2006/math">
                    <m:r>
                      <a:rPr kumimoji="1" lang="en-US" altLang="zh-TW" sz="170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ℬ</m:t>
                    </m:r>
                    <m:r>
                      <a:rPr kumimoji="1" lang="en-US" altLang="zh-TW" sz="17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bSup>
                      <m:sSubSupPr>
                        <m:ctrlPr>
                          <a:rPr lang="en-US" altLang="zh-TW" sz="17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TW" sz="170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𝚲</m:t>
                        </m:r>
                      </m:e>
                      <m:sub>
                        <m:r>
                          <a:rPr lang="en-US" altLang="zh-TW" sz="17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</m:sub>
                      <m:sup>
                        <m:r>
                          <a:rPr lang="en-US" altLang="zh-TW" sz="17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r>
                      <a:rPr lang="en-US" altLang="zh-TW" sz="17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altLang="zh-TW" sz="170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𝚲</m:t>
                    </m:r>
                    <m:sSubSup>
                      <m:sSubSupPr>
                        <m:ctrlPr>
                          <a:rPr lang="en-US" altLang="zh-TW" sz="17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TW" sz="17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b>
                        <m:r>
                          <a:rPr lang="en-US" altLang="zh-TW" sz="17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  <m:sup>
                        <m:r>
                          <a:rPr lang="en-US" altLang="zh-TW" sz="17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sup>
                    </m:sSubSup>
                    <m:sSup>
                      <m:sSupPr>
                        <m:ctrlPr>
                          <a:rPr lang="en-US" altLang="zh-TW" sz="17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zh-TW" sz="17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17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𝟗𝟖𝟎</m:t>
                            </m:r>
                          </m:e>
                        </m:d>
                      </m:e>
                      <m:sup>
                        <m:r>
                          <a:rPr lang="en-US" altLang="zh-TW" sz="17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kumimoji="1" lang="en-US" altLang="zh-TW" sz="1700" dirty="0">
                    <a:solidFill>
                      <a:srgbClr val="0000FF"/>
                    </a:solidFill>
                  </a:rPr>
                  <a:t>)</a:t>
                </a:r>
                <a14:m>
                  <m:oMath xmlns:m="http://schemas.openxmlformats.org/officeDocument/2006/math">
                    <m:r>
                      <a:rPr kumimoji="1" lang="en-US" altLang="zh-TW" sz="1700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kumimoji="1" lang="en-US" altLang="zh-TW" sz="1700" b="1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bSup>
                      <m:sSubSupPr>
                        <m:ctrlPr>
                          <a:rPr kumimoji="1" lang="en-US" altLang="zh-TW" sz="1700" b="1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kumimoji="1" lang="en-US" altLang="zh-TW" sz="1700" b="1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</m:t>
                        </m:r>
                        <m:r>
                          <a:rPr kumimoji="1" lang="en-US" altLang="zh-TW" sz="1700" b="1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.</m:t>
                        </m:r>
                        <m:r>
                          <a:rPr kumimoji="1" lang="en-US" altLang="zh-TW" sz="1700" b="1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𝟕</m:t>
                        </m:r>
                      </m:e>
                      <m:sub>
                        <m:r>
                          <a:rPr kumimoji="1" lang="en-US" altLang="zh-TW" sz="1700" b="1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kumimoji="1" lang="en-US" altLang="zh-TW" sz="1700" b="1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</m:t>
                        </m:r>
                        <m:r>
                          <a:rPr kumimoji="1" lang="en-US" altLang="zh-TW" sz="1700" b="1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.</m:t>
                        </m:r>
                        <m:r>
                          <a:rPr kumimoji="1" lang="en-US" altLang="zh-TW" sz="1700" b="1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𝟎</m:t>
                        </m:r>
                      </m:sub>
                      <m:sup>
                        <m:r>
                          <a:rPr kumimoji="1" lang="en-US" altLang="zh-TW" sz="1700" b="1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kumimoji="1" lang="en-US" altLang="zh-TW" sz="1700" b="1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  <m:r>
                          <a:rPr kumimoji="1" lang="en-US" altLang="zh-TW" sz="1700" b="1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.</m:t>
                        </m:r>
                        <m:r>
                          <a:rPr kumimoji="1" lang="en-US" altLang="zh-TW" sz="1700" b="1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𝟖</m:t>
                        </m:r>
                      </m:sup>
                    </m:sSubSup>
                    <m:r>
                      <a:rPr kumimoji="1" lang="en-US" altLang="zh-TW" sz="1700" b="1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r>
                      <a:rPr kumimoji="1" lang="en-US" altLang="zh-TW" sz="1700" b="1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𝟎</m:t>
                    </m:r>
                    <m:r>
                      <a:rPr kumimoji="1" lang="en-US" altLang="zh-TW" sz="1700" b="1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r>
                      <a:rPr kumimoji="1" lang="en-US" altLang="zh-TW" sz="1700" b="1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𝟑</m:t>
                    </m:r>
                    <m:r>
                      <a:rPr kumimoji="1" lang="en-US" altLang="zh-TW" sz="1700" b="1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)×</m:t>
                    </m:r>
                    <m:sSup>
                      <m:sSupPr>
                        <m:ctrlPr>
                          <a:rPr kumimoji="1" lang="en-US" altLang="zh-TW" sz="1700" b="1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TW" sz="1700" b="1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kumimoji="1" lang="en-US" altLang="zh-TW" sz="1700" b="1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kumimoji="1" lang="en-US" altLang="zh-TW" sz="1700" b="1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𝟑</m:t>
                        </m:r>
                      </m:sup>
                    </m:sSup>
                  </m:oMath>
                </a14:m>
                <a:endParaRPr kumimoji="1" lang="zh-TW" altLang="en-US" sz="17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8" name="文字方塊 7">
                <a:extLst>
                  <a:ext uri="{FF2B5EF4-FFF2-40B4-BE49-F238E27FC236}">
                    <a16:creationId xmlns:a16="http://schemas.microsoft.com/office/drawing/2014/main" id="{848F6FAA-59D1-05EC-271A-42DB9BC577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075157" y="2051024"/>
                <a:ext cx="5785165" cy="640175"/>
              </a:xfrm>
              <a:prstGeom prst="rect">
                <a:avLst/>
              </a:prstGeom>
              <a:blipFill>
                <a:blip r:embed="rId6"/>
                <a:stretch>
                  <a:fillRect l="-438" t="-3922" b="-980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文字方塊 8">
            <a:extLst>
              <a:ext uri="{FF2B5EF4-FFF2-40B4-BE49-F238E27FC236}">
                <a16:creationId xmlns:a16="http://schemas.microsoft.com/office/drawing/2014/main" id="{8F783CDE-805D-C332-4B86-4B095BDCDF06}"/>
              </a:ext>
            </a:extLst>
          </p:cNvPr>
          <p:cNvSpPr txBox="1"/>
          <p:nvPr/>
        </p:nvSpPr>
        <p:spPr bwMode="auto">
          <a:xfrm>
            <a:off x="6707688" y="2406045"/>
            <a:ext cx="187406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en-US" altLang="zh-TW" sz="1400" dirty="0"/>
              <a:t>Yu, Hsiao (’21)</a:t>
            </a:r>
            <a:endParaRPr kumimoji="1" lang="zh-TW" altLang="en-US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>
                <a:extLst>
                  <a:ext uri="{FF2B5EF4-FFF2-40B4-BE49-F238E27FC236}">
                    <a16:creationId xmlns:a16="http://schemas.microsoft.com/office/drawing/2014/main" id="{F399A72E-1928-5DD0-7766-F435CCDE491A}"/>
                  </a:ext>
                </a:extLst>
              </p:cNvPr>
              <p:cNvSpPr txBox="1"/>
              <p:nvPr/>
            </p:nvSpPr>
            <p:spPr bwMode="auto">
              <a:xfrm>
                <a:off x="488887" y="3046220"/>
                <a:ext cx="8092868" cy="3539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kumimoji="1" lang="en-US" altLang="zh-TW" sz="1700" dirty="0">
                    <a:solidFill>
                      <a:srgbClr val="FF0000"/>
                    </a:solidFill>
                  </a:rPr>
                  <a:t>BESIII (’24) ⇒ </a:t>
                </a:r>
                <a14:m>
                  <m:oMath xmlns:m="http://schemas.openxmlformats.org/officeDocument/2006/math">
                    <m:r>
                      <a:rPr kumimoji="1" lang="en-US" altLang="zh-TW" sz="17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ℬ</m:t>
                    </m:r>
                    <m:d>
                      <m:dPr>
                        <m:ctrlPr>
                          <a:rPr kumimoji="1" lang="en-US" altLang="zh-TW" sz="17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altLang="zh-TW" sz="17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TW" sz="170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𝚲</m:t>
                            </m:r>
                          </m:e>
                          <m:sub>
                            <m:r>
                              <a:rPr lang="en-US" altLang="zh-TW" sz="17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𝒄</m:t>
                            </m:r>
                          </m:sub>
                          <m:sup>
                            <m:r>
                              <a:rPr lang="en-US" altLang="zh-TW" sz="17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bSup>
                        <m:r>
                          <a:rPr lang="en-US" altLang="zh-TW" sz="17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en-US" altLang="zh-TW" sz="17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𝚲</m:t>
                        </m:r>
                        <m:sSubSup>
                          <m:sSubSupPr>
                            <m:ctrlPr>
                              <a:rPr lang="en-US" altLang="zh-TW" sz="17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TW" sz="17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𝒂</m:t>
                            </m:r>
                          </m:e>
                          <m:sub>
                            <m:r>
                              <a:rPr lang="en-US" altLang="zh-TW" sz="17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b>
                          <m:sup>
                            <m:r>
                              <a:rPr lang="en-US" altLang="zh-TW" sz="17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</m:sup>
                        </m:sSubSup>
                        <m:sSup>
                          <m:sSupPr>
                            <m:ctrlPr>
                              <a:rPr lang="en-US" altLang="zh-TW" sz="17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altLang="zh-TW" sz="17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TW" sz="17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𝟗𝟖𝟎</m:t>
                                </m:r>
                              </m:e>
                            </m:d>
                          </m:e>
                          <m:sup>
                            <m:r>
                              <a:rPr lang="en-US" altLang="zh-TW" sz="17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  <m:r>
                          <a:rPr lang="en-US" altLang="zh-TW" sz="17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en-US" altLang="zh-TW" sz="17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𝚲</m:t>
                        </m:r>
                        <m:sSup>
                          <m:sSupPr>
                            <m:ctrlPr>
                              <a:rPr lang="en-US" altLang="zh-TW" sz="17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17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𝝅</m:t>
                            </m:r>
                          </m:e>
                          <m:sup>
                            <m:r>
                              <a:rPr lang="en-US" altLang="zh-TW" sz="17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  <m:r>
                          <a:rPr lang="en-US" altLang="zh-TW" sz="17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𝜼</m:t>
                        </m:r>
                      </m:e>
                    </m:d>
                    <m:r>
                      <a:rPr lang="en-US" altLang="zh-TW" sz="17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altLang="zh-TW" sz="17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17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altLang="zh-TW" sz="17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altLang="zh-TW" sz="17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𝟎𝟓</m:t>
                        </m:r>
                        <m:r>
                          <a:rPr lang="en-US" altLang="zh-TW" sz="17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±</m:t>
                        </m:r>
                        <m:r>
                          <a:rPr lang="en-US" altLang="zh-TW" sz="17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  <m:r>
                          <a:rPr lang="en-US" altLang="zh-TW" sz="17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altLang="zh-TW" sz="17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𝟏𝟔</m:t>
                        </m:r>
                        <m:r>
                          <a:rPr lang="en-US" altLang="zh-TW" sz="17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±</m:t>
                        </m:r>
                        <m:r>
                          <a:rPr lang="en-US" altLang="zh-TW" sz="17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  <m:r>
                          <a:rPr lang="en-US" altLang="zh-TW" sz="17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altLang="zh-TW" sz="17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𝟎𝟓</m:t>
                        </m:r>
                        <m:r>
                          <a:rPr lang="en-US" altLang="zh-TW" sz="17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±</m:t>
                        </m:r>
                        <m:r>
                          <a:rPr lang="en-US" altLang="zh-TW" sz="17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  <m:r>
                          <a:rPr lang="en-US" altLang="zh-TW" sz="17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altLang="zh-TW" sz="17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𝟎𝟕</m:t>
                        </m:r>
                      </m:e>
                    </m:d>
                    <m:r>
                      <a:rPr lang="en-US" altLang="zh-TW" sz="17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%</m:t>
                    </m:r>
                  </m:oMath>
                </a14:m>
                <a:endParaRPr kumimoji="1" lang="zh-TW" altLang="en-US" sz="17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" name="文字方塊 10">
                <a:extLst>
                  <a:ext uri="{FF2B5EF4-FFF2-40B4-BE49-F238E27FC236}">
                    <a16:creationId xmlns:a16="http://schemas.microsoft.com/office/drawing/2014/main" id="{F399A72E-1928-5DD0-7766-F435CCDE49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88887" y="3046220"/>
                <a:ext cx="8092868" cy="353943"/>
              </a:xfrm>
              <a:prstGeom prst="rect">
                <a:avLst/>
              </a:prstGeom>
              <a:blipFill>
                <a:blip r:embed="rId7"/>
                <a:stretch>
                  <a:fillRect l="-470" t="-10714" b="-25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>
                <a:extLst>
                  <a:ext uri="{FF2B5EF4-FFF2-40B4-BE49-F238E27FC236}">
                    <a16:creationId xmlns:a16="http://schemas.microsoft.com/office/drawing/2014/main" id="{EC31CD97-EFB0-9828-B8AA-4D09EB061BA1}"/>
                  </a:ext>
                </a:extLst>
              </p:cNvPr>
              <p:cNvSpPr txBox="1"/>
              <p:nvPr/>
            </p:nvSpPr>
            <p:spPr bwMode="auto">
              <a:xfrm>
                <a:off x="488887" y="3411189"/>
                <a:ext cx="8092868" cy="3539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zh-TW" sz="1700" dirty="0">
                    <a:solidFill>
                      <a:srgbClr val="FF0000"/>
                    </a:solidFill>
                  </a:rPr>
                  <a:t>                    </a:t>
                </a:r>
                <a:r>
                  <a:rPr kumimoji="1" lang="en-US" altLang="zh-TW" sz="1700" dirty="0">
                    <a:solidFill>
                      <a:srgbClr val="FF0000"/>
                    </a:solidFill>
                  </a:rPr>
                  <a:t>⇒ </a:t>
                </a:r>
                <a14:m>
                  <m:oMath xmlns:m="http://schemas.openxmlformats.org/officeDocument/2006/math">
                    <m:r>
                      <a:rPr kumimoji="1" lang="en-US" altLang="zh-TW" sz="17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ℬ</m:t>
                    </m:r>
                    <m:d>
                      <m:dPr>
                        <m:ctrlPr>
                          <a:rPr kumimoji="1" lang="en-US" altLang="zh-TW" sz="17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altLang="zh-TW" sz="17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TW" sz="170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𝚲</m:t>
                            </m:r>
                          </m:e>
                          <m:sub>
                            <m:r>
                              <a:rPr lang="en-US" altLang="zh-TW" sz="17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𝒄</m:t>
                            </m:r>
                          </m:sub>
                          <m:sup>
                            <m:r>
                              <a:rPr lang="en-US" altLang="zh-TW" sz="17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bSup>
                        <m:r>
                          <a:rPr lang="en-US" altLang="zh-TW" sz="17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en-US" altLang="zh-TW" sz="17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𝚲</m:t>
                        </m:r>
                        <m:sSubSup>
                          <m:sSubSupPr>
                            <m:ctrlPr>
                              <a:rPr lang="en-US" altLang="zh-TW" sz="17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TW" sz="17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𝒂</m:t>
                            </m:r>
                          </m:e>
                          <m:sub>
                            <m:r>
                              <a:rPr lang="en-US" altLang="zh-TW" sz="17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b>
                          <m:sup>
                            <m:r>
                              <a:rPr lang="en-US" altLang="zh-TW" sz="17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</m:sup>
                        </m:sSubSup>
                        <m:sSup>
                          <m:sSupPr>
                            <m:ctrlPr>
                              <a:rPr lang="en-US" altLang="zh-TW" sz="17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altLang="zh-TW" sz="17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TW" sz="17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𝟗𝟖𝟎</m:t>
                                </m:r>
                              </m:e>
                            </m:d>
                          </m:e>
                          <m:sup>
                            <m:r>
                              <a:rPr lang="en-US" altLang="zh-TW" sz="17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e>
                    </m:d>
                    <m:r>
                      <a:rPr lang="en-US" altLang="zh-TW" sz="17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altLang="zh-TW" sz="17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17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altLang="zh-TW" sz="17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altLang="zh-TW" sz="17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𝟐𝟑</m:t>
                        </m:r>
                        <m:r>
                          <a:rPr lang="en-US" altLang="zh-TW" sz="17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±</m:t>
                        </m:r>
                        <m:r>
                          <a:rPr lang="en-US" altLang="zh-TW" sz="17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  <m:r>
                          <a:rPr lang="en-US" altLang="zh-TW" sz="17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altLang="zh-TW" sz="17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𝟐𝟏</m:t>
                        </m:r>
                      </m:e>
                    </m:d>
                    <m:r>
                      <a:rPr lang="en-US" altLang="zh-TW" sz="17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%</m:t>
                    </m:r>
                  </m:oMath>
                </a14:m>
                <a:endParaRPr kumimoji="1" lang="zh-TW" altLang="en-US" sz="17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2" name="文字方塊 11">
                <a:extLst>
                  <a:ext uri="{FF2B5EF4-FFF2-40B4-BE49-F238E27FC236}">
                    <a16:creationId xmlns:a16="http://schemas.microsoft.com/office/drawing/2014/main" id="{EC31CD97-EFB0-9828-B8AA-4D09EB061B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88887" y="3411189"/>
                <a:ext cx="8092868" cy="353943"/>
              </a:xfrm>
              <a:prstGeom prst="rect">
                <a:avLst/>
              </a:prstGeom>
              <a:blipFill>
                <a:blip r:embed="rId8"/>
                <a:stretch>
                  <a:fillRect t="-6897" b="-2413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>
                <a:extLst>
                  <a:ext uri="{FF2B5EF4-FFF2-40B4-BE49-F238E27FC236}">
                    <a16:creationId xmlns:a16="http://schemas.microsoft.com/office/drawing/2014/main" id="{B98B95DB-002B-E1D5-535D-6A952109A137}"/>
                  </a:ext>
                </a:extLst>
              </p:cNvPr>
              <p:cNvSpPr txBox="1"/>
              <p:nvPr/>
            </p:nvSpPr>
            <p:spPr bwMode="auto">
              <a:xfrm>
                <a:off x="1020021" y="3931149"/>
                <a:ext cx="7460055" cy="6857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kumimoji="1" lang="en-US" altLang="zh-TW" sz="1800" dirty="0">
                    <a:solidFill>
                      <a:srgbClr val="0000FF"/>
                    </a:solidFill>
                  </a:rPr>
                  <a:t>A nonfactorizable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kumimoji="1" lang="en-US" altLang="zh-TW" sz="180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kumimoji="1" lang="en-US" altLang="zh-TW" sz="18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</m:acc>
                    <m:r>
                      <a:rPr kumimoji="1" lang="en-US" altLang="zh-TW" sz="18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kumimoji="1" lang="en-US" altLang="zh-TW" sz="1800" b="1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𝐜𝐨𝐮𝐥𝐝</m:t>
                    </m:r>
                  </m:oMath>
                </a14:m>
                <a:r>
                  <a:rPr kumimoji="1" lang="en-US" altLang="zh-TW" sz="1800" dirty="0">
                    <a:solidFill>
                      <a:srgbClr val="0000FF"/>
                    </a:solidFill>
                  </a:rPr>
                  <a:t> enhance  the rate substantially, recalling that 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kumimoji="1" lang="en-US" altLang="zh-TW" sz="180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kumimoji="1" lang="en-US" altLang="zh-TW" sz="18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</m:acc>
                  </m:oMath>
                </a14:m>
                <a:r>
                  <a:rPr kumimoji="1" lang="en-US" altLang="zh-TW" sz="1800" dirty="0">
                    <a:solidFill>
                      <a:srgbClr val="0000FF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kumimoji="1" lang="en-US" altLang="zh-TW" sz="1800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kumimoji="1" lang="en-US" altLang="zh-TW" sz="1800" b="1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kumimoji="1" lang="en-US" altLang="zh-TW" sz="1800" b="1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𝟎</m:t>
                    </m:r>
                    <m:r>
                      <a:rPr kumimoji="1" lang="en-US" altLang="zh-TW" sz="1800" b="1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r>
                      <a:rPr kumimoji="1" lang="en-US" altLang="zh-TW" sz="1800" b="1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𝟓𝟐</m:t>
                    </m:r>
                    <m:r>
                      <a:rPr kumimoji="1" lang="en-US" altLang="zh-TW" sz="1800" b="1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𝑻</m:t>
                    </m:r>
                  </m:oMath>
                </a14:m>
                <a:r>
                  <a:rPr kumimoji="1" lang="en-US" altLang="zh-TW" sz="1800" dirty="0">
                    <a:solidFill>
                      <a:srgbClr val="0000FF"/>
                    </a:solidFill>
                  </a:rPr>
                  <a:t> in </a:t>
                </a:r>
                <a14:m>
                  <m:oMath xmlns:m="http://schemas.openxmlformats.org/officeDocument/2006/math">
                    <m:r>
                      <a:rPr kumimoji="1" lang="en-US" altLang="zh-TW" sz="18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𝑫</m:t>
                    </m:r>
                    <m:r>
                      <a:rPr kumimoji="1" lang="en-US" altLang="zh-TW" sz="18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kumimoji="1" lang="en-US" altLang="zh-TW" sz="18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TW" sz="18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b>
                        <m:r>
                          <a:rPr kumimoji="1" lang="en-US" altLang="zh-TW" sz="18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  <m:d>
                      <m:dPr>
                        <m:ctrlPr>
                          <a:rPr kumimoji="1" lang="en-US" altLang="zh-TW" sz="18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zh-TW" sz="18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𝟗𝟖𝟎</m:t>
                        </m:r>
                      </m:e>
                    </m:d>
                    <m:r>
                      <a:rPr kumimoji="1" lang="en-US" altLang="zh-TW" sz="18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𝝅</m:t>
                    </m:r>
                    <m:r>
                      <a:rPr kumimoji="1" lang="en-US" altLang="zh-TW" sz="18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kumimoji="1" lang="en-US" altLang="zh-TW" sz="1800" dirty="0">
                    <a:solidFill>
                      <a:srgbClr val="0000FF"/>
                    </a:solidFill>
                  </a:rPr>
                  <a:t>decays</a:t>
                </a:r>
                <a:endParaRPr kumimoji="1" lang="zh-TW" altLang="en-US" sz="18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3" name="文字方塊 12">
                <a:extLst>
                  <a:ext uri="{FF2B5EF4-FFF2-40B4-BE49-F238E27FC236}">
                    <a16:creationId xmlns:a16="http://schemas.microsoft.com/office/drawing/2014/main" id="{B98B95DB-002B-E1D5-535D-6A952109A1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20021" y="3931149"/>
                <a:ext cx="7460055" cy="685765"/>
              </a:xfrm>
              <a:prstGeom prst="rect">
                <a:avLst/>
              </a:prstGeom>
              <a:blipFill>
                <a:blip r:embed="rId9"/>
                <a:stretch>
                  <a:fillRect l="-680" t="-3636" r="-680" b="-909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矩形 14">
            <a:extLst>
              <a:ext uri="{FF2B5EF4-FFF2-40B4-BE49-F238E27FC236}">
                <a16:creationId xmlns:a16="http://schemas.microsoft.com/office/drawing/2014/main" id="{67A2A5B4-E04A-1943-011F-69CF359A442D}"/>
              </a:ext>
            </a:extLst>
          </p:cNvPr>
          <p:cNvSpPr/>
          <p:nvPr/>
        </p:nvSpPr>
        <p:spPr bwMode="auto">
          <a:xfrm>
            <a:off x="1569467" y="604796"/>
            <a:ext cx="1285592" cy="128021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2200" b="1" i="0" u="none" strike="noStrike" cap="none" normalizeH="0" baseline="0">
              <a:ln>
                <a:noFill/>
              </a:ln>
              <a:noFill/>
              <a:effectLst/>
              <a:latin typeface="Arial" pitchFamily="34" charset="0"/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81566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1DA9960A-06F1-688D-D0D0-29A68F43E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EC07A838-492B-4213-A14F-B0EB990CD472}" type="slidenum">
              <a:rPr lang="en-US" altLang="zh-TW" smtClean="0">
                <a:solidFill>
                  <a:prstClr val="black"/>
                </a:solidFill>
              </a:rPr>
              <a:pPr defTabSz="685800">
                <a:defRPr/>
              </a:pPr>
              <a:t>26</a:t>
            </a:fld>
            <a:endParaRPr lang="en-US" altLang="zh-TW">
              <a:solidFill>
                <a:prstClr val="black"/>
              </a:solidFill>
            </a:endParaRPr>
          </a:p>
        </p:txBody>
      </p:sp>
      <p:sp>
        <p:nvSpPr>
          <p:cNvPr id="3" name="Text Box 12">
            <a:extLst>
              <a:ext uri="{FF2B5EF4-FFF2-40B4-BE49-F238E27FC236}">
                <a16:creationId xmlns:a16="http://schemas.microsoft.com/office/drawing/2014/main" id="{4E120AD9-B3AA-C2DE-7B8D-67B8A4965E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5359" y="119982"/>
            <a:ext cx="5993207" cy="34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defTabSz="685800" eaLnBrk="1" hangingPunct="1">
              <a:spcBef>
                <a:spcPct val="50000"/>
              </a:spcBef>
              <a:buNone/>
            </a:pPr>
            <a:r>
              <a:rPr lang="en-US" altLang="zh-TW" sz="1650" dirty="0">
                <a:solidFill>
                  <a:srgbClr val="FF33CC"/>
                </a:solidFill>
              </a:rPr>
              <a:t>            Two-quark or tetraquark nature in B decays</a:t>
            </a:r>
          </a:p>
        </p:txBody>
      </p:sp>
      <p:sp>
        <p:nvSpPr>
          <p:cNvPr id="4" name="Line 5">
            <a:extLst>
              <a:ext uri="{FF2B5EF4-FFF2-40B4-BE49-F238E27FC236}">
                <a16:creationId xmlns:a16="http://schemas.microsoft.com/office/drawing/2014/main" id="{824434FC-7F33-8647-6DAB-0CBF94AA003B}"/>
              </a:ext>
            </a:extLst>
          </p:cNvPr>
          <p:cNvSpPr>
            <a:spLocks noChangeShapeType="1"/>
          </p:cNvSpPr>
          <p:nvPr/>
        </p:nvSpPr>
        <p:spPr bwMode="auto">
          <a:xfrm>
            <a:off x="1573174" y="504805"/>
            <a:ext cx="5968604" cy="0"/>
          </a:xfrm>
          <a:prstGeom prst="line">
            <a:avLst/>
          </a:prstGeom>
          <a:noFill/>
          <a:ln w="57150">
            <a:solidFill>
              <a:srgbClr val="66FF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85800"/>
            <a:endParaRPr lang="zh-TW" altLang="en-US">
              <a:solidFill>
                <a:prstClr val="black"/>
              </a:solidFill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E4ED4F6F-6602-F77F-3ED4-8BCDE5946F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07" y="676107"/>
            <a:ext cx="4386782" cy="492897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D84C5038-1705-9D91-9C6E-45840BFCF4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533" y="1169004"/>
            <a:ext cx="4241930" cy="512233"/>
          </a:xfrm>
          <a:prstGeom prst="rect">
            <a:avLst/>
          </a:prstGeom>
        </p:spPr>
      </p:pic>
      <p:sp>
        <p:nvSpPr>
          <p:cNvPr id="12" name="文字方塊 11">
            <a:extLst>
              <a:ext uri="{FF2B5EF4-FFF2-40B4-BE49-F238E27FC236}">
                <a16:creationId xmlns:a16="http://schemas.microsoft.com/office/drawing/2014/main" id="{C4A55226-F571-1638-5306-2477D220A03C}"/>
              </a:ext>
            </a:extLst>
          </p:cNvPr>
          <p:cNvSpPr txBox="1"/>
          <p:nvPr/>
        </p:nvSpPr>
        <p:spPr bwMode="auto">
          <a:xfrm>
            <a:off x="5415044" y="829665"/>
            <a:ext cx="136707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1600" dirty="0">
                <a:solidFill>
                  <a:srgbClr val="0000FF"/>
                </a:solidFill>
              </a:rPr>
              <a:t>1,  2-quark</a:t>
            </a:r>
            <a:br>
              <a:rPr lang="en-US" altLang="zh-TW" sz="1600" dirty="0">
                <a:solidFill>
                  <a:srgbClr val="0000FF"/>
                </a:solidFill>
              </a:rPr>
            </a:br>
            <a:r>
              <a:rPr lang="en-US" altLang="zh-TW" sz="1600" dirty="0">
                <a:solidFill>
                  <a:srgbClr val="0000FF"/>
                </a:solidFill>
              </a:rPr>
              <a:t>3,  4-quark</a:t>
            </a:r>
            <a:endParaRPr lang="zh-TW" altLang="en-US" sz="1600" dirty="0">
              <a:solidFill>
                <a:srgbClr val="0000FF"/>
              </a:solidFill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D47D00E7-933D-F3DA-E5D9-541CD449946C}"/>
              </a:ext>
            </a:extLst>
          </p:cNvPr>
          <p:cNvSpPr txBox="1"/>
          <p:nvPr/>
        </p:nvSpPr>
        <p:spPr bwMode="auto">
          <a:xfrm>
            <a:off x="5043318" y="928979"/>
            <a:ext cx="598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en-US" altLang="zh-TW" sz="2000" dirty="0">
                <a:solidFill>
                  <a:srgbClr val="0000FF"/>
                </a:solidFill>
              </a:rPr>
              <a:t>= </a:t>
            </a:r>
            <a:endParaRPr kumimoji="1" lang="zh-TW" altLang="en-US" sz="2000" dirty="0">
              <a:solidFill>
                <a:srgbClr val="0000FF"/>
              </a:solidFill>
            </a:endParaRPr>
          </a:p>
        </p:txBody>
      </p:sp>
      <p:sp>
        <p:nvSpPr>
          <p:cNvPr id="15" name="左大括弧 14">
            <a:extLst>
              <a:ext uri="{FF2B5EF4-FFF2-40B4-BE49-F238E27FC236}">
                <a16:creationId xmlns:a16="http://schemas.microsoft.com/office/drawing/2014/main" id="{6EE02E88-5237-A106-D51F-199701A99B7E}"/>
              </a:ext>
            </a:extLst>
          </p:cNvPr>
          <p:cNvSpPr/>
          <p:nvPr/>
        </p:nvSpPr>
        <p:spPr bwMode="auto">
          <a:xfrm>
            <a:off x="5342618" y="940681"/>
            <a:ext cx="144854" cy="399624"/>
          </a:xfrm>
          <a:prstGeom prst="leftBrace">
            <a:avLst>
              <a:gd name="adj1" fmla="val 13680"/>
              <a:gd name="adj2" fmla="val 50000"/>
            </a:avLst>
          </a:prstGeom>
          <a:noFill/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2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5">
                <a:extLst>
                  <a:ext uri="{FF2B5EF4-FFF2-40B4-BE49-F238E27FC236}">
                    <a16:creationId xmlns:a16="http://schemas.microsoft.com/office/drawing/2014/main" id="{B21B1A72-91E1-235E-B709-6DCD9AC35CD2}"/>
                  </a:ext>
                </a:extLst>
              </p:cNvPr>
              <p:cNvSpPr txBox="1"/>
              <p:nvPr/>
            </p:nvSpPr>
            <p:spPr bwMode="auto">
              <a:xfrm>
                <a:off x="561315" y="1785602"/>
                <a:ext cx="8021370" cy="3539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 marL="285750" indent="-285750">
                  <a:spcBef>
                    <a:spcPct val="50000"/>
                  </a:spcBef>
                  <a:buFont typeface="Wingdings" pitchFamily="2" charset="2"/>
                  <a:buChar char="n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TW" sz="17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TW" sz="17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𝑩</m:t>
                        </m:r>
                      </m:e>
                      <m:sup>
                        <m:r>
                          <a:rPr kumimoji="1" lang="en-US" altLang="zh-TW" sz="17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kumimoji="1" lang="en-US" altLang="zh-TW" sz="17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kumimoji="1" lang="en-US" altLang="zh-TW" sz="17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𝑺</m:t>
                    </m:r>
                    <m:r>
                      <a:rPr kumimoji="1" lang="en-US" altLang="zh-TW" sz="17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ℓ</m:t>
                    </m:r>
                    <m:acc>
                      <m:accPr>
                        <m:chr m:val="̅"/>
                        <m:ctrlPr>
                          <a:rPr kumimoji="1" lang="en-US" altLang="zh-TW" sz="17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kumimoji="1" lang="en-US" altLang="zh-TW" sz="17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𝝂</m:t>
                        </m:r>
                      </m:e>
                    </m:acc>
                  </m:oMath>
                </a14:m>
                <a:r>
                  <a:rPr kumimoji="1" lang="en-US" altLang="zh-TW" sz="1700" dirty="0">
                    <a:solidFill>
                      <a:srgbClr val="0000FF"/>
                    </a:solidFill>
                  </a:rPr>
                  <a:t> decays have not been observed. </a:t>
                </a:r>
                <a:endParaRPr kumimoji="1" lang="zh-TW" altLang="en-US" sz="17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6" name="文字方塊 15">
                <a:extLst>
                  <a:ext uri="{FF2B5EF4-FFF2-40B4-BE49-F238E27FC236}">
                    <a16:creationId xmlns:a16="http://schemas.microsoft.com/office/drawing/2014/main" id="{B21B1A72-91E1-235E-B709-6DCD9AC35C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61315" y="1785602"/>
                <a:ext cx="8021370" cy="353943"/>
              </a:xfrm>
              <a:prstGeom prst="rect">
                <a:avLst/>
              </a:prstGeom>
              <a:blipFill>
                <a:blip r:embed="rId4"/>
                <a:stretch>
                  <a:fillRect l="-475" t="-6897" b="-2413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16">
                <a:extLst>
                  <a:ext uri="{FF2B5EF4-FFF2-40B4-BE49-F238E27FC236}">
                    <a16:creationId xmlns:a16="http://schemas.microsoft.com/office/drawing/2014/main" id="{427FDA86-BC21-578B-1820-648845C47E15}"/>
                  </a:ext>
                </a:extLst>
              </p:cNvPr>
              <p:cNvSpPr txBox="1"/>
              <p:nvPr/>
            </p:nvSpPr>
            <p:spPr bwMode="auto">
              <a:xfrm>
                <a:off x="561315" y="2145505"/>
                <a:ext cx="7618869" cy="120545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 marL="285750" indent="-285750">
                  <a:spcBef>
                    <a:spcPct val="50000"/>
                  </a:spcBef>
                  <a:buFont typeface="Wingdings" pitchFamily="2" charset="2"/>
                  <a:buChar char="n"/>
                </a:pPr>
                <a:r>
                  <a:rPr lang="en-US" altLang="zh-TW" sz="1600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1" lang="en-US" altLang="zh-TW" sz="16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ℬ</m:t>
                    </m:r>
                    <m:d>
                      <m:dPr>
                        <m:ctrlPr>
                          <a:rPr kumimoji="1" lang="en-US" altLang="zh-TW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kumimoji="1" lang="en-US" altLang="zh-TW" sz="1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zh-TW" sz="1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𝑩</m:t>
                            </m:r>
                          </m:e>
                          <m:sup>
                            <m:r>
                              <a:rPr kumimoji="1" lang="en-US" altLang="zh-TW" sz="1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𝟎</m:t>
                            </m:r>
                          </m:sup>
                        </m:sSup>
                        <m:r>
                          <a:rPr kumimoji="1" lang="en-US" altLang="zh-TW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→</m:t>
                        </m:r>
                        <m:r>
                          <a:rPr kumimoji="1" lang="en-US" altLang="zh-TW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𝑱</m:t>
                        </m:r>
                        <m:r>
                          <a:rPr kumimoji="1" lang="en-US" altLang="zh-TW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/</m:t>
                        </m:r>
                        <m:r>
                          <a:rPr kumimoji="1" lang="en-US" altLang="zh-TW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𝝍</m:t>
                        </m:r>
                        <m:sSub>
                          <m:sSubPr>
                            <m:ctrlPr>
                              <a:rPr kumimoji="1" lang="en-US" altLang="zh-TW" sz="1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TW" sz="1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𝒇</m:t>
                            </m:r>
                          </m:e>
                          <m:sub>
                            <m:r>
                              <a:rPr kumimoji="1" lang="en-US" altLang="zh-TW" sz="1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𝟎</m:t>
                            </m:r>
                          </m:sub>
                        </m:sSub>
                        <m:d>
                          <m:dPr>
                            <m:ctrlPr>
                              <a:rPr kumimoji="1" lang="en-US" altLang="zh-TW" sz="1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kumimoji="1" lang="en-US" altLang="zh-TW" sz="1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𝟓𝟎𝟎</m:t>
                            </m:r>
                          </m:e>
                        </m:d>
                        <m:r>
                          <a:rPr kumimoji="1" lang="en-US" altLang="zh-TW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kumimoji="1" lang="en-US" altLang="zh-TW" sz="1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TW" sz="1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𝒇</m:t>
                            </m:r>
                          </m:e>
                          <m:sub>
                            <m:r>
                              <a:rPr kumimoji="1" lang="en-US" altLang="zh-TW" sz="1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𝟎</m:t>
                            </m:r>
                          </m:sub>
                        </m:sSub>
                        <m:r>
                          <a:rPr kumimoji="1" lang="en-US" altLang="zh-TW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→</m:t>
                        </m:r>
                        <m:r>
                          <a:rPr kumimoji="1" lang="en-US" altLang="zh-TW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𝝅𝝅</m:t>
                        </m:r>
                      </m:e>
                    </m:d>
                    <m:r>
                      <a:rPr kumimoji="1" lang="en-US" altLang="zh-TW" sz="1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kumimoji="1" lang="en-US" altLang="zh-TW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kumimoji="1" lang="en-US" altLang="zh-TW" sz="1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kumimoji="1" lang="en-US" altLang="zh-TW" sz="1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𝟖</m:t>
                            </m:r>
                            <m:r>
                              <a:rPr kumimoji="1" lang="en-US" altLang="zh-TW" sz="1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.</m:t>
                            </m:r>
                            <m:r>
                              <a:rPr kumimoji="1" lang="en-US" altLang="zh-TW" sz="1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𝟖</m:t>
                            </m:r>
                          </m:e>
                          <m:sub>
                            <m:r>
                              <a:rPr kumimoji="1" lang="en-US" altLang="zh-TW" sz="1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r>
                              <a:rPr kumimoji="1" lang="en-US" altLang="zh-TW" sz="1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𝟏</m:t>
                            </m:r>
                            <m:r>
                              <a:rPr kumimoji="1" lang="en-US" altLang="zh-TW" sz="1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.</m:t>
                            </m:r>
                            <m:r>
                              <a:rPr kumimoji="1" lang="en-US" altLang="zh-TW" sz="1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𝟔</m:t>
                            </m:r>
                          </m:sub>
                          <m:sup>
                            <m:r>
                              <a:rPr kumimoji="1" lang="en-US" altLang="zh-TW" sz="1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  <m:r>
                              <a:rPr kumimoji="1" lang="en-US" altLang="zh-TW" sz="1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𝟏</m:t>
                            </m:r>
                            <m:r>
                              <a:rPr kumimoji="1" lang="en-US" altLang="zh-TW" sz="1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.</m:t>
                            </m:r>
                            <m:r>
                              <a:rPr kumimoji="1" lang="en-US" altLang="zh-TW" sz="1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𝟐</m:t>
                            </m:r>
                          </m:sup>
                        </m:sSubSup>
                      </m:e>
                    </m:d>
                    <m:r>
                      <a:rPr kumimoji="1" lang="en-US" altLang="zh-TW" sz="1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kumimoji="1" lang="en-US" altLang="zh-TW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TW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kumimoji="1" lang="en-US" altLang="zh-TW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kumimoji="1" lang="en-US" altLang="zh-TW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𝟔</m:t>
                        </m:r>
                      </m:sup>
                    </m:sSup>
                  </m:oMath>
                </a14:m>
                <a:endParaRPr kumimoji="1" lang="en-US" altLang="zh-TW" sz="1600" dirty="0">
                  <a:solidFill>
                    <a:schemeClr val="tx1"/>
                  </a:solidFill>
                </a:endParaRPr>
              </a:p>
              <a:p>
                <a:pPr>
                  <a:spcBef>
                    <a:spcPct val="50000"/>
                  </a:spcBef>
                </a:pPr>
                <a:r>
                  <a:rPr kumimoji="1" lang="en-US" altLang="zh-TW" sz="1600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1" lang="en-US" altLang="zh-TW" sz="16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   </m:t>
                    </m:r>
                    <m:r>
                      <a:rPr kumimoji="1" lang="en-US" altLang="zh-TW" sz="16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ℬ</m:t>
                    </m:r>
                    <m:d>
                      <m:dPr>
                        <m:ctrlPr>
                          <a:rPr kumimoji="1" lang="en-US" altLang="zh-TW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kumimoji="1" lang="en-US" altLang="zh-TW" sz="1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zh-TW" sz="1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𝑩</m:t>
                            </m:r>
                          </m:e>
                          <m:sup>
                            <m:r>
                              <a:rPr kumimoji="1" lang="en-US" altLang="zh-TW" sz="1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𝟎</m:t>
                            </m:r>
                          </m:sup>
                        </m:sSup>
                        <m:r>
                          <a:rPr kumimoji="1" lang="en-US" altLang="zh-TW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→</m:t>
                        </m:r>
                        <m:r>
                          <a:rPr kumimoji="1" lang="en-US" altLang="zh-TW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𝑱</m:t>
                        </m:r>
                        <m:r>
                          <a:rPr kumimoji="1" lang="en-US" altLang="zh-TW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/</m:t>
                        </m:r>
                        <m:r>
                          <a:rPr kumimoji="1" lang="en-US" altLang="zh-TW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𝝍</m:t>
                        </m:r>
                        <m:sSub>
                          <m:sSubPr>
                            <m:ctrlPr>
                              <a:rPr kumimoji="1" lang="en-US" altLang="zh-TW" sz="1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TW" sz="1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𝒇</m:t>
                            </m:r>
                          </m:e>
                          <m:sub>
                            <m:r>
                              <a:rPr kumimoji="1" lang="en-US" altLang="zh-TW" sz="1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𝟎</m:t>
                            </m:r>
                          </m:sub>
                        </m:sSub>
                        <m:d>
                          <m:dPr>
                            <m:ctrlPr>
                              <a:rPr kumimoji="1" lang="en-US" altLang="zh-TW" sz="1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kumimoji="1" lang="en-US" altLang="zh-TW" sz="1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𝟗𝟖𝟎</m:t>
                            </m:r>
                          </m:e>
                        </m:d>
                        <m:r>
                          <a:rPr kumimoji="1" lang="en-US" altLang="zh-TW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kumimoji="1" lang="en-US" altLang="zh-TW" sz="1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TW" sz="1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𝒇</m:t>
                            </m:r>
                          </m:e>
                          <m:sub>
                            <m:r>
                              <a:rPr kumimoji="1" lang="en-US" altLang="zh-TW" sz="1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𝟎</m:t>
                            </m:r>
                          </m:sub>
                        </m:sSub>
                        <m:r>
                          <a:rPr kumimoji="1" lang="en-US" altLang="zh-TW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→</m:t>
                        </m:r>
                        <m:sSup>
                          <m:sSupPr>
                            <m:ctrlPr>
                              <a:rPr kumimoji="1" lang="en-US" altLang="zh-TW" sz="1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zh-TW" sz="1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𝝅</m:t>
                            </m:r>
                          </m:e>
                          <m:sup>
                            <m:r>
                              <a:rPr kumimoji="1" lang="en-US" altLang="zh-TW" sz="1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  <m:sSup>
                          <m:sSupPr>
                            <m:ctrlPr>
                              <a:rPr kumimoji="1" lang="en-US" altLang="zh-TW" sz="1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zh-TW" sz="1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𝝅</m:t>
                            </m:r>
                          </m:e>
                          <m:sup>
                            <m:r>
                              <a:rPr kumimoji="1" lang="en-US" altLang="zh-TW" sz="1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e>
                    </m:d>
                    <m:r>
                      <a:rPr kumimoji="1" lang="en-US" altLang="zh-TW" sz="1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  <m:r>
                      <a:rPr kumimoji="1" lang="en-US" altLang="zh-TW" sz="1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𝟏</m:t>
                    </m:r>
                    <m:r>
                      <a:rPr kumimoji="1" lang="en-US" altLang="zh-TW" sz="1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r>
                      <a:rPr kumimoji="1" lang="en-US" altLang="zh-TW" sz="1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𝟏</m:t>
                    </m:r>
                    <m:r>
                      <a:rPr kumimoji="1" lang="en-US" altLang="zh-TW" sz="1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kumimoji="1" lang="en-US" altLang="zh-TW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TW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kumimoji="1" lang="en-US" altLang="zh-TW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kumimoji="1" lang="en-US" altLang="zh-TW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𝟔</m:t>
                        </m:r>
                      </m:sup>
                    </m:sSup>
                  </m:oMath>
                </a14:m>
                <a:endParaRPr kumimoji="1" lang="en-US" altLang="zh-TW" sz="1600" dirty="0">
                  <a:solidFill>
                    <a:schemeClr val="tx1"/>
                  </a:solidFill>
                </a:endParaRPr>
              </a:p>
              <a:p>
                <a:pPr>
                  <a:spcBef>
                    <a:spcPct val="50000"/>
                  </a:spcBef>
                </a:pPr>
                <a:r>
                  <a:rPr kumimoji="1" lang="en-US" altLang="zh-TW" sz="1600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1" lang="en-US" altLang="zh-TW" sz="16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   </m:t>
                    </m:r>
                    <m:r>
                      <a:rPr kumimoji="1" lang="en-US" altLang="zh-TW" sz="16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ℬ</m:t>
                    </m:r>
                    <m:d>
                      <m:dPr>
                        <m:ctrlPr>
                          <a:rPr kumimoji="1" lang="en-US" altLang="zh-TW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kumimoji="1" lang="en-US" altLang="zh-TW" sz="1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zh-TW" sz="1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𝑩</m:t>
                            </m:r>
                          </m:e>
                          <m:sup>
                            <m:r>
                              <a:rPr kumimoji="1" lang="en-US" altLang="zh-TW" sz="1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𝟎</m:t>
                            </m:r>
                          </m:sup>
                        </m:sSup>
                        <m:r>
                          <a:rPr kumimoji="1" lang="en-US" altLang="zh-TW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→</m:t>
                        </m:r>
                        <m:r>
                          <a:rPr kumimoji="1" lang="en-US" altLang="zh-TW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𝑱</m:t>
                        </m:r>
                        <m:r>
                          <a:rPr kumimoji="1" lang="en-US" altLang="zh-TW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/</m:t>
                        </m:r>
                        <m:r>
                          <a:rPr kumimoji="1" lang="en-US" altLang="zh-TW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𝝍</m:t>
                        </m:r>
                        <m:sSub>
                          <m:sSubPr>
                            <m:ctrlPr>
                              <a:rPr kumimoji="1" lang="en-US" altLang="zh-TW" sz="1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TW" sz="1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𝒂</m:t>
                            </m:r>
                          </m:e>
                          <m:sub>
                            <m:r>
                              <a:rPr kumimoji="1" lang="en-US" altLang="zh-TW" sz="1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𝟎</m:t>
                            </m:r>
                          </m:sub>
                        </m:sSub>
                        <m:d>
                          <m:dPr>
                            <m:ctrlPr>
                              <a:rPr kumimoji="1" lang="en-US" altLang="zh-TW" sz="1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kumimoji="1" lang="en-US" altLang="zh-TW" sz="1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𝟗𝟖𝟎</m:t>
                            </m:r>
                          </m:e>
                        </m:d>
                        <m:r>
                          <a:rPr kumimoji="1" lang="en-US" altLang="zh-TW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kumimoji="1" lang="en-US" altLang="zh-TW" sz="1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TW" sz="1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𝒂</m:t>
                            </m:r>
                          </m:e>
                          <m:sub>
                            <m:r>
                              <a:rPr kumimoji="1" lang="en-US" altLang="zh-TW" sz="1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𝟎</m:t>
                            </m:r>
                          </m:sub>
                        </m:sSub>
                        <m:r>
                          <a:rPr kumimoji="1" lang="en-US" altLang="zh-TW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→</m:t>
                        </m:r>
                        <m:sSup>
                          <m:sSupPr>
                            <m:ctrlPr>
                              <a:rPr kumimoji="1" lang="en-US" altLang="zh-TW" sz="1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zh-TW" sz="1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𝑲</m:t>
                            </m:r>
                          </m:e>
                          <m:sup>
                            <m:r>
                              <a:rPr kumimoji="1" lang="en-US" altLang="zh-TW" sz="1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  <m:sSup>
                          <m:sSupPr>
                            <m:ctrlPr>
                              <a:rPr kumimoji="1" lang="en-US" altLang="zh-TW" sz="1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zh-TW" sz="1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𝑲</m:t>
                            </m:r>
                          </m:e>
                          <m:sup>
                            <m:r>
                              <a:rPr kumimoji="1" lang="en-US" altLang="zh-TW" sz="1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e>
                    </m:d>
                    <m:r>
                      <a:rPr kumimoji="1" lang="en-US" altLang="zh-TW" sz="1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  <m:d>
                      <m:dPr>
                        <m:ctrlPr>
                          <a:rPr kumimoji="1" lang="en-US" altLang="zh-TW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zh-TW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𝟒</m:t>
                        </m:r>
                        <m:r>
                          <a:rPr kumimoji="1" lang="en-US" altLang="zh-TW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.</m:t>
                        </m:r>
                        <m:r>
                          <a:rPr kumimoji="1" lang="en-US" altLang="zh-TW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𝟕</m:t>
                        </m:r>
                        <m:r>
                          <a:rPr kumimoji="1" lang="en-US" altLang="zh-TW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±</m:t>
                        </m:r>
                        <m:r>
                          <a:rPr kumimoji="1" lang="en-US" altLang="zh-TW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𝟑</m:t>
                        </m:r>
                        <m:r>
                          <a:rPr kumimoji="1" lang="en-US" altLang="zh-TW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.</m:t>
                        </m:r>
                        <m:r>
                          <a:rPr kumimoji="1" lang="en-US" altLang="zh-TW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𝟒</m:t>
                        </m:r>
                      </m:e>
                    </m:d>
                    <m:r>
                      <a:rPr kumimoji="1" lang="en-US" altLang="zh-TW" sz="1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kumimoji="1" lang="en-US" altLang="zh-TW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TW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kumimoji="1" lang="en-US" altLang="zh-TW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kumimoji="1" lang="en-US" altLang="zh-TW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𝟕</m:t>
                        </m:r>
                      </m:sup>
                    </m:sSup>
                  </m:oMath>
                </a14:m>
                <a:endParaRPr kumimoji="1" lang="zh-TW" altLang="en-US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7" name="文字方塊 16">
                <a:extLst>
                  <a:ext uri="{FF2B5EF4-FFF2-40B4-BE49-F238E27FC236}">
                    <a16:creationId xmlns:a16="http://schemas.microsoft.com/office/drawing/2014/main" id="{427FDA86-BC21-578B-1820-648845C47E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61315" y="2145505"/>
                <a:ext cx="7618869" cy="1205458"/>
              </a:xfrm>
              <a:prstGeom prst="rect">
                <a:avLst/>
              </a:prstGeom>
              <a:blipFill>
                <a:blip r:embed="rId5"/>
                <a:stretch>
                  <a:fillRect l="-333" b="-312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4">
                <a:extLst>
                  <a:ext uri="{FF2B5EF4-FFF2-40B4-BE49-F238E27FC236}">
                    <a16:creationId xmlns:a16="http://schemas.microsoft.com/office/drawing/2014/main" id="{C75DA24C-8CE8-7762-2A72-A7DC7115D74C}"/>
                  </a:ext>
                </a:extLst>
              </p:cNvPr>
              <p:cNvSpPr txBox="1"/>
              <p:nvPr/>
            </p:nvSpPr>
            <p:spPr bwMode="auto">
              <a:xfrm>
                <a:off x="769544" y="3767724"/>
                <a:ext cx="720241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kumimoji="1" lang="en-US" altLang="zh-TW" sz="1800" dirty="0">
                    <a:solidFill>
                      <a:srgbClr val="FF0000"/>
                    </a:solidFill>
                  </a:rPr>
                  <a:t>Production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TW" sz="1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TW" sz="1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b>
                        <m:r>
                          <a:rPr kumimoji="1" lang="en-US" altLang="zh-TW" sz="1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  <m:d>
                      <m:dPr>
                        <m:ctrlPr>
                          <a:rPr kumimoji="1" lang="en-US" altLang="zh-TW" sz="1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zh-TW" sz="1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𝟗𝟖𝟎</m:t>
                        </m:r>
                      </m:e>
                    </m:d>
                  </m:oMath>
                </a14:m>
                <a:r>
                  <a:rPr kumimoji="1" lang="en-US" altLang="zh-TW" sz="1800" dirty="0">
                    <a:solidFill>
                      <a:srgbClr val="FF0000"/>
                    </a:solidFill>
                  </a:rPr>
                  <a:t> in B decays has never been observed  </a:t>
                </a:r>
                <a:endParaRPr kumimoji="1" lang="zh-TW" altLang="en-US" sz="1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" name="文字方塊 4">
                <a:extLst>
                  <a:ext uri="{FF2B5EF4-FFF2-40B4-BE49-F238E27FC236}">
                    <a16:creationId xmlns:a16="http://schemas.microsoft.com/office/drawing/2014/main" id="{C75DA24C-8CE8-7762-2A72-A7DC7115D7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69544" y="3767724"/>
                <a:ext cx="7202410" cy="369332"/>
              </a:xfrm>
              <a:prstGeom prst="rect">
                <a:avLst/>
              </a:prstGeom>
              <a:blipFill>
                <a:blip r:embed="rId6"/>
                <a:stretch>
                  <a:fillRect l="-704" t="-6667" b="-2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995346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748F5624-2088-881A-65FF-5B2A78428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EC07A838-492B-4213-A14F-B0EB990CD472}" type="slidenum">
              <a:rPr lang="en-US" altLang="zh-TW" smtClean="0">
                <a:solidFill>
                  <a:prstClr val="black"/>
                </a:solidFill>
              </a:rPr>
              <a:pPr defTabSz="685800">
                <a:defRPr/>
              </a:pPr>
              <a:t>27</a:t>
            </a:fld>
            <a:endParaRPr lang="en-US" altLang="zh-TW">
              <a:solidFill>
                <a:prstClr val="black"/>
              </a:solidFill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56A72B5E-5DA5-A4DF-95BA-5836687947DB}"/>
              </a:ext>
            </a:extLst>
          </p:cNvPr>
          <p:cNvSpPr txBox="1"/>
          <p:nvPr/>
        </p:nvSpPr>
        <p:spPr bwMode="auto">
          <a:xfrm>
            <a:off x="375718" y="606586"/>
            <a:ext cx="8392563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" altLang="zh-TW" sz="1800" dirty="0">
                <a:solidFill>
                  <a:srgbClr val="0000FF"/>
                </a:solidFill>
                <a:effectLst/>
                <a:latin typeface="Times"/>
              </a:rPr>
              <a:t>Naively, one may wonder if the energetic </a:t>
            </a:r>
            <a:r>
              <a:rPr lang="en" altLang="zh-TW" sz="1800" dirty="0">
                <a:solidFill>
                  <a:srgbClr val="0000FF"/>
                </a:solidFill>
                <a:latin typeface="BG-Maths-Italic"/>
              </a:rPr>
              <a:t>light scalar</a:t>
            </a:r>
            <a:r>
              <a:rPr lang="en" altLang="zh-TW" sz="1800" dirty="0">
                <a:solidFill>
                  <a:srgbClr val="0000FF"/>
                </a:solidFill>
                <a:effectLst/>
                <a:latin typeface="BG-Maths-Symbol"/>
              </a:rPr>
              <a:t> </a:t>
            </a:r>
            <a:r>
              <a:rPr lang="en" altLang="zh-TW" sz="1800" dirty="0">
                <a:solidFill>
                  <a:srgbClr val="0000FF"/>
                </a:solidFill>
                <a:effectLst/>
                <a:latin typeface="Times"/>
              </a:rPr>
              <a:t>produced in </a:t>
            </a:r>
            <a:r>
              <a:rPr lang="en" altLang="zh-TW" sz="1800" dirty="0">
                <a:solidFill>
                  <a:srgbClr val="0000FF"/>
                </a:solidFill>
                <a:effectLst/>
                <a:latin typeface="BG-Maths-Italic"/>
              </a:rPr>
              <a:t>B </a:t>
            </a:r>
            <a:r>
              <a:rPr lang="en" altLang="zh-TW" sz="1800" dirty="0">
                <a:solidFill>
                  <a:srgbClr val="0000FF"/>
                </a:solidFill>
                <a:effectLst/>
                <a:latin typeface="Times"/>
              </a:rPr>
              <a:t>decays </a:t>
            </a:r>
            <a:r>
              <a:rPr lang="en" altLang="zh-TW" sz="1800" dirty="0">
                <a:solidFill>
                  <a:srgbClr val="0000FF"/>
                </a:solidFill>
                <a:effectLst/>
                <a:latin typeface="BG-Maths-Roman"/>
              </a:rPr>
              <a:t> </a:t>
            </a:r>
            <a:endParaRPr lang="en" altLang="zh-TW" sz="2000" dirty="0">
              <a:solidFill>
                <a:srgbClr val="0000FF"/>
              </a:solidFill>
            </a:endParaRPr>
          </a:p>
          <a:p>
            <a:r>
              <a:rPr lang="en" altLang="zh-TW" sz="1800" dirty="0">
                <a:solidFill>
                  <a:srgbClr val="0000FF"/>
                </a:solidFill>
                <a:effectLst/>
                <a:latin typeface="Times"/>
              </a:rPr>
              <a:t>is dominated by the tetraquark configuration as it requires to pick up an energetic quark-antiquark pair to form a fast-moving light </a:t>
            </a:r>
            <a:r>
              <a:rPr lang="en" altLang="zh-TW" sz="1800" dirty="0">
                <a:solidFill>
                  <a:srgbClr val="0000FF"/>
                </a:solidFill>
                <a:latin typeface="Times"/>
              </a:rPr>
              <a:t>tetra</a:t>
            </a:r>
            <a:r>
              <a:rPr lang="en" altLang="zh-TW" sz="1800" dirty="0">
                <a:solidFill>
                  <a:srgbClr val="0000FF"/>
                </a:solidFill>
                <a:effectLst/>
                <a:latin typeface="Times"/>
              </a:rPr>
              <a:t>quark scalar meson. </a:t>
            </a:r>
            <a:endParaRPr kumimoji="1" lang="zh-TW" altLang="en-US" sz="2000" dirty="0">
              <a:solidFill>
                <a:srgbClr val="0000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3">
                <a:extLst>
                  <a:ext uri="{FF2B5EF4-FFF2-40B4-BE49-F238E27FC236}">
                    <a16:creationId xmlns:a16="http://schemas.microsoft.com/office/drawing/2014/main" id="{2A110AB1-DBFE-566E-F64B-B99C654B163C}"/>
                  </a:ext>
                </a:extLst>
              </p:cNvPr>
              <p:cNvSpPr txBox="1"/>
              <p:nvPr/>
            </p:nvSpPr>
            <p:spPr bwMode="auto">
              <a:xfrm>
                <a:off x="1525509" y="185596"/>
                <a:ext cx="4839077" cy="42466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⟩"/>
                          <m:ctrlPr>
                            <a:rPr kumimoji="1" lang="en-US" altLang="zh-TW" sz="1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zh-TW" sz="1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𝑺</m:t>
                          </m:r>
                        </m:e>
                      </m:d>
                      <m:r>
                        <a:rPr kumimoji="1" lang="en-US" altLang="zh-TW" sz="18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kumimoji="1" lang="en-US" altLang="zh-TW" sz="1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TW" sz="1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𝒄</m:t>
                          </m:r>
                        </m:e>
                        <m:sub>
                          <m:r>
                            <a:rPr kumimoji="1" lang="en-US" altLang="zh-TW" sz="1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  <m:d>
                        <m:dPr>
                          <m:begChr m:val="|"/>
                          <m:endChr m:val="⟩"/>
                          <m:ctrlPr>
                            <a:rPr kumimoji="1" lang="en-US" altLang="zh-TW" sz="1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̅"/>
                              <m:ctrlPr>
                                <a:rPr kumimoji="1" lang="en-US" altLang="zh-TW" sz="18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kumimoji="1" lang="en-US" altLang="zh-TW" sz="18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𝒒</m:t>
                              </m:r>
                            </m:e>
                          </m:acc>
                          <m:r>
                            <a:rPr kumimoji="1" lang="en-US" altLang="zh-TW" sz="1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𝒒</m:t>
                          </m:r>
                        </m:e>
                      </m:d>
                      <m:r>
                        <a:rPr kumimoji="1" lang="en-US" altLang="zh-TW" sz="18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kumimoji="1" lang="en-US" altLang="zh-TW" sz="1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TW" sz="1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𝒄</m:t>
                          </m:r>
                        </m:e>
                        <m:sub>
                          <m:r>
                            <a:rPr kumimoji="1" lang="en-US" altLang="zh-TW" sz="1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sub>
                      </m:sSub>
                      <m:d>
                        <m:dPr>
                          <m:begChr m:val="|"/>
                          <m:endChr m:val="⟩"/>
                          <m:ctrlPr>
                            <a:rPr lang="en-US" altLang="zh-TW" sz="18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̅"/>
                              <m:ctrlPr>
                                <a:rPr lang="en-US" altLang="zh-TW" sz="1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𝒒</m:t>
                              </m:r>
                            </m:e>
                          </m:acc>
                          <m:r>
                            <a:rPr lang="en-US" altLang="zh-TW" sz="1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𝒒</m:t>
                          </m:r>
                          <m:acc>
                            <m:accPr>
                              <m:chr m:val="̅"/>
                              <m:ctrlPr>
                                <a:rPr kumimoji="1" lang="en-US" altLang="zh-TW" sz="18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kumimoji="1" lang="en-US" altLang="zh-TW" sz="18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𝒒</m:t>
                              </m:r>
                            </m:e>
                          </m:acc>
                          <m:r>
                            <a:rPr kumimoji="1" lang="en-US" altLang="zh-TW" sz="1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𝒒</m:t>
                          </m:r>
                        </m:e>
                      </m:d>
                      <m:r>
                        <a:rPr lang="en-US" altLang="zh-TW" sz="18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altLang="zh-TW" sz="1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sz="1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𝒄</m:t>
                          </m:r>
                        </m:e>
                        <m:sub>
                          <m:r>
                            <a:rPr lang="en-US" altLang="zh-TW" sz="1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𝑴</m:t>
                          </m:r>
                        </m:sub>
                        <m:sup>
                          <m:r>
                            <a:rPr lang="en-US" altLang="zh-TW" sz="1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sup>
                      </m:sSubSup>
                      <m:d>
                        <m:dPr>
                          <m:begChr m:val="|"/>
                          <m:endChr m:val="⟩"/>
                          <m:ctrlPr>
                            <a:rPr lang="en-US" altLang="zh-TW" sz="1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𝒎𝒐𝒍𝒆𝒄𝒖𝒍𝒂𝒓</m:t>
                          </m:r>
                        </m:e>
                      </m:d>
                      <m:r>
                        <a:rPr lang="en-US" altLang="zh-TW" sz="18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+⋯</m:t>
                      </m:r>
                    </m:oMath>
                  </m:oMathPara>
                </a14:m>
                <a:endParaRPr lang="en-US" altLang="zh-TW" sz="1800" b="1" i="1" dirty="0">
                  <a:solidFill>
                    <a:srgbClr val="FF0000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文字方塊 3">
                <a:extLst>
                  <a:ext uri="{FF2B5EF4-FFF2-40B4-BE49-F238E27FC236}">
                    <a16:creationId xmlns:a16="http://schemas.microsoft.com/office/drawing/2014/main" id="{2A110AB1-DBFE-566E-F64B-B99C654B16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25509" y="185596"/>
                <a:ext cx="4839077" cy="424668"/>
              </a:xfrm>
              <a:prstGeom prst="rect">
                <a:avLst/>
              </a:prstGeom>
              <a:blipFill>
                <a:blip r:embed="rId2"/>
                <a:stretch>
                  <a:fillRect r="-262" b="-588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文字方塊 6">
                <a:extLst>
                  <a:ext uri="{FF2B5EF4-FFF2-40B4-BE49-F238E27FC236}">
                    <a16:creationId xmlns:a16="http://schemas.microsoft.com/office/drawing/2014/main" id="{54D7336F-9BF2-2699-7CC0-D7D6FD2058CB}"/>
                  </a:ext>
                </a:extLst>
              </p:cNvPr>
              <p:cNvSpPr txBox="1"/>
              <p:nvPr/>
            </p:nvSpPr>
            <p:spPr bwMode="auto">
              <a:xfrm>
                <a:off x="375718" y="1602396"/>
                <a:ext cx="8677748" cy="116089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zh-TW" sz="17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Semileptonic decays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7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TW" sz="17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</m:t>
                        </m:r>
                      </m:e>
                      <m:sub>
                        <m:r>
                          <a:rPr lang="en-US" altLang="zh-TW" sz="17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𝒔</m:t>
                        </m:r>
                      </m:sub>
                    </m:sSub>
                    <m:r>
                      <a:rPr lang="en-US" altLang="zh-TW" sz="17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sSub>
                      <m:sSubPr>
                        <m:ctrlPr>
                          <a:rPr lang="en-US" altLang="zh-TW" sz="17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TW" sz="17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𝒇</m:t>
                        </m:r>
                      </m:e>
                      <m:sub>
                        <m:r>
                          <a:rPr lang="en-US" altLang="zh-TW" sz="17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</m:sub>
                    </m:sSub>
                    <m:d>
                      <m:dPr>
                        <m:ctrlPr>
                          <a:rPr lang="en-US" altLang="zh-TW" sz="17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TW" sz="17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𝟗𝟖𝟎</m:t>
                        </m:r>
                      </m:e>
                    </m:d>
                    <m:sSup>
                      <m:sSupPr>
                        <m:ctrlPr>
                          <a:rPr lang="en-US" altLang="zh-TW" sz="17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TW" sz="17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ℓ</m:t>
                        </m:r>
                      </m:e>
                      <m:sup>
                        <m:r>
                          <a:rPr lang="en-US" altLang="zh-TW" sz="17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  <m:sSub>
                      <m:sSubPr>
                        <m:ctrlPr>
                          <a:rPr lang="en-US" altLang="zh-TW" sz="17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TW" sz="17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𝝂</m:t>
                        </m:r>
                      </m:e>
                      <m:sub>
                        <m:r>
                          <a:rPr lang="en-US" altLang="zh-TW" sz="17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ℓ</m:t>
                        </m:r>
                      </m:sub>
                    </m:sSub>
                    <m:r>
                      <a:rPr lang="en-US" altLang="zh-TW" sz="17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  </m:t>
                    </m:r>
                    <m:sSub>
                      <m:sSubPr>
                        <m:ctrlPr>
                          <a:rPr lang="en-US" altLang="zh-TW" sz="17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TW" sz="17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𝑫</m:t>
                        </m:r>
                      </m:e>
                      <m:sub>
                        <m:r>
                          <a:rPr lang="en-US" altLang="zh-TW" sz="17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𝒔</m:t>
                        </m:r>
                      </m:sub>
                    </m:sSub>
                    <m:r>
                      <a:rPr lang="en-US" altLang="zh-TW" sz="17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sSub>
                      <m:sSubPr>
                        <m:ctrlPr>
                          <a:rPr lang="en-US" altLang="zh-TW" sz="17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TW" sz="17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𝒇</m:t>
                        </m:r>
                      </m:e>
                      <m:sub>
                        <m:r>
                          <a:rPr lang="en-US" altLang="zh-TW" sz="17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</m:sub>
                    </m:sSub>
                    <m:d>
                      <m:dPr>
                        <m:ctrlPr>
                          <a:rPr lang="en-US" altLang="zh-TW" sz="17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TW" sz="17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𝟗𝟖𝟎</m:t>
                        </m:r>
                      </m:e>
                    </m:d>
                    <m:sSup>
                      <m:sSupPr>
                        <m:ctrlPr>
                          <a:rPr lang="en-US" altLang="zh-TW" sz="17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TW" sz="17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ℓ</m:t>
                        </m:r>
                      </m:e>
                      <m:sup>
                        <m:r>
                          <a:rPr lang="en-US" altLang="zh-TW" sz="17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  <m:sSub>
                      <m:sSubPr>
                        <m:ctrlPr>
                          <a:rPr lang="en-US" altLang="zh-TW" sz="17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TW" sz="17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𝝂</m:t>
                        </m:r>
                      </m:e>
                      <m:sub>
                        <m:r>
                          <a:rPr lang="en-US" altLang="zh-TW" sz="17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ℓ</m:t>
                        </m:r>
                      </m:sub>
                    </m:sSub>
                  </m:oMath>
                </a14:m>
                <a:r>
                  <a:rPr kumimoji="1" lang="en-US" altLang="zh-TW" sz="1700" dirty="0">
                    <a:solidFill>
                      <a:srgbClr val="0000FF"/>
                    </a:solidFill>
                  </a:rPr>
                  <a:t> were studied recently by Shan Cheng et al.  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TW" sz="17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TW" sz="17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𝑩</m:t>
                        </m:r>
                      </m:e>
                      <m:sub>
                        <m:r>
                          <a:rPr kumimoji="1" lang="en-US" altLang="zh-TW" sz="17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𝒔</m:t>
                        </m:r>
                      </m:sub>
                    </m:sSub>
                  </m:oMath>
                </a14:m>
                <a:r>
                  <a:rPr kumimoji="1" lang="en-US" altLang="zh-TW" sz="1700" dirty="0">
                    <a:solidFill>
                      <a:srgbClr val="0000FF"/>
                    </a:solidFill>
                  </a:rPr>
                  <a:t> decays,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TW" sz="17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TW" sz="17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𝒇</m:t>
                        </m:r>
                      </m:e>
                      <m:sub>
                        <m:r>
                          <a:rPr kumimoji="1" lang="en-US" altLang="zh-TW" sz="17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</m:oMath>
                </a14:m>
                <a:r>
                  <a:rPr kumimoji="1" lang="en-US" altLang="zh-TW" sz="1700" dirty="0">
                    <a:solidFill>
                      <a:srgbClr val="0000FF"/>
                    </a:solidFill>
                  </a:rPr>
                  <a:t> is dominated by the </a:t>
                </a:r>
                <a14:m>
                  <m:oMath xmlns:m="http://schemas.openxmlformats.org/officeDocument/2006/math">
                    <m:r>
                      <a:rPr kumimoji="1" lang="en-US" altLang="zh-TW" sz="17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𝒔</m:t>
                    </m:r>
                    <m:acc>
                      <m:accPr>
                        <m:chr m:val="̅"/>
                        <m:ctrlPr>
                          <a:rPr kumimoji="1" lang="en-US" altLang="zh-TW" sz="17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kumimoji="1" lang="en-US" altLang="zh-TW" sz="17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𝒔</m:t>
                        </m:r>
                      </m:e>
                    </m:acc>
                  </m:oMath>
                </a14:m>
                <a:r>
                  <a:rPr kumimoji="1" lang="en-US" altLang="zh-TW" sz="1700" dirty="0">
                    <a:solidFill>
                      <a:srgbClr val="0000FF"/>
                    </a:solidFill>
                  </a:rPr>
                  <a:t> component, while the</a:t>
                </a:r>
                <a:r>
                  <a:rPr lang="en-US" altLang="zh-TW" sz="1700" dirty="0">
                    <a:solidFill>
                      <a:srgbClr val="0000FF"/>
                    </a:solidFill>
                  </a:rPr>
                  <a:t> </a:t>
                </a:r>
                <a:r>
                  <a:rPr lang="en" altLang="zh-TW" sz="1700" dirty="0">
                    <a:solidFill>
                      <a:srgbClr val="0000FF"/>
                    </a:solidFill>
                    <a:latin typeface="+mj-lt"/>
                  </a:rPr>
                  <a:t>tetraquark configuration is suppressed by the large momentum transfer and the strong coupling constant</a:t>
                </a:r>
                <a:r>
                  <a:rPr lang="en-US" altLang="zh-TW" sz="1700" dirty="0">
                    <a:solidFill>
                      <a:srgbClr val="0000FF"/>
                    </a:solidFill>
                    <a:latin typeface="+mj-lt"/>
                  </a:rPr>
                  <a:t>,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7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7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𝜶</m:t>
                        </m:r>
                      </m:e>
                      <m:sub>
                        <m:r>
                          <a:rPr lang="en-US" altLang="zh-TW" sz="17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𝒔</m:t>
                        </m:r>
                      </m:sub>
                    </m:sSub>
                    <m:r>
                      <a:rPr lang="en-US" altLang="zh-TW" sz="17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Sup>
                      <m:sSubSupPr>
                        <m:ctrlPr>
                          <a:rPr lang="en-US" altLang="zh-TW" sz="17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TW" sz="17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𝒎</m:t>
                        </m:r>
                      </m:e>
                      <m:sub>
                        <m:r>
                          <a:rPr lang="en-US" altLang="zh-TW" sz="17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𝒃</m:t>
                        </m:r>
                      </m:sub>
                      <m:sup>
                        <m:r>
                          <a:rPr lang="en-US" altLang="zh-TW" sz="17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bSup>
                    <m:r>
                      <a:rPr lang="en-US" altLang="zh-TW" sz="17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)/</m:t>
                    </m:r>
                    <m:sSubSup>
                      <m:sSubSupPr>
                        <m:ctrlPr>
                          <a:rPr lang="en-US" altLang="zh-TW" sz="17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TW" sz="17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𝒎</m:t>
                        </m:r>
                      </m:e>
                      <m:sub>
                        <m:r>
                          <a:rPr lang="en-US" altLang="zh-TW" sz="17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𝒃</m:t>
                        </m:r>
                      </m:sub>
                      <m:sup>
                        <m:r>
                          <a:rPr lang="en-US" altLang="zh-TW" sz="17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bSup>
                  </m:oMath>
                </a14:m>
                <a:endParaRPr kumimoji="1" lang="en-US" altLang="zh-TW" sz="1700" dirty="0">
                  <a:solidFill>
                    <a:srgbClr val="0000FF"/>
                  </a:solidFill>
                  <a:latin typeface="+mj-lt"/>
                </a:endParaRPr>
              </a:p>
            </p:txBody>
          </p:sp>
        </mc:Choice>
        <mc:Fallback>
          <p:sp>
            <p:nvSpPr>
              <p:cNvPr id="7" name="文字方塊 6">
                <a:extLst>
                  <a:ext uri="{FF2B5EF4-FFF2-40B4-BE49-F238E27FC236}">
                    <a16:creationId xmlns:a16="http://schemas.microsoft.com/office/drawing/2014/main" id="{54D7336F-9BF2-2699-7CC0-D7D6FD2058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75718" y="1602396"/>
                <a:ext cx="8677748" cy="1160895"/>
              </a:xfrm>
              <a:prstGeom prst="rect">
                <a:avLst/>
              </a:prstGeom>
              <a:blipFill>
                <a:blip r:embed="rId3"/>
                <a:stretch>
                  <a:fillRect l="-439" t="-3261" b="-652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文字方塊 7">
            <a:extLst>
              <a:ext uri="{FF2B5EF4-FFF2-40B4-BE49-F238E27FC236}">
                <a16:creationId xmlns:a16="http://schemas.microsoft.com/office/drawing/2014/main" id="{74411A79-D1D8-7CF9-2523-AC7C50C4DD8F}"/>
              </a:ext>
            </a:extLst>
          </p:cNvPr>
          <p:cNvSpPr txBox="1"/>
          <p:nvPr/>
        </p:nvSpPr>
        <p:spPr bwMode="auto">
          <a:xfrm>
            <a:off x="3183048" y="2975695"/>
            <a:ext cx="5870418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" altLang="zh-TW" sz="1500" dirty="0">
                <a:effectLst/>
                <a:latin typeface="CMR10"/>
              </a:rPr>
              <a:t>Shan Cheng,</a:t>
            </a:r>
            <a:r>
              <a:rPr lang="en" altLang="zh-TW" sz="1500" dirty="0">
                <a:effectLst/>
                <a:latin typeface="CMSY7"/>
              </a:rPr>
              <a:t> </a:t>
            </a:r>
            <a:r>
              <a:rPr lang="en" altLang="zh-TW" sz="1500" dirty="0">
                <a:effectLst/>
                <a:latin typeface="CMR10"/>
              </a:rPr>
              <a:t>Ling-</a:t>
            </a:r>
            <a:r>
              <a:rPr lang="en" altLang="zh-TW" sz="1500" dirty="0" err="1">
                <a:effectLst/>
                <a:latin typeface="CMR10"/>
              </a:rPr>
              <a:t>yun</a:t>
            </a:r>
            <a:r>
              <a:rPr lang="en" altLang="zh-TW" sz="1500" dirty="0">
                <a:effectLst/>
                <a:latin typeface="CMR10"/>
              </a:rPr>
              <a:t> Dai, Jian-</a:t>
            </a:r>
            <a:r>
              <a:rPr lang="en" altLang="zh-TW" sz="1500" dirty="0" err="1">
                <a:effectLst/>
                <a:latin typeface="CMR10"/>
              </a:rPr>
              <a:t>ming</a:t>
            </a:r>
            <a:r>
              <a:rPr lang="en" altLang="zh-TW" sz="1500" dirty="0">
                <a:effectLst/>
                <a:latin typeface="CMR10"/>
              </a:rPr>
              <a:t> Shen, Shu-lei Zhang [2509.15659]</a:t>
            </a:r>
            <a:endParaRPr lang="en" altLang="zh-TW" sz="15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文字方塊 8">
                <a:extLst>
                  <a:ext uri="{FF2B5EF4-FFF2-40B4-BE49-F238E27FC236}">
                    <a16:creationId xmlns:a16="http://schemas.microsoft.com/office/drawing/2014/main" id="{7B2B20B2-5983-B413-CBAA-50901994AC12}"/>
                  </a:ext>
                </a:extLst>
              </p:cNvPr>
              <p:cNvSpPr txBox="1"/>
              <p:nvPr/>
            </p:nvSpPr>
            <p:spPr bwMode="auto">
              <a:xfrm>
                <a:off x="375718" y="3962202"/>
                <a:ext cx="8677748" cy="9003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zh-TW" sz="17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 </a:t>
                </a:r>
                <a14:m>
                  <m:oMath xmlns:m="http://schemas.openxmlformats.org/officeDocument/2006/math">
                    <m:r>
                      <a:rPr lang="en-US" altLang="zh-TW" sz="17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𝑫</m:t>
                    </m:r>
                    <m:r>
                      <a:rPr lang="en-US" altLang="zh-TW" sz="17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  <m:r>
                      <a:rPr lang="en-US" altLang="zh-TW" sz="17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𝝅𝝅</m:t>
                    </m:r>
                    <m:sSup>
                      <m:sSupPr>
                        <m:ctrlPr>
                          <a:rPr lang="en-US" altLang="zh-TW" sz="17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TW" sz="17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ℓ</m:t>
                        </m:r>
                      </m:e>
                      <m:sup>
                        <m:r>
                          <a:rPr lang="en-US" altLang="zh-TW" sz="17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  <m:sSub>
                      <m:sSubPr>
                        <m:ctrlPr>
                          <a:rPr lang="en-US" altLang="zh-TW" sz="17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TW" sz="17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𝝂</m:t>
                        </m:r>
                      </m:e>
                      <m:sub>
                        <m:r>
                          <a:rPr lang="en-US" altLang="zh-TW" sz="17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ℓ</m:t>
                        </m:r>
                      </m:sub>
                    </m:sSub>
                  </m:oMath>
                </a14:m>
                <a:r>
                  <a:rPr kumimoji="1" lang="en-US" altLang="zh-TW" sz="1700" dirty="0">
                    <a:solidFill>
                      <a:srgbClr val="0000FF"/>
                    </a:solidFill>
                  </a:rPr>
                  <a:t> decay, there is a significant cancellation between twist-2 and -3 </a:t>
                </a:r>
                <a14:m>
                  <m:oMath xmlns:m="http://schemas.openxmlformats.org/officeDocument/2006/math">
                    <m:r>
                      <a:rPr kumimoji="1" lang="en-US" altLang="zh-TW" sz="17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r>
                      <a:rPr kumimoji="1" lang="en-US" altLang="zh-TW" sz="17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𝝅</m:t>
                    </m:r>
                  </m:oMath>
                </a14:m>
                <a:r>
                  <a:rPr kumimoji="1" lang="en-US" altLang="zh-TW" sz="1700" dirty="0">
                    <a:solidFill>
                      <a:srgbClr val="0000FF"/>
                    </a:solidFill>
                    <a:latin typeface="+mj-lt"/>
                  </a:rPr>
                  <a:t>DAs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TW" sz="17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TW" sz="17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𝑫</m:t>
                        </m:r>
                      </m:e>
                      <m:sub>
                        <m:r>
                          <a:rPr kumimoji="1" lang="en-US" altLang="zh-TW" sz="17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𝒔</m:t>
                        </m:r>
                      </m:sub>
                    </m:sSub>
                    <m:r>
                      <a:rPr kumimoji="1" lang="en-US" altLang="zh-TW" sz="17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kumimoji="1" lang="en-US" altLang="zh-TW" sz="17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["/>
                            <m:endChr m:val="]"/>
                            <m:ctrlPr>
                              <a:rPr kumimoji="1" lang="en-US" altLang="zh-TW" sz="1700" b="1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kumimoji="1" lang="en-US" altLang="zh-TW" sz="1700" b="1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𝝅𝝅</m:t>
                            </m:r>
                          </m:e>
                        </m:d>
                      </m:e>
                      <m:sub>
                        <m:r>
                          <a:rPr kumimoji="1" lang="en-US" altLang="zh-TW" sz="17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𝑺</m:t>
                        </m:r>
                      </m:sub>
                    </m:sSub>
                  </m:oMath>
                </a14:m>
                <a:r>
                  <a:rPr kumimoji="1" lang="en-US" altLang="zh-TW" sz="1700" dirty="0">
                    <a:solidFill>
                      <a:srgbClr val="0000FF"/>
                    </a:solidFill>
                    <a:latin typeface="+mj-lt"/>
                  </a:rPr>
                  <a:t> form factors, implying that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TW" sz="17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TW" sz="17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𝒇</m:t>
                        </m:r>
                      </m:e>
                      <m:sub>
                        <m:r>
                          <a:rPr kumimoji="1" lang="en-US" altLang="zh-TW" sz="17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</m:oMath>
                </a14:m>
                <a:r>
                  <a:rPr kumimoji="1" lang="en-US" altLang="zh-TW" sz="1700" dirty="0">
                    <a:solidFill>
                      <a:srgbClr val="0000FF"/>
                    </a:solidFill>
                    <a:latin typeface="+mj-lt"/>
                  </a:rPr>
                  <a:t> at the charm mass scale is not dominated by the </a:t>
                </a:r>
                <a14:m>
                  <m:oMath xmlns:m="http://schemas.openxmlformats.org/officeDocument/2006/math">
                    <m:r>
                      <a:rPr kumimoji="1" lang="en-US" altLang="zh-TW" sz="17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𝒒</m:t>
                    </m:r>
                    <m:acc>
                      <m:accPr>
                        <m:chr m:val="̅"/>
                        <m:ctrlPr>
                          <a:rPr kumimoji="1" lang="en-US" altLang="zh-TW" sz="17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kumimoji="1" lang="en-US" altLang="zh-TW" sz="17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𝒒</m:t>
                        </m:r>
                      </m:e>
                    </m:acc>
                  </m:oMath>
                </a14:m>
                <a:r>
                  <a:rPr kumimoji="1" lang="en-US" altLang="zh-TW" sz="1700" dirty="0">
                    <a:solidFill>
                      <a:srgbClr val="0000FF"/>
                    </a:solidFill>
                    <a:latin typeface="+mj-lt"/>
                  </a:rPr>
                  <a:t> component. </a:t>
                </a:r>
              </a:p>
            </p:txBody>
          </p:sp>
        </mc:Choice>
        <mc:Fallback>
          <p:sp>
            <p:nvSpPr>
              <p:cNvPr id="9" name="文字方塊 8">
                <a:extLst>
                  <a:ext uri="{FF2B5EF4-FFF2-40B4-BE49-F238E27FC236}">
                    <a16:creationId xmlns:a16="http://schemas.microsoft.com/office/drawing/2014/main" id="{7B2B20B2-5983-B413-CBAA-50901994AC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75718" y="3962202"/>
                <a:ext cx="8677748" cy="900311"/>
              </a:xfrm>
              <a:prstGeom prst="rect">
                <a:avLst/>
              </a:prstGeom>
              <a:blipFill>
                <a:blip r:embed="rId4"/>
                <a:stretch>
                  <a:fillRect l="-439" t="-4167" b="-41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圖片 5">
            <a:extLst>
              <a:ext uri="{FF2B5EF4-FFF2-40B4-BE49-F238E27FC236}">
                <a16:creationId xmlns:a16="http://schemas.microsoft.com/office/drawing/2014/main" id="{66BFBEDA-C102-8F63-A282-12CEF8F53C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6132" y="2666419"/>
            <a:ext cx="1207192" cy="1011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579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CC3A96A4-FAC4-A372-AD43-C7F18C7309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EC07A838-492B-4213-A14F-B0EB990CD472}" type="slidenum">
              <a:rPr lang="en-US" altLang="zh-TW" smtClean="0">
                <a:solidFill>
                  <a:prstClr val="black"/>
                </a:solidFill>
              </a:rPr>
              <a:pPr defTabSz="685800">
                <a:defRPr/>
              </a:pPr>
              <a:t>28</a:t>
            </a:fld>
            <a:endParaRPr lang="en-US" altLang="zh-TW">
              <a:solidFill>
                <a:prstClr val="black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">
                <a:extLst>
                  <a:ext uri="{FF2B5EF4-FFF2-40B4-BE49-F238E27FC236}">
                    <a16:creationId xmlns:a16="http://schemas.microsoft.com/office/drawing/2014/main" id="{C0FC609E-0FE7-5837-4E29-ADFA61554606}"/>
                  </a:ext>
                </a:extLst>
              </p:cNvPr>
              <p:cNvSpPr txBox="1"/>
              <p:nvPr/>
            </p:nvSpPr>
            <p:spPr bwMode="auto">
              <a:xfrm>
                <a:off x="1335386" y="221810"/>
                <a:ext cx="4839077" cy="8401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⟩"/>
                          <m:ctrlPr>
                            <a:rPr kumimoji="1" lang="en-US" altLang="zh-TW" sz="1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zh-TW" sz="1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𝑺</m:t>
                          </m:r>
                        </m:e>
                      </m:d>
                      <m:r>
                        <a:rPr kumimoji="1" lang="en-US" altLang="zh-TW" sz="18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kumimoji="1" lang="en-US" altLang="zh-TW" sz="1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TW" sz="1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𝒄</m:t>
                          </m:r>
                        </m:e>
                        <m:sub>
                          <m:r>
                            <a:rPr kumimoji="1" lang="en-US" altLang="zh-TW" sz="1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  <m:d>
                        <m:dPr>
                          <m:begChr m:val="|"/>
                          <m:endChr m:val="⟩"/>
                          <m:ctrlPr>
                            <a:rPr kumimoji="1" lang="en-US" altLang="zh-TW" sz="1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̅"/>
                              <m:ctrlPr>
                                <a:rPr kumimoji="1" lang="en-US" altLang="zh-TW" sz="18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kumimoji="1" lang="en-US" altLang="zh-TW" sz="18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𝒒</m:t>
                              </m:r>
                            </m:e>
                          </m:acc>
                          <m:r>
                            <a:rPr kumimoji="1" lang="en-US" altLang="zh-TW" sz="1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𝒒</m:t>
                          </m:r>
                        </m:e>
                      </m:d>
                      <m:r>
                        <a:rPr kumimoji="1" lang="en-US" altLang="zh-TW" sz="18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kumimoji="1" lang="en-US" altLang="zh-TW" sz="1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TW" sz="1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𝒄</m:t>
                          </m:r>
                        </m:e>
                        <m:sub>
                          <m:r>
                            <a:rPr kumimoji="1" lang="en-US" altLang="zh-TW" sz="1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sub>
                      </m:sSub>
                      <m:d>
                        <m:dPr>
                          <m:begChr m:val="|"/>
                          <m:endChr m:val="⟩"/>
                          <m:ctrlPr>
                            <a:rPr lang="en-US" altLang="zh-TW" sz="18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̅"/>
                              <m:ctrlPr>
                                <a:rPr lang="en-US" altLang="zh-TW" sz="1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𝒒</m:t>
                              </m:r>
                            </m:e>
                          </m:acc>
                          <m:r>
                            <a:rPr lang="en-US" altLang="zh-TW" sz="1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𝒒</m:t>
                          </m:r>
                          <m:acc>
                            <m:accPr>
                              <m:chr m:val="̅"/>
                              <m:ctrlPr>
                                <a:rPr kumimoji="1" lang="en-US" altLang="zh-TW" sz="18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kumimoji="1" lang="en-US" altLang="zh-TW" sz="18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𝒒</m:t>
                              </m:r>
                            </m:e>
                          </m:acc>
                          <m:r>
                            <a:rPr kumimoji="1" lang="en-US" altLang="zh-TW" sz="1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𝒒</m:t>
                          </m:r>
                        </m:e>
                      </m:d>
                      <m:r>
                        <a:rPr lang="en-US" altLang="zh-TW" sz="18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altLang="zh-TW" sz="1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sz="1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𝒄</m:t>
                          </m:r>
                        </m:e>
                        <m:sub>
                          <m:r>
                            <a:rPr lang="en-US" altLang="zh-TW" sz="1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𝑴</m:t>
                          </m:r>
                        </m:sub>
                        <m:sup>
                          <m:r>
                            <a:rPr lang="en-US" altLang="zh-TW" sz="1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sup>
                      </m:sSubSup>
                      <m:d>
                        <m:dPr>
                          <m:begChr m:val="|"/>
                          <m:endChr m:val="⟩"/>
                          <m:ctrlPr>
                            <a:rPr lang="en-US" altLang="zh-TW" sz="1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𝒎𝒐𝒍𝒆𝒄𝒖𝒍𝒂𝒓</m:t>
                          </m:r>
                        </m:e>
                      </m:d>
                      <m:r>
                        <a:rPr lang="en-US" altLang="zh-TW" sz="18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+⋯</m:t>
                      </m:r>
                    </m:oMath>
                  </m:oMathPara>
                </a14:m>
                <a:endParaRPr lang="en-US" altLang="zh-TW" sz="1800" b="1" i="1" dirty="0">
                  <a:solidFill>
                    <a:srgbClr val="FF0000"/>
                  </a:solidFill>
                  <a:latin typeface="Cambria Math" panose="02040503050406030204" pitchFamily="18" charset="0"/>
                </a:endParaRPr>
              </a:p>
              <a:p>
                <a:pPr>
                  <a:lnSpc>
                    <a:spcPct val="150000"/>
                  </a:lnSpc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en-US" altLang="zh-TW" sz="1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𝒄</m:t>
                          </m:r>
                        </m:e>
                        <m:sub>
                          <m:r>
                            <a:rPr lang="en-US" altLang="zh-TW" sz="1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en-US" altLang="zh-TW" sz="1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    </m:t>
                          </m:r>
                        </m:sub>
                      </m:sSub>
                      <m:r>
                        <a:rPr lang="en-US" altLang="zh-TW" sz="18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        </m:t>
                      </m:r>
                      <m:sSub>
                        <m:sSubPr>
                          <m:ctrlPr>
                            <a:rPr lang="en-US" altLang="zh-TW" sz="1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  </m:t>
                          </m:r>
                          <m:r>
                            <a:rPr lang="en-US" altLang="zh-TW" sz="1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𝒄</m:t>
                          </m:r>
                        </m:e>
                        <m:sub>
                          <m:r>
                            <a:rPr lang="en-US" altLang="zh-TW" sz="1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  <m:r>
                            <a:rPr lang="en-US" altLang="zh-TW" sz="1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</m:sub>
                      </m:sSub>
                      <m:r>
                        <a:rPr lang="en-US" altLang="zh-TW" sz="18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           +  </m:t>
                      </m:r>
                      <m:sSubSup>
                        <m:sSubSupPr>
                          <m:ctrlPr>
                            <a:rPr lang="en-US" altLang="zh-TW" sz="1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sz="1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𝒄</m:t>
                          </m:r>
                        </m:e>
                        <m:sub>
                          <m:r>
                            <a:rPr lang="en-US" altLang="zh-TW" sz="1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𝑴</m:t>
                          </m:r>
                        </m:sub>
                        <m:sup>
                          <m:r>
                            <a:rPr lang="en-US" altLang="zh-TW" sz="1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sup>
                      </m:sSubSup>
                      <m:r>
                        <a:rPr lang="en-US" altLang="zh-TW" sz="18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           +⋯   </m:t>
                      </m:r>
                    </m:oMath>
                  </m:oMathPara>
                </a14:m>
                <a:endParaRPr lang="en-US" altLang="zh-TW" sz="18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文字方塊 2">
                <a:extLst>
                  <a:ext uri="{FF2B5EF4-FFF2-40B4-BE49-F238E27FC236}">
                    <a16:creationId xmlns:a16="http://schemas.microsoft.com/office/drawing/2014/main" id="{C0FC609E-0FE7-5837-4E29-ADFA615546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35386" y="221810"/>
                <a:ext cx="4839077" cy="840166"/>
              </a:xfrm>
              <a:prstGeom prst="rect">
                <a:avLst/>
              </a:prstGeom>
              <a:blipFill>
                <a:blip r:embed="rId3"/>
                <a:stretch>
                  <a:fillRect r="-262" b="-597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文字方塊 3">
            <a:extLst>
              <a:ext uri="{FF2B5EF4-FFF2-40B4-BE49-F238E27FC236}">
                <a16:creationId xmlns:a16="http://schemas.microsoft.com/office/drawing/2014/main" id="{A4DEF22A-CE5E-C367-1B18-F33FE0FF1473}"/>
              </a:ext>
            </a:extLst>
          </p:cNvPr>
          <p:cNvSpPr txBox="1"/>
          <p:nvPr/>
        </p:nvSpPr>
        <p:spPr bwMode="auto">
          <a:xfrm>
            <a:off x="823315" y="1299828"/>
            <a:ext cx="735141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marL="285750" indent="-285750">
              <a:spcBef>
                <a:spcPct val="50000"/>
              </a:spcBef>
              <a:buFont typeface="Wingdings" pitchFamily="2" charset="2"/>
              <a:buChar char="n"/>
            </a:pPr>
            <a:r>
              <a:rPr lang="en-US" altLang="zh-TW" sz="1800" dirty="0">
                <a:solidFill>
                  <a:srgbClr val="0000FF"/>
                </a:solidFill>
              </a:rPr>
              <a:t>Spectroscopy and strong decays of light scalar mesons imply that they are dominated by tetraquark or molecular state  </a:t>
            </a:r>
            <a:endParaRPr kumimoji="1" lang="zh-TW" altLang="en-US" sz="1800" dirty="0">
              <a:solidFill>
                <a:srgbClr val="0000FF"/>
              </a:solidFill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18A03BAB-E677-E802-8EFE-E664A135C2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9935" y="707204"/>
            <a:ext cx="621683" cy="430396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0B195EE3-87E3-9D3D-2C1F-6B2AA0C326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6963" y="689219"/>
            <a:ext cx="573861" cy="430396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E95251E8-2673-5724-1C9C-7DFBB491FE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4824" y="679885"/>
            <a:ext cx="573210" cy="406326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7D2A764C-280F-F2EF-0B57-D15DA6904675}"/>
              </a:ext>
            </a:extLst>
          </p:cNvPr>
          <p:cNvSpPr txBox="1"/>
          <p:nvPr/>
        </p:nvSpPr>
        <p:spPr bwMode="auto">
          <a:xfrm>
            <a:off x="719101" y="3345091"/>
            <a:ext cx="7930835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1800" dirty="0">
                <a:solidFill>
                  <a:srgbClr val="9900CC"/>
                </a:solidFill>
              </a:rPr>
              <a:t>A</a:t>
            </a:r>
            <a:r>
              <a:rPr kumimoji="1" lang="en-US" altLang="zh-TW" sz="1800" dirty="0">
                <a:solidFill>
                  <a:srgbClr val="9900CC"/>
                </a:solidFill>
              </a:rPr>
              <a:t>: </a:t>
            </a:r>
            <a:r>
              <a:rPr lang="en-US" altLang="zh-TW" sz="1800" dirty="0">
                <a:solidFill>
                  <a:srgbClr val="9900CC"/>
                </a:solidFill>
              </a:rPr>
              <a:t>L</a:t>
            </a:r>
            <a:r>
              <a:rPr kumimoji="1" lang="en-US" altLang="zh-TW" sz="1800" dirty="0">
                <a:solidFill>
                  <a:srgbClr val="9900CC"/>
                </a:solidFill>
              </a:rPr>
              <a:t>ight scalars produced in hadronic D decays are</a:t>
            </a:r>
            <a:r>
              <a:rPr lang="en-US" altLang="zh-TW" sz="1800" dirty="0">
                <a:solidFill>
                  <a:srgbClr val="9900CC"/>
                </a:solidFill>
              </a:rPr>
              <a:t> mainly </a:t>
            </a:r>
            <a:r>
              <a:rPr kumimoji="1" lang="en-US" altLang="zh-TW" sz="1800" dirty="0">
                <a:solidFill>
                  <a:srgbClr val="9900CC"/>
                </a:solidFill>
              </a:rPr>
              <a:t>tetraquark </a:t>
            </a:r>
          </a:p>
          <a:p>
            <a:pPr>
              <a:spcBef>
                <a:spcPct val="50000"/>
              </a:spcBef>
            </a:pPr>
            <a:r>
              <a:rPr kumimoji="1" lang="en-US" altLang="zh-TW" sz="1800" dirty="0">
                <a:solidFill>
                  <a:srgbClr val="9900CC"/>
                </a:solidFill>
              </a:rPr>
              <a:t>     states, </a:t>
            </a:r>
            <a:r>
              <a:rPr lang="en-US" altLang="zh-TW" sz="1800" dirty="0">
                <a:solidFill>
                  <a:srgbClr val="9900CC"/>
                </a:solidFill>
              </a:rPr>
              <a:t>but most likely 2-quark ones in B decays</a:t>
            </a:r>
            <a:endParaRPr kumimoji="1" lang="zh-TW" altLang="en-US" sz="1800" dirty="0">
              <a:solidFill>
                <a:srgbClr val="9900CC"/>
              </a:solidFill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557B7571-0E32-A584-AAED-FBBB8D57809A}"/>
              </a:ext>
            </a:extLst>
          </p:cNvPr>
          <p:cNvSpPr txBox="1"/>
          <p:nvPr/>
        </p:nvSpPr>
        <p:spPr bwMode="auto">
          <a:xfrm>
            <a:off x="694028" y="2283262"/>
            <a:ext cx="7930835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en-US" altLang="zh-TW" sz="1800" dirty="0">
                <a:solidFill>
                  <a:srgbClr val="0000FF"/>
                </a:solidFill>
              </a:rPr>
              <a:t>Q: Are the light scalars produced in hadronic weak decays of heavy  </a:t>
            </a:r>
          </a:p>
          <a:p>
            <a:pPr>
              <a:spcBef>
                <a:spcPct val="50000"/>
              </a:spcBef>
            </a:pPr>
            <a:r>
              <a:rPr lang="en-US" altLang="zh-TW" sz="1800" dirty="0">
                <a:solidFill>
                  <a:srgbClr val="0000FF"/>
                </a:solidFill>
              </a:rPr>
              <a:t>     </a:t>
            </a:r>
            <a:r>
              <a:rPr kumimoji="1" lang="en-US" altLang="zh-TW" sz="1800" dirty="0">
                <a:solidFill>
                  <a:srgbClr val="0000FF"/>
                </a:solidFill>
              </a:rPr>
              <a:t>hadrons</a:t>
            </a:r>
            <a:r>
              <a:rPr lang="en-US" altLang="zh-TW" sz="1800" dirty="0">
                <a:solidFill>
                  <a:srgbClr val="0000FF"/>
                </a:solidFill>
              </a:rPr>
              <a:t> </a:t>
            </a:r>
            <a:r>
              <a:rPr kumimoji="1" lang="en-US" altLang="zh-TW" sz="1800" dirty="0">
                <a:solidFill>
                  <a:srgbClr val="0000FF"/>
                </a:solidFill>
              </a:rPr>
              <a:t>tetraquark states?</a:t>
            </a:r>
            <a:endParaRPr kumimoji="1" lang="zh-TW" altLang="en-US" sz="18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3585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投影片編號版面配置區 1">
            <a:extLst>
              <a:ext uri="{FF2B5EF4-FFF2-40B4-BE49-F238E27FC236}">
                <a16:creationId xmlns:a16="http://schemas.microsoft.com/office/drawing/2014/main" id="{B22DA474-3634-2C37-D303-29AED43A6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1pPr>
            <a:lvl2pPr marL="557213" indent="-214313">
              <a:spcBef>
                <a:spcPct val="20000"/>
              </a:spcBef>
              <a:buChar char="–"/>
              <a:defRPr kumimoji="1" sz="21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2pPr>
            <a:lvl3pPr marL="857250" indent="-171450">
              <a:spcBef>
                <a:spcPct val="20000"/>
              </a:spcBef>
              <a:buChar char="•"/>
              <a:defRPr kumimoji="1" sz="18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3pPr>
            <a:lvl4pPr marL="1200150" indent="-171450">
              <a:spcBef>
                <a:spcPct val="20000"/>
              </a:spcBef>
              <a:buChar char="–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4pPr>
            <a:lvl5pPr marL="1543050" indent="-171450">
              <a:spcBef>
                <a:spcPct val="20000"/>
              </a:spcBef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6411825-A607-174D-A999-C110BF52EA0A}" type="slidenum">
              <a:rPr lang="en-US" altLang="zh-TW" sz="1050"/>
              <a:pPr>
                <a:spcBef>
                  <a:spcPct val="0"/>
                </a:spcBef>
                <a:buFontTx/>
                <a:buNone/>
              </a:pPr>
              <a:t>29</a:t>
            </a:fld>
            <a:endParaRPr lang="en-US" altLang="zh-TW" sz="105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459" name="文字方塊 3">
                <a:extLst>
                  <a:ext uri="{FF2B5EF4-FFF2-40B4-BE49-F238E27FC236}">
                    <a16:creationId xmlns:a16="http://schemas.microsoft.com/office/drawing/2014/main" id="{51B080C9-EE2A-4E5A-9569-8167282C60F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10118" y="888446"/>
                <a:ext cx="7655282" cy="323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panose="020B0604020202020204" pitchFamily="34" charset="0"/>
                    <a:ea typeface="PMingLiU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panose="020B0604020202020204" pitchFamily="34" charset="0"/>
                    <a:ea typeface="PMingLiU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PMingLiU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PMingLiU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PMingLiU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PMingLiU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PMingLiU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PMingLiU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PMingLiU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1500" dirty="0">
                    <a:solidFill>
                      <a:srgbClr val="9900CC"/>
                    </a:solidFill>
                    <a:latin typeface="Times New Roman" panose="02020603050405020304" pitchFamily="18" charset="0"/>
                  </a:rPr>
                  <a:t>Composition of X(3872) depends on the distance: </a:t>
                </a:r>
                <a14:m>
                  <m:oMath xmlns:m="http://schemas.openxmlformats.org/officeDocument/2006/math">
                    <m:r>
                      <a:rPr lang="en-US" altLang="zh-TW" sz="1500" b="1" i="1" smtClean="0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𝒄</m:t>
                    </m:r>
                    <m:acc>
                      <m:accPr>
                        <m:chr m:val="̅"/>
                        <m:ctrlPr>
                          <a:rPr lang="en-US" altLang="zh-TW" sz="1500" b="1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sz="1500" b="1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</m:e>
                    </m:acc>
                  </m:oMath>
                </a14:m>
                <a:r>
                  <a:rPr lang="en-US" altLang="zh-TW" sz="1500" dirty="0">
                    <a:solidFill>
                      <a:srgbClr val="9900CC"/>
                    </a:solidFill>
                    <a:latin typeface="Times New Roman" panose="02020603050405020304" pitchFamily="18" charset="0"/>
                  </a:rPr>
                  <a:t> at SD and DD</a:t>
                </a:r>
                <a:r>
                  <a:rPr lang="en-US" altLang="zh-TW" sz="1500" baseline="30000" dirty="0">
                    <a:solidFill>
                      <a:srgbClr val="9900CC"/>
                    </a:solidFill>
                    <a:latin typeface="Times New Roman" panose="02020603050405020304" pitchFamily="18" charset="0"/>
                  </a:rPr>
                  <a:t>*</a:t>
                </a:r>
                <a:r>
                  <a:rPr lang="en-US" altLang="zh-TW" sz="1500" dirty="0">
                    <a:solidFill>
                      <a:srgbClr val="9900CC"/>
                    </a:solidFill>
                    <a:latin typeface="Times New Roman" panose="02020603050405020304" pitchFamily="18" charset="0"/>
                  </a:rPr>
                  <a:t> molecule at LD </a:t>
                </a:r>
                <a:endParaRPr lang="zh-TW" altLang="en-US" sz="1500" dirty="0">
                  <a:solidFill>
                    <a:srgbClr val="9900CC"/>
                  </a:solidFill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459" name="文字方塊 3">
                <a:extLst>
                  <a:ext uri="{FF2B5EF4-FFF2-40B4-BE49-F238E27FC236}">
                    <a16:creationId xmlns:a16="http://schemas.microsoft.com/office/drawing/2014/main" id="{51B080C9-EE2A-4E5A-9569-8167282C60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10118" y="888446"/>
                <a:ext cx="7655282" cy="323165"/>
              </a:xfrm>
              <a:prstGeom prst="rect">
                <a:avLst/>
              </a:prstGeom>
              <a:blipFill>
                <a:blip r:embed="rId3"/>
                <a:stretch>
                  <a:fillRect l="-331" t="-7692" b="-19231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556" name="圖片 4" descr="screen.bmp">
            <a:extLst>
              <a:ext uri="{FF2B5EF4-FFF2-40B4-BE49-F238E27FC236}">
                <a16:creationId xmlns:a16="http://schemas.microsoft.com/office/drawing/2014/main" id="{39C70230-0853-3C27-9589-56C8836950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9116" y="1644237"/>
            <a:ext cx="1747838" cy="1140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圖片 5" descr="screen.bmp">
            <a:extLst>
              <a:ext uri="{FF2B5EF4-FFF2-40B4-BE49-F238E27FC236}">
                <a16:creationId xmlns:a16="http://schemas.microsoft.com/office/drawing/2014/main" id="{2A89CF4E-AD69-910F-4487-B93D8E6D47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5043" y="1686132"/>
            <a:ext cx="1651397" cy="1083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>
                <a:extLst>
                  <a:ext uri="{FF2B5EF4-FFF2-40B4-BE49-F238E27FC236}">
                    <a16:creationId xmlns:a16="http://schemas.microsoft.com/office/drawing/2014/main" id="{B4EC6F63-B23B-C8F4-CCBE-5A46603A1E0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74316" y="2799974"/>
                <a:ext cx="8216597" cy="21698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panose="020B0604020202020204" pitchFamily="34" charset="0"/>
                    <a:ea typeface="PMingLiU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panose="020B0604020202020204" pitchFamily="34" charset="0"/>
                    <a:ea typeface="PMingLiU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PMingLiU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PMingLiU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PMingLiU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PMingLiU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PMingLiU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PMingLiU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PMingLiU" panose="02020500000000000000" pitchFamily="18" charset="-120"/>
                  </a:defRPr>
                </a:lvl9pPr>
              </a:lstStyle>
              <a:p>
                <a:pPr marL="285750" indent="-285750" eaLnBrk="1" hangingPunct="1">
                  <a:spcBef>
                    <a:spcPct val="0"/>
                  </a:spcBef>
                  <a:buFont typeface="Wingdings" pitchFamily="2" charset="2"/>
                  <a:buChar char="n"/>
                </a:pPr>
                <a:r>
                  <a:rPr lang="en-US" altLang="zh-TW" sz="1500" dirty="0">
                    <a:solidFill>
                      <a:srgbClr val="3333FF"/>
                    </a:solidFill>
                  </a:rPr>
                  <a:t>Radiative decay is dominated by </a:t>
                </a:r>
                <a14:m>
                  <m:oMath xmlns:m="http://schemas.openxmlformats.org/officeDocument/2006/math">
                    <m:r>
                      <a:rPr lang="en-US" altLang="zh-TW" sz="1500" b="1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</a:rPr>
                      <m:t>𝒄</m:t>
                    </m:r>
                    <m:acc>
                      <m:accPr>
                        <m:chr m:val="̅"/>
                        <m:ctrlPr>
                          <a:rPr lang="en-US" altLang="zh-TW" sz="15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sz="15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</m:e>
                    </m:acc>
                  </m:oMath>
                </a14:m>
                <a:r>
                  <a:rPr lang="en-US" altLang="zh-TW" sz="1500" dirty="0">
                    <a:solidFill>
                      <a:srgbClr val="3333FF"/>
                    </a:solidFill>
                  </a:rPr>
                  <a:t> component in </a:t>
                </a:r>
                <a:r>
                  <a:rPr lang="en-US" altLang="zh-TW" sz="1500" dirty="0">
                    <a:solidFill>
                      <a:srgbClr val="3333FF"/>
                    </a:solidFill>
                    <a:sym typeface="Symbol" pitchFamily="2" charset="2"/>
                  </a:rPr>
                  <a:t></a:t>
                </a:r>
                <a:r>
                  <a:rPr lang="en-US" altLang="zh-TW" sz="1500" baseline="-25000" dirty="0">
                    <a:solidFill>
                      <a:srgbClr val="3333FF"/>
                    </a:solidFill>
                    <a:sym typeface="Symbol" pitchFamily="2" charset="2"/>
                  </a:rPr>
                  <a:t>c1</a:t>
                </a:r>
                <a:r>
                  <a:rPr lang="en-US" altLang="zh-TW" sz="1500" dirty="0">
                    <a:solidFill>
                      <a:srgbClr val="3333FF"/>
                    </a:solidFill>
                  </a:rPr>
                  <a:t>(2</a:t>
                </a:r>
                <a:r>
                  <a:rPr lang="en-US" altLang="zh-TW" sz="1500" baseline="30000" dirty="0">
                    <a:solidFill>
                      <a:srgbClr val="3333FF"/>
                    </a:solidFill>
                  </a:rPr>
                  <a:t>3</a:t>
                </a:r>
                <a:r>
                  <a:rPr lang="en-US" altLang="zh-TW" sz="1500" dirty="0">
                    <a:solidFill>
                      <a:srgbClr val="3333FF"/>
                    </a:solidFill>
                  </a:rPr>
                  <a:t>P</a:t>
                </a:r>
                <a:r>
                  <a:rPr lang="en-US" altLang="zh-TW" sz="1500" baseline="-25000" dirty="0">
                    <a:solidFill>
                      <a:srgbClr val="3333FF"/>
                    </a:solidFill>
                  </a:rPr>
                  <a:t>1</a:t>
                </a:r>
                <a:r>
                  <a:rPr lang="en-US" altLang="zh-TW" sz="1500" dirty="0">
                    <a:solidFill>
                      <a:srgbClr val="3333FF"/>
                    </a:solidFill>
                  </a:rPr>
                  <a:t>) state as </a:t>
                </a:r>
                <a14:m>
                  <m:oMath xmlns:m="http://schemas.openxmlformats.org/officeDocument/2006/math">
                    <m:r>
                      <a:rPr lang="en-US" altLang="zh-TW" sz="1500" i="1">
                        <a:solidFill>
                          <a:srgbClr val="3333FF"/>
                        </a:solidFill>
                        <a:latin typeface="Cambria Math" panose="02040503050406030204" pitchFamily="18" charset="0"/>
                      </a:rPr>
                      <m:t>𝒄</m:t>
                    </m:r>
                    <m:acc>
                      <m:accPr>
                        <m:chr m:val="̅"/>
                        <m:ctrlPr>
                          <a:rPr lang="en-US" altLang="zh-TW" sz="1500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sz="1500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</m:e>
                    </m:acc>
                  </m:oMath>
                </a14:m>
                <a:r>
                  <a:rPr lang="en-US" altLang="zh-TW" sz="1500" dirty="0">
                    <a:solidFill>
                      <a:srgbClr val="3333FF"/>
                    </a:solidFill>
                  </a:rPr>
                  <a:t> pair forms J/</a:t>
                </a:r>
                <a:r>
                  <a:rPr lang="en-US" altLang="zh-TW" sz="1500" dirty="0">
                    <a:solidFill>
                      <a:srgbClr val="3333FF"/>
                    </a:solidFill>
                    <a:sym typeface="Symbol" pitchFamily="2" charset="2"/>
                  </a:rPr>
                  <a:t></a:t>
                </a:r>
                <a:r>
                  <a:rPr lang="en-US" altLang="zh-TW" sz="1500" dirty="0">
                    <a:solidFill>
                      <a:srgbClr val="3333FF"/>
                    </a:solidFill>
                  </a:rPr>
                  <a:t> or </a:t>
                </a:r>
                <a:r>
                  <a:rPr lang="en-US" altLang="zh-TW" sz="1500" dirty="0">
                    <a:solidFill>
                      <a:srgbClr val="3333FF"/>
                    </a:solidFill>
                    <a:sym typeface="Symbol" pitchFamily="2" charset="2"/>
                  </a:rPr>
                  <a:t></a:t>
                </a:r>
                <a:r>
                  <a:rPr lang="en-US" altLang="zh-TW" sz="1500" dirty="0">
                    <a:solidFill>
                      <a:srgbClr val="3333FF"/>
                    </a:solidFill>
                  </a:rPr>
                  <a:t>’ more easily than </a:t>
                </a:r>
                <a14:m>
                  <m:oMath xmlns:m="http://schemas.openxmlformats.org/officeDocument/2006/math">
                    <m:r>
                      <a:rPr lang="en-US" altLang="zh-TW" sz="1500" b="1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</a:rPr>
                      <m:t>𝑫</m:t>
                    </m:r>
                    <m:acc>
                      <m:accPr>
                        <m:chr m:val="̅"/>
                        <m:ctrlPr>
                          <a:rPr lang="en-US" altLang="zh-TW" sz="15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sz="15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𝑫</m:t>
                        </m:r>
                      </m:e>
                    </m:acc>
                  </m:oMath>
                </a14:m>
                <a:r>
                  <a:rPr lang="en-US" altLang="zh-TW" sz="1500" dirty="0">
                    <a:solidFill>
                      <a:srgbClr val="3333FF"/>
                    </a:solidFill>
                  </a:rPr>
                  <a:t> 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15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15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𝑫</m:t>
                        </m:r>
                      </m:e>
                      <m:sup>
                        <m:r>
                          <a:rPr lang="en-US" altLang="zh-TW" sz="15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acc>
                      <m:accPr>
                        <m:chr m:val="̅"/>
                        <m:ctrlPr>
                          <a:rPr lang="en-US" altLang="zh-TW" sz="15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p>
                          <m:sSupPr>
                            <m:ctrlPr>
                              <a:rPr lang="en-US" altLang="zh-TW" sz="1500" b="1" i="1" smtClean="0">
                                <a:solidFill>
                                  <a:srgbClr val="3333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1500" b="1" i="1" smtClean="0">
                                <a:solidFill>
                                  <a:srgbClr val="3333FF"/>
                                </a:solidFill>
                                <a:latin typeface="Cambria Math" panose="02040503050406030204" pitchFamily="18" charset="0"/>
                              </a:rPr>
                              <m:t>𝑫</m:t>
                            </m:r>
                          </m:e>
                          <m:sup>
                            <m:r>
                              <a:rPr lang="en-US" altLang="zh-TW" sz="1500" b="1" i="1" smtClean="0">
                                <a:solidFill>
                                  <a:srgbClr val="3333FF"/>
                                </a:solidFill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e>
                    </m:acc>
                  </m:oMath>
                </a14:m>
                <a:r>
                  <a:rPr lang="en-US" altLang="zh-TW" sz="1500" dirty="0">
                    <a:solidFill>
                      <a:srgbClr val="3333FF"/>
                    </a:solidFill>
                  </a:rPr>
                  <a:t>. Also it is natural to expect  the rate of 2</a:t>
                </a:r>
                <a:r>
                  <a:rPr lang="en-US" altLang="zh-TW" sz="1500" baseline="30000" dirty="0">
                    <a:solidFill>
                      <a:srgbClr val="3333FF"/>
                    </a:solidFill>
                  </a:rPr>
                  <a:t>3</a:t>
                </a:r>
                <a:r>
                  <a:rPr lang="en-US" altLang="zh-TW" sz="1500" dirty="0">
                    <a:solidFill>
                      <a:srgbClr val="3333FF"/>
                    </a:solidFill>
                  </a:rPr>
                  <a:t>P</a:t>
                </a:r>
                <a:r>
                  <a:rPr lang="en-US" altLang="zh-TW" sz="1500" baseline="-25000" dirty="0">
                    <a:solidFill>
                      <a:srgbClr val="3333FF"/>
                    </a:solidFill>
                  </a:rPr>
                  <a:t>1</a:t>
                </a:r>
                <a:r>
                  <a:rPr lang="en-US" altLang="zh-TW" sz="1500" dirty="0">
                    <a:solidFill>
                      <a:srgbClr val="3333FF"/>
                    </a:solidFill>
                    <a:sym typeface="Symbol" pitchFamily="2" charset="2"/>
                  </a:rPr>
                  <a:t></a:t>
                </a:r>
                <a:r>
                  <a:rPr lang="en-US" altLang="zh-TW" sz="1500" dirty="0">
                    <a:solidFill>
                      <a:srgbClr val="3333FF"/>
                    </a:solidFill>
                  </a:rPr>
                  <a:t> </a:t>
                </a:r>
                <a:r>
                  <a:rPr lang="en-US" altLang="zh-TW" sz="1500" dirty="0">
                    <a:solidFill>
                      <a:srgbClr val="3333FF"/>
                    </a:solidFill>
                    <a:sym typeface="Symbol" pitchFamily="2" charset="2"/>
                  </a:rPr>
                  <a:t></a:t>
                </a:r>
                <a:r>
                  <a:rPr lang="en-US" altLang="zh-TW" sz="1500" dirty="0">
                    <a:solidFill>
                      <a:srgbClr val="3333FF"/>
                    </a:solidFill>
                  </a:rPr>
                  <a:t>(2S)</a:t>
                </a:r>
                <a:r>
                  <a:rPr lang="en-US" altLang="zh-TW" sz="1500" dirty="0">
                    <a:solidFill>
                      <a:srgbClr val="3333FF"/>
                    </a:solidFill>
                    <a:sym typeface="Symbol" pitchFamily="2" charset="2"/>
                  </a:rPr>
                  <a:t></a:t>
                </a:r>
                <a:r>
                  <a:rPr lang="en-US" altLang="zh-TW" sz="1500" dirty="0">
                    <a:solidFill>
                      <a:srgbClr val="3333FF"/>
                    </a:solidFill>
                  </a:rPr>
                  <a:t>  is larger than 2</a:t>
                </a:r>
                <a:r>
                  <a:rPr lang="en-US" altLang="zh-TW" sz="1500" baseline="30000" dirty="0">
                    <a:solidFill>
                      <a:srgbClr val="3333FF"/>
                    </a:solidFill>
                  </a:rPr>
                  <a:t>3</a:t>
                </a:r>
                <a:r>
                  <a:rPr lang="en-US" altLang="zh-TW" sz="1500" dirty="0">
                    <a:solidFill>
                      <a:srgbClr val="3333FF"/>
                    </a:solidFill>
                  </a:rPr>
                  <a:t>P</a:t>
                </a:r>
                <a:r>
                  <a:rPr lang="en-US" altLang="zh-TW" sz="1500" baseline="-25000" dirty="0">
                    <a:solidFill>
                      <a:srgbClr val="3333FF"/>
                    </a:solidFill>
                  </a:rPr>
                  <a:t>1</a:t>
                </a:r>
                <a:r>
                  <a:rPr lang="en-US" altLang="zh-TW" sz="1500" dirty="0">
                    <a:solidFill>
                      <a:srgbClr val="3333FF"/>
                    </a:solidFill>
                    <a:sym typeface="Symbol" pitchFamily="2" charset="2"/>
                  </a:rPr>
                  <a:t></a:t>
                </a:r>
                <a:r>
                  <a:rPr lang="en-US" altLang="zh-TW" sz="1500" dirty="0">
                    <a:solidFill>
                      <a:srgbClr val="3333FF"/>
                    </a:solidFill>
                  </a:rPr>
                  <a:t> J/</a:t>
                </a:r>
                <a:r>
                  <a:rPr lang="en-US" altLang="zh-TW" sz="1500" dirty="0">
                    <a:solidFill>
                      <a:srgbClr val="3333FF"/>
                    </a:solidFill>
                    <a:sym typeface="Symbol" pitchFamily="2" charset="2"/>
                  </a:rPr>
                  <a:t></a:t>
                </a:r>
                <a:r>
                  <a:rPr lang="en-US" altLang="zh-TW" sz="1500" dirty="0">
                    <a:solidFill>
                      <a:srgbClr val="3333FF"/>
                    </a:solidFill>
                  </a:rPr>
                  <a:t>(1S)</a:t>
                </a:r>
                <a:r>
                  <a:rPr lang="en-US" altLang="zh-TW" sz="1500" dirty="0">
                    <a:solidFill>
                      <a:srgbClr val="3333FF"/>
                    </a:solidFill>
                    <a:sym typeface="Symbol" pitchFamily="2" charset="2"/>
                  </a:rPr>
                  <a:t>.</a:t>
                </a: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zh-TW" sz="1500" dirty="0">
                  <a:solidFill>
                    <a:srgbClr val="3333FF"/>
                  </a:solidFill>
                  <a:sym typeface="Symbol" pitchFamily="2" charset="2"/>
                </a:endParaRPr>
              </a:p>
              <a:p>
                <a:pPr marL="285750" indent="-285750" eaLnBrk="1" hangingPunct="1">
                  <a:spcBef>
                    <a:spcPct val="0"/>
                  </a:spcBef>
                  <a:buFont typeface="Wingdings" pitchFamily="2" charset="2"/>
                  <a:buChar char="n"/>
                </a:pPr>
                <a:r>
                  <a:rPr lang="en-US" altLang="zh-TW" sz="1500" dirty="0">
                    <a:solidFill>
                      <a:srgbClr val="FF3399"/>
                    </a:solidFill>
                    <a:sym typeface="Symbol" pitchFamily="2" charset="2"/>
                  </a:rPr>
                  <a:t>Production of X(3872) in </a:t>
                </a:r>
                <a14:m>
                  <m:oMath xmlns:m="http://schemas.openxmlformats.org/officeDocument/2006/math">
                    <m:r>
                      <a:rPr lang="en-US" altLang="zh-TW" sz="1500" b="1" i="1" smtClean="0">
                        <a:solidFill>
                          <a:srgbClr val="FF3399"/>
                        </a:solidFill>
                        <a:latin typeface="Cambria Math" panose="02040503050406030204" pitchFamily="18" charset="0"/>
                        <a:sym typeface="Symbol" pitchFamily="2" charset="2"/>
                      </a:rPr>
                      <m:t>𝑩</m:t>
                    </m:r>
                  </m:oMath>
                </a14:m>
                <a:r>
                  <a:rPr lang="en-US" altLang="zh-TW" sz="1500" dirty="0">
                    <a:solidFill>
                      <a:srgbClr val="FF3399"/>
                    </a:solidFill>
                    <a:sym typeface="Symbol" pitchFamily="2" charset="2"/>
                  </a:rPr>
                  <a:t> decays &amp; in </a:t>
                </a:r>
                <a14:m>
                  <m:oMath xmlns:m="http://schemas.openxmlformats.org/officeDocument/2006/math">
                    <m:r>
                      <a:rPr lang="en-US" altLang="zh-TW" sz="1500" b="1" i="1" smtClean="0">
                        <a:solidFill>
                          <a:srgbClr val="FF3399"/>
                        </a:solidFill>
                        <a:latin typeface="Cambria Math" panose="02040503050406030204" pitchFamily="18" charset="0"/>
                        <a:sym typeface="Symbol" pitchFamily="2" charset="2"/>
                      </a:rPr>
                      <m:t>𝒑𝒑</m:t>
                    </m:r>
                  </m:oMath>
                </a14:m>
                <a:r>
                  <a:rPr lang="en-US" altLang="zh-TW" sz="1500" dirty="0">
                    <a:solidFill>
                      <a:srgbClr val="FF3399"/>
                    </a:solidFill>
                    <a:sym typeface="Symbol" pitchFamily="2" charset="2"/>
                  </a:rPr>
                  <a:t> or</a:t>
                </a:r>
                <a14:m>
                  <m:oMath xmlns:m="http://schemas.openxmlformats.org/officeDocument/2006/math">
                    <m:r>
                      <a:rPr lang="en-US" altLang="zh-TW" sz="1500" b="1" i="1" smtClean="0">
                        <a:solidFill>
                          <a:srgbClr val="FF3399"/>
                        </a:solidFill>
                        <a:latin typeface="Cambria Math" panose="02040503050406030204" pitchFamily="18" charset="0"/>
                        <a:sym typeface="Symbol" pitchFamily="2" charset="2"/>
                      </a:rPr>
                      <m:t> </m:t>
                    </m:r>
                    <m:r>
                      <a:rPr lang="en-US" altLang="zh-TW" sz="1500" b="1" i="1" smtClean="0">
                        <a:solidFill>
                          <a:srgbClr val="FF3399"/>
                        </a:solidFill>
                        <a:latin typeface="Cambria Math" panose="02040503050406030204" pitchFamily="18" charset="0"/>
                        <a:sym typeface="Symbol" pitchFamily="2" charset="2"/>
                      </a:rPr>
                      <m:t>𝒑</m:t>
                    </m:r>
                    <m:acc>
                      <m:accPr>
                        <m:chr m:val="̅"/>
                        <m:ctrlPr>
                          <a:rPr lang="en-US" altLang="zh-TW" sz="1500" b="1" i="1" smtClean="0">
                            <a:solidFill>
                              <a:srgbClr val="FF3399"/>
                            </a:solidFill>
                            <a:latin typeface="Cambria Math" panose="02040503050406030204" pitchFamily="18" charset="0"/>
                            <a:sym typeface="Symbol" pitchFamily="2" charset="2"/>
                          </a:rPr>
                        </m:ctrlPr>
                      </m:accPr>
                      <m:e>
                        <m:r>
                          <a:rPr lang="en-US" altLang="zh-TW" sz="1500" b="1" i="1" smtClean="0">
                            <a:solidFill>
                              <a:srgbClr val="FF3399"/>
                            </a:solidFill>
                            <a:latin typeface="Cambria Math" panose="02040503050406030204" pitchFamily="18" charset="0"/>
                            <a:sym typeface="Symbol" pitchFamily="2" charset="2"/>
                          </a:rPr>
                          <m:t>𝒑</m:t>
                        </m:r>
                      </m:e>
                    </m:acc>
                  </m:oMath>
                </a14:m>
                <a:r>
                  <a:rPr lang="en-US" altLang="zh-TW" sz="1500" dirty="0">
                    <a:solidFill>
                      <a:srgbClr val="FF3399"/>
                    </a:solidFill>
                    <a:sym typeface="Symbol" pitchFamily="2" charset="2"/>
                  </a:rPr>
                  <a:t> collisions is governed by SD and proceeds through </a:t>
                </a:r>
                <a14:m>
                  <m:oMath xmlns:m="http://schemas.openxmlformats.org/officeDocument/2006/math">
                    <m:r>
                      <a:rPr lang="en-US" altLang="zh-TW" sz="1500" i="1">
                        <a:solidFill>
                          <a:srgbClr val="FF3399"/>
                        </a:solidFill>
                        <a:latin typeface="Cambria Math" panose="02040503050406030204" pitchFamily="18" charset="0"/>
                      </a:rPr>
                      <m:t>𝒄</m:t>
                    </m:r>
                    <m:acc>
                      <m:accPr>
                        <m:chr m:val="̅"/>
                        <m:ctrlPr>
                          <a:rPr lang="en-US" altLang="zh-TW" sz="1500" i="1">
                            <a:solidFill>
                              <a:srgbClr val="FF3399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sz="1500" i="1">
                            <a:solidFill>
                              <a:srgbClr val="FF3399"/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</m:e>
                    </m:acc>
                  </m:oMath>
                </a14:m>
                <a:r>
                  <a:rPr lang="en-US" altLang="zh-TW" sz="1500" dirty="0">
                    <a:solidFill>
                      <a:srgbClr val="FF3399"/>
                    </a:solidFill>
                    <a:sym typeface="Symbol" pitchFamily="2" charset="2"/>
                  </a:rPr>
                  <a:t> core component</a:t>
                </a:r>
                <a:endParaRPr lang="en-US" altLang="zh-TW" sz="1500" dirty="0">
                  <a:solidFill>
                    <a:srgbClr val="3333FF"/>
                  </a:solidFill>
                  <a:sym typeface="Symbol" pitchFamily="2" charset="2"/>
                </a:endParaRPr>
              </a:p>
              <a:p>
                <a:pPr eaLnBrk="1" hangingPunct="1">
                  <a:spcBef>
                    <a:spcPct val="0"/>
                  </a:spcBef>
                  <a:buFont typeface="Wingdings" pitchFamily="2" charset="2"/>
                  <a:buChar char="n"/>
                </a:pPr>
                <a:endParaRPr lang="en-US" altLang="zh-TW" sz="1500" dirty="0">
                  <a:solidFill>
                    <a:srgbClr val="3333FF"/>
                  </a:solidFill>
                  <a:sym typeface="Symbol" pitchFamily="2" charset="2"/>
                </a:endParaRPr>
              </a:p>
              <a:p>
                <a:pPr marL="285750" indent="-285750" eaLnBrk="1" hangingPunct="1">
                  <a:spcBef>
                    <a:spcPct val="0"/>
                  </a:spcBef>
                  <a:buFont typeface="Wingdings" pitchFamily="2" charset="2"/>
                  <a:buChar char="n"/>
                </a:pPr>
                <a:r>
                  <a:rPr lang="en-US" altLang="zh-TW" sz="1500" dirty="0">
                    <a:solidFill>
                      <a:srgbClr val="3333FF"/>
                    </a:solidFill>
                    <a:sym typeface="Symbol" pitchFamily="2" charset="2"/>
                  </a:rPr>
                  <a:t>X(3872) decays into J/</a:t>
                </a:r>
                <a:r>
                  <a:rPr lang="en-US" altLang="zh-TW" sz="1500" dirty="0">
                    <a:solidFill>
                      <a:srgbClr val="3333FF"/>
                    </a:solidFill>
                    <a:latin typeface="Symbol" pitchFamily="2" charset="2"/>
                    <a:sym typeface="Symbol" pitchFamily="2" charset="2"/>
                  </a:rPr>
                  <a:t></a:t>
                </a:r>
                <a:r>
                  <a:rPr lang="en-US" altLang="zh-TW" sz="1500" dirty="0">
                    <a:solidFill>
                      <a:srgbClr val="3333FF"/>
                    </a:solidFill>
                    <a:sym typeface="Symbol" pitchFamily="2" charset="2"/>
                  </a:rPr>
                  <a:t> &amp; J/</a:t>
                </a:r>
                <a:r>
                  <a:rPr lang="en-US" altLang="zh-TW" sz="1500" dirty="0">
                    <a:solidFill>
                      <a:srgbClr val="3333FF"/>
                    </a:solidFill>
                    <a:latin typeface="Symbol" pitchFamily="2" charset="2"/>
                    <a:sym typeface="Symbol" pitchFamily="2" charset="2"/>
                  </a:rPr>
                  <a:t></a:t>
                </a:r>
                <a:r>
                  <a:rPr lang="en-US" altLang="zh-TW" sz="1500" dirty="0">
                    <a:solidFill>
                      <a:srgbClr val="3333FF"/>
                    </a:solidFill>
                    <a:sym typeface="Symbol" pitchFamily="2" charset="2"/>
                  </a:rPr>
                  <a:t> are accounted for by the D</a:t>
                </a:r>
                <a:r>
                  <a:rPr lang="en-US" altLang="zh-TW" sz="1500" u="sng" dirty="0">
                    <a:solidFill>
                      <a:srgbClr val="3333FF"/>
                    </a:solidFill>
                    <a:sym typeface="Symbol" pitchFamily="2" charset="2"/>
                  </a:rPr>
                  <a:t>D</a:t>
                </a:r>
                <a:r>
                  <a:rPr lang="en-US" altLang="zh-TW" sz="1500" baseline="30000" dirty="0">
                    <a:solidFill>
                      <a:srgbClr val="3333FF"/>
                    </a:solidFill>
                    <a:sym typeface="Symbol" pitchFamily="2" charset="2"/>
                  </a:rPr>
                  <a:t>*</a:t>
                </a:r>
                <a:r>
                  <a:rPr lang="en-US" altLang="zh-TW" sz="1500" dirty="0">
                    <a:solidFill>
                      <a:srgbClr val="3333FF"/>
                    </a:solidFill>
                    <a:sym typeface="Symbol" pitchFamily="2" charset="2"/>
                  </a:rPr>
                  <a:t> component which decays into those channels more easily than </a:t>
                </a:r>
                <a14:m>
                  <m:oMath xmlns:m="http://schemas.openxmlformats.org/officeDocument/2006/math">
                    <m:r>
                      <a:rPr lang="en-US" altLang="zh-TW" sz="1500" i="1">
                        <a:solidFill>
                          <a:srgbClr val="3333FF"/>
                        </a:solidFill>
                        <a:latin typeface="Cambria Math" panose="02040503050406030204" pitchFamily="18" charset="0"/>
                      </a:rPr>
                      <m:t>𝒄</m:t>
                    </m:r>
                    <m:acc>
                      <m:accPr>
                        <m:chr m:val="̅"/>
                        <m:ctrlPr>
                          <a:rPr lang="en-US" altLang="zh-TW" sz="1500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sz="1500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</m:e>
                    </m:acc>
                  </m:oMath>
                </a14:m>
                <a:r>
                  <a:rPr lang="en-US" altLang="zh-TW" sz="1500" dirty="0">
                    <a:solidFill>
                      <a:srgbClr val="3333FF"/>
                    </a:solidFill>
                  </a:rPr>
                  <a:t> </a:t>
                </a:r>
                <a:r>
                  <a:rPr lang="en-US" altLang="zh-TW" sz="1500" dirty="0">
                    <a:solidFill>
                      <a:srgbClr val="3333FF"/>
                    </a:solidFill>
                    <a:sym typeface="Symbol" pitchFamily="2" charset="2"/>
                  </a:rPr>
                  <a:t>. </a:t>
                </a:r>
                <a:endParaRPr lang="zh-TW" altLang="en-US" sz="1500" dirty="0">
                  <a:solidFill>
                    <a:srgbClr val="3333FF"/>
                  </a:solidFill>
                </a:endParaRPr>
              </a:p>
            </p:txBody>
          </p:sp>
        </mc:Choice>
        <mc:Fallback xmlns="">
          <p:sp>
            <p:nvSpPr>
              <p:cNvPr id="7" name="文字方塊 6">
                <a:extLst>
                  <a:ext uri="{FF2B5EF4-FFF2-40B4-BE49-F238E27FC236}">
                    <a16:creationId xmlns:a16="http://schemas.microsoft.com/office/drawing/2014/main" id="{B4EC6F63-B23B-C8F4-CCBE-5A46603A1E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74316" y="2799974"/>
                <a:ext cx="8216597" cy="2169825"/>
              </a:xfrm>
              <a:prstGeom prst="rect">
                <a:avLst/>
              </a:prstGeom>
              <a:blipFill>
                <a:blip r:embed="rId6"/>
                <a:stretch>
                  <a:fillRect l="-309" t="-581" b="-2326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463" name="文字方塊 5">
                <a:extLst>
                  <a:ext uri="{FF2B5EF4-FFF2-40B4-BE49-F238E27FC236}">
                    <a16:creationId xmlns:a16="http://schemas.microsoft.com/office/drawing/2014/main" id="{5931C34A-5F0E-A488-69B4-65503C47A86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27560" y="123825"/>
                <a:ext cx="6419850" cy="3462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panose="020B0604020202020204" pitchFamily="34" charset="0"/>
                    <a:ea typeface="PMingLiU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panose="020B0604020202020204" pitchFamily="34" charset="0"/>
                    <a:ea typeface="PMingLiU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PMingLiU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PMingLiU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PMingLiU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PMingLiU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PMingLiU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PMingLiU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PMingLiU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1650" dirty="0">
                    <a:solidFill>
                      <a:srgbClr val="FF0000"/>
                    </a:solidFill>
                  </a:rPr>
                  <a:t>|X(3872)&gt; = c</a:t>
                </a:r>
                <a:r>
                  <a:rPr lang="en-US" altLang="zh-TW" sz="1650" baseline="-25000" dirty="0">
                    <a:solidFill>
                      <a:srgbClr val="FF0000"/>
                    </a:solidFill>
                  </a:rPr>
                  <a:t>0</a:t>
                </a:r>
                <a:r>
                  <a:rPr lang="en-US" altLang="zh-TW" sz="1650" dirty="0">
                    <a:solidFill>
                      <a:srgbClr val="FF0000"/>
                    </a:solidFill>
                  </a:rPr>
                  <a:t>|</a:t>
                </a:r>
                <a14:m>
                  <m:oMath xmlns:m="http://schemas.openxmlformats.org/officeDocument/2006/math">
                    <m:r>
                      <a:rPr lang="en-US" altLang="zh-TW" sz="165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𝒄</m:t>
                    </m:r>
                    <m:acc>
                      <m:accPr>
                        <m:chr m:val="̅"/>
                        <m:ctrlPr>
                          <a:rPr lang="en-US" altLang="zh-TW" sz="165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sz="165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</m:e>
                    </m:acc>
                  </m:oMath>
                </a14:m>
                <a:r>
                  <a:rPr lang="en-US" altLang="zh-TW" sz="1650" dirty="0">
                    <a:solidFill>
                      <a:srgbClr val="FF0000"/>
                    </a:solidFill>
                  </a:rPr>
                  <a:t>&gt; + c</a:t>
                </a:r>
                <a:r>
                  <a:rPr lang="en-US" altLang="zh-TW" sz="1650" baseline="-25000" dirty="0">
                    <a:solidFill>
                      <a:srgbClr val="FF0000"/>
                    </a:solidFill>
                  </a:rPr>
                  <a:t>1</a:t>
                </a:r>
                <a:r>
                  <a:rPr lang="en-US" altLang="zh-TW" sz="1650" dirty="0">
                    <a:solidFill>
                      <a:srgbClr val="FF0000"/>
                    </a:solidFill>
                  </a:rPr>
                  <a:t>|D</a:t>
                </a:r>
                <a:r>
                  <a:rPr lang="en-US" altLang="zh-TW" sz="1650" baseline="30000" dirty="0">
                    <a:solidFill>
                      <a:srgbClr val="FF0000"/>
                    </a:solidFill>
                  </a:rPr>
                  <a:t>0</a:t>
                </a:r>
                <a:r>
                  <a:rPr lang="en-US" altLang="zh-TW" sz="1650" u="sng" dirty="0">
                    <a:solidFill>
                      <a:srgbClr val="FF0000"/>
                    </a:solidFill>
                  </a:rPr>
                  <a:t>D</a:t>
                </a:r>
                <a:r>
                  <a:rPr lang="en-US" altLang="zh-TW" sz="1650" baseline="30000" dirty="0">
                    <a:solidFill>
                      <a:srgbClr val="FF0000"/>
                    </a:solidFill>
                  </a:rPr>
                  <a:t>*0</a:t>
                </a:r>
                <a:r>
                  <a:rPr lang="en-US" altLang="zh-TW" sz="1650" dirty="0">
                    <a:solidFill>
                      <a:srgbClr val="FF0000"/>
                    </a:solidFill>
                  </a:rPr>
                  <a:t>&gt; + c</a:t>
                </a:r>
                <a:r>
                  <a:rPr lang="en-US" altLang="zh-TW" sz="1650" baseline="-25000" dirty="0">
                    <a:solidFill>
                      <a:srgbClr val="FF0000"/>
                    </a:solidFill>
                  </a:rPr>
                  <a:t>2</a:t>
                </a:r>
                <a:r>
                  <a:rPr lang="en-US" altLang="zh-TW" sz="1650" dirty="0">
                    <a:solidFill>
                      <a:srgbClr val="FF0000"/>
                    </a:solidFill>
                  </a:rPr>
                  <a:t>|D</a:t>
                </a:r>
                <a:r>
                  <a:rPr lang="en-US" altLang="zh-TW" sz="1650" baseline="30000" dirty="0">
                    <a:solidFill>
                      <a:srgbClr val="FF0000"/>
                    </a:solidFill>
                  </a:rPr>
                  <a:t>+</a:t>
                </a:r>
                <a:r>
                  <a:rPr lang="en-US" altLang="zh-TW" sz="1650" dirty="0">
                    <a:solidFill>
                      <a:srgbClr val="FF0000"/>
                    </a:solidFill>
                  </a:rPr>
                  <a:t>D</a:t>
                </a:r>
                <a:r>
                  <a:rPr lang="en-US" altLang="zh-TW" sz="1650" baseline="30000" dirty="0">
                    <a:solidFill>
                      <a:srgbClr val="FF0000"/>
                    </a:solidFill>
                  </a:rPr>
                  <a:t>*- </a:t>
                </a:r>
                <a:r>
                  <a:rPr lang="en-US" altLang="zh-TW" sz="1650" dirty="0">
                    <a:solidFill>
                      <a:srgbClr val="FF0000"/>
                    </a:solidFill>
                  </a:rPr>
                  <a:t>&gt; </a:t>
                </a:r>
                <a:r>
                  <a:rPr lang="en-US" altLang="zh-TW" sz="1650" dirty="0">
                    <a:solidFill>
                      <a:srgbClr val="FF0000"/>
                    </a:solidFill>
                    <a:sym typeface="Symbol" pitchFamily="2" charset="2"/>
                  </a:rPr>
                  <a:t>+…</a:t>
                </a:r>
                <a:endParaRPr lang="zh-TW" altLang="en-US" sz="165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9463" name="文字方塊 5">
                <a:extLst>
                  <a:ext uri="{FF2B5EF4-FFF2-40B4-BE49-F238E27FC236}">
                    <a16:creationId xmlns:a16="http://schemas.microsoft.com/office/drawing/2014/main" id="{5931C34A-5F0E-A488-69B4-65503C47A8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27560" y="123825"/>
                <a:ext cx="6419850" cy="346249"/>
              </a:xfrm>
              <a:prstGeom prst="rect">
                <a:avLst/>
              </a:prstGeom>
              <a:blipFill>
                <a:blip r:embed="rId7"/>
                <a:stretch>
                  <a:fillRect l="-593" t="-3571" b="-25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464" name="Text Box 161">
            <a:extLst>
              <a:ext uri="{FF2B5EF4-FFF2-40B4-BE49-F238E27FC236}">
                <a16:creationId xmlns:a16="http://schemas.microsoft.com/office/drawing/2014/main" id="{B7903353-355E-65D1-E7A9-913D84F27D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7844" y="563166"/>
            <a:ext cx="4969669" cy="32316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1500" dirty="0">
                <a:solidFill>
                  <a:srgbClr val="FF0000"/>
                </a:solidFill>
                <a:latin typeface="Times New Roman" panose="02020603050405020304" pitchFamily="18" charset="0"/>
              </a:rPr>
              <a:t> a mixture of  D</a:t>
            </a:r>
            <a:r>
              <a:rPr lang="en-US" altLang="zh-TW" sz="1500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D</a:t>
            </a:r>
            <a:r>
              <a:rPr lang="en-US" altLang="zh-TW" sz="1500" baseline="30000" dirty="0">
                <a:solidFill>
                  <a:srgbClr val="FF0000"/>
                </a:solidFill>
                <a:latin typeface="Times New Roman" panose="02020603050405020304" pitchFamily="18" charset="0"/>
              </a:rPr>
              <a:t>*</a:t>
            </a:r>
            <a:r>
              <a:rPr lang="en-US" altLang="zh-TW" sz="1500" dirty="0">
                <a:solidFill>
                  <a:srgbClr val="FF0000"/>
                </a:solidFill>
                <a:latin typeface="Times New Roman" panose="02020603050405020304" pitchFamily="18" charset="0"/>
              </a:rPr>
              <a:t> (S-wave) and </a:t>
            </a:r>
            <a:r>
              <a:rPr lang="en-US" altLang="zh-TW" sz="1500" dirty="0">
                <a:solidFill>
                  <a:srgbClr val="FF0000"/>
                </a:solidFill>
                <a:latin typeface="Symbol" pitchFamily="2" charset="2"/>
                <a:sym typeface="Symbol" pitchFamily="2" charset="2"/>
              </a:rPr>
              <a:t></a:t>
            </a:r>
            <a:r>
              <a:rPr lang="en-US" altLang="zh-TW" sz="1500" baseline="-25000" dirty="0">
                <a:solidFill>
                  <a:srgbClr val="FF0000"/>
                </a:solidFill>
                <a:latin typeface="Times New Roman" panose="02020603050405020304" pitchFamily="18" charset="0"/>
              </a:rPr>
              <a:t>c1</a:t>
            </a:r>
            <a:r>
              <a:rPr lang="en-US" altLang="zh-TW" sz="1500" dirty="0">
                <a:solidFill>
                  <a:srgbClr val="FF0000"/>
                </a:solidFill>
                <a:latin typeface="Times New Roman" panose="02020603050405020304" pitchFamily="18" charset="0"/>
              </a:rPr>
              <a:t> (P-wave) charmonium </a:t>
            </a:r>
            <a:endParaRPr lang="zh-TW" altLang="en-US" sz="15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9465" name="文字方塊 9">
            <a:extLst>
              <a:ext uri="{FF2B5EF4-FFF2-40B4-BE49-F238E27FC236}">
                <a16:creationId xmlns:a16="http://schemas.microsoft.com/office/drawing/2014/main" id="{6D6E47B3-0B4F-2CC3-332B-6348B4797F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2200" y="130969"/>
            <a:ext cx="1625204" cy="311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425">
                <a:solidFill>
                  <a:srgbClr val="FF0000"/>
                </a:solidFill>
              </a:rPr>
              <a:t>dominated by c</a:t>
            </a:r>
            <a:r>
              <a:rPr lang="en-US" altLang="zh-TW" sz="1425" baseline="-25000">
                <a:solidFill>
                  <a:srgbClr val="FF0000"/>
                </a:solidFill>
              </a:rPr>
              <a:t>1</a:t>
            </a:r>
            <a:endParaRPr lang="zh-TW" altLang="en-US" sz="1425" baseline="-2500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>
                <a:extLst>
                  <a:ext uri="{FF2B5EF4-FFF2-40B4-BE49-F238E27FC236}">
                    <a16:creationId xmlns:a16="http://schemas.microsoft.com/office/drawing/2014/main" id="{77D368FF-650A-10D0-5582-6D61B5FB5519}"/>
                  </a:ext>
                </a:extLst>
              </p:cNvPr>
              <p:cNvSpPr txBox="1"/>
              <p:nvPr/>
            </p:nvSpPr>
            <p:spPr bwMode="auto">
              <a:xfrm>
                <a:off x="1294645" y="1191575"/>
                <a:ext cx="6502759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kumimoji="1" lang="en-US" altLang="zh-TW" sz="1600" dirty="0">
                    <a:solidFill>
                      <a:schemeClr val="tx1"/>
                    </a:solidFill>
                  </a:rPr>
                  <a:t>   (Brambilla et al. PRL (’25) ⇒ 8% </a:t>
                </a:r>
                <a14:m>
                  <m:oMath xmlns:m="http://schemas.openxmlformats.org/officeDocument/2006/math">
                    <m:r>
                      <a:rPr kumimoji="1" lang="en-US" altLang="zh-TW" sz="16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𝐨𝐟</m:t>
                    </m:r>
                    <m:r>
                      <a:rPr kumimoji="1" lang="en-US" altLang="zh-TW" sz="16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kumimoji="1" lang="en-US" altLang="zh-TW" sz="1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𝒄</m:t>
                    </m:r>
                    <m:acc>
                      <m:accPr>
                        <m:chr m:val="̅"/>
                        <m:ctrlPr>
                          <a:rPr kumimoji="1" lang="en-US" altLang="zh-TW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kumimoji="1" lang="en-US" altLang="zh-TW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</m:e>
                    </m:acc>
                  </m:oMath>
                </a14:m>
                <a:r>
                  <a:rPr kumimoji="1" lang="en-US" altLang="zh-TW" sz="1600" dirty="0">
                    <a:solidFill>
                      <a:schemeClr val="tx1"/>
                    </a:solidFill>
                  </a:rPr>
                  <a:t>,  92% of tetraquark ) </a:t>
                </a:r>
                <a:endParaRPr kumimoji="1" lang="zh-TW" altLang="en-US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" name="文字方塊 1">
                <a:extLst>
                  <a:ext uri="{FF2B5EF4-FFF2-40B4-BE49-F238E27FC236}">
                    <a16:creationId xmlns:a16="http://schemas.microsoft.com/office/drawing/2014/main" id="{77D368FF-650A-10D0-5582-6D61B5FB55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94645" y="1191575"/>
                <a:ext cx="6502759" cy="338554"/>
              </a:xfrm>
              <a:prstGeom prst="rect">
                <a:avLst/>
              </a:prstGeom>
              <a:blipFill>
                <a:blip r:embed="rId9"/>
                <a:stretch>
                  <a:fillRect t="-7143" b="-21429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23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42A8431E-FD61-4820-99FF-827E392BF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5CC9552A-F573-4662-82F8-161A2F44A3D8}" type="slidenum">
              <a:rPr lang="en-US" altLang="zh-TW" smtClean="0">
                <a:solidFill>
                  <a:prstClr val="black"/>
                </a:solidFill>
                <a:ea typeface="PMingLiU" panose="02020500000000000000" pitchFamily="18" charset="-120"/>
              </a:rPr>
              <a:pPr defTabSz="685800">
                <a:defRPr/>
              </a:pPr>
              <a:t>3</a:t>
            </a:fld>
            <a:endParaRPr lang="en-US" altLang="zh-TW">
              <a:solidFill>
                <a:prstClr val="black"/>
              </a:solidFill>
              <a:ea typeface="PMingLiU" panose="02020500000000000000" pitchFamily="18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FA389671-2886-0656-23D2-DB3DF9DE89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040" y="0"/>
            <a:ext cx="656991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86210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5BC83896-7579-40E8-5D37-A64659EB12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EC07A838-492B-4213-A14F-B0EB990CD472}" type="slidenum">
              <a:rPr lang="en-US" altLang="zh-TW" smtClean="0">
                <a:solidFill>
                  <a:prstClr val="black"/>
                </a:solidFill>
              </a:rPr>
              <a:pPr defTabSz="685800">
                <a:defRPr/>
              </a:pPr>
              <a:t>30</a:t>
            </a:fld>
            <a:endParaRPr lang="en-US" altLang="zh-TW">
              <a:solidFill>
                <a:prstClr val="black"/>
              </a:solidFill>
            </a:endParaRPr>
          </a:p>
        </p:txBody>
      </p:sp>
      <p:sp>
        <p:nvSpPr>
          <p:cNvPr id="3" name="投影片編號版面配置區 1">
            <a:extLst>
              <a:ext uri="{FF2B5EF4-FFF2-40B4-BE49-F238E27FC236}">
                <a16:creationId xmlns:a16="http://schemas.microsoft.com/office/drawing/2014/main" id="{1CD1560C-64F1-E15B-7338-8B219D03D9E5}"/>
              </a:ext>
            </a:extLst>
          </p:cNvPr>
          <p:cNvSpPr txBox="1">
            <a:spLocks/>
          </p:cNvSpPr>
          <p:nvPr/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TW"/>
            </a:defPPr>
            <a:lvl1pPr algn="r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kumimoji="1" sz="2400" b="0" kern="12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  <a:cs typeface="+mn-cs"/>
              </a:defRPr>
            </a:lvl1pPr>
            <a:lvl2pPr marL="557213" indent="-21431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100" b="1" kern="12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  <a:cs typeface="+mn-cs"/>
              </a:defRPr>
            </a:lvl2pPr>
            <a:lvl3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1800" b="1" kern="12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  <a:cs typeface="+mn-cs"/>
              </a:defRPr>
            </a:lvl3pPr>
            <a:lvl4pPr marL="12001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1500" b="1" kern="12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  <a:cs typeface="+mn-cs"/>
              </a:defRPr>
            </a:lvl4pPr>
            <a:lvl5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 b="1" kern="12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  <a:cs typeface="+mn-cs"/>
              </a:defRPr>
            </a:lvl5pPr>
            <a:lvl6pPr marL="1885950" indent="-171450" algn="l" defTabSz="6858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 b="1" kern="12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  <a:cs typeface="+mn-cs"/>
              </a:defRPr>
            </a:lvl6pPr>
            <a:lvl7pPr marL="2228850" indent="-171450" algn="l" defTabSz="6858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 b="1" kern="12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  <a:cs typeface="+mn-cs"/>
              </a:defRPr>
            </a:lvl7pPr>
            <a:lvl8pPr marL="2571750" indent="-171450" algn="l" defTabSz="6858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 b="1" kern="12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  <a:cs typeface="+mn-cs"/>
              </a:defRPr>
            </a:lvl8pPr>
            <a:lvl9pPr marL="2914650" indent="-171450" algn="l" defTabSz="6858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 b="1" kern="12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6411825-A607-174D-A999-C110BF52EA0A}" type="slidenum">
              <a:rPr lang="en-US" altLang="zh-TW" sz="1050" smtClean="0"/>
              <a:pPr>
                <a:spcBef>
                  <a:spcPct val="0"/>
                </a:spcBef>
                <a:buFontTx/>
                <a:buNone/>
              </a:pPr>
              <a:t>30</a:t>
            </a:fld>
            <a:endParaRPr lang="en-US" altLang="zh-TW" sz="105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3">
                <a:extLst>
                  <a:ext uri="{FF2B5EF4-FFF2-40B4-BE49-F238E27FC236}">
                    <a16:creationId xmlns:a16="http://schemas.microsoft.com/office/drawing/2014/main" id="{BEFA2CC8-E0EC-E2A0-40BF-955B4AF8BE9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31518" y="584240"/>
                <a:ext cx="7655282" cy="3462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panose="020B0604020202020204" pitchFamily="34" charset="0"/>
                    <a:ea typeface="PMingLiU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panose="020B0604020202020204" pitchFamily="34" charset="0"/>
                    <a:ea typeface="PMingLiU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PMingLiU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PMingLiU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PMingLiU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PMingLiU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PMingLiU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PMingLiU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PMingLiU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1500" dirty="0">
                    <a:solidFill>
                      <a:srgbClr val="9900CC"/>
                    </a:solidFill>
                    <a:latin typeface="Times New Roman" panose="02020603050405020304" pitchFamily="18" charset="0"/>
                  </a:rPr>
                  <a:t>Composition of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TW" sz="1600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TW" sz="1600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𝑫</m:t>
                        </m:r>
                      </m:e>
                      <m:sub>
                        <m:r>
                          <a:rPr lang="en-US" altLang="zh-TW" sz="1600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𝒔</m:t>
                        </m:r>
                        <m:r>
                          <a:rPr lang="en-US" altLang="zh-TW" sz="1600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  <m:sup>
                        <m:r>
                          <a:rPr lang="en-US" altLang="zh-TW" sz="1600" i="1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r>
                      <a:rPr lang="en-US" altLang="zh-TW" sz="1600" i="1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TW" sz="1600" i="1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𝟐𝟑𝟏𝟕</m:t>
                    </m:r>
                    <m:r>
                      <a:rPr lang="en-US" altLang="zh-TW" sz="1600" i="1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TW" sz="1600" dirty="0">
                    <a:solidFill>
                      <a:srgbClr val="9900CC"/>
                    </a:solidFill>
                  </a:rPr>
                  <a:t> </a:t>
                </a:r>
                <a:r>
                  <a:rPr lang="en-US" altLang="zh-TW" sz="1500" dirty="0">
                    <a:solidFill>
                      <a:srgbClr val="9900CC"/>
                    </a:solidFill>
                    <a:latin typeface="Times New Roman" panose="02020603050405020304" pitchFamily="18" charset="0"/>
                  </a:rPr>
                  <a:t>depends on the distance: </a:t>
                </a:r>
                <a14:m>
                  <m:oMath xmlns:m="http://schemas.openxmlformats.org/officeDocument/2006/math">
                    <m:r>
                      <a:rPr lang="en-US" altLang="zh-TW" sz="1500" b="1" i="1" smtClean="0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𝒄</m:t>
                    </m:r>
                    <m:acc>
                      <m:accPr>
                        <m:chr m:val="̅"/>
                        <m:ctrlPr>
                          <a:rPr lang="en-US" altLang="zh-TW" sz="1500" b="1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sz="1500" b="1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𝒔</m:t>
                        </m:r>
                      </m:e>
                    </m:acc>
                  </m:oMath>
                </a14:m>
                <a:r>
                  <a:rPr lang="en-US" altLang="zh-TW" sz="1500" dirty="0">
                    <a:solidFill>
                      <a:srgbClr val="9900CC"/>
                    </a:solidFill>
                    <a:latin typeface="Times New Roman" panose="02020603050405020304" pitchFamily="18" charset="0"/>
                  </a:rPr>
                  <a:t> at SD and DK molecule at LD </a:t>
                </a:r>
                <a:endParaRPr lang="zh-TW" altLang="en-US" sz="1500" dirty="0">
                  <a:solidFill>
                    <a:srgbClr val="9900CC"/>
                  </a:solidFill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文字方塊 3">
                <a:extLst>
                  <a:ext uri="{FF2B5EF4-FFF2-40B4-BE49-F238E27FC236}">
                    <a16:creationId xmlns:a16="http://schemas.microsoft.com/office/drawing/2014/main" id="{BEFA2CC8-E0EC-E2A0-40BF-955B4AF8BE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31518" y="584240"/>
                <a:ext cx="7655282" cy="346249"/>
              </a:xfrm>
              <a:prstGeom prst="rect">
                <a:avLst/>
              </a:prstGeom>
              <a:blipFill>
                <a:blip r:embed="rId2"/>
                <a:stretch>
                  <a:fillRect l="-332" b="-14286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>
                <a:extLst>
                  <a:ext uri="{FF2B5EF4-FFF2-40B4-BE49-F238E27FC236}">
                    <a16:creationId xmlns:a16="http://schemas.microsoft.com/office/drawing/2014/main" id="{BAA35B7F-48AF-47FF-843B-190B2B3A8EF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50860" y="4190946"/>
                <a:ext cx="8216597" cy="323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panose="020B0604020202020204" pitchFamily="34" charset="0"/>
                    <a:ea typeface="PMingLiU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panose="020B0604020202020204" pitchFamily="34" charset="0"/>
                    <a:ea typeface="PMingLiU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PMingLiU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PMingLiU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PMingLiU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PMingLiU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PMingLiU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PMingLiU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PMingLiU" panose="02020500000000000000" pitchFamily="18" charset="-120"/>
                  </a:defRPr>
                </a:lvl9pPr>
              </a:lstStyle>
              <a:p>
                <a:pPr marL="285750" indent="-285750" eaLnBrk="1" hangingPunct="1">
                  <a:spcBef>
                    <a:spcPct val="0"/>
                  </a:spcBef>
                  <a:buFont typeface="Wingdings" pitchFamily="2" charset="2"/>
                  <a:buChar char="n"/>
                </a:pPr>
                <a:r>
                  <a:rPr lang="en-US" altLang="zh-TW" sz="1500" dirty="0">
                    <a:solidFill>
                      <a:srgbClr val="3333FF"/>
                    </a:solidFill>
                  </a:rPr>
                  <a:t>Radiative decay is dominated by </a:t>
                </a:r>
                <a14:m>
                  <m:oMath xmlns:m="http://schemas.openxmlformats.org/officeDocument/2006/math">
                    <m:r>
                      <a:rPr lang="en-US" altLang="zh-TW" sz="1500" b="1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</a:rPr>
                      <m:t>𝒄</m:t>
                    </m:r>
                    <m:acc>
                      <m:accPr>
                        <m:chr m:val="̅"/>
                        <m:ctrlPr>
                          <a:rPr lang="en-US" altLang="zh-TW" sz="15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sz="15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𝒔</m:t>
                        </m:r>
                      </m:e>
                    </m:acc>
                  </m:oMath>
                </a14:m>
                <a:r>
                  <a:rPr lang="en-US" altLang="zh-TW" sz="1500" dirty="0">
                    <a:solidFill>
                      <a:srgbClr val="3333FF"/>
                    </a:solidFill>
                  </a:rPr>
                  <a:t> component of </a:t>
                </a:r>
                <a:r>
                  <a:rPr lang="en-US" altLang="zh-TW" sz="1500" dirty="0">
                    <a:solidFill>
                      <a:srgbClr val="3333FF"/>
                    </a:solidFill>
                    <a:sym typeface="Symbol" pitchFamily="2" charset="2"/>
                  </a:rPr>
                  <a:t>D*</a:t>
                </a:r>
                <a:r>
                  <a:rPr lang="en-US" altLang="zh-TW" sz="1500" baseline="-25000" dirty="0">
                    <a:solidFill>
                      <a:srgbClr val="3333FF"/>
                    </a:solidFill>
                    <a:sym typeface="Symbol" pitchFamily="2" charset="2"/>
                  </a:rPr>
                  <a:t>s0</a:t>
                </a:r>
                <a:r>
                  <a:rPr lang="en-US" altLang="zh-TW" sz="1500" dirty="0">
                    <a:solidFill>
                      <a:srgbClr val="3333FF"/>
                    </a:solidFill>
                  </a:rPr>
                  <a:t>(2317) state. </a:t>
                </a:r>
                <a:endParaRPr lang="en-US" altLang="zh-TW" sz="1500" dirty="0">
                  <a:solidFill>
                    <a:srgbClr val="3333FF"/>
                  </a:solidFill>
                  <a:sym typeface="Symbol" pitchFamily="2" charset="2"/>
                </a:endParaRPr>
              </a:p>
            </p:txBody>
          </p:sp>
        </mc:Choice>
        <mc:Fallback xmlns="">
          <p:sp>
            <p:nvSpPr>
              <p:cNvPr id="7" name="文字方塊 6">
                <a:extLst>
                  <a:ext uri="{FF2B5EF4-FFF2-40B4-BE49-F238E27FC236}">
                    <a16:creationId xmlns:a16="http://schemas.microsoft.com/office/drawing/2014/main" id="{BAA35B7F-48AF-47FF-843B-190B2B3A8E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50860" y="4190946"/>
                <a:ext cx="8216597" cy="323165"/>
              </a:xfrm>
              <a:prstGeom prst="rect">
                <a:avLst/>
              </a:prstGeom>
              <a:blipFill>
                <a:blip r:embed="rId3"/>
                <a:stretch>
                  <a:fillRect l="-309" t="-3704" b="-18519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5">
                <a:extLst>
                  <a:ext uri="{FF2B5EF4-FFF2-40B4-BE49-F238E27FC236}">
                    <a16:creationId xmlns:a16="http://schemas.microsoft.com/office/drawing/2014/main" id="{BF4857A9-F5EB-7027-3D9F-721AB3AF6F3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27560" y="123825"/>
                <a:ext cx="6419850" cy="3462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panose="020B0604020202020204" pitchFamily="34" charset="0"/>
                    <a:ea typeface="PMingLiU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panose="020B0604020202020204" pitchFamily="34" charset="0"/>
                    <a:ea typeface="PMingLiU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PMingLiU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PMingLiU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PMingLiU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PMingLiU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PMingLiU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PMingLiU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PMingLiU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1650" dirty="0">
                    <a:solidFill>
                      <a:srgbClr val="FF0000"/>
                    </a:solidFill>
                  </a:rPr>
                  <a:t>|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TW" sz="165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TW" sz="165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𝑫</m:t>
                        </m:r>
                      </m:e>
                      <m:sub>
                        <m:r>
                          <a:rPr lang="en-US" altLang="zh-TW" sz="165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𝒔</m:t>
                        </m:r>
                        <m:r>
                          <a:rPr lang="en-US" altLang="zh-TW" sz="165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  <m:sup>
                        <m:r>
                          <a:rPr lang="en-US" altLang="zh-TW" sz="165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r>
                      <a:rPr lang="en-US" altLang="zh-TW" sz="165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TW" sz="165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𝟐𝟑𝟏𝟕</m:t>
                    </m:r>
                    <m:r>
                      <a:rPr lang="en-US" altLang="zh-TW" sz="165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TW" sz="1650" dirty="0">
                    <a:solidFill>
                      <a:srgbClr val="FF0000"/>
                    </a:solidFill>
                  </a:rPr>
                  <a:t>&gt; = c</a:t>
                </a:r>
                <a:r>
                  <a:rPr lang="en-US" altLang="zh-TW" sz="1650" baseline="-25000" dirty="0">
                    <a:solidFill>
                      <a:srgbClr val="FF0000"/>
                    </a:solidFill>
                  </a:rPr>
                  <a:t>0</a:t>
                </a:r>
                <a:r>
                  <a:rPr lang="en-US" altLang="zh-TW" sz="1650" dirty="0">
                    <a:solidFill>
                      <a:srgbClr val="FF0000"/>
                    </a:solidFill>
                  </a:rPr>
                  <a:t>|</a:t>
                </a:r>
                <a14:m>
                  <m:oMath xmlns:m="http://schemas.openxmlformats.org/officeDocument/2006/math">
                    <m:r>
                      <a:rPr lang="en-US" altLang="zh-TW" sz="165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𝒄</m:t>
                    </m:r>
                    <m:acc>
                      <m:accPr>
                        <m:chr m:val="̅"/>
                        <m:ctrlPr>
                          <a:rPr lang="en-US" altLang="zh-TW" sz="165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sz="165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𝒔</m:t>
                        </m:r>
                      </m:e>
                    </m:acc>
                  </m:oMath>
                </a14:m>
                <a:r>
                  <a:rPr lang="en-US" altLang="zh-TW" sz="1650" dirty="0">
                    <a:solidFill>
                      <a:srgbClr val="FF0000"/>
                    </a:solidFill>
                  </a:rPr>
                  <a:t>&gt; + c</a:t>
                </a:r>
                <a:r>
                  <a:rPr lang="en-US" altLang="zh-TW" sz="1650" baseline="-25000" dirty="0">
                    <a:solidFill>
                      <a:srgbClr val="FF0000"/>
                    </a:solidFill>
                  </a:rPr>
                  <a:t>1</a:t>
                </a:r>
                <a:r>
                  <a:rPr lang="en-US" altLang="zh-TW" sz="1650" dirty="0">
                    <a:solidFill>
                      <a:srgbClr val="FF0000"/>
                    </a:solidFill>
                  </a:rPr>
                  <a:t>|DK&gt;  </a:t>
                </a:r>
                <a:r>
                  <a:rPr lang="en-US" altLang="zh-TW" sz="1650" dirty="0">
                    <a:solidFill>
                      <a:srgbClr val="FF0000"/>
                    </a:solidFill>
                    <a:sym typeface="Symbol" pitchFamily="2" charset="2"/>
                  </a:rPr>
                  <a:t>+…</a:t>
                </a:r>
                <a:endParaRPr lang="zh-TW" altLang="en-US" sz="165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8" name="文字方塊 5">
                <a:extLst>
                  <a:ext uri="{FF2B5EF4-FFF2-40B4-BE49-F238E27FC236}">
                    <a16:creationId xmlns:a16="http://schemas.microsoft.com/office/drawing/2014/main" id="{BF4857A9-F5EB-7027-3D9F-721AB3AF6F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27560" y="123825"/>
                <a:ext cx="6419850" cy="346249"/>
              </a:xfrm>
              <a:prstGeom prst="rect">
                <a:avLst/>
              </a:prstGeom>
              <a:blipFill>
                <a:blip r:embed="rId6"/>
                <a:stretch>
                  <a:fillRect l="-593" t="-3571" b="-25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文字方塊 9">
            <a:extLst>
              <a:ext uri="{FF2B5EF4-FFF2-40B4-BE49-F238E27FC236}">
                <a16:creationId xmlns:a16="http://schemas.microsoft.com/office/drawing/2014/main" id="{B30788A7-FFBB-F064-13E3-0AF93A2DE6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1616" y="152538"/>
            <a:ext cx="1625204" cy="311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425">
                <a:solidFill>
                  <a:srgbClr val="FF0000"/>
                </a:solidFill>
              </a:rPr>
              <a:t>dominated by c</a:t>
            </a:r>
            <a:r>
              <a:rPr lang="en-US" altLang="zh-TW" sz="1425" baseline="-25000">
                <a:solidFill>
                  <a:srgbClr val="FF0000"/>
                </a:solidFill>
              </a:rPr>
              <a:t>1</a:t>
            </a:r>
            <a:endParaRPr lang="zh-TW" altLang="en-US" sz="1425" baseline="-25000">
              <a:solidFill>
                <a:srgbClr val="FF0000"/>
              </a:solidFill>
            </a:endParaRP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67C9B418-E008-0985-0CEF-3B422D7A6B8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186" y="2308321"/>
            <a:ext cx="2420210" cy="157028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4">
                <a:extLst>
                  <a:ext uri="{FF2B5EF4-FFF2-40B4-BE49-F238E27FC236}">
                    <a16:creationId xmlns:a16="http://schemas.microsoft.com/office/drawing/2014/main" id="{2E553596-2C47-E946-5161-0E1CBEC1A7D2}"/>
                  </a:ext>
                </a:extLst>
              </p:cNvPr>
              <p:cNvSpPr txBox="1"/>
              <p:nvPr/>
            </p:nvSpPr>
            <p:spPr bwMode="auto">
              <a:xfrm>
                <a:off x="3486205" y="2468209"/>
                <a:ext cx="4361205" cy="63536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en-US" altLang="zh-TW" sz="160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zh-TW" sz="160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ℬ</m:t>
                          </m:r>
                          <m:r>
                            <a:rPr kumimoji="1" lang="en-US" altLang="zh-TW" sz="160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sSubSup>
                            <m:sSubSupPr>
                              <m:ctrlPr>
                                <a:rPr kumimoji="1" lang="en-US" altLang="zh-TW" sz="1600" b="1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kumimoji="1" lang="en-US" altLang="zh-TW" sz="1600" b="1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𝑫</m:t>
                              </m:r>
                            </m:e>
                            <m:sub>
                              <m:r>
                                <a:rPr kumimoji="1" lang="en-US" altLang="zh-TW" sz="1600" b="1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𝒔</m:t>
                              </m:r>
                              <m:r>
                                <a:rPr kumimoji="1" lang="en-US" altLang="zh-TW" sz="1600" b="1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𝟎</m:t>
                              </m:r>
                            </m:sub>
                            <m:sup>
                              <m:r>
                                <a:rPr kumimoji="1" lang="en-US" altLang="zh-TW" sz="1600" b="1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  <m:sSup>
                            <m:sSupPr>
                              <m:ctrlPr>
                                <a:rPr kumimoji="1" lang="en-US" altLang="zh-TW" sz="1600" b="1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kumimoji="1" lang="en-US" altLang="zh-TW" sz="1600" b="1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kumimoji="1" lang="en-US" altLang="zh-TW" sz="1600" b="1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𝟐𝟑𝟏𝟕</m:t>
                                  </m:r>
                                </m:e>
                              </m:d>
                            </m:e>
                            <m:sup>
                              <m:r>
                                <a:rPr kumimoji="1" lang="en-US" altLang="zh-TW" sz="1600" b="1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  <m:r>
                            <a:rPr kumimoji="1" lang="en-US" altLang="zh-TW" sz="160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→</m:t>
                          </m:r>
                          <m:sSubSup>
                            <m:sSubSupPr>
                              <m:ctrlPr>
                                <a:rPr kumimoji="1" lang="en-US" altLang="zh-TW" sz="1600" b="1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kumimoji="1" lang="en-US" altLang="zh-TW" sz="1600" b="1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𝑫</m:t>
                              </m:r>
                            </m:e>
                            <m:sub>
                              <m:r>
                                <a:rPr kumimoji="1" lang="en-US" altLang="zh-TW" sz="1600" b="1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𝒔</m:t>
                              </m:r>
                            </m:sub>
                            <m:sup>
                              <m:r>
                                <a:rPr kumimoji="1" lang="en-US" altLang="zh-TW" sz="1600" b="1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∗+</m:t>
                              </m:r>
                            </m:sup>
                          </m:sSubSup>
                          <m:r>
                            <a:rPr kumimoji="1" lang="en-US" altLang="zh-TW" sz="160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𝜸</m:t>
                          </m:r>
                          <m:r>
                            <a:rPr kumimoji="1" lang="en-US" altLang="zh-TW" sz="160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altLang="zh-TW" sz="16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ℬ</m:t>
                          </m:r>
                          <m:r>
                            <a:rPr lang="en-US" altLang="zh-TW" sz="16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sSubSup>
                            <m:sSubSupPr>
                              <m:ctrlPr>
                                <a:rPr lang="en-US" altLang="zh-TW" sz="16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sz="16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𝑫</m:t>
                              </m:r>
                            </m:e>
                            <m:sub>
                              <m:r>
                                <a:rPr lang="en-US" altLang="zh-TW" sz="16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𝒔</m:t>
                              </m:r>
                              <m:r>
                                <a:rPr lang="en-US" altLang="zh-TW" sz="16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𝟎</m:t>
                              </m:r>
                            </m:sub>
                            <m:sup>
                              <m:r>
                                <a:rPr lang="en-US" altLang="zh-TW" sz="16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  <m:sSup>
                            <m:sSupPr>
                              <m:ctrlPr>
                                <a:rPr lang="en-US" altLang="zh-TW" sz="16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altLang="zh-TW" sz="16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sz="16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𝟐𝟑𝟏𝟕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altLang="zh-TW" sz="16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  <m:r>
                            <a:rPr lang="en-US" altLang="zh-TW" sz="16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→</m:t>
                          </m:r>
                          <m:sSubSup>
                            <m:sSubSupPr>
                              <m:ctrlPr>
                                <a:rPr lang="en-US" altLang="zh-TW" sz="16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sz="16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𝑫</m:t>
                              </m:r>
                            </m:e>
                            <m:sub>
                              <m:r>
                                <a:rPr lang="en-US" altLang="zh-TW" sz="16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𝒔</m:t>
                              </m:r>
                            </m:sub>
                            <m:sup>
                              <m:r>
                                <a:rPr lang="en-US" altLang="zh-TW" sz="16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</m:sup>
                          </m:sSubSup>
                          <m:sSup>
                            <m:sSupPr>
                              <m:ctrlPr>
                                <a:rPr lang="en-US" altLang="zh-TW" sz="1600" b="1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600" b="1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𝝅</m:t>
                              </m:r>
                            </m:e>
                            <m:sup>
                              <m:r>
                                <a:rPr lang="en-US" altLang="zh-TW" sz="1600" b="1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𝟎</m:t>
                              </m:r>
                            </m:sup>
                          </m:sSup>
                          <m:r>
                            <a:rPr lang="en-US" altLang="zh-TW" sz="16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den>
                      </m:f>
                      <m:r>
                        <a:rPr kumimoji="1" lang="en-US" altLang="zh-TW" sz="16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kumimoji="1" lang="en-US" altLang="zh-TW" sz="160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zh-TW" sz="160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  <m:r>
                            <a:rPr kumimoji="1" lang="en-US" altLang="zh-TW" sz="160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kumimoji="1" lang="en-US" altLang="zh-TW" sz="160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𝟏𝟒</m:t>
                          </m:r>
                          <m:r>
                            <a:rPr kumimoji="1" lang="en-US" altLang="zh-TW" sz="160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±</m:t>
                          </m:r>
                          <m:r>
                            <a:rPr kumimoji="1" lang="en-US" altLang="zh-TW" sz="160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  <m:r>
                            <a:rPr kumimoji="1" lang="en-US" altLang="zh-TW" sz="160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kumimoji="1" lang="en-US" altLang="zh-TW" sz="160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𝟕𝟒</m:t>
                          </m:r>
                        </m:e>
                      </m:d>
                      <m:r>
                        <a:rPr kumimoji="1" lang="en-US" altLang="zh-TW" sz="16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%</m:t>
                      </m:r>
                    </m:oMath>
                  </m:oMathPara>
                </a14:m>
                <a:endParaRPr kumimoji="1" lang="zh-TW" altLang="en-US" sz="1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5" name="文字方塊 14">
                <a:extLst>
                  <a:ext uri="{FF2B5EF4-FFF2-40B4-BE49-F238E27FC236}">
                    <a16:creationId xmlns:a16="http://schemas.microsoft.com/office/drawing/2014/main" id="{2E553596-2C47-E946-5161-0E1CBEC1A7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486205" y="2468209"/>
                <a:ext cx="4361205" cy="635367"/>
              </a:xfrm>
              <a:prstGeom prst="rect">
                <a:avLst/>
              </a:prstGeom>
              <a:blipFill>
                <a:blip r:embed="rId8"/>
                <a:stretch>
                  <a:fillRect b="-588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文字方塊 15">
            <a:extLst>
              <a:ext uri="{FF2B5EF4-FFF2-40B4-BE49-F238E27FC236}">
                <a16:creationId xmlns:a16="http://schemas.microsoft.com/office/drawing/2014/main" id="{5F09F013-23D4-7B7A-2648-DA67E2B595B9}"/>
              </a:ext>
            </a:extLst>
          </p:cNvPr>
          <p:cNvSpPr txBox="1"/>
          <p:nvPr/>
        </p:nvSpPr>
        <p:spPr bwMode="auto">
          <a:xfrm>
            <a:off x="5721223" y="3145529"/>
            <a:ext cx="2055136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en-US" altLang="zh-TW" sz="1500" dirty="0"/>
              <a:t>Belle &amp; Belle II (’25)</a:t>
            </a:r>
            <a:endParaRPr kumimoji="1" lang="zh-TW" altLang="en-US" sz="1500" dirty="0"/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015FDF28-1B1C-CEFB-73A8-B3D2ECB49D8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1798" y="952554"/>
            <a:ext cx="3814024" cy="1333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3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xfrm>
            <a:off x="8025063" y="4585036"/>
            <a:ext cx="762000" cy="18335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2400">
                <a:solidFill>
                  <a:schemeClr val="tx2"/>
                </a:solidFill>
                <a:latin typeface="Franklin Gothic Book" panose="020B0503020102020204" pitchFamily="34" charset="0"/>
                <a:ea typeface="微軟正黑體" panose="020B0604030504040204" pitchFamily="34" charset="-120"/>
              </a:defRPr>
            </a:lvl1pPr>
            <a:lvl2pPr marL="557213" indent="-214313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100">
                <a:solidFill>
                  <a:schemeClr val="tx2"/>
                </a:solidFill>
                <a:latin typeface="Franklin Gothic Book" panose="020B0503020102020204" pitchFamily="34" charset="0"/>
                <a:ea typeface="微軟正黑體" panose="020B0604030504040204" pitchFamily="34" charset="-120"/>
              </a:defRPr>
            </a:lvl2pPr>
            <a:lvl3pPr marL="857250" indent="-1714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1800">
                <a:solidFill>
                  <a:schemeClr val="tx2"/>
                </a:solidFill>
                <a:latin typeface="Franklin Gothic Book" panose="020B0503020102020204" pitchFamily="34" charset="0"/>
                <a:ea typeface="微軟正黑體" panose="020B0604030504040204" pitchFamily="34" charset="-120"/>
              </a:defRPr>
            </a:lvl3pPr>
            <a:lvl4pPr marL="1200150" indent="-1714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1500">
                <a:solidFill>
                  <a:schemeClr val="tx2"/>
                </a:solidFill>
                <a:latin typeface="Franklin Gothic Book" panose="020B0503020102020204" pitchFamily="34" charset="0"/>
                <a:ea typeface="微軟正黑體" panose="020B0604030504040204" pitchFamily="34" charset="-120"/>
              </a:defRPr>
            </a:lvl4pPr>
            <a:lvl5pPr marL="1543050" indent="-17145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  <a:ea typeface="微軟正黑體" panose="020B0604030504040204" pitchFamily="34" charset="-120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  <a:ea typeface="微軟正黑體" panose="020B0604030504040204" pitchFamily="34" charset="-120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  <a:ea typeface="微軟正黑體" panose="020B0604030504040204" pitchFamily="34" charset="-120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  <a:ea typeface="微軟正黑體" panose="020B0604030504040204" pitchFamily="34" charset="-120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  <a:ea typeface="微軟正黑體" panose="020B0604030504040204" pitchFamily="34" charset="-12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91389CE5-8538-4BEA-8819-26D8BD8C17C7}" type="slidenum">
              <a:rPr lang="en-US" altLang="zh-TW" sz="900">
                <a:solidFill>
                  <a:srgbClr val="D38E27"/>
                </a:solidFill>
                <a:latin typeface="Arial" panose="020B0604020202020204" pitchFamily="34" charset="0"/>
                <a:ea typeface="新細明體" panose="02020500000000000000" pitchFamily="18" charset="-12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31</a:t>
            </a:fld>
            <a:endParaRPr lang="en-US" altLang="zh-TW" sz="900">
              <a:solidFill>
                <a:srgbClr val="D38E27"/>
              </a:solidFill>
              <a:latin typeface="Arial" panose="020B0604020202020204" pitchFamily="34" charset="0"/>
              <a:ea typeface="新細明體" panose="02020500000000000000" pitchFamily="18" charset="-120"/>
            </a:endParaRPr>
          </a:p>
        </p:txBody>
      </p:sp>
      <p:sp>
        <p:nvSpPr>
          <p:cNvPr id="60419" name="Text Box 4"/>
          <p:cNvSpPr txBox="1">
            <a:spLocks noChangeArrowheads="1"/>
          </p:cNvSpPr>
          <p:nvPr/>
        </p:nvSpPr>
        <p:spPr bwMode="auto">
          <a:xfrm>
            <a:off x="1783556" y="123825"/>
            <a:ext cx="5225654" cy="34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  <a:ea typeface="微軟正黑體" panose="020B0604030504040204" pitchFamily="34" charset="-12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zh-TW" sz="1650">
                <a:solidFill>
                  <a:srgbClr val="CC00CC"/>
                </a:solidFill>
                <a:latin typeface="Franklin Gothic Medium" panose="020B0603020102020204" pitchFamily="34" charset="0"/>
                <a:ea typeface="新細明體" panose="02020500000000000000" pitchFamily="18" charset="-120"/>
              </a:rPr>
              <a:t>                                 Conclusions</a:t>
            </a:r>
            <a:endParaRPr lang="en-US" altLang="zh-TW" sz="1650" baseline="-25000">
              <a:solidFill>
                <a:srgbClr val="CC00CC"/>
              </a:solidFill>
              <a:latin typeface="Franklin Gothic Medium" panose="020B0603020102020204" pitchFamily="34" charset="0"/>
              <a:ea typeface="新細明體" panose="02020500000000000000" pitchFamily="18" charset="-120"/>
            </a:endParaRPr>
          </a:p>
        </p:txBody>
      </p:sp>
      <p:sp>
        <p:nvSpPr>
          <p:cNvPr id="60420" name="Line 5"/>
          <p:cNvSpPr>
            <a:spLocks noChangeShapeType="1"/>
          </p:cNvSpPr>
          <p:nvPr/>
        </p:nvSpPr>
        <p:spPr bwMode="auto">
          <a:xfrm>
            <a:off x="1497806" y="479822"/>
            <a:ext cx="5968604" cy="0"/>
          </a:xfrm>
          <a:prstGeom prst="line">
            <a:avLst/>
          </a:prstGeom>
          <a:noFill/>
          <a:ln w="5715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 sz="1238"/>
          </a:p>
        </p:txBody>
      </p:sp>
      <p:sp>
        <p:nvSpPr>
          <p:cNvPr id="60422" name="Text Box 8"/>
          <p:cNvSpPr txBox="1">
            <a:spLocks noChangeArrowheads="1"/>
          </p:cNvSpPr>
          <p:nvPr/>
        </p:nvSpPr>
        <p:spPr bwMode="auto">
          <a:xfrm>
            <a:off x="1276351" y="640434"/>
            <a:ext cx="6492478" cy="34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  <a:ea typeface="微軟正黑體" panose="020B0604030504040204" pitchFamily="34" charset="-12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None/>
            </a:pPr>
            <a:r>
              <a:rPr lang="en-US" altLang="zh-TW" sz="1650" dirty="0">
                <a:solidFill>
                  <a:srgbClr val="0000FF"/>
                </a:solidFill>
                <a:latin typeface="Arial" panose="020B0604020202020204" pitchFamily="34" charset="0"/>
                <a:ea typeface="新細明體" panose="02020500000000000000" pitchFamily="18" charset="-120"/>
              </a:rPr>
              <a:t> </a:t>
            </a:r>
            <a:r>
              <a:rPr lang="en-US" altLang="zh-TW" sz="1650" b="0" dirty="0">
                <a:solidFill>
                  <a:srgbClr val="0000FF"/>
                </a:solidFill>
                <a:latin typeface="Arial" panose="020B0604020202020204" pitchFamily="34" charset="0"/>
                <a:ea typeface="新細明體" panose="02020500000000000000" pitchFamily="18" charset="-120"/>
              </a:rPr>
              <a:t> </a:t>
            </a:r>
            <a:r>
              <a:rPr lang="en-US" altLang="zh-TW" sz="1650" dirty="0">
                <a:solidFill>
                  <a:srgbClr val="0000FF"/>
                </a:solidFill>
                <a:latin typeface="Arial" panose="020B0604020202020204" pitchFamily="34" charset="0"/>
                <a:ea typeface="新細明體" panose="02020500000000000000" pitchFamily="18" charset="-120"/>
              </a:rPr>
              <a:t> 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Box 7">
                <a:extLst>
                  <a:ext uri="{FF2B5EF4-FFF2-40B4-BE49-F238E27FC236}">
                    <a16:creationId xmlns:a16="http://schemas.microsoft.com/office/drawing/2014/main" id="{1EC1B346-AA2A-BFF3-DE38-1A37E27003C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39583" y="730509"/>
                <a:ext cx="7064833" cy="45400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 2" panose="05020102010507070707" pitchFamily="18" charset="2"/>
                  <a:buChar char=""/>
                  <a:defRPr sz="3200">
                    <a:solidFill>
                      <a:schemeClr val="tx2"/>
                    </a:solidFill>
                    <a:latin typeface="Franklin Gothic Book" panose="020B0503020102020204" pitchFamily="34" charset="0"/>
                    <a:ea typeface="微軟正黑體" panose="020B0604030504040204" pitchFamily="34" charset="-12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 2" panose="05020102010507070707" pitchFamily="18" charset="2"/>
                  <a:buChar char=""/>
                  <a:defRPr sz="2800">
                    <a:solidFill>
                      <a:schemeClr val="tx2"/>
                    </a:solidFill>
                    <a:latin typeface="Franklin Gothic Book" panose="020B0503020102020204" pitchFamily="34" charset="0"/>
                    <a:ea typeface="微軟正黑體" panose="020B0604030504040204" pitchFamily="34" charset="-12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 2" panose="05020102010507070707" pitchFamily="18" charset="2"/>
                  <a:buChar char=""/>
                  <a:defRPr sz="2400">
                    <a:solidFill>
                      <a:schemeClr val="tx2"/>
                    </a:solidFill>
                    <a:latin typeface="Franklin Gothic Book" panose="020B0503020102020204" pitchFamily="34" charset="0"/>
                    <a:ea typeface="微軟正黑體" panose="020B0604030504040204" pitchFamily="34" charset="-12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 2" panose="05020102010507070707" pitchFamily="18" charset="2"/>
                  <a:buChar char=""/>
                  <a:defRPr sz="2000">
                    <a:solidFill>
                      <a:schemeClr val="tx2"/>
                    </a:solidFill>
                    <a:latin typeface="Franklin Gothic Book" panose="020B0503020102020204" pitchFamily="34" charset="0"/>
                    <a:ea typeface="微軟正黑體" panose="020B0604030504040204" pitchFamily="34" charset="-12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60000"/>
                  <a:buFont typeface="Wingdings 2" panose="05020102010507070707" pitchFamily="18" charset="2"/>
                  <a:buChar char=""/>
                  <a:defRPr>
                    <a:solidFill>
                      <a:schemeClr val="tx2"/>
                    </a:solidFill>
                    <a:latin typeface="Franklin Gothic Book" panose="020B0503020102020204" pitchFamily="34" charset="0"/>
                    <a:ea typeface="微軟正黑體" panose="020B0604030504040204" pitchFamily="34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60000"/>
                  <a:buFont typeface="Wingdings 2" panose="05020102010507070707" pitchFamily="18" charset="2"/>
                  <a:buChar char=""/>
                  <a:defRPr>
                    <a:solidFill>
                      <a:schemeClr val="tx2"/>
                    </a:solidFill>
                    <a:latin typeface="Franklin Gothic Book" panose="020B0503020102020204" pitchFamily="34" charset="0"/>
                    <a:ea typeface="微軟正黑體" panose="020B0604030504040204" pitchFamily="34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60000"/>
                  <a:buFont typeface="Wingdings 2" panose="05020102010507070707" pitchFamily="18" charset="2"/>
                  <a:buChar char=""/>
                  <a:defRPr>
                    <a:solidFill>
                      <a:schemeClr val="tx2"/>
                    </a:solidFill>
                    <a:latin typeface="Franklin Gothic Book" panose="020B0503020102020204" pitchFamily="34" charset="0"/>
                    <a:ea typeface="微軟正黑體" panose="020B0604030504040204" pitchFamily="34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60000"/>
                  <a:buFont typeface="Wingdings 2" panose="05020102010507070707" pitchFamily="18" charset="2"/>
                  <a:buChar char=""/>
                  <a:defRPr>
                    <a:solidFill>
                      <a:schemeClr val="tx2"/>
                    </a:solidFill>
                    <a:latin typeface="Franklin Gothic Book" panose="020B0503020102020204" pitchFamily="34" charset="0"/>
                    <a:ea typeface="微軟正黑體" panose="020B0604030504040204" pitchFamily="34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60000"/>
                  <a:buFont typeface="Wingdings 2" panose="05020102010507070707" pitchFamily="18" charset="2"/>
                  <a:buChar char=""/>
                  <a:defRPr>
                    <a:solidFill>
                      <a:schemeClr val="tx2"/>
                    </a:solidFill>
                    <a:latin typeface="Franklin Gothic Book" panose="020B0503020102020204" pitchFamily="34" charset="0"/>
                    <a:ea typeface="微軟正黑體" panose="020B0604030504040204" pitchFamily="34" charset="-120"/>
                  </a:defRPr>
                </a:lvl9pPr>
              </a:lstStyle>
              <a:p>
                <a:pPr marL="285750" indent="-285750" eaLnBrk="1" hangingPunct="1">
                  <a:spcBef>
                    <a:spcPct val="50000"/>
                  </a:spcBef>
                  <a:buClrTx/>
                  <a:buSzTx/>
                  <a:buFont typeface="Wingdings" pitchFamily="2" charset="2"/>
                  <a:buChar char="n"/>
                </a:pPr>
                <a:r>
                  <a:rPr kumimoji="1" lang="en-US" altLang="zh-TW" sz="1600" dirty="0">
                    <a:solidFill>
                      <a:srgbClr val="0000FF"/>
                    </a:solidFill>
                  </a:rPr>
                  <a:t>The </a:t>
                </a:r>
                <a14:m>
                  <m:oMath xmlns:m="http://schemas.openxmlformats.org/officeDocument/2006/math">
                    <m:r>
                      <a:rPr kumimoji="1" lang="en-US" altLang="zh-TW" sz="16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𝒒</m:t>
                    </m:r>
                    <m:acc>
                      <m:accPr>
                        <m:chr m:val="̅"/>
                        <m:ctrlPr>
                          <a:rPr kumimoji="1" lang="en-US" altLang="zh-TW" sz="160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kumimoji="1" lang="en-US" altLang="zh-TW" sz="1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𝒒</m:t>
                        </m:r>
                      </m:e>
                    </m:acc>
                  </m:oMath>
                </a14:m>
                <a:r>
                  <a:rPr kumimoji="1" lang="en-US" altLang="zh-TW" sz="1600" dirty="0">
                    <a:solidFill>
                      <a:srgbClr val="0000FF"/>
                    </a:solidFill>
                  </a:rPr>
                  <a:t> model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TW" sz="160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TW" sz="1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b>
                        <m:r>
                          <a:rPr kumimoji="1" lang="en-US" altLang="zh-TW" sz="1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  <m:r>
                      <a:rPr kumimoji="1" lang="en-US" altLang="zh-TW" sz="16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kumimoji="1" lang="en-US" altLang="zh-TW" sz="16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𝟗𝟖𝟎</m:t>
                    </m:r>
                    <m:r>
                      <a:rPr kumimoji="1" lang="en-US" altLang="zh-TW" sz="16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kumimoji="1" lang="en-US" altLang="zh-TW" sz="1600" dirty="0">
                    <a:solidFill>
                      <a:srgbClr val="0000FF"/>
                    </a:solidFill>
                  </a:rPr>
                  <a:t> fails to explain the measured ratios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6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TW" sz="16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𝒓</m:t>
                        </m:r>
                      </m:e>
                      <m:sub>
                        <m:r>
                          <a:rPr lang="en-US" altLang="zh-TW" sz="16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+/−</m:t>
                        </m:r>
                      </m:sub>
                    </m:sSub>
                    <m:r>
                      <a:rPr lang="en-US" altLang="zh-TW" sz="1600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zh-TW" sz="16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TW" sz="1600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altLang="zh-TW" sz="16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6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𝒓</m:t>
                        </m:r>
                      </m:e>
                      <m:sub>
                        <m:r>
                          <a:rPr lang="en-US" altLang="zh-TW" sz="16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+/</m:t>
                        </m:r>
                        <m:r>
                          <a:rPr lang="en-US" altLang="zh-TW" sz="16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</m:oMath>
                </a14:m>
                <a:endParaRPr lang="en-US" altLang="zh-TW" sz="1550" dirty="0">
                  <a:solidFill>
                    <a:srgbClr val="0000FF"/>
                  </a:solidFill>
                  <a:latin typeface="Arial" panose="020B0604020202020204" pitchFamily="34" charset="0"/>
                  <a:ea typeface="Arial Unicode MS" pitchFamily="34" charset="-120"/>
                  <a:cs typeface="Arial" panose="020B0604020202020204" pitchFamily="34" charset="0"/>
                </a:endParaRPr>
              </a:p>
              <a:p>
                <a:pPr marL="285750" indent="-285750" eaLnBrk="1" hangingPunct="1">
                  <a:spcBef>
                    <a:spcPct val="50000"/>
                  </a:spcBef>
                  <a:buClrTx/>
                  <a:buSzTx/>
                  <a:buFont typeface="Wingdings" pitchFamily="2" charset="2"/>
                  <a:buChar char="n"/>
                </a:pPr>
                <a:r>
                  <a:rPr lang="en-US" altLang="zh-TW" sz="1550" dirty="0">
                    <a:solidFill>
                      <a:srgbClr val="0000FF"/>
                    </a:solidFill>
                    <a:latin typeface="Arial" panose="020B0604020202020204" pitchFamily="34" charset="0"/>
                    <a:ea typeface="Arial Unicode MS" pitchFamily="34" charset="-120"/>
                    <a:cs typeface="Arial" panose="020B0604020202020204" pitchFamily="34" charset="0"/>
                  </a:rPr>
                  <a:t>For tetraquark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4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TW" sz="14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b>
                        <m:r>
                          <a:rPr lang="en-US" altLang="zh-TW" sz="14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  <m:r>
                      <a:rPr lang="en-US" altLang="zh-TW" sz="1400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TW" sz="1400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𝟗𝟖𝟎</m:t>
                    </m:r>
                    <m:r>
                      <a:rPr lang="en-US" altLang="zh-TW" sz="1400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)</m:t>
                    </m:r>
                    <m:r>
                      <a:rPr kumimoji="1" lang="en-US" altLang="zh-TW" sz="1400" b="1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kumimoji="1" lang="en-US" altLang="zh-TW" sz="1400" b="1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𝐭</m:t>
                    </m:r>
                  </m:oMath>
                </a14:m>
                <a:r>
                  <a:rPr lang="en-US" altLang="zh-TW" sz="1550" dirty="0">
                    <a:solidFill>
                      <a:srgbClr val="0000FF"/>
                    </a:solidFill>
                    <a:latin typeface="Arial" panose="020B0604020202020204" pitchFamily="34" charset="0"/>
                    <a:ea typeface="Arial Unicode MS" pitchFamily="34" charset="-120"/>
                    <a:cs typeface="Arial" panose="020B0604020202020204" pitchFamily="34" charset="0"/>
                  </a:rPr>
                  <a:t>here exist two additional T-like topologies </a:t>
                </a:r>
              </a:p>
              <a:p>
                <a:pPr eaLnBrk="1" hangingPunct="1">
                  <a:spcBef>
                    <a:spcPct val="50000"/>
                  </a:spcBef>
                  <a:buClrTx/>
                  <a:buSzTx/>
                  <a:buFont typeface="Wingdings" panose="05000000000000000000" pitchFamily="2" charset="2"/>
                  <a:buChar char="n"/>
                </a:pPr>
                <a:r>
                  <a:rPr lang="en-US" altLang="zh-TW" sz="1500" dirty="0">
                    <a:solidFill>
                      <a:srgbClr val="0000FF"/>
                    </a:solidFill>
                    <a:latin typeface="Arial" panose="020B0604020202020204" pitchFamily="34" charset="0"/>
                    <a:ea typeface="Arial Unicode MS" pitchFamily="34" charset="-120"/>
                    <a:cs typeface="Arial" panose="020B0604020202020204" pitchFamily="34" charset="0"/>
                  </a:rPr>
                  <a:t>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TW" sz="160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TW" sz="16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𝑫</m:t>
                        </m:r>
                      </m:e>
                      <m:sub>
                        <m:r>
                          <a:rPr lang="en-US" altLang="zh-TW" sz="16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𝒔</m:t>
                        </m:r>
                      </m:sub>
                      <m:sup>
                        <m:r>
                          <a:rPr lang="en-US" altLang="zh-TW" sz="16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r>
                      <a:rPr lang="en-US" altLang="zh-TW" sz="1600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bSup>
                      <m:sSubSupPr>
                        <m:ctrlPr>
                          <a:rPr lang="en-US" altLang="zh-TW" sz="16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TW" sz="16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b>
                        <m:r>
                          <a:rPr lang="en-US" altLang="zh-TW" sz="16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  <m:sup>
                        <m:r>
                          <a:rPr lang="en-US" altLang="zh-TW" sz="16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sSup>
                      <m:sSupPr>
                        <m:ctrlPr>
                          <a:rPr lang="en-US" altLang="zh-TW" sz="16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16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𝝅</m:t>
                        </m:r>
                      </m:e>
                      <m:sup>
                        <m:r>
                          <a:rPr lang="en-US" altLang="zh-TW" sz="16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p>
                    </m:sSup>
                    <m:r>
                      <a:rPr lang="en-US" altLang="zh-TW" sz="16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Sup>
                      <m:sSubSupPr>
                        <m:ctrlPr>
                          <a:rPr lang="en-US" altLang="zh-TW" sz="160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TW" sz="1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b>
                        <m:r>
                          <a:rPr lang="en-US" altLang="zh-TW" sz="1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  <m:sup>
                        <m:r>
                          <a:rPr lang="en-US" altLang="zh-TW" sz="1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p>
                    </m:sSubSup>
                    <m:sSup>
                      <m:sSupPr>
                        <m:ctrlPr>
                          <a:rPr lang="en-US" altLang="zh-TW" sz="160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1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𝝅</m:t>
                        </m:r>
                      </m:e>
                      <m:sup>
                        <m:r>
                          <a:rPr lang="en-US" altLang="zh-TW" sz="1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kumimoji="1" lang="en-US" altLang="zh-TW" sz="1600" dirty="0">
                    <a:solidFill>
                      <a:srgbClr val="0000FF"/>
                    </a:solidFill>
                  </a:rPr>
                  <a:t> is not a purely W-annihilation process. </a:t>
                </a:r>
                <a:r>
                  <a:rPr lang="en-US" altLang="zh-TW" sz="1600" dirty="0">
                    <a:solidFill>
                      <a:srgbClr val="0000FF"/>
                    </a:solidFill>
                  </a:rPr>
                  <a:t>W-annihilation </a:t>
                </a:r>
              </a:p>
              <a:p>
                <a:pPr eaLnBrk="1" hangingPunct="1">
                  <a:spcBef>
                    <a:spcPct val="50000"/>
                  </a:spcBef>
                  <a:buClrTx/>
                  <a:buSzTx/>
                  <a:buNone/>
                </a:pPr>
                <a:r>
                  <a:rPr lang="en-US" altLang="zh-TW" sz="1600" dirty="0">
                    <a:solidFill>
                      <a:srgbClr val="0000FF"/>
                    </a:solidFill>
                  </a:rPr>
                  <a:t>     in </a:t>
                </a:r>
                <a14:m>
                  <m:oMath xmlns:m="http://schemas.openxmlformats.org/officeDocument/2006/math">
                    <m:r>
                      <a:rPr lang="en-US" altLang="zh-TW" sz="1600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𝑫</m:t>
                    </m:r>
                    <m:r>
                      <a:rPr lang="en-US" altLang="zh-TW" sz="1600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altLang="zh-TW" sz="1600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𝑺𝑷</m:t>
                    </m:r>
                  </m:oMath>
                </a14:m>
                <a:r>
                  <a:rPr lang="en-US" altLang="zh-TW" sz="1600" dirty="0">
                    <a:solidFill>
                      <a:srgbClr val="0000FF"/>
                    </a:solidFill>
                  </a:rPr>
                  <a:t> is not greatly enhanced relative to that in PP or VP sector</a:t>
                </a:r>
              </a:p>
              <a:p>
                <a:pPr marL="285750" indent="-285750" eaLnBrk="1" hangingPunct="1">
                  <a:spcBef>
                    <a:spcPct val="50000"/>
                  </a:spcBef>
                  <a:buClrTx/>
                  <a:buSzTx/>
                  <a:buFont typeface="Wingdings" pitchFamily="2" charset="2"/>
                  <a:buChar char="n"/>
                </a:pPr>
                <a:r>
                  <a:rPr lang="en-US" altLang="zh-TW" sz="1500" dirty="0">
                    <a:solidFill>
                      <a:srgbClr val="0000FF"/>
                    </a:solidFill>
                  </a:rPr>
                  <a:t>N</a:t>
                </a:r>
                <a:r>
                  <a:rPr kumimoji="1" lang="en-US" altLang="zh-TW" sz="1500" dirty="0">
                    <a:solidFill>
                      <a:srgbClr val="0000FF"/>
                    </a:solidFill>
                  </a:rPr>
                  <a:t>onfactorizable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kumimoji="1" lang="en-US" altLang="zh-TW" sz="150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kumimoji="1" lang="en-US" altLang="zh-TW" sz="15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</m:acc>
                    <m:r>
                      <a:rPr kumimoji="1" lang="en-US" altLang="zh-TW" sz="15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kumimoji="1" lang="en-US" altLang="zh-TW" sz="1500" b="1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𝐜𝐨𝐮𝐥𝐝</m:t>
                    </m:r>
                  </m:oMath>
                </a14:m>
                <a:r>
                  <a:rPr kumimoji="1" lang="en-US" altLang="zh-TW" sz="1500" dirty="0">
                    <a:solidFill>
                      <a:srgbClr val="0000FF"/>
                    </a:solidFill>
                    <a:latin typeface="+mn-lt"/>
                  </a:rPr>
                  <a:t> enhance  the rate of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TW" sz="150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TW" sz="15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𝜦</m:t>
                        </m:r>
                      </m:e>
                      <m:sub>
                        <m:r>
                          <a:rPr lang="en-US" altLang="zh-TW" sz="15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</m:sub>
                      <m:sup>
                        <m:r>
                          <a:rPr lang="en-US" altLang="zh-TW" sz="15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r>
                      <a:rPr lang="en-US" altLang="zh-TW" sz="1500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altLang="zh-TW" sz="1500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𝜦</m:t>
                    </m:r>
                    <m:sSubSup>
                      <m:sSubSupPr>
                        <m:ctrlPr>
                          <a:rPr lang="en-US" altLang="zh-TW" sz="15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TW" sz="15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b>
                        <m:r>
                          <a:rPr lang="en-US" altLang="zh-TW" sz="15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  <m:sup>
                        <m:r>
                          <a:rPr lang="en-US" altLang="zh-TW" sz="15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sup>
                    </m:sSubSup>
                    <m:sSup>
                      <m:sSupPr>
                        <m:ctrlPr>
                          <a:rPr lang="en-US" altLang="zh-TW" sz="15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zh-TW" sz="15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1500" b="1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𝟗𝟖𝟎</m:t>
                            </m:r>
                          </m:e>
                        </m:d>
                      </m:e>
                      <m:sup>
                        <m:r>
                          <a:rPr lang="en-US" altLang="zh-TW" sz="15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altLang="zh-TW" sz="1500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altLang="zh-TW" sz="1500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𝜦</m:t>
                    </m:r>
                    <m:sSup>
                      <m:sSupPr>
                        <m:ctrlPr>
                          <a:rPr lang="en-US" altLang="zh-TW" sz="15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15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𝝅</m:t>
                        </m:r>
                      </m:e>
                      <m:sup>
                        <m:r>
                          <a:rPr lang="en-US" altLang="zh-TW" sz="15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altLang="zh-TW" sz="1500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𝜼</m:t>
                    </m:r>
                    <m:r>
                      <a:rPr lang="en-US" altLang="zh-TW" sz="1500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kumimoji="1" lang="en-US" altLang="zh-TW" sz="1500" dirty="0">
                    <a:solidFill>
                      <a:srgbClr val="0000FF"/>
                    </a:solidFill>
                    <a:latin typeface="+mn-lt"/>
                  </a:rPr>
                  <a:t> substantially</a:t>
                </a:r>
              </a:p>
              <a:p>
                <a:pPr marL="285750" indent="-285750" eaLnBrk="1" hangingPunct="1">
                  <a:spcBef>
                    <a:spcPct val="50000"/>
                  </a:spcBef>
                  <a:buClrTx/>
                  <a:buSzTx/>
                  <a:buFont typeface="Wingdings" pitchFamily="2" charset="2"/>
                  <a:buChar char="n"/>
                </a:pPr>
                <a:r>
                  <a:rPr lang="en-US" altLang="zh-TW" sz="1600" dirty="0">
                    <a:solidFill>
                      <a:srgbClr val="0000FF"/>
                    </a:solidFill>
                  </a:rPr>
                  <a:t>L</a:t>
                </a:r>
                <a:r>
                  <a:rPr kumimoji="1" lang="en-US" altLang="zh-TW" sz="1600" dirty="0">
                    <a:solidFill>
                      <a:srgbClr val="0000FF"/>
                    </a:solidFill>
                  </a:rPr>
                  <a:t>ight scalars produced in hadronic D decays are</a:t>
                </a:r>
                <a:r>
                  <a:rPr lang="en-US" altLang="zh-TW" sz="1600" dirty="0">
                    <a:solidFill>
                      <a:srgbClr val="0000FF"/>
                    </a:solidFill>
                  </a:rPr>
                  <a:t> mainly </a:t>
                </a:r>
                <a:r>
                  <a:rPr kumimoji="1" lang="en-US" altLang="zh-TW" sz="1600" dirty="0">
                    <a:solidFill>
                      <a:srgbClr val="0000FF"/>
                    </a:solidFill>
                  </a:rPr>
                  <a:t>tetraquark  states, </a:t>
                </a:r>
                <a:r>
                  <a:rPr lang="en-US" altLang="zh-TW" sz="1600" dirty="0">
                    <a:solidFill>
                      <a:srgbClr val="0000FF"/>
                    </a:solidFill>
                  </a:rPr>
                  <a:t>but most likely 2-quark ones in B decays</a:t>
                </a:r>
                <a:endParaRPr kumimoji="1" lang="zh-TW" altLang="en-US" sz="1600" dirty="0">
                  <a:solidFill>
                    <a:srgbClr val="0000FF"/>
                  </a:solidFill>
                </a:endParaRPr>
              </a:p>
              <a:p>
                <a:pPr eaLnBrk="1" hangingPunct="1">
                  <a:spcBef>
                    <a:spcPct val="50000"/>
                  </a:spcBef>
                  <a:buClrTx/>
                  <a:buSzTx/>
                  <a:buNone/>
                </a:pPr>
                <a:endParaRPr lang="en-US" altLang="zh-TW" sz="1500" dirty="0">
                  <a:solidFill>
                    <a:srgbClr val="0000FF"/>
                  </a:solidFill>
                  <a:latin typeface="+mn-lt"/>
                  <a:ea typeface="Arial Unicode MS" pitchFamily="34" charset="-120"/>
                  <a:cs typeface="Arial" panose="020B0604020202020204" pitchFamily="34" charset="0"/>
                </a:endParaRPr>
              </a:p>
              <a:p>
                <a:pPr eaLnBrk="1" hangingPunct="1">
                  <a:spcBef>
                    <a:spcPct val="50000"/>
                  </a:spcBef>
                  <a:buClrTx/>
                  <a:buSzTx/>
                  <a:buNone/>
                </a:pPr>
                <a:endParaRPr lang="en-US" altLang="zh-TW" sz="1500" dirty="0">
                  <a:solidFill>
                    <a:srgbClr val="0000FF"/>
                  </a:solidFill>
                  <a:latin typeface="Arial" panose="020B0604020202020204" pitchFamily="34" charset="0"/>
                  <a:ea typeface="Arial Unicode MS" pitchFamily="34" charset="-120"/>
                  <a:cs typeface="Arial" panose="020B0604020202020204" pitchFamily="34" charset="0"/>
                </a:endParaRPr>
              </a:p>
              <a:p>
                <a:pPr eaLnBrk="1" hangingPunct="1">
                  <a:spcBef>
                    <a:spcPct val="50000"/>
                  </a:spcBef>
                  <a:buClrTx/>
                  <a:buSzTx/>
                  <a:buNone/>
                </a:pPr>
                <a:endParaRPr lang="en-US" altLang="zh-TW" sz="1500" dirty="0">
                  <a:solidFill>
                    <a:srgbClr val="0000FF"/>
                  </a:solidFill>
                  <a:latin typeface="Arial" panose="020B0604020202020204" pitchFamily="34" charset="0"/>
                  <a:ea typeface="Arial Unicode MS" pitchFamily="34" charset="-120"/>
                  <a:cs typeface="Arial" panose="020B0604020202020204" pitchFamily="34" charset="0"/>
                </a:endParaRPr>
              </a:p>
              <a:p>
                <a:pPr eaLnBrk="1" hangingPunct="1">
                  <a:spcBef>
                    <a:spcPct val="50000"/>
                  </a:spcBef>
                  <a:buClrTx/>
                  <a:buSzTx/>
                  <a:buNone/>
                </a:pPr>
                <a:endParaRPr lang="en-US" altLang="zh-TW" sz="1500" dirty="0">
                  <a:solidFill>
                    <a:srgbClr val="0000FF"/>
                  </a:solidFill>
                  <a:latin typeface="Arial" panose="020B0604020202020204" pitchFamily="34" charset="0"/>
                  <a:ea typeface="Arial Unicode MS" pitchFamily="34" charset="-120"/>
                  <a:cs typeface="Arial" panose="020B0604020202020204" pitchFamily="34" charset="0"/>
                </a:endParaRPr>
              </a:p>
              <a:p>
                <a:pPr eaLnBrk="1" hangingPunct="1">
                  <a:spcBef>
                    <a:spcPct val="50000"/>
                  </a:spcBef>
                  <a:buClrTx/>
                  <a:buSzTx/>
                  <a:buNone/>
                </a:pPr>
                <a:endParaRPr lang="en-US" altLang="zh-TW" sz="1500" dirty="0">
                  <a:solidFill>
                    <a:srgbClr val="0000FF"/>
                  </a:solidFill>
                  <a:latin typeface="Arial" panose="020B0604020202020204" pitchFamily="34" charset="0"/>
                  <a:ea typeface="Arial Unicode MS" pitchFamily="34" charset="-12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Text Box 7">
                <a:extLst>
                  <a:ext uri="{FF2B5EF4-FFF2-40B4-BE49-F238E27FC236}">
                    <a16:creationId xmlns:a16="http://schemas.microsoft.com/office/drawing/2014/main" id="{1EC1B346-AA2A-BFF3-DE38-1A37E27003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39583" y="730509"/>
                <a:ext cx="7064833" cy="4540089"/>
              </a:xfrm>
              <a:prstGeom prst="rect">
                <a:avLst/>
              </a:prstGeom>
              <a:blipFill>
                <a:blip r:embed="rId2"/>
                <a:stretch>
                  <a:fillRect l="-540" t="-557" r="-1259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14F3AF-5802-4929-B232-BE6EF381321D}" type="slidenum">
              <a:rPr lang="en-US" altLang="zh-TW" smtClean="0"/>
              <a:pPr>
                <a:defRPr/>
              </a:pPr>
              <a:t>32</a:t>
            </a:fld>
            <a:endParaRPr lang="en-US" altLang="zh-TW"/>
          </a:p>
        </p:txBody>
      </p:sp>
      <p:sp>
        <p:nvSpPr>
          <p:cNvPr id="3" name="文字方塊 2"/>
          <p:cNvSpPr txBox="1"/>
          <p:nvPr/>
        </p:nvSpPr>
        <p:spPr>
          <a:xfrm>
            <a:off x="3015945" y="1901321"/>
            <a:ext cx="41289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000" dirty="0"/>
              <a:t>Back-up slides</a:t>
            </a:r>
            <a:endParaRPr lang="zh-TW" altLang="en-US" sz="3000" dirty="0"/>
          </a:p>
        </p:txBody>
      </p:sp>
    </p:spTree>
    <p:extLst>
      <p:ext uri="{BB962C8B-B14F-4D97-AF65-F5344CB8AC3E}">
        <p14:creationId xmlns:p14="http://schemas.microsoft.com/office/powerpoint/2010/main" val="6077150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03762FA3-8DE7-5733-B989-9A5F53D6BE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5CC9552A-F573-4662-82F8-161A2F44A3D8}" type="slidenum">
              <a:rPr lang="en-US" altLang="zh-TW" smtClean="0">
                <a:solidFill>
                  <a:prstClr val="black"/>
                </a:solidFill>
                <a:ea typeface="PMingLiU" panose="02020500000000000000" pitchFamily="18" charset="-120"/>
              </a:rPr>
              <a:pPr defTabSz="685800">
                <a:defRPr/>
              </a:pPr>
              <a:t>4</a:t>
            </a:fld>
            <a:endParaRPr lang="en-US" altLang="zh-TW">
              <a:solidFill>
                <a:prstClr val="black"/>
              </a:solidFill>
              <a:ea typeface="PMingLiU" panose="02020500000000000000" pitchFamily="18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9B4B38E8-6527-ACC2-4BBC-A06CBEEBEF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711" y="0"/>
            <a:ext cx="690257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0058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042DE719-04E0-F3E2-D7FB-BD5C300D6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5CC9552A-F573-4662-82F8-161A2F44A3D8}" type="slidenum">
              <a:rPr lang="en-US" altLang="zh-TW" smtClean="0">
                <a:solidFill>
                  <a:prstClr val="black"/>
                </a:solidFill>
                <a:ea typeface="PMingLiU" panose="02020500000000000000" pitchFamily="18" charset="-120"/>
              </a:rPr>
              <a:pPr defTabSz="685800">
                <a:defRPr/>
              </a:pPr>
              <a:t>5</a:t>
            </a:fld>
            <a:endParaRPr lang="en-US" altLang="zh-TW">
              <a:solidFill>
                <a:prstClr val="black"/>
              </a:solidFill>
              <a:ea typeface="PMingLiU" panose="02020500000000000000" pitchFamily="18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CF36A4AC-6FE1-7DE2-5F76-057A07C5A4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252" y="45265"/>
            <a:ext cx="7772400" cy="5109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3348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投影片編號版面配置區 3">
            <a:extLst>
              <a:ext uri="{FF2B5EF4-FFF2-40B4-BE49-F238E27FC236}">
                <a16:creationId xmlns:a16="http://schemas.microsoft.com/office/drawing/2014/main" id="{459CF83F-D721-D319-1F44-2D85902225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kumimoji="1" sz="15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1pPr>
            <a:lvl2pPr marL="557213" indent="-214313" eaLnBrk="0" hangingPunct="0">
              <a:defRPr kumimoji="1" sz="15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2pPr>
            <a:lvl3pPr marL="857250" indent="-171450" eaLnBrk="0" hangingPunct="0">
              <a:defRPr kumimoji="1" sz="15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3pPr>
            <a:lvl4pPr marL="1200150" indent="-171450" eaLnBrk="0" hangingPunct="0">
              <a:defRPr kumimoji="1" sz="15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4pPr>
            <a:lvl5pPr marL="1543050" indent="-171450" eaLnBrk="0" hangingPunct="0">
              <a:defRPr kumimoji="1" sz="15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 kumimoji="1" sz="15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 kumimoji="1" sz="15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 kumimoji="1" sz="15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 kumimoji="1" sz="15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9pPr>
          </a:lstStyle>
          <a:p>
            <a:pPr eaLnBrk="1" hangingPunct="1"/>
            <a:fld id="{354EF281-AE6E-D642-A290-C730380E4086}" type="slidenum">
              <a:rPr lang="en-US" altLang="zh-TW" sz="1050">
                <a:latin typeface="Arial" panose="020B0604020202020204" pitchFamily="34" charset="0"/>
              </a:rPr>
              <a:pPr eaLnBrk="1" hangingPunct="1"/>
              <a:t>6</a:t>
            </a:fld>
            <a:endParaRPr lang="en-US" altLang="zh-TW" sz="1050">
              <a:latin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1926" name="Text Box 6">
                <a:extLst>
                  <a:ext uri="{FF2B5EF4-FFF2-40B4-BE49-F238E27FC236}">
                    <a16:creationId xmlns:a16="http://schemas.microsoft.com/office/drawing/2014/main" id="{A8016E46-CF6A-7605-8313-92E47EA6B11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0025" y="575490"/>
                <a:ext cx="8576259" cy="24841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PMingLiU" panose="02020500000000000000" pitchFamily="18" charset="-120"/>
                  </a:defRPr>
                </a:lvl1pPr>
                <a:lvl2pPr marL="742950" indent="-285750" eaLnBrk="0" hangingPunct="0"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PMingLiU" panose="02020500000000000000" pitchFamily="18" charset="-120"/>
                  </a:defRPr>
                </a:lvl2pPr>
                <a:lvl3pPr marL="1143000" indent="-228600" eaLnBrk="0" hangingPunct="0"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PMingLiU" panose="02020500000000000000" pitchFamily="18" charset="-120"/>
                  </a:defRPr>
                </a:lvl3pPr>
                <a:lvl4pPr marL="1600200" indent="-228600" eaLnBrk="0" hangingPunct="0"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PMingLiU" panose="02020500000000000000" pitchFamily="18" charset="-120"/>
                  </a:defRPr>
                </a:lvl4pPr>
                <a:lvl5pPr marL="2057400" indent="-228600" eaLnBrk="0" hangingPunct="0"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PMingLiU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PMingLiU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PMingLiU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PMingLiU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PMingLiU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zh-TW" sz="1500" dirty="0">
                    <a:solidFill>
                      <a:srgbClr val="0000FF"/>
                    </a:solidFill>
                    <a:latin typeface="Arial" panose="020B0604020202020204" pitchFamily="34" charset="0"/>
                  </a:rPr>
                  <a:t>Consider J</a:t>
                </a:r>
                <a:r>
                  <a:rPr lang="en-US" altLang="zh-TW" sz="1500" baseline="30000" dirty="0">
                    <a:solidFill>
                      <a:srgbClr val="0000FF"/>
                    </a:solidFill>
                    <a:latin typeface="Arial" panose="020B0604020202020204" pitchFamily="34" charset="0"/>
                  </a:rPr>
                  <a:t>P</a:t>
                </a:r>
                <a:r>
                  <a:rPr lang="en-US" altLang="zh-TW" sz="1500" dirty="0">
                    <a:solidFill>
                      <a:srgbClr val="0000FF"/>
                    </a:solidFill>
                    <a:latin typeface="Arial" panose="020B0604020202020204" pitchFamily="34" charset="0"/>
                  </a:rPr>
                  <a:t>=0</a:t>
                </a:r>
                <a:r>
                  <a:rPr lang="en-US" altLang="zh-TW" sz="1500" baseline="30000" dirty="0">
                    <a:solidFill>
                      <a:srgbClr val="0000FF"/>
                    </a:solidFill>
                    <a:latin typeface="Arial" panose="020B0604020202020204" pitchFamily="34" charset="0"/>
                  </a:rPr>
                  <a:t>+</a:t>
                </a:r>
                <a:r>
                  <a:rPr lang="en-US" altLang="zh-TW" sz="1500" dirty="0">
                    <a:solidFill>
                      <a:srgbClr val="0000FF"/>
                    </a:solidFill>
                    <a:latin typeface="Arial" panose="020B0604020202020204" pitchFamily="34" charset="0"/>
                  </a:rPr>
                  <a:t> scalar mesons </a:t>
                </a:r>
                <a:r>
                  <a:rPr lang="en-US" altLang="zh-TW" sz="1500" dirty="0">
                    <a:solidFill>
                      <a:srgbClr val="0000FF"/>
                    </a:solidFill>
                    <a:latin typeface="Arial" panose="020B0604020202020204" pitchFamily="34" charset="0"/>
                    <a:sym typeface="Symbol" pitchFamily="2" charset="2"/>
                  </a:rPr>
                  <a:t></a:t>
                </a:r>
                <a:r>
                  <a:rPr lang="en-US" altLang="zh-TW" sz="1500" dirty="0">
                    <a:solidFill>
                      <a:srgbClr val="0000FF"/>
                    </a:solidFill>
                    <a:latin typeface="Arial" panose="020B0604020202020204" pitchFamily="34" charset="0"/>
                  </a:rPr>
                  <a:t> L=1 if they are made of </a:t>
                </a:r>
                <a14:m>
                  <m:oMath xmlns:m="http://schemas.openxmlformats.org/officeDocument/2006/math">
                    <m:r>
                      <a:rPr lang="en-US" altLang="zh-TW" sz="15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𝒒</m:t>
                    </m:r>
                    <m:acc>
                      <m:accPr>
                        <m:chr m:val="̅"/>
                        <m:ctrlPr>
                          <a:rPr lang="en-US" altLang="zh-TW" sz="15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sz="15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𝒒</m:t>
                        </m:r>
                      </m:e>
                    </m:acc>
                  </m:oMath>
                </a14:m>
                <a:endParaRPr lang="en-US" altLang="zh-TW" sz="1500" u="sng" dirty="0">
                  <a:solidFill>
                    <a:srgbClr val="0000FF"/>
                  </a:solidFill>
                  <a:latin typeface="Arial" panose="020B0604020202020204" pitchFamily="34" charset="0"/>
                </a:endParaRPr>
              </a:p>
              <a:p>
                <a:pPr eaLnBrk="1" hangingPunct="1">
                  <a:spcBef>
                    <a:spcPct val="50000"/>
                  </a:spcBef>
                </a:pPr>
                <a:r>
                  <a:rPr lang="en-US" altLang="zh-TW" sz="1500" dirty="0">
                    <a:solidFill>
                      <a:srgbClr val="0000FF"/>
                    </a:solidFill>
                    <a:latin typeface="Arial" panose="020B0604020202020204" pitchFamily="34" charset="0"/>
                  </a:rPr>
                  <a:t>Three nonets (nonet = octet + singlet) below 2 GeV have been observed:</a:t>
                </a:r>
              </a:p>
              <a:p>
                <a:pPr eaLnBrk="1" hangingPunct="1">
                  <a:spcBef>
                    <a:spcPct val="50000"/>
                  </a:spcBef>
                  <a:buClr>
                    <a:srgbClr val="FF0000"/>
                  </a:buClr>
                  <a:buFont typeface="Wingdings" pitchFamily="2" charset="2"/>
                  <a:buChar char="n"/>
                </a:pPr>
                <a:r>
                  <a:rPr lang="en-US" altLang="zh-TW" sz="1500" dirty="0">
                    <a:solidFill>
                      <a:srgbClr val="000099"/>
                    </a:solidFill>
                    <a:latin typeface="Arial" panose="020B0604020202020204" pitchFamily="34" charset="0"/>
                  </a:rPr>
                  <a:t>  </a:t>
                </a:r>
                <a:r>
                  <a:rPr lang="en-US" altLang="zh-TW" sz="1500" dirty="0">
                    <a:solidFill>
                      <a:srgbClr val="FF0000"/>
                    </a:solidFill>
                    <a:latin typeface="Arial" panose="020B0604020202020204" pitchFamily="34" charset="0"/>
                  </a:rPr>
                  <a:t>light nonet (</a:t>
                </a:r>
                <a14:m>
                  <m:oMath xmlns:m="http://schemas.openxmlformats.org/officeDocument/2006/math">
                    <m:r>
                      <a:rPr lang="en-US" altLang="zh-TW" sz="15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</m:oMath>
                </a14:m>
                <a:r>
                  <a:rPr lang="en-US" altLang="zh-TW" sz="1500" dirty="0">
                    <a:solidFill>
                      <a:srgbClr val="FF0000"/>
                    </a:solidFill>
                    <a:latin typeface="Arial" panose="020B0604020202020204" pitchFamily="34" charset="0"/>
                  </a:rPr>
                  <a:t> 1 GeV ) </a:t>
                </a:r>
              </a:p>
              <a:p>
                <a:pPr eaLnBrk="1" hangingPunct="1">
                  <a:spcBef>
                    <a:spcPct val="50000"/>
                  </a:spcBef>
                  <a:buClr>
                    <a:srgbClr val="FF0000"/>
                  </a:buClr>
                  <a:buFont typeface="Wingdings" pitchFamily="2" charset="2"/>
                  <a:buNone/>
                </a:pPr>
                <a:r>
                  <a:rPr lang="en-US" altLang="zh-TW" sz="1500" dirty="0">
                    <a:solidFill>
                      <a:srgbClr val="FF0000"/>
                    </a:solidFill>
                    <a:latin typeface="Arial" panose="020B0604020202020204" pitchFamily="34" charset="0"/>
                  </a:rPr>
                  <a:t>    I=0: </a:t>
                </a:r>
                <a:r>
                  <a:rPr lang="en-US" altLang="zh-TW" sz="1500" dirty="0">
                    <a:solidFill>
                      <a:srgbClr val="FF0000"/>
                    </a:solidFill>
                    <a:latin typeface="Arial" panose="020B0604020202020204" pitchFamily="34" charset="0"/>
                    <a:sym typeface="Symbol" pitchFamily="2" charset="2"/>
                  </a:rPr>
                  <a:t>/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5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sym typeface="Symbol" pitchFamily="2" charset="2"/>
                          </a:rPr>
                        </m:ctrlPr>
                      </m:sSubPr>
                      <m:e>
                        <m:r>
                          <a:rPr lang="en-US" altLang="zh-TW" sz="15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sym typeface="Symbol" pitchFamily="2" charset="2"/>
                          </a:rPr>
                          <m:t>𝒇</m:t>
                        </m:r>
                      </m:e>
                      <m:sub>
                        <m:r>
                          <a:rPr lang="en-US" altLang="zh-TW" sz="15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sym typeface="Symbol" pitchFamily="2" charset="2"/>
                          </a:rPr>
                          <m:t>𝟎</m:t>
                        </m:r>
                      </m:sub>
                    </m:sSub>
                  </m:oMath>
                </a14:m>
                <a:r>
                  <a:rPr lang="en-US" altLang="zh-TW" sz="1500" dirty="0">
                    <a:solidFill>
                      <a:srgbClr val="FF0000"/>
                    </a:solidFill>
                    <a:latin typeface="Arial" panose="020B0604020202020204" pitchFamily="34" charset="0"/>
                  </a:rPr>
                  <a:t>(500),  f</a:t>
                </a:r>
                <a:r>
                  <a:rPr lang="en-US" altLang="zh-TW" sz="1500" baseline="-25000" dirty="0">
                    <a:solidFill>
                      <a:srgbClr val="FF0000"/>
                    </a:solidFill>
                    <a:latin typeface="Arial" panose="020B0604020202020204" pitchFamily="34" charset="0"/>
                  </a:rPr>
                  <a:t>0</a:t>
                </a:r>
                <a:r>
                  <a:rPr lang="en-US" altLang="zh-TW" sz="1500" dirty="0">
                    <a:solidFill>
                      <a:srgbClr val="FF0000"/>
                    </a:solidFill>
                    <a:latin typeface="Arial" panose="020B0604020202020204" pitchFamily="34" charset="0"/>
                  </a:rPr>
                  <a:t>(980),   I=1/2: </a:t>
                </a:r>
                <a:r>
                  <a:rPr lang="en-US" altLang="zh-TW" sz="1500" dirty="0">
                    <a:solidFill>
                      <a:srgbClr val="FF0000"/>
                    </a:solidFill>
                    <a:latin typeface="Arial" panose="020B0604020202020204" pitchFamily="34" charset="0"/>
                    <a:sym typeface="Symbol" pitchFamily="2" charset="2"/>
                  </a:rPr>
                  <a:t>/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TW" sz="15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sym typeface="Symbol" pitchFamily="2" charset="2"/>
                          </a:rPr>
                        </m:ctrlPr>
                      </m:sSubSupPr>
                      <m:e>
                        <m:r>
                          <a:rPr lang="en-US" altLang="zh-TW" sz="15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sym typeface="Symbol" pitchFamily="2" charset="2"/>
                          </a:rPr>
                          <m:t>𝑲</m:t>
                        </m:r>
                      </m:e>
                      <m:sub>
                        <m:r>
                          <a:rPr lang="en-US" altLang="zh-TW" sz="15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sym typeface="Symbol" pitchFamily="2" charset="2"/>
                          </a:rPr>
                          <m:t>𝟎</m:t>
                        </m:r>
                      </m:sub>
                      <m:sup>
                        <m:r>
                          <a:rPr lang="en-US" altLang="zh-TW" sz="15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sym typeface="Symbol" pitchFamily="2" charset="2"/>
                          </a:rPr>
                          <m:t>∗</m:t>
                        </m:r>
                      </m:sup>
                    </m:sSubSup>
                  </m:oMath>
                </a14:m>
                <a:r>
                  <a:rPr lang="en-US" altLang="zh-TW" sz="1500" dirty="0">
                    <a:solidFill>
                      <a:srgbClr val="FF0000"/>
                    </a:solidFill>
                    <a:latin typeface="Arial" panose="020B0604020202020204" pitchFamily="34" charset="0"/>
                  </a:rPr>
                  <a:t>(700),  I=1: a</a:t>
                </a:r>
                <a:r>
                  <a:rPr lang="en-US" altLang="zh-TW" sz="1500" baseline="-25000" dirty="0">
                    <a:solidFill>
                      <a:srgbClr val="FF0000"/>
                    </a:solidFill>
                    <a:latin typeface="Arial" panose="020B0604020202020204" pitchFamily="34" charset="0"/>
                  </a:rPr>
                  <a:t>0</a:t>
                </a:r>
                <a:r>
                  <a:rPr lang="en-US" altLang="zh-TW" sz="1500" dirty="0">
                    <a:solidFill>
                      <a:srgbClr val="FF0000"/>
                    </a:solidFill>
                    <a:latin typeface="Arial" panose="020B0604020202020204" pitchFamily="34" charset="0"/>
                  </a:rPr>
                  <a:t>(980), </a:t>
                </a:r>
              </a:p>
              <a:p>
                <a:pPr eaLnBrk="1" hangingPunct="1">
                  <a:spcBef>
                    <a:spcPct val="50000"/>
                  </a:spcBef>
                  <a:buFont typeface="Wingdings" pitchFamily="2" charset="2"/>
                  <a:buChar char="n"/>
                </a:pPr>
                <a:r>
                  <a:rPr lang="en-US" altLang="zh-TW" sz="1500" dirty="0">
                    <a:solidFill>
                      <a:srgbClr val="FF0000"/>
                    </a:solidFill>
                    <a:latin typeface="Arial" panose="020B0604020202020204" pitchFamily="34" charset="0"/>
                  </a:rPr>
                  <a:t>  heavy nonets (&gt; 1 GeV)</a:t>
                </a:r>
              </a:p>
              <a:p>
                <a:pPr eaLnBrk="1" hangingPunct="1">
                  <a:spcBef>
                    <a:spcPct val="50000"/>
                  </a:spcBef>
                </a:pPr>
                <a:r>
                  <a:rPr lang="en-US" altLang="zh-TW" sz="1500" dirty="0">
                    <a:solidFill>
                      <a:srgbClr val="FF0000"/>
                    </a:solidFill>
                    <a:latin typeface="Arial" panose="020B0604020202020204" pitchFamily="34" charset="0"/>
                  </a:rPr>
                  <a:t>    I=0: f</a:t>
                </a:r>
                <a:r>
                  <a:rPr lang="en-US" altLang="zh-TW" sz="1500" baseline="-25000" dirty="0">
                    <a:solidFill>
                      <a:srgbClr val="FF0000"/>
                    </a:solidFill>
                    <a:latin typeface="Arial" panose="020B0604020202020204" pitchFamily="34" charset="0"/>
                  </a:rPr>
                  <a:t>0</a:t>
                </a:r>
                <a:r>
                  <a:rPr lang="en-US" altLang="zh-TW" sz="1500" dirty="0">
                    <a:solidFill>
                      <a:srgbClr val="FF0000"/>
                    </a:solidFill>
                    <a:latin typeface="Arial" panose="020B0604020202020204" pitchFamily="34" charset="0"/>
                  </a:rPr>
                  <a:t>(1370), f</a:t>
                </a:r>
                <a:r>
                  <a:rPr lang="en-US" altLang="zh-TW" sz="1500" baseline="-25000" dirty="0">
                    <a:solidFill>
                      <a:srgbClr val="FF0000"/>
                    </a:solidFill>
                    <a:latin typeface="Arial" panose="020B0604020202020204" pitchFamily="34" charset="0"/>
                  </a:rPr>
                  <a:t>0</a:t>
                </a:r>
                <a:r>
                  <a:rPr lang="en-US" altLang="zh-TW" sz="1500" dirty="0">
                    <a:solidFill>
                      <a:srgbClr val="FF0000"/>
                    </a:solidFill>
                    <a:latin typeface="Arial" panose="020B0604020202020204" pitchFamily="34" charset="0"/>
                  </a:rPr>
                  <a:t>(1500),   I=1/2: K</a:t>
                </a:r>
                <a:r>
                  <a:rPr lang="en-US" altLang="zh-TW" sz="1500" baseline="30000" dirty="0">
                    <a:solidFill>
                      <a:srgbClr val="FF0000"/>
                    </a:solidFill>
                    <a:latin typeface="Arial" panose="020B0604020202020204" pitchFamily="34" charset="0"/>
                  </a:rPr>
                  <a:t>*</a:t>
                </a:r>
                <a:r>
                  <a:rPr lang="en-US" altLang="zh-TW" sz="1500" baseline="-25000" dirty="0">
                    <a:solidFill>
                      <a:srgbClr val="FF0000"/>
                    </a:solidFill>
                    <a:latin typeface="Arial" panose="020B0604020202020204" pitchFamily="34" charset="0"/>
                  </a:rPr>
                  <a:t>0</a:t>
                </a:r>
                <a:r>
                  <a:rPr lang="en-US" altLang="zh-TW" sz="1500" dirty="0">
                    <a:solidFill>
                      <a:srgbClr val="FF0000"/>
                    </a:solidFill>
                    <a:latin typeface="Arial" panose="020B0604020202020204" pitchFamily="34" charset="0"/>
                  </a:rPr>
                  <a:t>(1430),  I=1: a</a:t>
                </a:r>
                <a:r>
                  <a:rPr lang="en-US" altLang="zh-TW" sz="1500" baseline="-25000" dirty="0">
                    <a:solidFill>
                      <a:srgbClr val="FF0000"/>
                    </a:solidFill>
                    <a:latin typeface="Arial" panose="020B0604020202020204" pitchFamily="34" charset="0"/>
                  </a:rPr>
                  <a:t>0</a:t>
                </a:r>
                <a:r>
                  <a:rPr lang="en-US" altLang="zh-TW" sz="1500" dirty="0">
                    <a:solidFill>
                      <a:srgbClr val="FF0000"/>
                    </a:solidFill>
                    <a:latin typeface="Arial" panose="020B0604020202020204" pitchFamily="34" charset="0"/>
                  </a:rPr>
                  <a:t>(1450)</a:t>
                </a:r>
              </a:p>
              <a:p>
                <a:pPr eaLnBrk="1" hangingPunct="1">
                  <a:spcBef>
                    <a:spcPct val="50000"/>
                  </a:spcBef>
                </a:pPr>
                <a:r>
                  <a:rPr lang="en-US" altLang="zh-TW" sz="1500" dirty="0">
                    <a:solidFill>
                      <a:srgbClr val="FF0000"/>
                    </a:solidFill>
                    <a:latin typeface="Arial" panose="020B0604020202020204" pitchFamily="34" charset="0"/>
                  </a:rPr>
                  <a:t>    I=0: f</a:t>
                </a:r>
                <a:r>
                  <a:rPr lang="en-US" altLang="zh-TW" sz="1500" baseline="-25000" dirty="0">
                    <a:solidFill>
                      <a:srgbClr val="FF0000"/>
                    </a:solidFill>
                    <a:latin typeface="Arial" panose="020B0604020202020204" pitchFamily="34" charset="0"/>
                  </a:rPr>
                  <a:t>0</a:t>
                </a:r>
                <a:r>
                  <a:rPr lang="en-US" altLang="zh-TW" sz="1500" dirty="0">
                    <a:solidFill>
                      <a:srgbClr val="FF0000"/>
                    </a:solidFill>
                    <a:latin typeface="Arial" panose="020B0604020202020204" pitchFamily="34" charset="0"/>
                  </a:rPr>
                  <a:t>(1710), f</a:t>
                </a:r>
                <a:r>
                  <a:rPr lang="en-US" altLang="zh-TW" sz="1500" baseline="-25000" dirty="0">
                    <a:solidFill>
                      <a:srgbClr val="FF0000"/>
                    </a:solidFill>
                    <a:latin typeface="Arial" panose="020B0604020202020204" pitchFamily="34" charset="0"/>
                  </a:rPr>
                  <a:t>0</a:t>
                </a:r>
                <a:r>
                  <a:rPr lang="en-US" altLang="zh-TW" sz="1500" dirty="0">
                    <a:solidFill>
                      <a:srgbClr val="FF0000"/>
                    </a:solidFill>
                    <a:latin typeface="Arial" panose="020B0604020202020204" pitchFamily="34" charset="0"/>
                  </a:rPr>
                  <a:t>(1770),   I=1/2: K</a:t>
                </a:r>
                <a:r>
                  <a:rPr lang="en-US" altLang="zh-TW" sz="1500" baseline="30000" dirty="0">
                    <a:solidFill>
                      <a:srgbClr val="FF0000"/>
                    </a:solidFill>
                    <a:latin typeface="Arial" panose="020B0604020202020204" pitchFamily="34" charset="0"/>
                  </a:rPr>
                  <a:t>*</a:t>
                </a:r>
                <a:r>
                  <a:rPr lang="en-US" altLang="zh-TW" sz="1500" baseline="-25000" dirty="0">
                    <a:solidFill>
                      <a:srgbClr val="FF0000"/>
                    </a:solidFill>
                    <a:latin typeface="Arial" panose="020B0604020202020204" pitchFamily="34" charset="0"/>
                  </a:rPr>
                  <a:t>0</a:t>
                </a:r>
                <a:r>
                  <a:rPr lang="en-US" altLang="zh-TW" sz="1500" dirty="0">
                    <a:solidFill>
                      <a:srgbClr val="FF0000"/>
                    </a:solidFill>
                    <a:latin typeface="Arial" panose="020B0604020202020204" pitchFamily="34" charset="0"/>
                  </a:rPr>
                  <a:t>(1950),  I=1: a</a:t>
                </a:r>
                <a:r>
                  <a:rPr lang="en-US" altLang="zh-TW" sz="1500" baseline="-25000" dirty="0">
                    <a:solidFill>
                      <a:srgbClr val="FF0000"/>
                    </a:solidFill>
                    <a:latin typeface="Arial" panose="020B0604020202020204" pitchFamily="34" charset="0"/>
                  </a:rPr>
                  <a:t>0</a:t>
                </a:r>
                <a:r>
                  <a:rPr lang="en-US" altLang="zh-TW" sz="1500" dirty="0">
                    <a:solidFill>
                      <a:srgbClr val="FF0000"/>
                    </a:solidFill>
                    <a:latin typeface="Arial" panose="020B0604020202020204" pitchFamily="34" charset="0"/>
                  </a:rPr>
                  <a:t>(1710)</a:t>
                </a:r>
              </a:p>
            </p:txBody>
          </p:sp>
        </mc:Choice>
        <mc:Fallback xmlns="">
          <p:sp>
            <p:nvSpPr>
              <p:cNvPr id="81926" name="Text Box 6">
                <a:extLst>
                  <a:ext uri="{FF2B5EF4-FFF2-40B4-BE49-F238E27FC236}">
                    <a16:creationId xmlns:a16="http://schemas.microsoft.com/office/drawing/2014/main" id="{A8016E46-CF6A-7605-8313-92E47EA6B1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50025" y="575490"/>
                <a:ext cx="8576259" cy="2484142"/>
              </a:xfrm>
              <a:prstGeom prst="rect">
                <a:avLst/>
              </a:prstGeom>
              <a:blipFill>
                <a:blip r:embed="rId3"/>
                <a:stretch>
                  <a:fillRect l="-296" t="-51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1929" name="Text Box 9">
            <a:extLst>
              <a:ext uri="{FF2B5EF4-FFF2-40B4-BE49-F238E27FC236}">
                <a16:creationId xmlns:a16="http://schemas.microsoft.com/office/drawing/2014/main" id="{FFC6A172-A093-6803-4F28-AFF1CE87C2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3554" y="4162899"/>
            <a:ext cx="6953794" cy="727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9pPr>
          </a:lstStyle>
          <a:p>
            <a:pPr marL="285750" indent="-285750" eaLnBrk="1" hangingPunct="1">
              <a:spcBef>
                <a:spcPct val="50000"/>
              </a:spcBef>
              <a:buFont typeface="Wingdings" pitchFamily="2" charset="2"/>
              <a:buChar char="n"/>
            </a:pPr>
            <a:r>
              <a:rPr lang="en-US" altLang="zh-TW" sz="1650" dirty="0">
                <a:solidFill>
                  <a:srgbClr val="990099"/>
                </a:solidFill>
                <a:latin typeface="Arial" panose="020B0604020202020204" pitchFamily="34" charset="0"/>
                <a:sym typeface="Symbol" pitchFamily="2" charset="2"/>
              </a:rPr>
              <a:t>Why are </a:t>
            </a:r>
            <a:r>
              <a:rPr lang="en-US" altLang="zh-TW" sz="1650" dirty="0">
                <a:solidFill>
                  <a:srgbClr val="990099"/>
                </a:solidFill>
                <a:latin typeface="Arial" panose="020B0604020202020204" pitchFamily="34" charset="0"/>
              </a:rPr>
              <a:t>f</a:t>
            </a:r>
            <a:r>
              <a:rPr lang="en-US" altLang="zh-TW" sz="1650" baseline="-25000" dirty="0">
                <a:solidFill>
                  <a:srgbClr val="990099"/>
                </a:solidFill>
                <a:latin typeface="Arial" panose="020B0604020202020204" pitchFamily="34" charset="0"/>
              </a:rPr>
              <a:t>0</a:t>
            </a:r>
            <a:r>
              <a:rPr lang="en-US" altLang="zh-TW" sz="1650" dirty="0">
                <a:solidFill>
                  <a:srgbClr val="990099"/>
                </a:solidFill>
                <a:latin typeface="Arial" panose="020B0604020202020204" pitchFamily="34" charset="0"/>
              </a:rPr>
              <a:t> and a</a:t>
            </a:r>
            <a:r>
              <a:rPr lang="en-US" altLang="zh-TW" sz="1650" baseline="-25000" dirty="0">
                <a:solidFill>
                  <a:srgbClr val="990099"/>
                </a:solidFill>
                <a:latin typeface="Arial" panose="020B0604020202020204" pitchFamily="34" charset="0"/>
              </a:rPr>
              <a:t>0</a:t>
            </a:r>
            <a:r>
              <a:rPr lang="en-US" altLang="zh-TW" sz="1650" dirty="0">
                <a:solidFill>
                  <a:srgbClr val="990099"/>
                </a:solidFill>
                <a:latin typeface="Arial" panose="020B0604020202020204" pitchFamily="34" charset="0"/>
              </a:rPr>
              <a:t> degenerate in masses?</a:t>
            </a:r>
            <a:endParaRPr lang="en-US" altLang="zh-TW" sz="1650" dirty="0">
              <a:solidFill>
                <a:srgbClr val="990099"/>
              </a:solidFill>
              <a:latin typeface="Arial" panose="020B0604020202020204" pitchFamily="34" charset="0"/>
              <a:sym typeface="Symbol" pitchFamily="2" charset="2"/>
            </a:endParaRPr>
          </a:p>
          <a:p>
            <a:pPr marL="285750" indent="-285750" eaLnBrk="1" hangingPunct="1">
              <a:spcBef>
                <a:spcPct val="50000"/>
              </a:spcBef>
              <a:buFont typeface="Wingdings" pitchFamily="2" charset="2"/>
              <a:buChar char="n"/>
            </a:pPr>
            <a:r>
              <a:rPr lang="en-US" altLang="zh-TW" sz="1650" dirty="0">
                <a:solidFill>
                  <a:srgbClr val="990099"/>
                </a:solidFill>
                <a:latin typeface="Arial" panose="020B0604020202020204" pitchFamily="34" charset="0"/>
                <a:sym typeface="Symbol" pitchFamily="2" charset="2"/>
              </a:rPr>
              <a:t>Why are /</a:t>
            </a:r>
            <a:r>
              <a:rPr lang="en-US" altLang="zh-TW" sz="1650" dirty="0">
                <a:solidFill>
                  <a:srgbClr val="990099"/>
                </a:solidFill>
                <a:latin typeface="Arial" panose="020B0604020202020204" pitchFamily="34" charset="0"/>
              </a:rPr>
              <a:t>f</a:t>
            </a:r>
            <a:r>
              <a:rPr lang="en-US" altLang="zh-TW" sz="1650" baseline="-25000" dirty="0">
                <a:solidFill>
                  <a:srgbClr val="990099"/>
                </a:solidFill>
                <a:latin typeface="Arial" panose="020B0604020202020204" pitchFamily="34" charset="0"/>
              </a:rPr>
              <a:t>0</a:t>
            </a:r>
            <a:r>
              <a:rPr lang="en-US" altLang="zh-TW" sz="1650" dirty="0">
                <a:solidFill>
                  <a:srgbClr val="990099"/>
                </a:solidFill>
                <a:latin typeface="Arial" panose="020B0604020202020204" pitchFamily="34" charset="0"/>
              </a:rPr>
              <a:t>(500) and </a:t>
            </a:r>
            <a:r>
              <a:rPr lang="en-US" altLang="zh-TW" sz="1650" dirty="0">
                <a:solidFill>
                  <a:srgbClr val="990099"/>
                </a:solidFill>
                <a:latin typeface="Arial" panose="020B0604020202020204" pitchFamily="34" charset="0"/>
                <a:sym typeface="Symbol" pitchFamily="2" charset="2"/>
              </a:rPr>
              <a:t>/</a:t>
            </a:r>
            <a:r>
              <a:rPr lang="en-US" altLang="zh-TW" sz="1650" dirty="0">
                <a:solidFill>
                  <a:srgbClr val="990099"/>
                </a:solidFill>
                <a:latin typeface="Arial" panose="020B0604020202020204" pitchFamily="34" charset="0"/>
              </a:rPr>
              <a:t>K</a:t>
            </a:r>
            <a:r>
              <a:rPr lang="en-US" altLang="zh-TW" sz="1650" baseline="-25000" dirty="0">
                <a:solidFill>
                  <a:srgbClr val="990099"/>
                </a:solidFill>
                <a:latin typeface="Arial" panose="020B0604020202020204" pitchFamily="34" charset="0"/>
              </a:rPr>
              <a:t>0</a:t>
            </a:r>
            <a:r>
              <a:rPr lang="en-US" altLang="zh-TW" sz="1650" baseline="15000" dirty="0">
                <a:solidFill>
                  <a:srgbClr val="990099"/>
                </a:solidFill>
                <a:latin typeface="Arial" panose="020B0604020202020204" pitchFamily="34" charset="0"/>
              </a:rPr>
              <a:t>*</a:t>
            </a:r>
            <a:r>
              <a:rPr lang="en-US" altLang="zh-TW" sz="1650" dirty="0">
                <a:solidFill>
                  <a:srgbClr val="990099"/>
                </a:solidFill>
                <a:latin typeface="Arial" panose="020B0604020202020204" pitchFamily="34" charset="0"/>
              </a:rPr>
              <a:t>(800) much broader than f</a:t>
            </a:r>
            <a:r>
              <a:rPr lang="en-US" altLang="zh-TW" sz="1650" baseline="-25000" dirty="0">
                <a:solidFill>
                  <a:srgbClr val="990099"/>
                </a:solidFill>
                <a:latin typeface="Arial" panose="020B0604020202020204" pitchFamily="34" charset="0"/>
              </a:rPr>
              <a:t>0</a:t>
            </a:r>
            <a:r>
              <a:rPr lang="en-US" altLang="zh-TW" sz="1650" dirty="0">
                <a:solidFill>
                  <a:srgbClr val="990099"/>
                </a:solidFill>
                <a:latin typeface="Arial" panose="020B0604020202020204" pitchFamily="34" charset="0"/>
              </a:rPr>
              <a:t> and a</a:t>
            </a:r>
            <a:r>
              <a:rPr lang="en-US" altLang="zh-TW" sz="1650" baseline="-25000" dirty="0">
                <a:solidFill>
                  <a:srgbClr val="990099"/>
                </a:solidFill>
                <a:latin typeface="Arial" panose="020B0604020202020204" pitchFamily="34" charset="0"/>
              </a:rPr>
              <a:t>0</a:t>
            </a:r>
            <a:r>
              <a:rPr lang="en-US" altLang="zh-TW" sz="1650" dirty="0">
                <a:solidFill>
                  <a:srgbClr val="990099"/>
                </a:solidFill>
                <a:latin typeface="Arial" panose="020B0604020202020204" pitchFamily="34" charset="0"/>
              </a:rPr>
              <a:t> ?</a:t>
            </a:r>
            <a:endParaRPr lang="en-US" altLang="zh-TW" sz="1650" baseline="-25000" dirty="0">
              <a:solidFill>
                <a:srgbClr val="990099"/>
              </a:solidFill>
              <a:latin typeface="Arial" panose="020B0604020202020204" pitchFamily="34" charset="0"/>
            </a:endParaRPr>
          </a:p>
        </p:txBody>
      </p:sp>
      <p:sp>
        <p:nvSpPr>
          <p:cNvPr id="1030" name="AutoShape 27">
            <a:extLst>
              <a:ext uri="{FF2B5EF4-FFF2-40B4-BE49-F238E27FC236}">
                <a16:creationId xmlns:a16="http://schemas.microsoft.com/office/drawing/2014/main" id="{03CC3E6A-6229-26C2-7653-F9719945C0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43675" y="1436752"/>
            <a:ext cx="1290638" cy="1203722"/>
          </a:xfrm>
          <a:prstGeom prst="hexagon">
            <a:avLst>
              <a:gd name="adj" fmla="val 26805"/>
              <a:gd name="vf" fmla="val 11547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9pPr>
          </a:lstStyle>
          <a:p>
            <a:pPr eaLnBrk="1" hangingPunct="1"/>
            <a:endParaRPr lang="zh-TW" altLang="en-US" sz="1500"/>
          </a:p>
        </p:txBody>
      </p:sp>
      <p:sp>
        <p:nvSpPr>
          <p:cNvPr id="1031" name="Line 28">
            <a:extLst>
              <a:ext uri="{FF2B5EF4-FFF2-40B4-BE49-F238E27FC236}">
                <a16:creationId xmlns:a16="http://schemas.microsoft.com/office/drawing/2014/main" id="{368B0CE6-C7C4-22C8-86EE-FAD47FE9A9F0}"/>
              </a:ext>
            </a:extLst>
          </p:cNvPr>
          <p:cNvSpPr>
            <a:spLocks noChangeShapeType="1"/>
          </p:cNvSpPr>
          <p:nvPr/>
        </p:nvSpPr>
        <p:spPr bwMode="auto">
          <a:xfrm>
            <a:off x="6543675" y="2046353"/>
            <a:ext cx="1290638" cy="119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 sz="1238"/>
          </a:p>
        </p:txBody>
      </p:sp>
      <p:sp>
        <p:nvSpPr>
          <p:cNvPr id="1032" name="Line 29">
            <a:extLst>
              <a:ext uri="{FF2B5EF4-FFF2-40B4-BE49-F238E27FC236}">
                <a16:creationId xmlns:a16="http://schemas.microsoft.com/office/drawing/2014/main" id="{D0A5B6AF-F5F8-E5C1-1EA9-C9FDB3935348}"/>
              </a:ext>
            </a:extLst>
          </p:cNvPr>
          <p:cNvSpPr>
            <a:spLocks noChangeShapeType="1"/>
          </p:cNvSpPr>
          <p:nvPr/>
        </p:nvSpPr>
        <p:spPr bwMode="auto">
          <a:xfrm>
            <a:off x="6862763" y="1436752"/>
            <a:ext cx="646510" cy="12144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 sz="1238"/>
          </a:p>
        </p:txBody>
      </p:sp>
      <p:sp>
        <p:nvSpPr>
          <p:cNvPr id="1033" name="Line 30">
            <a:extLst>
              <a:ext uri="{FF2B5EF4-FFF2-40B4-BE49-F238E27FC236}">
                <a16:creationId xmlns:a16="http://schemas.microsoft.com/office/drawing/2014/main" id="{1F2F8106-08FD-D7F0-C179-85E5F159242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860382" y="1459374"/>
            <a:ext cx="622697" cy="119419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 sz="1238"/>
          </a:p>
        </p:txBody>
      </p:sp>
      <p:graphicFrame>
        <p:nvGraphicFramePr>
          <p:cNvPr id="1026" name="Object 31">
            <a:extLst>
              <a:ext uri="{FF2B5EF4-FFF2-40B4-BE49-F238E27FC236}">
                <a16:creationId xmlns:a16="http://schemas.microsoft.com/office/drawing/2014/main" id="{4E31A116-D9C0-9394-53F8-FC6E5576194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23384603"/>
              </p:ext>
            </p:extLst>
          </p:nvPr>
        </p:nvGraphicFramePr>
        <p:xfrm>
          <a:off x="6282928" y="1370078"/>
          <a:ext cx="1756172" cy="13501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4" imgW="41833800" imgH="32181800" progId="Equation.3">
                  <p:embed/>
                </p:oleObj>
              </mc:Choice>
              <mc:Fallback>
                <p:oleObj name="方程式" r:id="rId4" imgW="41833800" imgH="32181800" progId="Equation.3">
                  <p:embed/>
                  <p:pic>
                    <p:nvPicPr>
                      <p:cNvPr id="1026" name="Object 31">
                        <a:extLst>
                          <a:ext uri="{FF2B5EF4-FFF2-40B4-BE49-F238E27FC236}">
                            <a16:creationId xmlns:a16="http://schemas.microsoft.com/office/drawing/2014/main" id="{4E31A116-D9C0-9394-53F8-FC6E5576194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82928" y="1370078"/>
                        <a:ext cx="1756172" cy="135016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5" name="Text Box 33">
            <a:extLst>
              <a:ext uri="{FF2B5EF4-FFF2-40B4-BE49-F238E27FC236}">
                <a16:creationId xmlns:a16="http://schemas.microsoft.com/office/drawing/2014/main" id="{D35B459C-AB10-E790-5096-5B8804745F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3113" y="76200"/>
            <a:ext cx="530423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sz="1800">
                <a:solidFill>
                  <a:schemeClr val="hlink"/>
                </a:solidFill>
                <a:latin typeface="Arial" panose="020B0604020202020204" pitchFamily="34" charset="0"/>
              </a:rPr>
              <a:t>                     </a:t>
            </a:r>
          </a:p>
        </p:txBody>
      </p:sp>
      <p:graphicFrame>
        <p:nvGraphicFramePr>
          <p:cNvPr id="16" name="表格 15">
            <a:extLst>
              <a:ext uri="{FF2B5EF4-FFF2-40B4-BE49-F238E27FC236}">
                <a16:creationId xmlns:a16="http://schemas.microsoft.com/office/drawing/2014/main" id="{BC3140DF-EE9F-02AB-73FA-D0CE90769C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7939005"/>
              </p:ext>
            </p:extLst>
          </p:nvPr>
        </p:nvGraphicFramePr>
        <p:xfrm>
          <a:off x="1885117" y="3188355"/>
          <a:ext cx="5344717" cy="845820"/>
        </p:xfrm>
        <a:graphic>
          <a:graphicData uri="http://schemas.openxmlformats.org/drawingml/2006/table">
            <a:tbl>
              <a:tblPr/>
              <a:tblGrid>
                <a:gridCol w="1081088">
                  <a:extLst>
                    <a:ext uri="{9D8B030D-6E8A-4147-A177-3AD203B41FA5}">
                      <a16:colId xmlns:a16="http://schemas.microsoft.com/office/drawing/2014/main" val="688188156"/>
                    </a:ext>
                  </a:extLst>
                </a:gridCol>
                <a:gridCol w="1008460">
                  <a:extLst>
                    <a:ext uri="{9D8B030D-6E8A-4147-A177-3AD203B41FA5}">
                      <a16:colId xmlns:a16="http://schemas.microsoft.com/office/drawing/2014/main" val="3128236871"/>
                    </a:ext>
                  </a:extLst>
                </a:gridCol>
                <a:gridCol w="1079897">
                  <a:extLst>
                    <a:ext uri="{9D8B030D-6E8A-4147-A177-3AD203B41FA5}">
                      <a16:colId xmlns:a16="http://schemas.microsoft.com/office/drawing/2014/main" val="33807248"/>
                    </a:ext>
                  </a:extLst>
                </a:gridCol>
                <a:gridCol w="1087041">
                  <a:extLst>
                    <a:ext uri="{9D8B030D-6E8A-4147-A177-3AD203B41FA5}">
                      <a16:colId xmlns:a16="http://schemas.microsoft.com/office/drawing/2014/main" val="3116404315"/>
                    </a:ext>
                  </a:extLst>
                </a:gridCol>
                <a:gridCol w="1088231">
                  <a:extLst>
                    <a:ext uri="{9D8B030D-6E8A-4147-A177-3AD203B41FA5}">
                      <a16:colId xmlns:a16="http://schemas.microsoft.com/office/drawing/2014/main" val="2859246344"/>
                    </a:ext>
                  </a:extLst>
                </a:gridCol>
              </a:tblGrid>
              <a:tr h="278606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PMingLiU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PMingLiU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PMingLiU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PMingLiU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PMingLiU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PMingLiU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PMingLiU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PMingLiU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PMingLiU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PMingLiU" panose="02020500000000000000" pitchFamily="18" charset="-12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PMingLiU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PMingLiU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PMingLiU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PMingLiU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PMingLiU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PMingLiU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PMingLiU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PMingLiU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PMingLiU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  <a:ea typeface="PMingLiU" panose="02020500000000000000" pitchFamily="18" charset="-120"/>
                        </a:rPr>
                        <a:t>    f</a:t>
                      </a:r>
                      <a:r>
                        <a:rPr kumimoji="0" lang="en-US" altLang="zh-TW" sz="1400" b="0" i="0" u="none" strike="noStrike" cap="none" normalizeH="0" baseline="-2500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  <a:ea typeface="PMingLiU" panose="02020500000000000000" pitchFamily="18" charset="-120"/>
                        </a:rPr>
                        <a:t>0</a:t>
                      </a:r>
                      <a:r>
                        <a:rPr kumimoji="0" lang="en-US" altLang="zh-TW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  <a:ea typeface="PMingLiU" panose="02020500000000000000" pitchFamily="18" charset="-120"/>
                        </a:rPr>
                        <a:t>(500)</a:t>
                      </a:r>
                      <a:endParaRPr kumimoji="0" lang="zh-TW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Arial" panose="020B0604020202020204" pitchFamily="34" charset="0"/>
                        <a:ea typeface="PMingLiU" panose="02020500000000000000" pitchFamily="18" charset="-12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PMingLiU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PMingLiU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PMingLiU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PMingLiU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PMingLiU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PMingLiU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PMingLiU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PMingLiU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PMingLiU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  <a:ea typeface="PMingLiU" panose="02020500000000000000" pitchFamily="18" charset="-120"/>
                        </a:rPr>
                        <a:t>    K</a:t>
                      </a:r>
                      <a:r>
                        <a:rPr kumimoji="0" lang="en-US" altLang="zh-TW" sz="1400" b="0" i="0" u="none" strike="noStrike" cap="none" normalizeH="0" baseline="-25000" dirty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  <a:ea typeface="PMingLiU" panose="02020500000000000000" pitchFamily="18" charset="-120"/>
                        </a:rPr>
                        <a:t>0</a:t>
                      </a:r>
                      <a:r>
                        <a:rPr kumimoji="0" lang="en-US" altLang="zh-TW" sz="1400" b="0" i="0" u="none" strike="noStrike" cap="none" normalizeH="0" baseline="15000" dirty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  <a:ea typeface="PMingLiU" panose="02020500000000000000" pitchFamily="18" charset="-120"/>
                        </a:rPr>
                        <a:t>*</a:t>
                      </a:r>
                      <a:r>
                        <a:rPr kumimoji="0" lang="en-US" altLang="zh-TW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  <a:ea typeface="PMingLiU" panose="02020500000000000000" pitchFamily="18" charset="-120"/>
                        </a:rPr>
                        <a:t>(700)</a:t>
                      </a:r>
                      <a:endParaRPr kumimoji="0" lang="zh-TW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Arial" panose="020B0604020202020204" pitchFamily="34" charset="0"/>
                        <a:ea typeface="PMingLiU" panose="02020500000000000000" pitchFamily="18" charset="-12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PMingLiU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PMingLiU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PMingLiU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PMingLiU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PMingLiU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PMingLiU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PMingLiU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PMingLiU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PMingLiU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  <a:ea typeface="PMingLiU" panose="02020500000000000000" pitchFamily="18" charset="-120"/>
                        </a:rPr>
                        <a:t>     f</a:t>
                      </a:r>
                      <a:r>
                        <a:rPr kumimoji="0" lang="en-US" altLang="zh-TW" sz="1400" b="0" i="0" u="none" strike="noStrike" cap="none" normalizeH="0" baseline="-2500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  <a:ea typeface="PMingLiU" panose="02020500000000000000" pitchFamily="18" charset="-120"/>
                        </a:rPr>
                        <a:t>0</a:t>
                      </a:r>
                      <a:r>
                        <a:rPr kumimoji="0" lang="en-US" altLang="zh-TW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  <a:ea typeface="PMingLiU" panose="02020500000000000000" pitchFamily="18" charset="-120"/>
                        </a:rPr>
                        <a:t>(980)</a:t>
                      </a:r>
                      <a:endParaRPr kumimoji="0" lang="zh-TW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Arial" panose="020B0604020202020204" pitchFamily="34" charset="0"/>
                        <a:ea typeface="PMingLiU" panose="02020500000000000000" pitchFamily="18" charset="-12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PMingLiU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PMingLiU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PMingLiU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PMingLiU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PMingLiU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PMingLiU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PMingLiU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PMingLiU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PMingLiU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  <a:ea typeface="PMingLiU" panose="02020500000000000000" pitchFamily="18" charset="-120"/>
                        </a:rPr>
                        <a:t>     a</a:t>
                      </a:r>
                      <a:r>
                        <a:rPr kumimoji="0" lang="en-US" altLang="zh-TW" sz="1400" b="0" i="0" u="none" strike="noStrike" cap="none" normalizeH="0" baseline="-2500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  <a:ea typeface="PMingLiU" panose="02020500000000000000" pitchFamily="18" charset="-120"/>
                        </a:rPr>
                        <a:t>0</a:t>
                      </a:r>
                      <a:r>
                        <a:rPr kumimoji="0" lang="en-US" altLang="zh-TW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" panose="020B0604020202020204" pitchFamily="34" charset="0"/>
                          <a:ea typeface="PMingLiU" panose="02020500000000000000" pitchFamily="18" charset="-120"/>
                        </a:rPr>
                        <a:t>(980)</a:t>
                      </a:r>
                      <a:endParaRPr kumimoji="0" lang="zh-TW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Arial" panose="020B0604020202020204" pitchFamily="34" charset="0"/>
                        <a:ea typeface="PMingLiU" panose="02020500000000000000" pitchFamily="18" charset="-12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0852299"/>
                  </a:ext>
                </a:extLst>
              </a:tr>
              <a:tr h="278606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PMingLiU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PMingLiU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PMingLiU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PMingLiU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PMingLiU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PMingLiU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PMingLiU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PMingLiU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PMingLiU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PMingLiU" panose="02020500000000000000" pitchFamily="18" charset="-120"/>
                        </a:rPr>
                        <a:t>mass (MeV)</a:t>
                      </a:r>
                      <a:endParaRPr kumimoji="0" lang="zh-TW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PMingLiU" panose="02020500000000000000" pitchFamily="18" charset="-12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PMingLiU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PMingLiU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PMingLiU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PMingLiU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PMingLiU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PMingLiU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PMingLiU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PMingLiU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PMingLiU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PMingLiU" panose="02020500000000000000" pitchFamily="18" charset="-120"/>
                        </a:rPr>
                        <a:t>   400-550</a:t>
                      </a:r>
                      <a:endParaRPr kumimoji="0" lang="zh-TW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PMingLiU" panose="02020500000000000000" pitchFamily="18" charset="-12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PMingLiU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PMingLiU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PMingLiU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PMingLiU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PMingLiU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PMingLiU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PMingLiU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PMingLiU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PMingLiU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PMingLiU" panose="02020500000000000000" pitchFamily="18" charset="-120"/>
                        </a:rPr>
                        <a:t>    630-730</a:t>
                      </a:r>
                      <a:endParaRPr kumimoji="0" lang="zh-TW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PMingLiU" panose="02020500000000000000" pitchFamily="18" charset="-12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PMingLiU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PMingLiU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PMingLiU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PMingLiU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PMingLiU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PMingLiU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PMingLiU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PMingLiU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PMingLiU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PMingLiU" panose="02020500000000000000" pitchFamily="18" charset="-120"/>
                        </a:rPr>
                        <a:t>    990</a:t>
                      </a:r>
                      <a:r>
                        <a:rPr kumimoji="0" lang="en-US" altLang="zh-TW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PMingLiU" panose="02020500000000000000" pitchFamily="18" charset="-120"/>
                          <a:sym typeface="Symbol" pitchFamily="2" charset="2"/>
                        </a:rPr>
                        <a:t>2</a:t>
                      </a:r>
                      <a:r>
                        <a:rPr kumimoji="0" lang="en-US" altLang="zh-TW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PMingLiU" panose="02020500000000000000" pitchFamily="18" charset="-120"/>
                        </a:rPr>
                        <a:t>0</a:t>
                      </a:r>
                      <a:endParaRPr kumimoji="0" lang="zh-TW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PMingLiU" panose="02020500000000000000" pitchFamily="18" charset="-12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PMingLiU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PMingLiU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PMingLiU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PMingLiU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PMingLiU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PMingLiU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PMingLiU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PMingLiU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PMingLiU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PMingLiU" panose="02020500000000000000" pitchFamily="18" charset="-120"/>
                        </a:rPr>
                        <a:t>    980</a:t>
                      </a:r>
                      <a:r>
                        <a:rPr kumimoji="0" lang="en-US" altLang="zh-TW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PMingLiU" panose="02020500000000000000" pitchFamily="18" charset="-120"/>
                          <a:sym typeface="Symbol" pitchFamily="2" charset="2"/>
                        </a:rPr>
                        <a:t>20</a:t>
                      </a:r>
                      <a:endParaRPr kumimoji="0" lang="zh-TW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PMingLiU" panose="02020500000000000000" pitchFamily="18" charset="-12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382487"/>
                  </a:ext>
                </a:extLst>
              </a:tr>
              <a:tr h="278606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PMingLiU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PMingLiU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PMingLiU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PMingLiU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PMingLiU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PMingLiU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PMingLiU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PMingLiU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PMingLiU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PMingLiU" panose="02020500000000000000" pitchFamily="18" charset="-120"/>
                        </a:rPr>
                        <a:t>width (MeV)</a:t>
                      </a:r>
                      <a:endParaRPr kumimoji="0" lang="zh-TW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PMingLiU" panose="02020500000000000000" pitchFamily="18" charset="-12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PMingLiU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PMingLiU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PMingLiU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PMingLiU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PMingLiU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PMingLiU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PMingLiU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PMingLiU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PMingLiU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PMingLiU" panose="02020500000000000000" pitchFamily="18" charset="-120"/>
                        </a:rPr>
                        <a:t>   400-700</a:t>
                      </a:r>
                      <a:endParaRPr kumimoji="0" lang="zh-TW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PMingLiU" panose="02020500000000000000" pitchFamily="18" charset="-12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PMingLiU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PMingLiU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PMingLiU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PMingLiU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PMingLiU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PMingLiU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PMingLiU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PMingLiU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PMingLiU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PMingLiU" panose="02020500000000000000" pitchFamily="18" charset="-120"/>
                        </a:rPr>
                        <a:t>    520</a:t>
                      </a:r>
                      <a:r>
                        <a:rPr kumimoji="0" lang="en-US" altLang="zh-TW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PMingLiU" panose="02020500000000000000" pitchFamily="18" charset="-120"/>
                          <a:sym typeface="Symbol" pitchFamily="2" charset="2"/>
                        </a:rPr>
                        <a:t>-680</a:t>
                      </a:r>
                      <a:endParaRPr kumimoji="0" lang="zh-TW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PMingLiU" panose="02020500000000000000" pitchFamily="18" charset="-12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PMingLiU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PMingLiU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PMingLiU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PMingLiU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PMingLiU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PMingLiU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PMingLiU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PMingLiU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PMingLiU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PMingLiU" panose="02020500000000000000" pitchFamily="18" charset="-120"/>
                        </a:rPr>
                        <a:t>     10-100</a:t>
                      </a:r>
                      <a:endParaRPr kumimoji="0" lang="zh-TW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PMingLiU" panose="02020500000000000000" pitchFamily="18" charset="-12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PMingLiU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PMingLiU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PMingLiU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PMingLiU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PMingLiU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PMingLiU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PMingLiU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PMingLiU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PMingLiU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PMingLiU" panose="02020500000000000000" pitchFamily="18" charset="-120"/>
                        </a:rPr>
                        <a:t>     50-100</a:t>
                      </a:r>
                      <a:endParaRPr kumimoji="0" lang="zh-TW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PMingLiU" panose="02020500000000000000" pitchFamily="18" charset="-12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5957523"/>
                  </a:ext>
                </a:extLst>
              </a:tr>
            </a:tbl>
          </a:graphicData>
        </a:graphic>
      </p:graphicFrame>
      <p:sp>
        <p:nvSpPr>
          <p:cNvPr id="2" name="Text Box 12">
            <a:extLst>
              <a:ext uri="{FF2B5EF4-FFF2-40B4-BE49-F238E27FC236}">
                <a16:creationId xmlns:a16="http://schemas.microsoft.com/office/drawing/2014/main" id="{42E18594-C0BB-C30D-A23A-AB7F95842F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5943" y="119982"/>
            <a:ext cx="5993207" cy="34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defTabSz="685800" eaLnBrk="1" hangingPunct="1">
              <a:spcBef>
                <a:spcPct val="50000"/>
              </a:spcBef>
              <a:buNone/>
            </a:pPr>
            <a:r>
              <a:rPr lang="en-US" altLang="zh-TW" sz="1650" dirty="0">
                <a:solidFill>
                  <a:srgbClr val="FF33CC"/>
                </a:solidFill>
              </a:rPr>
              <a:t>                                         Light Scalars</a:t>
            </a:r>
          </a:p>
        </p:txBody>
      </p:sp>
      <p:sp>
        <p:nvSpPr>
          <p:cNvPr id="3" name="Line 5">
            <a:extLst>
              <a:ext uri="{FF2B5EF4-FFF2-40B4-BE49-F238E27FC236}">
                <a16:creationId xmlns:a16="http://schemas.microsoft.com/office/drawing/2014/main" id="{EFD40030-DFB6-E197-4AC3-59F990B30F8D}"/>
              </a:ext>
            </a:extLst>
          </p:cNvPr>
          <p:cNvSpPr>
            <a:spLocks noChangeShapeType="1"/>
          </p:cNvSpPr>
          <p:nvPr/>
        </p:nvSpPr>
        <p:spPr bwMode="auto">
          <a:xfrm>
            <a:off x="1573174" y="504805"/>
            <a:ext cx="5968604" cy="0"/>
          </a:xfrm>
          <a:prstGeom prst="line">
            <a:avLst/>
          </a:prstGeom>
          <a:noFill/>
          <a:ln w="57150">
            <a:solidFill>
              <a:srgbClr val="66FF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85800"/>
            <a:endParaRPr lang="zh-TW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19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2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3">
            <a:extLst>
              <a:ext uri="{FF2B5EF4-FFF2-40B4-BE49-F238E27FC236}">
                <a16:creationId xmlns:a16="http://schemas.microsoft.com/office/drawing/2014/main" id="{B1F0469A-3055-8BFB-9F15-00B194642F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63504" y="2833687"/>
            <a:ext cx="3993356" cy="1814513"/>
          </a:xfrm>
          <a:prstGeom prst="rect">
            <a:avLst/>
          </a:prstGeom>
          <a:solidFill>
            <a:schemeClr val="bg1"/>
          </a:solidFill>
          <a:ln w="38100">
            <a:solidFill>
              <a:srgbClr val="008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650"/>
          </a:p>
        </p:txBody>
      </p:sp>
      <p:sp>
        <p:nvSpPr>
          <p:cNvPr id="5" name="Rectangle 53">
            <a:extLst>
              <a:ext uri="{FF2B5EF4-FFF2-40B4-BE49-F238E27FC236}">
                <a16:creationId xmlns:a16="http://schemas.microsoft.com/office/drawing/2014/main" id="{20FFE90F-9CE1-6B2B-C4C1-F9B28EE717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63504" y="2833687"/>
            <a:ext cx="3993356" cy="1814513"/>
          </a:xfrm>
          <a:prstGeom prst="rect">
            <a:avLst/>
          </a:prstGeom>
          <a:solidFill>
            <a:schemeClr val="bg1"/>
          </a:solidFill>
          <a:ln w="38100">
            <a:solidFill>
              <a:srgbClr val="008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650"/>
          </a:p>
        </p:txBody>
      </p:sp>
      <p:sp>
        <p:nvSpPr>
          <p:cNvPr id="6" name="Line 54">
            <a:extLst>
              <a:ext uri="{FF2B5EF4-FFF2-40B4-BE49-F238E27FC236}">
                <a16:creationId xmlns:a16="http://schemas.microsoft.com/office/drawing/2014/main" id="{285A5BFE-1E74-521D-B964-9457BBF9F495}"/>
              </a:ext>
            </a:extLst>
          </p:cNvPr>
          <p:cNvSpPr>
            <a:spLocks noChangeShapeType="1"/>
          </p:cNvSpPr>
          <p:nvPr/>
        </p:nvSpPr>
        <p:spPr bwMode="auto">
          <a:xfrm>
            <a:off x="4285060" y="3261122"/>
            <a:ext cx="385763" cy="0"/>
          </a:xfrm>
          <a:prstGeom prst="line">
            <a:avLst/>
          </a:prstGeom>
          <a:noFill/>
          <a:ln w="38100">
            <a:solidFill>
              <a:srgbClr val="3333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 sz="1238"/>
          </a:p>
        </p:txBody>
      </p:sp>
      <p:sp>
        <p:nvSpPr>
          <p:cNvPr id="7" name="Line 55">
            <a:extLst>
              <a:ext uri="{FF2B5EF4-FFF2-40B4-BE49-F238E27FC236}">
                <a16:creationId xmlns:a16="http://schemas.microsoft.com/office/drawing/2014/main" id="{67706AC1-7C1C-988E-A803-017229DFF937}"/>
              </a:ext>
            </a:extLst>
          </p:cNvPr>
          <p:cNvSpPr>
            <a:spLocks noChangeShapeType="1"/>
          </p:cNvSpPr>
          <p:nvPr/>
        </p:nvSpPr>
        <p:spPr bwMode="auto">
          <a:xfrm>
            <a:off x="4039791" y="3651647"/>
            <a:ext cx="385763" cy="0"/>
          </a:xfrm>
          <a:prstGeom prst="line">
            <a:avLst/>
          </a:prstGeom>
          <a:noFill/>
          <a:ln w="38100">
            <a:solidFill>
              <a:srgbClr val="3333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 sz="1238"/>
          </a:p>
        </p:txBody>
      </p:sp>
      <p:sp>
        <p:nvSpPr>
          <p:cNvPr id="8" name="Line 56">
            <a:extLst>
              <a:ext uri="{FF2B5EF4-FFF2-40B4-BE49-F238E27FC236}">
                <a16:creationId xmlns:a16="http://schemas.microsoft.com/office/drawing/2014/main" id="{EC689B66-A17F-879B-9149-081708810EB6}"/>
              </a:ext>
            </a:extLst>
          </p:cNvPr>
          <p:cNvSpPr>
            <a:spLocks noChangeShapeType="1"/>
          </p:cNvSpPr>
          <p:nvPr/>
        </p:nvSpPr>
        <p:spPr bwMode="auto">
          <a:xfrm>
            <a:off x="4523185" y="3656410"/>
            <a:ext cx="385763" cy="0"/>
          </a:xfrm>
          <a:prstGeom prst="line">
            <a:avLst/>
          </a:prstGeom>
          <a:noFill/>
          <a:ln w="38100">
            <a:solidFill>
              <a:srgbClr val="3333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 sz="1238"/>
          </a:p>
        </p:txBody>
      </p:sp>
      <p:sp>
        <p:nvSpPr>
          <p:cNvPr id="9" name="Line 57">
            <a:extLst>
              <a:ext uri="{FF2B5EF4-FFF2-40B4-BE49-F238E27FC236}">
                <a16:creationId xmlns:a16="http://schemas.microsoft.com/office/drawing/2014/main" id="{18BCCFD1-8C53-1B1D-F64D-D44C3EE068FD}"/>
              </a:ext>
            </a:extLst>
          </p:cNvPr>
          <p:cNvSpPr>
            <a:spLocks noChangeShapeType="1"/>
          </p:cNvSpPr>
          <p:nvPr/>
        </p:nvSpPr>
        <p:spPr bwMode="auto">
          <a:xfrm>
            <a:off x="3849291" y="4075510"/>
            <a:ext cx="385763" cy="0"/>
          </a:xfrm>
          <a:prstGeom prst="line">
            <a:avLst/>
          </a:prstGeom>
          <a:noFill/>
          <a:ln w="38100">
            <a:solidFill>
              <a:srgbClr val="3333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 sz="1238"/>
          </a:p>
        </p:txBody>
      </p:sp>
      <p:sp>
        <p:nvSpPr>
          <p:cNvPr id="10" name="Line 58">
            <a:extLst>
              <a:ext uri="{FF2B5EF4-FFF2-40B4-BE49-F238E27FC236}">
                <a16:creationId xmlns:a16="http://schemas.microsoft.com/office/drawing/2014/main" id="{4AA88B22-A348-5D7E-195D-082505D574CD}"/>
              </a:ext>
            </a:extLst>
          </p:cNvPr>
          <p:cNvSpPr>
            <a:spLocks noChangeShapeType="1"/>
          </p:cNvSpPr>
          <p:nvPr/>
        </p:nvSpPr>
        <p:spPr bwMode="auto">
          <a:xfrm>
            <a:off x="4296966" y="4080272"/>
            <a:ext cx="385763" cy="0"/>
          </a:xfrm>
          <a:prstGeom prst="line">
            <a:avLst/>
          </a:prstGeom>
          <a:noFill/>
          <a:ln w="38100">
            <a:solidFill>
              <a:srgbClr val="3333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 sz="1238"/>
          </a:p>
        </p:txBody>
      </p:sp>
      <p:sp>
        <p:nvSpPr>
          <p:cNvPr id="11" name="Line 59">
            <a:extLst>
              <a:ext uri="{FF2B5EF4-FFF2-40B4-BE49-F238E27FC236}">
                <a16:creationId xmlns:a16="http://schemas.microsoft.com/office/drawing/2014/main" id="{9D3C9AFA-791A-17EC-23E0-CCE62F1DB726}"/>
              </a:ext>
            </a:extLst>
          </p:cNvPr>
          <p:cNvSpPr>
            <a:spLocks noChangeShapeType="1"/>
          </p:cNvSpPr>
          <p:nvPr/>
        </p:nvSpPr>
        <p:spPr bwMode="auto">
          <a:xfrm>
            <a:off x="4766072" y="4077891"/>
            <a:ext cx="385763" cy="0"/>
          </a:xfrm>
          <a:prstGeom prst="line">
            <a:avLst/>
          </a:prstGeom>
          <a:noFill/>
          <a:ln w="38100">
            <a:solidFill>
              <a:srgbClr val="3333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 sz="1238"/>
          </a:p>
        </p:txBody>
      </p:sp>
      <p:sp>
        <p:nvSpPr>
          <p:cNvPr id="12" name="Line 60">
            <a:extLst>
              <a:ext uri="{FF2B5EF4-FFF2-40B4-BE49-F238E27FC236}">
                <a16:creationId xmlns:a16="http://schemas.microsoft.com/office/drawing/2014/main" id="{E73A9E9E-D67E-5CE6-BD66-4858C4E29588}"/>
              </a:ext>
            </a:extLst>
          </p:cNvPr>
          <p:cNvSpPr>
            <a:spLocks noChangeShapeType="1"/>
          </p:cNvSpPr>
          <p:nvPr/>
        </p:nvSpPr>
        <p:spPr bwMode="auto">
          <a:xfrm>
            <a:off x="4289822" y="4018360"/>
            <a:ext cx="385763" cy="0"/>
          </a:xfrm>
          <a:prstGeom prst="line">
            <a:avLst/>
          </a:prstGeom>
          <a:noFill/>
          <a:ln w="38100">
            <a:solidFill>
              <a:srgbClr val="3333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 sz="1238"/>
          </a:p>
        </p:txBody>
      </p:sp>
      <p:sp>
        <p:nvSpPr>
          <p:cNvPr id="13" name="Line 61">
            <a:extLst>
              <a:ext uri="{FF2B5EF4-FFF2-40B4-BE49-F238E27FC236}">
                <a16:creationId xmlns:a16="http://schemas.microsoft.com/office/drawing/2014/main" id="{97D1D381-58C2-FED8-29BB-9D1DED95C219}"/>
              </a:ext>
            </a:extLst>
          </p:cNvPr>
          <p:cNvSpPr>
            <a:spLocks noChangeShapeType="1"/>
          </p:cNvSpPr>
          <p:nvPr/>
        </p:nvSpPr>
        <p:spPr bwMode="auto">
          <a:xfrm>
            <a:off x="5482828" y="3227785"/>
            <a:ext cx="38576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 sz="1238"/>
          </a:p>
        </p:txBody>
      </p:sp>
      <p:sp>
        <p:nvSpPr>
          <p:cNvPr id="14" name="Line 62">
            <a:extLst>
              <a:ext uri="{FF2B5EF4-FFF2-40B4-BE49-F238E27FC236}">
                <a16:creationId xmlns:a16="http://schemas.microsoft.com/office/drawing/2014/main" id="{886C23C1-102C-B4CC-ACF2-DEBAE80CA945}"/>
              </a:ext>
            </a:extLst>
          </p:cNvPr>
          <p:cNvSpPr>
            <a:spLocks noChangeShapeType="1"/>
          </p:cNvSpPr>
          <p:nvPr/>
        </p:nvSpPr>
        <p:spPr bwMode="auto">
          <a:xfrm>
            <a:off x="6016228" y="4054079"/>
            <a:ext cx="38576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 sz="1238"/>
          </a:p>
        </p:txBody>
      </p:sp>
      <p:sp>
        <p:nvSpPr>
          <p:cNvPr id="15" name="Line 63">
            <a:extLst>
              <a:ext uri="{FF2B5EF4-FFF2-40B4-BE49-F238E27FC236}">
                <a16:creationId xmlns:a16="http://schemas.microsoft.com/office/drawing/2014/main" id="{8E3922AD-3C1E-AC53-F8F8-8BA407C89C10}"/>
              </a:ext>
            </a:extLst>
          </p:cNvPr>
          <p:cNvSpPr>
            <a:spLocks noChangeShapeType="1"/>
          </p:cNvSpPr>
          <p:nvPr/>
        </p:nvSpPr>
        <p:spPr bwMode="auto">
          <a:xfrm>
            <a:off x="5706666" y="3658791"/>
            <a:ext cx="38576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 sz="1238"/>
          </a:p>
        </p:txBody>
      </p:sp>
      <p:sp>
        <p:nvSpPr>
          <p:cNvPr id="16" name="Line 64">
            <a:extLst>
              <a:ext uri="{FF2B5EF4-FFF2-40B4-BE49-F238E27FC236}">
                <a16:creationId xmlns:a16="http://schemas.microsoft.com/office/drawing/2014/main" id="{EFD06408-28D7-5E9C-808F-4AFB0E8AF88D}"/>
              </a:ext>
            </a:extLst>
          </p:cNvPr>
          <p:cNvSpPr>
            <a:spLocks noChangeShapeType="1"/>
          </p:cNvSpPr>
          <p:nvPr/>
        </p:nvSpPr>
        <p:spPr bwMode="auto">
          <a:xfrm>
            <a:off x="6282928" y="3663554"/>
            <a:ext cx="38576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 sz="1238"/>
          </a:p>
        </p:txBody>
      </p:sp>
      <p:sp>
        <p:nvSpPr>
          <p:cNvPr id="17" name="Line 65">
            <a:extLst>
              <a:ext uri="{FF2B5EF4-FFF2-40B4-BE49-F238E27FC236}">
                <a16:creationId xmlns:a16="http://schemas.microsoft.com/office/drawing/2014/main" id="{61B90BF8-CBB3-2DA5-3221-83ECF66416D1}"/>
              </a:ext>
            </a:extLst>
          </p:cNvPr>
          <p:cNvSpPr>
            <a:spLocks noChangeShapeType="1"/>
          </p:cNvSpPr>
          <p:nvPr/>
        </p:nvSpPr>
        <p:spPr bwMode="auto">
          <a:xfrm>
            <a:off x="5951935" y="3225404"/>
            <a:ext cx="38576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 sz="1238"/>
          </a:p>
        </p:txBody>
      </p:sp>
      <p:sp>
        <p:nvSpPr>
          <p:cNvPr id="18" name="Line 66">
            <a:extLst>
              <a:ext uri="{FF2B5EF4-FFF2-40B4-BE49-F238E27FC236}">
                <a16:creationId xmlns:a16="http://schemas.microsoft.com/office/drawing/2014/main" id="{8F1396A3-5BC6-99BE-F72F-FD1F893D2B01}"/>
              </a:ext>
            </a:extLst>
          </p:cNvPr>
          <p:cNvSpPr>
            <a:spLocks noChangeShapeType="1"/>
          </p:cNvSpPr>
          <p:nvPr/>
        </p:nvSpPr>
        <p:spPr bwMode="auto">
          <a:xfrm>
            <a:off x="6421041" y="3230166"/>
            <a:ext cx="38576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 sz="1238"/>
          </a:p>
        </p:txBody>
      </p:sp>
      <p:sp>
        <p:nvSpPr>
          <p:cNvPr id="19" name="Line 67">
            <a:extLst>
              <a:ext uri="{FF2B5EF4-FFF2-40B4-BE49-F238E27FC236}">
                <a16:creationId xmlns:a16="http://schemas.microsoft.com/office/drawing/2014/main" id="{52FD5022-B623-32C1-AF4D-4903049AB396}"/>
              </a:ext>
            </a:extLst>
          </p:cNvPr>
          <p:cNvSpPr>
            <a:spLocks noChangeShapeType="1"/>
          </p:cNvSpPr>
          <p:nvPr/>
        </p:nvSpPr>
        <p:spPr bwMode="auto">
          <a:xfrm>
            <a:off x="5954316" y="3292079"/>
            <a:ext cx="38576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 sz="1238"/>
          </a:p>
        </p:txBody>
      </p:sp>
      <p:sp>
        <p:nvSpPr>
          <p:cNvPr id="20" name="Text Box 69">
            <a:extLst>
              <a:ext uri="{FF2B5EF4-FFF2-40B4-BE49-F238E27FC236}">
                <a16:creationId xmlns:a16="http://schemas.microsoft.com/office/drawing/2014/main" id="{3864BC9C-4D92-BD19-FB61-656A5E7E4A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77816" y="3111103"/>
            <a:ext cx="414336" cy="30008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1350" dirty="0">
                <a:solidFill>
                  <a:srgbClr val="3333FF"/>
                </a:solidFill>
              </a:rPr>
              <a:t>f</a:t>
            </a:r>
            <a:r>
              <a:rPr lang="en-US" altLang="zh-TW" sz="1350" baseline="-25000" dirty="0">
                <a:solidFill>
                  <a:srgbClr val="3333FF"/>
                </a:solidFill>
              </a:rPr>
              <a:t>0</a:t>
            </a:r>
          </a:p>
        </p:txBody>
      </p:sp>
      <p:sp>
        <p:nvSpPr>
          <p:cNvPr id="21" name="Text Box 70">
            <a:extLst>
              <a:ext uri="{FF2B5EF4-FFF2-40B4-BE49-F238E27FC236}">
                <a16:creationId xmlns:a16="http://schemas.microsoft.com/office/drawing/2014/main" id="{3AA33DF1-A600-53A2-F87B-EEEDD2FEB4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77816" y="3482578"/>
            <a:ext cx="300038" cy="30008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1350">
                <a:solidFill>
                  <a:srgbClr val="3333FF"/>
                </a:solidFill>
                <a:latin typeface="Symbol" pitchFamily="2" charset="2"/>
                <a:sym typeface="Symbol" pitchFamily="2" charset="2"/>
              </a:rPr>
              <a:t></a:t>
            </a:r>
          </a:p>
        </p:txBody>
      </p:sp>
      <p:sp>
        <p:nvSpPr>
          <p:cNvPr id="22" name="Text Box 71">
            <a:extLst>
              <a:ext uri="{FF2B5EF4-FFF2-40B4-BE49-F238E27FC236}">
                <a16:creationId xmlns:a16="http://schemas.microsoft.com/office/drawing/2014/main" id="{0569AD0B-6D1F-E2D8-E8AB-65CB170FEE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5379" y="3058716"/>
            <a:ext cx="407194" cy="41216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9pPr>
          </a:lstStyle>
          <a:p>
            <a:pPr eaLnBrk="1" hangingPunct="1">
              <a:lnSpc>
                <a:spcPct val="60000"/>
              </a:lnSpc>
              <a:spcBef>
                <a:spcPct val="30000"/>
              </a:spcBef>
              <a:buFontTx/>
              <a:buNone/>
            </a:pPr>
            <a:r>
              <a:rPr lang="en-US" altLang="zh-TW" sz="1350">
                <a:solidFill>
                  <a:srgbClr val="FF0000"/>
                </a:solidFill>
              </a:rPr>
              <a:t>a</a:t>
            </a:r>
            <a:r>
              <a:rPr lang="en-US" altLang="zh-TW" sz="1350" baseline="-25000">
                <a:solidFill>
                  <a:srgbClr val="FF0000"/>
                </a:solidFill>
              </a:rPr>
              <a:t>0</a:t>
            </a:r>
            <a:endParaRPr lang="en-US" altLang="zh-TW" sz="1350">
              <a:solidFill>
                <a:srgbClr val="FF0000"/>
              </a:solidFill>
            </a:endParaRPr>
          </a:p>
          <a:p>
            <a:pPr eaLnBrk="1" hangingPunct="1">
              <a:lnSpc>
                <a:spcPct val="60000"/>
              </a:lnSpc>
              <a:spcBef>
                <a:spcPct val="30000"/>
              </a:spcBef>
              <a:buFontTx/>
              <a:buNone/>
            </a:pPr>
            <a:r>
              <a:rPr lang="en-US" altLang="zh-TW" sz="1350">
                <a:solidFill>
                  <a:srgbClr val="FF0000"/>
                </a:solidFill>
              </a:rPr>
              <a:t>f</a:t>
            </a:r>
            <a:r>
              <a:rPr lang="en-US" altLang="zh-TW" sz="1350" baseline="-2500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23" name="Text Box 72">
            <a:extLst>
              <a:ext uri="{FF2B5EF4-FFF2-40B4-BE49-F238E27FC236}">
                <a16:creationId xmlns:a16="http://schemas.microsoft.com/office/drawing/2014/main" id="{51FC9789-4B9B-A487-A264-B98FC7E57C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61572" y="3527822"/>
            <a:ext cx="300038" cy="30008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1350">
                <a:solidFill>
                  <a:srgbClr val="FF0000"/>
                </a:solidFill>
                <a:latin typeface="Symbol" pitchFamily="2" charset="2"/>
                <a:sym typeface="Symbol" pitchFamily="2" charset="2"/>
              </a:rPr>
              <a:t></a:t>
            </a:r>
          </a:p>
        </p:txBody>
      </p:sp>
      <p:sp>
        <p:nvSpPr>
          <p:cNvPr id="24" name="Text Box 73">
            <a:extLst>
              <a:ext uri="{FF2B5EF4-FFF2-40B4-BE49-F238E27FC236}">
                <a16:creationId xmlns:a16="http://schemas.microsoft.com/office/drawing/2014/main" id="{5A8B4309-6A4C-234A-9ACA-7593D74214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523" y="3873103"/>
            <a:ext cx="350044" cy="30008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1350">
                <a:solidFill>
                  <a:srgbClr val="FF0000"/>
                </a:solidFill>
                <a:latin typeface="Symbol" pitchFamily="2" charset="2"/>
                <a:sym typeface="Symbol" pitchFamily="2" charset="2"/>
              </a:rPr>
              <a:t></a:t>
            </a:r>
          </a:p>
        </p:txBody>
      </p:sp>
      <p:sp>
        <p:nvSpPr>
          <p:cNvPr id="25" name="Text Box 74">
            <a:extLst>
              <a:ext uri="{FF2B5EF4-FFF2-40B4-BE49-F238E27FC236}">
                <a16:creationId xmlns:a16="http://schemas.microsoft.com/office/drawing/2014/main" id="{CD37B529-ED5E-50C2-34AB-BF07FB6761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29050" y="4282678"/>
            <a:ext cx="1444229" cy="30008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1350" dirty="0"/>
              <a:t> 2-quark model                   </a:t>
            </a:r>
          </a:p>
        </p:txBody>
      </p:sp>
      <p:sp>
        <p:nvSpPr>
          <p:cNvPr id="17432" name="Rectangle 53">
            <a:extLst>
              <a:ext uri="{FF2B5EF4-FFF2-40B4-BE49-F238E27FC236}">
                <a16:creationId xmlns:a16="http://schemas.microsoft.com/office/drawing/2014/main" id="{2DB8A189-52E6-BBBA-DC9D-640E2602DC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69457" y="573881"/>
            <a:ext cx="3993356" cy="1814513"/>
          </a:xfrm>
          <a:prstGeom prst="rect">
            <a:avLst/>
          </a:prstGeom>
          <a:solidFill>
            <a:schemeClr val="bg1"/>
          </a:solidFill>
          <a:ln w="38100">
            <a:solidFill>
              <a:srgbClr val="008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650"/>
          </a:p>
        </p:txBody>
      </p:sp>
      <p:sp>
        <p:nvSpPr>
          <p:cNvPr id="17433" name="Rectangle 53">
            <a:extLst>
              <a:ext uri="{FF2B5EF4-FFF2-40B4-BE49-F238E27FC236}">
                <a16:creationId xmlns:a16="http://schemas.microsoft.com/office/drawing/2014/main" id="{E6369A10-261E-4EE7-0D5D-FDB2B53D8D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69457" y="573881"/>
            <a:ext cx="3993356" cy="1814513"/>
          </a:xfrm>
          <a:prstGeom prst="rect">
            <a:avLst/>
          </a:prstGeom>
          <a:solidFill>
            <a:schemeClr val="bg1"/>
          </a:solidFill>
          <a:ln w="38100">
            <a:solidFill>
              <a:srgbClr val="008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650"/>
          </a:p>
        </p:txBody>
      </p:sp>
      <p:sp>
        <p:nvSpPr>
          <p:cNvPr id="17434" name="Line 54">
            <a:extLst>
              <a:ext uri="{FF2B5EF4-FFF2-40B4-BE49-F238E27FC236}">
                <a16:creationId xmlns:a16="http://schemas.microsoft.com/office/drawing/2014/main" id="{87F53E1E-0199-8935-FCF6-36EC6352DD17}"/>
              </a:ext>
            </a:extLst>
          </p:cNvPr>
          <p:cNvSpPr>
            <a:spLocks noChangeShapeType="1"/>
          </p:cNvSpPr>
          <p:nvPr/>
        </p:nvSpPr>
        <p:spPr bwMode="auto">
          <a:xfrm>
            <a:off x="4285060" y="2060972"/>
            <a:ext cx="385763" cy="0"/>
          </a:xfrm>
          <a:prstGeom prst="line">
            <a:avLst/>
          </a:prstGeom>
          <a:noFill/>
          <a:ln w="38100">
            <a:solidFill>
              <a:srgbClr val="3333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 sz="1238"/>
          </a:p>
        </p:txBody>
      </p:sp>
      <p:sp>
        <p:nvSpPr>
          <p:cNvPr id="17435" name="Line 55">
            <a:extLst>
              <a:ext uri="{FF2B5EF4-FFF2-40B4-BE49-F238E27FC236}">
                <a16:creationId xmlns:a16="http://schemas.microsoft.com/office/drawing/2014/main" id="{62B7DF6D-F89B-D9E9-51FC-D68EEEF221F3}"/>
              </a:ext>
            </a:extLst>
          </p:cNvPr>
          <p:cNvSpPr>
            <a:spLocks noChangeShapeType="1"/>
          </p:cNvSpPr>
          <p:nvPr/>
        </p:nvSpPr>
        <p:spPr bwMode="auto">
          <a:xfrm>
            <a:off x="4045744" y="1632347"/>
            <a:ext cx="385763" cy="0"/>
          </a:xfrm>
          <a:prstGeom prst="line">
            <a:avLst/>
          </a:prstGeom>
          <a:noFill/>
          <a:ln w="38100">
            <a:solidFill>
              <a:srgbClr val="3333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 sz="1238"/>
          </a:p>
        </p:txBody>
      </p:sp>
      <p:sp>
        <p:nvSpPr>
          <p:cNvPr id="17436" name="Line 56">
            <a:extLst>
              <a:ext uri="{FF2B5EF4-FFF2-40B4-BE49-F238E27FC236}">
                <a16:creationId xmlns:a16="http://schemas.microsoft.com/office/drawing/2014/main" id="{19B0FC27-C27A-802A-18F3-7AD9B472BBBC}"/>
              </a:ext>
            </a:extLst>
          </p:cNvPr>
          <p:cNvSpPr>
            <a:spLocks noChangeShapeType="1"/>
          </p:cNvSpPr>
          <p:nvPr/>
        </p:nvSpPr>
        <p:spPr bwMode="auto">
          <a:xfrm>
            <a:off x="4529137" y="1646635"/>
            <a:ext cx="385763" cy="0"/>
          </a:xfrm>
          <a:prstGeom prst="line">
            <a:avLst/>
          </a:prstGeom>
          <a:noFill/>
          <a:ln w="38100">
            <a:solidFill>
              <a:srgbClr val="3333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 sz="1238"/>
          </a:p>
        </p:txBody>
      </p:sp>
      <p:sp>
        <p:nvSpPr>
          <p:cNvPr id="17437" name="Line 57">
            <a:extLst>
              <a:ext uri="{FF2B5EF4-FFF2-40B4-BE49-F238E27FC236}">
                <a16:creationId xmlns:a16="http://schemas.microsoft.com/office/drawing/2014/main" id="{159014E2-AF31-332C-415D-A439325D74DE}"/>
              </a:ext>
            </a:extLst>
          </p:cNvPr>
          <p:cNvSpPr>
            <a:spLocks noChangeShapeType="1"/>
          </p:cNvSpPr>
          <p:nvPr/>
        </p:nvSpPr>
        <p:spPr bwMode="auto">
          <a:xfrm>
            <a:off x="3855244" y="2127647"/>
            <a:ext cx="385763" cy="0"/>
          </a:xfrm>
          <a:prstGeom prst="line">
            <a:avLst/>
          </a:prstGeom>
          <a:noFill/>
          <a:ln w="38100">
            <a:solidFill>
              <a:srgbClr val="3333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 sz="1238"/>
          </a:p>
        </p:txBody>
      </p:sp>
      <p:sp>
        <p:nvSpPr>
          <p:cNvPr id="17438" name="Line 58">
            <a:extLst>
              <a:ext uri="{FF2B5EF4-FFF2-40B4-BE49-F238E27FC236}">
                <a16:creationId xmlns:a16="http://schemas.microsoft.com/office/drawing/2014/main" id="{200FFAA0-1345-D6B7-A596-B7F9CE05C888}"/>
              </a:ext>
            </a:extLst>
          </p:cNvPr>
          <p:cNvSpPr>
            <a:spLocks noChangeShapeType="1"/>
          </p:cNvSpPr>
          <p:nvPr/>
        </p:nvSpPr>
        <p:spPr bwMode="auto">
          <a:xfrm>
            <a:off x="4302919" y="2132410"/>
            <a:ext cx="385763" cy="0"/>
          </a:xfrm>
          <a:prstGeom prst="line">
            <a:avLst/>
          </a:prstGeom>
          <a:noFill/>
          <a:ln w="38100">
            <a:solidFill>
              <a:srgbClr val="3333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 sz="1238"/>
          </a:p>
        </p:txBody>
      </p:sp>
      <p:sp>
        <p:nvSpPr>
          <p:cNvPr id="17439" name="Line 59">
            <a:extLst>
              <a:ext uri="{FF2B5EF4-FFF2-40B4-BE49-F238E27FC236}">
                <a16:creationId xmlns:a16="http://schemas.microsoft.com/office/drawing/2014/main" id="{DC530F02-41F1-4599-29C7-62AD15BA8223}"/>
              </a:ext>
            </a:extLst>
          </p:cNvPr>
          <p:cNvSpPr>
            <a:spLocks noChangeShapeType="1"/>
          </p:cNvSpPr>
          <p:nvPr/>
        </p:nvSpPr>
        <p:spPr bwMode="auto">
          <a:xfrm>
            <a:off x="4772025" y="2130029"/>
            <a:ext cx="385763" cy="0"/>
          </a:xfrm>
          <a:prstGeom prst="line">
            <a:avLst/>
          </a:prstGeom>
          <a:noFill/>
          <a:ln w="38100">
            <a:solidFill>
              <a:srgbClr val="3333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 sz="1238"/>
          </a:p>
        </p:txBody>
      </p:sp>
      <p:sp>
        <p:nvSpPr>
          <p:cNvPr id="17440" name="Line 60">
            <a:extLst>
              <a:ext uri="{FF2B5EF4-FFF2-40B4-BE49-F238E27FC236}">
                <a16:creationId xmlns:a16="http://schemas.microsoft.com/office/drawing/2014/main" id="{117C13BF-6B66-B99A-6386-ECB08A31AA82}"/>
              </a:ext>
            </a:extLst>
          </p:cNvPr>
          <p:cNvSpPr>
            <a:spLocks noChangeShapeType="1"/>
          </p:cNvSpPr>
          <p:nvPr/>
        </p:nvSpPr>
        <p:spPr bwMode="auto">
          <a:xfrm>
            <a:off x="4262437" y="1251347"/>
            <a:ext cx="385763" cy="0"/>
          </a:xfrm>
          <a:prstGeom prst="line">
            <a:avLst/>
          </a:prstGeom>
          <a:noFill/>
          <a:ln w="38100">
            <a:solidFill>
              <a:srgbClr val="3333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 sz="1238"/>
          </a:p>
        </p:txBody>
      </p:sp>
      <p:sp>
        <p:nvSpPr>
          <p:cNvPr id="17441" name="Line 61">
            <a:extLst>
              <a:ext uri="{FF2B5EF4-FFF2-40B4-BE49-F238E27FC236}">
                <a16:creationId xmlns:a16="http://schemas.microsoft.com/office/drawing/2014/main" id="{C246D2C4-A6FB-118D-25AC-E316D3B05142}"/>
              </a:ext>
            </a:extLst>
          </p:cNvPr>
          <p:cNvSpPr>
            <a:spLocks noChangeShapeType="1"/>
          </p:cNvSpPr>
          <p:nvPr/>
        </p:nvSpPr>
        <p:spPr bwMode="auto">
          <a:xfrm>
            <a:off x="5545931" y="1633538"/>
            <a:ext cx="38576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 sz="1238"/>
          </a:p>
        </p:txBody>
      </p:sp>
      <p:sp>
        <p:nvSpPr>
          <p:cNvPr id="17442" name="Line 63">
            <a:extLst>
              <a:ext uri="{FF2B5EF4-FFF2-40B4-BE49-F238E27FC236}">
                <a16:creationId xmlns:a16="http://schemas.microsoft.com/office/drawing/2014/main" id="{B824DBFF-F45A-9F17-AAF1-700B17436AA6}"/>
              </a:ext>
            </a:extLst>
          </p:cNvPr>
          <p:cNvSpPr>
            <a:spLocks noChangeShapeType="1"/>
          </p:cNvSpPr>
          <p:nvPr/>
        </p:nvSpPr>
        <p:spPr bwMode="auto">
          <a:xfrm>
            <a:off x="5738812" y="2065735"/>
            <a:ext cx="38576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 sz="1238"/>
          </a:p>
        </p:txBody>
      </p:sp>
      <p:sp>
        <p:nvSpPr>
          <p:cNvPr id="17443" name="Line 64">
            <a:extLst>
              <a:ext uri="{FF2B5EF4-FFF2-40B4-BE49-F238E27FC236}">
                <a16:creationId xmlns:a16="http://schemas.microsoft.com/office/drawing/2014/main" id="{EA9618F8-B078-624D-F0CB-A93F952B4E28}"/>
              </a:ext>
            </a:extLst>
          </p:cNvPr>
          <p:cNvSpPr>
            <a:spLocks noChangeShapeType="1"/>
          </p:cNvSpPr>
          <p:nvPr/>
        </p:nvSpPr>
        <p:spPr bwMode="auto">
          <a:xfrm>
            <a:off x="6257925" y="2070497"/>
            <a:ext cx="38576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 sz="1238"/>
          </a:p>
        </p:txBody>
      </p:sp>
      <p:sp>
        <p:nvSpPr>
          <p:cNvPr id="17444" name="Line 65">
            <a:extLst>
              <a:ext uri="{FF2B5EF4-FFF2-40B4-BE49-F238E27FC236}">
                <a16:creationId xmlns:a16="http://schemas.microsoft.com/office/drawing/2014/main" id="{38E6470B-B93D-3060-5C71-7D0C277B6F20}"/>
              </a:ext>
            </a:extLst>
          </p:cNvPr>
          <p:cNvSpPr>
            <a:spLocks noChangeShapeType="1"/>
          </p:cNvSpPr>
          <p:nvPr/>
        </p:nvSpPr>
        <p:spPr bwMode="auto">
          <a:xfrm>
            <a:off x="6015037" y="1631156"/>
            <a:ext cx="38576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 sz="1238"/>
          </a:p>
        </p:txBody>
      </p:sp>
      <p:sp>
        <p:nvSpPr>
          <p:cNvPr id="17445" name="Line 66">
            <a:extLst>
              <a:ext uri="{FF2B5EF4-FFF2-40B4-BE49-F238E27FC236}">
                <a16:creationId xmlns:a16="http://schemas.microsoft.com/office/drawing/2014/main" id="{3FB12B8D-43C7-BD45-8EB0-6BC9F19742FF}"/>
              </a:ext>
            </a:extLst>
          </p:cNvPr>
          <p:cNvSpPr>
            <a:spLocks noChangeShapeType="1"/>
          </p:cNvSpPr>
          <p:nvPr/>
        </p:nvSpPr>
        <p:spPr bwMode="auto">
          <a:xfrm>
            <a:off x="6484144" y="1635919"/>
            <a:ext cx="38576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 sz="1238"/>
          </a:p>
        </p:txBody>
      </p:sp>
      <p:sp>
        <p:nvSpPr>
          <p:cNvPr id="17446" name="Line 67">
            <a:extLst>
              <a:ext uri="{FF2B5EF4-FFF2-40B4-BE49-F238E27FC236}">
                <a16:creationId xmlns:a16="http://schemas.microsoft.com/office/drawing/2014/main" id="{2D0CE259-F10A-71AB-B99C-54477B56A0D9}"/>
              </a:ext>
            </a:extLst>
          </p:cNvPr>
          <p:cNvSpPr>
            <a:spLocks noChangeShapeType="1"/>
          </p:cNvSpPr>
          <p:nvPr/>
        </p:nvSpPr>
        <p:spPr bwMode="auto">
          <a:xfrm>
            <a:off x="6017419" y="1747838"/>
            <a:ext cx="38576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 sz="1238"/>
          </a:p>
        </p:txBody>
      </p:sp>
      <p:sp>
        <p:nvSpPr>
          <p:cNvPr id="17447" name="Text Box 71">
            <a:extLst>
              <a:ext uri="{FF2B5EF4-FFF2-40B4-BE49-F238E27FC236}">
                <a16:creationId xmlns:a16="http://schemas.microsoft.com/office/drawing/2014/main" id="{96398A99-D43F-EC6F-9C68-37B897CE64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5682" y="1906191"/>
            <a:ext cx="407194" cy="41004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9pPr>
          </a:lstStyle>
          <a:p>
            <a:pPr eaLnBrk="1" hangingPunct="1">
              <a:lnSpc>
                <a:spcPct val="60000"/>
              </a:lnSpc>
              <a:spcBef>
                <a:spcPct val="30000"/>
              </a:spcBef>
              <a:buFontTx/>
              <a:buNone/>
            </a:pPr>
            <a:r>
              <a:rPr lang="en-US" altLang="zh-TW" sz="1350">
                <a:solidFill>
                  <a:srgbClr val="3333FF"/>
                </a:solidFill>
                <a:latin typeface="Symbol" pitchFamily="2" charset="2"/>
                <a:sym typeface="Symbol" pitchFamily="2" charset="2"/>
              </a:rPr>
              <a:t></a:t>
            </a:r>
          </a:p>
          <a:p>
            <a:pPr eaLnBrk="1" hangingPunct="1">
              <a:lnSpc>
                <a:spcPct val="60000"/>
              </a:lnSpc>
              <a:spcBef>
                <a:spcPct val="30000"/>
              </a:spcBef>
              <a:buFontTx/>
              <a:buNone/>
            </a:pPr>
            <a:r>
              <a:rPr lang="en-US" altLang="zh-TW" sz="1350">
                <a:solidFill>
                  <a:srgbClr val="3333FF"/>
                </a:solidFill>
                <a:latin typeface="Symbol" pitchFamily="2" charset="2"/>
                <a:sym typeface="Symbol" pitchFamily="2" charset="2"/>
              </a:rPr>
              <a:t></a:t>
            </a:r>
            <a:endParaRPr lang="en-US" altLang="zh-TW" sz="1350">
              <a:solidFill>
                <a:srgbClr val="3333FF"/>
              </a:solidFill>
              <a:latin typeface="Symbol" pitchFamily="2" charset="2"/>
            </a:endParaRPr>
          </a:p>
        </p:txBody>
      </p:sp>
      <p:sp>
        <p:nvSpPr>
          <p:cNvPr id="17448" name="Text Box 72">
            <a:extLst>
              <a:ext uri="{FF2B5EF4-FFF2-40B4-BE49-F238E27FC236}">
                <a16:creationId xmlns:a16="http://schemas.microsoft.com/office/drawing/2014/main" id="{65F71431-DC24-A038-74B0-E7E3FDA986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1869" y="1506141"/>
            <a:ext cx="385763" cy="30008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1350">
                <a:solidFill>
                  <a:srgbClr val="3333FF"/>
                </a:solidFill>
                <a:latin typeface="Symbol" pitchFamily="2" charset="2"/>
                <a:sym typeface="Symbol" pitchFamily="2" charset="2"/>
              </a:rPr>
              <a:t>K</a:t>
            </a:r>
            <a:r>
              <a:rPr lang="en-US" altLang="zh-TW" sz="1350" baseline="30000">
                <a:solidFill>
                  <a:srgbClr val="3333FF"/>
                </a:solidFill>
                <a:latin typeface="Symbol" pitchFamily="2" charset="2"/>
                <a:sym typeface="Symbol" pitchFamily="2" charset="2"/>
              </a:rPr>
              <a:t>*</a:t>
            </a:r>
          </a:p>
        </p:txBody>
      </p:sp>
      <p:sp>
        <p:nvSpPr>
          <p:cNvPr id="17449" name="Text Box 73">
            <a:extLst>
              <a:ext uri="{FF2B5EF4-FFF2-40B4-BE49-F238E27FC236}">
                <a16:creationId xmlns:a16="http://schemas.microsoft.com/office/drawing/2014/main" id="{C572A6A9-0A05-CC3E-9783-FFE4BAB082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2825" y="1056085"/>
            <a:ext cx="350044" cy="30008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1350">
                <a:solidFill>
                  <a:srgbClr val="3333FF"/>
                </a:solidFill>
                <a:latin typeface="Symbol" pitchFamily="2" charset="2"/>
                <a:sym typeface="Symbol" pitchFamily="2" charset="2"/>
              </a:rPr>
              <a:t></a:t>
            </a:r>
          </a:p>
        </p:txBody>
      </p:sp>
      <p:sp>
        <p:nvSpPr>
          <p:cNvPr id="17450" name="文字方塊 43">
            <a:extLst>
              <a:ext uri="{FF2B5EF4-FFF2-40B4-BE49-F238E27FC236}">
                <a16:creationId xmlns:a16="http://schemas.microsoft.com/office/drawing/2014/main" id="{890D6705-D0A8-1EA8-018E-A1303FFB6A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7163" y="610791"/>
            <a:ext cx="2994422" cy="34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650"/>
              <a:t>       1</a:t>
            </a:r>
            <a:r>
              <a:rPr lang="en-US" altLang="zh-TW" sz="1650" baseline="30000"/>
              <a:t>-</a:t>
            </a:r>
            <a:r>
              <a:rPr lang="en-US" altLang="zh-TW" sz="1650"/>
              <a:t>                              ½</a:t>
            </a:r>
            <a:r>
              <a:rPr lang="en-US" altLang="zh-TW" sz="1650" baseline="30000"/>
              <a:t>+</a:t>
            </a:r>
            <a:endParaRPr lang="zh-TW" altLang="en-US" sz="1650" baseline="30000"/>
          </a:p>
        </p:txBody>
      </p:sp>
      <p:sp>
        <p:nvSpPr>
          <p:cNvPr id="45" name="Text Box 68">
            <a:extLst>
              <a:ext uri="{FF2B5EF4-FFF2-40B4-BE49-F238E27FC236}">
                <a16:creationId xmlns:a16="http://schemas.microsoft.com/office/drawing/2014/main" id="{6E259DF2-E9B8-794F-E525-28EBE2AD16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87341" y="3960019"/>
            <a:ext cx="371475" cy="32387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9pPr>
          </a:lstStyle>
          <a:p>
            <a:pPr eaLnBrk="1" hangingPunct="1">
              <a:lnSpc>
                <a:spcPct val="30000"/>
              </a:lnSpc>
              <a:spcBef>
                <a:spcPct val="40000"/>
              </a:spcBef>
              <a:buFontTx/>
              <a:buNone/>
            </a:pPr>
            <a:r>
              <a:rPr lang="en-US" altLang="zh-TW" sz="1350">
                <a:solidFill>
                  <a:srgbClr val="3333FF"/>
                </a:solidFill>
                <a:latin typeface="Symbol" pitchFamily="2" charset="2"/>
                <a:sym typeface="Symbol" pitchFamily="2" charset="2"/>
              </a:rPr>
              <a:t></a:t>
            </a:r>
            <a:endParaRPr lang="en-US" altLang="zh-TW" sz="1350">
              <a:solidFill>
                <a:srgbClr val="3333FF"/>
              </a:solidFill>
              <a:latin typeface="Symbol" pitchFamily="2" charset="2"/>
            </a:endParaRPr>
          </a:p>
          <a:p>
            <a:pPr eaLnBrk="1" hangingPunct="1">
              <a:lnSpc>
                <a:spcPct val="30000"/>
              </a:lnSpc>
              <a:spcBef>
                <a:spcPct val="40000"/>
              </a:spcBef>
              <a:buFontTx/>
              <a:buNone/>
            </a:pPr>
            <a:r>
              <a:rPr lang="en-US" altLang="zh-TW" sz="1350">
                <a:solidFill>
                  <a:srgbClr val="3333FF"/>
                </a:solidFill>
                <a:sym typeface="Symbol" pitchFamily="2" charset="2"/>
              </a:rPr>
              <a:t>a</a:t>
            </a:r>
            <a:r>
              <a:rPr lang="en-US" altLang="zh-TW" sz="1350" baseline="-25000">
                <a:solidFill>
                  <a:srgbClr val="3333FF"/>
                </a:solidFill>
                <a:latin typeface="Symbol" pitchFamily="2" charset="2"/>
                <a:sym typeface="Symbol" pitchFamily="2" charset="2"/>
              </a:rPr>
              <a:t>0</a:t>
            </a:r>
          </a:p>
        </p:txBody>
      </p:sp>
      <p:sp>
        <p:nvSpPr>
          <p:cNvPr id="46" name="Text Box 74">
            <a:extLst>
              <a:ext uri="{FF2B5EF4-FFF2-40B4-BE49-F238E27FC236}">
                <a16:creationId xmlns:a16="http://schemas.microsoft.com/office/drawing/2014/main" id="{E1F70F4F-2B28-AB97-C0BA-743DB9975A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4032" y="4258866"/>
            <a:ext cx="1445419" cy="30008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1350"/>
              <a:t>         expt.                   </a:t>
            </a:r>
          </a:p>
        </p:txBody>
      </p:sp>
      <p:sp>
        <p:nvSpPr>
          <p:cNvPr id="47" name="矩形 46">
            <a:extLst>
              <a:ext uri="{FF2B5EF4-FFF2-40B4-BE49-F238E27FC236}">
                <a16:creationId xmlns:a16="http://schemas.microsoft.com/office/drawing/2014/main" id="{AB495A47-7182-5045-C419-0E7D7D048478}"/>
              </a:ext>
            </a:extLst>
          </p:cNvPr>
          <p:cNvSpPr/>
          <p:nvPr/>
        </p:nvSpPr>
        <p:spPr>
          <a:xfrm>
            <a:off x="5336381" y="2940844"/>
            <a:ext cx="1828800" cy="16085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 sz="1238">
              <a:solidFill>
                <a:srgbClr val="FFFFFF"/>
              </a:solidFill>
            </a:endParaRPr>
          </a:p>
        </p:txBody>
      </p:sp>
      <p:sp>
        <p:nvSpPr>
          <p:cNvPr id="48" name="文字方塊 47">
            <a:extLst>
              <a:ext uri="{FF2B5EF4-FFF2-40B4-BE49-F238E27FC236}">
                <a16:creationId xmlns:a16="http://schemas.microsoft.com/office/drawing/2014/main" id="{BC0FE4E1-CFB9-B5E2-8164-100A24D64C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0063" y="2825354"/>
            <a:ext cx="751285" cy="34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650"/>
              <a:t>0</a:t>
            </a:r>
            <a:r>
              <a:rPr lang="en-US" altLang="zh-TW" sz="1650" baseline="30000"/>
              <a:t>+</a:t>
            </a:r>
            <a:endParaRPr lang="zh-TW" altLang="en-US" sz="1650" baseline="300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文字方塊 48">
                <a:extLst>
                  <a:ext uri="{FF2B5EF4-FFF2-40B4-BE49-F238E27FC236}">
                    <a16:creationId xmlns:a16="http://schemas.microsoft.com/office/drawing/2014/main" id="{AC6264C8-5D20-A640-79F1-8B1671D8D6D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541815" y="3001566"/>
                <a:ext cx="1984772" cy="19496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panose="020B0604020202020204" pitchFamily="34" charset="0"/>
                    <a:ea typeface="PMingLiU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panose="020B0604020202020204" pitchFamily="34" charset="0"/>
                    <a:ea typeface="PMingLiU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PMingLiU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PMingLiU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PMingLiU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PMingLiU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PMingLiU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PMingLiU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PMingLiU" panose="02020500000000000000" pitchFamily="18" charset="-120"/>
                  </a:defRPr>
                </a:lvl9pPr>
              </a:lstStyle>
              <a:p>
                <a:pPr eaLnBrk="1" hangingPunct="1">
                  <a:lnSpc>
                    <a:spcPct val="15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zh-TW" sz="1650" dirty="0">
                    <a:solidFill>
                      <a:srgbClr val="3333FF"/>
                    </a:solidFill>
                  </a:rPr>
                  <a:t>f</a:t>
                </a:r>
                <a:r>
                  <a:rPr lang="en-US" altLang="zh-TW" sz="1650" baseline="-25000" dirty="0">
                    <a:solidFill>
                      <a:srgbClr val="3333FF"/>
                    </a:solidFill>
                  </a:rPr>
                  <a:t>0 </a:t>
                </a:r>
                <a:r>
                  <a:rPr lang="en-US" altLang="zh-TW" sz="1650" dirty="0">
                    <a:solidFill>
                      <a:srgbClr val="3333FF"/>
                    </a:solidFill>
                  </a:rPr>
                  <a:t>= </a:t>
                </a:r>
                <a14:m>
                  <m:oMath xmlns:m="http://schemas.openxmlformats.org/officeDocument/2006/math">
                    <m:r>
                      <a:rPr lang="en-US" altLang="zh-TW" sz="1650" i="1">
                        <a:solidFill>
                          <a:srgbClr val="3333FF"/>
                        </a:solidFill>
                        <a:latin typeface="Cambria Math" panose="02040503050406030204" pitchFamily="18" charset="0"/>
                      </a:rPr>
                      <m:t>𝒔</m:t>
                    </m:r>
                    <m:acc>
                      <m:accPr>
                        <m:chr m:val="̅"/>
                        <m:ctrlPr>
                          <a:rPr lang="en-US" altLang="zh-TW" sz="1650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sz="1650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𝒔</m:t>
                        </m:r>
                      </m:e>
                    </m:acc>
                  </m:oMath>
                </a14:m>
                <a:endParaRPr lang="en-US" altLang="zh-TW" sz="1650" u="sng" dirty="0">
                  <a:solidFill>
                    <a:srgbClr val="3333FF"/>
                  </a:solidFill>
                </a:endParaRPr>
              </a:p>
              <a:p>
                <a:pPr eaLnBrk="1" hangingPunct="1">
                  <a:lnSpc>
                    <a:spcPct val="15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zh-TW" sz="1650" dirty="0">
                    <a:solidFill>
                      <a:srgbClr val="3333FF"/>
                    </a:solidFill>
                    <a:latin typeface="Symbol" pitchFamily="2" charset="2"/>
                    <a:sym typeface="Symbol" pitchFamily="2" charset="2"/>
                  </a:rPr>
                  <a:t> </a:t>
                </a:r>
                <a:r>
                  <a:rPr lang="en-US" altLang="zh-TW" sz="1650" dirty="0">
                    <a:solidFill>
                      <a:srgbClr val="3333FF"/>
                    </a:solidFill>
                  </a:rPr>
                  <a:t>= </a:t>
                </a:r>
                <a14:m>
                  <m:oMath xmlns:m="http://schemas.openxmlformats.org/officeDocument/2006/math">
                    <m:r>
                      <a:rPr lang="en-US" altLang="zh-TW" sz="1650" i="1">
                        <a:solidFill>
                          <a:srgbClr val="3333FF"/>
                        </a:solidFill>
                        <a:latin typeface="Cambria Math" panose="02040503050406030204" pitchFamily="18" charset="0"/>
                      </a:rPr>
                      <m:t>𝒒</m:t>
                    </m:r>
                    <m:acc>
                      <m:accPr>
                        <m:chr m:val="̅"/>
                        <m:ctrlPr>
                          <a:rPr lang="en-US" altLang="zh-TW" sz="1650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sz="1650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𝒔</m:t>
                        </m:r>
                      </m:e>
                    </m:acc>
                  </m:oMath>
                </a14:m>
                <a:endParaRPr lang="en-US" altLang="zh-TW" sz="1650" u="sng" dirty="0">
                  <a:solidFill>
                    <a:srgbClr val="3333FF"/>
                  </a:solidFill>
                </a:endParaRP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1650" dirty="0">
                    <a:solidFill>
                      <a:srgbClr val="3333FF"/>
                    </a:solidFill>
                    <a:latin typeface="Symbol" pitchFamily="2" charset="2"/>
                    <a:sym typeface="Symbol" pitchFamily="2" charset="2"/>
                  </a:rPr>
                  <a:t></a:t>
                </a:r>
                <a:r>
                  <a:rPr lang="en-US" altLang="zh-TW" sz="1650" dirty="0">
                    <a:solidFill>
                      <a:srgbClr val="3333FF"/>
                    </a:solidFill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TW" sz="1650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sz="1650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altLang="zh-TW" sz="1650" i="1">
                                <a:solidFill>
                                  <a:srgbClr val="3333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TW" sz="1650" i="1">
                                <a:solidFill>
                                  <a:srgbClr val="3333FF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e>
                        </m:rad>
                      </m:den>
                    </m:f>
                    <m:r>
                      <a:rPr lang="en-US" altLang="zh-TW" sz="1650" i="1">
                        <a:solidFill>
                          <a:srgbClr val="3333FF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TW" sz="1650" i="1">
                        <a:solidFill>
                          <a:srgbClr val="3333FF"/>
                        </a:solidFill>
                        <a:latin typeface="Cambria Math" panose="02040503050406030204" pitchFamily="18" charset="0"/>
                      </a:rPr>
                      <m:t>𝒖</m:t>
                    </m:r>
                    <m:acc>
                      <m:accPr>
                        <m:chr m:val="̅"/>
                        <m:ctrlPr>
                          <a:rPr lang="en-US" altLang="zh-TW" sz="1650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sz="1650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𝒖</m:t>
                        </m:r>
                      </m:e>
                    </m:acc>
                    <m:r>
                      <a:rPr lang="en-US" altLang="zh-TW" sz="1650" i="1">
                        <a:solidFill>
                          <a:srgbClr val="3333FF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altLang="zh-TW" sz="1650" i="1">
                        <a:solidFill>
                          <a:srgbClr val="3333FF"/>
                        </a:solidFill>
                        <a:latin typeface="Cambria Math" panose="02040503050406030204" pitchFamily="18" charset="0"/>
                      </a:rPr>
                      <m:t>𝒅</m:t>
                    </m:r>
                    <m:acc>
                      <m:accPr>
                        <m:chr m:val="̅"/>
                        <m:ctrlPr>
                          <a:rPr lang="en-US" altLang="zh-TW" sz="1650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sz="1650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𝒅</m:t>
                        </m:r>
                      </m:e>
                    </m:acc>
                  </m:oMath>
                </a14:m>
                <a:r>
                  <a:rPr lang="en-US" altLang="zh-TW" sz="1650" dirty="0">
                    <a:solidFill>
                      <a:srgbClr val="3333FF"/>
                    </a:solidFill>
                    <a:sym typeface="Symbol" pitchFamily="2" charset="2"/>
                  </a:rPr>
                  <a:t>)</a:t>
                </a:r>
              </a:p>
              <a:p>
                <a:pPr eaLnBrk="1" hangingPunct="1">
                  <a:lnSpc>
                    <a:spcPct val="15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zh-TW" sz="1650" dirty="0">
                    <a:solidFill>
                      <a:srgbClr val="3333FF"/>
                    </a:solidFill>
                    <a:sym typeface="Symbol" pitchFamily="2" charset="2"/>
                  </a:rPr>
                  <a:t>a</a:t>
                </a:r>
                <a:r>
                  <a:rPr lang="en-US" altLang="zh-TW" sz="1650" baseline="-25000" dirty="0">
                    <a:solidFill>
                      <a:srgbClr val="3333FF"/>
                    </a:solidFill>
                    <a:sym typeface="Symbol" pitchFamily="2" charset="2"/>
                  </a:rPr>
                  <a:t>0</a:t>
                </a:r>
                <a:r>
                  <a:rPr lang="en-US" altLang="zh-TW" sz="1650" baseline="15000" dirty="0">
                    <a:solidFill>
                      <a:srgbClr val="3333FF"/>
                    </a:solidFill>
                    <a:sym typeface="Symbol" pitchFamily="2" charset="2"/>
                  </a:rPr>
                  <a:t>+ </a:t>
                </a:r>
                <a:r>
                  <a:rPr lang="en-US" altLang="zh-TW" sz="1650" dirty="0">
                    <a:solidFill>
                      <a:srgbClr val="3333FF"/>
                    </a:solidFill>
                    <a:sym typeface="Symbol" pitchFamily="2" charset="2"/>
                  </a:rPr>
                  <a:t>= </a:t>
                </a:r>
                <a14:m>
                  <m:oMath xmlns:m="http://schemas.openxmlformats.org/officeDocument/2006/math">
                    <m:r>
                      <a:rPr lang="en-US" altLang="zh-TW" sz="1650" i="1">
                        <a:solidFill>
                          <a:srgbClr val="3333FF"/>
                        </a:solidFill>
                        <a:latin typeface="Cambria Math" panose="02040503050406030204" pitchFamily="18" charset="0"/>
                        <a:sym typeface="Symbol" pitchFamily="2" charset="2"/>
                      </a:rPr>
                      <m:t>𝒖</m:t>
                    </m:r>
                    <m:acc>
                      <m:accPr>
                        <m:chr m:val="̅"/>
                        <m:ctrlPr>
                          <a:rPr lang="en-US" altLang="zh-TW" sz="1650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sym typeface="Symbol" pitchFamily="2" charset="2"/>
                          </a:rPr>
                        </m:ctrlPr>
                      </m:accPr>
                      <m:e>
                        <m:r>
                          <a:rPr lang="en-US" altLang="zh-TW" sz="1650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sym typeface="Symbol" pitchFamily="2" charset="2"/>
                          </a:rPr>
                          <m:t>𝒅</m:t>
                        </m:r>
                      </m:e>
                    </m:acc>
                  </m:oMath>
                </a14:m>
                <a:endParaRPr lang="en-US" altLang="zh-TW" sz="1650" u="sng" dirty="0">
                  <a:solidFill>
                    <a:srgbClr val="3333FF"/>
                  </a:solidFill>
                </a:endParaRPr>
              </a:p>
              <a:p>
                <a:pPr eaLnBrk="1" hangingPunct="1">
                  <a:lnSpc>
                    <a:spcPct val="150000"/>
                  </a:lnSpc>
                  <a:spcBef>
                    <a:spcPct val="0"/>
                  </a:spcBef>
                  <a:buFontTx/>
                  <a:buNone/>
                </a:pPr>
                <a:endParaRPr lang="zh-TW" altLang="en-US" sz="1650" dirty="0">
                  <a:solidFill>
                    <a:srgbClr val="3333FF"/>
                  </a:solidFill>
                </a:endParaRPr>
              </a:p>
            </p:txBody>
          </p:sp>
        </mc:Choice>
        <mc:Fallback xmlns="">
          <p:sp>
            <p:nvSpPr>
              <p:cNvPr id="49" name="文字方塊 48">
                <a:extLst>
                  <a:ext uri="{FF2B5EF4-FFF2-40B4-BE49-F238E27FC236}">
                    <a16:creationId xmlns:a16="http://schemas.microsoft.com/office/drawing/2014/main" id="{AC6264C8-5D20-A640-79F1-8B1671D8D6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41815" y="3001566"/>
                <a:ext cx="1984772" cy="1949636"/>
              </a:xfrm>
              <a:prstGeom prst="rect">
                <a:avLst/>
              </a:prstGeom>
              <a:blipFill>
                <a:blip r:embed="rId3"/>
                <a:stretch>
                  <a:fillRect l="-1911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456" name="Line 63">
            <a:extLst>
              <a:ext uri="{FF2B5EF4-FFF2-40B4-BE49-F238E27FC236}">
                <a16:creationId xmlns:a16="http://schemas.microsoft.com/office/drawing/2014/main" id="{3C000A4F-AED1-22A9-6DAD-0212035FAB19}"/>
              </a:ext>
            </a:extLst>
          </p:cNvPr>
          <p:cNvSpPr>
            <a:spLocks noChangeShapeType="1"/>
          </p:cNvSpPr>
          <p:nvPr/>
        </p:nvSpPr>
        <p:spPr bwMode="auto">
          <a:xfrm>
            <a:off x="5724525" y="1270397"/>
            <a:ext cx="38576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 sz="1238"/>
          </a:p>
        </p:txBody>
      </p:sp>
      <p:sp>
        <p:nvSpPr>
          <p:cNvPr id="17457" name="Line 64">
            <a:extLst>
              <a:ext uri="{FF2B5EF4-FFF2-40B4-BE49-F238E27FC236}">
                <a16:creationId xmlns:a16="http://schemas.microsoft.com/office/drawing/2014/main" id="{14DBB661-8BC3-C087-44C3-6C3F81826D4E}"/>
              </a:ext>
            </a:extLst>
          </p:cNvPr>
          <p:cNvSpPr>
            <a:spLocks noChangeShapeType="1"/>
          </p:cNvSpPr>
          <p:nvPr/>
        </p:nvSpPr>
        <p:spPr bwMode="auto">
          <a:xfrm>
            <a:off x="6243637" y="1275160"/>
            <a:ext cx="38576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 sz="1238"/>
          </a:p>
        </p:txBody>
      </p:sp>
      <p:sp>
        <p:nvSpPr>
          <p:cNvPr id="17458" name="文字方塊 51">
            <a:extLst>
              <a:ext uri="{FF2B5EF4-FFF2-40B4-BE49-F238E27FC236}">
                <a16:creationId xmlns:a16="http://schemas.microsoft.com/office/drawing/2014/main" id="{3042489D-F36C-FA20-465C-EF480774C1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56822" y="1133475"/>
            <a:ext cx="395288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350">
                <a:solidFill>
                  <a:srgbClr val="FF0000"/>
                </a:solidFill>
                <a:sym typeface="Symbol" pitchFamily="2" charset="2"/>
              </a:rPr>
              <a:t></a:t>
            </a:r>
            <a:endParaRPr lang="en-US" altLang="zh-TW" sz="1350">
              <a:solidFill>
                <a:srgbClr val="FF0000"/>
              </a:solidFill>
            </a:endParaRPr>
          </a:p>
        </p:txBody>
      </p:sp>
      <p:sp>
        <p:nvSpPr>
          <p:cNvPr id="17459" name="文字方塊 58">
            <a:extLst>
              <a:ext uri="{FF2B5EF4-FFF2-40B4-BE49-F238E27FC236}">
                <a16:creationId xmlns:a16="http://schemas.microsoft.com/office/drawing/2014/main" id="{FAD41FA5-1203-A9D1-43B8-2AC08B18B7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85397" y="1462087"/>
            <a:ext cx="395288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350">
                <a:solidFill>
                  <a:srgbClr val="FF0000"/>
                </a:solidFill>
                <a:latin typeface="Symbol" pitchFamily="2" charset="2"/>
                <a:sym typeface="Symbol" pitchFamily="2" charset="2"/>
              </a:rPr>
              <a:t></a:t>
            </a:r>
          </a:p>
        </p:txBody>
      </p:sp>
      <p:sp>
        <p:nvSpPr>
          <p:cNvPr id="17460" name="文字方塊 53">
            <a:extLst>
              <a:ext uri="{FF2B5EF4-FFF2-40B4-BE49-F238E27FC236}">
                <a16:creationId xmlns:a16="http://schemas.microsoft.com/office/drawing/2014/main" id="{7C4E6D32-9D67-4BDE-22B2-E28A20794A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80635" y="1609725"/>
            <a:ext cx="395288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350">
                <a:solidFill>
                  <a:srgbClr val="FF0000"/>
                </a:solidFill>
                <a:sym typeface="Symbol" pitchFamily="2" charset="2"/>
              </a:rPr>
              <a:t></a:t>
            </a:r>
          </a:p>
        </p:txBody>
      </p:sp>
      <p:sp>
        <p:nvSpPr>
          <p:cNvPr id="17461" name="文字方塊 54">
            <a:extLst>
              <a:ext uri="{FF2B5EF4-FFF2-40B4-BE49-F238E27FC236}">
                <a16:creationId xmlns:a16="http://schemas.microsoft.com/office/drawing/2014/main" id="{5613E0C5-601C-CB4C-0165-36830BF3F2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85397" y="1943100"/>
            <a:ext cx="395288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350">
                <a:solidFill>
                  <a:srgbClr val="FF0000"/>
                </a:solidFill>
                <a:sym typeface="Symbol" pitchFamily="2" charset="2"/>
              </a:rPr>
              <a:t>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462" name="文字方塊 55">
                <a:extLst>
                  <a:ext uri="{FF2B5EF4-FFF2-40B4-BE49-F238E27FC236}">
                    <a16:creationId xmlns:a16="http://schemas.microsoft.com/office/drawing/2014/main" id="{E6A643DA-C5E1-7A6C-A099-AF0853F0794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564708" y="1021692"/>
                <a:ext cx="1934765" cy="12543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panose="020B0604020202020204" pitchFamily="34" charset="0"/>
                    <a:ea typeface="PMingLiU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panose="020B0604020202020204" pitchFamily="34" charset="0"/>
                    <a:ea typeface="PMingLiU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PMingLiU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PMingLiU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PMingLiU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PMingLiU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PMingLiU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PMingLiU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PMingLiU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1650" dirty="0">
                    <a:solidFill>
                      <a:srgbClr val="3333FF"/>
                    </a:solidFill>
                    <a:latin typeface="Symbol" pitchFamily="2" charset="2"/>
                    <a:sym typeface="Symbol" pitchFamily="2" charset="2"/>
                  </a:rPr>
                  <a:t></a:t>
                </a:r>
                <a:r>
                  <a:rPr lang="en-US" altLang="zh-TW" sz="1650" baseline="-25000" dirty="0">
                    <a:solidFill>
                      <a:srgbClr val="3333FF"/>
                    </a:solidFill>
                  </a:rPr>
                  <a:t> </a:t>
                </a:r>
                <a:r>
                  <a:rPr lang="en-US" altLang="zh-TW" sz="1650" dirty="0">
                    <a:solidFill>
                      <a:srgbClr val="3333FF"/>
                    </a:solidFill>
                  </a:rPr>
                  <a:t>= </a:t>
                </a:r>
                <a14:m>
                  <m:oMath xmlns:m="http://schemas.openxmlformats.org/officeDocument/2006/math">
                    <m:r>
                      <a:rPr lang="en-US" altLang="zh-TW" sz="1650" b="1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</a:rPr>
                      <m:t>𝒔</m:t>
                    </m:r>
                    <m:acc>
                      <m:accPr>
                        <m:chr m:val="̅"/>
                        <m:ctrlPr>
                          <a:rPr lang="en-US" altLang="zh-TW" sz="165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sz="165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𝒔</m:t>
                        </m:r>
                      </m:e>
                    </m:acc>
                  </m:oMath>
                </a14:m>
                <a:endParaRPr lang="en-US" altLang="zh-TW" sz="1650" u="sng" dirty="0">
                  <a:solidFill>
                    <a:srgbClr val="3333FF"/>
                  </a:solidFill>
                </a:endParaRP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1650" dirty="0">
                    <a:solidFill>
                      <a:srgbClr val="3333FF"/>
                    </a:solidFill>
                    <a:latin typeface="Symbol" pitchFamily="2" charset="2"/>
                    <a:sym typeface="Symbol" pitchFamily="2" charset="2"/>
                  </a:rPr>
                  <a:t>K</a:t>
                </a:r>
                <a:r>
                  <a:rPr lang="en-US" altLang="zh-TW" sz="1650" baseline="30000" dirty="0">
                    <a:solidFill>
                      <a:srgbClr val="3333FF"/>
                    </a:solidFill>
                    <a:latin typeface="Symbol" pitchFamily="2" charset="2"/>
                    <a:sym typeface="Symbol" pitchFamily="2" charset="2"/>
                  </a:rPr>
                  <a:t>*</a:t>
                </a:r>
                <a:r>
                  <a:rPr lang="en-US" altLang="zh-TW" sz="1650" dirty="0">
                    <a:solidFill>
                      <a:srgbClr val="3333FF"/>
                    </a:solidFill>
                    <a:latin typeface="Symbol" pitchFamily="2" charset="2"/>
                    <a:sym typeface="Symbol" pitchFamily="2" charset="2"/>
                  </a:rPr>
                  <a:t> </a:t>
                </a:r>
                <a:r>
                  <a:rPr lang="en-US" altLang="zh-TW" sz="1650" dirty="0">
                    <a:solidFill>
                      <a:srgbClr val="3333FF"/>
                    </a:solidFill>
                  </a:rPr>
                  <a:t>= </a:t>
                </a:r>
                <a14:m>
                  <m:oMath xmlns:m="http://schemas.openxmlformats.org/officeDocument/2006/math">
                    <m:r>
                      <a:rPr lang="en-US" altLang="zh-TW" sz="1650" b="1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</a:rPr>
                      <m:t>𝒒</m:t>
                    </m:r>
                    <m:acc>
                      <m:accPr>
                        <m:chr m:val="̅"/>
                        <m:ctrlPr>
                          <a:rPr lang="en-US" altLang="zh-TW" sz="165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sz="165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𝒔</m:t>
                        </m:r>
                      </m:e>
                    </m:acc>
                  </m:oMath>
                </a14:m>
                <a:endParaRPr lang="en-US" altLang="zh-TW" sz="1650" u="sng" dirty="0">
                  <a:solidFill>
                    <a:srgbClr val="3333FF"/>
                  </a:solidFill>
                </a:endParaRP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1650" dirty="0">
                    <a:solidFill>
                      <a:srgbClr val="3333FF"/>
                    </a:solidFill>
                    <a:latin typeface="Symbol" pitchFamily="2" charset="2"/>
                    <a:sym typeface="Symbol" pitchFamily="2" charset="2"/>
                  </a:rPr>
                  <a:t> </a:t>
                </a:r>
                <a:r>
                  <a:rPr lang="en-US" altLang="zh-TW" sz="1650" dirty="0">
                    <a:solidFill>
                      <a:srgbClr val="3333FF"/>
                    </a:solidFill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TW" sz="1650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sz="165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altLang="zh-TW" sz="1650" i="1" smtClean="0">
                                <a:solidFill>
                                  <a:srgbClr val="3333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TW" sz="1650" b="1" i="1" smtClean="0">
                                <a:solidFill>
                                  <a:srgbClr val="3333FF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e>
                        </m:rad>
                      </m:den>
                    </m:f>
                    <m:r>
                      <a:rPr lang="en-US" altLang="zh-TW" sz="1650" b="1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TW" sz="1650" i="1">
                        <a:solidFill>
                          <a:srgbClr val="3333FF"/>
                        </a:solidFill>
                        <a:latin typeface="Cambria Math" panose="02040503050406030204" pitchFamily="18" charset="0"/>
                      </a:rPr>
                      <m:t>𝒖</m:t>
                    </m:r>
                    <m:acc>
                      <m:accPr>
                        <m:chr m:val="̅"/>
                        <m:ctrlPr>
                          <a:rPr lang="en-US" altLang="zh-TW" sz="1650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sz="1650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𝒖</m:t>
                        </m:r>
                      </m:e>
                    </m:acc>
                    <m:r>
                      <a:rPr lang="en-US" altLang="zh-TW" sz="1650" i="1">
                        <a:solidFill>
                          <a:srgbClr val="3333FF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altLang="zh-TW" sz="1650" i="1">
                        <a:solidFill>
                          <a:srgbClr val="3333FF"/>
                        </a:solidFill>
                        <a:latin typeface="Cambria Math" panose="02040503050406030204" pitchFamily="18" charset="0"/>
                      </a:rPr>
                      <m:t>𝒅</m:t>
                    </m:r>
                    <m:acc>
                      <m:accPr>
                        <m:chr m:val="̅"/>
                        <m:ctrlPr>
                          <a:rPr lang="en-US" altLang="zh-TW" sz="1650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sz="1650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𝒅</m:t>
                        </m:r>
                      </m:e>
                    </m:acc>
                  </m:oMath>
                </a14:m>
                <a:r>
                  <a:rPr lang="en-US" altLang="zh-TW" sz="1650" dirty="0">
                    <a:solidFill>
                      <a:srgbClr val="3333FF"/>
                    </a:solidFill>
                    <a:sym typeface="Symbol" pitchFamily="2" charset="2"/>
                  </a:rPr>
                  <a:t>)</a:t>
                </a: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1650" dirty="0">
                    <a:solidFill>
                      <a:srgbClr val="3333FF"/>
                    </a:solidFill>
                    <a:latin typeface="Symbol" pitchFamily="2" charset="2"/>
                    <a:sym typeface="Symbol" pitchFamily="2" charset="2"/>
                  </a:rPr>
                  <a:t></a:t>
                </a:r>
                <a:r>
                  <a:rPr lang="en-US" altLang="zh-TW" sz="1650" baseline="15000" dirty="0">
                    <a:solidFill>
                      <a:srgbClr val="3333FF"/>
                    </a:solidFill>
                    <a:sym typeface="Symbol" pitchFamily="2" charset="2"/>
                  </a:rPr>
                  <a:t>+ </a:t>
                </a:r>
                <a:r>
                  <a:rPr lang="en-US" altLang="zh-TW" sz="1650" dirty="0">
                    <a:solidFill>
                      <a:srgbClr val="3333FF"/>
                    </a:solidFill>
                    <a:sym typeface="Symbol" pitchFamily="2" charset="2"/>
                  </a:rPr>
                  <a:t>= </a:t>
                </a:r>
                <a14:m>
                  <m:oMath xmlns:m="http://schemas.openxmlformats.org/officeDocument/2006/math">
                    <m:r>
                      <a:rPr lang="en-US" altLang="zh-TW" sz="1650" b="1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sym typeface="Symbol" pitchFamily="2" charset="2"/>
                      </a:rPr>
                      <m:t>𝒖</m:t>
                    </m:r>
                    <m:acc>
                      <m:accPr>
                        <m:chr m:val="̅"/>
                        <m:ctrlPr>
                          <a:rPr lang="en-US" altLang="zh-TW" sz="165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sym typeface="Symbol" pitchFamily="2" charset="2"/>
                          </a:rPr>
                        </m:ctrlPr>
                      </m:accPr>
                      <m:e>
                        <m:r>
                          <a:rPr lang="en-US" altLang="zh-TW" sz="165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sym typeface="Symbol" pitchFamily="2" charset="2"/>
                          </a:rPr>
                          <m:t>𝒅</m:t>
                        </m:r>
                      </m:e>
                    </m:acc>
                  </m:oMath>
                </a14:m>
                <a:endParaRPr lang="en-US" altLang="zh-TW" sz="1650" u="sng" dirty="0">
                  <a:solidFill>
                    <a:srgbClr val="3333FF"/>
                  </a:solidFill>
                </a:endParaRPr>
              </a:p>
            </p:txBody>
          </p:sp>
        </mc:Choice>
        <mc:Fallback xmlns="">
          <p:sp>
            <p:nvSpPr>
              <p:cNvPr id="17462" name="文字方塊 55">
                <a:extLst>
                  <a:ext uri="{FF2B5EF4-FFF2-40B4-BE49-F238E27FC236}">
                    <a16:creationId xmlns:a16="http://schemas.microsoft.com/office/drawing/2014/main" id="{E6A643DA-C5E1-7A6C-A099-AF0853F079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64708" y="1021692"/>
                <a:ext cx="1934765" cy="1254382"/>
              </a:xfrm>
              <a:prstGeom prst="rect">
                <a:avLst/>
              </a:prstGeom>
              <a:blipFill>
                <a:blip r:embed="rId4"/>
                <a:stretch>
                  <a:fillRect l="-1961" t="-2000" b="-5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463" name="投影片編號版面配置區 3">
            <a:extLst>
              <a:ext uri="{FF2B5EF4-FFF2-40B4-BE49-F238E27FC236}">
                <a16:creationId xmlns:a16="http://schemas.microsoft.com/office/drawing/2014/main" id="{4793E2C2-79E2-D9CF-BF11-1E57AB3E6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1pPr>
            <a:lvl2pPr marL="557213" indent="-214313">
              <a:spcBef>
                <a:spcPct val="20000"/>
              </a:spcBef>
              <a:buChar char="–"/>
              <a:defRPr kumimoji="1" sz="21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2pPr>
            <a:lvl3pPr marL="857250" indent="-171450">
              <a:spcBef>
                <a:spcPct val="20000"/>
              </a:spcBef>
              <a:buChar char="•"/>
              <a:defRPr kumimoji="1" sz="18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3pPr>
            <a:lvl4pPr marL="1200150" indent="-171450">
              <a:spcBef>
                <a:spcPct val="20000"/>
              </a:spcBef>
              <a:buChar char="–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4pPr>
            <a:lvl5pPr marL="1543050" indent="-171450">
              <a:spcBef>
                <a:spcPct val="20000"/>
              </a:spcBef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2BF3BA3-0ED7-0A42-94CB-7669721FF091}" type="slidenum">
              <a:rPr lang="en-US" altLang="zh-TW" sz="1050"/>
              <a:pPr>
                <a:spcBef>
                  <a:spcPct val="0"/>
                </a:spcBef>
                <a:buFontTx/>
                <a:buNone/>
              </a:pPr>
              <a:t>7</a:t>
            </a:fld>
            <a:endParaRPr lang="en-US" altLang="zh-TW" sz="105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 nodeType="clickPar">
                      <p:stCondLst>
                        <p:cond delay="indefinite"/>
                      </p:stCondLst>
                      <p:childTnLst>
                        <p:par>
                          <p:cTn id="8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8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45" grpId="0" animBg="1"/>
      <p:bldP spid="46" grpId="0" animBg="1"/>
      <p:bldP spid="47" grpId="0" animBg="1"/>
      <p:bldP spid="47" grpId="1" animBg="1"/>
      <p:bldP spid="48" grpId="0"/>
      <p:bldP spid="4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投影片編號版面配置區 3">
            <a:extLst>
              <a:ext uri="{FF2B5EF4-FFF2-40B4-BE49-F238E27FC236}">
                <a16:creationId xmlns:a16="http://schemas.microsoft.com/office/drawing/2014/main" id="{0FAB75C2-B5AB-43C8-BE98-2828AD987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kumimoji="1" sz="15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1pPr>
            <a:lvl2pPr marL="557213" indent="-214313" eaLnBrk="0" hangingPunct="0">
              <a:defRPr kumimoji="1" sz="15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2pPr>
            <a:lvl3pPr marL="857250" indent="-171450" eaLnBrk="0" hangingPunct="0">
              <a:defRPr kumimoji="1" sz="15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3pPr>
            <a:lvl4pPr marL="1200150" indent="-171450" eaLnBrk="0" hangingPunct="0">
              <a:defRPr kumimoji="1" sz="15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4pPr>
            <a:lvl5pPr marL="1543050" indent="-171450" eaLnBrk="0" hangingPunct="0">
              <a:defRPr kumimoji="1" sz="15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 kumimoji="1" sz="15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 kumimoji="1" sz="15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 kumimoji="1" sz="15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 kumimoji="1" sz="15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9pPr>
          </a:lstStyle>
          <a:p>
            <a:pPr eaLnBrk="1" hangingPunct="1"/>
            <a:fld id="{51CC1B51-682C-044A-AF01-D7BDF37D1407}" type="slidenum">
              <a:rPr lang="en-US" altLang="zh-TW" sz="1050">
                <a:latin typeface="Arial" panose="020B0604020202020204" pitchFamily="34" charset="0"/>
              </a:rPr>
              <a:pPr eaLnBrk="1" hangingPunct="1"/>
              <a:t>8</a:t>
            </a:fld>
            <a:endParaRPr lang="en-US" altLang="zh-TW" sz="1050">
              <a:latin typeface="Arial" panose="020B0604020202020204" pitchFamily="34" charset="0"/>
            </a:endParaRPr>
          </a:p>
        </p:txBody>
      </p:sp>
      <p:sp>
        <p:nvSpPr>
          <p:cNvPr id="2052" name="Text Box 5">
            <a:extLst>
              <a:ext uri="{FF2B5EF4-FFF2-40B4-BE49-F238E27FC236}">
                <a16:creationId xmlns:a16="http://schemas.microsoft.com/office/drawing/2014/main" id="{266CDB9D-9B64-DC9A-CE64-71C99C2D14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1727" y="531055"/>
            <a:ext cx="7731498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9pPr>
          </a:lstStyle>
          <a:p>
            <a:pPr eaLnBrk="1" hangingPunct="1"/>
            <a:r>
              <a:rPr lang="en-US" altLang="zh-TW" sz="1500" dirty="0">
                <a:solidFill>
                  <a:srgbClr val="008000"/>
                </a:solidFill>
                <a:latin typeface="Arial" panose="020B0604020202020204" pitchFamily="34" charset="0"/>
              </a:rPr>
              <a:t>Major difficulties with a</a:t>
            </a:r>
            <a:r>
              <a:rPr lang="en-US" altLang="zh-TW" sz="1500" baseline="-25000" dirty="0">
                <a:solidFill>
                  <a:srgbClr val="008000"/>
                </a:solidFill>
                <a:latin typeface="Arial" panose="020B0604020202020204" pitchFamily="34" charset="0"/>
              </a:rPr>
              <a:t>0</a:t>
            </a:r>
            <a:r>
              <a:rPr lang="en-US" altLang="zh-TW" sz="1500" dirty="0">
                <a:solidFill>
                  <a:srgbClr val="008000"/>
                </a:solidFill>
                <a:latin typeface="Arial" panose="020B0604020202020204" pitchFamily="34" charset="0"/>
              </a:rPr>
              <a:t> and f</a:t>
            </a:r>
            <a:r>
              <a:rPr lang="en-US" altLang="zh-TW" sz="1500" baseline="-25000" dirty="0">
                <a:solidFill>
                  <a:srgbClr val="008000"/>
                </a:solidFill>
                <a:latin typeface="Arial" panose="020B0604020202020204" pitchFamily="34" charset="0"/>
              </a:rPr>
              <a:t>0</a:t>
            </a:r>
            <a:r>
              <a:rPr lang="en-US" altLang="zh-TW" sz="1500" dirty="0">
                <a:solidFill>
                  <a:srgbClr val="008000"/>
                </a:solidFill>
                <a:latin typeface="Arial" panose="020B0604020202020204" pitchFamily="34" charset="0"/>
              </a:rPr>
              <a:t> can be circumvented in the tetraquark model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3975" name="Text Box 7">
                <a:extLst>
                  <a:ext uri="{FF2B5EF4-FFF2-40B4-BE49-F238E27FC236}">
                    <a16:creationId xmlns:a16="http://schemas.microsoft.com/office/drawing/2014/main" id="{F90FB3D0-5C3A-E30A-5BE9-E3F30721082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39379" y="1960966"/>
                <a:ext cx="7261621" cy="9694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marL="457200" indent="-457200" eaLnBrk="0" hangingPunct="0"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PMingLiU" panose="02020500000000000000" pitchFamily="18" charset="-120"/>
                  </a:defRPr>
                </a:lvl1pPr>
                <a:lvl2pPr marL="742950" indent="-285750" eaLnBrk="0" hangingPunct="0"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PMingLiU" panose="02020500000000000000" pitchFamily="18" charset="-120"/>
                  </a:defRPr>
                </a:lvl2pPr>
                <a:lvl3pPr marL="1143000" indent="-228600" eaLnBrk="0" hangingPunct="0"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PMingLiU" panose="02020500000000000000" pitchFamily="18" charset="-120"/>
                  </a:defRPr>
                </a:lvl3pPr>
                <a:lvl4pPr marL="1600200" indent="-228600" eaLnBrk="0" hangingPunct="0"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PMingLiU" panose="02020500000000000000" pitchFamily="18" charset="-120"/>
                  </a:defRPr>
                </a:lvl4pPr>
                <a:lvl5pPr marL="2057400" indent="-228600" eaLnBrk="0" hangingPunct="0"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PMingLiU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PMingLiU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PMingLiU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PMingLiU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PMingLiU" panose="02020500000000000000" pitchFamily="18" charset="-120"/>
                  </a:defRPr>
                </a:lvl9pPr>
              </a:lstStyle>
              <a:p>
                <a:pPr marL="285750" indent="-285750" eaLnBrk="1" hangingPunct="1">
                  <a:spcBef>
                    <a:spcPct val="50000"/>
                  </a:spcBef>
                  <a:buFont typeface="Wingdings" pitchFamily="2" charset="2"/>
                  <a:buChar char="n"/>
                </a:pPr>
                <a:r>
                  <a:rPr lang="en-US" altLang="zh-TW" sz="1500" dirty="0">
                    <a:solidFill>
                      <a:srgbClr val="FF0000"/>
                    </a:solidFill>
                    <a:latin typeface="Arial" panose="020B0604020202020204" pitchFamily="34" charset="0"/>
                  </a:rPr>
                  <a:t>Mass degeneracy of f</a:t>
                </a:r>
                <a:r>
                  <a:rPr lang="en-US" altLang="zh-TW" sz="1500" baseline="-25000" dirty="0">
                    <a:solidFill>
                      <a:srgbClr val="FF0000"/>
                    </a:solidFill>
                    <a:latin typeface="Arial" panose="020B0604020202020204" pitchFamily="34" charset="0"/>
                  </a:rPr>
                  <a:t>0</a:t>
                </a:r>
                <a:r>
                  <a:rPr lang="en-US" altLang="zh-TW" sz="1500" dirty="0">
                    <a:solidFill>
                      <a:srgbClr val="FF0000"/>
                    </a:solidFill>
                    <a:latin typeface="Arial" panose="020B0604020202020204" pitchFamily="34" charset="0"/>
                  </a:rPr>
                  <a:t> and a</a:t>
                </a:r>
                <a:r>
                  <a:rPr lang="en-US" altLang="zh-TW" sz="1500" baseline="-25000" dirty="0">
                    <a:solidFill>
                      <a:srgbClr val="FF0000"/>
                    </a:solidFill>
                    <a:latin typeface="Arial" panose="020B0604020202020204" pitchFamily="34" charset="0"/>
                  </a:rPr>
                  <a:t>0</a:t>
                </a:r>
                <a:r>
                  <a:rPr lang="en-US" altLang="zh-TW" sz="1500" dirty="0">
                    <a:solidFill>
                      <a:srgbClr val="FF0000"/>
                    </a:solidFill>
                    <a:latin typeface="Arial" panose="020B0604020202020204" pitchFamily="34" charset="0"/>
                  </a:rPr>
                  <a:t> is natural</a:t>
                </a:r>
              </a:p>
              <a:p>
                <a:pPr eaLnBrk="1" hangingPunct="1">
                  <a:lnSpc>
                    <a:spcPct val="70000"/>
                  </a:lnSpc>
                </a:pPr>
                <a:endParaRPr lang="en-US" altLang="zh-TW" sz="1500" dirty="0">
                  <a:solidFill>
                    <a:srgbClr val="FF0000"/>
                  </a:solidFill>
                  <a:latin typeface="Arial" panose="020B0604020202020204" pitchFamily="34" charset="0"/>
                </a:endParaRPr>
              </a:p>
              <a:p>
                <a:pPr marL="285750" indent="-285750" eaLnBrk="1" hangingPunct="1">
                  <a:lnSpc>
                    <a:spcPct val="90000"/>
                  </a:lnSpc>
                  <a:spcBef>
                    <a:spcPct val="10000"/>
                  </a:spcBef>
                  <a:spcAft>
                    <a:spcPct val="10000"/>
                  </a:spcAft>
                  <a:buFont typeface="Wingdings" pitchFamily="2" charset="2"/>
                  <a:buChar char="n"/>
                </a:pPr>
                <a14:m>
                  <m:oMath xmlns:m="http://schemas.openxmlformats.org/officeDocument/2006/math">
                    <m:r>
                      <a:rPr lang="en-US" altLang="zh-TW" sz="15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𝝈</m:t>
                    </m:r>
                    <m:r>
                      <a:rPr lang="en-US" altLang="zh-TW" sz="15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altLang="zh-TW" sz="15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𝝅𝝅</m:t>
                    </m:r>
                    <m:r>
                      <a:rPr lang="en-US" altLang="zh-TW" sz="15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en-US" altLang="zh-TW" sz="1500" dirty="0">
                    <a:solidFill>
                      <a:srgbClr val="FF0000"/>
                    </a:solidFill>
                    <a:latin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TW" sz="1500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𝜿</m:t>
                    </m:r>
                    <m:r>
                      <a:rPr lang="en-US" altLang="zh-TW" sz="1500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altLang="zh-TW" sz="1500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𝑲</m:t>
                    </m:r>
                    <m:r>
                      <a:rPr lang="en-US" altLang="zh-TW" sz="1500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𝝅</m:t>
                    </m:r>
                  </m:oMath>
                </a14:m>
                <a:r>
                  <a:rPr lang="en-US" altLang="zh-TW" sz="1500" dirty="0">
                    <a:solidFill>
                      <a:srgbClr val="FF0000"/>
                    </a:solidFill>
                    <a:latin typeface="Arial" panose="020B0604020202020204" pitchFamily="34" charset="0"/>
                  </a:rPr>
                  <a:t>  &amp;  f</a:t>
                </a:r>
                <a:r>
                  <a:rPr lang="en-US" altLang="zh-TW" sz="1500" baseline="-25000" dirty="0">
                    <a:solidFill>
                      <a:srgbClr val="FF0000"/>
                    </a:solidFill>
                    <a:latin typeface="Arial" panose="020B0604020202020204" pitchFamily="34" charset="0"/>
                  </a:rPr>
                  <a:t>0</a:t>
                </a:r>
                <a:r>
                  <a:rPr lang="en-US" altLang="zh-TW" sz="1500" dirty="0">
                    <a:solidFill>
                      <a:srgbClr val="FF0000"/>
                    </a:solidFill>
                    <a:latin typeface="Arial" panose="020B0604020202020204" pitchFamily="34" charset="0"/>
                  </a:rPr>
                  <a:t>, a</a:t>
                </a:r>
                <a:r>
                  <a:rPr lang="en-US" altLang="zh-TW" sz="1500" baseline="-25000" dirty="0">
                    <a:solidFill>
                      <a:srgbClr val="FF0000"/>
                    </a:solidFill>
                    <a:latin typeface="Arial" panose="020B0604020202020204" pitchFamily="34" charset="0"/>
                  </a:rPr>
                  <a:t>0</a:t>
                </a:r>
                <a:r>
                  <a:rPr lang="en-US" altLang="zh-TW" sz="1500" dirty="0">
                    <a:solidFill>
                      <a:srgbClr val="FF0000"/>
                    </a:solidFill>
                    <a:latin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TW" sz="15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altLang="zh-TW" sz="15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𝑲</m:t>
                    </m:r>
                    <m:acc>
                      <m:accPr>
                        <m:chr m:val="̅"/>
                        <m:ctrlPr>
                          <a:rPr lang="en-US" altLang="zh-TW" sz="15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sz="15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𝑲</m:t>
                        </m:r>
                      </m:e>
                    </m:acc>
                  </m:oMath>
                </a14:m>
                <a:r>
                  <a:rPr lang="en-US" altLang="zh-TW" sz="1500" dirty="0">
                    <a:solidFill>
                      <a:srgbClr val="FF0000"/>
                    </a:solidFill>
                    <a:latin typeface="Arial" panose="020B0604020202020204" pitchFamily="34" charset="0"/>
                  </a:rPr>
                  <a:t> are OZI super-allowed (fall apart) , </a:t>
                </a:r>
              </a:p>
              <a:p>
                <a:pPr eaLnBrk="1" hangingPunct="1">
                  <a:lnSpc>
                    <a:spcPct val="90000"/>
                  </a:lnSpc>
                  <a:spcBef>
                    <a:spcPct val="10000"/>
                  </a:spcBef>
                  <a:spcAft>
                    <a:spcPct val="10000"/>
                  </a:spcAft>
                  <a:buFont typeface="Symbol" pitchFamily="2" charset="2"/>
                  <a:buNone/>
                </a:pPr>
                <a:r>
                  <a:rPr lang="en-US" altLang="zh-TW" sz="1500" dirty="0">
                    <a:solidFill>
                      <a:srgbClr val="FF0000"/>
                    </a:solidFill>
                    <a:latin typeface="Arial" panose="020B0604020202020204" pitchFamily="34" charset="0"/>
                  </a:rPr>
                  <a:t>     while  f</a:t>
                </a:r>
                <a:r>
                  <a:rPr lang="en-US" altLang="zh-TW" sz="1500" baseline="-25000" dirty="0">
                    <a:solidFill>
                      <a:srgbClr val="FF0000"/>
                    </a:solidFill>
                    <a:latin typeface="Arial" panose="020B0604020202020204" pitchFamily="34" charset="0"/>
                  </a:rPr>
                  <a:t>0</a:t>
                </a:r>
                <a:r>
                  <a:rPr lang="en-US" altLang="zh-TW" sz="1500" dirty="0">
                    <a:solidFill>
                      <a:srgbClr val="FF0000"/>
                    </a:solidFill>
                    <a:latin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TW" sz="15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altLang="zh-TW" sz="1500" dirty="0">
                    <a:solidFill>
                      <a:srgbClr val="FF0000"/>
                    </a:solidFill>
                    <a:latin typeface="cmsy10" pitchFamily="34" charset="0"/>
                    <a:sym typeface="Symbol" pitchFamily="2" charset="2"/>
                  </a:rPr>
                  <a:t> </a:t>
                </a:r>
                <a:r>
                  <a:rPr lang="en-US" altLang="zh-TW" sz="1500" dirty="0">
                    <a:solidFill>
                      <a:srgbClr val="FF0000"/>
                    </a:solidFill>
                    <a:latin typeface="Arial" panose="020B0604020202020204" pitchFamily="34" charset="0"/>
                  </a:rPr>
                  <a:t>  &amp;  a</a:t>
                </a:r>
                <a:r>
                  <a:rPr lang="en-US" altLang="zh-TW" sz="1500" baseline="-25000" dirty="0">
                    <a:solidFill>
                      <a:srgbClr val="FF0000"/>
                    </a:solidFill>
                    <a:latin typeface="Arial" panose="020B0604020202020204" pitchFamily="34" charset="0"/>
                  </a:rPr>
                  <a:t>0</a:t>
                </a:r>
                <a:r>
                  <a:rPr lang="en-US" altLang="zh-TW" sz="1500" dirty="0">
                    <a:solidFill>
                      <a:srgbClr val="FF0000"/>
                    </a:solidFill>
                    <a:latin typeface="cmsy10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TW" sz="15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altLang="zh-TW" sz="15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𝝅𝜼</m:t>
                    </m:r>
                  </m:oMath>
                </a14:m>
                <a:r>
                  <a:rPr lang="en-US" altLang="zh-TW" sz="1500" dirty="0">
                    <a:solidFill>
                      <a:srgbClr val="FF0000"/>
                    </a:solidFill>
                    <a:latin typeface="Arial" panose="020B0604020202020204" pitchFamily="34" charset="0"/>
                  </a:rPr>
                  <a:t> are OZI allowed so that   </a:t>
                </a:r>
                <a:r>
                  <a:rPr lang="en-US" altLang="zh-TW" sz="1500" dirty="0">
                    <a:solidFill>
                      <a:srgbClr val="0000FF"/>
                    </a:solidFill>
                    <a:latin typeface="Symbol" pitchFamily="2" charset="2"/>
                    <a:sym typeface="Symbol" pitchFamily="2" charset="2"/>
                  </a:rPr>
                  <a:t></a:t>
                </a:r>
                <a:r>
                  <a:rPr lang="en-US" altLang="zh-TW" sz="1500" dirty="0">
                    <a:solidFill>
                      <a:srgbClr val="0000FF"/>
                    </a:solidFill>
                    <a:latin typeface="Arial" panose="020B0604020202020204" pitchFamily="34" charset="0"/>
                  </a:rPr>
                  <a:t>(4-quark) &gt;&gt; </a:t>
                </a:r>
                <a:r>
                  <a:rPr lang="en-US" altLang="zh-TW" sz="1500" dirty="0">
                    <a:solidFill>
                      <a:srgbClr val="0000FF"/>
                    </a:solidFill>
                    <a:latin typeface="Symbol" pitchFamily="2" charset="2"/>
                    <a:sym typeface="Symbol" pitchFamily="2" charset="2"/>
                  </a:rPr>
                  <a:t></a:t>
                </a:r>
                <a:r>
                  <a:rPr lang="en-US" altLang="zh-TW" sz="1500" dirty="0">
                    <a:solidFill>
                      <a:srgbClr val="0000FF"/>
                    </a:solidFill>
                    <a:latin typeface="Arial" panose="020B0604020202020204" pitchFamily="34" charset="0"/>
                  </a:rPr>
                  <a:t>(2-quark)</a:t>
                </a:r>
              </a:p>
            </p:txBody>
          </p:sp>
        </mc:Choice>
        <mc:Fallback xmlns="">
          <p:sp>
            <p:nvSpPr>
              <p:cNvPr id="83975" name="Text Box 7">
                <a:extLst>
                  <a:ext uri="{FF2B5EF4-FFF2-40B4-BE49-F238E27FC236}">
                    <a16:creationId xmlns:a16="http://schemas.microsoft.com/office/drawing/2014/main" id="{F90FB3D0-5C3A-E30A-5BE9-E3F3072108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39379" y="1960966"/>
                <a:ext cx="7261621" cy="969496"/>
              </a:xfrm>
              <a:prstGeom prst="rect">
                <a:avLst/>
              </a:prstGeom>
              <a:blipFill>
                <a:blip r:embed="rId3"/>
                <a:stretch>
                  <a:fillRect l="-349" t="-1299" b="-6494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3977" name="Text Box 9">
                <a:extLst>
                  <a:ext uri="{FF2B5EF4-FFF2-40B4-BE49-F238E27FC236}">
                    <a16:creationId xmlns:a16="http://schemas.microsoft.com/office/drawing/2014/main" id="{6CE333F2-B4C5-AB58-B298-F9EA07AE2DE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39379" y="3867510"/>
                <a:ext cx="8024375" cy="12759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PMingLiU" panose="02020500000000000000" pitchFamily="18" charset="-120"/>
                  </a:defRPr>
                </a:lvl1pPr>
                <a:lvl2pPr marL="742950" indent="-285750" eaLnBrk="0" hangingPunct="0"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PMingLiU" panose="02020500000000000000" pitchFamily="18" charset="-120"/>
                  </a:defRPr>
                </a:lvl2pPr>
                <a:lvl3pPr marL="1143000" indent="-228600" eaLnBrk="0" hangingPunct="0"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PMingLiU" panose="02020500000000000000" pitchFamily="18" charset="-120"/>
                  </a:defRPr>
                </a:lvl3pPr>
                <a:lvl4pPr marL="1600200" indent="-228600" eaLnBrk="0" hangingPunct="0"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PMingLiU" panose="02020500000000000000" pitchFamily="18" charset="-120"/>
                  </a:defRPr>
                </a:lvl4pPr>
                <a:lvl5pPr marL="2057400" indent="-228600" eaLnBrk="0" hangingPunct="0"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PMingLiU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PMingLiU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PMingLiU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PMingLiU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PMingLiU" panose="02020500000000000000" pitchFamily="18" charset="-120"/>
                  </a:defRPr>
                </a:lvl9pPr>
              </a:lstStyle>
              <a:p>
                <a:pPr marL="285750" indent="-285750" eaLnBrk="1" hangingPunct="1">
                  <a:buFont typeface="Wingdings" pitchFamily="2" charset="2"/>
                  <a:buChar char="n"/>
                </a:pPr>
                <a:r>
                  <a:rPr lang="en-US" altLang="zh-TW" sz="1350" dirty="0">
                    <a:solidFill>
                      <a:srgbClr val="9900CC"/>
                    </a:solidFill>
                    <a:latin typeface="Arial" panose="020B0604020202020204" pitchFamily="34" charset="0"/>
                  </a:rPr>
                  <a:t>f</a:t>
                </a:r>
                <a:r>
                  <a:rPr lang="en-US" altLang="zh-TW" sz="1350" baseline="-25000" dirty="0">
                    <a:solidFill>
                      <a:srgbClr val="9900CC"/>
                    </a:solidFill>
                    <a:latin typeface="Arial" panose="020B0604020202020204" pitchFamily="34" charset="0"/>
                  </a:rPr>
                  <a:t>0</a:t>
                </a:r>
                <a:r>
                  <a:rPr lang="en-US" altLang="zh-TW" sz="1350" dirty="0">
                    <a:solidFill>
                      <a:srgbClr val="9900CC"/>
                    </a:solidFill>
                    <a:latin typeface="Arial" panose="020B0604020202020204" pitchFamily="34" charset="0"/>
                  </a:rPr>
                  <a:t>(980) and a</a:t>
                </a:r>
                <a:r>
                  <a:rPr lang="en-US" altLang="zh-TW" sz="1350" baseline="-25000" dirty="0">
                    <a:solidFill>
                      <a:srgbClr val="9900CC"/>
                    </a:solidFill>
                    <a:latin typeface="Arial" panose="020B0604020202020204" pitchFamily="34" charset="0"/>
                  </a:rPr>
                  <a:t>0</a:t>
                </a:r>
                <a:r>
                  <a:rPr lang="en-US" altLang="zh-TW" sz="1350" dirty="0">
                    <a:solidFill>
                      <a:srgbClr val="9900CC"/>
                    </a:solidFill>
                    <a:latin typeface="Arial" panose="020B0604020202020204" pitchFamily="34" charset="0"/>
                  </a:rPr>
                  <a:t>(980) are very close to </a:t>
                </a:r>
                <a14:m>
                  <m:oMath xmlns:m="http://schemas.openxmlformats.org/officeDocument/2006/math">
                    <m:r>
                      <a:rPr lang="en-US" altLang="zh-TW" sz="1350" b="1" i="1" smtClean="0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𝑲</m:t>
                    </m:r>
                    <m:acc>
                      <m:accPr>
                        <m:chr m:val="̅"/>
                        <m:ctrlPr>
                          <a:rPr lang="en-US" altLang="zh-TW" sz="1350" b="1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sz="1350" b="1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𝑲</m:t>
                        </m:r>
                        <m:r>
                          <a:rPr lang="en-US" altLang="zh-TW" sz="1350" b="1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acc>
                  </m:oMath>
                </a14:m>
                <a:r>
                  <a:rPr lang="en-US" altLang="zh-TW" sz="1350" dirty="0">
                    <a:solidFill>
                      <a:srgbClr val="9900CC"/>
                    </a:solidFill>
                    <a:latin typeface="Arial" panose="020B0604020202020204" pitchFamily="34" charset="0"/>
                  </a:rPr>
                  <a:t> threshold ⇒ very small phase space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350" b="1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350" b="1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𝒇</m:t>
                        </m:r>
                      </m:e>
                      <m:sub>
                        <m:r>
                          <a:rPr lang="en-US" altLang="zh-TW" sz="1350" b="1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  <m:r>
                      <a:rPr lang="en-US" altLang="zh-TW" sz="1350" b="1" i="1" smtClean="0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altLang="zh-TW" sz="1350" b="1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350" b="1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b>
                        <m:r>
                          <a:rPr lang="en-US" altLang="zh-TW" sz="1350" b="1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  <m:r>
                      <a:rPr lang="en-US" altLang="zh-TW" sz="1350" b="1" i="1" smtClean="0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altLang="zh-TW" sz="1350" b="1" i="1" smtClean="0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𝑲</m:t>
                    </m:r>
                    <m:acc>
                      <m:accPr>
                        <m:chr m:val="̅"/>
                        <m:ctrlPr>
                          <a:rPr lang="en-US" altLang="zh-TW" sz="1350" b="1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sz="1350" b="1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𝑲</m:t>
                        </m:r>
                      </m:e>
                    </m:acc>
                  </m:oMath>
                </a14:m>
                <a:r>
                  <a:rPr lang="en-US" altLang="zh-TW" sz="1350" dirty="0">
                    <a:solidFill>
                      <a:srgbClr val="9900CC"/>
                    </a:solidFill>
                    <a:latin typeface="Arial" panose="020B0604020202020204" pitchFamily="34" charset="0"/>
                  </a:rPr>
                  <a:t>  </a:t>
                </a:r>
              </a:p>
              <a:p>
                <a:pPr marL="285750" indent="-285750" eaLnBrk="1" hangingPunct="1">
                  <a:lnSpc>
                    <a:spcPct val="80000"/>
                  </a:lnSpc>
                  <a:spcBef>
                    <a:spcPct val="20000"/>
                  </a:spcBef>
                  <a:spcAft>
                    <a:spcPct val="20000"/>
                  </a:spcAft>
                  <a:buFont typeface="Wingdings" pitchFamily="2" charset="2"/>
                  <a:buChar char="n"/>
                </a:pPr>
                <a:r>
                  <a:rPr lang="en-US" altLang="zh-TW" sz="1400" dirty="0">
                    <a:solidFill>
                      <a:srgbClr val="9900CC"/>
                    </a:solidFill>
                    <a:latin typeface="Arial" panose="020B0604020202020204" pitchFamily="34" charset="0"/>
                  </a:rPr>
                  <a:t>f</a:t>
                </a:r>
                <a:r>
                  <a:rPr lang="en-US" altLang="zh-TW" sz="1400" baseline="-25000" dirty="0">
                    <a:solidFill>
                      <a:srgbClr val="9900CC"/>
                    </a:solidFill>
                    <a:latin typeface="Arial" panose="020B0604020202020204" pitchFamily="34" charset="0"/>
                  </a:rPr>
                  <a:t>0</a:t>
                </a:r>
                <a:r>
                  <a:rPr lang="en-US" altLang="zh-TW" sz="1400" dirty="0">
                    <a:solidFill>
                      <a:srgbClr val="9900CC"/>
                    </a:solidFill>
                    <a:latin typeface="Arial" panose="020B0604020202020204" pitchFamily="34" charset="0"/>
                  </a:rPr>
                  <a:t>(980) width is dominated by </a:t>
                </a:r>
                <a:r>
                  <a:rPr lang="en-US" altLang="zh-TW" sz="1400" dirty="0">
                    <a:solidFill>
                      <a:srgbClr val="9900CC"/>
                    </a:solidFill>
                    <a:latin typeface="Arial" panose="020B0604020202020204" pitchFamily="34" charset="0"/>
                    <a:sym typeface="Symbol" pitchFamily="2" charset="2"/>
                  </a:rPr>
                  <a:t></a:t>
                </a:r>
                <a:r>
                  <a:rPr lang="en-US" altLang="zh-TW" sz="1400" dirty="0">
                    <a:solidFill>
                      <a:srgbClr val="9900CC"/>
                    </a:solidFill>
                    <a:latin typeface="Arial" panose="020B0604020202020204" pitchFamily="34" charset="0"/>
                  </a:rPr>
                  <a:t>, a</a:t>
                </a:r>
                <a:r>
                  <a:rPr lang="en-US" altLang="zh-TW" sz="1400" baseline="-25000" dirty="0">
                    <a:solidFill>
                      <a:srgbClr val="9900CC"/>
                    </a:solidFill>
                    <a:latin typeface="Arial" panose="020B0604020202020204" pitchFamily="34" charset="0"/>
                  </a:rPr>
                  <a:t>0</a:t>
                </a:r>
                <a:r>
                  <a:rPr lang="en-US" altLang="zh-TW" sz="1400" dirty="0">
                    <a:solidFill>
                      <a:srgbClr val="9900CC"/>
                    </a:solidFill>
                    <a:latin typeface="Arial" panose="020B0604020202020204" pitchFamily="34" charset="0"/>
                  </a:rPr>
                  <a:t> governed by </a:t>
                </a:r>
                <a:r>
                  <a:rPr lang="en-US" altLang="zh-TW" sz="1400" dirty="0">
                    <a:solidFill>
                      <a:srgbClr val="9900CC"/>
                    </a:solidFill>
                    <a:latin typeface="Arial" panose="020B0604020202020204" pitchFamily="34" charset="0"/>
                    <a:sym typeface="Symbol" pitchFamily="2" charset="2"/>
                  </a:rPr>
                  <a:t></a:t>
                </a:r>
                <a:r>
                  <a:rPr lang="en-US" altLang="zh-TW" sz="1400" dirty="0">
                    <a:solidFill>
                      <a:srgbClr val="9900CC"/>
                    </a:solidFill>
                    <a:latin typeface="Arial" panose="020B0604020202020204" pitchFamily="34" charset="0"/>
                  </a:rPr>
                  <a:t> state</a:t>
                </a:r>
              </a:p>
              <a:p>
                <a:pPr eaLnBrk="1" hangingPunct="1">
                  <a:lnSpc>
                    <a:spcPct val="80000"/>
                  </a:lnSpc>
                  <a:spcBef>
                    <a:spcPct val="20000"/>
                  </a:spcBef>
                  <a:spcAft>
                    <a:spcPct val="20000"/>
                  </a:spcAft>
                </a:pPr>
                <a:r>
                  <a:rPr lang="en-US" altLang="zh-TW" sz="1350" dirty="0">
                    <a:solidFill>
                      <a:srgbClr val="9900CC"/>
                    </a:solidFill>
                    <a:latin typeface="Arial" panose="020B0604020202020204" pitchFamily="34" charset="0"/>
                  </a:rPr>
                  <a:t>                    </a:t>
                </a:r>
                <a:r>
                  <a:rPr lang="en-US" altLang="zh-TW" sz="1600" dirty="0">
                    <a:solidFill>
                      <a:srgbClr val="9900CC"/>
                    </a:solidFill>
                    <a:latin typeface="Arial" panose="020B0604020202020204" pitchFamily="34" charset="0"/>
                  </a:rPr>
                  <a:t>This explains why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600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600" b="1" i="0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𝚪</m:t>
                        </m:r>
                      </m:e>
                      <m:sub>
                        <m:r>
                          <a:rPr lang="en-US" altLang="zh-TW" sz="1600" b="1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𝝈</m:t>
                        </m:r>
                      </m:sub>
                    </m:sSub>
                    <m:r>
                      <a:rPr lang="en-US" altLang="zh-TW" sz="1600" b="1" i="1" smtClean="0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 ~ </m:t>
                    </m:r>
                    <m:sSub>
                      <m:sSubPr>
                        <m:ctrlPr>
                          <a:rPr lang="en-US" altLang="zh-TW" sz="1600" b="1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600" b="1" i="0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𝚪</m:t>
                        </m:r>
                      </m:e>
                      <m:sub>
                        <m:r>
                          <a:rPr lang="en-US" altLang="zh-TW" sz="1600" b="1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𝜿</m:t>
                        </m:r>
                      </m:sub>
                    </m:sSub>
                  </m:oMath>
                </a14:m>
                <a:r>
                  <a:rPr lang="en-US" altLang="zh-TW" sz="1600" dirty="0">
                    <a:solidFill>
                      <a:srgbClr val="9900CC"/>
                    </a:solidFill>
                    <a:latin typeface="Arial" panose="020B0604020202020204" pitchFamily="34" charset="0"/>
                  </a:rPr>
                  <a:t>  &gt;&gt;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600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600" b="1" i="0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𝚪</m:t>
                        </m:r>
                      </m:e>
                      <m:sub>
                        <m:sSub>
                          <m:sSubPr>
                            <m:ctrlPr>
                              <a:rPr lang="en-US" altLang="zh-TW" sz="1600" b="1" i="1" smtClean="0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1600" b="1" i="1" smtClean="0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</a:rPr>
                              <m:t>𝒇</m:t>
                            </m:r>
                          </m:e>
                          <m:sub>
                            <m:r>
                              <a:rPr lang="en-US" altLang="zh-TW" sz="1600" b="1" i="1" smtClean="0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b>
                        </m:sSub>
                      </m:sub>
                    </m:sSub>
                    <m:r>
                      <a:rPr lang="en-US" altLang="zh-TW" sz="1600" b="1" i="1" smtClean="0">
                        <a:solidFill>
                          <a:srgbClr val="9900CC"/>
                        </a:solidFill>
                        <a:latin typeface="Cambria Math" panose="02040503050406030204" pitchFamily="18" charset="0"/>
                      </a:rPr>
                      <m:t> ~  </m:t>
                    </m:r>
                    <m:sSub>
                      <m:sSubPr>
                        <m:ctrlPr>
                          <a:rPr lang="en-US" altLang="zh-TW" sz="1600" b="1" i="1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600" b="1" i="0" smtClean="0">
                            <a:solidFill>
                              <a:srgbClr val="9900CC"/>
                            </a:solidFill>
                            <a:latin typeface="Cambria Math" panose="02040503050406030204" pitchFamily="18" charset="0"/>
                          </a:rPr>
                          <m:t>𝚪</m:t>
                        </m:r>
                      </m:e>
                      <m:sub>
                        <m:sSub>
                          <m:sSubPr>
                            <m:ctrlPr>
                              <a:rPr lang="en-US" altLang="zh-TW" sz="1600" b="1" i="1" smtClean="0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1600" b="1" i="1" smtClean="0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</a:rPr>
                              <m:t>𝒂</m:t>
                            </m:r>
                          </m:e>
                          <m:sub>
                            <m:r>
                              <a:rPr lang="en-US" altLang="zh-TW" sz="1600" b="1" i="1" smtClean="0">
                                <a:solidFill>
                                  <a:srgbClr val="9900CC"/>
                                </a:solidFill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b>
                        </m:sSub>
                      </m:sub>
                    </m:sSub>
                  </m:oMath>
                </a14:m>
                <a:endParaRPr lang="en-US" altLang="zh-TW" sz="1600" dirty="0">
                  <a:solidFill>
                    <a:srgbClr val="9900CC"/>
                  </a:solidFill>
                  <a:latin typeface="Arial" panose="020B0604020202020204" pitchFamily="34" charset="0"/>
                </a:endParaRPr>
              </a:p>
              <a:p>
                <a:pPr eaLnBrk="1" hangingPunct="1"/>
                <a:r>
                  <a:rPr lang="en-US" altLang="zh-TW" sz="1600" dirty="0">
                    <a:solidFill>
                      <a:srgbClr val="9900CC"/>
                    </a:solidFill>
                    <a:latin typeface="Arial" panose="020B0604020202020204" pitchFamily="34" charset="0"/>
                  </a:rPr>
                  <a:t>     </a:t>
                </a:r>
              </a:p>
              <a:p>
                <a:pPr eaLnBrk="1" hangingPunct="1"/>
                <a:endParaRPr lang="en-US" altLang="zh-TW" sz="1350" baseline="-25000" dirty="0">
                  <a:solidFill>
                    <a:srgbClr val="9900CC"/>
                  </a:solidFill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3977" name="Text Box 9">
                <a:extLst>
                  <a:ext uri="{FF2B5EF4-FFF2-40B4-BE49-F238E27FC236}">
                    <a16:creationId xmlns:a16="http://schemas.microsoft.com/office/drawing/2014/main" id="{6CE333F2-B4C5-AB58-B298-F9EA07AE2D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39379" y="3867510"/>
                <a:ext cx="8024375" cy="1275990"/>
              </a:xfrm>
              <a:prstGeom prst="rect">
                <a:avLst/>
              </a:prstGeom>
              <a:blipFill>
                <a:blip r:embed="rId4"/>
                <a:stretch>
                  <a:fillRect l="-158" t="-98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61" name="Text Box 33">
            <a:extLst>
              <a:ext uri="{FF2B5EF4-FFF2-40B4-BE49-F238E27FC236}">
                <a16:creationId xmlns:a16="http://schemas.microsoft.com/office/drawing/2014/main" id="{C8E47596-2ABA-03EA-2362-F97FC08A3C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3113" y="-5277"/>
            <a:ext cx="530423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sz="1800">
                <a:solidFill>
                  <a:schemeClr val="hlink"/>
                </a:solidFill>
                <a:latin typeface="Arial" panose="020B0604020202020204" pitchFamily="34" charset="0"/>
              </a:rPr>
              <a:t>                     </a:t>
            </a:r>
          </a:p>
        </p:txBody>
      </p:sp>
      <p:sp>
        <p:nvSpPr>
          <p:cNvPr id="2062" name="Text Box 34">
            <a:extLst>
              <a:ext uri="{FF2B5EF4-FFF2-40B4-BE49-F238E27FC236}">
                <a16:creationId xmlns:a16="http://schemas.microsoft.com/office/drawing/2014/main" id="{E0A02C12-9596-6072-AE3C-F87CB6BC33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9319" y="64003"/>
            <a:ext cx="4099322" cy="34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sz="1650" dirty="0">
                <a:solidFill>
                  <a:srgbClr val="FF3399"/>
                </a:solidFill>
                <a:latin typeface="Arial" panose="020B0604020202020204" pitchFamily="34" charset="0"/>
              </a:rPr>
              <a:t>                   Tetraquark picture</a:t>
            </a:r>
          </a:p>
        </p:txBody>
      </p:sp>
      <p:sp>
        <p:nvSpPr>
          <p:cNvPr id="3" name="Line 5">
            <a:extLst>
              <a:ext uri="{FF2B5EF4-FFF2-40B4-BE49-F238E27FC236}">
                <a16:creationId xmlns:a16="http://schemas.microsoft.com/office/drawing/2014/main" id="{F81852B0-62A7-6121-9872-F31F88FB6B65}"/>
              </a:ext>
            </a:extLst>
          </p:cNvPr>
          <p:cNvSpPr>
            <a:spLocks noChangeShapeType="1"/>
          </p:cNvSpPr>
          <p:nvPr/>
        </p:nvSpPr>
        <p:spPr bwMode="auto">
          <a:xfrm>
            <a:off x="1573174" y="423328"/>
            <a:ext cx="5968604" cy="0"/>
          </a:xfrm>
          <a:prstGeom prst="line">
            <a:avLst/>
          </a:prstGeom>
          <a:noFill/>
          <a:ln w="57150">
            <a:solidFill>
              <a:srgbClr val="66FF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85800"/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7DEF0C4F-B3AC-D63A-8AF3-910DA6CFB950}"/>
              </a:ext>
            </a:extLst>
          </p:cNvPr>
          <p:cNvSpPr txBox="1"/>
          <p:nvPr/>
        </p:nvSpPr>
        <p:spPr bwMode="auto">
          <a:xfrm>
            <a:off x="7165341" y="2137925"/>
            <a:ext cx="1231043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en-US" altLang="zh-TW" sz="1500" dirty="0"/>
              <a:t>Jaffe (’77)</a:t>
            </a:r>
            <a:endParaRPr kumimoji="1" lang="zh-TW" altLang="en-US" sz="1500" dirty="0"/>
          </a:p>
        </p:txBody>
      </p:sp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2FEBB926-099A-1313-3F2D-B1E218A925E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6813740"/>
              </p:ext>
            </p:extLst>
          </p:nvPr>
        </p:nvGraphicFramePr>
        <p:xfrm>
          <a:off x="1830055" y="924398"/>
          <a:ext cx="4418409" cy="942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5" imgW="81038700" imgH="17259300" progId="Equation.3">
                  <p:embed/>
                </p:oleObj>
              </mc:Choice>
              <mc:Fallback>
                <p:oleObj name="方程式" r:id="rId5" imgW="81038700" imgH="17259300" progId="Equation.3">
                  <p:embed/>
                  <p:pic>
                    <p:nvPicPr>
                      <p:cNvPr id="20489" name="Object 13">
                        <a:extLst>
                          <a:ext uri="{FF2B5EF4-FFF2-40B4-BE49-F238E27FC236}">
                            <a16:creationId xmlns:a16="http://schemas.microsoft.com/office/drawing/2014/main" id="{F475284F-28C4-89E2-6118-ECC9AF82129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0055" y="924398"/>
                        <a:ext cx="4418409" cy="942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橢圓 15">
            <a:extLst>
              <a:ext uri="{FF2B5EF4-FFF2-40B4-BE49-F238E27FC236}">
                <a16:creationId xmlns:a16="http://schemas.microsoft.com/office/drawing/2014/main" id="{962E5DCC-04AD-9C2B-DE89-3FDECAF630E1}"/>
              </a:ext>
            </a:extLst>
          </p:cNvPr>
          <p:cNvSpPr/>
          <p:nvPr/>
        </p:nvSpPr>
        <p:spPr>
          <a:xfrm>
            <a:off x="4147012" y="948930"/>
            <a:ext cx="1221581" cy="279797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sz="1238">
              <a:solidFill>
                <a:srgbClr val="FFFFFF"/>
              </a:solidFill>
            </a:endParaRPr>
          </a:p>
        </p:txBody>
      </p:sp>
      <p:sp>
        <p:nvSpPr>
          <p:cNvPr id="17" name="橢圓 16">
            <a:extLst>
              <a:ext uri="{FF2B5EF4-FFF2-40B4-BE49-F238E27FC236}">
                <a16:creationId xmlns:a16="http://schemas.microsoft.com/office/drawing/2014/main" id="{DFCDBAA6-E275-A4DE-CC38-8BBC46AF9E9D}"/>
              </a:ext>
            </a:extLst>
          </p:cNvPr>
          <p:cNvSpPr/>
          <p:nvPr/>
        </p:nvSpPr>
        <p:spPr>
          <a:xfrm>
            <a:off x="2222961" y="1299446"/>
            <a:ext cx="204788" cy="235744"/>
          </a:xfrm>
          <a:prstGeom prst="ellipse">
            <a:avLst/>
          </a:prstGeom>
          <a:noFill/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sz="1238">
              <a:solidFill>
                <a:srgbClr val="FFFFFF"/>
              </a:solidFill>
            </a:endParaRPr>
          </a:p>
        </p:txBody>
      </p:sp>
      <p:sp>
        <p:nvSpPr>
          <p:cNvPr id="18" name="橢圓 17">
            <a:extLst>
              <a:ext uri="{FF2B5EF4-FFF2-40B4-BE49-F238E27FC236}">
                <a16:creationId xmlns:a16="http://schemas.microsoft.com/office/drawing/2014/main" id="{610F1A68-2CA9-3AF8-8946-34A8684EE447}"/>
              </a:ext>
            </a:extLst>
          </p:cNvPr>
          <p:cNvSpPr/>
          <p:nvPr/>
        </p:nvSpPr>
        <p:spPr>
          <a:xfrm>
            <a:off x="4592305" y="1303017"/>
            <a:ext cx="204788" cy="236935"/>
          </a:xfrm>
          <a:prstGeom prst="ellipse">
            <a:avLst/>
          </a:prstGeom>
          <a:noFill/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sz="1238">
              <a:solidFill>
                <a:srgbClr val="FFFFFF"/>
              </a:solidFill>
            </a:endParaRPr>
          </a:p>
        </p:txBody>
      </p:sp>
      <p:sp>
        <p:nvSpPr>
          <p:cNvPr id="19" name="橢圓 18">
            <a:extLst>
              <a:ext uri="{FF2B5EF4-FFF2-40B4-BE49-F238E27FC236}">
                <a16:creationId xmlns:a16="http://schemas.microsoft.com/office/drawing/2014/main" id="{3AE75D8B-FA4A-BA78-05DD-6BA8525325C0}"/>
              </a:ext>
            </a:extLst>
          </p:cNvPr>
          <p:cNvSpPr/>
          <p:nvPr/>
        </p:nvSpPr>
        <p:spPr>
          <a:xfrm>
            <a:off x="5762689" y="1314924"/>
            <a:ext cx="204788" cy="236935"/>
          </a:xfrm>
          <a:prstGeom prst="ellipse">
            <a:avLst/>
          </a:prstGeom>
          <a:noFill/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sz="1238">
              <a:solidFill>
                <a:srgbClr val="FFFFFF"/>
              </a:solidFill>
            </a:endParaRPr>
          </a:p>
        </p:txBody>
      </p:sp>
      <p:sp>
        <p:nvSpPr>
          <p:cNvPr id="20" name="橢圓 19">
            <a:extLst>
              <a:ext uri="{FF2B5EF4-FFF2-40B4-BE49-F238E27FC236}">
                <a16:creationId xmlns:a16="http://schemas.microsoft.com/office/drawing/2014/main" id="{AD7FF99B-567E-7897-E1B6-8FB5159E1F80}"/>
              </a:ext>
            </a:extLst>
          </p:cNvPr>
          <p:cNvSpPr/>
          <p:nvPr/>
        </p:nvSpPr>
        <p:spPr>
          <a:xfrm>
            <a:off x="2447989" y="1618533"/>
            <a:ext cx="204788" cy="235744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sz="1238">
              <a:solidFill>
                <a:srgbClr val="FFFFFF"/>
              </a:solidFill>
            </a:endParaRPr>
          </a:p>
        </p:txBody>
      </p:sp>
      <p:sp>
        <p:nvSpPr>
          <p:cNvPr id="21" name="橢圓 20">
            <a:extLst>
              <a:ext uri="{FF2B5EF4-FFF2-40B4-BE49-F238E27FC236}">
                <a16:creationId xmlns:a16="http://schemas.microsoft.com/office/drawing/2014/main" id="{2EE2430F-6F7B-AE9A-5D78-C9FF11BCD8CC}"/>
              </a:ext>
            </a:extLst>
          </p:cNvPr>
          <p:cNvSpPr/>
          <p:nvPr/>
        </p:nvSpPr>
        <p:spPr>
          <a:xfrm>
            <a:off x="3515980" y="1637583"/>
            <a:ext cx="204788" cy="236934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sz="1238">
              <a:solidFill>
                <a:srgbClr val="FFFFFF"/>
              </a:solidFill>
            </a:endParaRPr>
          </a:p>
        </p:txBody>
      </p:sp>
      <p:sp>
        <p:nvSpPr>
          <p:cNvPr id="22" name="橢圓 21">
            <a:extLst>
              <a:ext uri="{FF2B5EF4-FFF2-40B4-BE49-F238E27FC236}">
                <a16:creationId xmlns:a16="http://schemas.microsoft.com/office/drawing/2014/main" id="{C366265E-F25A-432B-19BD-4DE06714D20D}"/>
              </a:ext>
            </a:extLst>
          </p:cNvPr>
          <p:cNvSpPr/>
          <p:nvPr/>
        </p:nvSpPr>
        <p:spPr>
          <a:xfrm>
            <a:off x="4680657" y="1634011"/>
            <a:ext cx="204788" cy="236935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sz="1238">
              <a:solidFill>
                <a:srgbClr val="FFFFFF"/>
              </a:solidFill>
            </a:endParaRPr>
          </a:p>
        </p:txBody>
      </p:sp>
      <p:sp>
        <p:nvSpPr>
          <p:cNvPr id="23" name="橢圓 22">
            <a:extLst>
              <a:ext uri="{FF2B5EF4-FFF2-40B4-BE49-F238E27FC236}">
                <a16:creationId xmlns:a16="http://schemas.microsoft.com/office/drawing/2014/main" id="{02C1A880-CB66-8BA0-8808-5CA5BCDC3A2F}"/>
              </a:ext>
            </a:extLst>
          </p:cNvPr>
          <p:cNvSpPr/>
          <p:nvPr/>
        </p:nvSpPr>
        <p:spPr>
          <a:xfrm>
            <a:off x="5912707" y="1614961"/>
            <a:ext cx="204788" cy="235744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sz="1238">
              <a:solidFill>
                <a:srgbClr val="FFFFFF"/>
              </a:solidFill>
            </a:endParaRPr>
          </a:p>
        </p:txBody>
      </p:sp>
      <p:pic>
        <p:nvPicPr>
          <p:cNvPr id="24" name="圖片 23" descr="Scalar.jpg">
            <a:extLst>
              <a:ext uri="{FF2B5EF4-FFF2-40B4-BE49-F238E27FC236}">
                <a16:creationId xmlns:a16="http://schemas.microsoft.com/office/drawing/2014/main" id="{62724F48-37DF-BF3A-9DB4-2B8581A0C1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4792" y="3016911"/>
            <a:ext cx="4380309" cy="744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4F664BB9-E4D8-C30C-960B-6EA59BD02F9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9966" y="854219"/>
            <a:ext cx="987658" cy="12970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839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839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975" grpId="0"/>
      <p:bldP spid="83977" grpId="0"/>
      <p:bldP spid="4" grpId="0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投影片編號版面配置區 3">
            <a:extLst>
              <a:ext uri="{FF2B5EF4-FFF2-40B4-BE49-F238E27FC236}">
                <a16:creationId xmlns:a16="http://schemas.microsoft.com/office/drawing/2014/main" id="{9BFB7803-164A-DEC4-0EEE-DBAE8F7641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kumimoji="1" sz="15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1pPr>
            <a:lvl2pPr marL="557213" indent="-214313" eaLnBrk="0" hangingPunct="0">
              <a:defRPr kumimoji="1" sz="15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2pPr>
            <a:lvl3pPr marL="857250" indent="-171450" eaLnBrk="0" hangingPunct="0">
              <a:defRPr kumimoji="1" sz="15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3pPr>
            <a:lvl4pPr marL="1200150" indent="-171450" eaLnBrk="0" hangingPunct="0">
              <a:defRPr kumimoji="1" sz="15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4pPr>
            <a:lvl5pPr marL="1543050" indent="-171450" eaLnBrk="0" hangingPunct="0">
              <a:defRPr kumimoji="1" sz="15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 kumimoji="1" sz="15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 kumimoji="1" sz="15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 kumimoji="1" sz="15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 kumimoji="1" sz="15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9pPr>
          </a:lstStyle>
          <a:p>
            <a:pPr eaLnBrk="1" hangingPunct="1"/>
            <a:fld id="{E74C81B0-0F67-8148-930C-4B05FF7E8EB7}" type="slidenum">
              <a:rPr lang="en-US" altLang="zh-TW" sz="1050">
                <a:latin typeface="Arial" panose="020B0604020202020204" pitchFamily="34" charset="0"/>
              </a:rPr>
              <a:pPr eaLnBrk="1" hangingPunct="1"/>
              <a:t>9</a:t>
            </a:fld>
            <a:endParaRPr lang="en-US" altLang="zh-TW" sz="1050">
              <a:latin typeface="Arial" panose="020B0604020202020204" pitchFamily="34" charset="0"/>
            </a:endParaRPr>
          </a:p>
        </p:txBody>
      </p:sp>
      <p:graphicFrame>
        <p:nvGraphicFramePr>
          <p:cNvPr id="4098" name="Object 6">
            <a:extLst>
              <a:ext uri="{FF2B5EF4-FFF2-40B4-BE49-F238E27FC236}">
                <a16:creationId xmlns:a16="http://schemas.microsoft.com/office/drawing/2014/main" id="{D3ECA257-0F53-3A73-38D3-0B0F6CBAB14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778794" y="570310"/>
          <a:ext cx="4613672" cy="366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3" imgW="73431400" imgH="5854700" progId="Equation.3">
                  <p:embed/>
                </p:oleObj>
              </mc:Choice>
              <mc:Fallback>
                <p:oleObj name="方程式" r:id="rId3" imgW="73431400" imgH="5854700" progId="Equation.3">
                  <p:embed/>
                  <p:pic>
                    <p:nvPicPr>
                      <p:cNvPr id="4098" name="Object 6">
                        <a:extLst>
                          <a:ext uri="{FF2B5EF4-FFF2-40B4-BE49-F238E27FC236}">
                            <a16:creationId xmlns:a16="http://schemas.microsoft.com/office/drawing/2014/main" id="{D3ECA257-0F53-3A73-38D3-0B0F6CBAB14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78794" y="570310"/>
                        <a:ext cx="4613672" cy="3667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8727" name="Object 7">
            <a:extLst>
              <a:ext uri="{FF2B5EF4-FFF2-40B4-BE49-F238E27FC236}">
                <a16:creationId xmlns:a16="http://schemas.microsoft.com/office/drawing/2014/main" id="{A42130FB-3454-1810-F664-D4A01B684EE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92322532"/>
              </p:ext>
            </p:extLst>
          </p:nvPr>
        </p:nvGraphicFramePr>
        <p:xfrm>
          <a:off x="1624013" y="1680496"/>
          <a:ext cx="5173265" cy="5203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5" imgW="98894900" imgH="9944100" progId="Equation.3">
                  <p:embed/>
                </p:oleObj>
              </mc:Choice>
              <mc:Fallback>
                <p:oleObj name="方程式" r:id="rId5" imgW="98894900" imgH="9944100" progId="Equation.3">
                  <p:embed/>
                  <p:pic>
                    <p:nvPicPr>
                      <p:cNvPr id="158727" name="Object 7">
                        <a:extLst>
                          <a:ext uri="{FF2B5EF4-FFF2-40B4-BE49-F238E27FC236}">
                            <a16:creationId xmlns:a16="http://schemas.microsoft.com/office/drawing/2014/main" id="{A42130FB-3454-1810-F664-D4A01B684EE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24013" y="1680496"/>
                        <a:ext cx="5173265" cy="52030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8730" name="Text Box 10">
            <a:extLst>
              <a:ext uri="{FF2B5EF4-FFF2-40B4-BE49-F238E27FC236}">
                <a16:creationId xmlns:a16="http://schemas.microsoft.com/office/drawing/2014/main" id="{2DCAF61B-6751-8D0B-A7F2-B0AE45AE8E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2525" y="1155466"/>
            <a:ext cx="5644753" cy="353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sz="1700" dirty="0">
                <a:solidFill>
                  <a:srgbClr val="FF0000"/>
                </a:solidFill>
                <a:latin typeface="Arial" panose="020B0604020202020204" pitchFamily="34" charset="0"/>
              </a:rPr>
              <a:t>For neutral f</a:t>
            </a:r>
            <a:r>
              <a:rPr lang="en-US" altLang="zh-TW" sz="1700" baseline="-25000" dirty="0">
                <a:solidFill>
                  <a:srgbClr val="FF0000"/>
                </a:solidFill>
                <a:latin typeface="Arial" panose="020B0604020202020204" pitchFamily="34" charset="0"/>
              </a:rPr>
              <a:t>0</a:t>
            </a:r>
            <a:r>
              <a:rPr lang="en-US" altLang="zh-TW" sz="1700" dirty="0">
                <a:solidFill>
                  <a:srgbClr val="FF0000"/>
                </a:solidFill>
                <a:latin typeface="Arial" panose="020B0604020202020204" pitchFamily="34" charset="0"/>
              </a:rPr>
              <a:t>, </a:t>
            </a:r>
            <a:r>
              <a:rPr lang="en-US" altLang="zh-TW" sz="1700" dirty="0">
                <a:solidFill>
                  <a:srgbClr val="FF0000"/>
                </a:solidFill>
                <a:latin typeface="Symbol" pitchFamily="2" charset="2"/>
                <a:sym typeface="Symbol" pitchFamily="2" charset="2"/>
              </a:rPr>
              <a:t></a:t>
            </a:r>
            <a:r>
              <a:rPr lang="en-US" altLang="zh-TW" sz="1700" dirty="0">
                <a:solidFill>
                  <a:srgbClr val="FF0000"/>
                </a:solidFill>
                <a:latin typeface="Arial" panose="020B0604020202020204" pitchFamily="34" charset="0"/>
              </a:rPr>
              <a:t>, a</a:t>
            </a:r>
            <a:r>
              <a:rPr lang="en-US" altLang="zh-TW" sz="1700" baseline="-25000" dirty="0">
                <a:solidFill>
                  <a:srgbClr val="FF0000"/>
                </a:solidFill>
                <a:latin typeface="Arial" panose="020B0604020202020204" pitchFamily="34" charset="0"/>
              </a:rPr>
              <a:t>0</a:t>
            </a:r>
            <a:r>
              <a:rPr lang="en-US" altLang="zh-TW" sz="1700" baseline="30000" dirty="0">
                <a:solidFill>
                  <a:srgbClr val="FF0000"/>
                </a:solidFill>
                <a:latin typeface="Arial" panose="020B0604020202020204" pitchFamily="34" charset="0"/>
              </a:rPr>
              <a:t>0</a:t>
            </a:r>
            <a:r>
              <a:rPr lang="en-US" altLang="zh-TW" sz="1700" dirty="0">
                <a:solidFill>
                  <a:srgbClr val="FF0000"/>
                </a:solidFill>
                <a:latin typeface="Arial" panose="020B0604020202020204" pitchFamily="34" charset="0"/>
              </a:rPr>
              <a:t>,  </a:t>
            </a:r>
            <a:r>
              <a:rPr lang="en-US" altLang="zh-TW" sz="1700" dirty="0" err="1">
                <a:solidFill>
                  <a:srgbClr val="FF0000"/>
                </a:solidFill>
                <a:latin typeface="Arial" panose="020B0604020202020204" pitchFamily="34" charset="0"/>
              </a:rPr>
              <a:t>f</a:t>
            </a:r>
            <a:r>
              <a:rPr lang="en-US" altLang="zh-TW" sz="1700" baseline="-25000" dirty="0" err="1">
                <a:solidFill>
                  <a:srgbClr val="FF0000"/>
                </a:solidFill>
                <a:latin typeface="Arial" panose="020B0604020202020204" pitchFamily="34" charset="0"/>
              </a:rPr>
              <a:t>S</a:t>
            </a:r>
            <a:r>
              <a:rPr lang="en-US" altLang="zh-TW" sz="1700" dirty="0">
                <a:solidFill>
                  <a:srgbClr val="FF0000"/>
                </a:solidFill>
                <a:latin typeface="Arial" panose="020B0604020202020204" pitchFamily="34" charset="0"/>
              </a:rPr>
              <a:t>=0 due to C invariance</a:t>
            </a:r>
          </a:p>
        </p:txBody>
      </p:sp>
      <p:sp>
        <p:nvSpPr>
          <p:cNvPr id="158731" name="Text Box 11">
            <a:extLst>
              <a:ext uri="{FF2B5EF4-FFF2-40B4-BE49-F238E27FC236}">
                <a16:creationId xmlns:a16="http://schemas.microsoft.com/office/drawing/2014/main" id="{52D34C32-D27A-5563-CDF4-AE74B29B82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3273" y="2843212"/>
            <a:ext cx="5750719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Blip>
                <a:blip r:embed="rId7"/>
              </a:buBlip>
            </a:pPr>
            <a:r>
              <a:rPr lang="en-US" altLang="zh-TW" sz="1350">
                <a:solidFill>
                  <a:srgbClr val="0000CC"/>
                </a:solidFill>
                <a:latin typeface="Arial" panose="020B0604020202020204" pitchFamily="34" charset="0"/>
              </a:rPr>
              <a:t>  finite-energy sum rule, or NLJ model</a:t>
            </a:r>
            <a:r>
              <a:rPr lang="en-US" altLang="zh-TW" sz="1350">
                <a:solidFill>
                  <a:srgbClr val="0000CC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⇒</a:t>
            </a:r>
          </a:p>
        </p:txBody>
      </p:sp>
      <p:graphicFrame>
        <p:nvGraphicFramePr>
          <p:cNvPr id="158732" name="Object 12">
            <a:extLst>
              <a:ext uri="{FF2B5EF4-FFF2-40B4-BE49-F238E27FC236}">
                <a16:creationId xmlns:a16="http://schemas.microsoft.com/office/drawing/2014/main" id="{A66D49C7-B283-6A83-2C4E-3FC203CE8C0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401491" y="3149204"/>
          <a:ext cx="4245769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8" imgW="76073000" imgH="6146800" progId="Equation.3">
                  <p:embed/>
                </p:oleObj>
              </mc:Choice>
              <mc:Fallback>
                <p:oleObj name="方程式" r:id="rId8" imgW="76073000" imgH="6146800" progId="Equation.3">
                  <p:embed/>
                  <p:pic>
                    <p:nvPicPr>
                      <p:cNvPr id="158732" name="Object 12">
                        <a:extLst>
                          <a:ext uri="{FF2B5EF4-FFF2-40B4-BE49-F238E27FC236}">
                            <a16:creationId xmlns:a16="http://schemas.microsoft.com/office/drawing/2014/main" id="{A66D49C7-B283-6A83-2C4E-3FC203CE8C0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01491" y="3149204"/>
                        <a:ext cx="4245769" cy="342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58733" name="Text Box 13">
                <a:extLst>
                  <a:ext uri="{FF2B5EF4-FFF2-40B4-BE49-F238E27FC236}">
                    <a16:creationId xmlns:a16="http://schemas.microsoft.com/office/drawing/2014/main" id="{E296B686-FDAF-05A5-FACA-6AFD08C27C1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78794" y="4466035"/>
                <a:ext cx="5253038" cy="328873"/>
              </a:xfrm>
              <a:prstGeom prst="rect">
                <a:avLst/>
              </a:prstGeom>
              <a:solidFill>
                <a:srgbClr val="FBFB1F"/>
              </a:solidFill>
              <a:ln w="38100">
                <a:solidFill>
                  <a:srgbClr val="00CC00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 eaLnBrk="0" hangingPunct="0"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PMingLiU" panose="02020500000000000000" pitchFamily="18" charset="-120"/>
                  </a:defRPr>
                </a:lvl1pPr>
                <a:lvl2pPr marL="742950" indent="-285750" eaLnBrk="0" hangingPunct="0"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PMingLiU" panose="02020500000000000000" pitchFamily="18" charset="-120"/>
                  </a:defRPr>
                </a:lvl2pPr>
                <a:lvl3pPr marL="1143000" indent="-228600" eaLnBrk="0" hangingPunct="0"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PMingLiU" panose="02020500000000000000" pitchFamily="18" charset="-120"/>
                  </a:defRPr>
                </a:lvl3pPr>
                <a:lvl4pPr marL="1600200" indent="-228600" eaLnBrk="0" hangingPunct="0"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PMingLiU" panose="02020500000000000000" pitchFamily="18" charset="-120"/>
                  </a:defRPr>
                </a:lvl4pPr>
                <a:lvl5pPr marL="2057400" indent="-228600" eaLnBrk="0" hangingPunct="0"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PMingLiU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PMingLiU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PMingLiU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PMingLiU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PMingLiU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zh-TW" sz="1500" dirty="0">
                    <a:solidFill>
                      <a:srgbClr val="FF0000"/>
                    </a:solidFill>
                    <a:latin typeface="Arial" panose="020B0604020202020204" pitchFamily="34" charset="0"/>
                  </a:rPr>
                  <a:t>      Typical scalar decay constant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5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US" altLang="zh-TW" sz="15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TW" sz="15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𝒇</m:t>
                            </m:r>
                          </m:e>
                        </m:acc>
                      </m:e>
                      <m:sub>
                        <m:r>
                          <a:rPr lang="en-US" altLang="zh-TW" sz="15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𝑺</m:t>
                        </m:r>
                      </m:sub>
                    </m:sSub>
                  </m:oMath>
                </a14:m>
                <a:r>
                  <a:rPr lang="en-US" altLang="zh-TW" sz="1500" dirty="0">
                    <a:solidFill>
                      <a:srgbClr val="FF0000"/>
                    </a:solidFill>
                    <a:latin typeface="Arial" panose="020B0604020202020204" pitchFamily="34" charset="0"/>
                  </a:rPr>
                  <a:t> is above 300 MeV ! </a:t>
                </a:r>
              </a:p>
            </p:txBody>
          </p:sp>
        </mc:Choice>
        <mc:Fallback xmlns="">
          <p:sp>
            <p:nvSpPr>
              <p:cNvPr id="158733" name="Text Box 13">
                <a:extLst>
                  <a:ext uri="{FF2B5EF4-FFF2-40B4-BE49-F238E27FC236}">
                    <a16:creationId xmlns:a16="http://schemas.microsoft.com/office/drawing/2014/main" id="{E296B686-FDAF-05A5-FACA-6AFD08C27C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78794" y="4466035"/>
                <a:ext cx="5253038" cy="328873"/>
              </a:xfrm>
              <a:prstGeom prst="rect">
                <a:avLst/>
              </a:prstGeom>
              <a:blipFill>
                <a:blip r:embed="rId12"/>
                <a:stretch>
                  <a:fillRect b="-10000"/>
                </a:stretch>
              </a:blipFill>
              <a:ln w="38100">
                <a:solidFill>
                  <a:srgbClr val="00CC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8735" name="Text Box 15">
            <a:extLst>
              <a:ext uri="{FF2B5EF4-FFF2-40B4-BE49-F238E27FC236}">
                <a16:creationId xmlns:a16="http://schemas.microsoft.com/office/drawing/2014/main" id="{BF1F508B-F23B-9064-22D3-28E57F477A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9225" y="3637360"/>
            <a:ext cx="5553075" cy="611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Blip>
                <a:blip r:embed="rId7"/>
              </a:buBlip>
            </a:pPr>
            <a:r>
              <a:rPr lang="en-US" altLang="zh-TW" sz="1350">
                <a:solidFill>
                  <a:srgbClr val="0000CC"/>
                </a:solidFill>
                <a:latin typeface="Arial" panose="020B0604020202020204" pitchFamily="34" charset="0"/>
              </a:rPr>
              <a:t>  Du, Li, MZ Yang (QCD sum rule) </a:t>
            </a:r>
            <a:r>
              <a:rPr lang="en-US" altLang="zh-TW" sz="1350">
                <a:solidFill>
                  <a:srgbClr val="0000CC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⇒</a:t>
            </a:r>
          </a:p>
          <a:p>
            <a:pPr eaLnBrk="1" hangingPunct="1">
              <a:spcBef>
                <a:spcPct val="50000"/>
              </a:spcBef>
              <a:buFontTx/>
              <a:buBlip>
                <a:blip r:embed="rId7"/>
              </a:buBlip>
            </a:pPr>
            <a:r>
              <a:rPr lang="en-US" altLang="zh-TW" sz="1350">
                <a:solidFill>
                  <a:srgbClr val="0000CC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 HYC, KC Yang (sum rule) ⇒  </a:t>
            </a:r>
          </a:p>
        </p:txBody>
      </p:sp>
      <p:graphicFrame>
        <p:nvGraphicFramePr>
          <p:cNvPr id="158736" name="Object 16">
            <a:extLst>
              <a:ext uri="{FF2B5EF4-FFF2-40B4-BE49-F238E27FC236}">
                <a16:creationId xmlns:a16="http://schemas.microsoft.com/office/drawing/2014/main" id="{626895E2-DFDF-8C0A-1929-D0B8D8C813C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39197101"/>
              </p:ext>
            </p:extLst>
          </p:nvPr>
        </p:nvGraphicFramePr>
        <p:xfrm>
          <a:off x="4492745" y="3642122"/>
          <a:ext cx="3000375" cy="314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13" imgW="61442600" imgH="6438900" progId="Equation.3">
                  <p:embed/>
                </p:oleObj>
              </mc:Choice>
              <mc:Fallback>
                <p:oleObj name="方程式" r:id="rId13" imgW="61442600" imgH="6438900" progId="Equation.3">
                  <p:embed/>
                  <p:pic>
                    <p:nvPicPr>
                      <p:cNvPr id="158736" name="Object 16">
                        <a:extLst>
                          <a:ext uri="{FF2B5EF4-FFF2-40B4-BE49-F238E27FC236}">
                            <a16:creationId xmlns:a16="http://schemas.microsoft.com/office/drawing/2014/main" id="{626895E2-DFDF-8C0A-1929-D0B8D8C813C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92745" y="3642122"/>
                        <a:ext cx="3000375" cy="3143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8737" name="Object 17">
            <a:extLst>
              <a:ext uri="{FF2B5EF4-FFF2-40B4-BE49-F238E27FC236}">
                <a16:creationId xmlns:a16="http://schemas.microsoft.com/office/drawing/2014/main" id="{7F090672-C0FB-F412-B005-DE02330F485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011216" y="3967163"/>
          <a:ext cx="2628900" cy="3036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15" imgW="50609500" imgH="5854700" progId="Equation.3">
                  <p:embed/>
                </p:oleObj>
              </mc:Choice>
              <mc:Fallback>
                <p:oleObj name="方程式" r:id="rId15" imgW="50609500" imgH="5854700" progId="Equation.3">
                  <p:embed/>
                  <p:pic>
                    <p:nvPicPr>
                      <p:cNvPr id="158737" name="Object 17">
                        <a:extLst>
                          <a:ext uri="{FF2B5EF4-FFF2-40B4-BE49-F238E27FC236}">
                            <a16:creationId xmlns:a16="http://schemas.microsoft.com/office/drawing/2014/main" id="{7F090672-C0FB-F412-B005-DE02330F485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11216" y="3967163"/>
                        <a:ext cx="2628900" cy="30361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13" name="Text Box 19">
            <a:extLst>
              <a:ext uri="{FF2B5EF4-FFF2-40B4-BE49-F238E27FC236}">
                <a16:creationId xmlns:a16="http://schemas.microsoft.com/office/drawing/2014/main" id="{9940B26D-0265-5789-8931-7A0E10DCA9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84235" y="1038084"/>
            <a:ext cx="1357188" cy="323165"/>
          </a:xfrm>
          <a:prstGeom prst="rect">
            <a:avLst/>
          </a:prstGeom>
          <a:solidFill>
            <a:srgbClr val="00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sz="1500" dirty="0">
                <a:solidFill>
                  <a:schemeClr val="bg1"/>
                </a:solidFill>
                <a:latin typeface="Symbol" pitchFamily="2" charset="2"/>
                <a:sym typeface="Symbol" pitchFamily="2" charset="2"/>
              </a:rPr>
              <a:t></a:t>
            </a:r>
            <a:r>
              <a:rPr lang="en-US" altLang="zh-TW" sz="1500" dirty="0">
                <a:solidFill>
                  <a:schemeClr val="bg1"/>
                </a:solidFill>
                <a:latin typeface="Symbol" pitchFamily="2" charset="2"/>
              </a:rPr>
              <a:t> </a:t>
            </a:r>
            <a:r>
              <a:rPr lang="en-US" altLang="zh-TW" sz="1500" dirty="0">
                <a:solidFill>
                  <a:schemeClr val="bg1"/>
                </a:solidFill>
                <a:latin typeface="Arial" panose="020B0604020202020204" pitchFamily="34" charset="0"/>
              </a:rPr>
              <a:t>dependent</a:t>
            </a:r>
          </a:p>
        </p:txBody>
      </p:sp>
      <p:sp>
        <p:nvSpPr>
          <p:cNvPr id="4114" name="AutoShape 20">
            <a:extLst>
              <a:ext uri="{FF2B5EF4-FFF2-40B4-BE49-F238E27FC236}">
                <a16:creationId xmlns:a16="http://schemas.microsoft.com/office/drawing/2014/main" id="{9EF4E5B3-0904-19BB-272F-BA3595ADC149}"/>
              </a:ext>
            </a:extLst>
          </p:cNvPr>
          <p:cNvSpPr>
            <a:spLocks noChangeArrowheads="1"/>
          </p:cNvSpPr>
          <p:nvPr/>
        </p:nvSpPr>
        <p:spPr bwMode="auto">
          <a:xfrm rot="2465970">
            <a:off x="6276773" y="921544"/>
            <a:ext cx="264319" cy="146447"/>
          </a:xfrm>
          <a:prstGeom prst="leftArrow">
            <a:avLst>
              <a:gd name="adj1" fmla="val 50000"/>
              <a:gd name="adj2" fmla="val 4512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9pPr>
          </a:lstStyle>
          <a:p>
            <a:pPr eaLnBrk="1" hangingPunct="1"/>
            <a:endParaRPr lang="zh-TW" altLang="en-US" sz="1500"/>
          </a:p>
        </p:txBody>
      </p:sp>
      <p:sp>
        <p:nvSpPr>
          <p:cNvPr id="2" name="Line 5">
            <a:extLst>
              <a:ext uri="{FF2B5EF4-FFF2-40B4-BE49-F238E27FC236}">
                <a16:creationId xmlns:a16="http://schemas.microsoft.com/office/drawing/2014/main" id="{3D637F1B-D8B8-979E-B446-6E086ECED3DF}"/>
              </a:ext>
            </a:extLst>
          </p:cNvPr>
          <p:cNvSpPr>
            <a:spLocks noChangeShapeType="1"/>
          </p:cNvSpPr>
          <p:nvPr/>
        </p:nvSpPr>
        <p:spPr bwMode="auto">
          <a:xfrm>
            <a:off x="1573174" y="450487"/>
            <a:ext cx="5968604" cy="0"/>
          </a:xfrm>
          <a:prstGeom prst="line">
            <a:avLst/>
          </a:prstGeom>
          <a:noFill/>
          <a:ln w="57150">
            <a:solidFill>
              <a:srgbClr val="66FF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85800"/>
            <a:endParaRPr lang="zh-TW" altLang="en-US">
              <a:solidFill>
                <a:prstClr val="black"/>
              </a:solidFill>
            </a:endParaRPr>
          </a:p>
        </p:txBody>
      </p:sp>
      <p:sp>
        <p:nvSpPr>
          <p:cNvPr id="4" name="Text Box 34">
            <a:extLst>
              <a:ext uri="{FF2B5EF4-FFF2-40B4-BE49-F238E27FC236}">
                <a16:creationId xmlns:a16="http://schemas.microsoft.com/office/drawing/2014/main" id="{D8DD6B54-4343-13AC-5CD4-C37C1EEE33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9319" y="64003"/>
            <a:ext cx="4099322" cy="34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PMingLiU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sz="1650" dirty="0">
                <a:solidFill>
                  <a:srgbClr val="FF3399"/>
                </a:solidFill>
                <a:latin typeface="Arial" panose="020B0604020202020204" pitchFamily="34" charset="0"/>
              </a:rPr>
              <a:t>                      Decay constants</a:t>
            </a:r>
          </a:p>
        </p:txBody>
      </p:sp>
      <p:sp>
        <p:nvSpPr>
          <p:cNvPr id="5" name="橢圓 4">
            <a:extLst>
              <a:ext uri="{FF2B5EF4-FFF2-40B4-BE49-F238E27FC236}">
                <a16:creationId xmlns:a16="http://schemas.microsoft.com/office/drawing/2014/main" id="{301238E8-42E7-E231-E399-A84E5029F483}"/>
              </a:ext>
            </a:extLst>
          </p:cNvPr>
          <p:cNvSpPr/>
          <p:nvPr/>
        </p:nvSpPr>
        <p:spPr>
          <a:xfrm>
            <a:off x="2401492" y="3031233"/>
            <a:ext cx="1437178" cy="53915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sz="1238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8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58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58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158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1587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1587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1587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6" dur="80"/>
                                        <p:tgtEl>
                                          <p:spTgt spid="1587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7" dur="80"/>
                                        <p:tgtEl>
                                          <p:spTgt spid="1587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80"/>
                                        <p:tgtEl>
                                          <p:spTgt spid="1587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8730" grpId="0"/>
      <p:bldP spid="158731" grpId="0"/>
      <p:bldP spid="158733" grpId="0" animBg="1"/>
      <p:bldP spid="158735" grpId="0"/>
      <p:bldP spid="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2PSBATCH" val="latex --interaction=nonstopmode $(base).tex; dvips -D $(res) -E -o $(base).ps $(base).dvi"/>
  <p:tag name="USEAMSFONTS" val="False"/>
  <p:tag name="USEBOLDAMS" val="False"/>
  <p:tag name="TEX2PS" val="latex $(base).tex; dvips -D $(res) -E -o $(base).ps $(base).dvi"/>
  <p:tag name="EXTERNALEDITCOMMAND" val="notepad %"/>
  <p:tag name="GHOSTSCRIPTCOMMAND" val="gswin32c"/>
  <p:tag name="DEFAULTBITMAP" val="pngmono"/>
  <p:tag name="DEFAULTBLEND" val="False"/>
  <p:tag name="DEFAULTTRANSPARENT" val="False"/>
  <p:tag name="DEFAULTWORKAROUNDTRANSPARENCYBUG" val="False"/>
  <p:tag name="DEFAULTRESOLUTION" val="1200"/>
  <p:tag name="DEFAULTMAGNIFICATION" val="2"/>
  <p:tag name="DEFAULTFONTSIZE" val="10"/>
  <p:tag name="DEFAULTWIDTH" val="348"/>
  <p:tag name="DEFAULTHEIGHT" val="364"/>
  <p:tag name="FIRSTPHCHENG@8KFGPITW1D8ACMFP" val="2494"/>
  <p:tag name="PREAMBLE" val="\documentclass{article}&#10;\pagestyle{empty}&#10;\usepackage{xspace,amssymb,amsfonts,amsmath}&#10;\usepackage{color}&#10;\usepackage{TeX4PPT}&#10;"/>
  <p:tag name="MAGPC" val="200"/>
  <p:tag name="FONTSIZE" val="10"/>
  <p:tag name="DEFAULTDISPLAYSOURCE" val="\documentclass{slides}\pagestyle{empty}&#10;\begin{document}&#10;&#10;\end{document}&#10;"/>
  <p:tag name="EMBEDFONTS" val="0"/>
  <p:tag name="FIRSTPHCHENG@PCFYIIGQOSGQY5H8" val="4160"/>
  <p:tag name="FIRSTPHCHENG@PCFZWY04OWLOY5H8" val="4511"/>
</p:tagLst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image" Target="../media/image6.jpeg"/></Relationships>
</file>

<file path=ppt/theme/theme1.xml><?xml version="1.0" encoding="utf-8"?>
<a:theme xmlns:a="http://schemas.openxmlformats.org/drawingml/2006/main" name="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PMingLiU"/>
        <a:cs typeface=""/>
      </a:majorFont>
      <a:minorFont>
        <a:latin typeface="Arial"/>
        <a:ea typeface="PMingLiU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PMingLiU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PMingLiU" pitchFamily="18" charset="-120"/>
          </a:defRPr>
        </a:defPPr>
      </a:lstStyle>
    </a:lnDef>
  </a:objectDefaults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龍騰四海">
  <a:themeElements>
    <a:clrScheme name="壁窗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龍騰四海">
      <a:majorFont>
        <a:latin typeface="Maiandra GD"/>
        <a:ea typeface=""/>
        <a:cs typeface=""/>
        <a:font script="CYRL" typeface="Times New Roman"/>
        <a:font script="GREK" typeface="Times New Roman"/>
        <a:font script="Jpan" typeface="ＭＳ Ｐゴシック"/>
        <a:font script="Hang" typeface="HY중고딕"/>
        <a:font script="Hans" typeface="隶书"/>
        <a:font script="Hant" typeface="微軟正黑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ambria"/>
        <a:ea typeface=""/>
        <a:cs typeface=""/>
        <a:font script="Jpan" typeface="ＭＳ Ｐ明朝"/>
        <a:font script="Hang" typeface="HY견명조"/>
        <a:font script="Hans" typeface="华文楷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龍騰四海">
      <a:fillStyleLst>
        <a:solidFill>
          <a:schemeClr val="phClr">
            <a:tint val="100000"/>
            <a:shade val="100000"/>
            <a:hueMod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50000"/>
                <a:hueMod val="100000"/>
                <a:satMod val="250000"/>
              </a:schemeClr>
            </a:gs>
            <a:gs pos="75000">
              <a:schemeClr val="phClr">
                <a:tint val="80000"/>
                <a:shade val="100000"/>
                <a:hueMod val="100000"/>
                <a:satMod val="375000"/>
              </a:schemeClr>
            </a:gs>
            <a:gs pos="100000">
              <a:schemeClr val="phClr">
                <a:tint val="50000"/>
                <a:shade val="100000"/>
                <a:hueMod val="100000"/>
                <a:satMod val="5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100000"/>
                <a:shade val="50000"/>
                <a:hueMod val="100000"/>
                <a:satMod val="100000"/>
              </a:schemeClr>
              <a:schemeClr val="phClr">
                <a:tint val="100000"/>
                <a:shade val="75000"/>
                <a:hueMod val="100000"/>
                <a:satMod val="100000"/>
              </a:schemeClr>
            </a:duotone>
          </a:blip>
          <a:tile tx="0" ty="0" sx="50000" sy="50000" flip="none" algn="ctr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>
              <a:schemeClr val="phClr">
                <a:tint val="100000"/>
                <a:shade val="100000"/>
                <a:hueMod val="100000"/>
                <a:satMod val="100000"/>
              </a:schemeClr>
            </a:glow>
          </a:effectLst>
        </a:effectStyle>
        <a:effectStyle>
          <a:effectLst>
            <a:glow>
              <a:schemeClr val="phClr">
                <a:tint val="100000"/>
                <a:shade val="100000"/>
                <a:hueMod val="100000"/>
                <a:satMod val="100000"/>
              </a:schemeClr>
            </a:glow>
          </a:effectLst>
          <a:scene3d>
            <a:camera prst="orthographicFront" fov="0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2700" h="12700" prst="relaxedInset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glow>
              <a:schemeClr val="phClr">
                <a:tint val="100000"/>
                <a:shade val="100000"/>
                <a:hueMod val="100000"/>
                <a:satMod val="100000"/>
              </a:schemeClr>
            </a:glow>
            <a:outerShdw blurRad="44450" dist="50800" dir="3300000" sx="99000" sy="99000" algn="tl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contrasting" dir="tl">
              <a:rot lat="0" lon="0" rev="14220000"/>
            </a:lightRig>
          </a:scene3d>
          <a:sp3d prstMaterial="dkEdge">
            <a:bevelT w="63500" h="63500"/>
            <a:bevelB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hueMod val="100000"/>
            <a:satMod val="100000"/>
          </a:schemeClr>
        </a:solidFill>
        <a:gradFill rotWithShape="1">
          <a:gsLst>
            <a:gs pos="0">
              <a:schemeClr val="bg1">
                <a:tint val="100000"/>
                <a:shade val="100000"/>
                <a:hueMod val="100000"/>
                <a:satMod val="150000"/>
              </a:schemeClr>
            </a:gs>
            <a:gs pos="55000">
              <a:schemeClr val="bg1">
                <a:tint val="100000"/>
                <a:shade val="90000"/>
                <a:hueMod val="100000"/>
                <a:satMod val="375000"/>
              </a:schemeClr>
            </a:gs>
            <a:gs pos="100000">
              <a:schemeClr val="phClr">
                <a:tint val="88000"/>
                <a:shade val="100000"/>
                <a:hueMod val="100000"/>
                <a:satMod val="500000"/>
              </a:schemeClr>
            </a:gs>
          </a:gsLst>
          <a:lin ang="5400000" scaled="1"/>
        </a:gradFill>
        <a:blipFill>
          <a:blip xmlns:r="http://schemas.openxmlformats.org/officeDocument/2006/relationships" r:embed="rId2">
            <a:duotone>
              <a:schemeClr val="phClr">
                <a:shade val="30000"/>
                <a:satMod val="555000"/>
              </a:schemeClr>
              <a:schemeClr val="phClr">
                <a:tint val="96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旅程">
  <a:themeElements>
    <a:clrScheme name="旅程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旅程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旅程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預設簡報設計">
  <a:themeElements>
    <a:clrScheme name="灰階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新細明體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新細明體" pitchFamily="18" charset="-120"/>
          </a:defRPr>
        </a:defPPr>
      </a:lstStyle>
    </a:lnDef>
    <a:txDef>
      <a:spPr bwMode="auto">
        <a:noFill/>
        <a:ln w="9525">
          <a:noFill/>
          <a:miter lim="800000"/>
          <a:headEnd/>
          <a:tailEnd/>
        </a:ln>
      </a:spPr>
      <a:bodyPr>
        <a:spAutoFit/>
      </a:bodyPr>
      <a:lstStyle>
        <a:defPPr>
          <a:spcBef>
            <a:spcPct val="50000"/>
          </a:spcBef>
          <a:defRPr sz="2000">
            <a:solidFill>
              <a:srgbClr val="FF0000"/>
            </a:solidFill>
          </a:defRPr>
        </a:defPPr>
      </a:lstStyle>
    </a:txDef>
  </a:objectDefaults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預設簡報設計">
  <a:themeElements>
    <a:clrScheme name="灰階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新細明體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新細明體" pitchFamily="18" charset="-120"/>
          </a:defRPr>
        </a:defPPr>
      </a:lstStyle>
    </a:lnDef>
    <a:txDef>
      <a:spPr bwMode="auto">
        <a:noFill/>
        <a:ln w="9525">
          <a:noFill/>
          <a:miter lim="800000"/>
          <a:headEnd/>
          <a:tailEnd/>
        </a:ln>
      </a:spPr>
      <a:bodyPr>
        <a:spAutoFit/>
      </a:bodyPr>
      <a:lstStyle>
        <a:defPPr>
          <a:spcBef>
            <a:spcPct val="50000"/>
          </a:spcBef>
          <a:defRPr sz="2000">
            <a:solidFill>
              <a:srgbClr val="FF0000"/>
            </a:solidFill>
          </a:defRPr>
        </a:defPPr>
      </a:lstStyle>
    </a:txDef>
  </a:objectDefaults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4_預設簡報設計">
  <a:themeElements>
    <a:clrScheme name="灰階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新細明體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新細明體" pitchFamily="18" charset="-120"/>
          </a:defRPr>
        </a:defPPr>
      </a:lstStyle>
    </a:lnDef>
    <a:txDef>
      <a:spPr bwMode="auto">
        <a:noFill/>
        <a:ln w="9525">
          <a:noFill/>
          <a:miter lim="800000"/>
          <a:headEnd/>
          <a:tailEnd/>
        </a:ln>
      </a:spPr>
      <a:bodyPr>
        <a:spAutoFit/>
      </a:bodyPr>
      <a:lstStyle>
        <a:defPPr>
          <a:spcBef>
            <a:spcPct val="50000"/>
          </a:spcBef>
          <a:defRPr sz="2000">
            <a:solidFill>
              <a:srgbClr val="FF0000"/>
            </a:solidFill>
          </a:defRPr>
        </a:defPPr>
      </a:lstStyle>
    </a:txDef>
  </a:objectDefaults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6_預設簡報設計">
  <a:themeElements>
    <a:clrScheme name="灰階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新細明體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新細明體" pitchFamily="18" charset="-120"/>
          </a:defRPr>
        </a:defPPr>
      </a:lstStyle>
    </a:lnDef>
    <a:txDef>
      <a:spPr bwMode="auto">
        <a:noFill/>
        <a:ln w="9525">
          <a:noFill/>
          <a:miter lim="800000"/>
          <a:headEnd/>
          <a:tailEnd/>
        </a:ln>
      </a:spPr>
      <a:bodyPr>
        <a:spAutoFit/>
      </a:bodyPr>
      <a:lstStyle>
        <a:defPPr>
          <a:spcBef>
            <a:spcPct val="50000"/>
          </a:spcBef>
          <a:defRPr sz="2000">
            <a:solidFill>
              <a:srgbClr val="FF0000"/>
            </a:solidFill>
          </a:defRPr>
        </a:defPPr>
      </a:lstStyle>
    </a:txDef>
  </a:objectDefaults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旅程">
    <a:dk1>
      <a:sysClr val="windowText" lastClr="000000"/>
    </a:dk1>
    <a:lt1>
      <a:sysClr val="window" lastClr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207307</TotalTime>
  <Words>2511</Words>
  <Application>Microsoft Macintosh PowerPoint</Application>
  <PresentationFormat>如螢幕大小 (16:9)</PresentationFormat>
  <Paragraphs>282</Paragraphs>
  <Slides>32</Slides>
  <Notes>13</Notes>
  <HiddenSlides>0</HiddenSlides>
  <MMClips>0</MMClips>
  <ScaleCrop>false</ScaleCrop>
  <HeadingPairs>
    <vt:vector size="8" baseType="variant">
      <vt:variant>
        <vt:lpstr>使用字型</vt:lpstr>
      </vt:variant>
      <vt:variant>
        <vt:i4>22</vt:i4>
      </vt:variant>
      <vt:variant>
        <vt:lpstr>佈景主題</vt:lpstr>
      </vt:variant>
      <vt:variant>
        <vt:i4>7</vt:i4>
      </vt:variant>
      <vt:variant>
        <vt:lpstr>內嵌 OLE 伺服程式</vt:lpstr>
      </vt:variant>
      <vt:variant>
        <vt:i4>1</vt:i4>
      </vt:variant>
      <vt:variant>
        <vt:lpstr>投影片標題</vt:lpstr>
      </vt:variant>
      <vt:variant>
        <vt:i4>32</vt:i4>
      </vt:variant>
    </vt:vector>
  </HeadingPairs>
  <TitlesOfParts>
    <vt:vector size="62" baseType="lpstr">
      <vt:lpstr>____</vt:lpstr>
      <vt:lpstr>Arial Unicode MS</vt:lpstr>
      <vt:lpstr>BG-Maths-Italic</vt:lpstr>
      <vt:lpstr>BG-Maths-Roman</vt:lpstr>
      <vt:lpstr>BG-Maths-Symbol</vt:lpstr>
      <vt:lpstr>CMR10</vt:lpstr>
      <vt:lpstr>cmsy10</vt:lpstr>
      <vt:lpstr>CMSY7</vt:lpstr>
      <vt:lpstr>Times</vt:lpstr>
      <vt:lpstr>Arial</vt:lpstr>
      <vt:lpstr>Arial Rounded MT Bold</vt:lpstr>
      <vt:lpstr>Cambria</vt:lpstr>
      <vt:lpstr>Cambria Math</vt:lpstr>
      <vt:lpstr>Franklin Gothic Book</vt:lpstr>
      <vt:lpstr>Franklin Gothic Medium</vt:lpstr>
      <vt:lpstr>Maiandra GD</vt:lpstr>
      <vt:lpstr>Monotype Corsiva</vt:lpstr>
      <vt:lpstr>Rage Italic</vt:lpstr>
      <vt:lpstr>Symbol</vt:lpstr>
      <vt:lpstr>Times New Roman</vt:lpstr>
      <vt:lpstr>Wingdings</vt:lpstr>
      <vt:lpstr>Wingdings 2</vt:lpstr>
      <vt:lpstr>預設簡報設計</vt:lpstr>
      <vt:lpstr>龍騰四海</vt:lpstr>
      <vt:lpstr>旅程</vt:lpstr>
      <vt:lpstr>1_預設簡報設計</vt:lpstr>
      <vt:lpstr>3_預設簡報設計</vt:lpstr>
      <vt:lpstr>4_預設簡報設計</vt:lpstr>
      <vt:lpstr>6_預設簡報設計</vt:lpstr>
      <vt:lpstr>方程式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>Academia Sinica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Svetlana</dc:creator>
  <cp:lastModifiedBy>Microsoft Office User</cp:lastModifiedBy>
  <cp:revision>2433</cp:revision>
  <cp:lastPrinted>2026-01-16T01:34:32Z</cp:lastPrinted>
  <dcterms:created xsi:type="dcterms:W3CDTF">2003-12-08T15:21:47Z</dcterms:created>
  <dcterms:modified xsi:type="dcterms:W3CDTF">2026-01-19T13:24:23Z</dcterms:modified>
</cp:coreProperties>
</file>