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32"/>
  </p:notesMasterIdLst>
  <p:sldIdLst>
    <p:sldId id="256" r:id="rId2"/>
    <p:sldId id="329" r:id="rId3"/>
    <p:sldId id="369" r:id="rId4"/>
    <p:sldId id="371" r:id="rId5"/>
    <p:sldId id="341" r:id="rId6"/>
    <p:sldId id="374" r:id="rId7"/>
    <p:sldId id="363" r:id="rId8"/>
    <p:sldId id="294" r:id="rId9"/>
    <p:sldId id="295" r:id="rId10"/>
    <p:sldId id="356" r:id="rId11"/>
    <p:sldId id="366" r:id="rId12"/>
    <p:sldId id="375" r:id="rId13"/>
    <p:sldId id="373" r:id="rId14"/>
    <p:sldId id="298" r:id="rId15"/>
    <p:sldId id="364" r:id="rId16"/>
    <p:sldId id="352" r:id="rId17"/>
    <p:sldId id="353" r:id="rId18"/>
    <p:sldId id="361" r:id="rId19"/>
    <p:sldId id="318" r:id="rId20"/>
    <p:sldId id="320" r:id="rId21"/>
    <p:sldId id="346" r:id="rId22"/>
    <p:sldId id="350" r:id="rId23"/>
    <p:sldId id="351" r:id="rId24"/>
    <p:sldId id="354" r:id="rId25"/>
    <p:sldId id="355" r:id="rId26"/>
    <p:sldId id="357" r:id="rId27"/>
    <p:sldId id="358" r:id="rId28"/>
    <p:sldId id="328" r:id="rId29"/>
    <p:sldId id="281" r:id="rId30"/>
    <p:sldId id="362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F8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8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4CCA-71F6-4982-B33F-702F2DC81B4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5CCB-0A2E-4CBD-98AB-7CA150D32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9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8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6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84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2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00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4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0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3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25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3500-C5B3-4CFC-B6BC-7A3D82B02154}" type="datetimeFigureOut">
              <a:rPr lang="zh-CN" altLang="en-US" smtClean="0"/>
              <a:t>2026/1/20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idu.com/link?url=BuaTtVJWaaFsqJ8IQ73YLEGsMBirU8Q9_HBL1gmwqxiL6xFTsZhXjhj4AYRHjX6-1phmw6YOo-m_ieP-5XW7btcgS2TCkD6WSttt2YXUid7_cwW3tcj3dUi0O6B0CzMnGHj1d_zdvO4fqXcE-sAsx8-yQ2IxpmFZ-9CCrMffPQ9OhEfaJ28_ZfW729_QcTrawIXSMm9ck54Tapje3tYtrGSZGcHlAvMDlx-IMWpeXzNhsM-YyvYPlPkLEHkYOt2diLJqhOy-woLzaC73Le05NDGSeD24HLyAGsEKzkkq74mMK9AtuTgkFEn54Zg2bjgqsO5cPeeOc7vnXBvPr9y4P2UUwAE04nuEHhKFJ9p8NuIaZN02Z5VMKi8qmDdaRnOYNCFnZoAUK9-tlCcscvq-9KxirtW6SV_OPCMtEOeKNlLTPmXhlakKUKtAr0U98FgwTpit6yNPxjEhtXVm8lwuB45JVakiO1UdIan1pU4BztQb0tzaR7gXm4erKEK3ILZTodYp4ldzNWv6e72axhyzL0DPWJXKS4X9wf0NLn-z_AOXAtN2jvFLmYwgt-vuggcd1kEn3_b_fSafPFadbrnSIqa8QRCd-pv5_tB4MUveJYe&amp;click_t=1623741077562&amp;s_info=1280_645&amp;wd=&amp;eqid=ef9c32e5000355090000000560c85293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10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3886" y="2165837"/>
            <a:ext cx="10402784" cy="95665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Analytic </a:t>
            </a:r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Calculation </a:t>
            </a:r>
            <a:r>
              <a:rPr lang="en-US" altLang="zh-C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QCD Corrections to Hard Exclusive Processes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5980" y="4670269"/>
            <a:ext cx="9888071" cy="2187731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陈龙斌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collaboration with</a:t>
            </a:r>
            <a:r>
              <a:rPr lang="zh-CN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Wen Chen, Feng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Feng,Yu</a:t>
            </a: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Jia</a:t>
            </a: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20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Siwei</a:t>
            </a: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Hu</a:t>
            </a:r>
          </a:p>
          <a:p>
            <a:pPr algn="ctr"/>
            <a:endParaRPr lang="en-US" altLang="zh-CN" sz="2000" b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2026/1/20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79582" y="3447491"/>
            <a:ext cx="5221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135,131903(2025)</a:t>
            </a:r>
          </a:p>
          <a:p>
            <a:r>
              <a:rPr lang="en-US" altLang="zh-CN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132,201901(2024)</a:t>
            </a:r>
          </a:p>
          <a:p>
            <a:r>
              <a:rPr lang="en-US" altLang="zh-CN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Phys.Lett.B</a:t>
            </a:r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870,139116(2025) </a:t>
            </a:r>
            <a:endParaRPr lang="zh-CN" alt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41" y="44115"/>
            <a:ext cx="6118844" cy="15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6696" y="272457"/>
            <a:ext cx="8911687" cy="747118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EMFF in </a:t>
            </a:r>
            <a:r>
              <a:rPr lang="en-US" altLang="zh-C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pQCD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baryon FFs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107" y="1373615"/>
            <a:ext cx="3716345" cy="43688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45" y="1373614"/>
            <a:ext cx="6723800" cy="47497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196372" y="5763917"/>
            <a:ext cx="399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Promotionsgesuch eingereicht am: 18.06.2014</a:t>
            </a:r>
          </a:p>
          <a:p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Die Arbeit wurde angeleitet von: Prof. Dr. V. Braun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040484" y="5747551"/>
            <a:ext cx="6560541" cy="729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Feynman Diagrams(about 2000)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22" y="1872417"/>
            <a:ext cx="7666408" cy="660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08" y="355526"/>
            <a:ext cx="10349551" cy="775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5" y="3114268"/>
            <a:ext cx="10076242" cy="247173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254758" y="1464860"/>
            <a:ext cx="11846257" cy="36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2408" y="5315035"/>
            <a:ext cx="6560541" cy="7299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Feynman Diagrams(about 1600)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45" y="2102823"/>
            <a:ext cx="8774149" cy="236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398" y="251893"/>
            <a:ext cx="6524376" cy="573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本框 6"/>
          <p:cNvSpPr txBox="1"/>
          <p:nvPr/>
        </p:nvSpPr>
        <p:spPr>
          <a:xfrm>
            <a:off x="637972" y="251893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Partonic</a:t>
            </a:r>
            <a:r>
              <a:rPr lang="en-US" altLang="zh-CN" b="1" dirty="0" smtClean="0"/>
              <a:t> Process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792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5138" y="570796"/>
            <a:ext cx="4912371" cy="62543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Methods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1645" y="2012149"/>
            <a:ext cx="10375590" cy="4788515"/>
          </a:xfrm>
        </p:spPr>
        <p:txBody>
          <a:bodyPr/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Diagrams and amplitudes :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HepLib</a:t>
            </a:r>
            <a:r>
              <a:rPr lang="en-US" altLang="zh-CN" sz="1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Feng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FeynArts</a:t>
            </a:r>
            <a:endParaRPr lang="en-US" altLang="zh-CN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Fraction: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</a:t>
            </a: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Integrals Reduction: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(Integration-By-Parts</a:t>
            </a: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en-US" altLang="zh-CN" sz="2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Master Integrals Calculation: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Equations</a:t>
            </a: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Validations of analytic results for MIs: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AMFLOW,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AmpRed</a:t>
            </a:r>
            <a:endParaRPr lang="en-US" altLang="zh-CN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Two-fold and Four-fold convolutions:  </a:t>
            </a:r>
            <a:r>
              <a:rPr lang="en-US" altLang="zh-C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Cubature, </a:t>
            </a:r>
            <a:r>
              <a:rPr lang="en-US" altLang="zh-CN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PolylogTool</a:t>
            </a:r>
            <a:endParaRPr lang="en-US" altLang="zh-CN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391739" y="426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64849" y="2775426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Feng 2012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39604" y="4631752"/>
            <a:ext cx="1095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Liu, Ma 2022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61590" y="4631752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2024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874" y="3724149"/>
            <a:ext cx="2262546" cy="4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18291" y="134612"/>
            <a:ext cx="83677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Perturbative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in KM scheme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Krankl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Manashov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Lett.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703,519-523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57" y="900026"/>
            <a:ext cx="10587880" cy="10396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91" y="4006283"/>
            <a:ext cx="8777075" cy="12696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59" y="5360651"/>
            <a:ext cx="10435332" cy="12332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257" y="2252663"/>
            <a:ext cx="8741601" cy="9517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8258" y="3592337"/>
            <a:ext cx="271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of DA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33400" y="3316705"/>
            <a:ext cx="11446042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30" y="1426866"/>
            <a:ext cx="11607523" cy="48700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0530" y="486260"/>
            <a:ext cx="364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Factor</a:t>
            </a:r>
            <a:endParaRPr lang="zh-CN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8770" y="69971"/>
            <a:ext cx="583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Convolution: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36" y="3903326"/>
            <a:ext cx="8891526" cy="13343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67" y="2351771"/>
            <a:ext cx="8461475" cy="1424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62" y="269462"/>
            <a:ext cx="7438035" cy="18952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062" y="5492138"/>
            <a:ext cx="10298474" cy="1049413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7191877" y="3740047"/>
            <a:ext cx="3233738" cy="58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463213" y="3314700"/>
            <a:ext cx="168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Expressed in terms of GPLs.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50906" y="1127087"/>
            <a:ext cx="182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Amplitudes(DA)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20682" y="101809"/>
            <a:ext cx="432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short distance coefficients: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918" y="67114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Kaon FFs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72" y="1407886"/>
            <a:ext cx="8322560" cy="8452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34" y="2328191"/>
            <a:ext cx="9029354" cy="9440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05" y="638956"/>
            <a:ext cx="11034095" cy="6438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89" y="3479844"/>
            <a:ext cx="9488940" cy="3300501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642905" y="3367697"/>
            <a:ext cx="11137178" cy="411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30" y="45812"/>
            <a:ext cx="7788892" cy="15195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24737" y="3294785"/>
            <a:ext cx="2729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Zeta function and rational number appear.</a:t>
            </a:r>
          </a:p>
          <a:p>
            <a:endParaRPr lang="en-US" altLang="zh-CN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Validated numerically by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Cubature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8125" y="513180"/>
            <a:ext cx="186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Short-distance </a:t>
            </a:r>
            <a:r>
              <a:rPr lang="en-US" altLang="zh-C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83801" y="1689907"/>
            <a:ext cx="8700899" cy="16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962" y="1778396"/>
            <a:ext cx="8602576" cy="497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816768" y="4812632"/>
            <a:ext cx="3569369" cy="4772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6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2871" y="2823149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Phenomenological </a:t>
            </a:r>
            <a:r>
              <a:rPr lang="en-US" altLang="zh-C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560" y="0"/>
            <a:ext cx="8811411" cy="76708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Unveiling the inner structure of hadron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17" y="1304221"/>
            <a:ext cx="2416535" cy="2540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763" y="548170"/>
            <a:ext cx="2984618" cy="197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Discussing the concept and design of EIC detect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73" y="2789168"/>
            <a:ext cx="3007423" cy="16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BADDD4CF-017F-9640-B471-C078746A4009}"/>
              </a:ext>
            </a:extLst>
          </p:cNvPr>
          <p:cNvGrpSpPr>
            <a:grpSpLocks/>
          </p:cNvGrpSpPr>
          <p:nvPr/>
        </p:nvGrpSpPr>
        <p:grpSpPr bwMode="auto">
          <a:xfrm>
            <a:off x="4748767" y="769264"/>
            <a:ext cx="2679948" cy="1500947"/>
            <a:chOff x="6080502" y="1436231"/>
            <a:chExt cx="3024831" cy="1460269"/>
          </a:xfrm>
        </p:grpSpPr>
        <p:pic>
          <p:nvPicPr>
            <p:cNvPr id="10" name="图片 4">
              <a:extLst>
                <a:ext uri="{FF2B5EF4-FFF2-40B4-BE49-F238E27FC236}">
                  <a16:creationId xmlns:a16="http://schemas.microsoft.com/office/drawing/2014/main" id="{C5B91690-2E1F-2F4F-9629-90720D9F5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90856"/>
              <a:ext cx="3009333" cy="140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">
              <a:hlinkClick r:id="rId6"/>
              <a:extLst>
                <a:ext uri="{FF2B5EF4-FFF2-40B4-BE49-F238E27FC236}">
                  <a16:creationId xmlns:a16="http://schemas.microsoft.com/office/drawing/2014/main" id="{42256FCA-45A9-E947-9042-AEE949148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502" y="1436231"/>
              <a:ext cx="988047" cy="46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0F27EEC-26EB-55DE-BD1A-FA29C4038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071" y="2394338"/>
            <a:ext cx="2598645" cy="2072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34602" y="5731211"/>
            <a:ext cx="9950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Understanding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internal structure of nucleons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 quantum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chromodynamics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(QCD), the underlying theory of strong interaction, is the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challenge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faced by the contemporary hadron and nuclear physics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.--</a:t>
            </a:r>
            <a:r>
              <a:rPr lang="fr-FR" altLang="zh-CN" dirty="0">
                <a:latin typeface="Arial" panose="020B0604020202020204" pitchFamily="34" charset="0"/>
                <a:cs typeface="Arial" panose="020B0604020202020204" pitchFamily="34" charset="0"/>
              </a:rPr>
              <a:t>Eur. Phys. J. C83, 1125 (2023 </a:t>
            </a:r>
            <a:r>
              <a:rPr lang="fr-FR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252" y="4693802"/>
            <a:ext cx="6404513" cy="86531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403422" y="4601577"/>
            <a:ext cx="9670473" cy="9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箭头 13"/>
          <p:cNvSpPr/>
          <p:nvPr/>
        </p:nvSpPr>
        <p:spPr>
          <a:xfrm>
            <a:off x="3520930" y="2433856"/>
            <a:ext cx="637673" cy="28073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439" y="4021316"/>
            <a:ext cx="3736585" cy="44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7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1303" y="197835"/>
            <a:ext cx="6078142" cy="72043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Leading-twist LCDA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325280" y="6061849"/>
                <a:ext cx="7457146" cy="56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calculated by Lattice QCD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80" y="6061849"/>
                <a:ext cx="7457146" cy="564001"/>
              </a:xfrm>
              <a:prstGeom prst="rect">
                <a:avLst/>
              </a:prstGeom>
              <a:blipFill>
                <a:blip r:embed="rId2"/>
                <a:stretch>
                  <a:fillRect t="-10753" b="-2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2307" y="3594789"/>
            <a:ext cx="7878424" cy="21084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002" y="1061097"/>
            <a:ext cx="7878424" cy="22176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48229" y="1973815"/>
            <a:ext cx="13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Twist-2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12867" y="4694941"/>
            <a:ext cx="13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Twist-3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3910" y="1973815"/>
            <a:ext cx="11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8018" y="4325609"/>
            <a:ext cx="11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52500" y="3467100"/>
            <a:ext cx="10106025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7946" y="267173"/>
            <a:ext cx="8911687" cy="128089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Kaon FFs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7959" y="5465388"/>
            <a:ext cx="456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like FFs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taken form </a:t>
            </a:r>
          </a:p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Ding </a:t>
            </a:r>
            <a:r>
              <a:rPr lang="en-US" altLang="zh-CN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et.al.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Phys. Rev. Lett.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18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181902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 (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2024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) 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8546" y="5519515"/>
            <a:ext cx="308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like FFs, data taken from BESIII and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BarBar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081" y="1467060"/>
            <a:ext cx="10817595" cy="37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3462" y="343373"/>
            <a:ext cx="8911687" cy="128089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Kaon FFs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4469" y="5732127"/>
            <a:ext cx="631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like FFs for neutral Kaon, 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take from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BESIII[</a:t>
            </a:r>
            <a:r>
              <a:rPr lang="nn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132,131901 (2024)]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47" y="1703197"/>
            <a:ext cx="10349652" cy="35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02477" y="49901"/>
            <a:ext cx="6696450" cy="79626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 Flavor Breaking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ffects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0486" y="6259530"/>
            <a:ext cx="652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take from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 [</a:t>
            </a:r>
            <a:r>
              <a:rPr lang="nn-NO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nn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Rev. Lett. </a:t>
            </a:r>
            <a:r>
              <a:rPr lang="nn-NO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132,131901 </a:t>
            </a:r>
            <a:r>
              <a:rPr lang="nn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(2024</a:t>
            </a:r>
            <a:r>
              <a:rPr lang="nn-NO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904" y="785499"/>
            <a:ext cx="7255062" cy="44546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04" y="5240154"/>
            <a:ext cx="7255062" cy="8746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9038" y="173353"/>
            <a:ext cx="1454178" cy="37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 FFs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5579" y="5505770"/>
            <a:ext cx="3739752" cy="93086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999141" y="655174"/>
                <a:ext cx="3553275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-Proton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41" y="655174"/>
                <a:ext cx="3553275" cy="576183"/>
              </a:xfrm>
              <a:prstGeom prst="rect">
                <a:avLst/>
              </a:prstGeom>
              <a:blipFill>
                <a:blip r:embed="rId3"/>
                <a:stretch>
                  <a:fillRect t="-7368" b="-2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4" y="1419368"/>
            <a:ext cx="11309232" cy="3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057857" y="5577625"/>
            <a:ext cx="3117151" cy="798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800958" y="572172"/>
                <a:ext cx="3269417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-Proton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58" y="572172"/>
                <a:ext cx="3269417" cy="576183"/>
              </a:xfrm>
              <a:prstGeom prst="rect">
                <a:avLst/>
              </a:prstGeom>
              <a:blipFill>
                <a:blip r:embed="rId3"/>
                <a:stretch>
                  <a:fillRect t="-8511"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" y="1257425"/>
            <a:ext cx="11810552" cy="41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107526" y="595913"/>
                <a:ext cx="5366786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-Neutron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标题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07526" y="595913"/>
                <a:ext cx="5366786" cy="667683"/>
              </a:xfrm>
              <a:prstGeom prst="rect">
                <a:avLst/>
              </a:prstGeom>
              <a:blipFill>
                <a:blip r:embed="rId3"/>
                <a:stretch>
                  <a:fillRect t="-12844" b="-33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>
          <a:xfrm>
            <a:off x="4921043" y="5532685"/>
            <a:ext cx="3739752" cy="930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1312" y="1557403"/>
            <a:ext cx="11327649" cy="39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625606" y="593446"/>
                <a:ext cx="7888555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-Neutron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标题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25606" y="593446"/>
                <a:ext cx="7888555" cy="667683"/>
              </a:xfrm>
              <a:prstGeom prst="rect">
                <a:avLst/>
              </a:prstGeom>
              <a:blipFill>
                <a:blip r:embed="rId2"/>
                <a:stretch>
                  <a:fillRect t="-11818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>
          <a:xfrm>
            <a:off x="5027917" y="5908839"/>
            <a:ext cx="2801348" cy="500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029" y="1569493"/>
            <a:ext cx="11757459" cy="40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7991" y="430305"/>
            <a:ext cx="2554456" cy="57793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80757" y="1575147"/>
            <a:ext cx="9594824" cy="3880773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EM form factors for kaon have been calculated up to NNLO QCD corrections.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EM form factors for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baryon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have been calculated up to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NLO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QCD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corrections after 50 years.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matching kernel have been obtained analytically.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QCD corrections turn out to be positive and significant.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Extend to more exclusive processes…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with PMC [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Rep.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 Phys. 78 (2015)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126201]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2878" y="6224587"/>
            <a:ext cx="188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陈龙斌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72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32239" y="2809348"/>
            <a:ext cx="5400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zh-CN" alt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en-US" altLang="zh-CN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2878" y="6224587"/>
            <a:ext cx="188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陈龙斌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8BE1BAE-0270-46F0-A9BA-65EE222B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1574864"/>
            <a:ext cx="6883121" cy="17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D5722-E97E-9740-A1F2-59D557F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3" y="91006"/>
            <a:ext cx="10515600" cy="79300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Historic Milestones</a:t>
            </a:r>
            <a:endParaRPr lang="en-US" b="1" dirty="0">
              <a:solidFill>
                <a:srgbClr val="003366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78E7F9-3E81-4B6E-81D3-CD30A3EC0BF2}"/>
              </a:ext>
            </a:extLst>
          </p:cNvPr>
          <p:cNvSpPr/>
          <p:nvPr/>
        </p:nvSpPr>
        <p:spPr>
          <a:xfrm>
            <a:off x="313510" y="4945667"/>
            <a:ext cx="54095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Hofstadter R. etc.,  “electron scattering and </a:t>
            </a:r>
            <a:r>
              <a:rPr lang="en-US" altLang="zh-CN" sz="1200" i="1" dirty="0" smtClean="0"/>
              <a:t>nuclear structure</a:t>
            </a:r>
            <a:r>
              <a:rPr lang="en-US" altLang="zh-CN" sz="1200" i="1" dirty="0"/>
              <a:t>”</a:t>
            </a:r>
            <a:r>
              <a:rPr lang="da-DK" altLang="zh-CN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da-DK" altLang="zh-CN" sz="1200" i="1" dirty="0"/>
              <a:t>Rev. Mod. Phys. 28, 214–254 (1956)</a:t>
            </a:r>
            <a:endParaRPr lang="en-US" altLang="zh-CN" sz="1200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350AD1-00CB-435A-9B6C-A8AF445EDE41}"/>
              </a:ext>
            </a:extLst>
          </p:cNvPr>
          <p:cNvSpPr txBox="1"/>
          <p:nvPr/>
        </p:nvSpPr>
        <p:spPr>
          <a:xfrm>
            <a:off x="215203" y="1067871"/>
            <a:ext cx="314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Electron Scattering (1950s)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22AFAF-E829-45D8-AC5F-27E92DB8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87583" y="1173602"/>
            <a:ext cx="3400878" cy="39258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FF24CE-D622-46DF-A394-5D4606CA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032" y="3437786"/>
            <a:ext cx="4157823" cy="1441868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41496A-DC64-4CEE-8904-7AD42519D24E}"/>
              </a:ext>
            </a:extLst>
          </p:cNvPr>
          <p:cNvGrpSpPr/>
          <p:nvPr/>
        </p:nvGrpSpPr>
        <p:grpSpPr>
          <a:xfrm>
            <a:off x="1234032" y="5345844"/>
            <a:ext cx="10196225" cy="1280554"/>
            <a:chOff x="1045881" y="4966176"/>
            <a:chExt cx="10196225" cy="1280554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7E5221A-3CC3-404E-9186-B2FE98A757CB}"/>
                </a:ext>
              </a:extLst>
            </p:cNvPr>
            <p:cNvGrpSpPr/>
            <p:nvPr/>
          </p:nvGrpSpPr>
          <p:grpSpPr>
            <a:xfrm>
              <a:off x="1045881" y="5412003"/>
              <a:ext cx="4243201" cy="476274"/>
              <a:chOff x="2521234" y="5773965"/>
              <a:chExt cx="4336831" cy="476274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CD0B3AF8-EADE-4DD2-81CF-37FC03C16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1234" y="5773965"/>
                <a:ext cx="3930852" cy="476274"/>
              </a:xfrm>
              <a:prstGeom prst="rect">
                <a:avLst/>
              </a:prstGeom>
            </p:spPr>
          </p:pic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13CE7A7-BEBA-42A9-AE6C-CCC6E32D0546}"/>
                  </a:ext>
                </a:extLst>
              </p:cNvPr>
              <p:cNvSpPr txBox="1"/>
              <p:nvPr/>
            </p:nvSpPr>
            <p:spPr>
              <a:xfrm>
                <a:off x="6858000" y="5804353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altLang="zh-CN" dirty="0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6CAA20D-4CBD-4111-A2A6-4A3D81928917}"/>
                </a:ext>
              </a:extLst>
            </p:cNvPr>
            <p:cNvSpPr txBox="1"/>
            <p:nvPr/>
          </p:nvSpPr>
          <p:spPr>
            <a:xfrm>
              <a:off x="1856635" y="4966176"/>
              <a:ext cx="83057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altLang="zh-CN" sz="1600" b="1" i="1" dirty="0">
                  <a:solidFill>
                    <a:srgbClr val="993300"/>
                  </a:solidFill>
                </a:rPr>
                <a:t>Developments of the definition</a:t>
              </a:r>
              <a:endParaRPr lang="zh-CN" altLang="en-US" sz="1600" b="1" i="1" dirty="0">
                <a:solidFill>
                  <a:srgbClr val="993300"/>
                </a:solidFill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4BFADF3-3EC1-4AEF-B104-8AA88CDBE792}"/>
                </a:ext>
              </a:extLst>
            </p:cNvPr>
            <p:cNvGrpSpPr/>
            <p:nvPr/>
          </p:nvGrpSpPr>
          <p:grpSpPr>
            <a:xfrm>
              <a:off x="6333712" y="5405912"/>
              <a:ext cx="4908394" cy="840818"/>
              <a:chOff x="5555964" y="5417719"/>
              <a:chExt cx="4908394" cy="8408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E59ADE6-228B-4698-A9EA-D2C62BB3AF6D}"/>
                      </a:ext>
                    </a:extLst>
                  </p:cNvPr>
                  <p:cNvSpPr txBox="1"/>
                  <p:nvPr/>
                </p:nvSpPr>
                <p:spPr>
                  <a:xfrm>
                    <a:off x="6979888" y="5417719"/>
                    <a:ext cx="348447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70B328E8-09F4-EE0A-DA12-19D5D35DD5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9888" y="5417719"/>
                    <a:ext cx="348447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4B36317-20B7-4DA9-87A4-6C5E2CFD693F}"/>
                  </a:ext>
                </a:extLst>
              </p:cNvPr>
              <p:cNvSpPr txBox="1"/>
              <p:nvPr/>
            </p:nvSpPr>
            <p:spPr>
              <a:xfrm>
                <a:off x="7090357" y="5858427"/>
                <a:ext cx="13292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Electric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6B7AD4E-DB2C-44F6-B527-705B8E14F39F}"/>
                  </a:ext>
                </a:extLst>
              </p:cNvPr>
              <p:cNvSpPr txBox="1"/>
              <p:nvPr/>
            </p:nvSpPr>
            <p:spPr>
              <a:xfrm>
                <a:off x="8942990" y="5856192"/>
                <a:ext cx="15007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Magnetic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45B5B34-7B0B-4A45-AB5D-ED441E01CB3A}"/>
                  </a:ext>
                </a:extLst>
              </p:cNvPr>
              <p:cNvSpPr txBox="1"/>
              <p:nvPr/>
            </p:nvSpPr>
            <p:spPr>
              <a:xfrm>
                <a:off x="5555964" y="5424874"/>
                <a:ext cx="150500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aseline="0" dirty="0">
                    <a:latin typeface="Times New Roman" panose="02020603050405020304" pitchFamily="18" charset="0"/>
                    <a:ea typeface="Ebrima" charset="0"/>
                    <a:cs typeface="Times New Roman" panose="02020603050405020304" pitchFamily="18" charset="0"/>
                  </a:rPr>
                  <a:t>Sachs formula</a:t>
                </a:r>
                <a:endParaRPr lang="zh-CN" altLang="en-US" dirty="0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9023683" y="164431"/>
            <a:ext cx="274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From Hu </a:t>
            </a:r>
            <a:r>
              <a:rPr lang="en-US" altLang="zh-CN" dirty="0" err="1" smtClean="0">
                <a:solidFill>
                  <a:srgbClr val="00B0F0"/>
                </a:solidFill>
              </a:rPr>
              <a:t>Jifeng’s</a:t>
            </a:r>
            <a:r>
              <a:rPr lang="en-US" altLang="zh-CN" dirty="0" smtClean="0">
                <a:solidFill>
                  <a:srgbClr val="00B0F0"/>
                </a:solidFill>
              </a:rPr>
              <a:t> talk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8"/>
    </mc:Choice>
    <mc:Fallback xmlns="">
      <p:transition spd="slow" advTm="27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 to Experimental </a:t>
            </a:r>
            <a:r>
              <a:rPr lang="en-US" altLang="zh-CN" dirty="0" err="1" smtClean="0"/>
              <a:t>mesurement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624" y="2387928"/>
            <a:ext cx="72294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8BE1BAE-0270-46F0-A9BA-65EE222B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5" y="2371938"/>
            <a:ext cx="6883121" cy="17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9F624B2-9D8E-4845-A7CE-96E1B0FC5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032"/>
          <a:stretch/>
        </p:blipFill>
        <p:spPr>
          <a:xfrm>
            <a:off x="6685511" y="4747733"/>
            <a:ext cx="4927605" cy="1910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D5722-E97E-9740-A1F2-59D557F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49"/>
            <a:ext cx="10515600" cy="79300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Historic Milestones</a:t>
            </a:r>
            <a:endParaRPr lang="en-US" b="1" dirty="0">
              <a:solidFill>
                <a:srgbClr val="003366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78E7F9-3E81-4B6E-81D3-CD30A3EC0BF2}"/>
              </a:ext>
            </a:extLst>
          </p:cNvPr>
          <p:cNvSpPr/>
          <p:nvPr/>
        </p:nvSpPr>
        <p:spPr>
          <a:xfrm>
            <a:off x="1206037" y="5594413"/>
            <a:ext cx="50543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Hofstadter R. etc.,  “electron scattering and nuclear structure”</a:t>
            </a:r>
            <a:r>
              <a:rPr lang="da-DK" altLang="zh-CN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da-DK" altLang="zh-CN" sz="1200" i="1" dirty="0"/>
              <a:t>Rev. Mod. Phys. 28, 214–254 (1956)</a:t>
            </a:r>
            <a:endParaRPr lang="en-US" altLang="zh-CN" sz="1200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350AD1-00CB-435A-9B6C-A8AF445EDE41}"/>
              </a:ext>
            </a:extLst>
          </p:cNvPr>
          <p:cNvSpPr txBox="1"/>
          <p:nvPr/>
        </p:nvSpPr>
        <p:spPr>
          <a:xfrm>
            <a:off x="1556656" y="4433914"/>
            <a:ext cx="314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Electron Scattering (1950s)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E184141-A0FF-4C3C-8DD7-1ECAE0423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306" y="1528825"/>
            <a:ext cx="3501164" cy="304173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E8717A2-6EB7-4167-9A56-41EC5E065C73}"/>
              </a:ext>
            </a:extLst>
          </p:cNvPr>
          <p:cNvSpPr txBox="1"/>
          <p:nvPr/>
        </p:nvSpPr>
        <p:spPr>
          <a:xfrm>
            <a:off x="5887454" y="988906"/>
            <a:ext cx="6120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https://cas.web.cern.ch/sites/default/files/lectures/baden-2004/bernardini.pdf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07EE15-7936-4429-9A99-7C0020F92C8F}"/>
                  </a:ext>
                </a:extLst>
              </p:cNvPr>
              <p:cNvSpPr txBox="1"/>
              <p:nvPr/>
            </p:nvSpPr>
            <p:spPr>
              <a:xfrm>
                <a:off x="8541572" y="5194303"/>
                <a:ext cx="2174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p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(1972)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07EE15-7936-4429-9A99-7C0020F92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572" y="5194303"/>
                <a:ext cx="2174698" cy="400110"/>
              </a:xfrm>
              <a:prstGeom prst="rect">
                <a:avLst/>
              </a:prstGeom>
              <a:blipFill>
                <a:blip r:embed="rId6"/>
                <a:stretch>
                  <a:fillRect t="-7576" r="-224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761746" y="376683"/>
            <a:ext cx="274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From Hu </a:t>
            </a:r>
            <a:r>
              <a:rPr lang="en-US" altLang="zh-CN" dirty="0" err="1" smtClean="0">
                <a:solidFill>
                  <a:srgbClr val="00B0F0"/>
                </a:solidFill>
              </a:rPr>
              <a:t>Jifeng’s</a:t>
            </a:r>
            <a:r>
              <a:rPr lang="en-US" altLang="zh-CN" dirty="0" smtClean="0">
                <a:solidFill>
                  <a:srgbClr val="00B0F0"/>
                </a:solidFill>
              </a:rPr>
              <a:t> talk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8"/>
    </mc:Choice>
    <mc:Fallback xmlns="">
      <p:transition spd="slow" advTm="276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12676" y="4238520"/>
            <a:ext cx="511380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Like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Hofstaders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pioneering work in mid-50s</a:t>
            </a:r>
          </a:p>
          <a:p>
            <a:endParaRPr lang="en-US" altLang="zh-CN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r>
              <a:rPr lang="en-US" altLang="zh-CN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Q^2 up to 30GeV^2 in early 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48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(1993)</a:t>
            </a:r>
            <a:endParaRPr lang="en-US" altLang="zh-CN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EIC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Q^2 up to 40-50 GeV^2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arXiv:2208.14575</a:t>
            </a:r>
            <a:endParaRPr lang="zh-CN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3747" y="4160485"/>
            <a:ext cx="3402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Like</a:t>
            </a: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BESIII, 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BarBar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Belle II, STCF   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5361" y="99223"/>
            <a:ext cx="612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Probing baryon and meson EM Form Factors</a:t>
            </a:r>
            <a:endParaRPr lang="zh-CN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85" y="670998"/>
            <a:ext cx="5504589" cy="26448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21874" y="5404742"/>
            <a:ext cx="4625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Q^2 up to 40GeV^2 in </a:t>
            </a:r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D88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072009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(2013)</a:t>
            </a:r>
            <a:endParaRPr lang="en-US" altLang="zh-CN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74" y="670998"/>
            <a:ext cx="3994813" cy="3289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3" y="670998"/>
            <a:ext cx="1361961" cy="1964669"/>
          </a:xfrm>
          <a:prstGeom prst="rect">
            <a:avLst/>
          </a:prstGeom>
        </p:spPr>
      </p:pic>
      <p:pic>
        <p:nvPicPr>
          <p:cNvPr id="11" name="Picture 21" descr="https://upload.wikimedia.org/wikipedia/en/6/6a/Nobel_medal.png">
            <a:extLst>
              <a:ext uri="{FF2B5EF4-FFF2-40B4-BE49-F238E27FC236}">
                <a16:creationId xmlns:a16="http://schemas.microsoft.com/office/drawing/2014/main" id="{B57B1698-C98C-DB4A-9AA4-A6D2F7AC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1" y="2674630"/>
            <a:ext cx="639924" cy="64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84505" y="3354795"/>
            <a:ext cx="85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1961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1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4" y="1886718"/>
            <a:ext cx="7780917" cy="627313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1443318" y="974730"/>
            <a:ext cx="9670473" cy="9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43318" y="171046"/>
            <a:ext cx="10183906" cy="70985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FFs: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Probing the internal structure of hadrons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6902" y="1297560"/>
            <a:ext cx="59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Form Factors for mesons and baryons: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823" y="4834252"/>
            <a:ext cx="3121485" cy="886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52" y="3073364"/>
            <a:ext cx="9990635" cy="1228725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5041075" y="4011908"/>
            <a:ext cx="173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Dirac FF</a:t>
            </a:r>
            <a:endParaRPr lang="zh-CN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69311" y="3981943"/>
            <a:ext cx="1258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 FF</a:t>
            </a:r>
            <a:endParaRPr lang="zh-CN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41686" y="6073506"/>
            <a:ext cx="1045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FFs describe the distributions of electric charge and magnetization inside the hadron, key roles to probes the internal structure of hadron.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7737" y="239486"/>
            <a:ext cx="10402294" cy="63974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6400" b="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zh-CN" sz="8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</a:t>
            </a:r>
            <a:r>
              <a:rPr lang="en-US" altLang="zh-CN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on EMFFs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 dominance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PLB43,191 (1973); PRD69,054022 (2004); NCA109, 241 (1996); CPL41, 021302 (2024);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PRD44, 229 (1991); PRD73, 114021 (2006); PLB671, 153 (2009);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Cloudy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PRD24, 216 (1981); PRD28, 2848 (1983); PRC46, 1077 (1992);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Dyson-Schwinger equation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CTP58, 79 (2012); PRL111, 101803 (2013); FBS55, 1185(2014);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Light-front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PRD102, 016008 (2020);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perturbation theory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EPJA26, 1 (2005); PRC86, 065206 (2012);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Light-cone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rule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PRD65, 074011 (2002); PRD78, 033009 (2008); </a:t>
            </a:r>
            <a:r>
              <a:rPr lang="en-US" altLang="zh-CN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PRD111,L071902……</a:t>
            </a:r>
            <a:endParaRPr lang="en-US" altLang="zh-CN" sz="6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PRD84, 074507 (2011); PRD83, 094502 (2011); PRD96, 114509 (2017);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PRD92, 054511 (2015); PRD100, 014509 (2019); PRD101, 014507 (2020);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Dispersive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NPA596, 367 (1996); PRC75, 035202 (2007); ……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27412" y="5896895"/>
            <a:ext cx="310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ERBL evolution equations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109299" y="137037"/>
                <a:ext cx="7911125" cy="77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Collinear Factorization </a:t>
                </a:r>
              </a:p>
              <a:p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(Brodsky, </a:t>
                </a:r>
                <a:r>
                  <a:rPr lang="en-US" altLang="zh-CN" sz="16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Lepage</a:t>
                </a:r>
                <a:r>
                  <a:rPr lang="en-US" altLang="zh-CN" sz="16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n-US" altLang="zh-CN" sz="16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Efremov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n-US" altLang="zh-CN" sz="16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Radyushkin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Duncan, Mueller)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99" y="137037"/>
                <a:ext cx="7911125" cy="779188"/>
              </a:xfrm>
              <a:prstGeom prst="rect">
                <a:avLst/>
              </a:prstGeom>
              <a:blipFill>
                <a:blip r:embed="rId3"/>
                <a:stretch>
                  <a:fillRect l="-1541" t="-7031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09940" y="1430010"/>
            <a:ext cx="9161984" cy="878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665" y="2331917"/>
            <a:ext cx="9228759" cy="8696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400" y="5440656"/>
            <a:ext cx="5893485" cy="1204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307" y="3492057"/>
            <a:ext cx="7707258" cy="166813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8364" y="3605425"/>
            <a:ext cx="231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definition of Tiwst-3 LCDA for baryon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01016" y="3325766"/>
            <a:ext cx="11343284" cy="46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769140" y="6266227"/>
            <a:ext cx="250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D22 , 2157 (1980)</a:t>
            </a:r>
          </a:p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033009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(2008)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673" y="1697291"/>
            <a:ext cx="108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8672" y="2582080"/>
            <a:ext cx="108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Baryon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752" y="77583"/>
            <a:ext cx="8596668" cy="49216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Hard Kernel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375" y="2325794"/>
            <a:ext cx="8915400" cy="124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56" y="799379"/>
            <a:ext cx="6150581" cy="79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533178" y="1891590"/>
            <a:ext cx="45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Perturbative Expansion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28084" y="4231814"/>
            <a:ext cx="704513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Leading Order EMFFs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2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G. P. Lepage and S. J. Brodsky, Phys. Rev. Lett. 43, 545 - 549 (1979)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Menl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G. P. Lepage and S. J. Brodsky, Phys. Rev. D22, 2157 (1980)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Menl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V. L. Chernyak, A. R. Zhitnitsky and V. G. Serbo, JETP Lett. 26, 594 (1977)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Menl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V. L. Chernyak and A. R. Zhitnitsky, Phys. Rept. 112, 173 (1984)</a:t>
            </a:r>
            <a:r>
              <a:rPr kumimoji="0" lang="zh-CN" altLang="zh-CN" sz="105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1708" y="3647350"/>
            <a:ext cx="112293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2891</TotalTime>
  <Words>928</Words>
  <Application>Microsoft Office PowerPoint</Application>
  <PresentationFormat>宽屏</PresentationFormat>
  <Paragraphs>150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 Unicode MS</vt:lpstr>
      <vt:lpstr>Menlo</vt:lpstr>
      <vt:lpstr>Montserrat</vt:lpstr>
      <vt:lpstr>等线</vt:lpstr>
      <vt:lpstr>黑体</vt:lpstr>
      <vt:lpstr>楷体</vt:lpstr>
      <vt:lpstr>Microsoft YaHei</vt:lpstr>
      <vt:lpstr>幼圆</vt:lpstr>
      <vt:lpstr>Arial</vt:lpstr>
      <vt:lpstr>Cambria Math</vt:lpstr>
      <vt:lpstr>Century Gothic</vt:lpstr>
      <vt:lpstr>Ebrima</vt:lpstr>
      <vt:lpstr>Times New Roman</vt:lpstr>
      <vt:lpstr>Wingdings</vt:lpstr>
      <vt:lpstr>Wingdings 3</vt:lpstr>
      <vt:lpstr>丝状</vt:lpstr>
      <vt:lpstr>Analytic Calculation for QCD Corrections to Hard Exclusive Processes</vt:lpstr>
      <vt:lpstr>Unveiling the inner structure of hadron</vt:lpstr>
      <vt:lpstr>Historic Milestones</vt:lpstr>
      <vt:lpstr>Historic Milestones</vt:lpstr>
      <vt:lpstr>PowerPoint 演示文稿</vt:lpstr>
      <vt:lpstr>EM FFs: Probing the internal structure of hadrons</vt:lpstr>
      <vt:lpstr>PowerPoint 演示文稿</vt:lpstr>
      <vt:lpstr>PowerPoint 演示文稿</vt:lpstr>
      <vt:lpstr>Hard Kernel</vt:lpstr>
      <vt:lpstr>Status of EMFF in pQCD  for baryon FFs</vt:lpstr>
      <vt:lpstr>PowerPoint 演示文稿</vt:lpstr>
      <vt:lpstr>Feynman Diagrams(about 1600)</vt:lpstr>
      <vt:lpstr>Calculation Methods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Phenomenological Exploration</vt:lpstr>
      <vt:lpstr>Leading-twist LCDA</vt:lpstr>
      <vt:lpstr>Charge Kaon FFs</vt:lpstr>
      <vt:lpstr>Neutral Kaon FFs</vt:lpstr>
      <vt:lpstr>SU(3) Flavor Breaking Effects</vt:lpstr>
      <vt:lpstr>Space like FFs </vt:lpstr>
      <vt:lpstr>PowerPoint 演示文稿</vt:lpstr>
      <vt:lpstr>Q^4 F_1^n (Q^2)-Neutron</vt:lpstr>
      <vt:lpstr>Q^4 F_1^n (Q^2)-Neutron</vt:lpstr>
      <vt:lpstr>Conclusion</vt:lpstr>
      <vt:lpstr>PowerPoint 演示文稿</vt:lpstr>
      <vt:lpstr>Relate to Experimental mesurement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longbin chen</dc:creator>
  <cp:lastModifiedBy>longbin chen</cp:lastModifiedBy>
  <cp:revision>344</cp:revision>
  <dcterms:created xsi:type="dcterms:W3CDTF">2017-11-08T04:59:49Z</dcterms:created>
  <dcterms:modified xsi:type="dcterms:W3CDTF">2026-01-20T04:10:19Z</dcterms:modified>
</cp:coreProperties>
</file>