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43"/>
  </p:notesMasterIdLst>
  <p:handoutMasterIdLst>
    <p:handoutMasterId r:id="rId44"/>
  </p:handoutMasterIdLst>
  <p:sldIdLst>
    <p:sldId id="748" r:id="rId2"/>
    <p:sldId id="751" r:id="rId3"/>
    <p:sldId id="541" r:id="rId4"/>
    <p:sldId id="592" r:id="rId5"/>
    <p:sldId id="591" r:id="rId6"/>
    <p:sldId id="624" r:id="rId7"/>
    <p:sldId id="495" r:id="rId8"/>
    <p:sldId id="646" r:id="rId9"/>
    <p:sldId id="645" r:id="rId10"/>
    <p:sldId id="634" r:id="rId11"/>
    <p:sldId id="647" r:id="rId12"/>
    <p:sldId id="648" r:id="rId13"/>
    <p:sldId id="689" r:id="rId14"/>
    <p:sldId id="650" r:id="rId15"/>
    <p:sldId id="651" r:id="rId16"/>
    <p:sldId id="652" r:id="rId17"/>
    <p:sldId id="654" r:id="rId18"/>
    <p:sldId id="655" r:id="rId19"/>
    <p:sldId id="656" r:id="rId20"/>
    <p:sldId id="657" r:id="rId21"/>
    <p:sldId id="724" r:id="rId22"/>
    <p:sldId id="726" r:id="rId23"/>
    <p:sldId id="727" r:id="rId24"/>
    <p:sldId id="728" r:id="rId25"/>
    <p:sldId id="730" r:id="rId26"/>
    <p:sldId id="750" r:id="rId27"/>
    <p:sldId id="733" r:id="rId28"/>
    <p:sldId id="749" r:id="rId29"/>
    <p:sldId id="735" r:id="rId30"/>
    <p:sldId id="734" r:id="rId31"/>
    <p:sldId id="731" r:id="rId32"/>
    <p:sldId id="736" r:id="rId33"/>
    <p:sldId id="737" r:id="rId34"/>
    <p:sldId id="738" r:id="rId35"/>
    <p:sldId id="739" r:id="rId36"/>
    <p:sldId id="740" r:id="rId37"/>
    <p:sldId id="741" r:id="rId38"/>
    <p:sldId id="742" r:id="rId39"/>
    <p:sldId id="743" r:id="rId40"/>
    <p:sldId id="687" r:id="rId41"/>
    <p:sldId id="607" r:id="rId42"/>
  </p:sldIdLst>
  <p:sldSz cx="9144000" cy="6858000" type="screen4x3"/>
  <p:notesSz cx="6797675" cy="9928225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FFF"/>
    <a:srgbClr val="FF9900"/>
    <a:srgbClr val="FFDEDE"/>
    <a:srgbClr val="FF0000"/>
    <a:srgbClr val="B2D4EC"/>
    <a:srgbClr val="DEF1CA"/>
    <a:srgbClr val="00FF00"/>
    <a:srgbClr val="FFFF00"/>
    <a:srgbClr val="000066"/>
    <a:srgbClr val="5570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96" autoAdjust="0"/>
    <p:restoredTop sz="94656" autoAdjust="0"/>
  </p:normalViewPr>
  <p:slideViewPr>
    <p:cSldViewPr>
      <p:cViewPr varScale="1">
        <p:scale>
          <a:sx n="91" d="100"/>
          <a:sy n="91" d="100"/>
        </p:scale>
        <p:origin x="143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A5BC266-6270-4A7F-926C-C2580D0218FC}" type="datetimeFigureOut">
              <a:rPr lang="zh-CN" altLang="en-US"/>
              <a:pPr>
                <a:defRPr/>
              </a:pPr>
              <a:t>2026/1/19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9F059AF-807D-4C46-B56A-A499808B57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315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66FABBF-C436-4486-A9EB-FE5A7065C28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67107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34861-4910-4DC0-B7D7-CFDA2FD33FC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297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C4C5D-165F-4168-9EC6-E85AFC9ACE1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52371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0971E-77F8-4B77-97F6-B3C98BAF8D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18255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6C7A3-D8C1-4378-812F-C73EE704A0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43710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5D494-26B8-4D6C-9B58-7663935DC3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7085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E49A5-18C9-42D2-B46B-1B84016DCC1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668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602D3-A482-4151-B53D-0182961CCE9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2768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5D243-DE97-4DA3-91AD-1F054512769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56884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BD2B1-823C-4679-8E7F-333176A710E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1966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6AA25-31E1-4A34-959B-8DBC7E7A71B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77851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1BB60-C4B9-49F7-8AE9-C10DD006B31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153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rgbClr val="0000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097651C-47D6-47B8-BD4A-55FE6FD63AF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emf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image" Target="../media/image68.emf"/><Relationship Id="rId7" Type="http://schemas.openxmlformats.org/officeDocument/2006/relationships/image" Target="../media/image70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11" Type="http://schemas.openxmlformats.org/officeDocument/2006/relationships/image" Target="../media/image74.emf"/><Relationship Id="rId5" Type="http://schemas.openxmlformats.org/officeDocument/2006/relationships/image" Target="../media/image50.emf"/><Relationship Id="rId10" Type="http://schemas.openxmlformats.org/officeDocument/2006/relationships/image" Target="../media/image73.emf"/><Relationship Id="rId4" Type="http://schemas.openxmlformats.org/officeDocument/2006/relationships/image" Target="../media/image69.emf"/><Relationship Id="rId9" Type="http://schemas.openxmlformats.org/officeDocument/2006/relationships/image" Target="../media/image7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9D047D-492E-46B5-AF16-3C3690159381}" type="slidenum">
              <a:rPr lang="en-US" altLang="zh-CN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zh-CN" sz="1400" smtClean="0"/>
          </a:p>
        </p:txBody>
      </p:sp>
      <p:sp>
        <p:nvSpPr>
          <p:cNvPr id="7" name="标题 74"/>
          <p:cNvSpPr txBox="1">
            <a:spLocks/>
          </p:cNvSpPr>
          <p:nvPr/>
        </p:nvSpPr>
        <p:spPr>
          <a:xfrm>
            <a:off x="323850" y="1196752"/>
            <a:ext cx="82296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Can </a:t>
            </a:r>
            <a:r>
              <a:rPr lang="en-US" altLang="zh-CN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sub-GeV dark matter coherently scatter on the electrons in the atom</a:t>
            </a:r>
            <a:r>
              <a:rPr lang="en-US" altLang="zh-CN" sz="2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?</a:t>
            </a:r>
          </a:p>
        </p:txBody>
      </p:sp>
      <p:sp>
        <p:nvSpPr>
          <p:cNvPr id="8" name="副标题 75"/>
          <p:cNvSpPr txBox="1">
            <a:spLocks/>
          </p:cNvSpPr>
          <p:nvPr/>
        </p:nvSpPr>
        <p:spPr>
          <a:xfrm>
            <a:off x="1295400" y="3644900"/>
            <a:ext cx="6400800" cy="1600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altLang="zh-CN" b="1" kern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Wenyu</a:t>
            </a:r>
            <a:r>
              <a:rPr lang="en-US" altLang="zh-CN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Wang</a:t>
            </a:r>
          </a:p>
          <a:p>
            <a:pPr marL="0" indent="0" algn="ctr">
              <a:buFontTx/>
              <a:buNone/>
              <a:defRPr/>
            </a:pPr>
            <a:r>
              <a:rPr lang="en-US" altLang="zh-CN" sz="24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Beijing  University of Technology</a:t>
            </a:r>
            <a:endParaRPr lang="en-US" altLang="zh-CN" sz="24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Tx/>
              <a:buNone/>
              <a:defRPr/>
            </a:pPr>
            <a:r>
              <a:rPr lang="en-US" altLang="zh-CN" sz="24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2026.01 @ </a:t>
            </a:r>
            <a:r>
              <a:rPr lang="en-US" altLang="zh-CN" sz="2400" b="1" kern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GuangZhou</a:t>
            </a:r>
            <a:endParaRPr lang="en-US" altLang="zh-CN" sz="2400" b="1" kern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930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6C7A3-D8C1-4378-812F-C73EE704A0B1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7868"/>
            <a:ext cx="5760640" cy="492660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627784" y="494447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i="1" dirty="0" smtClean="0"/>
              <a:t>From PANDAX group  </a:t>
            </a:r>
            <a:r>
              <a:rPr lang="en-US" altLang="zh-CN" i="1" dirty="0" smtClean="0"/>
              <a:t>Phys. Rev. Lett. 121. 021304</a:t>
            </a:r>
            <a:endParaRPr lang="zh-CN" altLang="en-US" sz="1800" b="0" i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5668406"/>
            <a:ext cx="6872153" cy="808594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 bwMode="auto">
          <a:xfrm>
            <a:off x="4427984" y="5668406"/>
            <a:ext cx="1584176" cy="80859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0" name="椭圆 9"/>
          <p:cNvSpPr/>
          <p:nvPr/>
        </p:nvSpPr>
        <p:spPr bwMode="auto">
          <a:xfrm>
            <a:off x="6228184" y="5661248"/>
            <a:ext cx="1584176" cy="80859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447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6C7A3-D8C1-4378-812F-C73EE704A0B1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07504" y="316632"/>
            <a:ext cx="8856984" cy="1240160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The signal of sub-GeV dark matter in WIMP detections</a:t>
            </a:r>
            <a:endParaRPr lang="zh-CN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1331640" y="1916832"/>
            <a:ext cx="7416824" cy="4331568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Other signal</a:t>
            </a:r>
          </a:p>
          <a:p>
            <a:pPr marL="0" indent="0">
              <a:buNone/>
            </a:pPr>
            <a:r>
              <a:rPr lang="zh-CN" alt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   </a:t>
            </a:r>
            <a:r>
              <a:rPr lang="en-US" altLang="zh-CN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1. Scattering on electrons</a:t>
            </a:r>
          </a:p>
          <a:p>
            <a:pPr marL="0" indent="0">
              <a:buNone/>
            </a:pPr>
            <a:r>
              <a:rPr lang="en-US" altLang="zh-CN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   2. </a:t>
            </a:r>
            <a:r>
              <a:rPr lang="en-US" altLang="zh-CN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Migdal</a:t>
            </a:r>
            <a:r>
              <a:rPr lang="en-US" altLang="zh-CN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 effect</a:t>
            </a:r>
          </a:p>
          <a:p>
            <a:pPr marL="0" indent="0">
              <a:buNone/>
            </a:pPr>
            <a:r>
              <a:rPr lang="en-US" altLang="zh-CN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en-US" altLang="zh-CN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  3. Bremsstrahlung</a:t>
            </a:r>
          </a:p>
          <a:p>
            <a:r>
              <a:rPr lang="en-US" altLang="zh-C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Exotic source</a:t>
            </a:r>
          </a:p>
          <a:p>
            <a:pPr marL="0" indent="0">
              <a:buNone/>
            </a:pPr>
            <a:r>
              <a:rPr lang="en-US" altLang="zh-CN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en-US" altLang="zh-CN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  1. Cosmic Rays boosted dark matter</a:t>
            </a:r>
          </a:p>
          <a:p>
            <a:pPr marL="0" indent="0">
              <a:buNone/>
            </a:pPr>
            <a:r>
              <a:rPr lang="en-US" altLang="zh-CN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en-US" altLang="zh-CN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  2. </a:t>
            </a:r>
            <a:r>
              <a:rPr lang="en-US" altLang="zh-CN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Atmospheric dark </a:t>
            </a:r>
            <a:r>
              <a:rPr lang="en-US" altLang="zh-CN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matter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</a:p>
          <a:p>
            <a:pPr marL="0" indent="0">
              <a:buNone/>
            </a:pPr>
            <a:r>
              <a:rPr lang="en-US" altLang="zh-CN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   3. Annihilation</a:t>
            </a:r>
            <a:r>
              <a:rPr lang="zh-CN" alt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， </a:t>
            </a:r>
            <a:r>
              <a:rPr lang="en-US" altLang="zh-CN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decay ……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endParaRPr lang="en-US" altLang="zh-CN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>
              <a:buNone/>
            </a:pPr>
            <a:endParaRPr lang="en-US" altLang="zh-CN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496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6C7A3-D8C1-4378-812F-C73EE704A0B1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76672"/>
            <a:ext cx="6881761" cy="3024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71" y="3573016"/>
            <a:ext cx="6569033" cy="8429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219" y="5218861"/>
            <a:ext cx="3832729" cy="84005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 bwMode="auto">
          <a:xfrm>
            <a:off x="431540" y="1988840"/>
            <a:ext cx="324036" cy="360040"/>
          </a:xfrm>
          <a:prstGeom prst="ellipse">
            <a:avLst/>
          </a:prstGeom>
          <a:gradFill>
            <a:gsLst>
              <a:gs pos="0">
                <a:srgbClr val="000066"/>
              </a:gs>
              <a:gs pos="94495">
                <a:schemeClr val="tx1"/>
              </a:gs>
              <a:gs pos="0">
                <a:schemeClr val="bg1"/>
              </a:gs>
            </a:gsLst>
            <a:path path="shape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8" name="直接箭头连接符 7"/>
          <p:cNvCxnSpPr/>
          <p:nvPr/>
        </p:nvCxnSpPr>
        <p:spPr bwMode="auto">
          <a:xfrm>
            <a:off x="771881" y="2204864"/>
            <a:ext cx="70377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直接箭头连接符 8"/>
          <p:cNvCxnSpPr/>
          <p:nvPr/>
        </p:nvCxnSpPr>
        <p:spPr bwMode="auto">
          <a:xfrm flipV="1">
            <a:off x="7236296" y="598512"/>
            <a:ext cx="648072" cy="6480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椭圆 10"/>
          <p:cNvSpPr/>
          <p:nvPr/>
        </p:nvSpPr>
        <p:spPr bwMode="auto">
          <a:xfrm>
            <a:off x="6948264" y="1196752"/>
            <a:ext cx="324036" cy="360040"/>
          </a:xfrm>
          <a:prstGeom prst="ellipse">
            <a:avLst/>
          </a:prstGeom>
          <a:gradFill>
            <a:gsLst>
              <a:gs pos="0">
                <a:srgbClr val="000066"/>
              </a:gs>
              <a:gs pos="94495">
                <a:schemeClr val="tx1"/>
              </a:gs>
              <a:gs pos="0">
                <a:schemeClr val="bg1"/>
              </a:gs>
            </a:gsLst>
            <a:path path="shape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411760" y="184284"/>
            <a:ext cx="39660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C00000"/>
                </a:solidFill>
              </a:rPr>
              <a:t>Recoil of electron</a:t>
            </a:r>
            <a:endParaRPr lang="en-US" altLang="zh-CN" sz="3200" b="1" dirty="0">
              <a:solidFill>
                <a:srgbClr val="C00000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16016" y="4365104"/>
            <a:ext cx="3456384" cy="2307138"/>
            <a:chOff x="4716016" y="4365104"/>
            <a:chExt cx="3456384" cy="2307138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88024" y="4609004"/>
              <a:ext cx="3384376" cy="2063238"/>
            </a:xfrm>
            <a:prstGeom prst="rect">
              <a:avLst/>
            </a:prstGeom>
          </p:spPr>
        </p:pic>
        <p:cxnSp>
          <p:nvCxnSpPr>
            <p:cNvPr id="15" name="直接箭头连接符 14"/>
            <p:cNvCxnSpPr/>
            <p:nvPr/>
          </p:nvCxnSpPr>
          <p:spPr bwMode="auto">
            <a:xfrm flipH="1" flipV="1">
              <a:off x="4716016" y="4365104"/>
              <a:ext cx="288032" cy="38937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5" name="椭圆 4"/>
          <p:cNvSpPr/>
          <p:nvPr/>
        </p:nvSpPr>
        <p:spPr bwMode="auto">
          <a:xfrm>
            <a:off x="3563888" y="3717032"/>
            <a:ext cx="1368152" cy="698914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739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6C7A3-D8C1-4378-812F-C73EE704A0B1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  <p:grpSp>
        <p:nvGrpSpPr>
          <p:cNvPr id="7" name="组合 6"/>
          <p:cNvGrpSpPr/>
          <p:nvPr/>
        </p:nvGrpSpPr>
        <p:grpSpPr>
          <a:xfrm>
            <a:off x="1403648" y="4149080"/>
            <a:ext cx="6627616" cy="1872208"/>
            <a:chOff x="1331640" y="620688"/>
            <a:chExt cx="6627616" cy="187220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1640" y="620688"/>
              <a:ext cx="6627616" cy="1872208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 bwMode="auto">
            <a:xfrm>
              <a:off x="7308304" y="1772816"/>
              <a:ext cx="504056" cy="5040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72365"/>
            <a:ext cx="6336704" cy="386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9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0" y="3789040"/>
            <a:ext cx="2245569" cy="50405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529" y="4284020"/>
            <a:ext cx="2499230" cy="101718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3984" y="898849"/>
            <a:ext cx="3082294" cy="6480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8907" y="2132856"/>
            <a:ext cx="4032448" cy="11457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0117" y="4149080"/>
            <a:ext cx="3499588" cy="864096"/>
          </a:xfrm>
          <a:prstGeom prst="rect">
            <a:avLst/>
          </a:prstGeom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234509" y="379439"/>
            <a:ext cx="8424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1. The quanta of recoil energy obey binomial distribution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234509" y="1694710"/>
            <a:ext cx="93610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2. The quanta are divided in to ionization and stimulation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51519" y="3356992"/>
            <a:ext cx="88924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3</a:t>
            </a:r>
            <a:r>
              <a:rPr lang="en-US" altLang="zh-CN" sz="2400" b="1" dirty="0">
                <a:solidFill>
                  <a:srgbClr val="C00000"/>
                </a:solidFill>
              </a:rPr>
              <a:t>.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Ionization quanta are divided in to electron and photon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51520" y="5220489"/>
            <a:ext cx="87849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4. The ionized electron change into photon by  </a:t>
            </a:r>
            <a:r>
              <a:rPr lang="en-US" altLang="zh-CN" sz="2400" b="1" dirty="0" err="1" smtClean="0">
                <a:solidFill>
                  <a:srgbClr val="C00000"/>
                </a:solidFill>
              </a:rPr>
              <a:t>gaussian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 distribution when they drift to S2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7744" y="6059768"/>
            <a:ext cx="4432320" cy="6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6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6C7A3-D8C1-4378-812F-C73EE704A0B1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86" y="526179"/>
            <a:ext cx="4148590" cy="410445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434152"/>
            <a:ext cx="4626720" cy="6163200"/>
          </a:xfrm>
          <a:prstGeom prst="rect">
            <a:avLst/>
          </a:prstGeom>
        </p:spPr>
      </p:pic>
      <p:sp>
        <p:nvSpPr>
          <p:cNvPr id="7" name="直角上箭头 6"/>
          <p:cNvSpPr/>
          <p:nvPr/>
        </p:nvSpPr>
        <p:spPr bwMode="auto">
          <a:xfrm rot="5400000">
            <a:off x="2699792" y="4413507"/>
            <a:ext cx="1188132" cy="1764196"/>
          </a:xfrm>
          <a:prstGeom prst="bentUpArrow">
            <a:avLst>
              <a:gd name="adj1" fmla="val 13631"/>
              <a:gd name="adj2" fmla="val 25000"/>
              <a:gd name="adj3" fmla="val 25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944880" y="6010555"/>
            <a:ext cx="35340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</a:rPr>
              <a:t>电离电子到光电子</a:t>
            </a:r>
            <a:endParaRPr lang="en-US" altLang="zh-CN" sz="3200" b="1" dirty="0">
              <a:solidFill>
                <a:srgbClr val="C0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25144"/>
            <a:ext cx="2018286" cy="100811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658925" y="6474822"/>
            <a:ext cx="4449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From R. </a:t>
            </a:r>
            <a:r>
              <a:rPr lang="en-US" altLang="zh-CN" sz="1600" dirty="0" err="1" smtClean="0"/>
              <a:t>Essig</a:t>
            </a:r>
            <a:r>
              <a:rPr lang="en-US" altLang="zh-CN" sz="1600" dirty="0" smtClean="0"/>
              <a:t> … Phys. Rev. D 96. 043017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17719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6C7A3-D8C1-4378-812F-C73EE704A0B1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080" y="116632"/>
            <a:ext cx="4981920" cy="637053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64" y="565248"/>
            <a:ext cx="4017373" cy="2575720"/>
          </a:xfrm>
          <a:prstGeom prst="rect">
            <a:avLst/>
          </a:prstGeom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71037" y="4005064"/>
            <a:ext cx="35340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zh-CN" sz="2000" b="1" dirty="0" smtClean="0">
                <a:solidFill>
                  <a:srgbClr val="C00000"/>
                </a:solidFill>
              </a:rPr>
              <a:t>Constraints on dark matter mass and cross section from the recoil of electron</a:t>
            </a:r>
            <a:endParaRPr lang="en-US" altLang="zh-CN" sz="2000" b="1" dirty="0">
              <a:solidFill>
                <a:srgbClr val="C0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58925" y="6546830"/>
            <a:ext cx="4449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From R. </a:t>
            </a:r>
            <a:r>
              <a:rPr lang="en-US" altLang="zh-CN" sz="1600" dirty="0" err="1" smtClean="0"/>
              <a:t>Essig</a:t>
            </a:r>
            <a:r>
              <a:rPr lang="en-US" altLang="zh-CN" sz="1600" dirty="0" smtClean="0"/>
              <a:t> … Phys. Rev. D 96. 043017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01043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6C7A3-D8C1-4378-812F-C73EE704A0B1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52" y="1124744"/>
            <a:ext cx="5015520" cy="1987200"/>
          </a:xfrm>
          <a:prstGeom prst="rect">
            <a:avLst/>
          </a:prstGeom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259632" y="260648"/>
            <a:ext cx="720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err="1" smtClean="0">
                <a:solidFill>
                  <a:srgbClr val="C00000"/>
                </a:solidFill>
              </a:rPr>
              <a:t>Migdal</a:t>
            </a:r>
            <a:r>
              <a:rPr lang="zh-CN" altLang="en-US" sz="3200" b="1" dirty="0" smtClean="0">
                <a:solidFill>
                  <a:srgbClr val="C00000"/>
                </a:solidFill>
              </a:rPr>
              <a:t>效应（核反冲导致的原子反冲）</a:t>
            </a:r>
            <a:endParaRPr lang="en-US" altLang="zh-CN" sz="3200" b="1" dirty="0">
              <a:solidFill>
                <a:srgbClr val="C00000"/>
              </a:solidFill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5220072" y="1412776"/>
            <a:ext cx="1656184" cy="1656184"/>
          </a:xfrm>
          <a:prstGeom prst="ellipse">
            <a:avLst/>
          </a:prstGeom>
          <a:solidFill>
            <a:srgbClr val="FF0000">
              <a:alpha val="1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998" y="3212976"/>
            <a:ext cx="5774322" cy="86409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3674" y="4225074"/>
            <a:ext cx="3158486" cy="716094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619672" y="5153606"/>
            <a:ext cx="6786493" cy="1371738"/>
            <a:chOff x="1671707" y="5085184"/>
            <a:chExt cx="6786493" cy="1371738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1707" y="5085184"/>
              <a:ext cx="6786493" cy="1371738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 bwMode="auto">
            <a:xfrm>
              <a:off x="7596336" y="5877272"/>
              <a:ext cx="792088" cy="5040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" name="椭圆 1"/>
          <p:cNvSpPr/>
          <p:nvPr/>
        </p:nvSpPr>
        <p:spPr bwMode="auto">
          <a:xfrm>
            <a:off x="2915816" y="3356992"/>
            <a:ext cx="504056" cy="50405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505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6C7A3-D8C1-4378-812F-C73EE704A0B1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988840"/>
            <a:ext cx="4613212" cy="39604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002" y="1196752"/>
            <a:ext cx="4530998" cy="4752528"/>
          </a:xfrm>
          <a:prstGeom prst="rect">
            <a:avLst/>
          </a:prstGeom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259632" y="260648"/>
            <a:ext cx="720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err="1" smtClean="0">
                <a:solidFill>
                  <a:srgbClr val="C00000"/>
                </a:solidFill>
              </a:rPr>
              <a:t>Migdal</a:t>
            </a:r>
            <a:r>
              <a:rPr lang="zh-CN" altLang="en-US" sz="3200" b="1" dirty="0" smtClean="0">
                <a:solidFill>
                  <a:srgbClr val="C00000"/>
                </a:solidFill>
              </a:rPr>
              <a:t>效应的限制结果</a:t>
            </a:r>
            <a:endParaRPr lang="en-US" altLang="zh-CN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44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6C7A3-D8C1-4378-812F-C73EE704A0B1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971600" y="260648"/>
            <a:ext cx="720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C00000"/>
                </a:solidFill>
              </a:rPr>
              <a:t>韧致辐射</a:t>
            </a:r>
            <a:endParaRPr lang="en-US" altLang="zh-CN" sz="3200" b="1" dirty="0">
              <a:solidFill>
                <a:srgbClr val="C0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910684"/>
            <a:ext cx="4429472" cy="22302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713" y="3088305"/>
            <a:ext cx="5472608" cy="107112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013" y="4218520"/>
            <a:ext cx="5700687" cy="245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6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8" t="11150" r="8736" b="17451"/>
          <a:stretch/>
        </p:blipFill>
        <p:spPr>
          <a:xfrm>
            <a:off x="-1488" y="18514"/>
            <a:ext cx="5437584" cy="684732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473080" y="487523"/>
            <a:ext cx="31683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超</a:t>
            </a:r>
            <a:r>
              <a:rPr lang="zh-CN" altLang="en-US" dirty="0" smtClean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对称场论基础</a:t>
            </a:r>
            <a:endParaRPr lang="en-US" altLang="zh-CN" dirty="0" smtClean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latin typeface="华文细黑" panose="02010600040101010101" pitchFamily="2" charset="-122"/>
                <a:ea typeface="华文细黑" panose="02010600040101010101" pitchFamily="2" charset="-122"/>
              </a:rPr>
              <a:t>超</a:t>
            </a:r>
            <a:r>
              <a:rPr lang="zh-CN" altLang="en-US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对称背景</a:t>
            </a:r>
            <a:endParaRPr lang="en-US" altLang="zh-CN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latin typeface="华文细黑" panose="02010600040101010101" pitchFamily="2" charset="-122"/>
                <a:ea typeface="华文细黑" panose="02010600040101010101" pitchFamily="2" charset="-122"/>
              </a:rPr>
              <a:t>超</a:t>
            </a:r>
            <a:r>
              <a:rPr lang="zh-CN" altLang="en-US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对称代数</a:t>
            </a:r>
            <a:endParaRPr lang="en-US" altLang="zh-CN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latin typeface="华文细黑" panose="02010600040101010101" pitchFamily="2" charset="-122"/>
                <a:ea typeface="华文细黑" panose="02010600040101010101" pitchFamily="2" charset="-122"/>
              </a:rPr>
              <a:t>超</a:t>
            </a:r>
            <a:r>
              <a:rPr lang="zh-CN" altLang="en-US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场</a:t>
            </a:r>
            <a:endParaRPr lang="en-US" altLang="zh-CN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latin typeface="华文细黑" panose="02010600040101010101" pitchFamily="2" charset="-122"/>
                <a:ea typeface="华文细黑" panose="02010600040101010101" pitchFamily="2" charset="-122"/>
              </a:rPr>
              <a:t>超</a:t>
            </a:r>
            <a:r>
              <a:rPr lang="zh-CN" altLang="en-US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对称拉氏量</a:t>
            </a:r>
            <a:endParaRPr lang="en-US" altLang="zh-CN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latin typeface="华文细黑" panose="02010600040101010101" pitchFamily="2" charset="-122"/>
                <a:ea typeface="华文细黑" panose="02010600040101010101" pitchFamily="2" charset="-122"/>
              </a:rPr>
              <a:t>超</a:t>
            </a:r>
            <a:r>
              <a:rPr lang="zh-CN" altLang="en-US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对称破缺</a:t>
            </a:r>
            <a:endParaRPr lang="en-US" altLang="zh-CN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超</a:t>
            </a:r>
            <a:r>
              <a:rPr lang="zh-CN" altLang="en-US" dirty="0" smtClean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对称粒子物理唯象</a:t>
            </a:r>
            <a:endParaRPr lang="en-US" altLang="zh-CN" dirty="0" smtClean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最小超对称标准模型</a:t>
            </a:r>
            <a:endParaRPr lang="en-US" altLang="zh-CN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latin typeface="华文细黑" panose="02010600040101010101" pitchFamily="2" charset="-122"/>
                <a:ea typeface="华文细黑" panose="02010600040101010101" pitchFamily="2" charset="-122"/>
              </a:rPr>
              <a:t>超</a:t>
            </a:r>
            <a:r>
              <a:rPr lang="zh-CN" altLang="en-US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对称破缺机制</a:t>
            </a:r>
            <a:endParaRPr lang="en-US" altLang="zh-CN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重整化群和质量谱</a:t>
            </a:r>
            <a:endParaRPr lang="en-US" altLang="zh-CN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latin typeface="华文细黑" panose="02010600040101010101" pitchFamily="2" charset="-122"/>
                <a:ea typeface="华文细黑" panose="02010600040101010101" pitchFamily="2" charset="-122"/>
              </a:rPr>
              <a:t>超</a:t>
            </a:r>
            <a:r>
              <a:rPr lang="zh-CN" altLang="en-US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对称希格斯粒子唯象</a:t>
            </a:r>
            <a:endParaRPr lang="en-US" altLang="zh-CN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latin typeface="华文细黑" panose="02010600040101010101" pitchFamily="2" charset="-122"/>
                <a:ea typeface="华文细黑" panose="02010600040101010101" pitchFamily="2" charset="-122"/>
              </a:rPr>
              <a:t>超</a:t>
            </a:r>
            <a:r>
              <a:rPr lang="zh-CN" altLang="en-US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对称对撞机唯象</a:t>
            </a:r>
            <a:endParaRPr lang="en-US" altLang="zh-CN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latin typeface="华文细黑" panose="02010600040101010101" pitchFamily="2" charset="-122"/>
                <a:ea typeface="华文细黑" panose="02010600040101010101" pitchFamily="2" charset="-122"/>
              </a:rPr>
              <a:t>超</a:t>
            </a:r>
            <a:r>
              <a:rPr lang="zh-CN" altLang="en-US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对称暗物质</a:t>
            </a:r>
            <a:endParaRPr lang="en-US" altLang="zh-CN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超出最小超对称标准模型</a:t>
            </a:r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183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6C7A3-D8C1-4378-812F-C73EE704A0B1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508"/>
            <a:ext cx="9144000" cy="60542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572000" y="638132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From </a:t>
            </a:r>
            <a:r>
              <a:rPr lang="en-US" altLang="zh-CN" dirty="0"/>
              <a:t>G. </a:t>
            </a:r>
            <a:r>
              <a:rPr lang="en-US" altLang="zh-CN" dirty="0" err="1" smtClean="0"/>
              <a:t>Cortona</a:t>
            </a:r>
            <a:r>
              <a:rPr lang="en-US" altLang="zh-CN" dirty="0" smtClean="0"/>
              <a:t>, JHEP </a:t>
            </a:r>
            <a:r>
              <a:rPr lang="en-US" altLang="zh-CN" dirty="0"/>
              <a:t>11 (2020) 034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700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6C7A3-D8C1-4378-812F-C73EE704A0B1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827584" y="2636912"/>
            <a:ext cx="7236162" cy="1143000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Coherent scattering of electron</a:t>
            </a:r>
            <a:endParaRPr lang="zh-CN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091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 bwMode="auto">
          <a:xfrm>
            <a:off x="7056276" y="4995174"/>
            <a:ext cx="686452" cy="3240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/>
          <a:lstStyle/>
          <a:p>
            <a:pPr defTabSz="685800"/>
            <a:endParaRPr lang="zh-CN" altLang="en-US" sz="135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0757" y="188640"/>
            <a:ext cx="8640960" cy="1143000"/>
          </a:xfrm>
        </p:spPr>
        <p:txBody>
          <a:bodyPr/>
          <a:lstStyle/>
          <a:p>
            <a:r>
              <a:rPr lang="en-US" altLang="zh-CN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Coherent scattering of electron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99" y="1844824"/>
            <a:ext cx="8028489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5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 bwMode="auto">
          <a:xfrm>
            <a:off x="7056276" y="4995174"/>
            <a:ext cx="686452" cy="3240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/>
          <a:lstStyle/>
          <a:p>
            <a:pPr defTabSz="685800"/>
            <a:endParaRPr lang="zh-CN" altLang="en-US" sz="135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79512" y="168244"/>
            <a:ext cx="8820472" cy="1143000"/>
          </a:xfrm>
        </p:spPr>
        <p:txBody>
          <a:bodyPr/>
          <a:lstStyle/>
          <a:p>
            <a:r>
              <a:rPr lang="en-US" altLang="zh-CN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Coherent scattering of electron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556792"/>
            <a:ext cx="5256584" cy="438639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43608" y="5810307"/>
            <a:ext cx="7704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Electron cloud are boosted (coherent scattering) by the dark matter, then dragged back by the static nuclei.</a:t>
            </a:r>
            <a:endParaRPr kumimoji="1" lang="zh-CN" altLang="en-US" sz="24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019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768" y="1346509"/>
            <a:ext cx="4351080" cy="2630986"/>
          </a:xfrm>
          <a:prstGeom prst="rect">
            <a:avLst/>
          </a:prstGeom>
        </p:spPr>
      </p:pic>
      <p:pic>
        <p:nvPicPr>
          <p:cNvPr id="9" name="内容占位符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771800" y="4257328"/>
            <a:ext cx="4510609" cy="260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6C7A3-D8C1-4378-812F-C73EE704A0B1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  <p:sp>
        <p:nvSpPr>
          <p:cNvPr id="6" name="标题 2"/>
          <p:cNvSpPr>
            <a:spLocks noGrp="1"/>
          </p:cNvSpPr>
          <p:nvPr>
            <p:ph type="title"/>
          </p:nvPr>
        </p:nvSpPr>
        <p:spPr>
          <a:xfrm>
            <a:off x="0" y="379921"/>
            <a:ext cx="8892480" cy="1143000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Detect matter structure by XRD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4947" y="180687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XRD at large angle</a:t>
            </a:r>
            <a:endParaRPr kumimoji="1" lang="zh-CN" altLang="en-US" sz="24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0175" y="4696075"/>
            <a:ext cx="2788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XRD at small angle</a:t>
            </a:r>
            <a:endParaRPr kumimoji="1" lang="zh-CN" altLang="en-US" sz="24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5852356"/>
            <a:ext cx="188955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59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741" y="2420888"/>
            <a:ext cx="3602517" cy="1944216"/>
          </a:xfrm>
          <a:prstGeom prst="rect">
            <a:avLst/>
          </a:prstGeom>
        </p:spPr>
      </p:pic>
      <p:sp>
        <p:nvSpPr>
          <p:cNvPr id="6" name="标题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8134672" cy="1143000"/>
          </a:xfrm>
        </p:spPr>
        <p:txBody>
          <a:bodyPr/>
          <a:lstStyle/>
          <a:p>
            <a:r>
              <a:rPr lang="en-US" altLang="zh-CN" sz="3200" b="1" dirty="0" smtClean="0">
                <a:solidFill>
                  <a:srgbClr val="C00000"/>
                </a:solidFill>
              </a:rPr>
              <a:t>The form factor in small angle scattering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988840"/>
            <a:ext cx="8566720" cy="4114800"/>
          </a:xfrm>
        </p:spPr>
        <p:txBody>
          <a:bodyPr/>
          <a:lstStyle/>
          <a:p>
            <a:r>
              <a:rPr lang="en-US" altLang="zh-CN" dirty="0" smtClean="0"/>
              <a:t>Non-coherent scattering (Campton scattering)</a:t>
            </a:r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Coherent </a:t>
            </a:r>
            <a:r>
              <a:rPr lang="en-US" altLang="zh-CN" dirty="0"/>
              <a:t>scattering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6C7A3-D8C1-4378-812F-C73EE704A0B1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412" y="4451094"/>
            <a:ext cx="4110038" cy="85011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5571927"/>
            <a:ext cx="2374692" cy="75267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712596" y="5192742"/>
            <a:ext cx="4745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Effective charge distribution in an atom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9" name="椭圆 8"/>
          <p:cNvSpPr/>
          <p:nvPr/>
        </p:nvSpPr>
        <p:spPr bwMode="auto">
          <a:xfrm>
            <a:off x="3162247" y="4575419"/>
            <a:ext cx="576064" cy="56702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0" name="椭圆 9"/>
          <p:cNvSpPr/>
          <p:nvPr/>
        </p:nvSpPr>
        <p:spPr bwMode="auto">
          <a:xfrm>
            <a:off x="4427984" y="5742294"/>
            <a:ext cx="576064" cy="56702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171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6C7A3-D8C1-4378-812F-C73EE704A0B1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3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201" y="1565851"/>
            <a:ext cx="4306235" cy="33219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773" y="1255660"/>
            <a:ext cx="3996518" cy="363211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0536" y="5517232"/>
            <a:ext cx="8919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Forward scattering can measure the charge distribution exactly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1" r="61185" b="14841"/>
          <a:stretch/>
        </p:blipFill>
        <p:spPr>
          <a:xfrm>
            <a:off x="7020272" y="1124744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1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6C7A3-D8C1-4378-812F-C73EE704A0B1}" type="slidenum">
              <a:rPr lang="en-US" altLang="zh-CN" smtClean="0"/>
              <a:pPr>
                <a:defRPr/>
              </a:pPr>
              <a:t>28</a:t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412776"/>
            <a:ext cx="5906834" cy="93610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793" y="2832357"/>
            <a:ext cx="4320480" cy="803629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72451" y="4112704"/>
            <a:ext cx="79928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zh-CN" altLang="en-US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     </a:t>
            </a:r>
            <a:r>
              <a:rPr kumimoji="1" lang="en-US" altLang="zh-CN" sz="2000" b="1" dirty="0" smtClean="0">
                <a:latin typeface="+mj-lt"/>
                <a:ea typeface="+mj-ea"/>
                <a:cs typeface="+mj-cs"/>
              </a:rPr>
              <a:t>The coherent scattering implies that all the electrons in the target atom contribute to the scattering, </a:t>
            </a:r>
            <a:r>
              <a:rPr kumimoji="1" lang="en-US" altLang="zh-CN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The cross </a:t>
            </a:r>
            <a:r>
              <a:rPr kumimoji="1" lang="en-US" altLang="zh-CN" sz="2000" b="1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setion</a:t>
            </a:r>
            <a:r>
              <a:rPr kumimoji="1" lang="en-US" altLang="zh-CN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has a </a:t>
            </a:r>
            <a:r>
              <a:rPr kumimoji="1" lang="en-US" altLang="zh-CN" sz="2000" b="1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Z</a:t>
            </a:r>
            <a:r>
              <a:rPr kumimoji="1" lang="en-US" altLang="zh-CN" sz="2000" b="1" baseline="300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 </a:t>
            </a:r>
            <a:r>
              <a:rPr kumimoji="1" lang="en-US" altLang="zh-CN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enhancement. </a:t>
            </a:r>
            <a:r>
              <a:rPr kumimoji="1" lang="en-US" altLang="zh-CN" sz="2000" b="1" dirty="0" smtClean="0">
                <a:latin typeface="+mj-lt"/>
                <a:ea typeface="+mj-ea"/>
                <a:cs typeface="+mj-cs"/>
              </a:rPr>
              <a:t>Usually this effect is considered as suppressed by the spatial charge distribution.  It </a:t>
            </a:r>
            <a:r>
              <a:rPr kumimoji="1" lang="en-US" altLang="zh-CN" sz="2000" b="1" dirty="0">
                <a:latin typeface="+mj-lt"/>
                <a:ea typeface="+mj-ea"/>
                <a:cs typeface="+mj-cs"/>
              </a:rPr>
              <a:t>become </a:t>
            </a:r>
            <a:r>
              <a:rPr kumimoji="1" lang="en-US" altLang="zh-CN" sz="2000" b="1" dirty="0" smtClean="0">
                <a:latin typeface="+mj-lt"/>
                <a:ea typeface="+mj-ea"/>
                <a:cs typeface="+mj-cs"/>
              </a:rPr>
              <a:t>pronounced</a:t>
            </a:r>
            <a:r>
              <a:rPr kumimoji="1" lang="zh-CN" altLang="en-US" sz="2000" b="1" dirty="0" smtClean="0">
                <a:latin typeface="+mj-lt"/>
                <a:ea typeface="+mj-ea"/>
                <a:cs typeface="+mj-cs"/>
              </a:rPr>
              <a:t> </a:t>
            </a:r>
            <a:r>
              <a:rPr kumimoji="1" lang="en-US" altLang="zh-CN" sz="2000" b="1" dirty="0" smtClean="0">
                <a:latin typeface="+mj-lt"/>
                <a:ea typeface="+mj-ea"/>
                <a:cs typeface="+mj-cs"/>
              </a:rPr>
              <a:t>only when the transfer </a:t>
            </a:r>
            <a:r>
              <a:rPr kumimoji="1" lang="en-US" altLang="zh-CN" sz="2000" b="1" dirty="0" err="1" smtClean="0">
                <a:latin typeface="+mj-lt"/>
                <a:ea typeface="+mj-ea"/>
                <a:cs typeface="+mj-cs"/>
              </a:rPr>
              <a:t>momemtum</a:t>
            </a:r>
            <a:r>
              <a:rPr kumimoji="1" lang="en-US" altLang="zh-CN" sz="2000" b="1" dirty="0" smtClean="0">
                <a:latin typeface="+mj-lt"/>
                <a:ea typeface="+mj-ea"/>
                <a:cs typeface="+mj-cs"/>
              </a:rPr>
              <a:t> are comparable to the inverse of atom size.</a:t>
            </a:r>
            <a:endParaRPr kumimoji="1" lang="zh-CN" altLang="en-US" sz="20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椭圆 1"/>
          <p:cNvSpPr/>
          <p:nvPr/>
        </p:nvSpPr>
        <p:spPr bwMode="auto">
          <a:xfrm>
            <a:off x="3491880" y="2832357"/>
            <a:ext cx="432048" cy="80362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0" name="椭圆 19"/>
          <p:cNvSpPr/>
          <p:nvPr/>
        </p:nvSpPr>
        <p:spPr bwMode="auto">
          <a:xfrm>
            <a:off x="3923928" y="2852936"/>
            <a:ext cx="1071736" cy="80362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325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6C7A3-D8C1-4378-812F-C73EE704A0B1}" type="slidenum">
              <a:rPr lang="en-US" altLang="zh-CN" smtClean="0"/>
              <a:pPr>
                <a:defRPr/>
              </a:pPr>
              <a:t>29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4742399"/>
            <a:ext cx="6408712" cy="185495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646055"/>
            <a:ext cx="2107600" cy="8605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489" y="1484784"/>
            <a:ext cx="2724512" cy="27335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079" y="2798183"/>
            <a:ext cx="2158625" cy="792088"/>
          </a:xfrm>
          <a:prstGeom prst="rect">
            <a:avLst/>
          </a:prstGeom>
        </p:spPr>
      </p:pic>
      <p:sp>
        <p:nvSpPr>
          <p:cNvPr id="10" name="标题 1"/>
          <p:cNvSpPr txBox="1">
            <a:spLocks/>
          </p:cNvSpPr>
          <p:nvPr/>
        </p:nvSpPr>
        <p:spPr>
          <a:xfrm>
            <a:off x="683568" y="8798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 b="1" kern="0" dirty="0" smtClean="0">
                <a:solidFill>
                  <a:srgbClr val="C00000"/>
                </a:solidFill>
              </a:rPr>
              <a:t>General model</a:t>
            </a:r>
            <a:endParaRPr lang="zh-CN" altLang="en-US" b="1" kern="0" dirty="0">
              <a:solidFill>
                <a:srgbClr val="C0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87824" y="2029774"/>
            <a:ext cx="3804056" cy="46474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9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endParaRPr lang="zh-CN" altLang="en-US" sz="29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941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CONTENT</a:t>
            </a:r>
            <a:endParaRPr lang="zh-CN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43608" y="1978496"/>
            <a:ext cx="7848872" cy="310668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Detection of WIMP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Sub-GeV Dark matter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Coherently scattering </a:t>
            </a:r>
            <a:r>
              <a:rPr lang="en-US" altLang="zh-CN" sz="24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on the electrons in the </a:t>
            </a:r>
            <a:r>
              <a:rPr lang="en-US" altLang="zh-CN" sz="24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atom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Conclusion</a:t>
            </a:r>
            <a:endParaRPr lang="en-US" altLang="zh-CN" sz="2400" dirty="0" smtClean="0">
              <a:solidFill>
                <a:srgbClr val="C00000"/>
              </a:solidFill>
            </a:endParaRPr>
          </a:p>
        </p:txBody>
      </p:sp>
      <p:sp>
        <p:nvSpPr>
          <p:cNvPr id="4098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9D047D-492E-46B5-AF16-3C3690159381}" type="slidenum">
              <a:rPr lang="en-US" altLang="zh-CN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zh-CN" sz="1400" smtClean="0"/>
          </a:p>
        </p:txBody>
      </p:sp>
    </p:spTree>
    <p:extLst>
      <p:ext uri="{BB962C8B-B14F-4D97-AF65-F5344CB8AC3E}">
        <p14:creationId xmlns:p14="http://schemas.microsoft.com/office/powerpoint/2010/main" val="98440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9016" y="260648"/>
            <a:ext cx="7772400" cy="1143000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Peculiar results of the RHF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5056" y="1564586"/>
            <a:ext cx="4680520" cy="4683814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6C7A3-D8C1-4378-812F-C73EE704A0B1}" type="slidenum">
              <a:rPr lang="en-US" altLang="zh-CN" smtClean="0"/>
              <a:pPr>
                <a:defRPr/>
              </a:pPr>
              <a:t>30</a:t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688" y="1593290"/>
            <a:ext cx="4732808" cy="453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4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6C7A3-D8C1-4378-812F-C73EE704A0B1}" type="slidenum">
              <a:rPr lang="en-US" altLang="zh-CN" smtClean="0"/>
              <a:pPr>
                <a:defRPr/>
              </a:pPr>
              <a:t>31</a:t>
            </a:fld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332656"/>
            <a:ext cx="4464496" cy="787210"/>
          </a:xfrm>
          <a:prstGeom prst="rect">
            <a:avLst/>
          </a:prstGeom>
        </p:spPr>
      </p:pic>
      <p:pic>
        <p:nvPicPr>
          <p:cNvPr id="11" name="内容占位符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7656179" cy="5466275"/>
          </a:xfrm>
        </p:spPr>
      </p:pic>
      <p:sp>
        <p:nvSpPr>
          <p:cNvPr id="13" name="矩形 12"/>
          <p:cNvSpPr/>
          <p:nvPr/>
        </p:nvSpPr>
        <p:spPr>
          <a:xfrm>
            <a:off x="1043608" y="1572906"/>
            <a:ext cx="6982544" cy="5019001"/>
          </a:xfrm>
          <a:prstGeom prst="rect">
            <a:avLst/>
          </a:prstGeom>
          <a:solidFill>
            <a:srgbClr val="FF0000">
              <a:alpha val="1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标注 13"/>
          <p:cNvSpPr/>
          <p:nvPr/>
        </p:nvSpPr>
        <p:spPr bwMode="auto">
          <a:xfrm>
            <a:off x="8142835" y="4082406"/>
            <a:ext cx="681856" cy="642738"/>
          </a:xfrm>
          <a:prstGeom prst="wedgeRectCallout">
            <a:avLst>
              <a:gd name="adj1" fmla="val -76683"/>
              <a:gd name="adj2" fmla="val 23195"/>
            </a:avLst>
          </a:prstGeom>
          <a:solidFill>
            <a:srgbClr val="FFDED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RHF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结果</a:t>
            </a:r>
          </a:p>
        </p:txBody>
      </p:sp>
    </p:spTree>
    <p:extLst>
      <p:ext uri="{BB962C8B-B14F-4D97-AF65-F5344CB8AC3E}">
        <p14:creationId xmlns:p14="http://schemas.microsoft.com/office/powerpoint/2010/main" val="95645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6C7A3-D8C1-4378-812F-C73EE704A0B1}" type="slidenum">
              <a:rPr lang="en-US" altLang="zh-CN" smtClean="0"/>
              <a:pPr>
                <a:defRPr/>
              </a:pPr>
              <a:t>32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750784"/>
            <a:ext cx="6252716" cy="4680520"/>
          </a:xfrm>
          <a:prstGeom prst="rect">
            <a:avLst/>
          </a:prstGeom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685800" y="22039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 b="1" kern="0" dirty="0" smtClean="0">
                <a:solidFill>
                  <a:srgbClr val="C00000"/>
                </a:solidFill>
              </a:rPr>
              <a:t>Effective charge distribution</a:t>
            </a:r>
            <a:endParaRPr lang="zh-CN" altLang="en-US" b="1" kern="0" dirty="0">
              <a:solidFill>
                <a:srgbClr val="C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896" y="5494804"/>
            <a:ext cx="1990017" cy="51256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5128" y="5287288"/>
            <a:ext cx="3317192" cy="734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77578" y="6023277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zh-CN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RHF form factor implies the electric charge is always located near the nuclei, which is not conflict with the measured radius of a atom</a:t>
            </a:r>
            <a:endParaRPr kumimoji="1" lang="zh-CN" altLang="en-US" sz="20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5631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6C7A3-D8C1-4378-812F-C73EE704A0B1}" type="slidenum">
              <a:rPr lang="en-US" altLang="zh-CN" smtClean="0"/>
              <a:pPr>
                <a:defRPr/>
              </a:pPr>
              <a:t>33</a:t>
            </a:fld>
            <a:endParaRPr lang="en-US" altLang="zh-CN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683568" y="8798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 b="1" kern="0" dirty="0" smtClean="0">
                <a:solidFill>
                  <a:srgbClr val="C00000"/>
                </a:solidFill>
              </a:rPr>
              <a:t>Coherent scattering</a:t>
            </a:r>
            <a:endParaRPr lang="zh-CN" altLang="en-US" b="1" kern="0" dirty="0">
              <a:solidFill>
                <a:srgbClr val="C0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746" y="1266386"/>
            <a:ext cx="5332579" cy="7200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945" y="2420888"/>
            <a:ext cx="6405608" cy="57597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3322672"/>
            <a:ext cx="5803312" cy="9361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5656" y="4661348"/>
            <a:ext cx="5300585" cy="72281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23528" y="136426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Single particle</a:t>
            </a:r>
            <a:endParaRPr kumimoji="1" lang="zh-CN" altLang="en-US" sz="24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3528" y="242088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Many particle</a:t>
            </a:r>
            <a:endParaRPr kumimoji="1" lang="zh-CN" altLang="en-US" sz="24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37424" y="364653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Interference</a:t>
            </a:r>
            <a:endParaRPr kumimoji="1" lang="zh-CN" altLang="en-US" sz="24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9552" y="5748047"/>
            <a:ext cx="7773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Interference are </a:t>
            </a:r>
            <a:r>
              <a:rPr kumimoji="1" lang="en-US" altLang="zh-CN" sz="2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determined by the aggregation of the target particles</a:t>
            </a:r>
            <a:endParaRPr kumimoji="1" lang="zh-CN" altLang="en-US" sz="20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4151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6C7A3-D8C1-4378-812F-C73EE704A0B1}" type="slidenum">
              <a:rPr lang="en-US" altLang="zh-CN" smtClean="0"/>
              <a:pPr>
                <a:defRPr/>
              </a:pPr>
              <a:t>34</a:t>
            </a:fld>
            <a:endParaRPr lang="en-US" altLang="zh-CN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107504" y="692696"/>
            <a:ext cx="8856984" cy="547260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altLang="zh-CN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RHF form factor implies that effective charge locates in the center of the atom, near the nuclei, which does not conflict with the measured radius.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electron cloud can be considered as a </a:t>
            </a:r>
            <a:r>
              <a:rPr lang="zh-CN" alt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“</a:t>
            </a:r>
            <a:r>
              <a:rPr lang="en-US" altLang="zh-CN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compact ball</a:t>
            </a:r>
            <a:r>
              <a:rPr lang="zh-CN" alt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”</a:t>
            </a:r>
            <a:r>
              <a:rPr lang="en-US" altLang="zh-CN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which causes interference effect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scattering time scale is about 1000 times </a:t>
            </a:r>
            <a:r>
              <a:rPr lang="en-US" altLang="zh-CN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fo</a:t>
            </a:r>
            <a:r>
              <a:rPr lang="en-US" altLang="zh-CN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XRD, thus </a:t>
            </a:r>
            <a:r>
              <a:rPr lang="en-US" altLang="zh-CN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impulse </a:t>
            </a:r>
            <a:r>
              <a:rPr lang="en-US" altLang="zh-CN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approximation can be applied when the mediator is heavy enough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43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6C7A3-D8C1-4378-812F-C73EE704A0B1}" type="slidenum">
              <a:rPr lang="en-US" altLang="zh-CN" smtClean="0"/>
              <a:pPr>
                <a:defRPr/>
              </a:pPr>
              <a:t>35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112" y="406297"/>
            <a:ext cx="2009797" cy="7200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044" y="1199061"/>
            <a:ext cx="2523067" cy="4320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8044" y="1803453"/>
            <a:ext cx="5763794" cy="5894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760" y="2473841"/>
            <a:ext cx="3634975" cy="5760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4008" y="3142371"/>
            <a:ext cx="2322781" cy="43204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3719" y="3692524"/>
            <a:ext cx="4040219" cy="50405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0123" y="4424076"/>
            <a:ext cx="1566612" cy="49437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1948" y="5059701"/>
            <a:ext cx="5043760" cy="70186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5696" y="4356136"/>
            <a:ext cx="2592288" cy="63462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59832" y="6004872"/>
            <a:ext cx="2808312" cy="70072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23528" y="447055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Cross section</a:t>
            </a:r>
            <a:endParaRPr kumimoji="1" lang="zh-CN" altLang="en-US" sz="24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23528" y="1167135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Kinetics</a:t>
            </a:r>
            <a:endParaRPr kumimoji="1" lang="zh-CN" altLang="en-US" sz="24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23528" y="2535287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Dynamics</a:t>
            </a:r>
            <a:endParaRPr kumimoji="1" lang="zh-CN" altLang="en-US" sz="24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17880" y="5150315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Event rate</a:t>
            </a:r>
            <a:endParaRPr kumimoji="1" lang="zh-CN" altLang="en-US" sz="24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4566837" y="4441985"/>
            <a:ext cx="1532037" cy="49606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633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6C7A3-D8C1-4378-812F-C73EE704A0B1}" type="slidenum">
              <a:rPr lang="en-US" altLang="zh-CN" smtClean="0"/>
              <a:pPr>
                <a:defRPr/>
              </a:pPr>
              <a:t>36</a:t>
            </a:fld>
            <a:endParaRPr lang="en-US" altLang="zh-CN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130" y="5949280"/>
            <a:ext cx="6642230" cy="864096"/>
          </a:xfrm>
          <a:prstGeom prst="rect">
            <a:avLst/>
          </a:prstGeom>
        </p:spPr>
      </p:pic>
      <p:sp>
        <p:nvSpPr>
          <p:cNvPr id="14" name="椭圆 13"/>
          <p:cNvSpPr/>
          <p:nvPr/>
        </p:nvSpPr>
        <p:spPr bwMode="auto">
          <a:xfrm>
            <a:off x="3422104" y="6093296"/>
            <a:ext cx="288033" cy="43204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5" name="椭圆 14"/>
          <p:cNvSpPr/>
          <p:nvPr/>
        </p:nvSpPr>
        <p:spPr bwMode="auto">
          <a:xfrm>
            <a:off x="6374432" y="6021288"/>
            <a:ext cx="288033" cy="43204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396984"/>
            <a:ext cx="5383225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5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4256" y="980728"/>
            <a:ext cx="7772400" cy="41148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altLang="zh-CN" sz="2400" b="1" kern="12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Ionization decreases to zero along with the transfer momentum quickly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b="1" kern="120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The decrease of </a:t>
            </a:r>
            <a:r>
              <a:rPr lang="en-US" altLang="zh-CN" sz="2400" b="1" kern="1200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Migdal</a:t>
            </a:r>
            <a:r>
              <a:rPr lang="en-US" altLang="zh-CN" sz="2400" b="1" kern="120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effect is not  so quickly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b="1" kern="12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Ionization factor from electron cloud recoil is much bigger than the other two effects. This is because of coherent effect. Note that there is a upper limit of the integral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6C7A3-D8C1-4378-812F-C73EE704A0B1}" type="slidenum">
              <a:rPr lang="en-US" altLang="zh-CN" smtClean="0"/>
              <a:pPr>
                <a:defRPr/>
              </a:pPr>
              <a:t>37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5089012"/>
            <a:ext cx="4881950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2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6C7A3-D8C1-4378-812F-C73EE704A0B1}" type="slidenum">
              <a:rPr lang="en-US" altLang="zh-CN" smtClean="0"/>
              <a:pPr>
                <a:defRPr/>
              </a:pPr>
              <a:t>38</a:t>
            </a:fld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" y="332656"/>
            <a:ext cx="9137992" cy="489717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67544" y="5517232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The exclusion line is much lower than the single electron scattering, especially in the sub-GeV region</a:t>
            </a:r>
            <a:endParaRPr kumimoji="1" lang="zh-CN" altLang="en-US" sz="24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1757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052736"/>
            <a:ext cx="8967111" cy="4608512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6C7A3-D8C1-4378-812F-C73EE704A0B1}" type="slidenum">
              <a:rPr lang="en-US" altLang="zh-CN" smtClean="0"/>
              <a:pPr>
                <a:defRPr/>
              </a:pPr>
              <a:t>39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142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661" y="0"/>
            <a:ext cx="6490677" cy="685800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 bwMode="auto">
          <a:xfrm>
            <a:off x="4932040" y="1916832"/>
            <a:ext cx="1080120" cy="1296144"/>
          </a:xfrm>
          <a:prstGeom prst="ellipse">
            <a:avLst/>
          </a:prstGeom>
          <a:solidFill>
            <a:srgbClr val="FF0000">
              <a:alpha val="24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4067944" y="6381328"/>
            <a:ext cx="2088232" cy="40288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1547664" y="2204864"/>
            <a:ext cx="504056" cy="20162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814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6C7A3-D8C1-4378-812F-C73EE704A0B1}" type="slidenum">
              <a:rPr lang="en-US" altLang="zh-CN" smtClean="0"/>
              <a:pPr>
                <a:defRPr/>
              </a:pPr>
              <a:t>40</a:t>
            </a:fld>
            <a:endParaRPr lang="en-US" altLang="zh-CN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547664" y="295672"/>
            <a:ext cx="5760640" cy="1143000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CONCLUSION</a:t>
            </a:r>
            <a:endParaRPr lang="zh-CN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539552" y="1556792"/>
            <a:ext cx="8208912" cy="4824536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altLang="zh-CN" sz="2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WIMP is very difficult now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Sub-GeV dark matter is sensitive to the recoil of electron</a:t>
            </a:r>
            <a:endParaRPr lang="en-US" altLang="zh-CN" sz="2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Lots of the electron recoil needs further studies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ionization happens in the process that the recoiled electron cloud are dragged back, not direct ionization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86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2492896"/>
            <a:ext cx="7772400" cy="1143000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THANKS</a:t>
            </a:r>
            <a:r>
              <a:rPr lang="zh-CN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！</a:t>
            </a:r>
            <a:endParaRPr lang="zh-CN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141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04664"/>
            <a:ext cx="5040560" cy="4662518"/>
          </a:xfr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301208"/>
            <a:ext cx="5905500" cy="1323975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 bwMode="auto">
          <a:xfrm>
            <a:off x="5364088" y="5301208"/>
            <a:ext cx="1296144" cy="4320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877" y="4869160"/>
            <a:ext cx="2337619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5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1174"/>
            <a:ext cx="8640960" cy="6339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254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78"/>
            <a:ext cx="9144000" cy="6451443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 bwMode="auto">
          <a:xfrm>
            <a:off x="4283968" y="3169227"/>
            <a:ext cx="3600400" cy="2275997"/>
          </a:xfrm>
          <a:prstGeom prst="ellipse">
            <a:avLst/>
          </a:prstGeom>
          <a:solidFill>
            <a:srgbClr val="FFFF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9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宋体" pitchFamily="2" charset="-122"/>
              </a:rPr>
              <a:t>  ！</a:t>
            </a:r>
          </a:p>
        </p:txBody>
      </p:sp>
      <p:sp>
        <p:nvSpPr>
          <p:cNvPr id="5" name="椭圆 4"/>
          <p:cNvSpPr/>
          <p:nvPr/>
        </p:nvSpPr>
        <p:spPr bwMode="auto">
          <a:xfrm>
            <a:off x="683568" y="620688"/>
            <a:ext cx="1584176" cy="2520280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9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ea typeface="宋体" pitchFamily="2" charset="-122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339077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4886"/>
            <a:ext cx="8064896" cy="648265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788024" y="6474822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——</a:t>
            </a:r>
            <a:r>
              <a:rPr lang="zh-CN" altLang="en-US" sz="1600" b="1" dirty="0" smtClean="0"/>
              <a:t>某人的报告透明片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80294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6C7A3-D8C1-4378-812F-C73EE704A0B1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39" y="2420888"/>
            <a:ext cx="8709121" cy="2889600"/>
          </a:xfrm>
          <a:prstGeom prst="rect">
            <a:avLst/>
          </a:prstGeom>
        </p:spPr>
      </p:pic>
      <p:sp>
        <p:nvSpPr>
          <p:cNvPr id="7" name="下箭头标注 6"/>
          <p:cNvSpPr/>
          <p:nvPr/>
        </p:nvSpPr>
        <p:spPr bwMode="auto">
          <a:xfrm>
            <a:off x="2411760" y="1628800"/>
            <a:ext cx="3600400" cy="1152128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关注轻暗物质探测</a:t>
            </a:r>
          </a:p>
        </p:txBody>
      </p:sp>
    </p:spTree>
    <p:extLst>
      <p:ext uri="{BB962C8B-B14F-4D97-AF65-F5344CB8AC3E}">
        <p14:creationId xmlns:p14="http://schemas.microsoft.com/office/powerpoint/2010/main" val="121138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10737</TotalTime>
  <Words>699</Words>
  <Application>Microsoft Office PowerPoint</Application>
  <PresentationFormat>全屏显示(4:3)</PresentationFormat>
  <Paragraphs>126</Paragraphs>
  <Slides>41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7" baseType="lpstr">
      <vt:lpstr>华文细黑</vt:lpstr>
      <vt:lpstr>华文中宋</vt:lpstr>
      <vt:lpstr>宋体</vt:lpstr>
      <vt:lpstr>Arial</vt:lpstr>
      <vt:lpstr>Times New Roman</vt:lpstr>
      <vt:lpstr>默认设计模板</vt:lpstr>
      <vt:lpstr>PowerPoint 演示文稿</vt:lpstr>
      <vt:lpstr>PowerPoint 演示文稿</vt:lpstr>
      <vt:lpstr>CONTENT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The signal of sub-GeV dark matter in WIMP detections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Coherent scattering of electron</vt:lpstr>
      <vt:lpstr>Coherent scattering of electron</vt:lpstr>
      <vt:lpstr>Coherent scattering of electron</vt:lpstr>
      <vt:lpstr>Detect matter structure by XRD</vt:lpstr>
      <vt:lpstr>The form factor in small angle scattering</vt:lpstr>
      <vt:lpstr>PowerPoint 演示文稿</vt:lpstr>
      <vt:lpstr>PowerPoint 演示文稿</vt:lpstr>
      <vt:lpstr>PowerPoint 演示文稿</vt:lpstr>
      <vt:lpstr>PowerPoint 演示文稿</vt:lpstr>
      <vt:lpstr>Peculiar results of the RHF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CONCLUSION</vt:lpstr>
      <vt:lpstr>THANKS！</vt:lpstr>
    </vt:vector>
  </TitlesOfParts>
  <Company>Beijing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没有幻灯片标题</dc:title>
  <dc:creator>liuyuxing</dc:creator>
  <cp:lastModifiedBy>123</cp:lastModifiedBy>
  <cp:revision>885</cp:revision>
  <dcterms:created xsi:type="dcterms:W3CDTF">2000-02-21T19:30:26Z</dcterms:created>
  <dcterms:modified xsi:type="dcterms:W3CDTF">2026-01-19T05:41:55Z</dcterms:modified>
</cp:coreProperties>
</file>