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75" r:id="rId2"/>
    <p:sldId id="367" r:id="rId3"/>
    <p:sldId id="317" r:id="rId4"/>
    <p:sldId id="318" r:id="rId5"/>
    <p:sldId id="319" r:id="rId6"/>
    <p:sldId id="368" r:id="rId7"/>
    <p:sldId id="369" r:id="rId8"/>
    <p:sldId id="370" r:id="rId9"/>
    <p:sldId id="293" r:id="rId10"/>
    <p:sldId id="359" r:id="rId11"/>
    <p:sldId id="360" r:id="rId12"/>
    <p:sldId id="361" r:id="rId13"/>
    <p:sldId id="324" r:id="rId14"/>
    <p:sldId id="325" r:id="rId15"/>
    <p:sldId id="331" r:id="rId16"/>
    <p:sldId id="327" r:id="rId17"/>
    <p:sldId id="328" r:id="rId18"/>
    <p:sldId id="339" r:id="rId19"/>
    <p:sldId id="340" r:id="rId20"/>
    <p:sldId id="329" r:id="rId21"/>
    <p:sldId id="330" r:id="rId22"/>
    <p:sldId id="343" r:id="rId23"/>
    <p:sldId id="345" r:id="rId24"/>
    <p:sldId id="371" r:id="rId25"/>
    <p:sldId id="372" r:id="rId26"/>
    <p:sldId id="373" r:id="rId27"/>
    <p:sldId id="374" r:id="rId28"/>
    <p:sldId id="346" r:id="rId29"/>
    <p:sldId id="365" r:id="rId30"/>
    <p:sldId id="366" r:id="rId31"/>
    <p:sldId id="309" r:id="rId32"/>
    <p:sldId id="310" r:id="rId33"/>
    <p:sldId id="311" r:id="rId34"/>
    <p:sldId id="363" r:id="rId35"/>
    <p:sldId id="364"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3078" autoAdjust="0"/>
  </p:normalViewPr>
  <p:slideViewPr>
    <p:cSldViewPr snapToGrid="0">
      <p:cViewPr varScale="1">
        <p:scale>
          <a:sx n="86" d="100"/>
          <a:sy n="86" d="100"/>
        </p:scale>
        <p:origin x="48"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35FB2-D8EC-48CA-ADBF-1620C89089E5}" type="datetimeFigureOut">
              <a:rPr lang="zh-CN" altLang="en-US" smtClean="0"/>
              <a:t>2026/1/19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4DDD13-ECCA-47E1-8F6B-32989412B05B}" type="slidenum">
              <a:rPr lang="zh-CN" altLang="en-US" smtClean="0"/>
              <a:t>‹#›</a:t>
            </a:fld>
            <a:endParaRPr lang="zh-CN" altLang="en-US"/>
          </a:p>
        </p:txBody>
      </p:sp>
    </p:spTree>
    <p:extLst>
      <p:ext uri="{BB962C8B-B14F-4D97-AF65-F5344CB8AC3E}">
        <p14:creationId xmlns:p14="http://schemas.microsoft.com/office/powerpoint/2010/main" val="3549509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2008</a:t>
            </a:r>
            <a:r>
              <a:rPr lang="zh-CN" altLang="en-US" dirty="0" smtClean="0"/>
              <a:t>有</a:t>
            </a:r>
            <a:r>
              <a:rPr lang="en-US" altLang="zh-CN" dirty="0" smtClean="0"/>
              <a:t>AMS</a:t>
            </a:r>
            <a:r>
              <a:rPr lang="zh-CN" altLang="en-US" dirty="0" smtClean="0"/>
              <a:t>、</a:t>
            </a:r>
            <a:r>
              <a:rPr lang="en-US" altLang="zh-CN" dirty="0" smtClean="0"/>
              <a:t>Fermi</a:t>
            </a:r>
            <a:r>
              <a:rPr lang="zh-CN" altLang="en-US" dirty="0" smtClean="0"/>
              <a:t>，后来</a:t>
            </a:r>
            <a:r>
              <a:rPr lang="en-US" altLang="zh-CN" dirty="0" smtClean="0"/>
              <a:t>LHC</a:t>
            </a:r>
            <a:r>
              <a:rPr lang="zh-CN" altLang="en-US" dirty="0" smtClean="0"/>
              <a:t>和</a:t>
            </a:r>
            <a:r>
              <a:rPr lang="en-US" altLang="zh-CN" dirty="0" smtClean="0"/>
              <a:t>DD</a:t>
            </a:r>
            <a:endParaRPr lang="zh-CN" altLang="en-US" dirty="0"/>
          </a:p>
        </p:txBody>
      </p:sp>
      <p:sp>
        <p:nvSpPr>
          <p:cNvPr id="4" name="灯片编号占位符 3"/>
          <p:cNvSpPr>
            <a:spLocks noGrp="1"/>
          </p:cNvSpPr>
          <p:nvPr>
            <p:ph type="sldNum" sz="quarter" idx="10"/>
          </p:nvPr>
        </p:nvSpPr>
        <p:spPr/>
        <p:txBody>
          <a:bodyPr/>
          <a:lstStyle/>
          <a:p>
            <a:fld id="{4E4DDD13-ECCA-47E1-8F6B-32989412B05B}" type="slidenum">
              <a:rPr lang="zh-CN" altLang="en-US" smtClean="0"/>
              <a:t>3</a:t>
            </a:fld>
            <a:endParaRPr lang="zh-CN" altLang="en-US"/>
          </a:p>
        </p:txBody>
      </p:sp>
    </p:spTree>
    <p:extLst>
      <p:ext uri="{BB962C8B-B14F-4D97-AF65-F5344CB8AC3E}">
        <p14:creationId xmlns:p14="http://schemas.microsoft.com/office/powerpoint/2010/main" val="3870539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7" name="幻灯片图像占位符 1"/>
          <p:cNvSpPr>
            <a:spLocks noGrp="1" noRot="1" noChangeAspect="1"/>
          </p:cNvSpPr>
          <p:nvPr>
            <p:ph type="sldImg"/>
          </p:nvPr>
        </p:nvSpPr>
        <p:spPr/>
      </p:sp>
      <p:sp>
        <p:nvSpPr>
          <p:cNvPr id="1048758"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r>
              <a:rPr lang="en-US" altLang="zh-CN"/>
              <a:t>Using this framework, we simulate the galaxy Fornax under the combined influence of the Milky Way and the Large Magellanic Cloud. We carried out three sets of simulations, corresponding to the evolution of Fornax in isolation and under the influence of strong and weak Milky Way gravitational potentials, referred to as the </a:t>
            </a:r>
            <a:r>
              <a:rPr lang="en-US" altLang="zh-CN" sz="1200" kern="1200">
                <a:solidFill>
                  <a:schemeClr val="tx1"/>
                </a:solidFill>
                <a:latin typeface="+mn-lt"/>
                <a:ea typeface="+mn-ea"/>
                <a:cs typeface="+mn-cs"/>
              </a:rPr>
              <a:t>no tidal, strong tidal, and weak tidal cases, </a:t>
            </a:r>
            <a:r>
              <a:rPr lang="en-US" altLang="zh-CN"/>
              <a:t>respectively. This figure shows the distance of Fornax to the Milky Way and LMC in different cases. </a:t>
            </a:r>
            <a:endParaRPr lang="zh-CN" altLang="en-US"/>
          </a:p>
          <a:p>
            <a:endParaRPr lang="zh-CN" altLang="en-US"/>
          </a:p>
        </p:txBody>
      </p:sp>
      <p:sp>
        <p:nvSpPr>
          <p:cNvPr id="1048759" name="灯片编号占位符 3"/>
          <p:cNvSpPr>
            <a:spLocks noGrp="1"/>
          </p:cNvSpPr>
          <p:nvPr>
            <p:ph type="sldNum" sz="quarter" idx="5"/>
          </p:nvPr>
        </p:nvSpPr>
        <p:spPr/>
        <p:txBody>
          <a:bodyPr/>
          <a:lstStyle/>
          <a:p>
            <a:fld id="{D8FEF9E4-7708-4E53-B0ED-D8E052DEDBBB}" type="slidenum">
              <a:rPr lang="zh-CN" altLang="en-US" smtClean="0"/>
              <a:t>23</a:t>
            </a:fld>
            <a:endParaRPr lang="zh-CN" altLang="en-US"/>
          </a:p>
        </p:txBody>
      </p:sp>
    </p:spTree>
    <p:extLst>
      <p:ext uri="{BB962C8B-B14F-4D97-AF65-F5344CB8AC3E}">
        <p14:creationId xmlns:p14="http://schemas.microsoft.com/office/powerpoint/2010/main" val="403710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暗物质动能不损失，重子物质会损失动能，集中在核心部位，往往密度大于暗物质，怎么分布受重子物质主导</a:t>
            </a:r>
            <a:endParaRPr lang="zh-CN" altLang="en-US" dirty="0"/>
          </a:p>
        </p:txBody>
      </p:sp>
      <p:sp>
        <p:nvSpPr>
          <p:cNvPr id="4" name="灯片编号占位符 3"/>
          <p:cNvSpPr>
            <a:spLocks noGrp="1"/>
          </p:cNvSpPr>
          <p:nvPr>
            <p:ph type="sldNum" sz="quarter" idx="10"/>
          </p:nvPr>
        </p:nvSpPr>
        <p:spPr/>
        <p:txBody>
          <a:bodyPr/>
          <a:lstStyle/>
          <a:p>
            <a:fld id="{4E4DDD13-ECCA-47E1-8F6B-32989412B05B}" type="slidenum">
              <a:rPr lang="zh-CN" altLang="en-US" smtClean="0"/>
              <a:t>5</a:t>
            </a:fld>
            <a:endParaRPr lang="zh-CN" altLang="en-US"/>
          </a:p>
        </p:txBody>
      </p:sp>
    </p:spTree>
    <p:extLst>
      <p:ext uri="{BB962C8B-B14F-4D97-AF65-F5344CB8AC3E}">
        <p14:creationId xmlns:p14="http://schemas.microsoft.com/office/powerpoint/2010/main" val="3608872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4DDD13-ECCA-47E1-8F6B-32989412B05B}" type="slidenum">
              <a:rPr lang="zh-CN" altLang="en-US" smtClean="0"/>
              <a:t>6</a:t>
            </a:fld>
            <a:endParaRPr lang="zh-CN" altLang="en-US"/>
          </a:p>
        </p:txBody>
      </p:sp>
    </p:spTree>
    <p:extLst>
      <p:ext uri="{BB962C8B-B14F-4D97-AF65-F5344CB8AC3E}">
        <p14:creationId xmlns:p14="http://schemas.microsoft.com/office/powerpoint/2010/main" val="280683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4DDD13-ECCA-47E1-8F6B-32989412B05B}" type="slidenum">
              <a:rPr lang="zh-CN" altLang="en-US" smtClean="0"/>
              <a:t>7</a:t>
            </a:fld>
            <a:endParaRPr lang="zh-CN" altLang="en-US"/>
          </a:p>
        </p:txBody>
      </p:sp>
    </p:spTree>
    <p:extLst>
      <p:ext uri="{BB962C8B-B14F-4D97-AF65-F5344CB8AC3E}">
        <p14:creationId xmlns:p14="http://schemas.microsoft.com/office/powerpoint/2010/main" val="2916034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7" name="幻灯片图像占位符 1"/>
          <p:cNvSpPr>
            <a:spLocks noGrp="1" noRot="1" noChangeAspect="1"/>
          </p:cNvSpPr>
          <p:nvPr>
            <p:ph type="sldImg"/>
          </p:nvPr>
        </p:nvSpPr>
        <p:spPr/>
      </p:sp>
      <p:sp>
        <p:nvSpPr>
          <p:cNvPr id="1048678" name="备注占位符 2"/>
          <p:cNvSpPr>
            <a:spLocks noGrp="1"/>
          </p:cNvSpPr>
          <p:nvPr>
            <p:ph type="body" idx="1"/>
          </p:nvPr>
        </p:nvSpPr>
        <p:spPr/>
        <p:txBody>
          <a:bodyPr/>
          <a:lstStyle/>
          <a:p>
            <a:r>
              <a:rPr lang="en-US" altLang="zh-CN" dirty="0"/>
              <a:t>To simulate this effect, we first need to determine the initial conditions of the system. There are two components in our simulation, fuzzy dark matter and stars. Fuzzy dark matter is described by the wave function. Therefore,  we need a initial wave function such that its density profile is a soliton-NFW profile. We </a:t>
            </a:r>
            <a:r>
              <a:rPr lang="en-US" altLang="zh-CN" dirty="0" err="1"/>
              <a:t>achive</a:t>
            </a:r>
            <a:r>
              <a:rPr lang="en-US" altLang="zh-CN" dirty="0"/>
              <a:t> this by using the eigenstate decomposition method. We express the initial wave function psi zero as a linear combination of a series of eigenstates. These eigenstates are solutions of the time-independent Schrodinger equation with different quantum numbers </a:t>
            </a:r>
            <a:r>
              <a:rPr lang="en-US" altLang="zh-CN" dirty="0" err="1"/>
              <a:t>n,l,m</a:t>
            </a:r>
            <a:r>
              <a:rPr lang="en-US" altLang="zh-CN" dirty="0"/>
              <a:t>. We need to adjust these coefficients so that the resulting density follows a soliton–NFW profile. The procedure described above was proposed in twenty </a:t>
            </a:r>
            <a:r>
              <a:rPr lang="en-US" altLang="zh-CN" dirty="0" err="1"/>
              <a:t>twenty</a:t>
            </a:r>
            <a:r>
              <a:rPr lang="en-US" altLang="zh-CN" dirty="0"/>
              <a:t> two. However, when we let this constructed initial wave function to evolve according to the Schrodinger equation, we found it has a initial velocity. This is manifested as the center of mass of the system undergoing uniform linear motion over time, as shown in these two figures.</a:t>
            </a:r>
            <a:endParaRPr lang="zh-CN" altLang="en-US" dirty="0"/>
          </a:p>
        </p:txBody>
      </p:sp>
      <p:sp>
        <p:nvSpPr>
          <p:cNvPr id="1048679" name="灯片编号占位符 3"/>
          <p:cNvSpPr>
            <a:spLocks noGrp="1"/>
          </p:cNvSpPr>
          <p:nvPr>
            <p:ph type="sldNum" sz="quarter" idx="5"/>
          </p:nvPr>
        </p:nvSpPr>
        <p:spPr/>
        <p:txBody>
          <a:bodyPr/>
          <a:lstStyle/>
          <a:p>
            <a:fld id="{D8FEF9E4-7708-4E53-B0ED-D8E052DEDBBB}" type="slidenum">
              <a:rPr lang="zh-CN" altLang="en-US" smtClean="0"/>
              <a:t>16</a:t>
            </a:fld>
            <a:endParaRPr lang="zh-CN" altLang="en-US"/>
          </a:p>
        </p:txBody>
      </p:sp>
    </p:spTree>
    <p:extLst>
      <p:ext uri="{BB962C8B-B14F-4D97-AF65-F5344CB8AC3E}">
        <p14:creationId xmlns:p14="http://schemas.microsoft.com/office/powerpoint/2010/main" val="847445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0" name="幻灯片图像占位符 1"/>
          <p:cNvSpPr>
            <a:spLocks noGrp="1" noRot="1" noChangeAspect="1"/>
          </p:cNvSpPr>
          <p:nvPr>
            <p:ph type="sldImg"/>
          </p:nvPr>
        </p:nvSpPr>
        <p:spPr/>
      </p:sp>
      <p:sp>
        <p:nvSpPr>
          <p:cNvPr id="1048711" name="备注占位符 2"/>
          <p:cNvSpPr>
            <a:spLocks noGrp="1"/>
          </p:cNvSpPr>
          <p:nvPr>
            <p:ph type="body" idx="1"/>
          </p:nvPr>
        </p:nvSpPr>
        <p:spPr/>
        <p:txBody>
          <a:bodyPr/>
          <a:lstStyle/>
          <a:p>
            <a:r>
              <a:rPr lang="en-US" altLang="zh-CN" dirty="0"/>
              <a:t>In our simulated system, both fuzzy dark matter and stars contribute to the gravitational potential. However, since the mass of the fuzzy dark matter is much greater than the total stellar mass, the gravitational potential contributed by the stars can be safely neglected. At each step of the evolution, the FDM evolves according to the Schrödinger equation, and the stars evolve according to Newton's second law.</a:t>
            </a:r>
          </a:p>
          <a:p>
            <a:endParaRPr lang="zh-CN" altLang="en-US" dirty="0"/>
          </a:p>
        </p:txBody>
      </p:sp>
      <p:sp>
        <p:nvSpPr>
          <p:cNvPr id="1048712" name="灯片编号占位符 3"/>
          <p:cNvSpPr>
            <a:spLocks noGrp="1"/>
          </p:cNvSpPr>
          <p:nvPr>
            <p:ph type="sldNum" sz="quarter" idx="5"/>
          </p:nvPr>
        </p:nvSpPr>
        <p:spPr/>
        <p:txBody>
          <a:bodyPr/>
          <a:lstStyle/>
          <a:p>
            <a:fld id="{D8FEF9E4-7708-4E53-B0ED-D8E052DEDBBB}" type="slidenum">
              <a:rPr lang="zh-CN" altLang="en-US" smtClean="0"/>
              <a:t>17</a:t>
            </a:fld>
            <a:endParaRPr lang="zh-CN" altLang="en-US"/>
          </a:p>
        </p:txBody>
      </p:sp>
    </p:spTree>
    <p:extLst>
      <p:ext uri="{BB962C8B-B14F-4D97-AF65-F5344CB8AC3E}">
        <p14:creationId xmlns:p14="http://schemas.microsoft.com/office/powerpoint/2010/main" val="3610198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6" name="幻灯片图像占位符 1"/>
          <p:cNvSpPr>
            <a:spLocks noGrp="1" noRot="1" noChangeAspect="1"/>
          </p:cNvSpPr>
          <p:nvPr>
            <p:ph type="sldImg"/>
          </p:nvPr>
        </p:nvSpPr>
        <p:spPr/>
      </p:sp>
      <p:sp>
        <p:nvSpPr>
          <p:cNvPr id="1048717" name="备注占位符 2"/>
          <p:cNvSpPr>
            <a:spLocks noGrp="1"/>
          </p:cNvSpPr>
          <p:nvPr>
            <p:ph type="body" idx="1"/>
          </p:nvPr>
        </p:nvSpPr>
        <p:spPr/>
        <p:txBody>
          <a:bodyPr/>
          <a:lstStyle/>
          <a:p>
            <a:r>
              <a:rPr lang="en-US" altLang="zh-CN" dirty="0"/>
              <a:t>This is our simulation result. It can be seen that the density distribution of fuzzy dark matter evolves over time, or you can see this animation. And the position of the soliton undergoes random walk in the halo. As for the stellar distribution, we can see that it becomes increasingly diffuse over time. The two figures below show a comparison between the stellar surface density distribution evolved to the present day and observational data. It can be seen that fuzzy dark matter with a particle mass around ten to the minus twenty-three eV can well explain the observations.</a:t>
            </a:r>
          </a:p>
        </p:txBody>
      </p:sp>
      <p:sp>
        <p:nvSpPr>
          <p:cNvPr id="1048718" name="灯片编号占位符 3"/>
          <p:cNvSpPr>
            <a:spLocks noGrp="1"/>
          </p:cNvSpPr>
          <p:nvPr>
            <p:ph type="sldNum" sz="quarter" idx="5"/>
          </p:nvPr>
        </p:nvSpPr>
        <p:spPr/>
        <p:txBody>
          <a:bodyPr/>
          <a:lstStyle/>
          <a:p>
            <a:fld id="{D8FEF9E4-7708-4E53-B0ED-D8E052DEDBBB}" type="slidenum">
              <a:rPr lang="zh-CN" altLang="en-US" smtClean="0"/>
              <a:t>20</a:t>
            </a:fld>
            <a:endParaRPr lang="zh-CN" altLang="en-US"/>
          </a:p>
        </p:txBody>
      </p:sp>
    </p:spTree>
    <p:extLst>
      <p:ext uri="{BB962C8B-B14F-4D97-AF65-F5344CB8AC3E}">
        <p14:creationId xmlns:p14="http://schemas.microsoft.com/office/powerpoint/2010/main" val="1442165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0" name="幻灯片图像占位符 1"/>
          <p:cNvSpPr>
            <a:spLocks noGrp="1" noRot="1" noChangeAspect="1"/>
          </p:cNvSpPr>
          <p:nvPr>
            <p:ph type="sldImg"/>
          </p:nvPr>
        </p:nvSpPr>
        <p:spPr/>
      </p:sp>
      <p:sp>
        <p:nvSpPr>
          <p:cNvPr id="1048731"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r>
              <a:rPr lang="en-US" altLang="zh-CN" dirty="0">
                <a:latin typeface="Bell MT" panose="02020503060305020303" pitchFamily="18" charset="0"/>
              </a:rPr>
              <a:t>A natural consequence in this dynamical heating picture is that the longer the stars experience heating, the more diffuse their distribution becomes, and the larger their velocity dispersion grows. Moreover it will be explained in the next section that the dynamical heating effect of FDM is most </a:t>
            </a:r>
            <a:r>
              <a:rPr lang="en-US" altLang="zh-CN" dirty="0" err="1">
                <a:latin typeface="Bell MT" panose="02020503060305020303" pitchFamily="18" charset="0"/>
              </a:rPr>
              <a:t>pronuced</a:t>
            </a:r>
            <a:r>
              <a:rPr lang="en-US" altLang="zh-CN" dirty="0">
                <a:latin typeface="Bell MT" panose="02020503060305020303" pitchFamily="18" charset="0"/>
              </a:rPr>
              <a:t> in isolated galaxies, and will be suppressed by the tidal effect. </a:t>
            </a:r>
            <a:r>
              <a:rPr lang="en-US" altLang="zh-CN" dirty="0"/>
              <a:t>Combining these two features, we can see that this picture is qualitatively consistent with some other observations.  For example, in the Milky Way, there are two stellar discs, a thick one and a thin one, compared with the thin disc, the thick one is dominated by older stellar populations and exhibits higher velocity dispersion. A research in twenty </a:t>
            </a:r>
            <a:r>
              <a:rPr lang="en-US" altLang="zh-CN" dirty="0" err="1"/>
              <a:t>twenty</a:t>
            </a:r>
            <a:r>
              <a:rPr lang="en-US" altLang="zh-CN" dirty="0"/>
              <a:t> three concluded that this can be explained by the dynamical heating effect of fuzzy dark matter with a particle mass of zero point five to zero point seven times ten to the minus twenty two eV. Secondly, </a:t>
            </a:r>
            <a:r>
              <a:rPr lang="en-US" altLang="zh-CN" dirty="0">
                <a:latin typeface="Bell MT" panose="02020503060305020303" pitchFamily="18" charset="0"/>
              </a:rPr>
              <a:t>isolated dwarf galaxies always seem to be young,  blue, HI-rich and star-forming. </a:t>
            </a:r>
            <a:r>
              <a:rPr lang="en-US" altLang="zh-CN" dirty="0" err="1">
                <a:latin typeface="Bell MT" panose="02020503060305020303" pitchFamily="18" charset="0"/>
              </a:rPr>
              <a:t>Conseqeuently</a:t>
            </a:r>
            <a:r>
              <a:rPr lang="en-US" altLang="zh-CN" dirty="0">
                <a:latin typeface="Bell MT" panose="02020503060305020303" pitchFamily="18" charset="0"/>
              </a:rPr>
              <a:t>, there are not so much time for their stellar distributions to be heated to as so diffuse as </a:t>
            </a:r>
            <a:r>
              <a:rPr lang="en-US" altLang="zh-CN" dirty="0" err="1">
                <a:latin typeface="Bell MT" panose="02020503060305020303" pitchFamily="18" charset="0"/>
              </a:rPr>
              <a:t>Nube</a:t>
            </a:r>
            <a:r>
              <a:rPr lang="en-US" altLang="zh-CN" dirty="0">
                <a:latin typeface="Bell MT" panose="02020503060305020303" pitchFamily="18" charset="0"/>
              </a:rPr>
              <a:t>. Thirdly, there is a trend that, compared to younger dwarf galaxies, older dwarf galaxies tend to lie closer to high-density regions. Therefore, the dynamical heating effect in these old dwarf galaxies are suppressed by tidal effect. Lastly,  within a dwarf galaxy, older stars tend to have a more diffuse distribution compared to younger stars. This is consistent with that the longer the stars experience heating, the more diffuse their distribution becomes</a:t>
            </a:r>
            <a:r>
              <a:rPr lang="en-US" altLang="zh-CN" dirty="0" smtClean="0">
                <a:latin typeface="Bell MT" panose="02020503060305020303" pitchFamily="18" charset="0"/>
              </a:rPr>
              <a:t>.</a:t>
            </a:r>
            <a:endParaRPr lang="en-US" altLang="zh-CN" dirty="0">
              <a:latin typeface="Bell MT" panose="02020503060305020303" pitchFamily="18" charset="0"/>
            </a:endParaRPr>
          </a:p>
        </p:txBody>
      </p:sp>
      <p:sp>
        <p:nvSpPr>
          <p:cNvPr id="1048732" name="灯片编号占位符 3"/>
          <p:cNvSpPr>
            <a:spLocks noGrp="1"/>
          </p:cNvSpPr>
          <p:nvPr>
            <p:ph type="sldNum" sz="quarter" idx="5"/>
          </p:nvPr>
        </p:nvSpPr>
        <p:spPr/>
        <p:txBody>
          <a:bodyPr/>
          <a:lstStyle/>
          <a:p>
            <a:fld id="{D8FEF9E4-7708-4E53-B0ED-D8E052DEDBBB}" type="slidenum">
              <a:rPr lang="zh-CN" altLang="en-US" smtClean="0"/>
              <a:t>21</a:t>
            </a:fld>
            <a:endParaRPr lang="zh-CN" altLang="en-US"/>
          </a:p>
        </p:txBody>
      </p:sp>
    </p:spTree>
    <p:extLst>
      <p:ext uri="{BB962C8B-B14F-4D97-AF65-F5344CB8AC3E}">
        <p14:creationId xmlns:p14="http://schemas.microsoft.com/office/powerpoint/2010/main" val="3326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9" name="幻灯片图像占位符 1"/>
          <p:cNvSpPr>
            <a:spLocks noGrp="1" noRot="1" noChangeAspect="1"/>
          </p:cNvSpPr>
          <p:nvPr>
            <p:ph type="sldImg"/>
          </p:nvPr>
        </p:nvSpPr>
        <p:spPr/>
      </p:sp>
      <p:sp>
        <p:nvSpPr>
          <p:cNvPr id="1048740" name="备注占位符 2"/>
          <p:cNvSpPr>
            <a:spLocks noGrp="1"/>
          </p:cNvSpPr>
          <p:nvPr>
            <p:ph type="body" idx="1"/>
          </p:nvPr>
        </p:nvSpPr>
        <p:spPr/>
        <p:txBody>
          <a:bodyPr/>
          <a:lstStyle/>
          <a:p>
            <a:r>
              <a:rPr lang="en-US" altLang="zh-CN" dirty="0"/>
              <a:t>There are many previous studies set stringent constraints of the particle mass of fuzzy dark matter by </a:t>
            </a:r>
            <a:r>
              <a:rPr lang="en-US" altLang="zh-CN" dirty="0" err="1"/>
              <a:t>examing</a:t>
            </a:r>
            <a:r>
              <a:rPr lang="en-US" altLang="zh-CN" dirty="0"/>
              <a:t> its dynamical heating effect in Milky Way dwarf galaxies, such as Eridanus two, Segue one, Segue two and Fornax. However, due to technical limitations, none of these works considered the tidal effects induced by the Milky Way potential. Yet the tidal effect is crucial when studying the heating effect of fuzzy dark matter, because the excited states in the outer regions of the </a:t>
            </a:r>
            <a:r>
              <a:rPr lang="en-US" altLang="zh-CN" dirty="0" err="1"/>
              <a:t>subhalo</a:t>
            </a:r>
            <a:r>
              <a:rPr lang="en-US" altLang="zh-CN" dirty="0"/>
              <a:t> can be stripped by tidal forces, this will suppress interference in the </a:t>
            </a:r>
            <a:r>
              <a:rPr lang="en-US" altLang="zh-CN" dirty="0" err="1"/>
              <a:t>subhalo</a:t>
            </a:r>
            <a:r>
              <a:rPr lang="en-US" altLang="zh-CN" dirty="0"/>
              <a:t> and significantly reduces the resulting heating.</a:t>
            </a:r>
            <a:endParaRPr lang="zh-CN" altLang="en-US" dirty="0"/>
          </a:p>
        </p:txBody>
      </p:sp>
      <p:sp>
        <p:nvSpPr>
          <p:cNvPr id="1048741" name="灯片编号占位符 3"/>
          <p:cNvSpPr>
            <a:spLocks noGrp="1"/>
          </p:cNvSpPr>
          <p:nvPr>
            <p:ph type="sldNum" sz="quarter" idx="5"/>
          </p:nvPr>
        </p:nvSpPr>
        <p:spPr/>
        <p:txBody>
          <a:bodyPr/>
          <a:lstStyle/>
          <a:p>
            <a:fld id="{D8FEF9E4-7708-4E53-B0ED-D8E052DEDBBB}" type="slidenum">
              <a:rPr lang="zh-CN" altLang="en-US" smtClean="0"/>
              <a:t>22</a:t>
            </a:fld>
            <a:endParaRPr lang="zh-CN" altLang="en-US"/>
          </a:p>
        </p:txBody>
      </p:sp>
    </p:spTree>
    <p:extLst>
      <p:ext uri="{BB962C8B-B14F-4D97-AF65-F5344CB8AC3E}">
        <p14:creationId xmlns:p14="http://schemas.microsoft.com/office/powerpoint/2010/main" val="339490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E4BC46-2EBB-1BC7-D8BE-43BCAAF258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64F93D4-7FF7-73BB-ADA1-BF08BA8FA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B3E6BA3-27B2-9C26-A9C1-6623D7BE9CEC}"/>
              </a:ext>
            </a:extLst>
          </p:cNvPr>
          <p:cNvSpPr>
            <a:spLocks noGrp="1"/>
          </p:cNvSpPr>
          <p:nvPr>
            <p:ph type="dt" sz="half" idx="10"/>
          </p:nvPr>
        </p:nvSpPr>
        <p:spPr/>
        <p:txBody>
          <a:bodyPr/>
          <a:lstStyle/>
          <a:p>
            <a:fld id="{FE4C1CF9-DC50-476B-983A-84B1032434C8}"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9A83DBD2-C8E4-1E03-2A99-E5859E0340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04E27F-2554-0FF9-C716-B8907235303C}"/>
              </a:ext>
            </a:extLst>
          </p:cNvPr>
          <p:cNvSpPr>
            <a:spLocks noGrp="1"/>
          </p:cNvSpPr>
          <p:nvPr>
            <p:ph type="sldNum" sz="quarter" idx="12"/>
          </p:nvPr>
        </p:nvSpPr>
        <p:spPr/>
        <p:txBody>
          <a:bodyPr/>
          <a:lstStyle/>
          <a:p>
            <a:fld id="{E2AECA27-4C96-487C-A2D9-6DE759F1F1A1}" type="slidenum">
              <a:rPr lang="zh-CN" altLang="en-US" smtClean="0"/>
              <a:t>‹#›</a:t>
            </a:fld>
            <a:endParaRPr lang="zh-CN" altLang="en-US"/>
          </a:p>
        </p:txBody>
      </p:sp>
    </p:spTree>
    <p:extLst>
      <p:ext uri="{BB962C8B-B14F-4D97-AF65-F5344CB8AC3E}">
        <p14:creationId xmlns:p14="http://schemas.microsoft.com/office/powerpoint/2010/main" val="871808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217299-82DB-0D7C-CD1E-004185031B3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68F896E-7B7E-041C-5163-CED0D39AEAB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D7CDA-7DB3-90B6-F749-3ADD7EDC87E9}"/>
              </a:ext>
            </a:extLst>
          </p:cNvPr>
          <p:cNvSpPr>
            <a:spLocks noGrp="1"/>
          </p:cNvSpPr>
          <p:nvPr>
            <p:ph type="dt" sz="half" idx="10"/>
          </p:nvPr>
        </p:nvSpPr>
        <p:spPr/>
        <p:txBody>
          <a:bodyPr/>
          <a:lstStyle/>
          <a:p>
            <a:fld id="{FE4C1CF9-DC50-476B-983A-84B1032434C8}"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D48EA775-9930-E74D-EB50-3547C4E98D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A170EB-75A3-B6C8-6A7F-296F706B729F}"/>
              </a:ext>
            </a:extLst>
          </p:cNvPr>
          <p:cNvSpPr>
            <a:spLocks noGrp="1"/>
          </p:cNvSpPr>
          <p:nvPr>
            <p:ph type="sldNum" sz="quarter" idx="12"/>
          </p:nvPr>
        </p:nvSpPr>
        <p:spPr/>
        <p:txBody>
          <a:bodyPr/>
          <a:lstStyle/>
          <a:p>
            <a:fld id="{E2AECA27-4C96-487C-A2D9-6DE759F1F1A1}" type="slidenum">
              <a:rPr lang="zh-CN" altLang="en-US" smtClean="0"/>
              <a:t>‹#›</a:t>
            </a:fld>
            <a:endParaRPr lang="zh-CN" altLang="en-US"/>
          </a:p>
        </p:txBody>
      </p:sp>
    </p:spTree>
    <p:extLst>
      <p:ext uri="{BB962C8B-B14F-4D97-AF65-F5344CB8AC3E}">
        <p14:creationId xmlns:p14="http://schemas.microsoft.com/office/powerpoint/2010/main" val="2821096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1187B33-D131-3F84-7CEA-153A32CEE0B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26B4570-E380-1A03-0B06-E276D31FC6B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02E18CE-C378-7AD8-D04D-3207F30CEA69}"/>
              </a:ext>
            </a:extLst>
          </p:cNvPr>
          <p:cNvSpPr>
            <a:spLocks noGrp="1"/>
          </p:cNvSpPr>
          <p:nvPr>
            <p:ph type="dt" sz="half" idx="10"/>
          </p:nvPr>
        </p:nvSpPr>
        <p:spPr/>
        <p:txBody>
          <a:bodyPr/>
          <a:lstStyle/>
          <a:p>
            <a:fld id="{FE4C1CF9-DC50-476B-983A-84B1032434C8}"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6907BC1F-3261-ADC4-801C-7F8631D4F22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428B47-A0E1-D2C2-6639-3329D230EDC1}"/>
              </a:ext>
            </a:extLst>
          </p:cNvPr>
          <p:cNvSpPr>
            <a:spLocks noGrp="1"/>
          </p:cNvSpPr>
          <p:nvPr>
            <p:ph type="sldNum" sz="quarter" idx="12"/>
          </p:nvPr>
        </p:nvSpPr>
        <p:spPr/>
        <p:txBody>
          <a:bodyPr/>
          <a:lstStyle/>
          <a:p>
            <a:fld id="{E2AECA27-4C96-487C-A2D9-6DE759F1F1A1}" type="slidenum">
              <a:rPr lang="zh-CN" altLang="en-US" smtClean="0"/>
              <a:t>‹#›</a:t>
            </a:fld>
            <a:endParaRPr lang="zh-CN" altLang="en-US"/>
          </a:p>
        </p:txBody>
      </p:sp>
    </p:spTree>
    <p:extLst>
      <p:ext uri="{BB962C8B-B14F-4D97-AF65-F5344CB8AC3E}">
        <p14:creationId xmlns:p14="http://schemas.microsoft.com/office/powerpoint/2010/main" val="594137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5AF08C-153A-5639-8ED5-270F436B53F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B25B965-A2D0-5311-E4CE-001A0674458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989553-41FF-A953-A1CC-070DBC8492AA}"/>
              </a:ext>
            </a:extLst>
          </p:cNvPr>
          <p:cNvSpPr>
            <a:spLocks noGrp="1"/>
          </p:cNvSpPr>
          <p:nvPr>
            <p:ph type="dt" sz="half" idx="10"/>
          </p:nvPr>
        </p:nvSpPr>
        <p:spPr/>
        <p:txBody>
          <a:bodyPr/>
          <a:lstStyle/>
          <a:p>
            <a:fld id="{FE4C1CF9-DC50-476B-983A-84B1032434C8}"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6B46679B-1AFF-C04D-6203-F84F8BC71E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7AFC10-60A2-C597-9FAE-74DA82F7EB20}"/>
              </a:ext>
            </a:extLst>
          </p:cNvPr>
          <p:cNvSpPr>
            <a:spLocks noGrp="1"/>
          </p:cNvSpPr>
          <p:nvPr>
            <p:ph type="sldNum" sz="quarter" idx="12"/>
          </p:nvPr>
        </p:nvSpPr>
        <p:spPr/>
        <p:txBody>
          <a:bodyPr/>
          <a:lstStyle/>
          <a:p>
            <a:fld id="{E2AECA27-4C96-487C-A2D9-6DE759F1F1A1}" type="slidenum">
              <a:rPr lang="zh-CN" altLang="en-US" smtClean="0"/>
              <a:t>‹#›</a:t>
            </a:fld>
            <a:endParaRPr lang="zh-CN" altLang="en-US"/>
          </a:p>
        </p:txBody>
      </p:sp>
    </p:spTree>
    <p:extLst>
      <p:ext uri="{BB962C8B-B14F-4D97-AF65-F5344CB8AC3E}">
        <p14:creationId xmlns:p14="http://schemas.microsoft.com/office/powerpoint/2010/main" val="146341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9ABAEE-CF94-3796-CD38-B8C9D2F12F1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79437B-A06C-AFD9-0743-8E44C93D55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E94731D-D69D-3DA0-0F95-90819DB6CDA0}"/>
              </a:ext>
            </a:extLst>
          </p:cNvPr>
          <p:cNvSpPr>
            <a:spLocks noGrp="1"/>
          </p:cNvSpPr>
          <p:nvPr>
            <p:ph type="dt" sz="half" idx="10"/>
          </p:nvPr>
        </p:nvSpPr>
        <p:spPr/>
        <p:txBody>
          <a:bodyPr/>
          <a:lstStyle/>
          <a:p>
            <a:fld id="{FE4C1CF9-DC50-476B-983A-84B1032434C8}"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6B17D436-2F7A-03C0-59A5-32995A8F30C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5D7288-D61E-C7CE-86F5-70D2B837503E}"/>
              </a:ext>
            </a:extLst>
          </p:cNvPr>
          <p:cNvSpPr>
            <a:spLocks noGrp="1"/>
          </p:cNvSpPr>
          <p:nvPr>
            <p:ph type="sldNum" sz="quarter" idx="12"/>
          </p:nvPr>
        </p:nvSpPr>
        <p:spPr/>
        <p:txBody>
          <a:bodyPr/>
          <a:lstStyle/>
          <a:p>
            <a:fld id="{E2AECA27-4C96-487C-A2D9-6DE759F1F1A1}" type="slidenum">
              <a:rPr lang="zh-CN" altLang="en-US" smtClean="0"/>
              <a:t>‹#›</a:t>
            </a:fld>
            <a:endParaRPr lang="zh-CN" altLang="en-US"/>
          </a:p>
        </p:txBody>
      </p:sp>
    </p:spTree>
    <p:extLst>
      <p:ext uri="{BB962C8B-B14F-4D97-AF65-F5344CB8AC3E}">
        <p14:creationId xmlns:p14="http://schemas.microsoft.com/office/powerpoint/2010/main" val="23293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39CA2-3181-8129-9040-AC47A62439A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DA95723-E034-D946-0BBB-5EC4D1736B1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788193-F86D-C577-A283-901D5C21AF0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A1391AF-26FC-5B67-C0B8-D7EFB1754953}"/>
              </a:ext>
            </a:extLst>
          </p:cNvPr>
          <p:cNvSpPr>
            <a:spLocks noGrp="1"/>
          </p:cNvSpPr>
          <p:nvPr>
            <p:ph type="dt" sz="half" idx="10"/>
          </p:nvPr>
        </p:nvSpPr>
        <p:spPr/>
        <p:txBody>
          <a:bodyPr/>
          <a:lstStyle/>
          <a:p>
            <a:fld id="{FE4C1CF9-DC50-476B-983A-84B1032434C8}" type="datetimeFigureOut">
              <a:rPr lang="zh-CN" altLang="en-US" smtClean="0"/>
              <a:t>2026/1/19</a:t>
            </a:fld>
            <a:endParaRPr lang="zh-CN" altLang="en-US"/>
          </a:p>
        </p:txBody>
      </p:sp>
      <p:sp>
        <p:nvSpPr>
          <p:cNvPr id="6" name="页脚占位符 5">
            <a:extLst>
              <a:ext uri="{FF2B5EF4-FFF2-40B4-BE49-F238E27FC236}">
                <a16:creationId xmlns:a16="http://schemas.microsoft.com/office/drawing/2014/main" id="{1DCBD22B-B813-C65F-EA24-EAF14828704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ACB5B07-8F46-99AA-FCF4-11AD85B43FC1}"/>
              </a:ext>
            </a:extLst>
          </p:cNvPr>
          <p:cNvSpPr>
            <a:spLocks noGrp="1"/>
          </p:cNvSpPr>
          <p:nvPr>
            <p:ph type="sldNum" sz="quarter" idx="12"/>
          </p:nvPr>
        </p:nvSpPr>
        <p:spPr/>
        <p:txBody>
          <a:bodyPr/>
          <a:lstStyle/>
          <a:p>
            <a:fld id="{E2AECA27-4C96-487C-A2D9-6DE759F1F1A1}" type="slidenum">
              <a:rPr lang="zh-CN" altLang="en-US" smtClean="0"/>
              <a:t>‹#›</a:t>
            </a:fld>
            <a:endParaRPr lang="zh-CN" altLang="en-US"/>
          </a:p>
        </p:txBody>
      </p:sp>
    </p:spTree>
    <p:extLst>
      <p:ext uri="{BB962C8B-B14F-4D97-AF65-F5344CB8AC3E}">
        <p14:creationId xmlns:p14="http://schemas.microsoft.com/office/powerpoint/2010/main" val="3946572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5EFFE7-D5C4-5FD0-8C84-F2E8855593C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9D668B6-1F13-39CF-5F0E-09882B9684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EF68277-C294-969D-B71D-665F00D31CB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FB9EAC6-85E4-AEC4-4ECB-909048D8B0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7E99191-6011-9AE5-2DED-BEB7936B8E9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FA45FE-24F9-E5BC-E49D-C5B532C695BC}"/>
              </a:ext>
            </a:extLst>
          </p:cNvPr>
          <p:cNvSpPr>
            <a:spLocks noGrp="1"/>
          </p:cNvSpPr>
          <p:nvPr>
            <p:ph type="dt" sz="half" idx="10"/>
          </p:nvPr>
        </p:nvSpPr>
        <p:spPr/>
        <p:txBody>
          <a:bodyPr/>
          <a:lstStyle/>
          <a:p>
            <a:fld id="{FE4C1CF9-DC50-476B-983A-84B1032434C8}" type="datetimeFigureOut">
              <a:rPr lang="zh-CN" altLang="en-US" smtClean="0"/>
              <a:t>2026/1/19</a:t>
            </a:fld>
            <a:endParaRPr lang="zh-CN" altLang="en-US"/>
          </a:p>
        </p:txBody>
      </p:sp>
      <p:sp>
        <p:nvSpPr>
          <p:cNvPr id="8" name="页脚占位符 7">
            <a:extLst>
              <a:ext uri="{FF2B5EF4-FFF2-40B4-BE49-F238E27FC236}">
                <a16:creationId xmlns:a16="http://schemas.microsoft.com/office/drawing/2014/main" id="{4F8C68D1-62D4-DFC9-A53B-E4AFBCDD347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BCD7969-59A1-0E92-F194-37C00D0F249A}"/>
              </a:ext>
            </a:extLst>
          </p:cNvPr>
          <p:cNvSpPr>
            <a:spLocks noGrp="1"/>
          </p:cNvSpPr>
          <p:nvPr>
            <p:ph type="sldNum" sz="quarter" idx="12"/>
          </p:nvPr>
        </p:nvSpPr>
        <p:spPr/>
        <p:txBody>
          <a:bodyPr/>
          <a:lstStyle/>
          <a:p>
            <a:fld id="{E2AECA27-4C96-487C-A2D9-6DE759F1F1A1}" type="slidenum">
              <a:rPr lang="zh-CN" altLang="en-US" smtClean="0"/>
              <a:t>‹#›</a:t>
            </a:fld>
            <a:endParaRPr lang="zh-CN" altLang="en-US"/>
          </a:p>
        </p:txBody>
      </p:sp>
    </p:spTree>
    <p:extLst>
      <p:ext uri="{BB962C8B-B14F-4D97-AF65-F5344CB8AC3E}">
        <p14:creationId xmlns:p14="http://schemas.microsoft.com/office/powerpoint/2010/main" val="3744677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D0EB69-ABAE-9C98-EA61-825C91D248B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0A455A-717D-F386-CEAE-1C9810B2511D}"/>
              </a:ext>
            </a:extLst>
          </p:cNvPr>
          <p:cNvSpPr>
            <a:spLocks noGrp="1"/>
          </p:cNvSpPr>
          <p:nvPr>
            <p:ph type="dt" sz="half" idx="10"/>
          </p:nvPr>
        </p:nvSpPr>
        <p:spPr/>
        <p:txBody>
          <a:bodyPr/>
          <a:lstStyle/>
          <a:p>
            <a:fld id="{FE4C1CF9-DC50-476B-983A-84B1032434C8}" type="datetimeFigureOut">
              <a:rPr lang="zh-CN" altLang="en-US" smtClean="0"/>
              <a:t>2026/1/19</a:t>
            </a:fld>
            <a:endParaRPr lang="zh-CN" altLang="en-US"/>
          </a:p>
        </p:txBody>
      </p:sp>
      <p:sp>
        <p:nvSpPr>
          <p:cNvPr id="4" name="页脚占位符 3">
            <a:extLst>
              <a:ext uri="{FF2B5EF4-FFF2-40B4-BE49-F238E27FC236}">
                <a16:creationId xmlns:a16="http://schemas.microsoft.com/office/drawing/2014/main" id="{5BCD99B5-ACF4-4142-3F01-8A698128B9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B4CCD9F-55E1-9950-CD79-27C8F03C7F8C}"/>
              </a:ext>
            </a:extLst>
          </p:cNvPr>
          <p:cNvSpPr>
            <a:spLocks noGrp="1"/>
          </p:cNvSpPr>
          <p:nvPr>
            <p:ph type="sldNum" sz="quarter" idx="12"/>
          </p:nvPr>
        </p:nvSpPr>
        <p:spPr/>
        <p:txBody>
          <a:bodyPr/>
          <a:lstStyle/>
          <a:p>
            <a:fld id="{E2AECA27-4C96-487C-A2D9-6DE759F1F1A1}" type="slidenum">
              <a:rPr lang="zh-CN" altLang="en-US" smtClean="0"/>
              <a:t>‹#›</a:t>
            </a:fld>
            <a:endParaRPr lang="zh-CN" altLang="en-US"/>
          </a:p>
        </p:txBody>
      </p:sp>
    </p:spTree>
    <p:extLst>
      <p:ext uri="{BB962C8B-B14F-4D97-AF65-F5344CB8AC3E}">
        <p14:creationId xmlns:p14="http://schemas.microsoft.com/office/powerpoint/2010/main" val="4256652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BCC641-6913-E3FF-D793-B5EE123BFC1B}"/>
              </a:ext>
            </a:extLst>
          </p:cNvPr>
          <p:cNvSpPr>
            <a:spLocks noGrp="1"/>
          </p:cNvSpPr>
          <p:nvPr>
            <p:ph type="dt" sz="half" idx="10"/>
          </p:nvPr>
        </p:nvSpPr>
        <p:spPr/>
        <p:txBody>
          <a:bodyPr/>
          <a:lstStyle/>
          <a:p>
            <a:fld id="{FE4C1CF9-DC50-476B-983A-84B1032434C8}" type="datetimeFigureOut">
              <a:rPr lang="zh-CN" altLang="en-US" smtClean="0"/>
              <a:t>2026/1/19</a:t>
            </a:fld>
            <a:endParaRPr lang="zh-CN" altLang="en-US"/>
          </a:p>
        </p:txBody>
      </p:sp>
      <p:sp>
        <p:nvSpPr>
          <p:cNvPr id="3" name="页脚占位符 2">
            <a:extLst>
              <a:ext uri="{FF2B5EF4-FFF2-40B4-BE49-F238E27FC236}">
                <a16:creationId xmlns:a16="http://schemas.microsoft.com/office/drawing/2014/main" id="{FCE8ED91-1D2A-DB06-FAA4-79E5B22892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A4CF5D3-C0A3-072C-FAE5-2338755D42C5}"/>
              </a:ext>
            </a:extLst>
          </p:cNvPr>
          <p:cNvSpPr>
            <a:spLocks noGrp="1"/>
          </p:cNvSpPr>
          <p:nvPr>
            <p:ph type="sldNum" sz="quarter" idx="12"/>
          </p:nvPr>
        </p:nvSpPr>
        <p:spPr/>
        <p:txBody>
          <a:bodyPr/>
          <a:lstStyle/>
          <a:p>
            <a:fld id="{E2AECA27-4C96-487C-A2D9-6DE759F1F1A1}" type="slidenum">
              <a:rPr lang="zh-CN" altLang="en-US" smtClean="0"/>
              <a:t>‹#›</a:t>
            </a:fld>
            <a:endParaRPr lang="zh-CN" altLang="en-US"/>
          </a:p>
        </p:txBody>
      </p:sp>
    </p:spTree>
    <p:extLst>
      <p:ext uri="{BB962C8B-B14F-4D97-AF65-F5344CB8AC3E}">
        <p14:creationId xmlns:p14="http://schemas.microsoft.com/office/powerpoint/2010/main" val="806893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E3CEE3-E282-57CF-6E0F-E165F35B01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68C1030-734D-52E3-1ED6-364B413440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5A97301-8E48-2212-1C7B-E86646E994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70AB5EF-E9CC-40F5-6F11-324B7CC5301A}"/>
              </a:ext>
            </a:extLst>
          </p:cNvPr>
          <p:cNvSpPr>
            <a:spLocks noGrp="1"/>
          </p:cNvSpPr>
          <p:nvPr>
            <p:ph type="dt" sz="half" idx="10"/>
          </p:nvPr>
        </p:nvSpPr>
        <p:spPr/>
        <p:txBody>
          <a:bodyPr/>
          <a:lstStyle/>
          <a:p>
            <a:fld id="{FE4C1CF9-DC50-476B-983A-84B1032434C8}" type="datetimeFigureOut">
              <a:rPr lang="zh-CN" altLang="en-US" smtClean="0"/>
              <a:t>2026/1/19</a:t>
            </a:fld>
            <a:endParaRPr lang="zh-CN" altLang="en-US"/>
          </a:p>
        </p:txBody>
      </p:sp>
      <p:sp>
        <p:nvSpPr>
          <p:cNvPr id="6" name="页脚占位符 5">
            <a:extLst>
              <a:ext uri="{FF2B5EF4-FFF2-40B4-BE49-F238E27FC236}">
                <a16:creationId xmlns:a16="http://schemas.microsoft.com/office/drawing/2014/main" id="{A9309F48-1398-4A4C-85AB-94852EA9C2A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EFFE7E-5108-D7E3-4508-AAB163B81C84}"/>
              </a:ext>
            </a:extLst>
          </p:cNvPr>
          <p:cNvSpPr>
            <a:spLocks noGrp="1"/>
          </p:cNvSpPr>
          <p:nvPr>
            <p:ph type="sldNum" sz="quarter" idx="12"/>
          </p:nvPr>
        </p:nvSpPr>
        <p:spPr/>
        <p:txBody>
          <a:bodyPr/>
          <a:lstStyle/>
          <a:p>
            <a:fld id="{E2AECA27-4C96-487C-A2D9-6DE759F1F1A1}" type="slidenum">
              <a:rPr lang="zh-CN" altLang="en-US" smtClean="0"/>
              <a:t>‹#›</a:t>
            </a:fld>
            <a:endParaRPr lang="zh-CN" altLang="en-US"/>
          </a:p>
        </p:txBody>
      </p:sp>
    </p:spTree>
    <p:extLst>
      <p:ext uri="{BB962C8B-B14F-4D97-AF65-F5344CB8AC3E}">
        <p14:creationId xmlns:p14="http://schemas.microsoft.com/office/powerpoint/2010/main" val="2095264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81A1F6-01E5-A0B1-C475-392ECFAC24B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B5EAFE-CC48-2DE0-15A6-F8EF2901B0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F9F37B-5443-7A95-11F9-6B915322E4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6DCF312-214F-4C79-E7E5-FF8DC512DF17}"/>
              </a:ext>
            </a:extLst>
          </p:cNvPr>
          <p:cNvSpPr>
            <a:spLocks noGrp="1"/>
          </p:cNvSpPr>
          <p:nvPr>
            <p:ph type="dt" sz="half" idx="10"/>
          </p:nvPr>
        </p:nvSpPr>
        <p:spPr/>
        <p:txBody>
          <a:bodyPr/>
          <a:lstStyle/>
          <a:p>
            <a:fld id="{FE4C1CF9-DC50-476B-983A-84B1032434C8}" type="datetimeFigureOut">
              <a:rPr lang="zh-CN" altLang="en-US" smtClean="0"/>
              <a:t>2026/1/19</a:t>
            </a:fld>
            <a:endParaRPr lang="zh-CN" altLang="en-US"/>
          </a:p>
        </p:txBody>
      </p:sp>
      <p:sp>
        <p:nvSpPr>
          <p:cNvPr id="6" name="页脚占位符 5">
            <a:extLst>
              <a:ext uri="{FF2B5EF4-FFF2-40B4-BE49-F238E27FC236}">
                <a16:creationId xmlns:a16="http://schemas.microsoft.com/office/drawing/2014/main" id="{45EFB365-0ADB-5480-EED7-8B38B9ADB4B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652C575-3F2C-117E-4A9F-8DEA4EE417F7}"/>
              </a:ext>
            </a:extLst>
          </p:cNvPr>
          <p:cNvSpPr>
            <a:spLocks noGrp="1"/>
          </p:cNvSpPr>
          <p:nvPr>
            <p:ph type="sldNum" sz="quarter" idx="12"/>
          </p:nvPr>
        </p:nvSpPr>
        <p:spPr/>
        <p:txBody>
          <a:bodyPr/>
          <a:lstStyle/>
          <a:p>
            <a:fld id="{E2AECA27-4C96-487C-A2D9-6DE759F1F1A1}" type="slidenum">
              <a:rPr lang="zh-CN" altLang="en-US" smtClean="0"/>
              <a:t>‹#›</a:t>
            </a:fld>
            <a:endParaRPr lang="zh-CN" altLang="en-US"/>
          </a:p>
        </p:txBody>
      </p:sp>
    </p:spTree>
    <p:extLst>
      <p:ext uri="{BB962C8B-B14F-4D97-AF65-F5344CB8AC3E}">
        <p14:creationId xmlns:p14="http://schemas.microsoft.com/office/powerpoint/2010/main" val="1889994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F0627A3-4961-4365-88C7-2001D62814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57C6DE1-6AA1-DE75-3824-F044AFF33E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158B5E-97E5-24BE-B987-03ED84D516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C1CF9-DC50-476B-983A-84B1032434C8}"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B832FBC9-5964-6AED-055A-E088CDFB28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3448992-15DA-DC54-8793-179A1EB524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AECA27-4C96-487C-A2D9-6DE759F1F1A1}" type="slidenum">
              <a:rPr lang="zh-CN" altLang="en-US" smtClean="0"/>
              <a:t>‹#›</a:t>
            </a:fld>
            <a:endParaRPr lang="zh-CN" altLang="en-US"/>
          </a:p>
        </p:txBody>
      </p:sp>
    </p:spTree>
    <p:extLst>
      <p:ext uri="{BB962C8B-B14F-4D97-AF65-F5344CB8AC3E}">
        <p14:creationId xmlns:p14="http://schemas.microsoft.com/office/powerpoint/2010/main" val="4002940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gif"/></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6.xml"/><Relationship Id="rId16"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3.gif"/><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3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3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991985" y="1122363"/>
            <a:ext cx="9676015" cy="1731673"/>
          </a:xfrm>
        </p:spPr>
        <p:txBody>
          <a:bodyPr>
            <a:normAutofit/>
          </a:bodyPr>
          <a:lstStyle/>
          <a:p>
            <a:r>
              <a:rPr lang="en-US" altLang="zh-CN" sz="4400" b="1" dirty="0"/>
              <a:t>Determine the property of wave dark matter from astronomical observations</a:t>
            </a:r>
            <a:endParaRPr lang="zh-CN" altLang="en-US" sz="4400" b="1" dirty="0"/>
          </a:p>
        </p:txBody>
      </p:sp>
      <p:sp>
        <p:nvSpPr>
          <p:cNvPr id="3" name="副标题 2"/>
          <p:cNvSpPr>
            <a:spLocks noGrp="1"/>
          </p:cNvSpPr>
          <p:nvPr>
            <p:ph type="subTitle" idx="1"/>
          </p:nvPr>
        </p:nvSpPr>
        <p:spPr>
          <a:xfrm>
            <a:off x="1379913" y="3158835"/>
            <a:ext cx="9188335" cy="3386052"/>
          </a:xfrm>
        </p:spPr>
        <p:txBody>
          <a:bodyPr>
            <a:normAutofit/>
          </a:bodyPr>
          <a:lstStyle/>
          <a:p>
            <a:r>
              <a:rPr lang="zh-CN" altLang="en-US" sz="3500" b="1" dirty="0" smtClean="0"/>
              <a:t>毕效军</a:t>
            </a:r>
            <a:r>
              <a:rPr lang="zh-CN" altLang="en-US" sz="3500" dirty="0" smtClean="0"/>
              <a:t>  </a:t>
            </a:r>
            <a:r>
              <a:rPr lang="en-US" altLang="zh-CN" dirty="0" smtClean="0"/>
              <a:t> </a:t>
            </a:r>
            <a:endParaRPr lang="en-US" altLang="zh-CN" dirty="0" smtClean="0"/>
          </a:p>
          <a:p>
            <a:r>
              <a:rPr lang="zh-CN" altLang="en-US" dirty="0" smtClean="0"/>
              <a:t>中国科学院高能物理研究所</a:t>
            </a:r>
            <a:endParaRPr lang="en-US" altLang="zh-CN" dirty="0" smtClean="0"/>
          </a:p>
          <a:p>
            <a:endParaRPr lang="en-US" altLang="zh-CN" dirty="0" smtClean="0"/>
          </a:p>
          <a:p>
            <a:endParaRPr lang="en-US" altLang="zh-CN" dirty="0" smtClean="0"/>
          </a:p>
          <a:p>
            <a:r>
              <a:rPr lang="zh-CN" altLang="en-US" dirty="0" smtClean="0"/>
              <a:t>第十届海峡两岸粒子物理和宇宙学研讨会</a:t>
            </a:r>
            <a:endParaRPr lang="en-US" altLang="zh-CN" dirty="0"/>
          </a:p>
          <a:p>
            <a:r>
              <a:rPr lang="en-US" altLang="zh-CN" sz="2000" dirty="0" smtClean="0"/>
              <a:t>2026/1/19-23</a:t>
            </a:r>
            <a:endParaRPr lang="zh-CN" altLang="en-US" dirty="0"/>
          </a:p>
        </p:txBody>
      </p:sp>
    </p:spTree>
    <p:extLst>
      <p:ext uri="{BB962C8B-B14F-4D97-AF65-F5344CB8AC3E}">
        <p14:creationId xmlns:p14="http://schemas.microsoft.com/office/powerpoint/2010/main" val="3819153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200" dirty="0" smtClean="0"/>
              <a:t>Ultra diffuse(faint) galaxies</a:t>
            </a:r>
            <a:endParaRPr lang="zh-CN" altLang="en-US" sz="4200" dirty="0"/>
          </a:p>
        </p:txBody>
      </p:sp>
      <p:sp>
        <p:nvSpPr>
          <p:cNvPr id="3" name="内容占位符 2"/>
          <p:cNvSpPr>
            <a:spLocks noGrp="1"/>
          </p:cNvSpPr>
          <p:nvPr>
            <p:ph idx="1"/>
          </p:nvPr>
        </p:nvSpPr>
        <p:spPr/>
        <p:txBody>
          <a:bodyPr>
            <a:normAutofit fontScale="92500" lnSpcReduction="10000"/>
          </a:bodyPr>
          <a:lstStyle/>
          <a:p>
            <a:r>
              <a:rPr lang="en-US" altLang="zh-CN" dirty="0" smtClean="0"/>
              <a:t>UDG</a:t>
            </a:r>
            <a:r>
              <a:rPr lang="zh-CN" altLang="en-US" dirty="0"/>
              <a:t> </a:t>
            </a:r>
            <a:r>
              <a:rPr lang="en-US" altLang="zh-CN" dirty="0" smtClean="0"/>
              <a:t>(ultra-diffuse galaxies) </a:t>
            </a:r>
          </a:p>
          <a:p>
            <a:pPr lvl="1"/>
            <a:r>
              <a:rPr lang="en-US" altLang="zh-CN" dirty="0" smtClean="0"/>
              <a:t>Very dark</a:t>
            </a:r>
            <a:r>
              <a:rPr lang="zh-CN" altLang="en-US" dirty="0" smtClean="0"/>
              <a:t> </a:t>
            </a:r>
            <a:r>
              <a:rPr lang="zh-CN" altLang="en-US" dirty="0"/>
              <a:t>（</a:t>
            </a:r>
            <a:r>
              <a:rPr lang="zh-CN" altLang="en-US" dirty="0" smtClean="0"/>
              <a:t>𝜇 </a:t>
            </a:r>
            <a:r>
              <a:rPr lang="en-US" altLang="zh-CN" dirty="0"/>
              <a:t>&gt;</a:t>
            </a:r>
            <a:r>
              <a:rPr lang="en-US" altLang="zh-CN" dirty="0" smtClean="0"/>
              <a:t> 24 mag/arcsec</a:t>
            </a:r>
            <a:r>
              <a:rPr lang="en-US" altLang="zh-CN" baseline="30000" dirty="0" smtClean="0"/>
              <a:t>2</a:t>
            </a:r>
            <a:r>
              <a:rPr lang="zh-CN" altLang="en-US" dirty="0" smtClean="0"/>
              <a:t>）</a:t>
            </a:r>
            <a:endParaRPr lang="en-US" altLang="zh-CN" dirty="0" smtClean="0"/>
          </a:p>
          <a:p>
            <a:pPr lvl="1"/>
            <a:r>
              <a:rPr lang="en-US" altLang="zh-CN" dirty="0" smtClean="0"/>
              <a:t>Stars are very diffuse</a:t>
            </a:r>
            <a:r>
              <a:rPr lang="zh-CN" altLang="en-US" dirty="0" smtClean="0"/>
              <a:t>（</a:t>
            </a:r>
            <a:r>
              <a:rPr lang="en-US" altLang="zh-CN" dirty="0" smtClean="0"/>
              <a:t> </a:t>
            </a:r>
            <a:r>
              <a:rPr lang="zh-CN" altLang="en-US" dirty="0" smtClean="0"/>
              <a:t>𝑅</a:t>
            </a:r>
            <a:r>
              <a:rPr lang="en-US" altLang="zh-CN" baseline="-25000" dirty="0" smtClean="0"/>
              <a:t>eff</a:t>
            </a:r>
            <a:r>
              <a:rPr lang="en-US" altLang="zh-CN" dirty="0" smtClean="0"/>
              <a:t>&gt;1.5 </a:t>
            </a:r>
            <a:r>
              <a:rPr lang="en-US" altLang="zh-CN" dirty="0" err="1" smtClean="0"/>
              <a:t>kpc</a:t>
            </a:r>
            <a:r>
              <a:rPr lang="zh-CN" altLang="en-US" dirty="0" smtClean="0"/>
              <a:t>）</a:t>
            </a:r>
            <a:endParaRPr lang="en-US" altLang="zh-CN" dirty="0" smtClean="0"/>
          </a:p>
          <a:p>
            <a:endParaRPr lang="en-US" altLang="zh-CN" dirty="0" smtClean="0"/>
          </a:p>
          <a:p>
            <a:r>
              <a:rPr lang="en-US" altLang="zh-CN" dirty="0" smtClean="0"/>
              <a:t>Usually DM dominated </a:t>
            </a:r>
          </a:p>
          <a:p>
            <a:pPr lvl="1"/>
            <a:r>
              <a:rPr lang="en-US" altLang="zh-CN" dirty="0" smtClean="0"/>
              <a:t>Two extreme DM deficit galaxies DF2</a:t>
            </a:r>
            <a:r>
              <a:rPr lang="zh-CN" altLang="en-US" dirty="0"/>
              <a:t>、</a:t>
            </a:r>
            <a:r>
              <a:rPr lang="en-US" altLang="zh-CN" dirty="0" smtClean="0"/>
              <a:t>DF4</a:t>
            </a:r>
          </a:p>
          <a:p>
            <a:pPr lvl="1"/>
            <a:r>
              <a:rPr lang="en-US" altLang="zh-CN" dirty="0" smtClean="0"/>
              <a:t>Many globular clusters</a:t>
            </a:r>
          </a:p>
          <a:p>
            <a:endParaRPr lang="en-US" altLang="zh-CN" dirty="0"/>
          </a:p>
          <a:p>
            <a:r>
              <a:rPr lang="en-US" altLang="zh-CN" dirty="0" smtClean="0"/>
              <a:t>Observations </a:t>
            </a:r>
          </a:p>
          <a:p>
            <a:pPr lvl="1"/>
            <a:r>
              <a:rPr lang="en-US" altLang="zh-CN" dirty="0"/>
              <a:t>Imaging: Dragonfly, SDSS, HST, Gemini</a:t>
            </a:r>
            <a:r>
              <a:rPr lang="en-US" altLang="zh-CN" dirty="0" smtClean="0"/>
              <a:t>…</a:t>
            </a:r>
          </a:p>
          <a:p>
            <a:pPr lvl="1"/>
            <a:r>
              <a:rPr lang="en-US" altLang="zh-CN" dirty="0"/>
              <a:t>Spectroscopy of objects in DF2: W. M. Keck Observatory</a:t>
            </a:r>
            <a:endParaRPr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3290" y="1690688"/>
            <a:ext cx="4440510" cy="3062128"/>
          </a:xfrm>
          <a:prstGeom prst="rect">
            <a:avLst/>
          </a:prstGeom>
        </p:spPr>
      </p:pic>
      <p:sp>
        <p:nvSpPr>
          <p:cNvPr id="5" name="矩形 4"/>
          <p:cNvSpPr/>
          <p:nvPr/>
        </p:nvSpPr>
        <p:spPr>
          <a:xfrm>
            <a:off x="7503623" y="1825624"/>
            <a:ext cx="725978" cy="2569037"/>
          </a:xfrm>
          <a:prstGeom prst="rect">
            <a:avLst/>
          </a:prstGeom>
          <a:solidFill>
            <a:srgbClr val="C000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7259782" y="980902"/>
            <a:ext cx="1751214" cy="369332"/>
          </a:xfrm>
          <a:prstGeom prst="rect">
            <a:avLst/>
          </a:prstGeom>
          <a:noFill/>
        </p:spPr>
        <p:txBody>
          <a:bodyPr wrap="square" rtlCol="0">
            <a:spAutoFit/>
          </a:bodyPr>
          <a:lstStyle/>
          <a:p>
            <a:r>
              <a:rPr lang="en-US" altLang="zh-CN" dirty="0" smtClean="0"/>
              <a:t>Ultra faint, UDG</a:t>
            </a:r>
            <a:endParaRPr lang="zh-CN" altLang="en-US" dirty="0"/>
          </a:p>
        </p:txBody>
      </p:sp>
      <p:sp>
        <p:nvSpPr>
          <p:cNvPr id="7" name="下箭头 6"/>
          <p:cNvSpPr/>
          <p:nvPr/>
        </p:nvSpPr>
        <p:spPr>
          <a:xfrm>
            <a:off x="7808422" y="1296785"/>
            <a:ext cx="216131" cy="4599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068781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F793F78F-A58B-2312-0716-4CC9E7A12DC6}"/>
              </a:ext>
            </a:extLst>
          </p:cNvPr>
          <p:cNvSpPr txBox="1"/>
          <p:nvPr/>
        </p:nvSpPr>
        <p:spPr>
          <a:xfrm>
            <a:off x="583375" y="429882"/>
            <a:ext cx="4398324" cy="369332"/>
          </a:xfrm>
          <a:prstGeom prst="rect">
            <a:avLst/>
          </a:prstGeom>
          <a:noFill/>
        </p:spPr>
        <p:txBody>
          <a:bodyPr wrap="square">
            <a:spAutoFit/>
          </a:bodyPr>
          <a:lstStyle/>
          <a:p>
            <a:pPr marL="285750" indent="-285750">
              <a:buFont typeface="Arial" panose="020B0604020202020204" pitchFamily="34" charset="0"/>
              <a:buChar char="•"/>
            </a:pPr>
            <a:r>
              <a:rPr lang="zh-CN" altLang="en-US" b="1" dirty="0">
                <a:latin typeface="楷体" panose="02010609060101010101" pitchFamily="49" charset="-122"/>
                <a:ea typeface="楷体" panose="02010609060101010101" pitchFamily="49" charset="-122"/>
              </a:rPr>
              <a:t>恒星分布异常的一个矮星系</a:t>
            </a:r>
            <a:r>
              <a:rPr lang="en-US" altLang="zh-CN" b="1" dirty="0">
                <a:latin typeface="楷体" panose="02010609060101010101" pitchFamily="49" charset="-122"/>
                <a:ea typeface="楷体" panose="02010609060101010101" pitchFamily="49" charset="-122"/>
              </a:rPr>
              <a:t>——</a:t>
            </a:r>
            <a:r>
              <a:rPr lang="en-US" altLang="zh-CN" b="1" dirty="0" err="1">
                <a:latin typeface="楷体" panose="02010609060101010101" pitchFamily="49" charset="-122"/>
                <a:ea typeface="楷体" panose="02010609060101010101" pitchFamily="49" charset="-122"/>
              </a:rPr>
              <a:t>Nube</a:t>
            </a:r>
            <a:endParaRPr lang="zh-CN" altLang="en-US" b="1" dirty="0">
              <a:latin typeface="楷体" panose="02010609060101010101" pitchFamily="49" charset="-122"/>
              <a:ea typeface="楷体" panose="02010609060101010101" pitchFamily="49" charset="-122"/>
            </a:endParaRPr>
          </a:p>
        </p:txBody>
      </p:sp>
      <p:pic>
        <p:nvPicPr>
          <p:cNvPr id="6" name="图片 5">
            <a:extLst>
              <a:ext uri="{FF2B5EF4-FFF2-40B4-BE49-F238E27FC236}">
                <a16:creationId xmlns:a16="http://schemas.microsoft.com/office/drawing/2014/main" id="{060D9F5B-D312-4C05-4AE6-C2F3AEB722C9}"/>
              </a:ext>
            </a:extLst>
          </p:cNvPr>
          <p:cNvPicPr>
            <a:picLocks noChangeAspect="1"/>
          </p:cNvPicPr>
          <p:nvPr/>
        </p:nvPicPr>
        <p:blipFill>
          <a:blip r:embed="rId2"/>
          <a:stretch>
            <a:fillRect/>
          </a:stretch>
        </p:blipFill>
        <p:spPr>
          <a:xfrm>
            <a:off x="890107" y="1484416"/>
            <a:ext cx="4456535" cy="4417385"/>
          </a:xfrm>
          <a:prstGeom prst="rect">
            <a:avLst/>
          </a:prstGeom>
        </p:spPr>
      </p:pic>
      <p:grpSp>
        <p:nvGrpSpPr>
          <p:cNvPr id="32" name="组合 31">
            <a:extLst>
              <a:ext uri="{FF2B5EF4-FFF2-40B4-BE49-F238E27FC236}">
                <a16:creationId xmlns:a16="http://schemas.microsoft.com/office/drawing/2014/main" id="{32022963-AFEC-9FBF-96F8-45F523A2AFB9}"/>
              </a:ext>
            </a:extLst>
          </p:cNvPr>
          <p:cNvGrpSpPr/>
          <p:nvPr/>
        </p:nvGrpSpPr>
        <p:grpSpPr>
          <a:xfrm>
            <a:off x="6299860" y="1484416"/>
            <a:ext cx="5118265" cy="3693319"/>
            <a:chOff x="6299860" y="1484416"/>
            <a:chExt cx="5118265" cy="3693319"/>
          </a:xfrm>
        </p:grpSpPr>
        <p:sp>
          <p:nvSpPr>
            <p:cNvPr id="19" name="文本框 18">
              <a:extLst>
                <a:ext uri="{FF2B5EF4-FFF2-40B4-BE49-F238E27FC236}">
                  <a16:creationId xmlns:a16="http://schemas.microsoft.com/office/drawing/2014/main" id="{2064EE74-5968-27CD-3C2A-71B739D2CFE2}"/>
                </a:ext>
              </a:extLst>
            </p:cNvPr>
            <p:cNvSpPr txBox="1"/>
            <p:nvPr/>
          </p:nvSpPr>
          <p:spPr>
            <a:xfrm>
              <a:off x="6299860" y="1484416"/>
              <a:ext cx="5118265" cy="3693319"/>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latin typeface="楷体" panose="02010609060101010101" pitchFamily="49" charset="-122"/>
                  <a:ea typeface="楷体" panose="02010609060101010101" pitchFamily="49" charset="-122"/>
                </a:rPr>
                <a:t>距离：</a:t>
              </a:r>
              <a:endParaRPr lang="en-US" altLang="zh-CN" dirty="0">
                <a:latin typeface="楷体" panose="02010609060101010101" pitchFamily="49" charset="-122"/>
                <a:ea typeface="楷体" panose="02010609060101010101" pitchFamily="49" charset="-122"/>
              </a:endParaRPr>
            </a:p>
            <a:p>
              <a:endParaRPr lang="en-US" altLang="zh-CN" dirty="0">
                <a:latin typeface="楷体" panose="02010609060101010101" pitchFamily="49" charset="-122"/>
                <a:ea typeface="楷体" panose="02010609060101010101" pitchFamily="49" charset="-122"/>
              </a:endParaRPr>
            </a:p>
            <a:p>
              <a:pPr marL="285750" indent="-285750">
                <a:buFont typeface="Arial" panose="020B0604020202020204" pitchFamily="34" charset="0"/>
                <a:buChar char="•"/>
              </a:pPr>
              <a:r>
                <a:rPr lang="zh-CN" altLang="en-US" dirty="0">
                  <a:latin typeface="楷体" panose="02010609060101010101" pitchFamily="49" charset="-122"/>
                  <a:ea typeface="楷体" panose="02010609060101010101" pitchFamily="49" charset="-122"/>
                </a:rPr>
                <a:t>恒星总质量：</a:t>
              </a:r>
              <a:endParaRPr lang="en-US" altLang="zh-CN" dirty="0">
                <a:latin typeface="楷体" panose="02010609060101010101" pitchFamily="49" charset="-122"/>
                <a:ea typeface="楷体" panose="02010609060101010101" pitchFamily="49" charset="-122"/>
              </a:endParaRPr>
            </a:p>
            <a:p>
              <a:pPr marL="285750" indent="-285750">
                <a:buFont typeface="Arial" panose="020B0604020202020204" pitchFamily="34" charset="0"/>
                <a:buChar char="•"/>
              </a:pPr>
              <a:endParaRPr lang="en-US" altLang="zh-CN" dirty="0">
                <a:latin typeface="楷体" panose="02010609060101010101" pitchFamily="49" charset="-122"/>
                <a:ea typeface="楷体" panose="02010609060101010101" pitchFamily="49" charset="-122"/>
              </a:endParaRPr>
            </a:p>
            <a:p>
              <a:pPr marL="285750" indent="-285750">
                <a:buFont typeface="Arial" panose="020B0604020202020204" pitchFamily="34" charset="0"/>
                <a:buChar char="•"/>
              </a:pPr>
              <a:r>
                <a:rPr lang="zh-CN" altLang="en-US" dirty="0">
                  <a:latin typeface="楷体" panose="02010609060101010101" pitchFamily="49" charset="-122"/>
                  <a:ea typeface="楷体" panose="02010609060101010101" pitchFamily="49" charset="-122"/>
                </a:rPr>
                <a:t>有效半径：</a:t>
              </a:r>
              <a:endParaRPr lang="en-US" altLang="zh-CN" dirty="0">
                <a:latin typeface="楷体" panose="02010609060101010101" pitchFamily="49" charset="-122"/>
                <a:ea typeface="楷体" panose="02010609060101010101" pitchFamily="49" charset="-122"/>
              </a:endParaRPr>
            </a:p>
            <a:p>
              <a:pPr marL="285750" indent="-285750">
                <a:buFont typeface="Arial" panose="020B0604020202020204" pitchFamily="34" charset="0"/>
                <a:buChar char="•"/>
              </a:pPr>
              <a:endParaRPr lang="en-US" altLang="zh-CN" dirty="0">
                <a:latin typeface="楷体" panose="02010609060101010101" pitchFamily="49" charset="-122"/>
                <a:ea typeface="楷体" panose="02010609060101010101" pitchFamily="49" charset="-122"/>
              </a:endParaRPr>
            </a:p>
            <a:p>
              <a:pPr marL="285750" indent="-285750">
                <a:buFont typeface="Arial" panose="020B0604020202020204" pitchFamily="34" charset="0"/>
                <a:buChar char="•"/>
              </a:pPr>
              <a:r>
                <a:rPr lang="zh-CN" altLang="en-US" dirty="0">
                  <a:latin typeface="楷体" panose="02010609060101010101" pitchFamily="49" charset="-122"/>
                  <a:ea typeface="楷体" panose="02010609060101010101" pitchFamily="49" charset="-122"/>
                </a:rPr>
                <a:t>动力学质量：</a:t>
              </a:r>
              <a:endParaRPr lang="en-US" altLang="zh-CN" dirty="0">
                <a:latin typeface="楷体" panose="02010609060101010101" pitchFamily="49" charset="-122"/>
                <a:ea typeface="楷体" panose="02010609060101010101" pitchFamily="49" charset="-122"/>
              </a:endParaRPr>
            </a:p>
            <a:p>
              <a:pPr marL="285750" indent="-285750">
                <a:buFont typeface="Arial" panose="020B0604020202020204" pitchFamily="34" charset="0"/>
                <a:buChar char="•"/>
              </a:pPr>
              <a:endParaRPr lang="en-US" altLang="zh-CN" dirty="0">
                <a:latin typeface="楷体" panose="02010609060101010101" pitchFamily="49" charset="-122"/>
                <a:ea typeface="楷体" panose="02010609060101010101" pitchFamily="49" charset="-122"/>
              </a:endParaRPr>
            </a:p>
            <a:p>
              <a:pPr marL="285750" indent="-285750">
                <a:buFont typeface="Arial" panose="020B0604020202020204" pitchFamily="34" charset="0"/>
                <a:buChar char="•"/>
              </a:pPr>
              <a:endParaRPr lang="en-US" altLang="zh-CN" dirty="0">
                <a:latin typeface="楷体" panose="02010609060101010101" pitchFamily="49" charset="-122"/>
                <a:ea typeface="楷体" panose="02010609060101010101" pitchFamily="49" charset="-122"/>
              </a:endParaRPr>
            </a:p>
            <a:p>
              <a:pPr marL="285750" indent="-285750">
                <a:buFont typeface="Arial" panose="020B0604020202020204" pitchFamily="34" charset="0"/>
                <a:buChar char="•"/>
              </a:pPr>
              <a:r>
                <a:rPr lang="zh-CN" altLang="en-US" dirty="0">
                  <a:latin typeface="楷体" panose="02010609060101010101" pitchFamily="49" charset="-122"/>
                  <a:ea typeface="楷体" panose="02010609060101010101" pitchFamily="49" charset="-122"/>
                </a:rPr>
                <a:t>年龄：</a:t>
              </a:r>
              <a:endParaRPr lang="en-US" altLang="zh-CN" dirty="0">
                <a:latin typeface="楷体" panose="02010609060101010101" pitchFamily="49" charset="-122"/>
                <a:ea typeface="楷体" panose="02010609060101010101" pitchFamily="49" charset="-122"/>
              </a:endParaRPr>
            </a:p>
            <a:p>
              <a:pPr marL="285750" indent="-285750">
                <a:buFont typeface="Arial" panose="020B0604020202020204" pitchFamily="34" charset="0"/>
                <a:buChar char="•"/>
              </a:pPr>
              <a:endParaRPr lang="en-US" altLang="zh-CN" dirty="0">
                <a:latin typeface="楷体" panose="02010609060101010101" pitchFamily="49" charset="-122"/>
                <a:ea typeface="楷体" panose="02010609060101010101" pitchFamily="49" charset="-122"/>
              </a:endParaRPr>
            </a:p>
            <a:p>
              <a:pPr marL="285750" indent="-285750">
                <a:buFont typeface="Arial" panose="020B0604020202020204" pitchFamily="34" charset="0"/>
                <a:buChar char="•"/>
              </a:pPr>
              <a:r>
                <a:rPr lang="zh-CN" altLang="en-US" dirty="0">
                  <a:latin typeface="楷体" panose="02010609060101010101" pitchFamily="49" charset="-122"/>
                  <a:ea typeface="楷体" panose="02010609060101010101" pitchFamily="49" charset="-122"/>
                </a:rPr>
                <a:t>位置孤立：没有受到潮汐力的迹象，和最有可能的</a:t>
              </a:r>
              <a:r>
                <a:rPr lang="en-US" altLang="zh-CN" dirty="0">
                  <a:latin typeface="楷体" panose="02010609060101010101" pitchFamily="49" charset="-122"/>
                  <a:ea typeface="楷体" panose="02010609060101010101" pitchFamily="49" charset="-122"/>
                </a:rPr>
                <a:t>host halo UGC929 </a:t>
              </a:r>
              <a:r>
                <a:rPr lang="zh-CN" altLang="en-US" dirty="0">
                  <a:latin typeface="楷体" panose="02010609060101010101" pitchFamily="49" charset="-122"/>
                  <a:ea typeface="楷体" panose="02010609060101010101" pitchFamily="49" charset="-122"/>
                </a:rPr>
                <a:t>距离是</a:t>
              </a:r>
              <a:r>
                <a:rPr lang="en-US" altLang="zh-CN" dirty="0">
                  <a:latin typeface="楷体" panose="02010609060101010101" pitchFamily="49" charset="-122"/>
                  <a:ea typeface="楷体" panose="02010609060101010101" pitchFamily="49" charset="-122"/>
                </a:rPr>
                <a:t>435kpc</a:t>
              </a:r>
            </a:p>
          </p:txBody>
        </p:sp>
        <p:pic>
          <p:nvPicPr>
            <p:cNvPr id="21" name="图片 20">
              <a:extLst>
                <a:ext uri="{FF2B5EF4-FFF2-40B4-BE49-F238E27FC236}">
                  <a16:creationId xmlns:a16="http://schemas.microsoft.com/office/drawing/2014/main" id="{2C5FF251-4543-D92C-21AC-719253D8F688}"/>
                </a:ext>
              </a:extLst>
            </p:cNvPr>
            <p:cNvPicPr>
              <a:picLocks noChangeAspect="1"/>
            </p:cNvPicPr>
            <p:nvPr/>
          </p:nvPicPr>
          <p:blipFill>
            <a:blip r:embed="rId3"/>
            <a:stretch>
              <a:fillRect/>
            </a:stretch>
          </p:blipFill>
          <p:spPr>
            <a:xfrm>
              <a:off x="7380768" y="1542075"/>
              <a:ext cx="1301817" cy="254013"/>
            </a:xfrm>
            <a:prstGeom prst="rect">
              <a:avLst/>
            </a:prstGeom>
          </p:spPr>
        </p:pic>
        <p:pic>
          <p:nvPicPr>
            <p:cNvPr id="23" name="图片 22">
              <a:extLst>
                <a:ext uri="{FF2B5EF4-FFF2-40B4-BE49-F238E27FC236}">
                  <a16:creationId xmlns:a16="http://schemas.microsoft.com/office/drawing/2014/main" id="{24A29340-6E63-1D09-9800-326C90AAADCC}"/>
                </a:ext>
              </a:extLst>
            </p:cNvPr>
            <p:cNvPicPr>
              <a:picLocks noChangeAspect="1"/>
            </p:cNvPicPr>
            <p:nvPr/>
          </p:nvPicPr>
          <p:blipFill>
            <a:blip r:embed="rId4"/>
            <a:stretch>
              <a:fillRect/>
            </a:stretch>
          </p:blipFill>
          <p:spPr>
            <a:xfrm>
              <a:off x="8031676" y="2084773"/>
              <a:ext cx="2711589" cy="254013"/>
            </a:xfrm>
            <a:prstGeom prst="rect">
              <a:avLst/>
            </a:prstGeom>
          </p:spPr>
        </p:pic>
        <p:pic>
          <p:nvPicPr>
            <p:cNvPr id="25" name="图片 24">
              <a:extLst>
                <a:ext uri="{FF2B5EF4-FFF2-40B4-BE49-F238E27FC236}">
                  <a16:creationId xmlns:a16="http://schemas.microsoft.com/office/drawing/2014/main" id="{C0AEBD59-A811-4CF7-83C7-D90A77D69010}"/>
                </a:ext>
              </a:extLst>
            </p:cNvPr>
            <p:cNvPicPr>
              <a:picLocks noChangeAspect="1"/>
            </p:cNvPicPr>
            <p:nvPr/>
          </p:nvPicPr>
          <p:blipFill>
            <a:blip r:embed="rId5"/>
            <a:stretch>
              <a:fillRect/>
            </a:stretch>
          </p:blipFill>
          <p:spPr>
            <a:xfrm>
              <a:off x="7866317" y="2627471"/>
              <a:ext cx="520727" cy="247663"/>
            </a:xfrm>
            <a:prstGeom prst="rect">
              <a:avLst/>
            </a:prstGeom>
          </p:spPr>
        </p:pic>
        <p:pic>
          <p:nvPicPr>
            <p:cNvPr id="27" name="图片 26">
              <a:extLst>
                <a:ext uri="{FF2B5EF4-FFF2-40B4-BE49-F238E27FC236}">
                  <a16:creationId xmlns:a16="http://schemas.microsoft.com/office/drawing/2014/main" id="{1687022D-1194-6B68-2488-AB7BB7575C9C}"/>
                </a:ext>
              </a:extLst>
            </p:cNvPr>
            <p:cNvPicPr>
              <a:picLocks noChangeAspect="1"/>
            </p:cNvPicPr>
            <p:nvPr/>
          </p:nvPicPr>
          <p:blipFill>
            <a:blip r:embed="rId6"/>
            <a:stretch>
              <a:fillRect/>
            </a:stretch>
          </p:blipFill>
          <p:spPr>
            <a:xfrm>
              <a:off x="8442085" y="2627471"/>
              <a:ext cx="1257365" cy="292115"/>
            </a:xfrm>
            <a:prstGeom prst="rect">
              <a:avLst/>
            </a:prstGeom>
          </p:spPr>
        </p:pic>
        <p:pic>
          <p:nvPicPr>
            <p:cNvPr id="29" name="图片 28">
              <a:extLst>
                <a:ext uri="{FF2B5EF4-FFF2-40B4-BE49-F238E27FC236}">
                  <a16:creationId xmlns:a16="http://schemas.microsoft.com/office/drawing/2014/main" id="{D1F07FAB-4186-1A3A-0082-8C959B8C4807}"/>
                </a:ext>
              </a:extLst>
            </p:cNvPr>
            <p:cNvPicPr>
              <a:picLocks noChangeAspect="1"/>
            </p:cNvPicPr>
            <p:nvPr/>
          </p:nvPicPr>
          <p:blipFill>
            <a:blip r:embed="rId7"/>
            <a:stretch>
              <a:fillRect/>
            </a:stretch>
          </p:blipFill>
          <p:spPr>
            <a:xfrm>
              <a:off x="6953106" y="3580575"/>
              <a:ext cx="4349974" cy="234962"/>
            </a:xfrm>
            <a:prstGeom prst="rect">
              <a:avLst/>
            </a:prstGeom>
          </p:spPr>
        </p:pic>
        <p:pic>
          <p:nvPicPr>
            <p:cNvPr id="31" name="图片 30">
              <a:extLst>
                <a:ext uri="{FF2B5EF4-FFF2-40B4-BE49-F238E27FC236}">
                  <a16:creationId xmlns:a16="http://schemas.microsoft.com/office/drawing/2014/main" id="{0AAF8EA0-68DD-6FFF-C83E-2A51A18E71AE}"/>
                </a:ext>
              </a:extLst>
            </p:cNvPr>
            <p:cNvPicPr>
              <a:picLocks noChangeAspect="1"/>
            </p:cNvPicPr>
            <p:nvPr/>
          </p:nvPicPr>
          <p:blipFill>
            <a:blip r:embed="rId8"/>
            <a:stretch>
              <a:fillRect/>
            </a:stretch>
          </p:blipFill>
          <p:spPr>
            <a:xfrm>
              <a:off x="7339205" y="4035572"/>
              <a:ext cx="1238314" cy="311166"/>
            </a:xfrm>
            <a:prstGeom prst="rect">
              <a:avLst/>
            </a:prstGeom>
          </p:spPr>
        </p:pic>
      </p:grpSp>
      <p:sp>
        <p:nvSpPr>
          <p:cNvPr id="34" name="文本框 33">
            <a:extLst>
              <a:ext uri="{FF2B5EF4-FFF2-40B4-BE49-F238E27FC236}">
                <a16:creationId xmlns:a16="http://schemas.microsoft.com/office/drawing/2014/main" id="{AB0D3021-468D-AB38-FF9A-7019B2B2FBFD}"/>
              </a:ext>
            </a:extLst>
          </p:cNvPr>
          <p:cNvSpPr txBox="1"/>
          <p:nvPr/>
        </p:nvSpPr>
        <p:spPr>
          <a:xfrm>
            <a:off x="5635080" y="407507"/>
            <a:ext cx="2231237" cy="369332"/>
          </a:xfrm>
          <a:prstGeom prst="rect">
            <a:avLst/>
          </a:prstGeom>
          <a:noFill/>
        </p:spPr>
        <p:txBody>
          <a:bodyPr wrap="square">
            <a:spAutoFit/>
          </a:bodyPr>
          <a:lstStyle/>
          <a:p>
            <a:r>
              <a:rPr lang="pt-BR" altLang="zh-CN" sz="1800" b="0" i="0" u="none" strike="noStrike" baseline="0" dirty="0">
                <a:latin typeface="NimbusRomNo9L-Regu"/>
              </a:rPr>
              <a:t>A&amp;A 681, A15 (2024)</a:t>
            </a:r>
            <a:endParaRPr lang="zh-CN" altLang="en-US" dirty="0"/>
          </a:p>
        </p:txBody>
      </p:sp>
      <p:sp>
        <p:nvSpPr>
          <p:cNvPr id="13" name="文本框 12">
            <a:extLst>
              <a:ext uri="{FF2B5EF4-FFF2-40B4-BE49-F238E27FC236}">
                <a16:creationId xmlns:a16="http://schemas.microsoft.com/office/drawing/2014/main" id="{F9382544-8E35-55B3-D316-D34AF6CB21DF}"/>
              </a:ext>
            </a:extLst>
          </p:cNvPr>
          <p:cNvSpPr txBox="1"/>
          <p:nvPr/>
        </p:nvSpPr>
        <p:spPr>
          <a:xfrm>
            <a:off x="972048" y="906448"/>
            <a:ext cx="3663562" cy="369332"/>
          </a:xfrm>
          <a:prstGeom prst="rect">
            <a:avLst/>
          </a:prstGeom>
          <a:noFill/>
        </p:spPr>
        <p:txBody>
          <a:bodyPr wrap="square" rtlCol="0">
            <a:spAutoFit/>
          </a:bodyPr>
          <a:lstStyle/>
          <a:p>
            <a:r>
              <a:rPr lang="en-US" altLang="zh-CN" dirty="0"/>
              <a:t>*almost dark galaxy: </a:t>
            </a:r>
            <a:r>
              <a:rPr lang="en-US" altLang="zh-CN" dirty="0" err="1"/>
              <a:t>Nube</a:t>
            </a:r>
            <a:endParaRPr lang="zh-CN" altLang="en-US" dirty="0"/>
          </a:p>
        </p:txBody>
      </p:sp>
    </p:spTree>
    <p:extLst>
      <p:ext uri="{BB962C8B-B14F-4D97-AF65-F5344CB8AC3E}">
        <p14:creationId xmlns:p14="http://schemas.microsoft.com/office/powerpoint/2010/main" val="26497605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F9E6BE3-F900-3194-14F3-43DAEF6A4D99}"/>
              </a:ext>
            </a:extLst>
          </p:cNvPr>
          <p:cNvSpPr txBox="1"/>
          <p:nvPr/>
        </p:nvSpPr>
        <p:spPr>
          <a:xfrm>
            <a:off x="874643" y="413468"/>
            <a:ext cx="82776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prstClr val="black"/>
                </a:solidFill>
                <a:effectLst/>
                <a:uLnTx/>
                <a:uFillTx/>
                <a:latin typeface="等线" panose="020F0502020204030204"/>
                <a:ea typeface="等线" panose="02010600030101010101" pitchFamily="2" charset="-122"/>
                <a:cs typeface="+mn-cs"/>
              </a:rPr>
              <a:t>*anomalous star distribution</a:t>
            </a:r>
            <a:r>
              <a:rPr kumimoji="0" lang="zh-CN" altLang="en-US" sz="1800" b="0" i="0" u="none" strike="noStrike" kern="1200" cap="none" spc="0" normalizeH="0" baseline="0" noProof="0" dirty="0" smtClean="0">
                <a:ln>
                  <a:noFill/>
                </a:ln>
                <a:solidFill>
                  <a:prstClr val="black"/>
                </a:solidFill>
                <a:effectLst/>
                <a:uLnTx/>
                <a:uFillTx/>
                <a:latin typeface="等线" panose="020F0502020204030204"/>
                <a:ea typeface="等线" panose="02010600030101010101" pitchFamily="2" charset="-122"/>
                <a:cs typeface="+mn-cs"/>
              </a:rPr>
              <a:t>：</a:t>
            </a:r>
            <a:r>
              <a:rPr kumimoji="0" lang="en-US" altLang="zh-CN" sz="1800" b="0" i="0" u="none" strike="noStrike" kern="1200" cap="none" spc="0" normalizeH="0" baseline="0" noProof="0" dirty="0" smtClean="0">
                <a:ln>
                  <a:noFill/>
                </a:ln>
                <a:solidFill>
                  <a:prstClr val="black"/>
                </a:solidFill>
                <a:effectLst/>
                <a:uLnTx/>
                <a:uFillTx/>
                <a:latin typeface="等线" panose="020F0502020204030204"/>
                <a:ea typeface="等线" panose="02010600030101010101" pitchFamily="2" charset="-122"/>
                <a:cs typeface="+mn-cs"/>
              </a:rPr>
              <a:t>low central brightness</a:t>
            </a:r>
            <a:r>
              <a:rPr lang="zh-CN" altLang="en-US" dirty="0" smtClean="0">
                <a:solidFill>
                  <a:prstClr val="black"/>
                </a:solidFill>
                <a:latin typeface="等线" panose="020F0502020204030204"/>
                <a:ea typeface="等线" panose="02010600030101010101" pitchFamily="2" charset="-122"/>
              </a:rPr>
              <a:t>，</a:t>
            </a:r>
            <a:r>
              <a:rPr lang="en-US" altLang="zh-CN" dirty="0" smtClean="0">
                <a:solidFill>
                  <a:prstClr val="black"/>
                </a:solidFill>
                <a:latin typeface="等线" panose="020F0502020204030204"/>
                <a:ea typeface="等线" panose="02010600030101010101" pitchFamily="2" charset="-122"/>
              </a:rPr>
              <a:t>large </a:t>
            </a:r>
            <a:r>
              <a:rPr lang="en-US" altLang="zh-CN" b="1" i="1" dirty="0" err="1" smtClean="0">
                <a:solidFill>
                  <a:srgbClr val="FF0000"/>
                </a:solidFill>
                <a:latin typeface="等线" panose="020F0502020204030204"/>
                <a:ea typeface="等线" panose="02010600030101010101" pitchFamily="2" charset="-122"/>
              </a:rPr>
              <a:t>R_e</a:t>
            </a:r>
            <a:r>
              <a:rPr lang="zh-CN" altLang="en-US" b="1" i="1" dirty="0" smtClean="0">
                <a:solidFill>
                  <a:srgbClr val="FF0000"/>
                </a:solidFill>
                <a:latin typeface="等线" panose="020F0502020204030204"/>
                <a:ea typeface="等线" panose="02010600030101010101" pitchFamily="2" charset="-122"/>
              </a:rPr>
              <a:t>，</a:t>
            </a:r>
            <a:r>
              <a:rPr lang="en-US" altLang="zh-CN" b="1" i="1" dirty="0" smtClean="0">
                <a:solidFill>
                  <a:srgbClr val="FF0000"/>
                </a:solidFill>
                <a:latin typeface="等线" panose="020F0502020204030204"/>
                <a:ea typeface="等线" panose="02010600030101010101" pitchFamily="2" charset="-122"/>
              </a:rPr>
              <a:t>exceeding UDGs(R_e~1.5-5kpc</a:t>
            </a:r>
            <a:r>
              <a:rPr lang="en-US" altLang="zh-CN" b="1" i="1" dirty="0">
                <a:solidFill>
                  <a:srgbClr val="FF0000"/>
                </a:solidFill>
                <a:latin typeface="等线" panose="020F0502020204030204"/>
                <a:ea typeface="等线" panose="02010600030101010101" pitchFamily="2" charset="-122"/>
              </a:rPr>
              <a:t>)</a:t>
            </a:r>
            <a:endParaRPr kumimoji="0" lang="zh-CN" altLang="en-US" sz="1800" b="1" i="1"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CC45DCE6-AE38-2970-90BC-4A4F409E422C}"/>
              </a:ext>
            </a:extLst>
          </p:cNvPr>
          <p:cNvPicPr>
            <a:picLocks noChangeAspect="1"/>
          </p:cNvPicPr>
          <p:nvPr/>
        </p:nvPicPr>
        <p:blipFill>
          <a:blip r:embed="rId2"/>
          <a:stretch>
            <a:fillRect/>
          </a:stretch>
        </p:blipFill>
        <p:spPr>
          <a:xfrm>
            <a:off x="2167723" y="1057119"/>
            <a:ext cx="5247229" cy="5652421"/>
          </a:xfrm>
          <a:prstGeom prst="rect">
            <a:avLst/>
          </a:prstGeom>
        </p:spPr>
      </p:pic>
      <p:pic>
        <p:nvPicPr>
          <p:cNvPr id="5" name="图片 4">
            <a:extLst>
              <a:ext uri="{FF2B5EF4-FFF2-40B4-BE49-F238E27FC236}">
                <a16:creationId xmlns:a16="http://schemas.microsoft.com/office/drawing/2014/main" id="{C9F8A994-481E-FA91-48E8-F7FCB2C63E6A}"/>
              </a:ext>
            </a:extLst>
          </p:cNvPr>
          <p:cNvPicPr>
            <a:picLocks noChangeAspect="1"/>
          </p:cNvPicPr>
          <p:nvPr/>
        </p:nvPicPr>
        <p:blipFill>
          <a:blip r:embed="rId3"/>
          <a:stretch>
            <a:fillRect/>
          </a:stretch>
        </p:blipFill>
        <p:spPr>
          <a:xfrm>
            <a:off x="7495202" y="1150904"/>
            <a:ext cx="3696482" cy="3642769"/>
          </a:xfrm>
          <a:prstGeom prst="rect">
            <a:avLst/>
          </a:prstGeom>
        </p:spPr>
      </p:pic>
      <p:sp>
        <p:nvSpPr>
          <p:cNvPr id="2" name="文本框 1"/>
          <p:cNvSpPr txBox="1"/>
          <p:nvPr/>
        </p:nvSpPr>
        <p:spPr>
          <a:xfrm>
            <a:off x="7547955" y="4926675"/>
            <a:ext cx="4217325" cy="830997"/>
          </a:xfrm>
          <a:prstGeom prst="rect">
            <a:avLst/>
          </a:prstGeom>
          <a:noFill/>
          <a:ln>
            <a:solidFill>
              <a:schemeClr val="bg2">
                <a:lumMod val="25000"/>
              </a:schemeClr>
            </a:solidFill>
          </a:ln>
        </p:spPr>
        <p:txBody>
          <a:bodyPr wrap="square" rtlCol="0">
            <a:spAutoFit/>
          </a:bodyPr>
          <a:lstStyle/>
          <a:p>
            <a:r>
              <a:rPr lang="en-US" altLang="zh-CN" sz="2400" b="1" dirty="0" smtClean="0"/>
              <a:t>Generated by dynamical heating of FDM</a:t>
            </a:r>
            <a:endParaRPr lang="zh-CN" altLang="en-US" sz="2400" b="1" dirty="0"/>
          </a:p>
        </p:txBody>
      </p:sp>
    </p:spTree>
    <p:extLst>
      <p:ext uri="{BB962C8B-B14F-4D97-AF65-F5344CB8AC3E}">
        <p14:creationId xmlns:p14="http://schemas.microsoft.com/office/powerpoint/2010/main" val="231209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E098482-15B3-501B-E4C1-FD2DD602F197}"/>
              </a:ext>
            </a:extLst>
          </p:cNvPr>
          <p:cNvSpPr txBox="1"/>
          <p:nvPr/>
        </p:nvSpPr>
        <p:spPr>
          <a:xfrm>
            <a:off x="310342" y="523703"/>
            <a:ext cx="4577541" cy="369332"/>
          </a:xfrm>
          <a:prstGeom prst="rect">
            <a:avLst/>
          </a:prstGeom>
          <a:noFill/>
        </p:spPr>
        <p:txBody>
          <a:bodyPr wrap="square" rtlCol="0">
            <a:spAutoFit/>
          </a:bodyPr>
          <a:lstStyle/>
          <a:p>
            <a:r>
              <a:rPr lang="en-US" altLang="zh-CN" b="1" dirty="0" smtClean="0"/>
              <a:t>initial star distribution</a:t>
            </a:r>
            <a:r>
              <a:rPr lang="zh-CN" altLang="en-US" b="1" dirty="0" smtClean="0"/>
              <a:t>：</a:t>
            </a:r>
            <a:r>
              <a:rPr lang="en-US" altLang="zh-CN" b="1" dirty="0"/>
              <a:t>Plummer</a:t>
            </a:r>
            <a:endParaRPr lang="zh-CN" altLang="en-US" b="1" dirty="0"/>
          </a:p>
        </p:txBody>
      </p:sp>
      <p:pic>
        <p:nvPicPr>
          <p:cNvPr id="6" name="图片 5">
            <a:extLst>
              <a:ext uri="{FF2B5EF4-FFF2-40B4-BE49-F238E27FC236}">
                <a16:creationId xmlns:a16="http://schemas.microsoft.com/office/drawing/2014/main" id="{317760B7-C093-1C6A-DFC0-C71DDDC4368D}"/>
              </a:ext>
            </a:extLst>
          </p:cNvPr>
          <p:cNvPicPr>
            <a:picLocks noChangeAspect="1"/>
          </p:cNvPicPr>
          <p:nvPr/>
        </p:nvPicPr>
        <p:blipFill>
          <a:blip r:embed="rId2"/>
          <a:stretch>
            <a:fillRect/>
          </a:stretch>
        </p:blipFill>
        <p:spPr>
          <a:xfrm>
            <a:off x="3905122" y="248196"/>
            <a:ext cx="2949196" cy="861135"/>
          </a:xfrm>
          <a:prstGeom prst="rect">
            <a:avLst/>
          </a:prstGeom>
        </p:spPr>
      </p:pic>
      <p:sp>
        <p:nvSpPr>
          <p:cNvPr id="7" name="文本框 6">
            <a:extLst>
              <a:ext uri="{FF2B5EF4-FFF2-40B4-BE49-F238E27FC236}">
                <a16:creationId xmlns:a16="http://schemas.microsoft.com/office/drawing/2014/main" id="{A10BFD17-0EB6-6366-707B-0A056388BAC0}"/>
              </a:ext>
            </a:extLst>
          </p:cNvPr>
          <p:cNvSpPr txBox="1"/>
          <p:nvPr/>
        </p:nvSpPr>
        <p:spPr>
          <a:xfrm>
            <a:off x="2051384" y="1214500"/>
            <a:ext cx="1853738" cy="369332"/>
          </a:xfrm>
          <a:prstGeom prst="rect">
            <a:avLst/>
          </a:prstGeom>
          <a:noFill/>
        </p:spPr>
        <p:txBody>
          <a:bodyPr wrap="square" rtlCol="0">
            <a:spAutoFit/>
          </a:bodyPr>
          <a:lstStyle/>
          <a:p>
            <a:r>
              <a:rPr lang="en-US" altLang="zh-CN" dirty="0" smtClean="0"/>
              <a:t>Total mass</a:t>
            </a:r>
            <a:r>
              <a:rPr lang="zh-CN" altLang="en-US" dirty="0" smtClean="0"/>
              <a:t>：</a:t>
            </a:r>
            <a:endParaRPr lang="zh-CN" altLang="en-US" dirty="0"/>
          </a:p>
        </p:txBody>
      </p:sp>
      <p:pic>
        <p:nvPicPr>
          <p:cNvPr id="9" name="图片 8">
            <a:extLst>
              <a:ext uri="{FF2B5EF4-FFF2-40B4-BE49-F238E27FC236}">
                <a16:creationId xmlns:a16="http://schemas.microsoft.com/office/drawing/2014/main" id="{351CA44D-5D84-27F4-1535-B8E9DDAF8352}"/>
              </a:ext>
            </a:extLst>
          </p:cNvPr>
          <p:cNvPicPr>
            <a:picLocks noChangeAspect="1"/>
          </p:cNvPicPr>
          <p:nvPr/>
        </p:nvPicPr>
        <p:blipFill>
          <a:blip r:embed="rId3"/>
          <a:stretch>
            <a:fillRect/>
          </a:stretch>
        </p:blipFill>
        <p:spPr>
          <a:xfrm>
            <a:off x="3306900" y="1186701"/>
            <a:ext cx="2072820" cy="396274"/>
          </a:xfrm>
          <a:prstGeom prst="rect">
            <a:avLst/>
          </a:prstGeom>
        </p:spPr>
      </p:pic>
      <p:sp>
        <p:nvSpPr>
          <p:cNvPr id="10" name="文本框 9">
            <a:extLst>
              <a:ext uri="{FF2B5EF4-FFF2-40B4-BE49-F238E27FC236}">
                <a16:creationId xmlns:a16="http://schemas.microsoft.com/office/drawing/2014/main" id="{A63D0440-0690-35CF-24BE-81022848EFB0}"/>
              </a:ext>
            </a:extLst>
          </p:cNvPr>
          <p:cNvSpPr txBox="1"/>
          <p:nvPr/>
        </p:nvSpPr>
        <p:spPr>
          <a:xfrm>
            <a:off x="947651" y="1876612"/>
            <a:ext cx="10349345" cy="369332"/>
          </a:xfrm>
          <a:prstGeom prst="rect">
            <a:avLst/>
          </a:prstGeom>
          <a:noFill/>
        </p:spPr>
        <p:txBody>
          <a:bodyPr wrap="square" rtlCol="0">
            <a:spAutoFit/>
          </a:bodyPr>
          <a:lstStyle/>
          <a:p>
            <a:r>
              <a:rPr lang="en-US" altLang="zh-CN" dirty="0" smtClean="0"/>
              <a:t>Initial half-light </a:t>
            </a:r>
            <a:r>
              <a:rPr lang="en-US" altLang="zh-CN" dirty="0"/>
              <a:t>radius: </a:t>
            </a:r>
            <a:r>
              <a:rPr lang="en-US" altLang="zh-CN" dirty="0" err="1" smtClean="0"/>
              <a:t>a_i</a:t>
            </a:r>
            <a:r>
              <a:rPr lang="en-US" altLang="zh-CN" dirty="0" smtClean="0"/>
              <a:t> as 1kpc</a:t>
            </a:r>
            <a:r>
              <a:rPr lang="zh-CN" altLang="en-US" dirty="0" smtClean="0"/>
              <a:t> （</a:t>
            </a:r>
            <a:r>
              <a:rPr lang="en-US" altLang="zh-CN" dirty="0" err="1" smtClean="0"/>
              <a:t>a_i</a:t>
            </a:r>
            <a:r>
              <a:rPr lang="en-US" altLang="zh-CN" dirty="0" smtClean="0"/>
              <a:t> at 0.5-1.5kpc has similar results</a:t>
            </a:r>
            <a:r>
              <a:rPr lang="zh-CN" altLang="en-US" dirty="0" smtClean="0"/>
              <a:t>）</a:t>
            </a:r>
            <a:endParaRPr lang="zh-CN" altLang="en-US" dirty="0"/>
          </a:p>
        </p:txBody>
      </p:sp>
      <p:sp>
        <p:nvSpPr>
          <p:cNvPr id="13" name="文本框 12">
            <a:extLst>
              <a:ext uri="{FF2B5EF4-FFF2-40B4-BE49-F238E27FC236}">
                <a16:creationId xmlns:a16="http://schemas.microsoft.com/office/drawing/2014/main" id="{3ED0E2A9-1F3F-487A-3CE3-4248FE5B605C}"/>
              </a:ext>
            </a:extLst>
          </p:cNvPr>
          <p:cNvSpPr txBox="1"/>
          <p:nvPr/>
        </p:nvSpPr>
        <p:spPr>
          <a:xfrm>
            <a:off x="576350" y="2729346"/>
            <a:ext cx="6661266" cy="369332"/>
          </a:xfrm>
          <a:prstGeom prst="rect">
            <a:avLst/>
          </a:prstGeom>
          <a:noFill/>
        </p:spPr>
        <p:txBody>
          <a:bodyPr wrap="square" rtlCol="0">
            <a:spAutoFit/>
          </a:bodyPr>
          <a:lstStyle/>
          <a:p>
            <a:r>
              <a:rPr lang="en-US" altLang="zh-CN" b="1" dirty="0" smtClean="0"/>
              <a:t>*star distribution is heated by FDM and described by diffusion</a:t>
            </a:r>
            <a:endParaRPr lang="zh-CN" altLang="en-US" b="1" dirty="0"/>
          </a:p>
        </p:txBody>
      </p:sp>
      <p:grpSp>
        <p:nvGrpSpPr>
          <p:cNvPr id="22" name="组合 21">
            <a:extLst>
              <a:ext uri="{FF2B5EF4-FFF2-40B4-BE49-F238E27FC236}">
                <a16:creationId xmlns:a16="http://schemas.microsoft.com/office/drawing/2014/main" id="{79504FDD-6C3F-B2FB-E80F-C4FF352E8447}"/>
              </a:ext>
            </a:extLst>
          </p:cNvPr>
          <p:cNvGrpSpPr/>
          <p:nvPr/>
        </p:nvGrpSpPr>
        <p:grpSpPr>
          <a:xfrm>
            <a:off x="1558129" y="3134720"/>
            <a:ext cx="5570362" cy="1477337"/>
            <a:chOff x="1103828" y="3429000"/>
            <a:chExt cx="5570362" cy="1477337"/>
          </a:xfrm>
        </p:grpSpPr>
        <p:pic>
          <p:nvPicPr>
            <p:cNvPr id="15" name="图片 14">
              <a:extLst>
                <a:ext uri="{FF2B5EF4-FFF2-40B4-BE49-F238E27FC236}">
                  <a16:creationId xmlns:a16="http://schemas.microsoft.com/office/drawing/2014/main" id="{85821CB3-E677-B389-754C-AD1F498A21C0}"/>
                </a:ext>
              </a:extLst>
            </p:cNvPr>
            <p:cNvPicPr>
              <a:picLocks noChangeAspect="1"/>
            </p:cNvPicPr>
            <p:nvPr/>
          </p:nvPicPr>
          <p:blipFill>
            <a:blip r:embed="rId4"/>
            <a:stretch>
              <a:fillRect/>
            </a:stretch>
          </p:blipFill>
          <p:spPr>
            <a:xfrm>
              <a:off x="1103828" y="3619622"/>
              <a:ext cx="723963" cy="419136"/>
            </a:xfrm>
            <a:prstGeom prst="rect">
              <a:avLst/>
            </a:prstGeom>
          </p:spPr>
        </p:pic>
        <p:pic>
          <p:nvPicPr>
            <p:cNvPr id="17" name="图片 16">
              <a:extLst>
                <a:ext uri="{FF2B5EF4-FFF2-40B4-BE49-F238E27FC236}">
                  <a16:creationId xmlns:a16="http://schemas.microsoft.com/office/drawing/2014/main" id="{4AC59893-B176-A687-3DA3-53105C213B46}"/>
                </a:ext>
              </a:extLst>
            </p:cNvPr>
            <p:cNvPicPr>
              <a:picLocks noChangeAspect="1"/>
            </p:cNvPicPr>
            <p:nvPr/>
          </p:nvPicPr>
          <p:blipFill>
            <a:blip r:embed="rId5"/>
            <a:stretch>
              <a:fillRect/>
            </a:stretch>
          </p:blipFill>
          <p:spPr>
            <a:xfrm>
              <a:off x="1922160" y="3429000"/>
              <a:ext cx="3642676" cy="701101"/>
            </a:xfrm>
            <a:prstGeom prst="rect">
              <a:avLst/>
            </a:prstGeom>
          </p:spPr>
        </p:pic>
        <p:pic>
          <p:nvPicPr>
            <p:cNvPr id="19" name="图片 18">
              <a:extLst>
                <a:ext uri="{FF2B5EF4-FFF2-40B4-BE49-F238E27FC236}">
                  <a16:creationId xmlns:a16="http://schemas.microsoft.com/office/drawing/2014/main" id="{A57CD653-7B9B-54EE-33F8-005C2FE553DE}"/>
                </a:ext>
              </a:extLst>
            </p:cNvPr>
            <p:cNvPicPr>
              <a:picLocks noChangeAspect="1"/>
            </p:cNvPicPr>
            <p:nvPr/>
          </p:nvPicPr>
          <p:blipFill>
            <a:blip r:embed="rId6"/>
            <a:stretch>
              <a:fillRect/>
            </a:stretch>
          </p:blipFill>
          <p:spPr>
            <a:xfrm>
              <a:off x="1103828" y="4395753"/>
              <a:ext cx="1112616" cy="510584"/>
            </a:xfrm>
            <a:prstGeom prst="rect">
              <a:avLst/>
            </a:prstGeom>
          </p:spPr>
        </p:pic>
        <p:pic>
          <p:nvPicPr>
            <p:cNvPr id="21" name="图片 20">
              <a:extLst>
                <a:ext uri="{FF2B5EF4-FFF2-40B4-BE49-F238E27FC236}">
                  <a16:creationId xmlns:a16="http://schemas.microsoft.com/office/drawing/2014/main" id="{1F05297B-D168-4079-97BD-6BC8A646B14B}"/>
                </a:ext>
              </a:extLst>
            </p:cNvPr>
            <p:cNvPicPr>
              <a:picLocks noChangeAspect="1"/>
            </p:cNvPicPr>
            <p:nvPr/>
          </p:nvPicPr>
          <p:blipFill>
            <a:blip r:embed="rId7"/>
            <a:stretch>
              <a:fillRect/>
            </a:stretch>
          </p:blipFill>
          <p:spPr>
            <a:xfrm>
              <a:off x="2238966" y="4460528"/>
              <a:ext cx="4435224" cy="381033"/>
            </a:xfrm>
            <a:prstGeom prst="rect">
              <a:avLst/>
            </a:prstGeom>
          </p:spPr>
        </p:pic>
      </p:grpSp>
      <p:pic>
        <p:nvPicPr>
          <p:cNvPr id="25" name="图片 24">
            <a:extLst>
              <a:ext uri="{FF2B5EF4-FFF2-40B4-BE49-F238E27FC236}">
                <a16:creationId xmlns:a16="http://schemas.microsoft.com/office/drawing/2014/main" id="{38A51D3C-2AE2-22D6-17A0-0B7209215A8F}"/>
              </a:ext>
            </a:extLst>
          </p:cNvPr>
          <p:cNvPicPr>
            <a:picLocks noChangeAspect="1"/>
          </p:cNvPicPr>
          <p:nvPr/>
        </p:nvPicPr>
        <p:blipFill>
          <a:blip r:embed="rId8"/>
          <a:stretch>
            <a:fillRect/>
          </a:stretch>
        </p:blipFill>
        <p:spPr>
          <a:xfrm>
            <a:off x="3635280" y="4877708"/>
            <a:ext cx="2347163" cy="784928"/>
          </a:xfrm>
          <a:prstGeom prst="rect">
            <a:avLst/>
          </a:prstGeom>
        </p:spPr>
      </p:pic>
      <p:pic>
        <p:nvPicPr>
          <p:cNvPr id="27" name="图片 26">
            <a:extLst>
              <a:ext uri="{FF2B5EF4-FFF2-40B4-BE49-F238E27FC236}">
                <a16:creationId xmlns:a16="http://schemas.microsoft.com/office/drawing/2014/main" id="{B4D40C29-5836-7FC8-A7E9-1FC9D90F12E4}"/>
              </a:ext>
            </a:extLst>
          </p:cNvPr>
          <p:cNvPicPr>
            <a:picLocks noChangeAspect="1"/>
          </p:cNvPicPr>
          <p:nvPr/>
        </p:nvPicPr>
        <p:blipFill>
          <a:blip r:embed="rId9"/>
          <a:stretch>
            <a:fillRect/>
          </a:stretch>
        </p:blipFill>
        <p:spPr>
          <a:xfrm>
            <a:off x="2205539" y="5852316"/>
            <a:ext cx="2377646" cy="594412"/>
          </a:xfrm>
          <a:prstGeom prst="rect">
            <a:avLst/>
          </a:prstGeom>
        </p:spPr>
      </p:pic>
      <p:pic>
        <p:nvPicPr>
          <p:cNvPr id="29" name="图片 28">
            <a:extLst>
              <a:ext uri="{FF2B5EF4-FFF2-40B4-BE49-F238E27FC236}">
                <a16:creationId xmlns:a16="http://schemas.microsoft.com/office/drawing/2014/main" id="{97941EAE-8FEF-3AE7-32C2-02B63ADE2B54}"/>
              </a:ext>
            </a:extLst>
          </p:cNvPr>
          <p:cNvPicPr>
            <a:picLocks noChangeAspect="1"/>
          </p:cNvPicPr>
          <p:nvPr/>
        </p:nvPicPr>
        <p:blipFill>
          <a:blip r:embed="rId10"/>
          <a:stretch>
            <a:fillRect/>
          </a:stretch>
        </p:blipFill>
        <p:spPr>
          <a:xfrm>
            <a:off x="5379720" y="5951385"/>
            <a:ext cx="1234547" cy="396274"/>
          </a:xfrm>
          <a:prstGeom prst="rect">
            <a:avLst/>
          </a:prstGeom>
        </p:spPr>
      </p:pic>
      <p:pic>
        <p:nvPicPr>
          <p:cNvPr id="31" name="图片 30">
            <a:extLst>
              <a:ext uri="{FF2B5EF4-FFF2-40B4-BE49-F238E27FC236}">
                <a16:creationId xmlns:a16="http://schemas.microsoft.com/office/drawing/2014/main" id="{ACBAB99E-087E-7895-8F8E-97E9A600517D}"/>
              </a:ext>
            </a:extLst>
          </p:cNvPr>
          <p:cNvPicPr>
            <a:picLocks noChangeAspect="1"/>
          </p:cNvPicPr>
          <p:nvPr/>
        </p:nvPicPr>
        <p:blipFill>
          <a:blip r:embed="rId11"/>
          <a:stretch>
            <a:fillRect/>
          </a:stretch>
        </p:blipFill>
        <p:spPr>
          <a:xfrm>
            <a:off x="6663569" y="5951385"/>
            <a:ext cx="3177815" cy="419136"/>
          </a:xfrm>
          <a:prstGeom prst="rect">
            <a:avLst/>
          </a:prstGeom>
        </p:spPr>
      </p:pic>
      <p:pic>
        <p:nvPicPr>
          <p:cNvPr id="33" name="图片 32">
            <a:extLst>
              <a:ext uri="{FF2B5EF4-FFF2-40B4-BE49-F238E27FC236}">
                <a16:creationId xmlns:a16="http://schemas.microsoft.com/office/drawing/2014/main" id="{8EB62157-443B-7B99-64B5-6F9487EC04CB}"/>
              </a:ext>
            </a:extLst>
          </p:cNvPr>
          <p:cNvPicPr>
            <a:picLocks noChangeAspect="1"/>
          </p:cNvPicPr>
          <p:nvPr/>
        </p:nvPicPr>
        <p:blipFill>
          <a:blip r:embed="rId12"/>
          <a:stretch>
            <a:fillRect/>
          </a:stretch>
        </p:blipFill>
        <p:spPr>
          <a:xfrm>
            <a:off x="7486836" y="2466892"/>
            <a:ext cx="3718882" cy="739204"/>
          </a:xfrm>
          <a:prstGeom prst="rect">
            <a:avLst/>
          </a:prstGeom>
        </p:spPr>
      </p:pic>
      <p:pic>
        <p:nvPicPr>
          <p:cNvPr id="35" name="图片 34">
            <a:extLst>
              <a:ext uri="{FF2B5EF4-FFF2-40B4-BE49-F238E27FC236}">
                <a16:creationId xmlns:a16="http://schemas.microsoft.com/office/drawing/2014/main" id="{2D3BC604-7C03-E339-9401-0808A488B9D6}"/>
              </a:ext>
            </a:extLst>
          </p:cNvPr>
          <p:cNvPicPr>
            <a:picLocks noChangeAspect="1"/>
          </p:cNvPicPr>
          <p:nvPr/>
        </p:nvPicPr>
        <p:blipFill>
          <a:blip r:embed="rId13"/>
          <a:stretch>
            <a:fillRect/>
          </a:stretch>
        </p:blipFill>
        <p:spPr>
          <a:xfrm>
            <a:off x="7585668" y="3335892"/>
            <a:ext cx="1333616" cy="320068"/>
          </a:xfrm>
          <a:prstGeom prst="rect">
            <a:avLst/>
          </a:prstGeom>
        </p:spPr>
      </p:pic>
      <p:pic>
        <p:nvPicPr>
          <p:cNvPr id="37" name="图片 36">
            <a:extLst>
              <a:ext uri="{FF2B5EF4-FFF2-40B4-BE49-F238E27FC236}">
                <a16:creationId xmlns:a16="http://schemas.microsoft.com/office/drawing/2014/main" id="{750739CE-AC7B-18DF-E26A-09755CED8B40}"/>
              </a:ext>
            </a:extLst>
          </p:cNvPr>
          <p:cNvPicPr>
            <a:picLocks noChangeAspect="1"/>
          </p:cNvPicPr>
          <p:nvPr/>
        </p:nvPicPr>
        <p:blipFill>
          <a:blip r:embed="rId14"/>
          <a:stretch>
            <a:fillRect/>
          </a:stretch>
        </p:blipFill>
        <p:spPr>
          <a:xfrm>
            <a:off x="7585668" y="3884284"/>
            <a:ext cx="2400508" cy="281964"/>
          </a:xfrm>
          <a:prstGeom prst="rect">
            <a:avLst/>
          </a:prstGeom>
        </p:spPr>
      </p:pic>
      <p:pic>
        <p:nvPicPr>
          <p:cNvPr id="39" name="图片 38">
            <a:extLst>
              <a:ext uri="{FF2B5EF4-FFF2-40B4-BE49-F238E27FC236}">
                <a16:creationId xmlns:a16="http://schemas.microsoft.com/office/drawing/2014/main" id="{96D1257F-65E9-3FA8-CD95-DF03E1F440A2}"/>
              </a:ext>
            </a:extLst>
          </p:cNvPr>
          <p:cNvPicPr>
            <a:picLocks noChangeAspect="1"/>
          </p:cNvPicPr>
          <p:nvPr/>
        </p:nvPicPr>
        <p:blipFill>
          <a:blip r:embed="rId15"/>
          <a:stretch>
            <a:fillRect/>
          </a:stretch>
        </p:blipFill>
        <p:spPr>
          <a:xfrm>
            <a:off x="7585668" y="4370205"/>
            <a:ext cx="2217612" cy="693480"/>
          </a:xfrm>
          <a:prstGeom prst="rect">
            <a:avLst/>
          </a:prstGeom>
        </p:spPr>
      </p:pic>
      <p:pic>
        <p:nvPicPr>
          <p:cNvPr id="41" name="图片 40">
            <a:extLst>
              <a:ext uri="{FF2B5EF4-FFF2-40B4-BE49-F238E27FC236}">
                <a16:creationId xmlns:a16="http://schemas.microsoft.com/office/drawing/2014/main" id="{79734792-6F94-0EE4-96FB-BF1E72AA7039}"/>
              </a:ext>
            </a:extLst>
          </p:cNvPr>
          <p:cNvPicPr>
            <a:picLocks noChangeAspect="1"/>
          </p:cNvPicPr>
          <p:nvPr/>
        </p:nvPicPr>
        <p:blipFill>
          <a:blip r:embed="rId16"/>
          <a:stretch>
            <a:fillRect/>
          </a:stretch>
        </p:blipFill>
        <p:spPr>
          <a:xfrm>
            <a:off x="7585668" y="5041420"/>
            <a:ext cx="3657917" cy="784928"/>
          </a:xfrm>
          <a:prstGeom prst="rect">
            <a:avLst/>
          </a:prstGeom>
        </p:spPr>
      </p:pic>
      <p:sp>
        <p:nvSpPr>
          <p:cNvPr id="42" name="矩形 41">
            <a:extLst>
              <a:ext uri="{FF2B5EF4-FFF2-40B4-BE49-F238E27FC236}">
                <a16:creationId xmlns:a16="http://schemas.microsoft.com/office/drawing/2014/main" id="{E701ACE4-8532-BE1A-30C9-6A9A22FB4C4A}"/>
              </a:ext>
            </a:extLst>
          </p:cNvPr>
          <p:cNvSpPr/>
          <p:nvPr/>
        </p:nvSpPr>
        <p:spPr>
          <a:xfrm>
            <a:off x="7381702" y="2466892"/>
            <a:ext cx="4156363" cy="33854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583185" y="6370521"/>
            <a:ext cx="6954880" cy="369332"/>
          </a:xfrm>
          <a:prstGeom prst="rect">
            <a:avLst/>
          </a:prstGeom>
          <a:noFill/>
        </p:spPr>
        <p:txBody>
          <a:bodyPr wrap="square" rtlCol="0">
            <a:spAutoFit/>
          </a:bodyPr>
          <a:lstStyle/>
          <a:p>
            <a:r>
              <a:rPr lang="en-US" altLang="zh-CN" dirty="0" smtClean="0"/>
              <a:t>A random walk in the energy space leads to larger energy dispersion </a:t>
            </a:r>
            <a:endParaRPr lang="zh-CN" altLang="en-US" dirty="0"/>
          </a:p>
        </p:txBody>
      </p:sp>
      <p:sp>
        <p:nvSpPr>
          <p:cNvPr id="24" name="文本框 23">
            <a:extLst>
              <a:ext uri="{FF2B5EF4-FFF2-40B4-BE49-F238E27FC236}">
                <a16:creationId xmlns:a16="http://schemas.microsoft.com/office/drawing/2014/main" id="{1129D93C-8633-6195-8E24-1627F297D4E2}"/>
              </a:ext>
            </a:extLst>
          </p:cNvPr>
          <p:cNvSpPr txBox="1"/>
          <p:nvPr/>
        </p:nvSpPr>
        <p:spPr>
          <a:xfrm>
            <a:off x="8212975" y="486541"/>
            <a:ext cx="2759825" cy="707886"/>
          </a:xfrm>
          <a:prstGeom prst="rect">
            <a:avLst/>
          </a:prstGeom>
          <a:noFill/>
          <a:ln>
            <a:solidFill>
              <a:schemeClr val="tx1"/>
            </a:solidFill>
          </a:ln>
        </p:spPr>
        <p:txBody>
          <a:bodyPr wrap="square">
            <a:spAutoFit/>
          </a:bodyPr>
          <a:lstStyle/>
          <a:p>
            <a:r>
              <a:rPr lang="en-US" altLang="zh-CN" sz="2000" b="1" i="0" dirty="0">
                <a:solidFill>
                  <a:srgbClr val="333333"/>
                </a:solidFill>
                <a:effectLst/>
                <a:latin typeface="-apple-system"/>
              </a:rPr>
              <a:t>Ben Bar-Or </a:t>
            </a:r>
            <a:r>
              <a:rPr lang="en-US" altLang="zh-CN" sz="2000" b="1" i="1" dirty="0">
                <a:solidFill>
                  <a:srgbClr val="333333"/>
                </a:solidFill>
                <a:effectLst/>
                <a:latin typeface="-apple-system"/>
              </a:rPr>
              <a:t>et al</a:t>
            </a:r>
            <a:r>
              <a:rPr lang="en-US" altLang="zh-CN" sz="2000" b="1" i="0" dirty="0">
                <a:solidFill>
                  <a:srgbClr val="333333"/>
                </a:solidFill>
                <a:effectLst/>
                <a:latin typeface="-apple-system"/>
              </a:rPr>
              <a:t> 2019 </a:t>
            </a:r>
            <a:r>
              <a:rPr lang="en-US" altLang="zh-CN" sz="2000" b="1" i="1" dirty="0" err="1">
                <a:solidFill>
                  <a:srgbClr val="333333"/>
                </a:solidFill>
                <a:effectLst/>
                <a:latin typeface="-apple-system"/>
              </a:rPr>
              <a:t>ApJ</a:t>
            </a:r>
            <a:r>
              <a:rPr lang="en-US" altLang="zh-CN" sz="2000" b="1" i="0" dirty="0">
                <a:solidFill>
                  <a:srgbClr val="333333"/>
                </a:solidFill>
                <a:effectLst/>
                <a:latin typeface="-apple-system"/>
              </a:rPr>
              <a:t> 871 28</a:t>
            </a:r>
            <a:endParaRPr lang="zh-CN" altLang="en-US" sz="2000" b="1" dirty="0"/>
          </a:p>
        </p:txBody>
      </p:sp>
      <p:sp>
        <p:nvSpPr>
          <p:cNvPr id="3" name="文本框 2"/>
          <p:cNvSpPr txBox="1"/>
          <p:nvPr/>
        </p:nvSpPr>
        <p:spPr>
          <a:xfrm>
            <a:off x="626225" y="99753"/>
            <a:ext cx="4195157" cy="400110"/>
          </a:xfrm>
          <a:prstGeom prst="rect">
            <a:avLst/>
          </a:prstGeom>
          <a:noFill/>
        </p:spPr>
        <p:txBody>
          <a:bodyPr wrap="square" rtlCol="0">
            <a:spAutoFit/>
          </a:bodyPr>
          <a:lstStyle/>
          <a:p>
            <a:r>
              <a:rPr lang="en-US" altLang="zh-CN" sz="2000" b="1" dirty="0" smtClean="0">
                <a:solidFill>
                  <a:schemeClr val="accent1"/>
                </a:solidFill>
              </a:rPr>
              <a:t>Analytical treatment of heating</a:t>
            </a:r>
            <a:endParaRPr lang="zh-CN" altLang="en-US" sz="2000" b="1" dirty="0">
              <a:solidFill>
                <a:schemeClr val="accent1"/>
              </a:solidFill>
            </a:endParaRPr>
          </a:p>
        </p:txBody>
      </p:sp>
    </p:spTree>
    <p:extLst>
      <p:ext uri="{BB962C8B-B14F-4D97-AF65-F5344CB8AC3E}">
        <p14:creationId xmlns:p14="http://schemas.microsoft.com/office/powerpoint/2010/main" val="32846427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A65B887-3AE3-9121-74B8-9795FA80FDEB}"/>
              </a:ext>
            </a:extLst>
          </p:cNvPr>
          <p:cNvPicPr>
            <a:picLocks noChangeAspect="1"/>
          </p:cNvPicPr>
          <p:nvPr/>
        </p:nvPicPr>
        <p:blipFill>
          <a:blip r:embed="rId2"/>
          <a:stretch>
            <a:fillRect/>
          </a:stretch>
        </p:blipFill>
        <p:spPr>
          <a:xfrm>
            <a:off x="1370977" y="621308"/>
            <a:ext cx="4064209" cy="1949550"/>
          </a:xfrm>
          <a:prstGeom prst="rect">
            <a:avLst/>
          </a:prstGeom>
        </p:spPr>
      </p:pic>
      <p:pic>
        <p:nvPicPr>
          <p:cNvPr id="3" name="图片 2">
            <a:extLst>
              <a:ext uri="{FF2B5EF4-FFF2-40B4-BE49-F238E27FC236}">
                <a16:creationId xmlns:a16="http://schemas.microsoft.com/office/drawing/2014/main" id="{36377ECD-538C-7EA9-BE54-CE457FACD081}"/>
              </a:ext>
            </a:extLst>
          </p:cNvPr>
          <p:cNvPicPr>
            <a:picLocks noChangeAspect="1"/>
          </p:cNvPicPr>
          <p:nvPr/>
        </p:nvPicPr>
        <p:blipFill>
          <a:blip r:embed="rId3"/>
          <a:stretch>
            <a:fillRect/>
          </a:stretch>
        </p:blipFill>
        <p:spPr>
          <a:xfrm>
            <a:off x="6225402" y="396595"/>
            <a:ext cx="2857865" cy="2679514"/>
          </a:xfrm>
          <a:prstGeom prst="rect">
            <a:avLst/>
          </a:prstGeom>
        </p:spPr>
      </p:pic>
      <p:pic>
        <p:nvPicPr>
          <p:cNvPr id="6" name="图片 5">
            <a:extLst>
              <a:ext uri="{FF2B5EF4-FFF2-40B4-BE49-F238E27FC236}">
                <a16:creationId xmlns:a16="http://schemas.microsoft.com/office/drawing/2014/main" id="{C5D558CF-7CD2-AF41-494C-A4154A2E590C}"/>
              </a:ext>
            </a:extLst>
          </p:cNvPr>
          <p:cNvPicPr>
            <a:picLocks noChangeAspect="1"/>
          </p:cNvPicPr>
          <p:nvPr/>
        </p:nvPicPr>
        <p:blipFill>
          <a:blip r:embed="rId4"/>
          <a:stretch>
            <a:fillRect/>
          </a:stretch>
        </p:blipFill>
        <p:spPr>
          <a:xfrm>
            <a:off x="1452871" y="3236422"/>
            <a:ext cx="7566438" cy="3423538"/>
          </a:xfrm>
          <a:prstGeom prst="rect">
            <a:avLst/>
          </a:prstGeom>
        </p:spPr>
      </p:pic>
      <p:sp>
        <p:nvSpPr>
          <p:cNvPr id="10" name="文本框 9">
            <a:extLst>
              <a:ext uri="{FF2B5EF4-FFF2-40B4-BE49-F238E27FC236}">
                <a16:creationId xmlns:a16="http://schemas.microsoft.com/office/drawing/2014/main" id="{D4F15CAB-F8C4-FC1B-3F2D-4DAA7628EC9A}"/>
              </a:ext>
            </a:extLst>
          </p:cNvPr>
          <p:cNvSpPr txBox="1"/>
          <p:nvPr/>
        </p:nvSpPr>
        <p:spPr>
          <a:xfrm>
            <a:off x="9561245" y="4275113"/>
            <a:ext cx="2355768" cy="646331"/>
          </a:xfrm>
          <a:prstGeom prst="rect">
            <a:avLst/>
          </a:prstGeom>
          <a:noFill/>
          <a:ln w="19050">
            <a:solidFill>
              <a:schemeClr val="tx1"/>
            </a:solidFill>
          </a:ln>
        </p:spPr>
        <p:txBody>
          <a:bodyPr wrap="square">
            <a:spAutoFit/>
          </a:bodyPr>
          <a:lstStyle/>
          <a:p>
            <a:r>
              <a:rPr lang="en-US" altLang="zh-CN" b="0" dirty="0" err="1" smtClean="0">
                <a:effectLst/>
                <a:latin typeface="-apple-system"/>
              </a:rPr>
              <a:t>Yang,</a:t>
            </a:r>
            <a:r>
              <a:rPr lang="en-US" altLang="zh-CN" b="1" dirty="0" err="1" smtClean="0">
                <a:effectLst/>
                <a:latin typeface="-apple-system"/>
              </a:rPr>
              <a:t>XJB</a:t>
            </a:r>
            <a:r>
              <a:rPr lang="en-US" altLang="zh-CN" b="0" dirty="0" err="1" smtClean="0">
                <a:effectLst/>
                <a:latin typeface="-apple-system"/>
              </a:rPr>
              <a:t>,Yin,</a:t>
            </a:r>
            <a:r>
              <a:rPr lang="en-US" altLang="zh-CN" b="0" i="1" dirty="0" err="1" smtClean="0">
                <a:effectLst/>
                <a:latin typeface="-apple-system"/>
              </a:rPr>
              <a:t>JCAP</a:t>
            </a:r>
            <a:r>
              <a:rPr lang="en-US" altLang="zh-CN" b="0" i="0" dirty="0">
                <a:effectLst/>
                <a:latin typeface="-apple-system"/>
              </a:rPr>
              <a:t> 07 (2024) 054</a:t>
            </a:r>
            <a:endParaRPr lang="zh-CN" altLang="en-US" dirty="0"/>
          </a:p>
        </p:txBody>
      </p:sp>
    </p:spTree>
    <p:extLst>
      <p:ext uri="{BB962C8B-B14F-4D97-AF65-F5344CB8AC3E}">
        <p14:creationId xmlns:p14="http://schemas.microsoft.com/office/powerpoint/2010/main" val="23718238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A6D84D29-8004-B370-D18E-D865343850AB}"/>
              </a:ext>
            </a:extLst>
          </p:cNvPr>
          <p:cNvSpPr txBox="1"/>
          <p:nvPr/>
        </p:nvSpPr>
        <p:spPr>
          <a:xfrm>
            <a:off x="656589" y="724144"/>
            <a:ext cx="2466621" cy="461665"/>
          </a:xfrm>
          <a:prstGeom prst="rect">
            <a:avLst/>
          </a:prstGeom>
          <a:noFill/>
        </p:spPr>
        <p:txBody>
          <a:bodyPr wrap="square">
            <a:spAutoFit/>
          </a:bodyPr>
          <a:lstStyle/>
          <a:p>
            <a:pPr marL="285750" indent="-285750">
              <a:buFont typeface="Arial" panose="020B0604020202020204" pitchFamily="34" charset="0"/>
              <a:buChar char="•"/>
            </a:pPr>
            <a:r>
              <a:rPr lang="en-US" altLang="zh-CN" sz="2400" b="1" dirty="0">
                <a:latin typeface="仿宋" panose="02010609060101010101" pitchFamily="49" charset="-122"/>
                <a:ea typeface="仿宋" panose="02010609060101010101" pitchFamily="49" charset="-122"/>
              </a:rPr>
              <a:t>FDM</a:t>
            </a:r>
            <a:r>
              <a:rPr lang="zh-CN" altLang="en-US" sz="2400" b="1" dirty="0">
                <a:latin typeface="楷体" panose="02010609060101010101" pitchFamily="49" charset="-122"/>
                <a:ea typeface="楷体" panose="02010609060101010101" pitchFamily="49" charset="-122"/>
              </a:rPr>
              <a:t>基本性质</a:t>
            </a:r>
            <a:endParaRPr lang="en-US" altLang="zh-CN" sz="2400" b="1" dirty="0">
              <a:latin typeface="楷体" panose="02010609060101010101" pitchFamily="49" charset="-122"/>
              <a:ea typeface="楷体" panose="02010609060101010101" pitchFamily="49" charset="-122"/>
            </a:endParaRPr>
          </a:p>
        </p:txBody>
      </p:sp>
      <p:grpSp>
        <p:nvGrpSpPr>
          <p:cNvPr id="40" name="组合 39">
            <a:extLst>
              <a:ext uri="{FF2B5EF4-FFF2-40B4-BE49-F238E27FC236}">
                <a16:creationId xmlns:a16="http://schemas.microsoft.com/office/drawing/2014/main" id="{3232FD6A-9DB4-18B9-685F-BF3235D6AF39}"/>
              </a:ext>
            </a:extLst>
          </p:cNvPr>
          <p:cNvGrpSpPr/>
          <p:nvPr/>
        </p:nvGrpSpPr>
        <p:grpSpPr>
          <a:xfrm>
            <a:off x="1762053" y="1363102"/>
            <a:ext cx="9000404" cy="3395130"/>
            <a:chOff x="1716726" y="2493762"/>
            <a:chExt cx="9000404" cy="3395130"/>
          </a:xfrm>
        </p:grpSpPr>
        <p:sp>
          <p:nvSpPr>
            <p:cNvPr id="14" name="文本框 13">
              <a:extLst>
                <a:ext uri="{FF2B5EF4-FFF2-40B4-BE49-F238E27FC236}">
                  <a16:creationId xmlns:a16="http://schemas.microsoft.com/office/drawing/2014/main" id="{BD26C9D3-4A31-9AA7-6C07-98B90E26326B}"/>
                </a:ext>
              </a:extLst>
            </p:cNvPr>
            <p:cNvSpPr txBox="1"/>
            <p:nvPr/>
          </p:nvSpPr>
          <p:spPr>
            <a:xfrm>
              <a:off x="1716726" y="2533402"/>
              <a:ext cx="1537113"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latin typeface="楷体" panose="02010609060101010101" pitchFamily="49" charset="-122"/>
                  <a:ea typeface="楷体" panose="02010609060101010101" pitchFamily="49" charset="-122"/>
                </a:rPr>
                <a:t>运动方程</a:t>
              </a:r>
            </a:p>
          </p:txBody>
        </p:sp>
        <p:pic>
          <p:nvPicPr>
            <p:cNvPr id="18" name="图片 17">
              <a:extLst>
                <a:ext uri="{FF2B5EF4-FFF2-40B4-BE49-F238E27FC236}">
                  <a16:creationId xmlns:a16="http://schemas.microsoft.com/office/drawing/2014/main" id="{4B9DC31E-147F-09E3-4F12-658744EFF262}"/>
                </a:ext>
              </a:extLst>
            </p:cNvPr>
            <p:cNvPicPr>
              <a:picLocks noChangeAspect="1"/>
            </p:cNvPicPr>
            <p:nvPr/>
          </p:nvPicPr>
          <p:blipFill>
            <a:blip r:embed="rId2"/>
            <a:stretch>
              <a:fillRect/>
            </a:stretch>
          </p:blipFill>
          <p:spPr>
            <a:xfrm>
              <a:off x="3937882" y="2493762"/>
              <a:ext cx="2825895" cy="463574"/>
            </a:xfrm>
            <a:prstGeom prst="rect">
              <a:avLst/>
            </a:prstGeom>
          </p:spPr>
        </p:pic>
        <p:sp>
          <p:nvSpPr>
            <p:cNvPr id="19" name="箭头: 下 18">
              <a:extLst>
                <a:ext uri="{FF2B5EF4-FFF2-40B4-BE49-F238E27FC236}">
                  <a16:creationId xmlns:a16="http://schemas.microsoft.com/office/drawing/2014/main" id="{7446F3B6-3B5D-B3A0-89BC-44144A8E6A38}"/>
                </a:ext>
              </a:extLst>
            </p:cNvPr>
            <p:cNvSpPr/>
            <p:nvPr/>
          </p:nvSpPr>
          <p:spPr>
            <a:xfrm>
              <a:off x="5076701" y="3006219"/>
              <a:ext cx="178130" cy="903689"/>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4F090F85-4493-FBA1-ACCD-5901B6EC5CD0}"/>
                </a:ext>
              </a:extLst>
            </p:cNvPr>
            <p:cNvSpPr txBox="1"/>
            <p:nvPr/>
          </p:nvSpPr>
          <p:spPr>
            <a:xfrm>
              <a:off x="5466606" y="2963767"/>
              <a:ext cx="3011811" cy="923330"/>
            </a:xfrm>
            <a:prstGeom prst="rect">
              <a:avLst/>
            </a:prstGeom>
            <a:noFill/>
          </p:spPr>
          <p:txBody>
            <a:bodyPr wrap="square" rtlCol="0">
              <a:spAutoFit/>
            </a:bodyPr>
            <a:lstStyle/>
            <a:p>
              <a:r>
                <a:rPr lang="zh-CN" altLang="en-US" dirty="0">
                  <a:latin typeface="楷体" panose="02010609060101010101" pitchFamily="49" charset="-122"/>
                  <a:ea typeface="楷体" panose="02010609060101010101" pitchFamily="49" charset="-122"/>
                </a:rPr>
                <a:t>度规：</a:t>
              </a:r>
              <a:endParaRPr lang="en-US" altLang="zh-CN" dirty="0">
                <a:latin typeface="楷体" panose="02010609060101010101" pitchFamily="49" charset="-122"/>
                <a:ea typeface="楷体" panose="02010609060101010101" pitchFamily="49" charset="-122"/>
              </a:endParaRPr>
            </a:p>
            <a:p>
              <a:endParaRPr lang="en-US" altLang="zh-CN" dirty="0">
                <a:latin typeface="楷体" panose="02010609060101010101" pitchFamily="49" charset="-122"/>
                <a:ea typeface="楷体" panose="02010609060101010101" pitchFamily="49" charset="-122"/>
              </a:endParaRPr>
            </a:p>
            <a:p>
              <a:r>
                <a:rPr lang="en-US" altLang="zh-CN" dirty="0">
                  <a:latin typeface="楷体" panose="02010609060101010101" pitchFamily="49" charset="-122"/>
                  <a:ea typeface="楷体" panose="02010609060101010101" pitchFamily="49" charset="-122"/>
                </a:rPr>
                <a:t>non-relativistic limit:</a:t>
              </a:r>
              <a:endParaRPr lang="zh-CN" altLang="en-US" dirty="0">
                <a:latin typeface="楷体" panose="02010609060101010101" pitchFamily="49" charset="-122"/>
                <a:ea typeface="楷体" panose="02010609060101010101" pitchFamily="49" charset="-122"/>
              </a:endParaRPr>
            </a:p>
          </p:txBody>
        </p:sp>
        <p:pic>
          <p:nvPicPr>
            <p:cNvPr id="22" name="图片 21">
              <a:extLst>
                <a:ext uri="{FF2B5EF4-FFF2-40B4-BE49-F238E27FC236}">
                  <a16:creationId xmlns:a16="http://schemas.microsoft.com/office/drawing/2014/main" id="{67B58A9B-0390-41BF-A85C-85CC03DC7139}"/>
                </a:ext>
              </a:extLst>
            </p:cNvPr>
            <p:cNvPicPr>
              <a:picLocks noChangeAspect="1"/>
            </p:cNvPicPr>
            <p:nvPr/>
          </p:nvPicPr>
          <p:blipFill>
            <a:blip r:embed="rId3"/>
            <a:stretch>
              <a:fillRect/>
            </a:stretch>
          </p:blipFill>
          <p:spPr>
            <a:xfrm>
              <a:off x="6315370" y="2963767"/>
              <a:ext cx="2933851" cy="292115"/>
            </a:xfrm>
            <a:prstGeom prst="rect">
              <a:avLst/>
            </a:prstGeom>
          </p:spPr>
        </p:pic>
        <p:pic>
          <p:nvPicPr>
            <p:cNvPr id="26" name="图片 25">
              <a:extLst>
                <a:ext uri="{FF2B5EF4-FFF2-40B4-BE49-F238E27FC236}">
                  <a16:creationId xmlns:a16="http://schemas.microsoft.com/office/drawing/2014/main" id="{15EFE089-846A-D4FF-D043-B5CA0150808F}"/>
                </a:ext>
              </a:extLst>
            </p:cNvPr>
            <p:cNvPicPr>
              <a:picLocks noChangeAspect="1"/>
            </p:cNvPicPr>
            <p:nvPr/>
          </p:nvPicPr>
          <p:blipFill>
            <a:blip r:embed="rId4"/>
            <a:stretch>
              <a:fillRect/>
            </a:stretch>
          </p:blipFill>
          <p:spPr>
            <a:xfrm>
              <a:off x="8291305" y="3440997"/>
              <a:ext cx="2425825" cy="501676"/>
            </a:xfrm>
            <a:prstGeom prst="rect">
              <a:avLst/>
            </a:prstGeom>
          </p:spPr>
        </p:pic>
        <p:sp>
          <p:nvSpPr>
            <p:cNvPr id="37" name="文本框 36">
              <a:extLst>
                <a:ext uri="{FF2B5EF4-FFF2-40B4-BE49-F238E27FC236}">
                  <a16:creationId xmlns:a16="http://schemas.microsoft.com/office/drawing/2014/main" id="{03593344-3AAC-F89D-609B-179297BBF695}"/>
                </a:ext>
              </a:extLst>
            </p:cNvPr>
            <p:cNvSpPr txBox="1"/>
            <p:nvPr/>
          </p:nvSpPr>
          <p:spPr>
            <a:xfrm>
              <a:off x="1716726" y="4352117"/>
              <a:ext cx="4428755"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latin typeface="楷体" panose="02010609060101010101" pitchFamily="49" charset="-122"/>
                  <a:ea typeface="楷体" panose="02010609060101010101" pitchFamily="49" charset="-122"/>
                </a:rPr>
                <a:t>Schrodinger-Poisson</a:t>
              </a:r>
              <a:r>
                <a:rPr lang="zh-CN" altLang="en-US" dirty="0">
                  <a:latin typeface="楷体" panose="02010609060101010101" pitchFamily="49" charset="-122"/>
                  <a:ea typeface="楷体" panose="02010609060101010101" pitchFamily="49" charset="-122"/>
                </a:rPr>
                <a:t> </a:t>
              </a:r>
              <a:r>
                <a:rPr lang="en-US" altLang="zh-CN" dirty="0">
                  <a:latin typeface="楷体" panose="02010609060101010101" pitchFamily="49" charset="-122"/>
                  <a:ea typeface="楷体" panose="02010609060101010101" pitchFamily="49" charset="-122"/>
                </a:rPr>
                <a:t>(SP) equation:</a:t>
              </a:r>
              <a:endParaRPr lang="zh-CN" altLang="en-US" dirty="0">
                <a:latin typeface="楷体" panose="02010609060101010101" pitchFamily="49" charset="-122"/>
                <a:ea typeface="楷体" panose="02010609060101010101" pitchFamily="49" charset="-122"/>
              </a:endParaRPr>
            </a:p>
          </p:txBody>
        </p:sp>
        <p:pic>
          <p:nvPicPr>
            <p:cNvPr id="39" name="图片 38">
              <a:extLst>
                <a:ext uri="{FF2B5EF4-FFF2-40B4-BE49-F238E27FC236}">
                  <a16:creationId xmlns:a16="http://schemas.microsoft.com/office/drawing/2014/main" id="{C8A48C79-4EC4-944F-84DA-14D35BA9B69B}"/>
                </a:ext>
              </a:extLst>
            </p:cNvPr>
            <p:cNvPicPr>
              <a:picLocks noChangeAspect="1"/>
            </p:cNvPicPr>
            <p:nvPr/>
          </p:nvPicPr>
          <p:blipFill>
            <a:blip r:embed="rId5"/>
            <a:stretch>
              <a:fillRect/>
            </a:stretch>
          </p:blipFill>
          <p:spPr>
            <a:xfrm>
              <a:off x="4319253" y="4992984"/>
              <a:ext cx="2545193" cy="895908"/>
            </a:xfrm>
            <a:prstGeom prst="rect">
              <a:avLst/>
            </a:prstGeom>
          </p:spPr>
        </p:pic>
      </p:grpSp>
      <p:sp>
        <p:nvSpPr>
          <p:cNvPr id="3" name="文本框 2">
            <a:extLst>
              <a:ext uri="{FF2B5EF4-FFF2-40B4-BE49-F238E27FC236}">
                <a16:creationId xmlns:a16="http://schemas.microsoft.com/office/drawing/2014/main" id="{6D60734B-A89B-D503-B766-32F8A53D5333}"/>
              </a:ext>
            </a:extLst>
          </p:cNvPr>
          <p:cNvSpPr txBox="1"/>
          <p:nvPr/>
        </p:nvSpPr>
        <p:spPr>
          <a:xfrm>
            <a:off x="1768832" y="5211549"/>
            <a:ext cx="2416628"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de Broglie</a:t>
            </a:r>
            <a:r>
              <a:rPr lang="zh-CN" altLang="en-US" dirty="0"/>
              <a:t>波长</a:t>
            </a:r>
          </a:p>
        </p:txBody>
      </p:sp>
      <p:pic>
        <p:nvPicPr>
          <p:cNvPr id="9" name="图片 8">
            <a:extLst>
              <a:ext uri="{FF2B5EF4-FFF2-40B4-BE49-F238E27FC236}">
                <a16:creationId xmlns:a16="http://schemas.microsoft.com/office/drawing/2014/main" id="{AB954BE6-0F5D-0E21-2019-E285C40CEBB4}"/>
              </a:ext>
            </a:extLst>
          </p:cNvPr>
          <p:cNvPicPr>
            <a:picLocks noChangeAspect="1"/>
          </p:cNvPicPr>
          <p:nvPr/>
        </p:nvPicPr>
        <p:blipFill>
          <a:blip r:embed="rId6"/>
          <a:stretch>
            <a:fillRect/>
          </a:stretch>
        </p:blipFill>
        <p:spPr>
          <a:xfrm>
            <a:off x="3775118" y="5164428"/>
            <a:ext cx="3473629" cy="463574"/>
          </a:xfrm>
          <a:prstGeom prst="rect">
            <a:avLst/>
          </a:prstGeom>
        </p:spPr>
      </p:pic>
      <p:pic>
        <p:nvPicPr>
          <p:cNvPr id="4" name="图片 3">
            <a:extLst>
              <a:ext uri="{FF2B5EF4-FFF2-40B4-BE49-F238E27FC236}">
                <a16:creationId xmlns:a16="http://schemas.microsoft.com/office/drawing/2014/main" id="{E801450A-6F65-F767-7852-274014BA695C}"/>
              </a:ext>
            </a:extLst>
          </p:cNvPr>
          <p:cNvPicPr>
            <a:picLocks noChangeAspect="1"/>
          </p:cNvPicPr>
          <p:nvPr/>
        </p:nvPicPr>
        <p:blipFill>
          <a:blip r:embed="rId7"/>
          <a:stretch>
            <a:fillRect/>
          </a:stretch>
        </p:blipFill>
        <p:spPr>
          <a:xfrm>
            <a:off x="3006561" y="748736"/>
            <a:ext cx="1537113" cy="528383"/>
          </a:xfrm>
          <a:prstGeom prst="rect">
            <a:avLst/>
          </a:prstGeom>
        </p:spPr>
      </p:pic>
      <p:sp>
        <p:nvSpPr>
          <p:cNvPr id="2" name="文本框 1"/>
          <p:cNvSpPr txBox="1"/>
          <p:nvPr/>
        </p:nvSpPr>
        <p:spPr>
          <a:xfrm>
            <a:off x="725978" y="116378"/>
            <a:ext cx="5940829" cy="430887"/>
          </a:xfrm>
          <a:prstGeom prst="rect">
            <a:avLst/>
          </a:prstGeom>
          <a:noFill/>
        </p:spPr>
        <p:txBody>
          <a:bodyPr wrap="square" rtlCol="0">
            <a:spAutoFit/>
          </a:bodyPr>
          <a:lstStyle/>
          <a:p>
            <a:r>
              <a:rPr lang="en-US" altLang="zh-CN" sz="2200" b="1" dirty="0" smtClean="0">
                <a:solidFill>
                  <a:schemeClr val="accent1"/>
                </a:solidFill>
              </a:rPr>
              <a:t>Numerical simulation</a:t>
            </a:r>
            <a:endParaRPr lang="zh-CN" altLang="en-US" sz="2200" b="1" dirty="0">
              <a:solidFill>
                <a:schemeClr val="accent1"/>
              </a:solidFill>
            </a:endParaRPr>
          </a:p>
        </p:txBody>
      </p:sp>
    </p:spTree>
    <p:extLst>
      <p:ext uri="{BB962C8B-B14F-4D97-AF65-F5344CB8AC3E}">
        <p14:creationId xmlns:p14="http://schemas.microsoft.com/office/powerpoint/2010/main" val="10059522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2" name="矩形 2"/>
          <p:cNvSpPr/>
          <p:nvPr/>
        </p:nvSpPr>
        <p:spPr>
          <a:xfrm>
            <a:off x="0" y="0"/>
            <a:ext cx="12192000" cy="8622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3200" b="1" dirty="0">
                <a:latin typeface="Bell MT" panose="02020503060305020303" pitchFamily="18" charset="0"/>
                <a:ea typeface="楷体" panose="02010609060101010101" pitchFamily="49" charset="-122"/>
              </a:rPr>
              <a:t> Dynamical heating effect of FDM</a:t>
            </a:r>
            <a:endParaRPr lang="en-US" altLang="zh-CN" sz="3200" dirty="0">
              <a:latin typeface="Bell MT" panose="02020503060305020303" pitchFamily="18" charset="0"/>
            </a:endParaRPr>
          </a:p>
        </p:txBody>
      </p:sp>
      <p:sp>
        <p:nvSpPr>
          <p:cNvPr id="1048673" name="文本框 12"/>
          <p:cNvSpPr txBox="1"/>
          <p:nvPr/>
        </p:nvSpPr>
        <p:spPr>
          <a:xfrm>
            <a:off x="679795" y="1178393"/>
            <a:ext cx="4628763" cy="396240"/>
          </a:xfrm>
          <a:prstGeom prst="rect">
            <a:avLst/>
          </a:prstGeom>
          <a:noFill/>
        </p:spPr>
        <p:txBody>
          <a:bodyPr wrap="square">
            <a:spAutoFit/>
          </a:bodyPr>
          <a:lstStyle/>
          <a:p>
            <a:pPr marL="285750" indent="-285750">
              <a:buFont typeface="Wingdings" panose="05000000000000000000" pitchFamily="2" charset="2"/>
              <a:buChar char="Ø"/>
            </a:pPr>
            <a:r>
              <a:rPr lang="en-US" altLang="zh-CN">
                <a:latin typeface="Bell MT" panose="02020503060305020303" pitchFamily="18" charset="0"/>
              </a:rPr>
              <a:t>Initial</a:t>
            </a:r>
            <a:r>
              <a:rPr lang="en-US" altLang="zh-CN" sz="1800">
                <a:latin typeface="Bell MT" panose="02020503060305020303" pitchFamily="18" charset="0"/>
              </a:rPr>
              <a:t> wave function</a:t>
            </a:r>
          </a:p>
        </p:txBody>
      </p:sp>
      <p:pic>
        <p:nvPicPr>
          <p:cNvPr id="2097190" name="图片 3"/>
          <p:cNvPicPr>
            <a:picLocks noChangeAspect="1"/>
          </p:cNvPicPr>
          <p:nvPr/>
        </p:nvPicPr>
        <p:blipFill>
          <a:blip r:embed="rId3"/>
          <a:stretch>
            <a:fillRect/>
          </a:stretch>
        </p:blipFill>
        <p:spPr>
          <a:xfrm>
            <a:off x="897386" y="2235004"/>
            <a:ext cx="2522222" cy="770815"/>
          </a:xfrm>
          <a:prstGeom prst="rect">
            <a:avLst/>
          </a:prstGeom>
        </p:spPr>
      </p:pic>
      <p:sp>
        <p:nvSpPr>
          <p:cNvPr id="1048674" name="文本框 7"/>
          <p:cNvSpPr txBox="1"/>
          <p:nvPr/>
        </p:nvSpPr>
        <p:spPr>
          <a:xfrm>
            <a:off x="944828" y="1723359"/>
            <a:ext cx="3627172" cy="396239"/>
          </a:xfrm>
          <a:prstGeom prst="rect">
            <a:avLst/>
          </a:prstGeom>
          <a:noFill/>
        </p:spPr>
        <p:txBody>
          <a:bodyPr wrap="square" rtlCol="0">
            <a:spAutoFit/>
          </a:bodyPr>
          <a:lstStyle/>
          <a:p>
            <a:r>
              <a:rPr lang="en-US" altLang="zh-CN" err="1">
                <a:latin typeface="Bell MT" panose="02020503060305020303" pitchFamily="18" charset="0"/>
              </a:rPr>
              <a:t>Soliton+NFW</a:t>
            </a:r>
            <a:r>
              <a:rPr lang="en-US" altLang="zh-CN">
                <a:latin typeface="Bell MT" panose="02020503060305020303" pitchFamily="18" charset="0"/>
              </a:rPr>
              <a:t> profile</a:t>
            </a:r>
            <a:endParaRPr lang="zh-CN" altLang="en-US">
              <a:latin typeface="Bell MT" panose="02020503060305020303" pitchFamily="18" charset="0"/>
            </a:endParaRPr>
          </a:p>
        </p:txBody>
      </p:sp>
      <p:pic>
        <p:nvPicPr>
          <p:cNvPr id="2097191" name="图片 8"/>
          <p:cNvPicPr>
            <a:picLocks noChangeAspect="1"/>
          </p:cNvPicPr>
          <p:nvPr/>
        </p:nvPicPr>
        <p:blipFill>
          <a:blip r:embed="rId4"/>
          <a:stretch>
            <a:fillRect/>
          </a:stretch>
        </p:blipFill>
        <p:spPr>
          <a:xfrm>
            <a:off x="4419452" y="1044956"/>
            <a:ext cx="2713372" cy="2201378"/>
          </a:xfrm>
          <a:prstGeom prst="rect">
            <a:avLst/>
          </a:prstGeom>
        </p:spPr>
      </p:pic>
      <p:grpSp>
        <p:nvGrpSpPr>
          <p:cNvPr id="87" name="组合 20"/>
          <p:cNvGrpSpPr/>
          <p:nvPr/>
        </p:nvGrpSpPr>
        <p:grpSpPr>
          <a:xfrm>
            <a:off x="203290" y="3758732"/>
            <a:ext cx="3910414" cy="1599914"/>
            <a:chOff x="7417581" y="1366613"/>
            <a:chExt cx="3910414" cy="1599914"/>
          </a:xfrm>
        </p:grpSpPr>
        <p:grpSp>
          <p:nvGrpSpPr>
            <p:cNvPr id="88" name="组合 18"/>
            <p:cNvGrpSpPr/>
            <p:nvPr/>
          </p:nvGrpSpPr>
          <p:grpSpPr>
            <a:xfrm>
              <a:off x="7417581" y="1379043"/>
              <a:ext cx="3910413" cy="1538783"/>
              <a:chOff x="7417581" y="1313823"/>
              <a:chExt cx="3910413" cy="1538783"/>
            </a:xfrm>
          </p:grpSpPr>
          <p:pic>
            <p:nvPicPr>
              <p:cNvPr id="2097192" name="图片 4"/>
              <p:cNvPicPr>
                <a:picLocks noChangeAspect="1"/>
              </p:cNvPicPr>
              <p:nvPr/>
            </p:nvPicPr>
            <p:blipFill>
              <a:blip r:embed="rId5"/>
              <a:stretch>
                <a:fillRect/>
              </a:stretch>
            </p:blipFill>
            <p:spPr>
              <a:xfrm>
                <a:off x="7933385" y="1313823"/>
                <a:ext cx="2750884" cy="556886"/>
              </a:xfrm>
              <a:prstGeom prst="rect">
                <a:avLst/>
              </a:prstGeom>
            </p:spPr>
          </p:pic>
          <p:pic>
            <p:nvPicPr>
              <p:cNvPr id="2097193" name="图片 5"/>
              <p:cNvPicPr>
                <a:picLocks noChangeAspect="1"/>
              </p:cNvPicPr>
              <p:nvPr/>
            </p:nvPicPr>
            <p:blipFill>
              <a:blip r:embed="rId6"/>
              <a:stretch>
                <a:fillRect/>
              </a:stretch>
            </p:blipFill>
            <p:spPr>
              <a:xfrm>
                <a:off x="7417581" y="1856162"/>
                <a:ext cx="3910413" cy="458252"/>
              </a:xfrm>
              <a:prstGeom prst="rect">
                <a:avLst/>
              </a:prstGeom>
            </p:spPr>
          </p:pic>
          <p:pic>
            <p:nvPicPr>
              <p:cNvPr id="2097194" name="图片 6"/>
              <p:cNvPicPr>
                <a:picLocks noChangeAspect="1"/>
              </p:cNvPicPr>
              <p:nvPr/>
            </p:nvPicPr>
            <p:blipFill>
              <a:blip r:embed="rId7"/>
              <a:stretch>
                <a:fillRect/>
              </a:stretch>
            </p:blipFill>
            <p:spPr>
              <a:xfrm>
                <a:off x="7860087" y="2372504"/>
                <a:ext cx="3025402" cy="480102"/>
              </a:xfrm>
              <a:prstGeom prst="rect">
                <a:avLst/>
              </a:prstGeom>
            </p:spPr>
          </p:pic>
        </p:grpSp>
        <p:sp>
          <p:nvSpPr>
            <p:cNvPr id="1048675" name="矩形: 圆角 19"/>
            <p:cNvSpPr/>
            <p:nvPr/>
          </p:nvSpPr>
          <p:spPr>
            <a:xfrm>
              <a:off x="7419877" y="1366613"/>
              <a:ext cx="3908118" cy="159991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097195" name="图片 15"/>
          <p:cNvPicPr>
            <a:picLocks noChangeAspect="1"/>
          </p:cNvPicPr>
          <p:nvPr/>
        </p:nvPicPr>
        <p:blipFill>
          <a:blip r:embed="rId8"/>
          <a:stretch>
            <a:fillRect/>
          </a:stretch>
        </p:blipFill>
        <p:spPr>
          <a:xfrm>
            <a:off x="4267480" y="3539923"/>
            <a:ext cx="2865344" cy="2314166"/>
          </a:xfrm>
          <a:prstGeom prst="rect">
            <a:avLst/>
          </a:prstGeom>
        </p:spPr>
      </p:pic>
      <p:sp>
        <p:nvSpPr>
          <p:cNvPr id="1048676" name="文本框 16"/>
          <p:cNvSpPr txBox="1"/>
          <p:nvPr/>
        </p:nvSpPr>
        <p:spPr>
          <a:xfrm>
            <a:off x="719094" y="5930171"/>
            <a:ext cx="6095010" cy="701039"/>
          </a:xfrm>
          <a:prstGeom prst="rect">
            <a:avLst/>
          </a:prstGeom>
          <a:noFill/>
        </p:spPr>
        <p:txBody>
          <a:bodyPr wrap="square">
            <a:spAutoFit/>
          </a:bodyPr>
          <a:lstStyle/>
          <a:p>
            <a:r>
              <a:rPr lang="en-US" altLang="zh-CN" i="1" dirty="0">
                <a:solidFill>
                  <a:srgbClr val="0070C0"/>
                </a:solidFill>
                <a:latin typeface="-apple-system"/>
              </a:rPr>
              <a:t>T.D. </a:t>
            </a:r>
            <a:r>
              <a:rPr lang="en-US" altLang="zh-CN" i="1" dirty="0" err="1">
                <a:solidFill>
                  <a:srgbClr val="0070C0"/>
                </a:solidFill>
                <a:latin typeface="-apple-system"/>
              </a:rPr>
              <a:t>Yavetz</a:t>
            </a:r>
            <a:r>
              <a:rPr lang="en-US" altLang="zh-CN" i="1" dirty="0">
                <a:solidFill>
                  <a:srgbClr val="0070C0"/>
                </a:solidFill>
                <a:latin typeface="-apple-system"/>
              </a:rPr>
              <a:t>, X Li, and L Hui, </a:t>
            </a:r>
            <a:r>
              <a:rPr lang="en-US" altLang="zh-CN" i="1" dirty="0" err="1">
                <a:solidFill>
                  <a:srgbClr val="0070C0"/>
                </a:solidFill>
                <a:latin typeface="-apple-system"/>
              </a:rPr>
              <a:t>Phys</a:t>
            </a:r>
            <a:r>
              <a:rPr lang="en-US" altLang="zh-CN" b="0" i="1" dirty="0" err="1">
                <a:solidFill>
                  <a:srgbClr val="0070C0"/>
                </a:solidFill>
                <a:effectLst/>
                <a:latin typeface="-apple-system"/>
              </a:rPr>
              <a:t>.Rev.D</a:t>
            </a:r>
            <a:r>
              <a:rPr lang="en-US" altLang="zh-CN" b="0" i="0" dirty="0">
                <a:solidFill>
                  <a:srgbClr val="0070C0"/>
                </a:solidFill>
                <a:effectLst/>
                <a:latin typeface="-apple-system"/>
              </a:rPr>
              <a:t> 105 (2022) 2, 023512</a:t>
            </a:r>
            <a:endParaRPr lang="zh-CN" altLang="en-US" dirty="0">
              <a:solidFill>
                <a:srgbClr val="0070C0"/>
              </a:solidFill>
            </a:endParaRPr>
          </a:p>
        </p:txBody>
      </p:sp>
      <p:pic>
        <p:nvPicPr>
          <p:cNvPr id="2097196" name="图片 31"/>
          <p:cNvPicPr>
            <a:picLocks noChangeAspect="1"/>
          </p:cNvPicPr>
          <p:nvPr/>
        </p:nvPicPr>
        <p:blipFill>
          <a:blip r:embed="rId9"/>
          <a:stretch>
            <a:fillRect/>
          </a:stretch>
        </p:blipFill>
        <p:spPr>
          <a:xfrm>
            <a:off x="8046624" y="862291"/>
            <a:ext cx="3272970" cy="3272970"/>
          </a:xfrm>
          <a:prstGeom prst="rect">
            <a:avLst/>
          </a:prstGeom>
        </p:spPr>
      </p:pic>
      <p:pic>
        <p:nvPicPr>
          <p:cNvPr id="2097197" name="图片 32"/>
          <p:cNvPicPr>
            <a:picLocks noChangeAspect="1"/>
          </p:cNvPicPr>
          <p:nvPr/>
        </p:nvPicPr>
        <p:blipFill>
          <a:blip r:embed="rId10"/>
          <a:stretch>
            <a:fillRect/>
          </a:stretch>
        </p:blipFill>
        <p:spPr>
          <a:xfrm>
            <a:off x="7880872" y="4135261"/>
            <a:ext cx="3278367" cy="2391717"/>
          </a:xfrm>
          <a:prstGeom prst="rect">
            <a:avLst/>
          </a:prstGeom>
        </p:spPr>
      </p:pic>
      <p:pic>
        <p:nvPicPr>
          <p:cNvPr id="4" name="图片 3"/>
          <p:cNvPicPr>
            <a:picLocks noChangeAspect="1"/>
          </p:cNvPicPr>
          <p:nvPr/>
        </p:nvPicPr>
        <p:blipFill>
          <a:blip r:embed="rId11"/>
          <a:stretch>
            <a:fillRect/>
          </a:stretch>
        </p:blipFill>
        <p:spPr>
          <a:xfrm>
            <a:off x="7327612" y="1178393"/>
            <a:ext cx="4912915" cy="5426865"/>
          </a:xfrm>
          <a:prstGeom prst="rect">
            <a:avLst/>
          </a:prstGeom>
        </p:spPr>
      </p:pic>
    </p:spTree>
    <p:extLst>
      <p:ext uri="{BB962C8B-B14F-4D97-AF65-F5344CB8AC3E}">
        <p14:creationId xmlns:p14="http://schemas.microsoft.com/office/powerpoint/2010/main" val="31580691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组合 29"/>
          <p:cNvGrpSpPr/>
          <p:nvPr/>
        </p:nvGrpSpPr>
        <p:grpSpPr>
          <a:xfrm>
            <a:off x="404332" y="990735"/>
            <a:ext cx="10981557" cy="5778944"/>
            <a:chOff x="404332" y="990735"/>
            <a:chExt cx="10981557" cy="5778944"/>
          </a:xfrm>
        </p:grpSpPr>
        <p:grpSp>
          <p:nvGrpSpPr>
            <p:cNvPr id="96" name="组合 71"/>
            <p:cNvGrpSpPr/>
            <p:nvPr/>
          </p:nvGrpSpPr>
          <p:grpSpPr>
            <a:xfrm>
              <a:off x="2746388" y="990735"/>
              <a:ext cx="8639501" cy="5778944"/>
              <a:chOff x="2645448" y="337592"/>
              <a:chExt cx="8639501" cy="5778944"/>
            </a:xfrm>
          </p:grpSpPr>
          <p:grpSp>
            <p:nvGrpSpPr>
              <p:cNvPr id="97" name="组合 67"/>
              <p:cNvGrpSpPr/>
              <p:nvPr/>
            </p:nvGrpSpPr>
            <p:grpSpPr>
              <a:xfrm>
                <a:off x="2645448" y="1017419"/>
                <a:ext cx="8639501" cy="3963955"/>
                <a:chOff x="2359698" y="610226"/>
                <a:chExt cx="8639501" cy="3963955"/>
              </a:xfrm>
            </p:grpSpPr>
            <p:sp>
              <p:nvSpPr>
                <p:cNvPr id="1048688" name="箭头: 下 26"/>
                <p:cNvSpPr/>
                <p:nvPr/>
              </p:nvSpPr>
              <p:spPr>
                <a:xfrm>
                  <a:off x="3149185" y="2163704"/>
                  <a:ext cx="142504" cy="380562"/>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89" name="箭头: 下 27"/>
                <p:cNvSpPr/>
                <p:nvPr/>
              </p:nvSpPr>
              <p:spPr>
                <a:xfrm rot="10800000">
                  <a:off x="3161018" y="2941252"/>
                  <a:ext cx="142504" cy="380562"/>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8690" name="箭头: 下 52"/>
                <p:cNvSpPr/>
                <p:nvPr/>
              </p:nvSpPr>
              <p:spPr>
                <a:xfrm>
                  <a:off x="8977130" y="2211642"/>
                  <a:ext cx="142504" cy="380562"/>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91" name="箭头: 下 53"/>
                <p:cNvSpPr/>
                <p:nvPr/>
              </p:nvSpPr>
              <p:spPr>
                <a:xfrm rot="10800000">
                  <a:off x="8977130" y="2981789"/>
                  <a:ext cx="142504" cy="380562"/>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8" name="组合 66"/>
                <p:cNvGrpSpPr/>
                <p:nvPr/>
              </p:nvGrpSpPr>
              <p:grpSpPr>
                <a:xfrm>
                  <a:off x="2359698" y="610226"/>
                  <a:ext cx="8639501" cy="3963955"/>
                  <a:chOff x="2352554" y="593042"/>
                  <a:chExt cx="8639501" cy="3963955"/>
                </a:xfrm>
              </p:grpSpPr>
              <p:sp>
                <p:nvSpPr>
                  <p:cNvPr id="1048692" name="文本框 1"/>
                  <p:cNvSpPr txBox="1">
                    <a:spLocks noRot="1" noChangeAspect="1" noMove="1" noResize="1" noEditPoints="1" noAdjustHandles="1" noChangeArrowheads="1" noChangeShapeType="1" noTextEdit="1"/>
                  </p:cNvSpPr>
                  <p:nvPr/>
                </p:nvSpPr>
                <p:spPr>
                  <a:xfrm>
                    <a:off x="2590184" y="1768977"/>
                    <a:ext cx="1531918" cy="369332"/>
                  </a:xfrm>
                  <a:prstGeom prst="rect">
                    <a:avLst/>
                  </a:prstGeom>
                  <a:blipFill>
                    <a:blip r:embed="rId3"/>
                    <a:stretch>
                      <a:fillRect l="-3586" t="-11475" b="-24590"/>
                    </a:stretch>
                  </a:blipFill>
                </p:spPr>
                <p:txBody>
                  <a:bodyPr/>
                  <a:lstStyle/>
                  <a:p>
                    <a:r>
                      <a:rPr lang="zh-CN" altLang="en-US">
                        <a:noFill/>
                      </a:rPr>
                      <a:t> </a:t>
                    </a:r>
                  </a:p>
                </p:txBody>
              </p:sp>
              <p:sp>
                <p:nvSpPr>
                  <p:cNvPr id="1048693" name="文本框 2"/>
                  <p:cNvSpPr txBox="1">
                    <a:spLocks noRot="1" noChangeAspect="1" noMove="1" noResize="1" noEditPoints="1" noAdjustHandles="1" noChangeArrowheads="1" noChangeShapeType="1" noTextEdit="1"/>
                  </p:cNvSpPr>
                  <p:nvPr/>
                </p:nvSpPr>
                <p:spPr>
                  <a:xfrm>
                    <a:off x="2398230" y="3347121"/>
                    <a:ext cx="2256312" cy="646331"/>
                  </a:xfrm>
                  <a:prstGeom prst="rect">
                    <a:avLst/>
                  </a:prstGeom>
                  <a:blipFill>
                    <a:blip r:embed="rId4"/>
                    <a:stretch>
                      <a:fillRect t="-5660"/>
                    </a:stretch>
                  </a:blipFill>
                </p:spPr>
                <p:txBody>
                  <a:bodyPr/>
                  <a:lstStyle/>
                  <a:p>
                    <a:r>
                      <a:rPr lang="zh-CN" altLang="en-US">
                        <a:noFill/>
                      </a:rPr>
                      <a:t> </a:t>
                    </a:r>
                  </a:p>
                </p:txBody>
              </p:sp>
              <p:sp>
                <p:nvSpPr>
                  <p:cNvPr id="1048694" name="矩形: 圆角 4"/>
                  <p:cNvSpPr/>
                  <p:nvPr/>
                </p:nvSpPr>
                <p:spPr>
                  <a:xfrm>
                    <a:off x="2352554" y="1229096"/>
                    <a:ext cx="2201714" cy="3301340"/>
                  </a:xfrm>
                  <a:prstGeom prst="roundRect">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95" name="文本框 7"/>
                  <p:cNvSpPr txBox="1">
                    <a:spLocks noRot="1" noChangeAspect="1" noMove="1" noResize="1" noEditPoints="1" noAdjustHandles="1" noChangeArrowheads="1" noChangeShapeType="1" noTextEdit="1"/>
                  </p:cNvSpPr>
                  <p:nvPr/>
                </p:nvSpPr>
                <p:spPr>
                  <a:xfrm>
                    <a:off x="3100561" y="625616"/>
                    <a:ext cx="397824" cy="646331"/>
                  </a:xfrm>
                  <a:prstGeom prst="rect">
                    <a:avLst/>
                  </a:prstGeom>
                  <a:blipFill>
                    <a:blip r:embed="rId5"/>
                    <a:stretch>
                      <a:fillRect/>
                    </a:stretch>
                  </a:blipFill>
                </p:spPr>
                <p:txBody>
                  <a:bodyPr/>
                  <a:lstStyle/>
                  <a:p>
                    <a:r>
                      <a:rPr lang="zh-CN" altLang="en-US">
                        <a:noFill/>
                      </a:rPr>
                      <a:t> </a:t>
                    </a:r>
                  </a:p>
                </p:txBody>
              </p:sp>
              <p:sp>
                <p:nvSpPr>
                  <p:cNvPr id="1048696" name="文本框 13"/>
                  <p:cNvSpPr txBox="1">
                    <a:spLocks noRot="1" noChangeAspect="1" noMove="1" noResize="1" noEditPoints="1" noAdjustHandles="1" noChangeArrowheads="1" noChangeShapeType="1" noTextEdit="1"/>
                  </p:cNvSpPr>
                  <p:nvPr/>
                </p:nvSpPr>
                <p:spPr>
                  <a:xfrm>
                    <a:off x="2887078" y="2589187"/>
                    <a:ext cx="750014" cy="276999"/>
                  </a:xfrm>
                  <a:prstGeom prst="rect">
                    <a:avLst/>
                  </a:prstGeom>
                  <a:blipFill>
                    <a:blip r:embed="rId6"/>
                    <a:stretch>
                      <a:fillRect l="-6504" t="-2174" r="-10569" b="-32609"/>
                    </a:stretch>
                  </a:blipFill>
                </p:spPr>
                <p:txBody>
                  <a:bodyPr/>
                  <a:lstStyle/>
                  <a:p>
                    <a:r>
                      <a:rPr lang="zh-CN" altLang="en-US">
                        <a:noFill/>
                      </a:rPr>
                      <a:t> </a:t>
                    </a:r>
                  </a:p>
                </p:txBody>
              </p:sp>
              <p:grpSp>
                <p:nvGrpSpPr>
                  <p:cNvPr id="99" name="组合 43"/>
                  <p:cNvGrpSpPr/>
                  <p:nvPr/>
                </p:nvGrpSpPr>
                <p:grpSpPr>
                  <a:xfrm>
                    <a:off x="3724490" y="2178987"/>
                    <a:ext cx="2467461" cy="1140119"/>
                    <a:chOff x="4203009" y="2129232"/>
                    <a:chExt cx="1619412" cy="1140119"/>
                  </a:xfrm>
                </p:grpSpPr>
                <p:sp>
                  <p:nvSpPr>
                    <p:cNvPr id="1048697" name="箭头: 直角上 40"/>
                    <p:cNvSpPr/>
                    <p:nvPr/>
                  </p:nvSpPr>
                  <p:spPr>
                    <a:xfrm>
                      <a:off x="4203009" y="2129232"/>
                      <a:ext cx="1619412" cy="646331"/>
                    </a:xfrm>
                    <a:prstGeom prst="bentUp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98" name="箭头: 直角上 41"/>
                    <p:cNvSpPr/>
                    <p:nvPr/>
                  </p:nvSpPr>
                  <p:spPr>
                    <a:xfrm flipV="1">
                      <a:off x="4203009" y="2623020"/>
                      <a:ext cx="1619412" cy="646331"/>
                    </a:xfrm>
                    <a:prstGeom prst="bentUp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699" name="文本框 44"/>
                  <p:cNvSpPr txBox="1"/>
                  <p:nvPr/>
                </p:nvSpPr>
                <p:spPr>
                  <a:xfrm>
                    <a:off x="4925289" y="1798722"/>
                    <a:ext cx="2779985" cy="396240"/>
                  </a:xfrm>
                  <a:prstGeom prst="rect">
                    <a:avLst/>
                  </a:prstGeom>
                  <a:noFill/>
                </p:spPr>
                <p:txBody>
                  <a:bodyPr wrap="square" rtlCol="0">
                    <a:spAutoFit/>
                  </a:bodyPr>
                  <a:lstStyle/>
                  <a:p>
                    <a:r>
                      <a:rPr lang="en-US" altLang="zh-CN" dirty="0">
                        <a:latin typeface="Bell MT" panose="02020503060305020303" pitchFamily="18" charset="0"/>
                      </a:rPr>
                      <a:t>Schrödinger equation</a:t>
                    </a:r>
                    <a:endParaRPr lang="zh-CN" altLang="en-US" dirty="0">
                      <a:latin typeface="Bell MT" panose="02020503060305020303" pitchFamily="18" charset="0"/>
                    </a:endParaRPr>
                  </a:p>
                </p:txBody>
              </p:sp>
              <p:sp>
                <p:nvSpPr>
                  <p:cNvPr id="1048700" name="文本框 45"/>
                  <p:cNvSpPr txBox="1"/>
                  <p:nvPr/>
                </p:nvSpPr>
                <p:spPr>
                  <a:xfrm>
                    <a:off x="4964520" y="3394918"/>
                    <a:ext cx="2302193" cy="701040"/>
                  </a:xfrm>
                  <a:prstGeom prst="rect">
                    <a:avLst/>
                  </a:prstGeom>
                  <a:noFill/>
                </p:spPr>
                <p:txBody>
                  <a:bodyPr wrap="square" rtlCol="0">
                    <a:spAutoFit/>
                  </a:bodyPr>
                  <a:lstStyle/>
                  <a:p>
                    <a:r>
                      <a:rPr lang="en-US" altLang="zh-CN" dirty="0">
                        <a:latin typeface="Bell MT" panose="02020503060305020303" pitchFamily="18" charset="0"/>
                      </a:rPr>
                      <a:t>Newton’s second law</a:t>
                    </a:r>
                    <a:endParaRPr lang="zh-CN" altLang="en-US" dirty="0">
                      <a:latin typeface="Bell MT" panose="02020503060305020303" pitchFamily="18" charset="0"/>
                    </a:endParaRPr>
                  </a:p>
                </p:txBody>
              </p:sp>
              <p:sp>
                <p:nvSpPr>
                  <p:cNvPr id="1048701" name="文本框 47"/>
                  <p:cNvSpPr txBox="1">
                    <a:spLocks noRot="1" noChangeAspect="1" noMove="1" noResize="1" noEditPoints="1" noAdjustHandles="1" noChangeArrowheads="1" noChangeShapeType="1" noTextEdit="1"/>
                  </p:cNvSpPr>
                  <p:nvPr/>
                </p:nvSpPr>
                <p:spPr>
                  <a:xfrm>
                    <a:off x="8233108" y="1794372"/>
                    <a:ext cx="2466460" cy="369332"/>
                  </a:xfrm>
                  <a:prstGeom prst="rect">
                    <a:avLst/>
                  </a:prstGeom>
                  <a:blipFill>
                    <a:blip r:embed="rId7"/>
                    <a:stretch>
                      <a:fillRect l="-1975" t="-9836" b="-24590"/>
                    </a:stretch>
                  </a:blipFill>
                </p:spPr>
                <p:txBody>
                  <a:bodyPr/>
                  <a:lstStyle/>
                  <a:p>
                    <a:r>
                      <a:rPr lang="zh-CN" altLang="en-US">
                        <a:noFill/>
                      </a:rPr>
                      <a:t> </a:t>
                    </a:r>
                  </a:p>
                </p:txBody>
              </p:sp>
              <p:sp>
                <p:nvSpPr>
                  <p:cNvPr id="1048702" name="文本框 48"/>
                  <p:cNvSpPr txBox="1">
                    <a:spLocks noRot="1" noChangeAspect="1" noMove="1" noResize="1" noEditPoints="1" noAdjustHandles="1" noChangeArrowheads="1" noChangeShapeType="1" noTextEdit="1"/>
                  </p:cNvSpPr>
                  <p:nvPr/>
                </p:nvSpPr>
                <p:spPr>
                  <a:xfrm>
                    <a:off x="7705274" y="3394918"/>
                    <a:ext cx="3286781" cy="646331"/>
                  </a:xfrm>
                  <a:prstGeom prst="rect">
                    <a:avLst/>
                  </a:prstGeom>
                  <a:blipFill>
                    <a:blip r:embed="rId8"/>
                    <a:stretch>
                      <a:fillRect t="-5660"/>
                    </a:stretch>
                  </a:blipFill>
                </p:spPr>
                <p:txBody>
                  <a:bodyPr/>
                  <a:lstStyle/>
                  <a:p>
                    <a:r>
                      <a:rPr lang="zh-CN" altLang="en-US">
                        <a:noFill/>
                      </a:rPr>
                      <a:t> </a:t>
                    </a:r>
                  </a:p>
                </p:txBody>
              </p:sp>
              <p:sp>
                <p:nvSpPr>
                  <p:cNvPr id="1048703" name="矩形: 圆角 49"/>
                  <p:cNvSpPr/>
                  <p:nvPr/>
                </p:nvSpPr>
                <p:spPr>
                  <a:xfrm>
                    <a:off x="7605000" y="1255657"/>
                    <a:ext cx="3217520" cy="3301340"/>
                  </a:xfrm>
                  <a:prstGeom prst="roundRect">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704" name="文本框 51"/>
                  <p:cNvSpPr txBox="1">
                    <a:spLocks noRot="1" noChangeAspect="1" noMove="1" noResize="1" noEditPoints="1" noAdjustHandles="1" noChangeArrowheads="1" noChangeShapeType="1" noTextEdit="1"/>
                  </p:cNvSpPr>
                  <p:nvPr/>
                </p:nvSpPr>
                <p:spPr>
                  <a:xfrm>
                    <a:off x="8602636" y="2651702"/>
                    <a:ext cx="1263231" cy="276999"/>
                  </a:xfrm>
                  <a:prstGeom prst="rect">
                    <a:avLst/>
                  </a:prstGeom>
                  <a:blipFill>
                    <a:blip r:embed="rId9"/>
                    <a:stretch>
                      <a:fillRect l="-3865" t="-4444" r="-6280" b="-35556"/>
                    </a:stretch>
                  </a:blipFill>
                </p:spPr>
                <p:txBody>
                  <a:bodyPr/>
                  <a:lstStyle/>
                  <a:p>
                    <a:r>
                      <a:rPr lang="zh-CN" altLang="en-US">
                        <a:noFill/>
                      </a:rPr>
                      <a:t> </a:t>
                    </a:r>
                  </a:p>
                </p:txBody>
              </p:sp>
              <p:sp>
                <p:nvSpPr>
                  <p:cNvPr id="1048705" name="文本框 56"/>
                  <p:cNvSpPr txBox="1">
                    <a:spLocks noRot="1" noChangeAspect="1" noMove="1" noResize="1" noEditPoints="1" noAdjustHandles="1" noChangeArrowheads="1" noChangeShapeType="1" noTextEdit="1"/>
                  </p:cNvSpPr>
                  <p:nvPr/>
                </p:nvSpPr>
                <p:spPr>
                  <a:xfrm>
                    <a:off x="8602636" y="593042"/>
                    <a:ext cx="1308614" cy="646331"/>
                  </a:xfrm>
                  <a:prstGeom prst="rect">
                    <a:avLst/>
                  </a:prstGeom>
                  <a:blipFill>
                    <a:blip r:embed="rId10"/>
                    <a:stretch>
                      <a:fillRect t="-14151" b="-34906"/>
                    </a:stretch>
                  </a:blipFill>
                </p:spPr>
                <p:txBody>
                  <a:bodyPr/>
                  <a:lstStyle/>
                  <a:p>
                    <a:r>
                      <a:rPr lang="zh-CN" altLang="en-US">
                        <a:noFill/>
                      </a:rPr>
                      <a:t> </a:t>
                    </a:r>
                  </a:p>
                </p:txBody>
              </p:sp>
              <p:sp>
                <p:nvSpPr>
                  <p:cNvPr id="1048706" name="箭头: 右 64"/>
                  <p:cNvSpPr/>
                  <p:nvPr/>
                </p:nvSpPr>
                <p:spPr>
                  <a:xfrm>
                    <a:off x="4402076" y="3296213"/>
                    <a:ext cx="3369712" cy="581726"/>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707" name="箭头: 右 65"/>
                  <p:cNvSpPr/>
                  <p:nvPr/>
                </p:nvSpPr>
                <p:spPr>
                  <a:xfrm>
                    <a:off x="4402076" y="1695816"/>
                    <a:ext cx="3303198" cy="581727"/>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097206" name="图片 68"/>
              <p:cNvPicPr>
                <a:picLocks noChangeAspect="1"/>
              </p:cNvPicPr>
              <p:nvPr/>
            </p:nvPicPr>
            <p:blipFill>
              <a:blip r:embed="rId11"/>
              <a:stretch>
                <a:fillRect/>
              </a:stretch>
            </p:blipFill>
            <p:spPr>
              <a:xfrm>
                <a:off x="5619854" y="337592"/>
                <a:ext cx="1433636" cy="1881157"/>
              </a:xfrm>
              <a:prstGeom prst="rect">
                <a:avLst/>
              </a:prstGeom>
            </p:spPr>
          </p:pic>
          <p:pic>
            <p:nvPicPr>
              <p:cNvPr id="2097207" name="图片 69"/>
              <p:cNvPicPr>
                <a:picLocks noChangeAspect="1"/>
              </p:cNvPicPr>
              <p:nvPr/>
            </p:nvPicPr>
            <p:blipFill>
              <a:blip r:embed="rId12"/>
              <a:stretch>
                <a:fillRect/>
              </a:stretch>
            </p:blipFill>
            <p:spPr>
              <a:xfrm>
                <a:off x="5587483" y="4287332"/>
                <a:ext cx="1530714" cy="1829204"/>
              </a:xfrm>
              <a:prstGeom prst="rect">
                <a:avLst/>
              </a:prstGeom>
            </p:spPr>
          </p:pic>
        </p:grpSp>
        <p:cxnSp>
          <p:nvCxnSpPr>
            <p:cNvPr id="3145729" name="直接箭头连接符 5"/>
            <p:cNvCxnSpPr>
              <a:cxnSpLocks/>
            </p:cNvCxnSpPr>
            <p:nvPr/>
          </p:nvCxnSpPr>
          <p:spPr>
            <a:xfrm>
              <a:off x="2416558" y="3414888"/>
              <a:ext cx="567459"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2097208" name="图片 8"/>
            <p:cNvPicPr>
              <a:picLocks noChangeAspect="1"/>
            </p:cNvPicPr>
            <p:nvPr/>
          </p:nvPicPr>
          <p:blipFill>
            <a:blip r:embed="rId13"/>
            <a:stretch>
              <a:fillRect/>
            </a:stretch>
          </p:blipFill>
          <p:spPr>
            <a:xfrm>
              <a:off x="404332" y="3241224"/>
              <a:ext cx="1941047" cy="313667"/>
            </a:xfrm>
            <a:prstGeom prst="rect">
              <a:avLst/>
            </a:prstGeom>
          </p:spPr>
        </p:pic>
        <p:pic>
          <p:nvPicPr>
            <p:cNvPr id="2097209" name="图片 10"/>
            <p:cNvPicPr>
              <a:picLocks noChangeAspect="1"/>
            </p:cNvPicPr>
            <p:nvPr/>
          </p:nvPicPr>
          <p:blipFill>
            <a:blip r:embed="rId14"/>
            <a:stretch>
              <a:fillRect/>
            </a:stretch>
          </p:blipFill>
          <p:spPr>
            <a:xfrm>
              <a:off x="3046919" y="3284434"/>
              <a:ext cx="452022" cy="187044"/>
            </a:xfrm>
            <a:prstGeom prst="rect">
              <a:avLst/>
            </a:prstGeom>
          </p:spPr>
        </p:pic>
        <p:pic>
          <p:nvPicPr>
            <p:cNvPr id="2097210" name="图片 12"/>
            <p:cNvPicPr>
              <a:picLocks noChangeAspect="1"/>
            </p:cNvPicPr>
            <p:nvPr/>
          </p:nvPicPr>
          <p:blipFill>
            <a:blip r:embed="rId15"/>
            <a:stretch>
              <a:fillRect/>
            </a:stretch>
          </p:blipFill>
          <p:spPr>
            <a:xfrm>
              <a:off x="3046919" y="4138935"/>
              <a:ext cx="432349" cy="187044"/>
            </a:xfrm>
            <a:prstGeom prst="rect">
              <a:avLst/>
            </a:prstGeom>
          </p:spPr>
        </p:pic>
        <p:pic>
          <p:nvPicPr>
            <p:cNvPr id="2097211" name="图片 14"/>
            <p:cNvPicPr>
              <a:picLocks noChangeAspect="1"/>
            </p:cNvPicPr>
            <p:nvPr/>
          </p:nvPicPr>
          <p:blipFill>
            <a:blip r:embed="rId16"/>
            <a:stretch>
              <a:fillRect/>
            </a:stretch>
          </p:blipFill>
          <p:spPr>
            <a:xfrm>
              <a:off x="663614" y="3828567"/>
              <a:ext cx="1471044" cy="1287742"/>
            </a:xfrm>
            <a:prstGeom prst="rect">
              <a:avLst/>
            </a:prstGeom>
          </p:spPr>
        </p:pic>
        <p:cxnSp>
          <p:nvCxnSpPr>
            <p:cNvPr id="3145730" name="直接箭头连接符 15"/>
            <p:cNvCxnSpPr>
              <a:cxnSpLocks/>
            </p:cNvCxnSpPr>
            <p:nvPr/>
          </p:nvCxnSpPr>
          <p:spPr>
            <a:xfrm>
              <a:off x="2416559" y="4232406"/>
              <a:ext cx="567459"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sp>
        <p:nvSpPr>
          <p:cNvPr id="1048708" name="文本框 16"/>
          <p:cNvSpPr txBox="1"/>
          <p:nvPr/>
        </p:nvSpPr>
        <p:spPr>
          <a:xfrm>
            <a:off x="663614" y="5205319"/>
            <a:ext cx="1519702" cy="701040"/>
          </a:xfrm>
          <a:prstGeom prst="rect">
            <a:avLst/>
          </a:prstGeom>
          <a:noFill/>
        </p:spPr>
        <p:txBody>
          <a:bodyPr wrap="square" rtlCol="0">
            <a:spAutoFit/>
          </a:bodyPr>
          <a:lstStyle/>
          <a:p>
            <a:r>
              <a:rPr lang="en-US" altLang="zh-CN">
                <a:latin typeface="Bell MT" panose="02020503060305020303" pitchFamily="18" charset="0"/>
              </a:rPr>
              <a:t>Particle Mesh</a:t>
            </a:r>
            <a:endParaRPr lang="zh-CN" altLang="en-US">
              <a:latin typeface="Bell MT" panose="02020503060305020303" pitchFamily="18" charset="0"/>
            </a:endParaRPr>
          </a:p>
        </p:txBody>
      </p:sp>
      <p:sp>
        <p:nvSpPr>
          <p:cNvPr id="1048709" name="矩形 30"/>
          <p:cNvSpPr/>
          <p:nvPr/>
        </p:nvSpPr>
        <p:spPr>
          <a:xfrm>
            <a:off x="0" y="0"/>
            <a:ext cx="12192000" cy="8622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3200" b="1">
                <a:latin typeface="Bell MT" panose="02020503060305020303" pitchFamily="18" charset="0"/>
                <a:ea typeface="楷体" panose="02010609060101010101" pitchFamily="49" charset="-122"/>
              </a:rPr>
              <a:t> Dynamical heating effect of FDM</a:t>
            </a:r>
            <a:endParaRPr lang="en-US" altLang="zh-CN" sz="3200">
              <a:latin typeface="Bell MT" panose="02020503060305020303" pitchFamily="18" charset="0"/>
            </a:endParaRPr>
          </a:p>
        </p:txBody>
      </p:sp>
    </p:spTree>
    <p:extLst>
      <p:ext uri="{BB962C8B-B14F-4D97-AF65-F5344CB8AC3E}">
        <p14:creationId xmlns:p14="http://schemas.microsoft.com/office/powerpoint/2010/main" val="3025242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FE649D21-D56E-A470-CF4D-0BD1214021AF}"/>
              </a:ext>
            </a:extLst>
          </p:cNvPr>
          <p:cNvSpPr txBox="1"/>
          <p:nvPr/>
        </p:nvSpPr>
        <p:spPr>
          <a:xfrm>
            <a:off x="712815" y="562885"/>
            <a:ext cx="2165763" cy="369332"/>
          </a:xfrm>
          <a:prstGeom prst="rect">
            <a:avLst/>
          </a:prstGeom>
          <a:noFill/>
        </p:spPr>
        <p:txBody>
          <a:bodyPr wrap="square">
            <a:spAutoFit/>
          </a:bodyPr>
          <a:lstStyle/>
          <a:p>
            <a:pPr marL="285750" indent="-285750">
              <a:buFont typeface="Arial" panose="020B0604020202020204" pitchFamily="34" charset="0"/>
              <a:buChar char="•"/>
            </a:pPr>
            <a:r>
              <a:rPr lang="zh-CN" altLang="en-US" dirty="0">
                <a:latin typeface="楷体" panose="02010609060101010101" pitchFamily="49" charset="-122"/>
                <a:ea typeface="楷体" panose="02010609060101010101" pitchFamily="49" charset="-122"/>
              </a:rPr>
              <a:t>模拟结果</a:t>
            </a:r>
            <a:endParaRPr lang="en-US" altLang="zh-CN" dirty="0">
              <a:latin typeface="楷体" panose="02010609060101010101" pitchFamily="49" charset="-122"/>
              <a:ea typeface="楷体" panose="02010609060101010101" pitchFamily="49" charset="-122"/>
            </a:endParaRPr>
          </a:p>
        </p:txBody>
      </p:sp>
      <p:pic>
        <p:nvPicPr>
          <p:cNvPr id="2" name="图片 1">
            <a:extLst>
              <a:ext uri="{FF2B5EF4-FFF2-40B4-BE49-F238E27FC236}">
                <a16:creationId xmlns:a16="http://schemas.microsoft.com/office/drawing/2014/main" id="{38945C7E-B6CB-17C9-80EE-A6DEFC2D4C0E}"/>
              </a:ext>
            </a:extLst>
          </p:cNvPr>
          <p:cNvPicPr>
            <a:picLocks noChangeAspect="1"/>
          </p:cNvPicPr>
          <p:nvPr/>
        </p:nvPicPr>
        <p:blipFill>
          <a:blip r:embed="rId2"/>
          <a:stretch>
            <a:fillRect/>
          </a:stretch>
        </p:blipFill>
        <p:spPr>
          <a:xfrm>
            <a:off x="1071302" y="1536246"/>
            <a:ext cx="9626229" cy="3522642"/>
          </a:xfrm>
          <a:prstGeom prst="rect">
            <a:avLst/>
          </a:prstGeom>
        </p:spPr>
      </p:pic>
      <p:sp>
        <p:nvSpPr>
          <p:cNvPr id="4" name="文本框 3">
            <a:extLst>
              <a:ext uri="{FF2B5EF4-FFF2-40B4-BE49-F238E27FC236}">
                <a16:creationId xmlns:a16="http://schemas.microsoft.com/office/drawing/2014/main" id="{E508104D-4F11-2718-B2A8-69F88B019957}"/>
              </a:ext>
            </a:extLst>
          </p:cNvPr>
          <p:cNvSpPr txBox="1"/>
          <p:nvPr/>
        </p:nvSpPr>
        <p:spPr>
          <a:xfrm>
            <a:off x="8105627" y="5964238"/>
            <a:ext cx="3216527" cy="523220"/>
          </a:xfrm>
          <a:prstGeom prst="rect">
            <a:avLst/>
          </a:prstGeom>
          <a:noFill/>
        </p:spPr>
        <p:txBody>
          <a:bodyPr wrap="square" rtlCol="0">
            <a:spAutoFit/>
          </a:bodyPr>
          <a:lstStyle/>
          <a:p>
            <a:r>
              <a:rPr lang="en-US" altLang="zh-CN" sz="2800" dirty="0"/>
              <a:t>arXiv:2412.01307</a:t>
            </a:r>
            <a:endParaRPr lang="zh-CN" altLang="en-US" sz="2800" dirty="0"/>
          </a:p>
        </p:txBody>
      </p:sp>
    </p:spTree>
    <p:extLst>
      <p:ext uri="{BB962C8B-B14F-4D97-AF65-F5344CB8AC3E}">
        <p14:creationId xmlns:p14="http://schemas.microsoft.com/office/powerpoint/2010/main" val="6065399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567EA9B-4604-D388-4F48-F91AEBAEAF68}"/>
              </a:ext>
            </a:extLst>
          </p:cNvPr>
          <p:cNvPicPr>
            <a:picLocks noChangeAspect="1"/>
          </p:cNvPicPr>
          <p:nvPr/>
        </p:nvPicPr>
        <p:blipFill>
          <a:blip r:embed="rId2"/>
          <a:stretch>
            <a:fillRect/>
          </a:stretch>
        </p:blipFill>
        <p:spPr>
          <a:xfrm>
            <a:off x="1264888" y="-6338"/>
            <a:ext cx="3498305" cy="3421559"/>
          </a:xfrm>
          <a:prstGeom prst="rect">
            <a:avLst/>
          </a:prstGeom>
        </p:spPr>
      </p:pic>
      <p:pic>
        <p:nvPicPr>
          <p:cNvPr id="6" name="图片 5">
            <a:extLst>
              <a:ext uri="{FF2B5EF4-FFF2-40B4-BE49-F238E27FC236}">
                <a16:creationId xmlns:a16="http://schemas.microsoft.com/office/drawing/2014/main" id="{9514D6D8-A720-6C2B-7FEC-C9B25D9B3610}"/>
              </a:ext>
            </a:extLst>
          </p:cNvPr>
          <p:cNvPicPr>
            <a:picLocks noChangeAspect="1"/>
          </p:cNvPicPr>
          <p:nvPr/>
        </p:nvPicPr>
        <p:blipFill>
          <a:blip r:embed="rId3"/>
          <a:stretch>
            <a:fillRect/>
          </a:stretch>
        </p:blipFill>
        <p:spPr>
          <a:xfrm>
            <a:off x="1125848" y="3307737"/>
            <a:ext cx="3637345" cy="3550263"/>
          </a:xfrm>
          <a:prstGeom prst="rect">
            <a:avLst/>
          </a:prstGeom>
        </p:spPr>
      </p:pic>
      <p:pic>
        <p:nvPicPr>
          <p:cNvPr id="7" name="图片 6">
            <a:extLst>
              <a:ext uri="{FF2B5EF4-FFF2-40B4-BE49-F238E27FC236}">
                <a16:creationId xmlns:a16="http://schemas.microsoft.com/office/drawing/2014/main" id="{00B49256-0AAE-A089-89DE-9676292640EA}"/>
              </a:ext>
            </a:extLst>
          </p:cNvPr>
          <p:cNvPicPr>
            <a:picLocks noChangeAspect="1"/>
          </p:cNvPicPr>
          <p:nvPr/>
        </p:nvPicPr>
        <p:blipFill>
          <a:blip r:embed="rId4"/>
          <a:stretch>
            <a:fillRect/>
          </a:stretch>
        </p:blipFill>
        <p:spPr>
          <a:xfrm>
            <a:off x="5687541" y="1009787"/>
            <a:ext cx="5980935" cy="1389311"/>
          </a:xfrm>
          <a:prstGeom prst="rect">
            <a:avLst/>
          </a:prstGeom>
        </p:spPr>
      </p:pic>
      <p:sp>
        <p:nvSpPr>
          <p:cNvPr id="2" name="文本框 1">
            <a:extLst>
              <a:ext uri="{FF2B5EF4-FFF2-40B4-BE49-F238E27FC236}">
                <a16:creationId xmlns:a16="http://schemas.microsoft.com/office/drawing/2014/main" id="{4C5CC341-CCAA-088B-B8E4-7D24259AC65C}"/>
              </a:ext>
            </a:extLst>
          </p:cNvPr>
          <p:cNvSpPr txBox="1"/>
          <p:nvPr/>
        </p:nvSpPr>
        <p:spPr>
          <a:xfrm>
            <a:off x="7684053" y="252207"/>
            <a:ext cx="3216527" cy="523220"/>
          </a:xfrm>
          <a:prstGeom prst="rect">
            <a:avLst/>
          </a:prstGeom>
          <a:noFill/>
        </p:spPr>
        <p:txBody>
          <a:bodyPr wrap="square" rtlCol="0">
            <a:spAutoFit/>
          </a:bodyPr>
          <a:lstStyle/>
          <a:p>
            <a:r>
              <a:rPr lang="en-US" altLang="zh-CN" sz="2800" dirty="0"/>
              <a:t>arXiv:2412.01307</a:t>
            </a:r>
            <a:endParaRPr lang="zh-CN" altLang="en-US" sz="2800" dirty="0"/>
          </a:p>
        </p:txBody>
      </p:sp>
      <p:pic>
        <p:nvPicPr>
          <p:cNvPr id="8" name="图片 7">
            <a:extLst>
              <a:ext uri="{FF2B5EF4-FFF2-40B4-BE49-F238E27FC236}">
                <a16:creationId xmlns:a16="http://schemas.microsoft.com/office/drawing/2014/main" id="{2E8E7253-8316-F728-D9EF-F74811FC11C3}"/>
              </a:ext>
            </a:extLst>
          </p:cNvPr>
          <p:cNvPicPr>
            <a:picLocks noChangeAspect="1"/>
          </p:cNvPicPr>
          <p:nvPr/>
        </p:nvPicPr>
        <p:blipFill>
          <a:blip r:embed="rId5"/>
          <a:stretch>
            <a:fillRect/>
          </a:stretch>
        </p:blipFill>
        <p:spPr>
          <a:xfrm>
            <a:off x="5482958" y="2493990"/>
            <a:ext cx="5583194" cy="4316507"/>
          </a:xfrm>
          <a:prstGeom prst="rect">
            <a:avLst/>
          </a:prstGeom>
        </p:spPr>
      </p:pic>
    </p:spTree>
    <p:extLst>
      <p:ext uri="{BB962C8B-B14F-4D97-AF65-F5344CB8AC3E}">
        <p14:creationId xmlns:p14="http://schemas.microsoft.com/office/powerpoint/2010/main" val="7281358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p:cNvSpPr>
            <a:spLocks noGrp="1"/>
          </p:cNvSpPr>
          <p:nvPr>
            <p:ph type="title"/>
          </p:nvPr>
        </p:nvSpPr>
        <p:spPr/>
        <p:txBody>
          <a:bodyPr/>
          <a:lstStyle/>
          <a:p>
            <a:endParaRPr lang="zh-CN" altLang="en-US" smtClean="0"/>
          </a:p>
        </p:txBody>
      </p:sp>
      <p:pic>
        <p:nvPicPr>
          <p:cNvPr id="1229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9867" y="414588"/>
            <a:ext cx="8054006" cy="581995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p:nvPicPr>
        <p:blipFill>
          <a:blip r:embed="rId3"/>
          <a:stretch>
            <a:fillRect/>
          </a:stretch>
        </p:blipFill>
        <p:spPr>
          <a:xfrm>
            <a:off x="8763240" y="3800887"/>
            <a:ext cx="2689455" cy="2599129"/>
          </a:xfrm>
          <a:prstGeom prst="rect">
            <a:avLst/>
          </a:prstGeom>
        </p:spPr>
      </p:pic>
      <p:pic>
        <p:nvPicPr>
          <p:cNvPr id="3" name="图片 2"/>
          <p:cNvPicPr>
            <a:picLocks noChangeAspect="1"/>
          </p:cNvPicPr>
          <p:nvPr/>
        </p:nvPicPr>
        <p:blipFill>
          <a:blip r:embed="rId4"/>
          <a:stretch>
            <a:fillRect/>
          </a:stretch>
        </p:blipFill>
        <p:spPr>
          <a:xfrm>
            <a:off x="8083221" y="1086074"/>
            <a:ext cx="4049494" cy="2521650"/>
          </a:xfrm>
          <a:prstGeom prst="rect">
            <a:avLst/>
          </a:prstGeom>
        </p:spPr>
      </p:pic>
    </p:spTree>
    <p:extLst>
      <p:ext uri="{BB962C8B-B14F-4D97-AF65-F5344CB8AC3E}">
        <p14:creationId xmlns:p14="http://schemas.microsoft.com/office/powerpoint/2010/main" val="64162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3" name="矩形 5"/>
          <p:cNvSpPr/>
          <p:nvPr/>
        </p:nvSpPr>
        <p:spPr>
          <a:xfrm>
            <a:off x="0" y="0"/>
            <a:ext cx="12192000" cy="8622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3200" b="1">
                <a:latin typeface="Bell MT" panose="02020503060305020303" pitchFamily="18" charset="0"/>
                <a:ea typeface="楷体" panose="02010609060101010101" pitchFamily="49" charset="-122"/>
              </a:rPr>
              <a:t> Dynamical heating effect of FDM</a:t>
            </a:r>
            <a:endParaRPr lang="en-US" altLang="zh-CN" sz="3200">
              <a:latin typeface="Bell MT" panose="02020503060305020303" pitchFamily="18" charset="0"/>
            </a:endParaRPr>
          </a:p>
        </p:txBody>
      </p:sp>
      <p:sp>
        <p:nvSpPr>
          <p:cNvPr id="1048714" name="文本框 8"/>
          <p:cNvSpPr txBox="1"/>
          <p:nvPr/>
        </p:nvSpPr>
        <p:spPr>
          <a:xfrm>
            <a:off x="3869061" y="6336966"/>
            <a:ext cx="8195369" cy="396240"/>
          </a:xfrm>
          <a:prstGeom prst="rect">
            <a:avLst/>
          </a:prstGeom>
          <a:noFill/>
        </p:spPr>
        <p:txBody>
          <a:bodyPr wrap="square">
            <a:spAutoFit/>
          </a:bodyPr>
          <a:lstStyle/>
          <a:p>
            <a:r>
              <a:rPr lang="da-DK" altLang="zh-CN" b="0" i="0">
                <a:solidFill>
                  <a:srgbClr val="333333"/>
                </a:solidFill>
                <a:effectLst/>
                <a:latin typeface="-apple-system"/>
              </a:rPr>
              <a:t> </a:t>
            </a:r>
            <a:r>
              <a:rPr lang="da-DK" altLang="zh-CN" i="1">
                <a:solidFill>
                  <a:srgbClr val="0070C0"/>
                </a:solidFill>
                <a:latin typeface="Calibri" panose="020F0502020204030204" pitchFamily="34" charset="0"/>
                <a:ea typeface="Calibri" panose="020F0502020204030204" pitchFamily="34" charset="0"/>
                <a:cs typeface="Calibri" panose="020F0502020204030204" pitchFamily="34" charset="0"/>
              </a:rPr>
              <a:t>Y</a:t>
            </a:r>
            <a:r>
              <a:rPr lang="en-US" altLang="zh-CN" i="1">
                <a:solidFill>
                  <a:srgbClr val="0070C0"/>
                </a:solidFill>
                <a:latin typeface="Calibri" panose="020F0502020204030204" pitchFamily="34" charset="0"/>
                <a:ea typeface="Calibri" panose="020F0502020204030204" pitchFamily="34" charset="0"/>
                <a:cs typeface="Calibri" panose="020F0502020204030204" pitchFamily="34" charset="0"/>
              </a:rPr>
              <a:t>.</a:t>
            </a:r>
            <a:r>
              <a:rPr lang="da-DK" altLang="zh-CN" i="1">
                <a:solidFill>
                  <a:srgbClr val="0070C0"/>
                </a:solidFill>
                <a:latin typeface="Calibri" panose="020F0502020204030204" pitchFamily="34" charset="0"/>
                <a:ea typeface="Calibri" panose="020F0502020204030204" pitchFamily="34" charset="0"/>
                <a:cs typeface="Calibri" panose="020F0502020204030204" pitchFamily="34" charset="0"/>
              </a:rPr>
              <a:t>M</a:t>
            </a:r>
            <a:r>
              <a:rPr lang="en-US" altLang="zh-CN" i="1">
                <a:solidFill>
                  <a:srgbClr val="0070C0"/>
                </a:solidFill>
                <a:latin typeface="Calibri" panose="020F0502020204030204" pitchFamily="34" charset="0"/>
                <a:ea typeface="Calibri" panose="020F0502020204030204" pitchFamily="34" charset="0"/>
                <a:cs typeface="Calibri" panose="020F0502020204030204" pitchFamily="34" charset="0"/>
              </a:rPr>
              <a:t>.</a:t>
            </a:r>
            <a:r>
              <a:rPr lang="da-DK" altLang="zh-CN" i="1">
                <a:solidFill>
                  <a:srgbClr val="0070C0"/>
                </a:solidFill>
                <a:latin typeface="Calibri" panose="020F0502020204030204" pitchFamily="34" charset="0"/>
                <a:ea typeface="Calibri" panose="020F0502020204030204" pitchFamily="34" charset="0"/>
                <a:cs typeface="Calibri" panose="020F0502020204030204" pitchFamily="34" charset="0"/>
              </a:rPr>
              <a:t> Yang, Z.C. Zhang, X.J. Bi, and P.F. Yin, 2025 ApJL 981 L26</a:t>
            </a:r>
            <a:endParaRPr lang="zh-CN" altLang="en-US" i="1">
              <a:solidFill>
                <a:srgbClr val="0070C0"/>
              </a:solidFill>
              <a:latin typeface="Calibri" panose="020F0502020204030204" pitchFamily="34" charset="0"/>
              <a:cs typeface="Calibri" panose="020F0502020204030204" pitchFamily="34" charset="0"/>
            </a:endParaRPr>
          </a:p>
        </p:txBody>
      </p:sp>
      <p:pic>
        <p:nvPicPr>
          <p:cNvPr id="2097212" name="图片 2"/>
          <p:cNvPicPr>
            <a:picLocks noChangeAspect="1"/>
          </p:cNvPicPr>
          <p:nvPr/>
        </p:nvPicPr>
        <p:blipFill>
          <a:blip r:embed="rId3"/>
          <a:stretch>
            <a:fillRect/>
          </a:stretch>
        </p:blipFill>
        <p:spPr>
          <a:xfrm>
            <a:off x="1019059" y="1008033"/>
            <a:ext cx="6947686" cy="2370280"/>
          </a:xfrm>
          <a:prstGeom prst="rect">
            <a:avLst/>
          </a:prstGeom>
        </p:spPr>
      </p:pic>
      <p:pic>
        <p:nvPicPr>
          <p:cNvPr id="2097213" name="图片 3"/>
          <p:cNvPicPr>
            <a:picLocks noChangeAspect="1"/>
          </p:cNvPicPr>
          <p:nvPr/>
        </p:nvPicPr>
        <p:blipFill>
          <a:blip r:embed="rId4"/>
          <a:stretch>
            <a:fillRect/>
          </a:stretch>
        </p:blipFill>
        <p:spPr>
          <a:xfrm>
            <a:off x="1103313" y="3448588"/>
            <a:ext cx="6863431" cy="2533413"/>
          </a:xfrm>
          <a:prstGeom prst="rect">
            <a:avLst/>
          </a:prstGeom>
        </p:spPr>
      </p:pic>
      <p:pic>
        <p:nvPicPr>
          <p:cNvPr id="2097214" name="图片 7"/>
          <p:cNvPicPr>
            <a:picLocks noChangeAspect="1"/>
          </p:cNvPicPr>
          <p:nvPr/>
        </p:nvPicPr>
        <p:blipFill>
          <a:blip r:embed="rId5"/>
          <a:stretch>
            <a:fillRect/>
          </a:stretch>
        </p:blipFill>
        <p:spPr>
          <a:xfrm>
            <a:off x="8278091" y="1590968"/>
            <a:ext cx="3479688" cy="3479688"/>
          </a:xfrm>
          <a:prstGeom prst="rect">
            <a:avLst/>
          </a:prstGeom>
        </p:spPr>
      </p:pic>
    </p:spTree>
    <p:extLst>
      <p:ext uri="{BB962C8B-B14F-4D97-AF65-F5344CB8AC3E}">
        <p14:creationId xmlns:p14="http://schemas.microsoft.com/office/powerpoint/2010/main" val="21073406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9" name="矩形 5"/>
          <p:cNvSpPr/>
          <p:nvPr/>
        </p:nvSpPr>
        <p:spPr>
          <a:xfrm>
            <a:off x="0" y="0"/>
            <a:ext cx="12192000" cy="8622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3200" b="1">
                <a:latin typeface="Bell MT" panose="02020503060305020303" pitchFamily="18" charset="0"/>
                <a:ea typeface="楷体" panose="02010609060101010101" pitchFamily="49" charset="-122"/>
              </a:rPr>
              <a:t> Dynamical heating effect of FDM</a:t>
            </a:r>
            <a:endParaRPr lang="en-US" altLang="zh-CN" sz="3200">
              <a:latin typeface="Bell MT" panose="02020503060305020303" pitchFamily="18" charset="0"/>
            </a:endParaRPr>
          </a:p>
        </p:txBody>
      </p:sp>
      <p:sp>
        <p:nvSpPr>
          <p:cNvPr id="1048720" name="文本框 1"/>
          <p:cNvSpPr txBox="1"/>
          <p:nvPr/>
        </p:nvSpPr>
        <p:spPr>
          <a:xfrm>
            <a:off x="488407" y="2602350"/>
            <a:ext cx="5501266" cy="396240"/>
          </a:xfrm>
          <a:prstGeom prst="rect">
            <a:avLst/>
          </a:prstGeom>
          <a:noFill/>
        </p:spPr>
        <p:txBody>
          <a:bodyPr wrap="square">
            <a:spAutoFit/>
          </a:bodyPr>
          <a:lstStyle/>
          <a:p>
            <a:pPr marL="285750" indent="-285750">
              <a:buFont typeface="Wingdings" panose="05000000000000000000" pitchFamily="2" charset="2"/>
              <a:buChar char="Ø"/>
            </a:pPr>
            <a:r>
              <a:rPr lang="en-US" altLang="zh-CN">
                <a:latin typeface="Bell MT" panose="02020503060305020303" pitchFamily="18" charset="0"/>
              </a:rPr>
              <a:t>Qualitatively consistent with other observations</a:t>
            </a:r>
            <a:endParaRPr lang="en-US" altLang="zh-CN" sz="1800">
              <a:latin typeface="Bell MT" panose="02020503060305020303" pitchFamily="18" charset="0"/>
            </a:endParaRPr>
          </a:p>
        </p:txBody>
      </p:sp>
      <p:sp>
        <p:nvSpPr>
          <p:cNvPr id="1048721" name="文本框 4"/>
          <p:cNvSpPr txBox="1"/>
          <p:nvPr/>
        </p:nvSpPr>
        <p:spPr>
          <a:xfrm>
            <a:off x="5989673" y="2625579"/>
            <a:ext cx="5876666" cy="396240"/>
          </a:xfrm>
          <a:prstGeom prst="rect">
            <a:avLst/>
          </a:prstGeom>
          <a:noFill/>
        </p:spPr>
        <p:txBody>
          <a:bodyPr wrap="square">
            <a:spAutoFit/>
          </a:bodyPr>
          <a:lstStyle/>
          <a:p>
            <a:r>
              <a:rPr lang="zh-CN" altLang="en-US" i="1">
                <a:solidFill>
                  <a:srgbClr val="0070C0"/>
                </a:solidFill>
                <a:latin typeface="Calibri" panose="020F0502020204030204" pitchFamily="34" charset="0"/>
                <a:cs typeface="Calibri" panose="020F0502020204030204" pitchFamily="34" charset="0"/>
              </a:rPr>
              <a:t>Y. M. Yang, X. J. Bi, and  P. F. Yin, JCAP 07, 054</a:t>
            </a:r>
          </a:p>
        </p:txBody>
      </p:sp>
      <p:sp>
        <p:nvSpPr>
          <p:cNvPr id="1048722" name="文本框 9"/>
          <p:cNvSpPr txBox="1"/>
          <p:nvPr/>
        </p:nvSpPr>
        <p:spPr>
          <a:xfrm>
            <a:off x="488408" y="1058919"/>
            <a:ext cx="6124352" cy="396240"/>
          </a:xfrm>
          <a:prstGeom prst="rect">
            <a:avLst/>
          </a:prstGeom>
          <a:noFill/>
        </p:spPr>
        <p:txBody>
          <a:bodyPr wrap="square">
            <a:spAutoFit/>
          </a:bodyPr>
          <a:lstStyle/>
          <a:p>
            <a:pPr marL="285750" indent="-285750">
              <a:buFont typeface="Wingdings" panose="05000000000000000000" pitchFamily="2" charset="2"/>
              <a:buChar char="Ø"/>
            </a:pPr>
            <a:r>
              <a:rPr lang="en-US" altLang="zh-CN">
                <a:latin typeface="Bell MT" panose="02020503060305020303" pitchFamily="18" charset="0"/>
              </a:rPr>
              <a:t>A natural consequence in this picture</a:t>
            </a:r>
            <a:endParaRPr lang="zh-CN" altLang="en-US">
              <a:latin typeface="Bell MT" panose="02020503060305020303" pitchFamily="18" charset="0"/>
            </a:endParaRPr>
          </a:p>
        </p:txBody>
      </p:sp>
      <p:sp>
        <p:nvSpPr>
          <p:cNvPr id="1048723" name="文本框 11"/>
          <p:cNvSpPr txBox="1"/>
          <p:nvPr/>
        </p:nvSpPr>
        <p:spPr>
          <a:xfrm>
            <a:off x="815160" y="1400545"/>
            <a:ext cx="9852837" cy="701040"/>
          </a:xfrm>
          <a:prstGeom prst="rect">
            <a:avLst/>
          </a:prstGeom>
          <a:noFill/>
        </p:spPr>
        <p:txBody>
          <a:bodyPr wrap="square">
            <a:spAutoFit/>
          </a:bodyPr>
          <a:lstStyle/>
          <a:p>
            <a:pPr marL="285750" indent="-285750">
              <a:buFont typeface="Arial" panose="020B0604020202020204" pitchFamily="34" charset="0"/>
              <a:buChar char="•"/>
            </a:pPr>
            <a:r>
              <a:rPr lang="en-US" altLang="zh-CN">
                <a:latin typeface="Bell MT" panose="02020503060305020303" pitchFamily="18" charset="0"/>
              </a:rPr>
              <a:t>The longer the stars experience heating, the more diffuse their distribution becomes, and the larger their velocity dispersion grows.</a:t>
            </a:r>
            <a:endParaRPr lang="zh-CN" altLang="en-US">
              <a:latin typeface="Bell MT" panose="02020503060305020303" pitchFamily="18" charset="0"/>
            </a:endParaRPr>
          </a:p>
        </p:txBody>
      </p:sp>
      <p:sp>
        <p:nvSpPr>
          <p:cNvPr id="1048724" name="文本框 14"/>
          <p:cNvSpPr txBox="1"/>
          <p:nvPr/>
        </p:nvSpPr>
        <p:spPr>
          <a:xfrm>
            <a:off x="488407" y="2073705"/>
            <a:ext cx="11639797" cy="369332"/>
          </a:xfrm>
          <a:prstGeom prst="rect">
            <a:avLst/>
          </a:prstGeom>
          <a:noFill/>
        </p:spPr>
        <p:txBody>
          <a:bodyPr wrap="square">
            <a:spAutoFit/>
          </a:bodyPr>
          <a:lstStyle/>
          <a:p>
            <a:pPr marL="285750" indent="-285750">
              <a:buFont typeface="Wingdings" panose="05000000000000000000" pitchFamily="2" charset="2"/>
              <a:buChar char="Ø"/>
            </a:pPr>
            <a:r>
              <a:rPr lang="en-US" altLang="zh-CN" dirty="0">
                <a:latin typeface="Bell MT" panose="02020503060305020303" pitchFamily="18" charset="0"/>
              </a:rPr>
              <a:t>The dynamical heating effect of FDM is most </a:t>
            </a:r>
            <a:r>
              <a:rPr lang="en-US" altLang="zh-CN" dirty="0" smtClean="0">
                <a:latin typeface="Bell MT" panose="02020503060305020303" pitchFamily="18" charset="0"/>
              </a:rPr>
              <a:t>promising </a:t>
            </a:r>
            <a:r>
              <a:rPr lang="en-US" altLang="zh-CN" dirty="0">
                <a:latin typeface="Bell MT" panose="02020503060305020303" pitchFamily="18" charset="0"/>
              </a:rPr>
              <a:t>in isolated galaxies, and will be </a:t>
            </a:r>
            <a:r>
              <a:rPr lang="en-US" altLang="zh-CN" dirty="0" smtClean="0">
                <a:latin typeface="Bell MT" panose="02020503060305020303" pitchFamily="18" charset="0"/>
              </a:rPr>
              <a:t>affected </a:t>
            </a:r>
            <a:r>
              <a:rPr lang="en-US" altLang="zh-CN" dirty="0">
                <a:latin typeface="Bell MT" panose="02020503060305020303" pitchFamily="18" charset="0"/>
              </a:rPr>
              <a:t>by </a:t>
            </a:r>
            <a:r>
              <a:rPr lang="en-US" altLang="zh-CN" dirty="0" smtClean="0">
                <a:latin typeface="Bell MT" panose="02020503060305020303" pitchFamily="18" charset="0"/>
              </a:rPr>
              <a:t>environments</a:t>
            </a:r>
            <a:endParaRPr lang="zh-CN" altLang="en-US" dirty="0">
              <a:latin typeface="Bell MT" panose="02020503060305020303" pitchFamily="18" charset="0"/>
            </a:endParaRPr>
          </a:p>
        </p:txBody>
      </p:sp>
      <p:grpSp>
        <p:nvGrpSpPr>
          <p:cNvPr id="106" name="组合 18"/>
          <p:cNvGrpSpPr/>
          <p:nvPr/>
        </p:nvGrpSpPr>
        <p:grpSpPr>
          <a:xfrm>
            <a:off x="815160" y="3350760"/>
            <a:ext cx="11227983" cy="3287610"/>
            <a:chOff x="815160" y="3088491"/>
            <a:chExt cx="11227983" cy="3287610"/>
          </a:xfrm>
        </p:grpSpPr>
        <p:sp>
          <p:nvSpPr>
            <p:cNvPr id="1048725" name="文本框 12"/>
            <p:cNvSpPr txBox="1">
              <a:spLocks noRot="1" noChangeAspect="1" noMove="1" noResize="1" noEditPoints="1" noAdjustHandles="1" noChangeArrowheads="1" noChangeShapeType="1" noTextEdit="1"/>
            </p:cNvSpPr>
            <p:nvPr/>
          </p:nvSpPr>
          <p:spPr>
            <a:xfrm>
              <a:off x="815160" y="3088491"/>
              <a:ext cx="11227983" cy="2862322"/>
            </a:xfrm>
            <a:prstGeom prst="rect">
              <a:avLst/>
            </a:prstGeom>
            <a:blipFill>
              <a:blip r:embed="rId3"/>
              <a:stretch>
                <a:fillRect l="-380" t="-1279"/>
              </a:stretch>
            </a:blipFill>
          </p:spPr>
          <p:txBody>
            <a:bodyPr/>
            <a:lstStyle/>
            <a:p>
              <a:r>
                <a:rPr lang="zh-CN" altLang="en-US">
                  <a:noFill/>
                </a:rPr>
                <a:t> </a:t>
              </a:r>
            </a:p>
          </p:txBody>
        </p:sp>
        <p:sp>
          <p:nvSpPr>
            <p:cNvPr id="1048726" name="文本框 13"/>
            <p:cNvSpPr txBox="1"/>
            <p:nvPr/>
          </p:nvSpPr>
          <p:spPr>
            <a:xfrm>
              <a:off x="4171101" y="3654451"/>
              <a:ext cx="7872042" cy="701039"/>
            </a:xfrm>
            <a:prstGeom prst="rect">
              <a:avLst/>
            </a:prstGeom>
            <a:noFill/>
          </p:spPr>
          <p:txBody>
            <a:bodyPr wrap="square">
              <a:spAutoFit/>
            </a:bodyPr>
            <a:lstStyle/>
            <a:p>
              <a:r>
                <a:rPr lang="en-US" altLang="zh-CN" i="1">
                  <a:solidFill>
                    <a:srgbClr val="0070C0"/>
                  </a:solidFill>
                  <a:latin typeface="Calibri" panose="020F0502020204030204" pitchFamily="34" charset="0"/>
                  <a:cs typeface="Calibri" panose="020F0502020204030204" pitchFamily="34" charset="0"/>
                </a:rPr>
                <a:t>B.</a:t>
              </a:r>
              <a:r>
                <a:rPr lang="zh-CN" altLang="en-US" i="1">
                  <a:solidFill>
                    <a:srgbClr val="0070C0"/>
                  </a:solidFill>
                  <a:latin typeface="Calibri" panose="020F0502020204030204" pitchFamily="34" charset="0"/>
                  <a:cs typeface="Calibri" panose="020F0502020204030204" pitchFamily="34" charset="0"/>
                </a:rPr>
                <a:t> </a:t>
              </a:r>
              <a:r>
                <a:rPr lang="en-US" altLang="zh-CN" i="1">
                  <a:solidFill>
                    <a:srgbClr val="0070C0"/>
                  </a:solidFill>
                  <a:latin typeface="Calibri" panose="020F0502020204030204" pitchFamily="34" charset="0"/>
                  <a:cs typeface="Calibri" panose="020F0502020204030204" pitchFamily="34" charset="0"/>
                </a:rPr>
                <a:t>T</a:t>
              </a:r>
              <a:r>
                <a:rPr lang="zh-CN" altLang="en-US" i="1">
                  <a:solidFill>
                    <a:srgbClr val="0070C0"/>
                  </a:solidFill>
                  <a:latin typeface="Calibri" panose="020F0502020204030204" pitchFamily="34" charset="0"/>
                  <a:cs typeface="Calibri" panose="020F0502020204030204" pitchFamily="34" charset="0"/>
                </a:rPr>
                <a:t>. </a:t>
              </a:r>
              <a:r>
                <a:rPr lang="en-US" altLang="zh-CN" i="1">
                  <a:solidFill>
                    <a:srgbClr val="0070C0"/>
                  </a:solidFill>
                  <a:latin typeface="Calibri" panose="020F0502020204030204" pitchFamily="34" charset="0"/>
                  <a:cs typeface="Calibri" panose="020F0502020204030204" pitchFamily="34" charset="0"/>
                </a:rPr>
                <a:t>Chiang</a:t>
              </a:r>
              <a:r>
                <a:rPr lang="zh-CN" altLang="en-US" i="1">
                  <a:solidFill>
                    <a:srgbClr val="0070C0"/>
                  </a:solidFill>
                  <a:latin typeface="Calibri" panose="020F0502020204030204" pitchFamily="34" charset="0"/>
                  <a:cs typeface="Calibri" panose="020F0502020204030204" pitchFamily="34" charset="0"/>
                </a:rPr>
                <a:t>, </a:t>
              </a:r>
              <a:r>
                <a:rPr lang="en-US" altLang="zh-CN" i="1">
                  <a:solidFill>
                    <a:srgbClr val="0070C0"/>
                  </a:solidFill>
                  <a:latin typeface="Calibri" panose="020F0502020204030204" pitchFamily="34" charset="0"/>
                  <a:cs typeface="Calibri" panose="020F0502020204030204" pitchFamily="34" charset="0"/>
                </a:rPr>
                <a:t>J</a:t>
              </a:r>
              <a:r>
                <a:rPr lang="zh-CN" altLang="en-US" i="1">
                  <a:solidFill>
                    <a:srgbClr val="0070C0"/>
                  </a:solidFill>
                  <a:latin typeface="Calibri" panose="020F0502020204030204" pitchFamily="34" charset="0"/>
                  <a:cs typeface="Calibri" panose="020F0502020204030204" pitchFamily="34" charset="0"/>
                </a:rPr>
                <a:t>. </a:t>
              </a:r>
              <a:r>
                <a:rPr lang="en-US" altLang="zh-CN" i="1">
                  <a:solidFill>
                    <a:srgbClr val="0070C0"/>
                  </a:solidFill>
                  <a:latin typeface="Calibri" panose="020F0502020204030204" pitchFamily="34" charset="0"/>
                  <a:cs typeface="Calibri" panose="020F0502020204030204" pitchFamily="34" charset="0"/>
                </a:rPr>
                <a:t>P</a:t>
              </a:r>
              <a:r>
                <a:rPr lang="zh-CN" altLang="en-US" i="1">
                  <a:solidFill>
                    <a:srgbClr val="0070C0"/>
                  </a:solidFill>
                  <a:latin typeface="Calibri" panose="020F0502020204030204" pitchFamily="34" charset="0"/>
                  <a:cs typeface="Calibri" panose="020F0502020204030204" pitchFamily="34" charset="0"/>
                </a:rPr>
                <a:t>. </a:t>
              </a:r>
              <a:r>
                <a:rPr lang="en-US" altLang="zh-CN" i="1">
                  <a:solidFill>
                    <a:srgbClr val="0070C0"/>
                  </a:solidFill>
                  <a:latin typeface="Calibri" panose="020F0502020204030204" pitchFamily="34" charset="0"/>
                  <a:cs typeface="Calibri" panose="020F0502020204030204" pitchFamily="34" charset="0"/>
                </a:rPr>
                <a:t>Ostriker</a:t>
              </a:r>
              <a:r>
                <a:rPr lang="zh-CN" altLang="en-US" i="1">
                  <a:solidFill>
                    <a:srgbClr val="0070C0"/>
                  </a:solidFill>
                  <a:latin typeface="Calibri" panose="020F0502020204030204" pitchFamily="34" charset="0"/>
                  <a:cs typeface="Calibri" panose="020F0502020204030204" pitchFamily="34" charset="0"/>
                </a:rPr>
                <a:t>, and  </a:t>
              </a:r>
              <a:r>
                <a:rPr lang="en-US" altLang="zh-CN" i="1">
                  <a:solidFill>
                    <a:srgbClr val="0070C0"/>
                  </a:solidFill>
                  <a:latin typeface="Calibri" panose="020F0502020204030204" pitchFamily="34" charset="0"/>
                  <a:cs typeface="Calibri" panose="020F0502020204030204" pitchFamily="34" charset="0"/>
                </a:rPr>
                <a:t>H</a:t>
              </a:r>
              <a:r>
                <a:rPr lang="zh-CN" altLang="en-US" i="1">
                  <a:solidFill>
                    <a:srgbClr val="0070C0"/>
                  </a:solidFill>
                  <a:latin typeface="Calibri" panose="020F0502020204030204" pitchFamily="34" charset="0"/>
                  <a:cs typeface="Calibri" panose="020F0502020204030204" pitchFamily="34" charset="0"/>
                </a:rPr>
                <a:t>. </a:t>
              </a:r>
              <a:r>
                <a:rPr lang="en-US" altLang="zh-CN" i="1">
                  <a:solidFill>
                    <a:srgbClr val="0070C0"/>
                  </a:solidFill>
                  <a:latin typeface="Calibri" panose="020F0502020204030204" pitchFamily="34" charset="0"/>
                  <a:cs typeface="Calibri" panose="020F0502020204030204" pitchFamily="34" charset="0"/>
                </a:rPr>
                <a:t>Y</a:t>
              </a:r>
              <a:r>
                <a:rPr lang="zh-CN" altLang="en-US" i="1">
                  <a:solidFill>
                    <a:srgbClr val="0070C0"/>
                  </a:solidFill>
                  <a:latin typeface="Calibri" panose="020F0502020204030204" pitchFamily="34" charset="0"/>
                  <a:cs typeface="Calibri" panose="020F0502020204030204" pitchFamily="34" charset="0"/>
                </a:rPr>
                <a:t>. </a:t>
              </a:r>
              <a:r>
                <a:rPr lang="en-US" altLang="zh-CN" i="1">
                  <a:solidFill>
                    <a:srgbClr val="0070C0"/>
                  </a:solidFill>
                  <a:latin typeface="Calibri" panose="020F0502020204030204" pitchFamily="34" charset="0"/>
                  <a:cs typeface="Calibri" panose="020F0502020204030204" pitchFamily="34" charset="0"/>
                </a:rPr>
                <a:t>Schive</a:t>
              </a:r>
              <a:r>
                <a:rPr lang="zh-CN" altLang="en-US" i="1">
                  <a:solidFill>
                    <a:srgbClr val="0070C0"/>
                  </a:solidFill>
                  <a:latin typeface="Calibri" panose="020F0502020204030204" pitchFamily="34" charset="0"/>
                  <a:cs typeface="Calibri" panose="020F0502020204030204" pitchFamily="34" charset="0"/>
                </a:rPr>
                <a:t>, </a:t>
              </a:r>
              <a:r>
                <a:rPr lang="en-US" altLang="zh-CN" i="1">
                  <a:solidFill>
                    <a:srgbClr val="0070C0"/>
                  </a:solidFill>
                  <a:latin typeface="Calibri" panose="020F0502020204030204" pitchFamily="34" charset="0"/>
                  <a:cs typeface="Calibri" panose="020F0502020204030204" pitchFamily="34" charset="0"/>
                </a:rPr>
                <a:t>MNRAS 518, 4045-4063 (2023)</a:t>
              </a:r>
              <a:endParaRPr lang="zh-CN" altLang="en-US" i="1">
                <a:solidFill>
                  <a:srgbClr val="0070C0"/>
                </a:solidFill>
                <a:latin typeface="Calibri" panose="020F0502020204030204" pitchFamily="34" charset="0"/>
                <a:cs typeface="Calibri" panose="020F0502020204030204" pitchFamily="34" charset="0"/>
              </a:endParaRPr>
            </a:p>
          </p:txBody>
        </p:sp>
        <p:sp>
          <p:nvSpPr>
            <p:cNvPr id="1048727" name="文本框 15"/>
            <p:cNvSpPr txBox="1"/>
            <p:nvPr/>
          </p:nvSpPr>
          <p:spPr>
            <a:xfrm>
              <a:off x="4182974" y="4216060"/>
              <a:ext cx="7545977" cy="396240"/>
            </a:xfrm>
            <a:prstGeom prst="rect">
              <a:avLst/>
            </a:prstGeom>
            <a:noFill/>
          </p:spPr>
          <p:txBody>
            <a:bodyPr wrap="square">
              <a:spAutoFit/>
            </a:bodyPr>
            <a:lstStyle/>
            <a:p>
              <a:r>
                <a:rPr lang="en-US" altLang="zh-CN" i="1">
                  <a:solidFill>
                    <a:srgbClr val="0070C0"/>
                  </a:solidFill>
                  <a:latin typeface="Calibri" panose="020F0502020204030204" pitchFamily="34" charset="0"/>
                  <a:cs typeface="Calibri" panose="020F0502020204030204" pitchFamily="34" charset="0"/>
                </a:rPr>
                <a:t>D.J.Prole et al.</a:t>
              </a:r>
              <a:r>
                <a:rPr lang="zh-CN" altLang="en-US" i="1">
                  <a:solidFill>
                    <a:srgbClr val="0070C0"/>
                  </a:solidFill>
                  <a:latin typeface="Calibri" panose="020F0502020204030204" pitchFamily="34" charset="0"/>
                  <a:cs typeface="Calibri" panose="020F0502020204030204" pitchFamily="34" charset="0"/>
                </a:rPr>
                <a:t>, </a:t>
              </a:r>
              <a:r>
                <a:rPr lang="en-US" altLang="zh-CN" i="1">
                  <a:solidFill>
                    <a:srgbClr val="0070C0"/>
                  </a:solidFill>
                  <a:latin typeface="Calibri" panose="020F0502020204030204" pitchFamily="34" charset="0"/>
                  <a:cs typeface="Calibri" panose="020F0502020204030204" pitchFamily="34" charset="0"/>
                </a:rPr>
                <a:t>MNRAS 488, 2143-2157 (2019)</a:t>
              </a:r>
              <a:endParaRPr lang="zh-CN" altLang="en-US" i="1">
                <a:solidFill>
                  <a:srgbClr val="0070C0"/>
                </a:solidFill>
                <a:latin typeface="Calibri" panose="020F0502020204030204" pitchFamily="34" charset="0"/>
                <a:cs typeface="Calibri" panose="020F0502020204030204" pitchFamily="34" charset="0"/>
              </a:endParaRPr>
            </a:p>
          </p:txBody>
        </p:sp>
        <p:sp>
          <p:nvSpPr>
            <p:cNvPr id="1048728" name="文本框 16"/>
            <p:cNvSpPr txBox="1"/>
            <p:nvPr/>
          </p:nvSpPr>
          <p:spPr>
            <a:xfrm>
              <a:off x="4171100" y="4861146"/>
              <a:ext cx="7545977" cy="396239"/>
            </a:xfrm>
            <a:prstGeom prst="rect">
              <a:avLst/>
            </a:prstGeom>
            <a:noFill/>
          </p:spPr>
          <p:txBody>
            <a:bodyPr wrap="square">
              <a:spAutoFit/>
            </a:bodyPr>
            <a:lstStyle/>
            <a:p>
              <a:r>
                <a:rPr lang="en-US" altLang="zh-CN" i="1">
                  <a:solidFill>
                    <a:srgbClr val="0070C0"/>
                  </a:solidFill>
                  <a:latin typeface="Calibri" panose="020F0502020204030204" pitchFamily="34" charset="0"/>
                  <a:cs typeface="Calibri" panose="020F0502020204030204" pitchFamily="34" charset="0"/>
                </a:rPr>
                <a:t>J. Roman and I.Trujillo</a:t>
              </a:r>
              <a:r>
                <a:rPr lang="zh-CN" altLang="en-US" i="1">
                  <a:solidFill>
                    <a:srgbClr val="0070C0"/>
                  </a:solidFill>
                  <a:latin typeface="Calibri" panose="020F0502020204030204" pitchFamily="34" charset="0"/>
                  <a:cs typeface="Calibri" panose="020F0502020204030204" pitchFamily="34" charset="0"/>
                </a:rPr>
                <a:t>, </a:t>
              </a:r>
              <a:r>
                <a:rPr lang="en-US" altLang="zh-CN" i="1">
                  <a:solidFill>
                    <a:srgbClr val="0070C0"/>
                  </a:solidFill>
                  <a:latin typeface="Calibri" panose="020F0502020204030204" pitchFamily="34" charset="0"/>
                  <a:cs typeface="Calibri" panose="020F0502020204030204" pitchFamily="34" charset="0"/>
                </a:rPr>
                <a:t>MNRAS 468, 4039-4047 (2017)</a:t>
              </a:r>
              <a:endParaRPr lang="zh-CN" altLang="en-US" i="1">
                <a:solidFill>
                  <a:srgbClr val="0070C0"/>
                </a:solidFill>
                <a:latin typeface="Calibri" panose="020F0502020204030204" pitchFamily="34" charset="0"/>
                <a:cs typeface="Calibri" panose="020F0502020204030204" pitchFamily="34" charset="0"/>
              </a:endParaRPr>
            </a:p>
          </p:txBody>
        </p:sp>
        <p:sp>
          <p:nvSpPr>
            <p:cNvPr id="1048729" name="文本框 17"/>
            <p:cNvSpPr txBox="1"/>
            <p:nvPr/>
          </p:nvSpPr>
          <p:spPr>
            <a:xfrm>
              <a:off x="4171099" y="5675061"/>
              <a:ext cx="7872044" cy="701040"/>
            </a:xfrm>
            <a:prstGeom prst="rect">
              <a:avLst/>
            </a:prstGeom>
            <a:noFill/>
          </p:spPr>
          <p:txBody>
            <a:bodyPr wrap="square">
              <a:spAutoFit/>
            </a:bodyPr>
            <a:lstStyle/>
            <a:p>
              <a:r>
                <a:rPr lang="en-US" altLang="zh-CN" i="1">
                  <a:solidFill>
                    <a:srgbClr val="0070C0"/>
                  </a:solidFill>
                  <a:latin typeface="Calibri" panose="020F0502020204030204" pitchFamily="34" charset="0"/>
                  <a:cs typeface="Calibri" panose="020F0502020204030204" pitchFamily="34" charset="0"/>
                </a:rPr>
                <a:t>C.R.Higgs et al.</a:t>
              </a:r>
              <a:r>
                <a:rPr lang="zh-CN" altLang="en-US" i="1">
                  <a:solidFill>
                    <a:srgbClr val="0070C0"/>
                  </a:solidFill>
                  <a:latin typeface="Calibri" panose="020F0502020204030204" pitchFamily="34" charset="0"/>
                  <a:cs typeface="Calibri" panose="020F0502020204030204" pitchFamily="34" charset="0"/>
                </a:rPr>
                <a:t>, </a:t>
              </a:r>
              <a:r>
                <a:rPr lang="en-US" altLang="zh-CN" i="1">
                  <a:solidFill>
                    <a:srgbClr val="0070C0"/>
                  </a:solidFill>
                  <a:latin typeface="Calibri" panose="020F0502020204030204" pitchFamily="34" charset="0"/>
                  <a:cs typeface="Calibri" panose="020F0502020204030204" pitchFamily="34" charset="0"/>
                </a:rPr>
                <a:t>MNRAS 503, 176-199 (2021);  R.Pucha et al 2019 ApJ 880 104</a:t>
              </a:r>
              <a:endParaRPr lang="zh-CN" altLang="en-US" i="1">
                <a:solidFill>
                  <a:srgbClr val="0070C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48748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8" name="矩形 3"/>
          <p:cNvSpPr/>
          <p:nvPr/>
        </p:nvSpPr>
        <p:spPr>
          <a:xfrm>
            <a:off x="0" y="0"/>
            <a:ext cx="12192000" cy="8622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3200" b="1">
                <a:latin typeface="Bell MT" panose="02020503060305020303" pitchFamily="18" charset="0"/>
                <a:ea typeface="楷体" panose="02010609060101010101" pitchFamily="49" charset="-122"/>
              </a:rPr>
              <a:t> Tidal suppression of the heating effect</a:t>
            </a:r>
          </a:p>
        </p:txBody>
      </p:sp>
      <p:pic>
        <p:nvPicPr>
          <p:cNvPr id="2097215" name="图片 7"/>
          <p:cNvPicPr>
            <a:picLocks noChangeAspect="1"/>
          </p:cNvPicPr>
          <p:nvPr/>
        </p:nvPicPr>
        <p:blipFill>
          <a:blip r:embed="rId3"/>
          <a:stretch>
            <a:fillRect/>
          </a:stretch>
        </p:blipFill>
        <p:spPr>
          <a:xfrm>
            <a:off x="450618" y="1110538"/>
            <a:ext cx="5645382" cy="848322"/>
          </a:xfrm>
          <a:prstGeom prst="rect">
            <a:avLst/>
          </a:prstGeom>
        </p:spPr>
      </p:pic>
      <p:pic>
        <p:nvPicPr>
          <p:cNvPr id="2097216" name="图片 8"/>
          <p:cNvPicPr>
            <a:picLocks noChangeAspect="1"/>
          </p:cNvPicPr>
          <p:nvPr/>
        </p:nvPicPr>
        <p:blipFill>
          <a:blip r:embed="rId4"/>
          <a:stretch>
            <a:fillRect/>
          </a:stretch>
        </p:blipFill>
        <p:spPr>
          <a:xfrm>
            <a:off x="6695704" y="1110538"/>
            <a:ext cx="4019643" cy="2754200"/>
          </a:xfrm>
          <a:prstGeom prst="rect">
            <a:avLst/>
          </a:prstGeom>
        </p:spPr>
      </p:pic>
      <p:pic>
        <p:nvPicPr>
          <p:cNvPr id="2097217" name="图片 17"/>
          <p:cNvPicPr>
            <a:picLocks noChangeAspect="1"/>
          </p:cNvPicPr>
          <p:nvPr/>
        </p:nvPicPr>
        <p:blipFill>
          <a:blip r:embed="rId5"/>
          <a:stretch>
            <a:fillRect/>
          </a:stretch>
        </p:blipFill>
        <p:spPr>
          <a:xfrm>
            <a:off x="746166" y="2119981"/>
            <a:ext cx="4994552" cy="1228929"/>
          </a:xfrm>
          <a:prstGeom prst="rect">
            <a:avLst/>
          </a:prstGeom>
        </p:spPr>
      </p:pic>
      <p:grpSp>
        <p:nvGrpSpPr>
          <p:cNvPr id="113" name="组合 1"/>
          <p:cNvGrpSpPr/>
          <p:nvPr/>
        </p:nvGrpSpPr>
        <p:grpSpPr>
          <a:xfrm>
            <a:off x="319825" y="4650668"/>
            <a:ext cx="5763077" cy="2000581"/>
            <a:chOff x="319825" y="4650668"/>
            <a:chExt cx="5763077" cy="2000581"/>
          </a:xfrm>
        </p:grpSpPr>
        <p:pic>
          <p:nvPicPr>
            <p:cNvPr id="2097218" name="图片 19"/>
            <p:cNvPicPr>
              <a:picLocks noChangeAspect="1"/>
            </p:cNvPicPr>
            <p:nvPr/>
          </p:nvPicPr>
          <p:blipFill>
            <a:blip r:embed="rId6"/>
            <a:stretch>
              <a:fillRect/>
            </a:stretch>
          </p:blipFill>
          <p:spPr>
            <a:xfrm>
              <a:off x="319825" y="4650668"/>
              <a:ext cx="1888897" cy="1806117"/>
            </a:xfrm>
            <a:prstGeom prst="rect">
              <a:avLst/>
            </a:prstGeom>
          </p:spPr>
        </p:pic>
        <p:pic>
          <p:nvPicPr>
            <p:cNvPr id="2097219" name="图片 20"/>
            <p:cNvPicPr>
              <a:picLocks noChangeAspect="1"/>
            </p:cNvPicPr>
            <p:nvPr/>
          </p:nvPicPr>
          <p:blipFill>
            <a:blip r:embed="rId7"/>
            <a:stretch>
              <a:fillRect/>
            </a:stretch>
          </p:blipFill>
          <p:spPr>
            <a:xfrm>
              <a:off x="2352610" y="4843675"/>
              <a:ext cx="1841396" cy="1807574"/>
            </a:xfrm>
            <a:prstGeom prst="rect">
              <a:avLst/>
            </a:prstGeom>
          </p:spPr>
        </p:pic>
        <p:pic>
          <p:nvPicPr>
            <p:cNvPr id="2097220" name="图片 21"/>
            <p:cNvPicPr>
              <a:picLocks noChangeAspect="1"/>
            </p:cNvPicPr>
            <p:nvPr/>
          </p:nvPicPr>
          <p:blipFill>
            <a:blip r:embed="rId8"/>
            <a:stretch>
              <a:fillRect/>
            </a:stretch>
          </p:blipFill>
          <p:spPr>
            <a:xfrm>
              <a:off x="4194006" y="4650668"/>
              <a:ext cx="1888896" cy="1916222"/>
            </a:xfrm>
            <a:prstGeom prst="rect">
              <a:avLst/>
            </a:prstGeom>
          </p:spPr>
        </p:pic>
      </p:grpSp>
      <p:pic>
        <p:nvPicPr>
          <p:cNvPr id="2097221" name="图片 23"/>
          <p:cNvPicPr>
            <a:picLocks noChangeAspect="1"/>
          </p:cNvPicPr>
          <p:nvPr/>
        </p:nvPicPr>
        <p:blipFill>
          <a:blip r:embed="rId9"/>
          <a:stretch>
            <a:fillRect/>
          </a:stretch>
        </p:blipFill>
        <p:spPr>
          <a:xfrm>
            <a:off x="678961" y="3632134"/>
            <a:ext cx="5188695" cy="661780"/>
          </a:xfrm>
          <a:prstGeom prst="rect">
            <a:avLst/>
          </a:prstGeom>
        </p:spPr>
      </p:pic>
      <p:pic>
        <p:nvPicPr>
          <p:cNvPr id="2097222" name="图片 24"/>
          <p:cNvPicPr>
            <a:picLocks noChangeAspect="1"/>
          </p:cNvPicPr>
          <p:nvPr/>
        </p:nvPicPr>
        <p:blipFill>
          <a:blip r:embed="rId10"/>
          <a:stretch>
            <a:fillRect/>
          </a:stretch>
        </p:blipFill>
        <p:spPr>
          <a:xfrm>
            <a:off x="6523511" y="4337214"/>
            <a:ext cx="5191496" cy="2003674"/>
          </a:xfrm>
          <a:prstGeom prst="rect">
            <a:avLst/>
          </a:prstGeom>
        </p:spPr>
      </p:pic>
    </p:spTree>
    <p:extLst>
      <p:ext uri="{BB962C8B-B14F-4D97-AF65-F5344CB8AC3E}">
        <p14:creationId xmlns:p14="http://schemas.microsoft.com/office/powerpoint/2010/main" val="1646129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2" name="矩形 3"/>
          <p:cNvSpPr/>
          <p:nvPr/>
        </p:nvSpPr>
        <p:spPr>
          <a:xfrm>
            <a:off x="0" y="0"/>
            <a:ext cx="12192000" cy="8622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3200" b="1">
                <a:latin typeface="Bell MT" panose="02020503060305020303" pitchFamily="18" charset="0"/>
                <a:ea typeface="楷体" panose="02010609060101010101" pitchFamily="49" charset="-122"/>
              </a:rPr>
              <a:t> Tidal suppression of the heating effect</a:t>
            </a:r>
          </a:p>
        </p:txBody>
      </p:sp>
      <p:sp>
        <p:nvSpPr>
          <p:cNvPr id="1048753" name="文本框 4"/>
          <p:cNvSpPr txBox="1"/>
          <p:nvPr/>
        </p:nvSpPr>
        <p:spPr>
          <a:xfrm>
            <a:off x="231570" y="1022967"/>
            <a:ext cx="4304804" cy="1031240"/>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800">
                <a:latin typeface="Bell MT" panose="02020503060305020303" pitchFamily="18" charset="0"/>
              </a:rPr>
              <a:t>Fornax in the Milky Way </a:t>
            </a:r>
            <a:endParaRPr lang="zh-CN" altLang="en-US" sz="2800">
              <a:latin typeface="Bell MT" panose="02020503060305020303" pitchFamily="18" charset="0"/>
            </a:endParaRPr>
          </a:p>
        </p:txBody>
      </p:sp>
      <p:sp>
        <p:nvSpPr>
          <p:cNvPr id="1048754" name="文本框 10"/>
          <p:cNvSpPr txBox="1"/>
          <p:nvPr/>
        </p:nvSpPr>
        <p:spPr>
          <a:xfrm>
            <a:off x="4745664" y="1546187"/>
            <a:ext cx="5175027" cy="396240"/>
          </a:xfrm>
          <a:prstGeom prst="rect">
            <a:avLst/>
          </a:prstGeom>
          <a:noFill/>
        </p:spPr>
        <p:txBody>
          <a:bodyPr wrap="square" rtlCol="0">
            <a:spAutoFit/>
          </a:bodyPr>
          <a:lstStyle/>
          <a:p>
            <a:pPr marL="285750" indent="-285750">
              <a:buFont typeface="Wingdings" panose="05000000000000000000" pitchFamily="2" charset="2"/>
              <a:buChar char="Ø"/>
            </a:pPr>
            <a:r>
              <a:rPr lang="en-US" altLang="zh-CN">
                <a:latin typeface="Bell MT" panose="02020503060305020303" pitchFamily="18" charset="0"/>
              </a:rPr>
              <a:t>FDM &amp; stellar density</a:t>
            </a:r>
            <a:endParaRPr lang="zh-CN" altLang="en-US">
              <a:latin typeface="Bell MT" panose="02020503060305020303" pitchFamily="18" charset="0"/>
            </a:endParaRPr>
          </a:p>
        </p:txBody>
      </p:sp>
      <p:pic>
        <p:nvPicPr>
          <p:cNvPr id="2097230" name="图片 11"/>
          <p:cNvPicPr>
            <a:picLocks noChangeAspect="1"/>
          </p:cNvPicPr>
          <p:nvPr/>
        </p:nvPicPr>
        <p:blipFill>
          <a:blip r:embed="rId3"/>
          <a:stretch>
            <a:fillRect/>
          </a:stretch>
        </p:blipFill>
        <p:spPr>
          <a:xfrm>
            <a:off x="533009" y="1915519"/>
            <a:ext cx="2890675" cy="1843861"/>
          </a:xfrm>
          <a:prstGeom prst="rect">
            <a:avLst/>
          </a:prstGeom>
        </p:spPr>
      </p:pic>
      <p:sp>
        <p:nvSpPr>
          <p:cNvPr id="1048755" name="文本框 12"/>
          <p:cNvSpPr txBox="1"/>
          <p:nvPr/>
        </p:nvSpPr>
        <p:spPr>
          <a:xfrm>
            <a:off x="440860" y="1546187"/>
            <a:ext cx="5175027" cy="396240"/>
          </a:xfrm>
          <a:prstGeom prst="rect">
            <a:avLst/>
          </a:prstGeom>
          <a:noFill/>
        </p:spPr>
        <p:txBody>
          <a:bodyPr wrap="square" rtlCol="0">
            <a:spAutoFit/>
          </a:bodyPr>
          <a:lstStyle/>
          <a:p>
            <a:pPr marL="285750" indent="-285750">
              <a:buFont typeface="Wingdings" panose="05000000000000000000" pitchFamily="2" charset="2"/>
              <a:buChar char="Ø"/>
            </a:pPr>
            <a:r>
              <a:rPr lang="en-US" altLang="zh-CN">
                <a:latin typeface="Bell MT" panose="02020503060305020303" pitchFamily="18" charset="0"/>
              </a:rPr>
              <a:t>Orbit</a:t>
            </a:r>
            <a:endParaRPr lang="zh-CN" altLang="en-US">
              <a:latin typeface="Bell MT" panose="02020503060305020303" pitchFamily="18" charset="0"/>
            </a:endParaRPr>
          </a:p>
        </p:txBody>
      </p:sp>
      <p:pic>
        <p:nvPicPr>
          <p:cNvPr id="2097231" name="图片 14"/>
          <p:cNvPicPr>
            <a:picLocks noChangeAspect="1"/>
          </p:cNvPicPr>
          <p:nvPr/>
        </p:nvPicPr>
        <p:blipFill>
          <a:blip r:embed="rId4"/>
          <a:stretch>
            <a:fillRect/>
          </a:stretch>
        </p:blipFill>
        <p:spPr>
          <a:xfrm>
            <a:off x="4954772" y="1899570"/>
            <a:ext cx="6196716" cy="2136918"/>
          </a:xfrm>
          <a:prstGeom prst="rect">
            <a:avLst/>
          </a:prstGeom>
        </p:spPr>
      </p:pic>
      <p:sp>
        <p:nvSpPr>
          <p:cNvPr id="1048756" name="文本框 1"/>
          <p:cNvSpPr txBox="1"/>
          <p:nvPr/>
        </p:nvSpPr>
        <p:spPr>
          <a:xfrm>
            <a:off x="999460" y="4942481"/>
            <a:ext cx="5175027" cy="396239"/>
          </a:xfrm>
          <a:prstGeom prst="rect">
            <a:avLst/>
          </a:prstGeom>
          <a:noFill/>
        </p:spPr>
        <p:txBody>
          <a:bodyPr wrap="square" rtlCol="0">
            <a:spAutoFit/>
          </a:bodyPr>
          <a:lstStyle/>
          <a:p>
            <a:pPr marL="285750" indent="-285750">
              <a:buFont typeface="Wingdings" panose="05000000000000000000" pitchFamily="2" charset="2"/>
              <a:buChar char="Ø"/>
            </a:pPr>
            <a:r>
              <a:rPr lang="en-US" altLang="zh-CN">
                <a:latin typeface="Bell MT" panose="02020503060305020303" pitchFamily="18" charset="0"/>
              </a:rPr>
              <a:t>Line-of-sight velocity dispersion</a:t>
            </a:r>
            <a:endParaRPr lang="zh-CN" altLang="en-US">
              <a:latin typeface="Bell MT" panose="02020503060305020303" pitchFamily="18" charset="0"/>
            </a:endParaRPr>
          </a:p>
        </p:txBody>
      </p:sp>
      <p:pic>
        <p:nvPicPr>
          <p:cNvPr id="2097232" name="图片 2"/>
          <p:cNvPicPr>
            <a:picLocks noChangeAspect="1"/>
          </p:cNvPicPr>
          <p:nvPr/>
        </p:nvPicPr>
        <p:blipFill>
          <a:blip r:embed="rId5"/>
          <a:stretch>
            <a:fillRect/>
          </a:stretch>
        </p:blipFill>
        <p:spPr>
          <a:xfrm>
            <a:off x="4954772" y="4219656"/>
            <a:ext cx="6076166" cy="2510254"/>
          </a:xfrm>
          <a:prstGeom prst="rect">
            <a:avLst/>
          </a:prstGeom>
        </p:spPr>
      </p:pic>
      <p:sp>
        <p:nvSpPr>
          <p:cNvPr id="2" name="文本框 1"/>
          <p:cNvSpPr txBox="1"/>
          <p:nvPr/>
        </p:nvSpPr>
        <p:spPr>
          <a:xfrm>
            <a:off x="2703443" y="5588631"/>
            <a:ext cx="2152532" cy="369332"/>
          </a:xfrm>
          <a:prstGeom prst="rect">
            <a:avLst/>
          </a:prstGeom>
          <a:noFill/>
        </p:spPr>
        <p:txBody>
          <a:bodyPr wrap="square" rtlCol="0">
            <a:spAutoFit/>
          </a:bodyPr>
          <a:lstStyle/>
          <a:p>
            <a:r>
              <a:rPr lang="en-US" altLang="zh-CN" dirty="0" smtClean="0"/>
              <a:t>m=10</a:t>
            </a:r>
            <a:r>
              <a:rPr lang="en-US" altLang="zh-CN" baseline="30000" dirty="0" smtClean="0"/>
              <a:t>-22</a:t>
            </a:r>
            <a:r>
              <a:rPr lang="en-US" altLang="zh-CN" dirty="0" smtClean="0"/>
              <a:t>eV</a:t>
            </a:r>
            <a:endParaRPr lang="zh-CN" altLang="en-US" dirty="0"/>
          </a:p>
        </p:txBody>
      </p:sp>
      <p:sp>
        <p:nvSpPr>
          <p:cNvPr id="3" name="文本框 2"/>
          <p:cNvSpPr txBox="1"/>
          <p:nvPr/>
        </p:nvSpPr>
        <p:spPr>
          <a:xfrm>
            <a:off x="8351520" y="948477"/>
            <a:ext cx="3114502" cy="646331"/>
          </a:xfrm>
          <a:prstGeom prst="rect">
            <a:avLst/>
          </a:prstGeom>
          <a:noFill/>
        </p:spPr>
        <p:txBody>
          <a:bodyPr wrap="square" rtlCol="0">
            <a:spAutoFit/>
          </a:bodyPr>
          <a:lstStyle/>
          <a:p>
            <a:r>
              <a:rPr lang="en-US" altLang="zh-CN" b="1" dirty="0" smtClean="0"/>
              <a:t>Yang, XJB, Yin, 2507.01686</a:t>
            </a:r>
            <a:r>
              <a:rPr lang="en-US" altLang="zh-CN" b="1" dirty="0" smtClean="0"/>
              <a:t>, </a:t>
            </a:r>
            <a:r>
              <a:rPr lang="en-US" altLang="zh-CN" b="1" i="1" dirty="0" smtClean="0"/>
              <a:t>APJL.</a:t>
            </a:r>
            <a:r>
              <a:rPr lang="en-US" altLang="zh-CN" b="1" dirty="0"/>
              <a:t> 990 (2025) 2, L67</a:t>
            </a:r>
            <a:endParaRPr lang="zh-CN" altLang="en-US" b="1" dirty="0"/>
          </a:p>
        </p:txBody>
      </p:sp>
    </p:spTree>
    <p:extLst>
      <p:ext uri="{BB962C8B-B14F-4D97-AF65-F5344CB8AC3E}">
        <p14:creationId xmlns:p14="http://schemas.microsoft.com/office/powerpoint/2010/main" val="28718401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4433454" y="1833582"/>
            <a:ext cx="7452966" cy="4478318"/>
          </a:xfrm>
          <a:prstGeom prst="rect">
            <a:avLst/>
          </a:prstGeom>
        </p:spPr>
      </p:pic>
      <p:sp>
        <p:nvSpPr>
          <p:cNvPr id="2" name="标题 1"/>
          <p:cNvSpPr>
            <a:spLocks noGrp="1"/>
          </p:cNvSpPr>
          <p:nvPr>
            <p:ph type="title"/>
          </p:nvPr>
        </p:nvSpPr>
        <p:spPr>
          <a:xfrm>
            <a:off x="356062" y="259754"/>
            <a:ext cx="10515600" cy="1325563"/>
          </a:xfrm>
        </p:spPr>
        <p:txBody>
          <a:bodyPr/>
          <a:lstStyle/>
          <a:p>
            <a:r>
              <a:rPr lang="en-US" altLang="zh-CN" dirty="0" smtClean="0"/>
              <a:t>Argument about </a:t>
            </a:r>
            <a:br>
              <a:rPr lang="en-US" altLang="zh-CN" dirty="0" smtClean="0"/>
            </a:br>
            <a:r>
              <a:rPr lang="en-US" altLang="zh-CN" dirty="0" smtClean="0"/>
              <a:t>Segue 1</a:t>
            </a:r>
            <a:endParaRPr lang="zh-CN" altLang="en-US" dirty="0"/>
          </a:p>
        </p:txBody>
      </p:sp>
      <p:sp>
        <p:nvSpPr>
          <p:cNvPr id="3" name="内容占位符 2"/>
          <p:cNvSpPr>
            <a:spLocks noGrp="1"/>
          </p:cNvSpPr>
          <p:nvPr>
            <p:ph idx="1"/>
          </p:nvPr>
        </p:nvSpPr>
        <p:spPr>
          <a:xfrm>
            <a:off x="227215" y="1825625"/>
            <a:ext cx="4416829" cy="4351338"/>
          </a:xfrm>
        </p:spPr>
        <p:txBody>
          <a:bodyPr/>
          <a:lstStyle/>
          <a:p>
            <a:r>
              <a:rPr lang="en-US" altLang="zh-CN" dirty="0" smtClean="0"/>
              <a:t>A paper pointed out that very small dwarfs like Segue 1 can not be affected by the tidal effect. </a:t>
            </a:r>
            <a:endParaRPr lang="zh-CN" altLang="en-US" dirty="0"/>
          </a:p>
        </p:txBody>
      </p:sp>
      <p:pic>
        <p:nvPicPr>
          <p:cNvPr id="5" name="图片 4"/>
          <p:cNvPicPr>
            <a:picLocks noChangeAspect="1"/>
          </p:cNvPicPr>
          <p:nvPr/>
        </p:nvPicPr>
        <p:blipFill>
          <a:blip r:embed="rId3"/>
          <a:stretch>
            <a:fillRect/>
          </a:stretch>
        </p:blipFill>
        <p:spPr>
          <a:xfrm>
            <a:off x="766140" y="3499822"/>
            <a:ext cx="3379140" cy="3358178"/>
          </a:xfrm>
          <a:prstGeom prst="rect">
            <a:avLst/>
          </a:prstGeom>
        </p:spPr>
      </p:pic>
      <p:pic>
        <p:nvPicPr>
          <p:cNvPr id="6" name="图片 5"/>
          <p:cNvPicPr>
            <a:picLocks noChangeAspect="1"/>
          </p:cNvPicPr>
          <p:nvPr/>
        </p:nvPicPr>
        <p:blipFill>
          <a:blip r:embed="rId4"/>
          <a:stretch>
            <a:fillRect/>
          </a:stretch>
        </p:blipFill>
        <p:spPr>
          <a:xfrm>
            <a:off x="5370023" y="238072"/>
            <a:ext cx="6721238" cy="1006727"/>
          </a:xfrm>
          <a:prstGeom prst="rect">
            <a:avLst/>
          </a:prstGeom>
        </p:spPr>
      </p:pic>
    </p:spTree>
    <p:extLst>
      <p:ext uri="{BB962C8B-B14F-4D97-AF65-F5344CB8AC3E}">
        <p14:creationId xmlns:p14="http://schemas.microsoft.com/office/powerpoint/2010/main" val="29882910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Gravity between stars </a:t>
            </a:r>
            <a:br>
              <a:rPr lang="en-US" altLang="zh-CN" dirty="0" smtClean="0"/>
            </a:br>
            <a:r>
              <a:rPr lang="en-US" altLang="zh-CN" dirty="0" smtClean="0"/>
              <a:t>has important effect </a:t>
            </a:r>
            <a:endParaRPr lang="zh-CN" altLang="en-US" dirty="0"/>
          </a:p>
        </p:txBody>
      </p:sp>
      <p:sp>
        <p:nvSpPr>
          <p:cNvPr id="3" name="内容占位符 2"/>
          <p:cNvSpPr>
            <a:spLocks noGrp="1"/>
          </p:cNvSpPr>
          <p:nvPr>
            <p:ph idx="1"/>
          </p:nvPr>
        </p:nvSpPr>
        <p:spPr>
          <a:xfrm>
            <a:off x="532015" y="1825625"/>
            <a:ext cx="9238210" cy="4351338"/>
          </a:xfrm>
        </p:spPr>
        <p:txBody>
          <a:bodyPr/>
          <a:lstStyle/>
          <a:p>
            <a:r>
              <a:rPr lang="en-US" altLang="zh-CN" dirty="0" smtClean="0"/>
              <a:t>Galactic dynamics is important for very dense star clusters. For dense systems, gravity induces system relaxation which leads to core collapose. </a:t>
            </a:r>
          </a:p>
          <a:p>
            <a:endParaRPr lang="en-US" altLang="zh-CN" dirty="0"/>
          </a:p>
          <a:p>
            <a:r>
              <a:rPr lang="en-US" altLang="zh-CN" dirty="0" smtClean="0"/>
              <a:t>FDM stripping of outer stars accelerate the core collapose.</a:t>
            </a:r>
            <a:endParaRPr lang="en-US" altLang="zh-CN" dirty="0"/>
          </a:p>
          <a:p>
            <a:r>
              <a:rPr lang="en-US" altLang="zh-CN" dirty="0" smtClean="0"/>
              <a:t>For more extended systems FDM heating may become dominate and disrupt the system.</a:t>
            </a:r>
          </a:p>
          <a:p>
            <a:r>
              <a:rPr lang="en-US" altLang="zh-CN" dirty="0" smtClean="0"/>
              <a:t>We give a phase diagram that shows the fate of the system evolution: collapse v.s. disruption.</a:t>
            </a:r>
            <a:endParaRPr lang="zh-CN" altLang="en-US" dirty="0"/>
          </a:p>
        </p:txBody>
      </p:sp>
      <p:pic>
        <p:nvPicPr>
          <p:cNvPr id="6" name="图片 5"/>
          <p:cNvPicPr>
            <a:picLocks noChangeAspect="1"/>
          </p:cNvPicPr>
          <p:nvPr/>
        </p:nvPicPr>
        <p:blipFill>
          <a:blip r:embed="rId2"/>
          <a:stretch>
            <a:fillRect/>
          </a:stretch>
        </p:blipFill>
        <p:spPr>
          <a:xfrm>
            <a:off x="6334298" y="357678"/>
            <a:ext cx="5449918" cy="1295922"/>
          </a:xfrm>
          <a:prstGeom prst="rect">
            <a:avLst/>
          </a:prstGeom>
        </p:spPr>
      </p:pic>
      <p:pic>
        <p:nvPicPr>
          <p:cNvPr id="7" name="图片 6"/>
          <p:cNvPicPr>
            <a:picLocks noChangeAspect="1"/>
          </p:cNvPicPr>
          <p:nvPr/>
        </p:nvPicPr>
        <p:blipFill>
          <a:blip r:embed="rId3"/>
          <a:stretch>
            <a:fillRect/>
          </a:stretch>
        </p:blipFill>
        <p:spPr>
          <a:xfrm>
            <a:off x="9825643" y="1698135"/>
            <a:ext cx="2196871" cy="3068782"/>
          </a:xfrm>
          <a:prstGeom prst="rect">
            <a:avLst/>
          </a:prstGeom>
        </p:spPr>
      </p:pic>
      <p:pic>
        <p:nvPicPr>
          <p:cNvPr id="8" name="图片 7"/>
          <p:cNvPicPr>
            <a:picLocks noChangeAspect="1"/>
          </p:cNvPicPr>
          <p:nvPr/>
        </p:nvPicPr>
        <p:blipFill>
          <a:blip r:embed="rId4"/>
          <a:stretch>
            <a:fillRect/>
          </a:stretch>
        </p:blipFill>
        <p:spPr>
          <a:xfrm>
            <a:off x="3419302" y="3047307"/>
            <a:ext cx="3355014" cy="625894"/>
          </a:xfrm>
          <a:prstGeom prst="rect">
            <a:avLst/>
          </a:prstGeom>
        </p:spPr>
      </p:pic>
    </p:spTree>
    <p:extLst>
      <p:ext uri="{BB962C8B-B14F-4D97-AF65-F5344CB8AC3E}">
        <p14:creationId xmlns:p14="http://schemas.microsoft.com/office/powerpoint/2010/main" val="18287098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779463"/>
          </a:xfrm>
        </p:spPr>
        <p:txBody>
          <a:bodyPr/>
          <a:lstStyle/>
          <a:p>
            <a:r>
              <a:rPr lang="en-US" altLang="zh-CN" dirty="0" smtClean="0"/>
              <a:t>Collapse versus disruption</a:t>
            </a:r>
            <a:endParaRPr lang="zh-CN" altLang="en-US" dirty="0"/>
          </a:p>
        </p:txBody>
      </p:sp>
      <p:sp>
        <p:nvSpPr>
          <p:cNvPr id="3" name="内容占位符 2"/>
          <p:cNvSpPr>
            <a:spLocks noGrp="1"/>
          </p:cNvSpPr>
          <p:nvPr>
            <p:ph idx="1"/>
          </p:nvPr>
        </p:nvSpPr>
        <p:spPr/>
        <p:txBody>
          <a:bodyPr/>
          <a:lstStyle/>
          <a:p>
            <a:r>
              <a:rPr lang="en-US" altLang="zh-CN" dirty="0" smtClean="0"/>
              <a:t>fate</a:t>
            </a:r>
            <a:endParaRPr lang="zh-CN" altLang="en-US" dirty="0"/>
          </a:p>
        </p:txBody>
      </p:sp>
      <p:pic>
        <p:nvPicPr>
          <p:cNvPr id="4" name="图片 3"/>
          <p:cNvPicPr>
            <a:picLocks noChangeAspect="1"/>
          </p:cNvPicPr>
          <p:nvPr/>
        </p:nvPicPr>
        <p:blipFill>
          <a:blip r:embed="rId2"/>
          <a:stretch>
            <a:fillRect/>
          </a:stretch>
        </p:blipFill>
        <p:spPr>
          <a:xfrm>
            <a:off x="4196717" y="1209420"/>
            <a:ext cx="7906951" cy="4967544"/>
          </a:xfrm>
          <a:prstGeom prst="rect">
            <a:avLst/>
          </a:prstGeom>
        </p:spPr>
      </p:pic>
      <p:pic>
        <p:nvPicPr>
          <p:cNvPr id="6" name="图片 5"/>
          <p:cNvPicPr>
            <a:picLocks noChangeAspect="1"/>
          </p:cNvPicPr>
          <p:nvPr/>
        </p:nvPicPr>
        <p:blipFill>
          <a:blip r:embed="rId3"/>
          <a:stretch>
            <a:fillRect/>
          </a:stretch>
        </p:blipFill>
        <p:spPr>
          <a:xfrm>
            <a:off x="0" y="3134999"/>
            <a:ext cx="4523758" cy="2705911"/>
          </a:xfrm>
          <a:prstGeom prst="rect">
            <a:avLst/>
          </a:prstGeom>
        </p:spPr>
      </p:pic>
      <p:pic>
        <p:nvPicPr>
          <p:cNvPr id="7" name="图片 6"/>
          <p:cNvPicPr>
            <a:picLocks noChangeAspect="1"/>
          </p:cNvPicPr>
          <p:nvPr/>
        </p:nvPicPr>
        <p:blipFill>
          <a:blip r:embed="rId4"/>
          <a:stretch>
            <a:fillRect/>
          </a:stretch>
        </p:blipFill>
        <p:spPr>
          <a:xfrm>
            <a:off x="52674" y="1825624"/>
            <a:ext cx="4292133" cy="1244543"/>
          </a:xfrm>
          <a:prstGeom prst="rect">
            <a:avLst/>
          </a:prstGeom>
        </p:spPr>
      </p:pic>
    </p:spTree>
    <p:extLst>
      <p:ext uri="{BB962C8B-B14F-4D97-AF65-F5344CB8AC3E}">
        <p14:creationId xmlns:p14="http://schemas.microsoft.com/office/powerpoint/2010/main" val="34043742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 phase diagram man the parameter space</a:t>
            </a:r>
            <a:endParaRPr lang="zh-CN" altLang="en-US" dirty="0"/>
          </a:p>
        </p:txBody>
      </p:sp>
      <p:pic>
        <p:nvPicPr>
          <p:cNvPr id="4" name="内容占位符 3"/>
          <p:cNvPicPr>
            <a:picLocks noGrp="1" noChangeAspect="1"/>
          </p:cNvPicPr>
          <p:nvPr>
            <p:ph idx="1"/>
          </p:nvPr>
        </p:nvPicPr>
        <p:blipFill>
          <a:blip r:embed="rId2"/>
          <a:stretch>
            <a:fillRect/>
          </a:stretch>
        </p:blipFill>
        <p:spPr>
          <a:xfrm>
            <a:off x="505809" y="1776008"/>
            <a:ext cx="3207209" cy="479990"/>
          </a:xfrm>
          <a:prstGeom prst="rect">
            <a:avLst/>
          </a:prstGeom>
        </p:spPr>
      </p:pic>
      <p:pic>
        <p:nvPicPr>
          <p:cNvPr id="5" name="图片 4"/>
          <p:cNvPicPr>
            <a:picLocks noChangeAspect="1"/>
          </p:cNvPicPr>
          <p:nvPr/>
        </p:nvPicPr>
        <p:blipFill>
          <a:blip r:embed="rId3"/>
          <a:stretch>
            <a:fillRect/>
          </a:stretch>
        </p:blipFill>
        <p:spPr>
          <a:xfrm>
            <a:off x="299844" y="2532052"/>
            <a:ext cx="3470416" cy="294275"/>
          </a:xfrm>
          <a:prstGeom prst="rect">
            <a:avLst/>
          </a:prstGeom>
        </p:spPr>
      </p:pic>
      <p:pic>
        <p:nvPicPr>
          <p:cNvPr id="7" name="图片 6"/>
          <p:cNvPicPr>
            <a:picLocks noChangeAspect="1"/>
          </p:cNvPicPr>
          <p:nvPr/>
        </p:nvPicPr>
        <p:blipFill>
          <a:blip r:embed="rId4"/>
          <a:stretch>
            <a:fillRect/>
          </a:stretch>
        </p:blipFill>
        <p:spPr>
          <a:xfrm>
            <a:off x="62384" y="2946278"/>
            <a:ext cx="3755929" cy="866459"/>
          </a:xfrm>
          <a:prstGeom prst="rect">
            <a:avLst/>
          </a:prstGeom>
        </p:spPr>
      </p:pic>
      <p:pic>
        <p:nvPicPr>
          <p:cNvPr id="8" name="图片 7"/>
          <p:cNvPicPr>
            <a:picLocks noChangeAspect="1"/>
          </p:cNvPicPr>
          <p:nvPr/>
        </p:nvPicPr>
        <p:blipFill>
          <a:blip r:embed="rId5"/>
          <a:stretch>
            <a:fillRect/>
          </a:stretch>
        </p:blipFill>
        <p:spPr>
          <a:xfrm>
            <a:off x="3990109" y="1920871"/>
            <a:ext cx="8132821" cy="4104653"/>
          </a:xfrm>
          <a:prstGeom prst="rect">
            <a:avLst/>
          </a:prstGeom>
        </p:spPr>
      </p:pic>
    </p:spTree>
    <p:extLst>
      <p:ext uri="{BB962C8B-B14F-4D97-AF65-F5344CB8AC3E}">
        <p14:creationId xmlns:p14="http://schemas.microsoft.com/office/powerpoint/2010/main" val="24484538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Summary </a:t>
            </a:r>
            <a:endParaRPr lang="zh-CN" altLang="en-US" dirty="0"/>
          </a:p>
        </p:txBody>
      </p:sp>
      <p:sp>
        <p:nvSpPr>
          <p:cNvPr id="3" name="内容占位符 2"/>
          <p:cNvSpPr>
            <a:spLocks noGrp="1"/>
          </p:cNvSpPr>
          <p:nvPr>
            <p:ph idx="1"/>
          </p:nvPr>
        </p:nvSpPr>
        <p:spPr>
          <a:xfrm>
            <a:off x="793865" y="1847791"/>
            <a:ext cx="9940637" cy="4669387"/>
          </a:xfrm>
        </p:spPr>
        <p:txBody>
          <a:bodyPr>
            <a:normAutofit fontScale="92500" lnSpcReduction="20000"/>
          </a:bodyPr>
          <a:lstStyle/>
          <a:p>
            <a:pPr>
              <a:lnSpc>
                <a:spcPct val="120000"/>
              </a:lnSpc>
            </a:pPr>
            <a:r>
              <a:rPr lang="en-US" altLang="zh-CN" dirty="0" smtClean="0">
                <a:latin typeface="Microsoft Sans Serif" panose="020B0604020202020204" pitchFamily="34" charset="0"/>
                <a:ea typeface="Microsoft Sans Serif" panose="020B0604020202020204" pitchFamily="34" charset="0"/>
                <a:cs typeface="Microsoft Sans Serif" panose="020B0604020202020204" pitchFamily="34" charset="0"/>
              </a:rPr>
              <a:t>Astronomical observations can probe DM properties in a model-independent way. </a:t>
            </a:r>
          </a:p>
          <a:p>
            <a:pPr>
              <a:lnSpc>
                <a:spcPct val="120000"/>
              </a:lnSpc>
            </a:pPr>
            <a:endParaRPr lang="en-US" altLang="zh-CN"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nSpc>
                <a:spcPct val="120000"/>
              </a:lnSpc>
            </a:pPr>
            <a:r>
              <a:rPr lang="en-US" altLang="zh-CN" dirty="0" smtClean="0">
                <a:latin typeface="Microsoft Sans Serif" panose="020B0604020202020204" pitchFamily="34" charset="0"/>
                <a:ea typeface="Microsoft Sans Serif" panose="020B0604020202020204" pitchFamily="34" charset="0"/>
                <a:cs typeface="Microsoft Sans Serif" panose="020B0604020202020204" pitchFamily="34" charset="0"/>
              </a:rPr>
              <a:t>Ultralight wave</a:t>
            </a:r>
            <a:r>
              <a:rPr lang="en-US" altLang="zh-CN" dirty="0" smtClean="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zh-CN" dirty="0" smtClean="0">
                <a:latin typeface="Microsoft Sans Serif" panose="020B0604020202020204" pitchFamily="34" charset="0"/>
                <a:ea typeface="Microsoft Sans Serif" panose="020B0604020202020204" pitchFamily="34" charset="0"/>
                <a:cs typeface="Microsoft Sans Serif" panose="020B0604020202020204" pitchFamily="34" charset="0"/>
              </a:rPr>
              <a:t>dark matter </a:t>
            </a:r>
            <a:r>
              <a:rPr lang="en-US" altLang="zh-CN" dirty="0" smtClean="0">
                <a:latin typeface="Microsoft Sans Serif" panose="020B0604020202020204" pitchFamily="34" charset="0"/>
                <a:ea typeface="Microsoft Sans Serif" panose="020B0604020202020204" pitchFamily="34" charset="0"/>
                <a:cs typeface="Microsoft Sans Serif" panose="020B0604020202020204" pitchFamily="34" charset="0"/>
              </a:rPr>
              <a:t>has a unique </a:t>
            </a:r>
            <a:r>
              <a:rPr lang="en-US" altLang="zh-CN" dirty="0" smtClean="0">
                <a:latin typeface="Microsoft Sans Serif" panose="020B0604020202020204" pitchFamily="34" charset="0"/>
                <a:ea typeface="Microsoft Sans Serif" panose="020B0604020202020204" pitchFamily="34" charset="0"/>
                <a:cs typeface="Microsoft Sans Serif" panose="020B0604020202020204" pitchFamily="34" charset="0"/>
              </a:rPr>
              <a:t>property of interference, different from particle DMs, which helps </a:t>
            </a:r>
            <a:r>
              <a:rPr lang="en-US" altLang="zh-CN" dirty="0" smtClean="0">
                <a:latin typeface="Microsoft Sans Serif" panose="020B0604020202020204" pitchFamily="34" charset="0"/>
                <a:ea typeface="Microsoft Sans Serif" panose="020B0604020202020204" pitchFamily="34" charset="0"/>
                <a:cs typeface="Microsoft Sans Serif" panose="020B0604020202020204" pitchFamily="34" charset="0"/>
              </a:rPr>
              <a:t>to solve many observations that seem difficult to </a:t>
            </a:r>
            <a:r>
              <a:rPr lang="en-US" altLang="zh-CN" dirty="0" smtClean="0">
                <a:latin typeface="Microsoft Sans Serif" panose="020B0604020202020204" pitchFamily="34" charset="0"/>
                <a:ea typeface="Microsoft Sans Serif" panose="020B0604020202020204" pitchFamily="34" charset="0"/>
                <a:cs typeface="Microsoft Sans Serif" panose="020B0604020202020204" pitchFamily="34" charset="0"/>
              </a:rPr>
              <a:t>be explained </a:t>
            </a:r>
            <a:r>
              <a:rPr lang="en-US" altLang="zh-CN" dirty="0" smtClean="0">
                <a:latin typeface="Microsoft Sans Serif" panose="020B0604020202020204" pitchFamily="34" charset="0"/>
                <a:ea typeface="Microsoft Sans Serif" panose="020B0604020202020204" pitchFamily="34" charset="0"/>
                <a:cs typeface="Microsoft Sans Serif" panose="020B0604020202020204" pitchFamily="34" charset="0"/>
              </a:rPr>
              <a:t>by </a:t>
            </a:r>
            <a:r>
              <a:rPr lang="en-US" altLang="zh-CN" dirty="0" smtClean="0">
                <a:latin typeface="Microsoft Sans Serif" panose="020B0604020202020204" pitchFamily="34" charset="0"/>
                <a:ea typeface="Microsoft Sans Serif" panose="020B0604020202020204" pitchFamily="34" charset="0"/>
                <a:cs typeface="Microsoft Sans Serif" panose="020B0604020202020204" pitchFamily="34" charset="0"/>
              </a:rPr>
              <a:t>CDM or by baryonic processes.</a:t>
            </a:r>
            <a:endParaRPr lang="en-US" altLang="zh-CN" dirty="0" smtClean="0">
              <a:latin typeface="Microsoft Sans Serif" panose="020B0604020202020204" pitchFamily="34" charset="0"/>
              <a:ea typeface="Microsoft Sans Serif" panose="020B0604020202020204" pitchFamily="34" charset="0"/>
              <a:cs typeface="Microsoft Sans Serif" panose="020B0604020202020204" pitchFamily="34" charset="0"/>
            </a:endParaRPr>
          </a:p>
          <a:p>
            <a:pPr>
              <a:lnSpc>
                <a:spcPct val="120000"/>
              </a:lnSpc>
            </a:pPr>
            <a:endParaRPr lang="en-US" altLang="zh-CN" dirty="0" smtClean="0">
              <a:latin typeface="Microsoft Sans Serif" panose="020B0604020202020204" pitchFamily="34" charset="0"/>
              <a:cs typeface="Microsoft Sans Serif" panose="020B0604020202020204" pitchFamily="34" charset="0"/>
            </a:endParaRPr>
          </a:p>
          <a:p>
            <a:pPr>
              <a:lnSpc>
                <a:spcPct val="120000"/>
              </a:lnSpc>
            </a:pPr>
            <a:r>
              <a:rPr lang="en-US" altLang="zh-CN" dirty="0" smtClean="0">
                <a:latin typeface="Microsoft Sans Serif" panose="020B0604020202020204" pitchFamily="34" charset="0"/>
                <a:cs typeface="Microsoft Sans Serif" panose="020B0604020202020204" pitchFamily="34" charset="0"/>
              </a:rPr>
              <a:t>Rigorous simulations show that we must be very carefule to set limits on the ultralight DM.</a:t>
            </a:r>
            <a:endParaRPr lang="zh-CN" altLang="en-US"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8286099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E443481-E585-A311-D2B6-04042F4C6485}"/>
              </a:ext>
            </a:extLst>
          </p:cNvPr>
          <p:cNvSpPr txBox="1"/>
          <p:nvPr/>
        </p:nvSpPr>
        <p:spPr>
          <a:xfrm>
            <a:off x="806334" y="560813"/>
            <a:ext cx="8844741" cy="369332"/>
          </a:xfrm>
          <a:prstGeom prst="rect">
            <a:avLst/>
          </a:prstGeom>
          <a:noFill/>
        </p:spPr>
        <p:txBody>
          <a:bodyPr wrap="square" rtlCol="0">
            <a:spAutoFit/>
          </a:bodyPr>
          <a:lstStyle/>
          <a:p>
            <a:r>
              <a:rPr lang="en-US" altLang="zh-CN" dirty="0"/>
              <a:t>*</a:t>
            </a:r>
            <a:r>
              <a:rPr lang="en-US" altLang="zh-CN" dirty="0" smtClean="0"/>
              <a:t>FDM velocity dispersion is given by solving the Jeans equation</a:t>
            </a:r>
            <a:endParaRPr lang="zh-CN" altLang="en-US" dirty="0"/>
          </a:p>
        </p:txBody>
      </p:sp>
      <p:pic>
        <p:nvPicPr>
          <p:cNvPr id="6" name="图片 5">
            <a:extLst>
              <a:ext uri="{FF2B5EF4-FFF2-40B4-BE49-F238E27FC236}">
                <a16:creationId xmlns:a16="http://schemas.microsoft.com/office/drawing/2014/main" id="{B38488BE-62B6-1D82-D996-51C11C42BED8}"/>
              </a:ext>
            </a:extLst>
          </p:cNvPr>
          <p:cNvPicPr>
            <a:picLocks noChangeAspect="1"/>
          </p:cNvPicPr>
          <p:nvPr/>
        </p:nvPicPr>
        <p:blipFill>
          <a:blip r:embed="rId2"/>
          <a:stretch>
            <a:fillRect/>
          </a:stretch>
        </p:blipFill>
        <p:spPr>
          <a:xfrm>
            <a:off x="2827810" y="1128769"/>
            <a:ext cx="5738357" cy="693480"/>
          </a:xfrm>
          <a:prstGeom prst="rect">
            <a:avLst/>
          </a:prstGeom>
        </p:spPr>
      </p:pic>
      <p:sp>
        <p:nvSpPr>
          <p:cNvPr id="7" name="文本框 6">
            <a:extLst>
              <a:ext uri="{FF2B5EF4-FFF2-40B4-BE49-F238E27FC236}">
                <a16:creationId xmlns:a16="http://schemas.microsoft.com/office/drawing/2014/main" id="{98FB81DB-BA39-1454-2E6D-594E292C2BC4}"/>
              </a:ext>
            </a:extLst>
          </p:cNvPr>
          <p:cNvSpPr txBox="1"/>
          <p:nvPr/>
        </p:nvSpPr>
        <p:spPr>
          <a:xfrm>
            <a:off x="687185" y="2219498"/>
            <a:ext cx="11000510" cy="369332"/>
          </a:xfrm>
          <a:prstGeom prst="rect">
            <a:avLst/>
          </a:prstGeom>
          <a:noFill/>
        </p:spPr>
        <p:txBody>
          <a:bodyPr wrap="square" rtlCol="0">
            <a:spAutoFit/>
          </a:bodyPr>
          <a:lstStyle/>
          <a:p>
            <a:r>
              <a:rPr lang="en-US" altLang="zh-CN" dirty="0" smtClean="0"/>
              <a:t>*star velocity given by 1D dispersion</a:t>
            </a:r>
            <a:r>
              <a:rPr lang="zh-CN" altLang="en-US" dirty="0" smtClean="0"/>
              <a:t>                  </a:t>
            </a:r>
            <a:r>
              <a:rPr lang="zh-CN" altLang="en-US" dirty="0"/>
              <a:t>，</a:t>
            </a:r>
            <a:r>
              <a:rPr lang="en-US" altLang="zh-CN" dirty="0" smtClean="0"/>
              <a:t>1D velocity dispersion is given by</a:t>
            </a:r>
            <a:endParaRPr lang="zh-CN" altLang="en-US" dirty="0"/>
          </a:p>
        </p:txBody>
      </p:sp>
      <p:pic>
        <p:nvPicPr>
          <p:cNvPr id="8" name="图片 7">
            <a:extLst>
              <a:ext uri="{FF2B5EF4-FFF2-40B4-BE49-F238E27FC236}">
                <a16:creationId xmlns:a16="http://schemas.microsoft.com/office/drawing/2014/main" id="{8ECF144A-A725-1EA0-2486-23C992664E6E}"/>
              </a:ext>
            </a:extLst>
          </p:cNvPr>
          <p:cNvPicPr>
            <a:picLocks noChangeAspect="1"/>
          </p:cNvPicPr>
          <p:nvPr/>
        </p:nvPicPr>
        <p:blipFill>
          <a:blip r:embed="rId3"/>
          <a:stretch>
            <a:fillRect/>
          </a:stretch>
        </p:blipFill>
        <p:spPr>
          <a:xfrm>
            <a:off x="4371021" y="2254535"/>
            <a:ext cx="990686" cy="281964"/>
          </a:xfrm>
          <a:prstGeom prst="rect">
            <a:avLst/>
          </a:prstGeom>
        </p:spPr>
      </p:pic>
      <p:pic>
        <p:nvPicPr>
          <p:cNvPr id="10" name="图片 9">
            <a:extLst>
              <a:ext uri="{FF2B5EF4-FFF2-40B4-BE49-F238E27FC236}">
                <a16:creationId xmlns:a16="http://schemas.microsoft.com/office/drawing/2014/main" id="{F6FF33B3-9293-EE5D-EEBB-0A124173EED7}"/>
              </a:ext>
            </a:extLst>
          </p:cNvPr>
          <p:cNvPicPr>
            <a:picLocks noChangeAspect="1"/>
          </p:cNvPicPr>
          <p:nvPr/>
        </p:nvPicPr>
        <p:blipFill>
          <a:blip r:embed="rId4"/>
          <a:stretch>
            <a:fillRect/>
          </a:stretch>
        </p:blipFill>
        <p:spPr>
          <a:xfrm>
            <a:off x="2987844" y="2654580"/>
            <a:ext cx="5578323" cy="662997"/>
          </a:xfrm>
          <a:prstGeom prst="rect">
            <a:avLst/>
          </a:prstGeom>
        </p:spPr>
      </p:pic>
      <p:pic>
        <p:nvPicPr>
          <p:cNvPr id="14" name="图片 13">
            <a:extLst>
              <a:ext uri="{FF2B5EF4-FFF2-40B4-BE49-F238E27FC236}">
                <a16:creationId xmlns:a16="http://schemas.microsoft.com/office/drawing/2014/main" id="{C78AF777-6D12-624C-E94F-A35AC5075008}"/>
              </a:ext>
            </a:extLst>
          </p:cNvPr>
          <p:cNvPicPr>
            <a:picLocks noChangeAspect="1"/>
          </p:cNvPicPr>
          <p:nvPr/>
        </p:nvPicPr>
        <p:blipFill>
          <a:blip r:embed="rId5"/>
          <a:stretch>
            <a:fillRect/>
          </a:stretch>
        </p:blipFill>
        <p:spPr>
          <a:xfrm>
            <a:off x="889461" y="3664079"/>
            <a:ext cx="5772252" cy="2633108"/>
          </a:xfrm>
          <a:prstGeom prst="rect">
            <a:avLst/>
          </a:prstGeom>
        </p:spPr>
      </p:pic>
      <p:pic>
        <p:nvPicPr>
          <p:cNvPr id="16" name="图片 15">
            <a:extLst>
              <a:ext uri="{FF2B5EF4-FFF2-40B4-BE49-F238E27FC236}">
                <a16:creationId xmlns:a16="http://schemas.microsoft.com/office/drawing/2014/main" id="{3677CDB2-D8CD-C83E-3621-D974A1DE2408}"/>
              </a:ext>
            </a:extLst>
          </p:cNvPr>
          <p:cNvPicPr>
            <a:picLocks noChangeAspect="1"/>
          </p:cNvPicPr>
          <p:nvPr/>
        </p:nvPicPr>
        <p:blipFill>
          <a:blip r:embed="rId6"/>
          <a:stretch>
            <a:fillRect/>
          </a:stretch>
        </p:blipFill>
        <p:spPr>
          <a:xfrm>
            <a:off x="6862156" y="4180701"/>
            <a:ext cx="5013961" cy="1548530"/>
          </a:xfrm>
          <a:prstGeom prst="rect">
            <a:avLst/>
          </a:prstGeom>
        </p:spPr>
      </p:pic>
    </p:spTree>
    <p:extLst>
      <p:ext uri="{BB962C8B-B14F-4D97-AF65-F5344CB8AC3E}">
        <p14:creationId xmlns:p14="http://schemas.microsoft.com/office/powerpoint/2010/main" val="2652457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59AA9E7F-EBEA-3157-E3AF-03C4D13F6ABC}"/>
              </a:ext>
            </a:extLst>
          </p:cNvPr>
          <p:cNvGrpSpPr/>
          <p:nvPr/>
        </p:nvGrpSpPr>
        <p:grpSpPr>
          <a:xfrm>
            <a:off x="578908" y="1222747"/>
            <a:ext cx="5400714" cy="5266722"/>
            <a:chOff x="724579" y="305180"/>
            <a:chExt cx="5880402" cy="5493063"/>
          </a:xfrm>
        </p:grpSpPr>
        <p:pic>
          <p:nvPicPr>
            <p:cNvPr id="5" name="图片 4">
              <a:extLst>
                <a:ext uri="{FF2B5EF4-FFF2-40B4-BE49-F238E27FC236}">
                  <a16:creationId xmlns:a16="http://schemas.microsoft.com/office/drawing/2014/main" id="{35B7C5E4-8108-5875-2B52-134E61BF6E34}"/>
                </a:ext>
              </a:extLst>
            </p:cNvPr>
            <p:cNvPicPr>
              <a:picLocks noChangeAspect="1"/>
            </p:cNvPicPr>
            <p:nvPr/>
          </p:nvPicPr>
          <p:blipFill>
            <a:blip r:embed="rId3"/>
            <a:stretch>
              <a:fillRect/>
            </a:stretch>
          </p:blipFill>
          <p:spPr>
            <a:xfrm>
              <a:off x="724579" y="1633692"/>
              <a:ext cx="4045158" cy="2806844"/>
            </a:xfrm>
            <a:prstGeom prst="rect">
              <a:avLst/>
            </a:prstGeom>
          </p:spPr>
        </p:pic>
        <p:pic>
          <p:nvPicPr>
            <p:cNvPr id="9" name="图片 8">
              <a:extLst>
                <a:ext uri="{FF2B5EF4-FFF2-40B4-BE49-F238E27FC236}">
                  <a16:creationId xmlns:a16="http://schemas.microsoft.com/office/drawing/2014/main" id="{4F822095-60D5-54D0-75E5-D4CAA4D98305}"/>
                </a:ext>
              </a:extLst>
            </p:cNvPr>
            <p:cNvPicPr>
              <a:picLocks noChangeAspect="1"/>
            </p:cNvPicPr>
            <p:nvPr/>
          </p:nvPicPr>
          <p:blipFill>
            <a:blip r:embed="rId4"/>
            <a:stretch>
              <a:fillRect/>
            </a:stretch>
          </p:blipFill>
          <p:spPr>
            <a:xfrm>
              <a:off x="4769737" y="2367154"/>
              <a:ext cx="1835244" cy="1339919"/>
            </a:xfrm>
            <a:prstGeom prst="rect">
              <a:avLst/>
            </a:prstGeom>
          </p:spPr>
        </p:pic>
        <p:pic>
          <p:nvPicPr>
            <p:cNvPr id="11" name="图片 10">
              <a:extLst>
                <a:ext uri="{FF2B5EF4-FFF2-40B4-BE49-F238E27FC236}">
                  <a16:creationId xmlns:a16="http://schemas.microsoft.com/office/drawing/2014/main" id="{E55C6665-BAA9-8544-EB89-F340FDF4714E}"/>
                </a:ext>
              </a:extLst>
            </p:cNvPr>
            <p:cNvPicPr>
              <a:picLocks noChangeAspect="1"/>
            </p:cNvPicPr>
            <p:nvPr/>
          </p:nvPicPr>
          <p:blipFill>
            <a:blip r:embed="rId5"/>
            <a:stretch>
              <a:fillRect/>
            </a:stretch>
          </p:blipFill>
          <p:spPr>
            <a:xfrm>
              <a:off x="1928253" y="4515477"/>
              <a:ext cx="1720938" cy="1282766"/>
            </a:xfrm>
            <a:prstGeom prst="rect">
              <a:avLst/>
            </a:prstGeom>
          </p:spPr>
        </p:pic>
        <p:pic>
          <p:nvPicPr>
            <p:cNvPr id="13" name="图片 12">
              <a:extLst>
                <a:ext uri="{FF2B5EF4-FFF2-40B4-BE49-F238E27FC236}">
                  <a16:creationId xmlns:a16="http://schemas.microsoft.com/office/drawing/2014/main" id="{B377EBEF-91E5-85B4-A363-E71204EA65E5}"/>
                </a:ext>
              </a:extLst>
            </p:cNvPr>
            <p:cNvPicPr>
              <a:picLocks noChangeAspect="1"/>
            </p:cNvPicPr>
            <p:nvPr/>
          </p:nvPicPr>
          <p:blipFill>
            <a:blip r:embed="rId6"/>
            <a:stretch>
              <a:fillRect/>
            </a:stretch>
          </p:blipFill>
          <p:spPr>
            <a:xfrm>
              <a:off x="1834291" y="305180"/>
              <a:ext cx="1814900" cy="1328512"/>
            </a:xfrm>
            <a:prstGeom prst="rect">
              <a:avLst/>
            </a:prstGeom>
          </p:spPr>
        </p:pic>
      </p:grpSp>
      <p:pic>
        <p:nvPicPr>
          <p:cNvPr id="16" name="图片 15">
            <a:extLst>
              <a:ext uri="{FF2B5EF4-FFF2-40B4-BE49-F238E27FC236}">
                <a16:creationId xmlns:a16="http://schemas.microsoft.com/office/drawing/2014/main" id="{A14CCE84-2E59-5CF1-F907-5CD11DA279E0}"/>
              </a:ext>
            </a:extLst>
          </p:cNvPr>
          <p:cNvPicPr>
            <a:picLocks noChangeAspect="1"/>
          </p:cNvPicPr>
          <p:nvPr/>
        </p:nvPicPr>
        <p:blipFill>
          <a:blip r:embed="rId7"/>
          <a:stretch>
            <a:fillRect/>
          </a:stretch>
        </p:blipFill>
        <p:spPr>
          <a:xfrm>
            <a:off x="8087889" y="172207"/>
            <a:ext cx="3179418" cy="2023493"/>
          </a:xfrm>
          <a:prstGeom prst="rect">
            <a:avLst/>
          </a:prstGeom>
        </p:spPr>
      </p:pic>
      <p:pic>
        <p:nvPicPr>
          <p:cNvPr id="18" name="图片 17">
            <a:extLst>
              <a:ext uri="{FF2B5EF4-FFF2-40B4-BE49-F238E27FC236}">
                <a16:creationId xmlns:a16="http://schemas.microsoft.com/office/drawing/2014/main" id="{6F5E5B45-3251-F710-C551-BA50B6143A83}"/>
              </a:ext>
            </a:extLst>
          </p:cNvPr>
          <p:cNvPicPr>
            <a:picLocks noChangeAspect="1"/>
          </p:cNvPicPr>
          <p:nvPr/>
        </p:nvPicPr>
        <p:blipFill>
          <a:blip r:embed="rId8"/>
          <a:stretch>
            <a:fillRect/>
          </a:stretch>
        </p:blipFill>
        <p:spPr>
          <a:xfrm>
            <a:off x="8118523" y="2267138"/>
            <a:ext cx="3210295" cy="1713109"/>
          </a:xfrm>
          <a:prstGeom prst="rect">
            <a:avLst/>
          </a:prstGeom>
        </p:spPr>
      </p:pic>
      <p:sp>
        <p:nvSpPr>
          <p:cNvPr id="20" name="文本框 19">
            <a:extLst>
              <a:ext uri="{FF2B5EF4-FFF2-40B4-BE49-F238E27FC236}">
                <a16:creationId xmlns:a16="http://schemas.microsoft.com/office/drawing/2014/main" id="{F5DB12F1-8D48-7DFC-4BFA-A95DB94763BB}"/>
              </a:ext>
            </a:extLst>
          </p:cNvPr>
          <p:cNvSpPr txBox="1"/>
          <p:nvPr/>
        </p:nvSpPr>
        <p:spPr>
          <a:xfrm>
            <a:off x="430579" y="251773"/>
            <a:ext cx="6568738" cy="584775"/>
          </a:xfrm>
          <a:prstGeom prst="rect">
            <a:avLst/>
          </a:prstGeom>
          <a:noFill/>
        </p:spPr>
        <p:txBody>
          <a:bodyPr wrap="square">
            <a:spAutoFit/>
          </a:bodyPr>
          <a:lstStyle/>
          <a:p>
            <a:pPr marL="342900" indent="-342900">
              <a:buFont typeface="Arial" panose="020B0604020202020204" pitchFamily="34" charset="0"/>
              <a:buChar char="•"/>
            </a:pPr>
            <a:r>
              <a:rPr lang="en-US" altLang="zh-CN" sz="3200" b="1" dirty="0" smtClean="0">
                <a:latin typeface="楷体" panose="02010609060101010101" pitchFamily="49" charset="-122"/>
                <a:ea typeface="楷体" panose="02010609060101010101" pitchFamily="49" charset="-122"/>
              </a:rPr>
              <a:t>Methods to detect dark matter</a:t>
            </a:r>
            <a:endParaRPr lang="en-US" altLang="zh-CN" sz="3200" b="1" dirty="0">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9"/>
          <a:stretch>
            <a:fillRect/>
          </a:stretch>
        </p:blipFill>
        <p:spPr>
          <a:xfrm>
            <a:off x="4491232" y="4853020"/>
            <a:ext cx="3323649" cy="1774970"/>
          </a:xfrm>
          <a:prstGeom prst="rect">
            <a:avLst/>
          </a:prstGeom>
        </p:spPr>
      </p:pic>
      <p:sp>
        <p:nvSpPr>
          <p:cNvPr id="15" name="下箭头 14"/>
          <p:cNvSpPr/>
          <p:nvPr/>
        </p:nvSpPr>
        <p:spPr>
          <a:xfrm>
            <a:off x="9770226" y="4748149"/>
            <a:ext cx="426719" cy="9297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0"/>
          <a:stretch>
            <a:fillRect/>
          </a:stretch>
        </p:blipFill>
        <p:spPr>
          <a:xfrm>
            <a:off x="4208193" y="872475"/>
            <a:ext cx="3610059" cy="1887350"/>
          </a:xfrm>
          <a:prstGeom prst="rect">
            <a:avLst/>
          </a:prstGeom>
        </p:spPr>
      </p:pic>
      <p:pic>
        <p:nvPicPr>
          <p:cNvPr id="19" name="图片 18"/>
          <p:cNvPicPr>
            <a:picLocks noChangeAspect="1"/>
          </p:cNvPicPr>
          <p:nvPr/>
        </p:nvPicPr>
        <p:blipFill>
          <a:blip r:embed="rId11"/>
          <a:stretch>
            <a:fillRect/>
          </a:stretch>
        </p:blipFill>
        <p:spPr>
          <a:xfrm>
            <a:off x="8275312" y="4051686"/>
            <a:ext cx="2991995" cy="2640884"/>
          </a:xfrm>
          <a:prstGeom prst="rect">
            <a:avLst/>
          </a:prstGeom>
        </p:spPr>
      </p:pic>
    </p:spTree>
    <p:extLst>
      <p:ext uri="{BB962C8B-B14F-4D97-AF65-F5344CB8AC3E}">
        <p14:creationId xmlns:p14="http://schemas.microsoft.com/office/powerpoint/2010/main" val="11251728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0533EB1-1201-7093-4621-01BF97CCC937}"/>
              </a:ext>
            </a:extLst>
          </p:cNvPr>
          <p:cNvPicPr>
            <a:picLocks noChangeAspect="1"/>
          </p:cNvPicPr>
          <p:nvPr/>
        </p:nvPicPr>
        <p:blipFill>
          <a:blip r:embed="rId2"/>
          <a:stretch>
            <a:fillRect/>
          </a:stretch>
        </p:blipFill>
        <p:spPr>
          <a:xfrm>
            <a:off x="4205996" y="237432"/>
            <a:ext cx="6960768" cy="4936849"/>
          </a:xfrm>
          <a:prstGeom prst="rect">
            <a:avLst/>
          </a:prstGeom>
        </p:spPr>
      </p:pic>
      <p:sp>
        <p:nvSpPr>
          <p:cNvPr id="5" name="文本框 4">
            <a:extLst>
              <a:ext uri="{FF2B5EF4-FFF2-40B4-BE49-F238E27FC236}">
                <a16:creationId xmlns:a16="http://schemas.microsoft.com/office/drawing/2014/main" id="{8A2C4AE4-F613-959D-7DE4-D757DA882577}"/>
              </a:ext>
            </a:extLst>
          </p:cNvPr>
          <p:cNvSpPr txBox="1"/>
          <p:nvPr/>
        </p:nvSpPr>
        <p:spPr>
          <a:xfrm>
            <a:off x="781396" y="598516"/>
            <a:ext cx="2261062" cy="369332"/>
          </a:xfrm>
          <a:prstGeom prst="rect">
            <a:avLst/>
          </a:prstGeom>
          <a:noFill/>
        </p:spPr>
        <p:txBody>
          <a:bodyPr wrap="square" rtlCol="0">
            <a:spAutoFit/>
          </a:bodyPr>
          <a:lstStyle/>
          <a:p>
            <a:r>
              <a:rPr lang="en-US" altLang="zh-CN" dirty="0" smtClean="0"/>
              <a:t>*the results</a:t>
            </a:r>
            <a:endParaRPr lang="zh-CN" altLang="en-US" dirty="0"/>
          </a:p>
        </p:txBody>
      </p:sp>
      <p:sp>
        <p:nvSpPr>
          <p:cNvPr id="2" name="文本框 1"/>
          <p:cNvSpPr txBox="1"/>
          <p:nvPr/>
        </p:nvSpPr>
        <p:spPr>
          <a:xfrm>
            <a:off x="354675" y="1657003"/>
            <a:ext cx="4067695" cy="2031325"/>
          </a:xfrm>
          <a:prstGeom prst="rect">
            <a:avLst/>
          </a:prstGeom>
          <a:noFill/>
        </p:spPr>
        <p:txBody>
          <a:bodyPr wrap="square" rtlCol="0">
            <a:spAutoFit/>
          </a:bodyPr>
          <a:lstStyle/>
          <a:p>
            <a:r>
              <a:rPr lang="en-US" altLang="zh-CN" dirty="0"/>
              <a:t> </a:t>
            </a:r>
            <a:r>
              <a:rPr lang="en-US" altLang="zh-CN" dirty="0" smtClean="0"/>
              <a:t>m=(1-2)*10</a:t>
            </a:r>
            <a:r>
              <a:rPr lang="en-US" altLang="zh-CN" baseline="30000" dirty="0" smtClean="0"/>
              <a:t>-23 </a:t>
            </a:r>
            <a:r>
              <a:rPr lang="en-US" altLang="zh-CN" dirty="0" smtClean="0"/>
              <a:t>eV, </a:t>
            </a:r>
          </a:p>
          <a:p>
            <a:endParaRPr lang="en-US" altLang="zh-CN" dirty="0" smtClean="0"/>
          </a:p>
          <a:p>
            <a:r>
              <a:rPr lang="en-US" altLang="zh-CN" dirty="0" smtClean="0"/>
              <a:t>1, </a:t>
            </a:r>
            <a:r>
              <a:rPr lang="en-US" altLang="zh-CN" dirty="0"/>
              <a:t>constraints are not conclusive.</a:t>
            </a:r>
          </a:p>
          <a:p>
            <a:r>
              <a:rPr lang="en-US" altLang="zh-CN" dirty="0"/>
              <a:t>2</a:t>
            </a:r>
            <a:r>
              <a:rPr lang="zh-CN" altLang="en-US" dirty="0" smtClean="0"/>
              <a:t>，</a:t>
            </a:r>
            <a:r>
              <a:rPr lang="en-US" altLang="zh-CN" dirty="0" smtClean="0"/>
              <a:t>old (10 </a:t>
            </a:r>
            <a:r>
              <a:rPr lang="en-US" altLang="zh-CN" dirty="0" err="1" smtClean="0"/>
              <a:t>Gyrs</a:t>
            </a:r>
            <a:r>
              <a:rPr lang="en-US" altLang="zh-CN" dirty="0" smtClean="0"/>
              <a:t>), </a:t>
            </a:r>
            <a:r>
              <a:rPr lang="en-US" altLang="zh-CN" dirty="0"/>
              <a:t>most UDGs </a:t>
            </a:r>
            <a:r>
              <a:rPr lang="en-US" altLang="zh-CN" dirty="0" smtClean="0"/>
              <a:t>are young</a:t>
            </a:r>
          </a:p>
          <a:p>
            <a:r>
              <a:rPr lang="en-US" altLang="zh-CN" dirty="0"/>
              <a:t>3</a:t>
            </a:r>
            <a:r>
              <a:rPr lang="en-US" altLang="zh-CN" smtClean="0"/>
              <a:t>, </a:t>
            </a:r>
            <a:r>
              <a:rPr lang="en-US" altLang="zh-CN" dirty="0"/>
              <a:t>isolated</a:t>
            </a:r>
            <a:r>
              <a:rPr lang="en-US" altLang="zh-CN" dirty="0" smtClean="0"/>
              <a:t>, no tidal effects</a:t>
            </a:r>
          </a:p>
          <a:p>
            <a:r>
              <a:rPr lang="en-US" altLang="zh-CN" dirty="0" smtClean="0"/>
              <a:t>4, one exception from JWST, there may be interactions with other galaxies.  </a:t>
            </a:r>
            <a:endParaRPr lang="zh-CN" altLang="en-US" dirty="0"/>
          </a:p>
        </p:txBody>
      </p:sp>
    </p:spTree>
    <p:extLst>
      <p:ext uri="{BB962C8B-B14F-4D97-AF65-F5344CB8AC3E}">
        <p14:creationId xmlns:p14="http://schemas.microsoft.com/office/powerpoint/2010/main" val="3559391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20C91C-C4A2-26AB-B043-2D3A33FE1F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226" y="912409"/>
            <a:ext cx="4573991" cy="4573991"/>
          </a:xfrm>
          <a:prstGeom prst="rect">
            <a:avLst/>
          </a:prstGeom>
        </p:spPr>
      </p:pic>
      <p:pic>
        <p:nvPicPr>
          <p:cNvPr id="5" name="图片 4">
            <a:extLst>
              <a:ext uri="{FF2B5EF4-FFF2-40B4-BE49-F238E27FC236}">
                <a16:creationId xmlns:a16="http://schemas.microsoft.com/office/drawing/2014/main" id="{C524E53E-7AC5-BCFE-6009-B4A5DDC6F764}"/>
              </a:ext>
            </a:extLst>
          </p:cNvPr>
          <p:cNvPicPr>
            <a:picLocks noChangeAspect="1"/>
          </p:cNvPicPr>
          <p:nvPr/>
        </p:nvPicPr>
        <p:blipFill>
          <a:blip r:embed="rId3"/>
          <a:stretch>
            <a:fillRect/>
          </a:stretch>
        </p:blipFill>
        <p:spPr>
          <a:xfrm>
            <a:off x="5599962" y="1544942"/>
            <a:ext cx="5165020" cy="3768116"/>
          </a:xfrm>
          <a:prstGeom prst="rect">
            <a:avLst/>
          </a:prstGeom>
        </p:spPr>
      </p:pic>
    </p:spTree>
    <p:extLst>
      <p:ext uri="{BB962C8B-B14F-4D97-AF65-F5344CB8AC3E}">
        <p14:creationId xmlns:p14="http://schemas.microsoft.com/office/powerpoint/2010/main" val="540129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D66D72D-1D63-7A26-F76A-97A9ADA07941}"/>
              </a:ext>
            </a:extLst>
          </p:cNvPr>
          <p:cNvPicPr>
            <a:picLocks noChangeAspect="1"/>
          </p:cNvPicPr>
          <p:nvPr/>
        </p:nvPicPr>
        <p:blipFill>
          <a:blip r:embed="rId2"/>
          <a:stretch>
            <a:fillRect/>
          </a:stretch>
        </p:blipFill>
        <p:spPr>
          <a:xfrm>
            <a:off x="698269" y="435141"/>
            <a:ext cx="4900085" cy="1874682"/>
          </a:xfrm>
          <a:prstGeom prst="rect">
            <a:avLst/>
          </a:prstGeom>
        </p:spPr>
      </p:pic>
      <p:pic>
        <p:nvPicPr>
          <p:cNvPr id="5" name="图片 4">
            <a:extLst>
              <a:ext uri="{FF2B5EF4-FFF2-40B4-BE49-F238E27FC236}">
                <a16:creationId xmlns:a16="http://schemas.microsoft.com/office/drawing/2014/main" id="{21C9AB93-3FA4-D514-4A7F-02B24EED41C5}"/>
              </a:ext>
            </a:extLst>
          </p:cNvPr>
          <p:cNvPicPr>
            <a:picLocks noChangeAspect="1"/>
          </p:cNvPicPr>
          <p:nvPr/>
        </p:nvPicPr>
        <p:blipFill>
          <a:blip r:embed="rId3"/>
          <a:stretch>
            <a:fillRect/>
          </a:stretch>
        </p:blipFill>
        <p:spPr>
          <a:xfrm>
            <a:off x="7399982" y="494769"/>
            <a:ext cx="1120237" cy="624894"/>
          </a:xfrm>
          <a:prstGeom prst="rect">
            <a:avLst/>
          </a:prstGeom>
        </p:spPr>
      </p:pic>
      <p:pic>
        <p:nvPicPr>
          <p:cNvPr id="6" name="图片 5">
            <a:extLst>
              <a:ext uri="{FF2B5EF4-FFF2-40B4-BE49-F238E27FC236}">
                <a16:creationId xmlns:a16="http://schemas.microsoft.com/office/drawing/2014/main" id="{7089E4F1-F0B0-8E9C-6CEB-FD7B52C9E37A}"/>
              </a:ext>
            </a:extLst>
          </p:cNvPr>
          <p:cNvPicPr>
            <a:picLocks noChangeAspect="1"/>
          </p:cNvPicPr>
          <p:nvPr/>
        </p:nvPicPr>
        <p:blipFill>
          <a:blip r:embed="rId4"/>
          <a:stretch>
            <a:fillRect/>
          </a:stretch>
        </p:blipFill>
        <p:spPr>
          <a:xfrm>
            <a:off x="6212613" y="1465906"/>
            <a:ext cx="5281118" cy="396274"/>
          </a:xfrm>
          <a:prstGeom prst="rect">
            <a:avLst/>
          </a:prstGeom>
        </p:spPr>
      </p:pic>
      <p:pic>
        <p:nvPicPr>
          <p:cNvPr id="7" name="图片 6">
            <a:extLst>
              <a:ext uri="{FF2B5EF4-FFF2-40B4-BE49-F238E27FC236}">
                <a16:creationId xmlns:a16="http://schemas.microsoft.com/office/drawing/2014/main" id="{71AFE588-7181-D924-5BF4-A999962ECFA1}"/>
              </a:ext>
            </a:extLst>
          </p:cNvPr>
          <p:cNvPicPr>
            <a:picLocks noChangeAspect="1"/>
          </p:cNvPicPr>
          <p:nvPr/>
        </p:nvPicPr>
        <p:blipFill>
          <a:blip r:embed="rId5"/>
          <a:stretch>
            <a:fillRect/>
          </a:stretch>
        </p:blipFill>
        <p:spPr>
          <a:xfrm>
            <a:off x="698269" y="2656066"/>
            <a:ext cx="10524132" cy="3223539"/>
          </a:xfrm>
          <a:prstGeom prst="rect">
            <a:avLst/>
          </a:prstGeom>
        </p:spPr>
      </p:pic>
      <p:sp>
        <p:nvSpPr>
          <p:cNvPr id="10" name="文本框 9">
            <a:extLst>
              <a:ext uri="{FF2B5EF4-FFF2-40B4-BE49-F238E27FC236}">
                <a16:creationId xmlns:a16="http://schemas.microsoft.com/office/drawing/2014/main" id="{F302CEE1-72CC-592A-7F0B-9740CF6A0BB0}"/>
              </a:ext>
            </a:extLst>
          </p:cNvPr>
          <p:cNvSpPr txBox="1"/>
          <p:nvPr/>
        </p:nvSpPr>
        <p:spPr>
          <a:xfrm>
            <a:off x="8105627" y="5964238"/>
            <a:ext cx="3216527" cy="523220"/>
          </a:xfrm>
          <a:prstGeom prst="rect">
            <a:avLst/>
          </a:prstGeom>
          <a:noFill/>
        </p:spPr>
        <p:txBody>
          <a:bodyPr wrap="square" rtlCol="0">
            <a:spAutoFit/>
          </a:bodyPr>
          <a:lstStyle/>
          <a:p>
            <a:r>
              <a:rPr lang="en-US" altLang="zh-CN" sz="2800" dirty="0"/>
              <a:t>arXiv:2412.08372</a:t>
            </a:r>
            <a:endParaRPr lang="zh-CN" altLang="en-US" sz="2800" dirty="0"/>
          </a:p>
        </p:txBody>
      </p:sp>
    </p:spTree>
    <p:extLst>
      <p:ext uri="{BB962C8B-B14F-4D97-AF65-F5344CB8AC3E}">
        <p14:creationId xmlns:p14="http://schemas.microsoft.com/office/powerpoint/2010/main" val="2681104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9D1343A-A1BB-1EA0-C5E9-0795D273E400}"/>
              </a:ext>
            </a:extLst>
          </p:cNvPr>
          <p:cNvPicPr>
            <a:picLocks noChangeAspect="1"/>
          </p:cNvPicPr>
          <p:nvPr/>
        </p:nvPicPr>
        <p:blipFill>
          <a:blip r:embed="rId2"/>
          <a:stretch>
            <a:fillRect/>
          </a:stretch>
        </p:blipFill>
        <p:spPr>
          <a:xfrm>
            <a:off x="544349" y="1043733"/>
            <a:ext cx="11103302" cy="4770533"/>
          </a:xfrm>
          <a:prstGeom prst="rect">
            <a:avLst/>
          </a:prstGeom>
        </p:spPr>
      </p:pic>
      <p:sp>
        <p:nvSpPr>
          <p:cNvPr id="5" name="文本框 4">
            <a:extLst>
              <a:ext uri="{FF2B5EF4-FFF2-40B4-BE49-F238E27FC236}">
                <a16:creationId xmlns:a16="http://schemas.microsoft.com/office/drawing/2014/main" id="{2F0B73D7-F55F-5153-BA91-78A082FF6386}"/>
              </a:ext>
            </a:extLst>
          </p:cNvPr>
          <p:cNvSpPr txBox="1"/>
          <p:nvPr/>
        </p:nvSpPr>
        <p:spPr>
          <a:xfrm>
            <a:off x="8105627" y="5964238"/>
            <a:ext cx="3216527" cy="523220"/>
          </a:xfrm>
          <a:prstGeom prst="rect">
            <a:avLst/>
          </a:prstGeom>
          <a:noFill/>
        </p:spPr>
        <p:txBody>
          <a:bodyPr wrap="square" rtlCol="0">
            <a:spAutoFit/>
          </a:bodyPr>
          <a:lstStyle/>
          <a:p>
            <a:r>
              <a:rPr lang="en-US" altLang="zh-CN" sz="2800" dirty="0"/>
              <a:t>arXiv:2412.08372</a:t>
            </a:r>
            <a:endParaRPr lang="zh-CN" altLang="en-US" sz="2800" dirty="0"/>
          </a:p>
        </p:txBody>
      </p:sp>
    </p:spTree>
    <p:extLst>
      <p:ext uri="{BB962C8B-B14F-4D97-AF65-F5344CB8AC3E}">
        <p14:creationId xmlns:p14="http://schemas.microsoft.com/office/powerpoint/2010/main" val="145211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7D7E755C-7BEF-5906-EA5C-1C5241037C88}"/>
              </a:ext>
            </a:extLst>
          </p:cNvPr>
          <p:cNvSpPr txBox="1"/>
          <p:nvPr/>
        </p:nvSpPr>
        <p:spPr>
          <a:xfrm>
            <a:off x="844632" y="358630"/>
            <a:ext cx="3163290" cy="369332"/>
          </a:xfrm>
          <a:prstGeom prst="rect">
            <a:avLst/>
          </a:prstGeom>
          <a:noFill/>
        </p:spPr>
        <p:txBody>
          <a:bodyPr wrap="square">
            <a:spAutoFit/>
          </a:bodyPr>
          <a:lstStyle/>
          <a:p>
            <a:pPr marL="285750" indent="-285750">
              <a:buFont typeface="Arial" panose="020B0604020202020204" pitchFamily="34" charset="0"/>
              <a:buChar char="•"/>
            </a:pPr>
            <a:r>
              <a:rPr lang="zh-CN" altLang="en-US" dirty="0">
                <a:latin typeface="楷体" panose="02010609060101010101" pitchFamily="49" charset="-122"/>
                <a:ea typeface="楷体" panose="02010609060101010101" pitchFamily="49" charset="-122"/>
              </a:rPr>
              <a:t>波函数和恒星运动的演化</a:t>
            </a:r>
            <a:endParaRPr lang="en-US" altLang="zh-CN" dirty="0">
              <a:latin typeface="楷体" panose="02010609060101010101" pitchFamily="49" charset="-122"/>
              <a:ea typeface="楷体" panose="02010609060101010101" pitchFamily="49" charset="-122"/>
            </a:endParaRPr>
          </a:p>
        </p:txBody>
      </p:sp>
      <p:sp>
        <p:nvSpPr>
          <p:cNvPr id="7" name="文本框 6">
            <a:extLst>
              <a:ext uri="{FF2B5EF4-FFF2-40B4-BE49-F238E27FC236}">
                <a16:creationId xmlns:a16="http://schemas.microsoft.com/office/drawing/2014/main" id="{C3D5A8A7-E718-B693-271D-5527F44A907A}"/>
              </a:ext>
            </a:extLst>
          </p:cNvPr>
          <p:cNvSpPr txBox="1"/>
          <p:nvPr/>
        </p:nvSpPr>
        <p:spPr>
          <a:xfrm>
            <a:off x="1210788" y="727962"/>
            <a:ext cx="1722417" cy="369332"/>
          </a:xfrm>
          <a:prstGeom prst="rect">
            <a:avLst/>
          </a:prstGeom>
          <a:noFill/>
        </p:spPr>
        <p:txBody>
          <a:bodyPr wrap="square">
            <a:spAutoFit/>
          </a:bodyPr>
          <a:lstStyle/>
          <a:p>
            <a:pPr marL="285750" indent="-285750">
              <a:buFont typeface="Arial" panose="020B0604020202020204" pitchFamily="34" charset="0"/>
              <a:buChar char="•"/>
            </a:pPr>
            <a:r>
              <a:rPr lang="zh-CN" altLang="en-US" dirty="0">
                <a:latin typeface="楷体" panose="02010609060101010101" pitchFamily="49" charset="-122"/>
                <a:ea typeface="楷体" panose="02010609060101010101" pitchFamily="49" charset="-122"/>
              </a:rPr>
              <a:t>波函数演化</a:t>
            </a:r>
            <a:endParaRPr lang="en-US" altLang="zh-CN" dirty="0">
              <a:latin typeface="楷体" panose="02010609060101010101" pitchFamily="49" charset="-122"/>
              <a:ea typeface="楷体" panose="02010609060101010101" pitchFamily="49" charset="-122"/>
            </a:endParaRPr>
          </a:p>
        </p:txBody>
      </p:sp>
      <p:sp>
        <p:nvSpPr>
          <p:cNvPr id="9" name="文本框 8">
            <a:extLst>
              <a:ext uri="{FF2B5EF4-FFF2-40B4-BE49-F238E27FC236}">
                <a16:creationId xmlns:a16="http://schemas.microsoft.com/office/drawing/2014/main" id="{F2BD1694-6E87-1D21-DAAD-FDC5067B7A10}"/>
              </a:ext>
            </a:extLst>
          </p:cNvPr>
          <p:cNvSpPr txBox="1"/>
          <p:nvPr/>
        </p:nvSpPr>
        <p:spPr>
          <a:xfrm>
            <a:off x="7618994" y="912628"/>
            <a:ext cx="4416137" cy="369332"/>
          </a:xfrm>
          <a:prstGeom prst="rect">
            <a:avLst/>
          </a:prstGeom>
          <a:noFill/>
        </p:spPr>
        <p:txBody>
          <a:bodyPr wrap="square">
            <a:spAutoFit/>
          </a:bodyPr>
          <a:lstStyle/>
          <a:p>
            <a:r>
              <a:rPr lang="en-US" altLang="zh-CN" b="0" i="0" dirty="0">
                <a:solidFill>
                  <a:srgbClr val="333333"/>
                </a:solidFill>
                <a:effectLst/>
                <a:latin typeface="-apple-system"/>
              </a:rPr>
              <a:t>Edwards </a:t>
            </a:r>
            <a:r>
              <a:rPr lang="en-US" altLang="zh-CN" b="0" i="1" dirty="0">
                <a:solidFill>
                  <a:srgbClr val="333333"/>
                </a:solidFill>
                <a:effectLst/>
                <a:latin typeface="-apple-system"/>
              </a:rPr>
              <a:t>et al</a:t>
            </a:r>
            <a:r>
              <a:rPr lang="en-US" altLang="zh-CN" b="0" i="0" dirty="0">
                <a:solidFill>
                  <a:srgbClr val="333333"/>
                </a:solidFill>
                <a:effectLst/>
                <a:latin typeface="-apple-system"/>
              </a:rPr>
              <a:t> JCAP10(2018)027</a:t>
            </a:r>
            <a:endParaRPr lang="zh-CN" altLang="en-US" dirty="0"/>
          </a:p>
        </p:txBody>
      </p:sp>
      <p:sp>
        <p:nvSpPr>
          <p:cNvPr id="10" name="文本框 9">
            <a:extLst>
              <a:ext uri="{FF2B5EF4-FFF2-40B4-BE49-F238E27FC236}">
                <a16:creationId xmlns:a16="http://schemas.microsoft.com/office/drawing/2014/main" id="{A91C4236-8104-6C17-FA93-D02F0E425C91}"/>
              </a:ext>
            </a:extLst>
          </p:cNvPr>
          <p:cNvSpPr txBox="1"/>
          <p:nvPr/>
        </p:nvSpPr>
        <p:spPr>
          <a:xfrm>
            <a:off x="1692234" y="1472587"/>
            <a:ext cx="2749137" cy="369332"/>
          </a:xfrm>
          <a:prstGeom prst="rect">
            <a:avLst/>
          </a:prstGeom>
          <a:noFill/>
        </p:spPr>
        <p:txBody>
          <a:bodyPr wrap="square" rtlCol="0">
            <a:spAutoFit/>
          </a:bodyPr>
          <a:lstStyle/>
          <a:p>
            <a:r>
              <a:rPr lang="en-US" altLang="zh-CN" dirty="0">
                <a:latin typeface="楷体" panose="02010609060101010101" pitchFamily="49" charset="-122"/>
                <a:ea typeface="楷体" panose="02010609060101010101" pitchFamily="49" charset="-122"/>
              </a:rPr>
              <a:t>SP</a:t>
            </a:r>
            <a:r>
              <a:rPr lang="zh-CN" altLang="en-US" dirty="0">
                <a:latin typeface="楷体" panose="02010609060101010101" pitchFamily="49" charset="-122"/>
                <a:ea typeface="楷体" panose="02010609060101010101" pitchFamily="49" charset="-122"/>
              </a:rPr>
              <a:t>方程无量纲化</a:t>
            </a:r>
          </a:p>
        </p:txBody>
      </p:sp>
      <p:pic>
        <p:nvPicPr>
          <p:cNvPr id="12" name="图片 11">
            <a:extLst>
              <a:ext uri="{FF2B5EF4-FFF2-40B4-BE49-F238E27FC236}">
                <a16:creationId xmlns:a16="http://schemas.microsoft.com/office/drawing/2014/main" id="{249ECC32-490D-09B0-04D9-5905C1CF73A9}"/>
              </a:ext>
            </a:extLst>
          </p:cNvPr>
          <p:cNvPicPr>
            <a:picLocks noChangeAspect="1"/>
          </p:cNvPicPr>
          <p:nvPr/>
        </p:nvPicPr>
        <p:blipFill>
          <a:blip r:embed="rId2"/>
          <a:stretch>
            <a:fillRect/>
          </a:stretch>
        </p:blipFill>
        <p:spPr>
          <a:xfrm>
            <a:off x="3556442" y="1396763"/>
            <a:ext cx="4601906" cy="540418"/>
          </a:xfrm>
          <a:prstGeom prst="rect">
            <a:avLst/>
          </a:prstGeom>
        </p:spPr>
      </p:pic>
      <p:pic>
        <p:nvPicPr>
          <p:cNvPr id="14" name="图片 13">
            <a:extLst>
              <a:ext uri="{FF2B5EF4-FFF2-40B4-BE49-F238E27FC236}">
                <a16:creationId xmlns:a16="http://schemas.microsoft.com/office/drawing/2014/main" id="{F7AD95A9-2C63-80C7-9BD2-9EF378C27BE9}"/>
              </a:ext>
            </a:extLst>
          </p:cNvPr>
          <p:cNvPicPr>
            <a:picLocks noChangeAspect="1"/>
          </p:cNvPicPr>
          <p:nvPr/>
        </p:nvPicPr>
        <p:blipFill>
          <a:blip r:embed="rId3"/>
          <a:stretch>
            <a:fillRect/>
          </a:stretch>
        </p:blipFill>
        <p:spPr>
          <a:xfrm>
            <a:off x="3173766" y="2166343"/>
            <a:ext cx="4445228" cy="952549"/>
          </a:xfrm>
          <a:prstGeom prst="rect">
            <a:avLst/>
          </a:prstGeom>
        </p:spPr>
      </p:pic>
      <p:pic>
        <p:nvPicPr>
          <p:cNvPr id="16" name="图片 15">
            <a:extLst>
              <a:ext uri="{FF2B5EF4-FFF2-40B4-BE49-F238E27FC236}">
                <a16:creationId xmlns:a16="http://schemas.microsoft.com/office/drawing/2014/main" id="{1F943C11-88E0-6405-C5DE-4A561C1733B9}"/>
              </a:ext>
            </a:extLst>
          </p:cNvPr>
          <p:cNvPicPr>
            <a:picLocks noChangeAspect="1"/>
          </p:cNvPicPr>
          <p:nvPr/>
        </p:nvPicPr>
        <p:blipFill>
          <a:blip r:embed="rId4"/>
          <a:stretch>
            <a:fillRect/>
          </a:stretch>
        </p:blipFill>
        <p:spPr>
          <a:xfrm>
            <a:off x="2167239" y="3328193"/>
            <a:ext cx="6458282" cy="901746"/>
          </a:xfrm>
          <a:prstGeom prst="rect">
            <a:avLst/>
          </a:prstGeom>
        </p:spPr>
      </p:pic>
      <p:grpSp>
        <p:nvGrpSpPr>
          <p:cNvPr id="22" name="组合 21">
            <a:extLst>
              <a:ext uri="{FF2B5EF4-FFF2-40B4-BE49-F238E27FC236}">
                <a16:creationId xmlns:a16="http://schemas.microsoft.com/office/drawing/2014/main" id="{D7787D55-509B-742C-7942-5C8BBEA663C0}"/>
              </a:ext>
            </a:extLst>
          </p:cNvPr>
          <p:cNvGrpSpPr/>
          <p:nvPr/>
        </p:nvGrpSpPr>
        <p:grpSpPr>
          <a:xfrm>
            <a:off x="1310738" y="4414605"/>
            <a:ext cx="8389916" cy="1941616"/>
            <a:chOff x="1531917" y="4393870"/>
            <a:chExt cx="8389916" cy="1941616"/>
          </a:xfrm>
        </p:grpSpPr>
        <p:sp>
          <p:nvSpPr>
            <p:cNvPr id="21" name="矩形 20">
              <a:extLst>
                <a:ext uri="{FF2B5EF4-FFF2-40B4-BE49-F238E27FC236}">
                  <a16:creationId xmlns:a16="http://schemas.microsoft.com/office/drawing/2014/main" id="{C732E142-9A46-851E-E0B5-40B8ED14C21C}"/>
                </a:ext>
              </a:extLst>
            </p:cNvPr>
            <p:cNvSpPr/>
            <p:nvPr/>
          </p:nvSpPr>
          <p:spPr>
            <a:xfrm>
              <a:off x="1531917" y="4393870"/>
              <a:ext cx="8389916" cy="194161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ED6C63DA-D7FD-E7A0-5C2E-C35300EB4B86}"/>
                </a:ext>
              </a:extLst>
            </p:cNvPr>
            <p:cNvPicPr>
              <a:picLocks noChangeAspect="1"/>
            </p:cNvPicPr>
            <p:nvPr/>
          </p:nvPicPr>
          <p:blipFill>
            <a:blip r:embed="rId5"/>
            <a:stretch>
              <a:fillRect/>
            </a:stretch>
          </p:blipFill>
          <p:spPr>
            <a:xfrm>
              <a:off x="1692234" y="4558851"/>
              <a:ext cx="8160169" cy="723937"/>
            </a:xfrm>
            <a:prstGeom prst="rect">
              <a:avLst/>
            </a:prstGeom>
          </p:spPr>
        </p:pic>
        <p:pic>
          <p:nvPicPr>
            <p:cNvPr id="20" name="图片 19">
              <a:extLst>
                <a:ext uri="{FF2B5EF4-FFF2-40B4-BE49-F238E27FC236}">
                  <a16:creationId xmlns:a16="http://schemas.microsoft.com/office/drawing/2014/main" id="{B4D224A6-1DA2-310B-5EF0-E83C7234D768}"/>
                </a:ext>
              </a:extLst>
            </p:cNvPr>
            <p:cNvPicPr>
              <a:picLocks noChangeAspect="1"/>
            </p:cNvPicPr>
            <p:nvPr/>
          </p:nvPicPr>
          <p:blipFill>
            <a:blip r:embed="rId6"/>
            <a:stretch>
              <a:fillRect/>
            </a:stretch>
          </p:blipFill>
          <p:spPr>
            <a:xfrm>
              <a:off x="3378336" y="5483909"/>
              <a:ext cx="4254719" cy="654084"/>
            </a:xfrm>
            <a:prstGeom prst="rect">
              <a:avLst/>
            </a:prstGeom>
          </p:spPr>
        </p:pic>
      </p:grpSp>
    </p:spTree>
    <p:extLst>
      <p:ext uri="{BB962C8B-B14F-4D97-AF65-F5344CB8AC3E}">
        <p14:creationId xmlns:p14="http://schemas.microsoft.com/office/powerpoint/2010/main" val="3363648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B8554762-ECE4-0C5E-352E-AA5730303DA6}"/>
              </a:ext>
            </a:extLst>
          </p:cNvPr>
          <p:cNvSpPr txBox="1"/>
          <p:nvPr/>
        </p:nvSpPr>
        <p:spPr>
          <a:xfrm>
            <a:off x="812965" y="330139"/>
            <a:ext cx="2262045" cy="369332"/>
          </a:xfrm>
          <a:prstGeom prst="rect">
            <a:avLst/>
          </a:prstGeom>
          <a:noFill/>
        </p:spPr>
        <p:txBody>
          <a:bodyPr wrap="square">
            <a:spAutoFit/>
          </a:bodyPr>
          <a:lstStyle/>
          <a:p>
            <a:pPr marL="285750" indent="-285750">
              <a:buFont typeface="Arial" panose="020B0604020202020204" pitchFamily="34" charset="0"/>
              <a:buChar char="•"/>
            </a:pPr>
            <a:r>
              <a:rPr lang="zh-CN" altLang="en-US" dirty="0">
                <a:latin typeface="楷体" panose="02010609060101010101" pitchFamily="49" charset="-122"/>
                <a:ea typeface="楷体" panose="02010609060101010101" pitchFamily="49" charset="-122"/>
              </a:rPr>
              <a:t>恒星运动演化</a:t>
            </a:r>
            <a:endParaRPr lang="en-US" altLang="zh-CN" dirty="0">
              <a:latin typeface="楷体" panose="02010609060101010101" pitchFamily="49" charset="-122"/>
              <a:ea typeface="楷体" panose="02010609060101010101" pitchFamily="49" charset="-122"/>
            </a:endParaRPr>
          </a:p>
        </p:txBody>
      </p:sp>
      <p:pic>
        <p:nvPicPr>
          <p:cNvPr id="9" name="图片 8">
            <a:extLst>
              <a:ext uri="{FF2B5EF4-FFF2-40B4-BE49-F238E27FC236}">
                <a16:creationId xmlns:a16="http://schemas.microsoft.com/office/drawing/2014/main" id="{B8A15EE1-DC0D-3677-CC6C-390DC7CB1594}"/>
              </a:ext>
            </a:extLst>
          </p:cNvPr>
          <p:cNvPicPr>
            <a:picLocks noChangeAspect="1"/>
          </p:cNvPicPr>
          <p:nvPr/>
        </p:nvPicPr>
        <p:blipFill>
          <a:blip r:embed="rId2"/>
          <a:stretch>
            <a:fillRect/>
          </a:stretch>
        </p:blipFill>
        <p:spPr>
          <a:xfrm>
            <a:off x="2350615" y="990043"/>
            <a:ext cx="5498976" cy="338625"/>
          </a:xfrm>
          <a:prstGeom prst="rect">
            <a:avLst/>
          </a:prstGeom>
        </p:spPr>
      </p:pic>
      <p:grpSp>
        <p:nvGrpSpPr>
          <p:cNvPr id="23" name="组合 22">
            <a:extLst>
              <a:ext uri="{FF2B5EF4-FFF2-40B4-BE49-F238E27FC236}">
                <a16:creationId xmlns:a16="http://schemas.microsoft.com/office/drawing/2014/main" id="{ED0D75F9-C795-895D-F8C6-BB614CEEB57F}"/>
              </a:ext>
            </a:extLst>
          </p:cNvPr>
          <p:cNvGrpSpPr/>
          <p:nvPr/>
        </p:nvGrpSpPr>
        <p:grpSpPr>
          <a:xfrm>
            <a:off x="6584377" y="2935120"/>
            <a:ext cx="5000126" cy="2116085"/>
            <a:chOff x="2375065" y="947185"/>
            <a:chExt cx="5824847" cy="2608649"/>
          </a:xfrm>
        </p:grpSpPr>
        <p:sp>
          <p:nvSpPr>
            <p:cNvPr id="22" name="矩形 21">
              <a:extLst>
                <a:ext uri="{FF2B5EF4-FFF2-40B4-BE49-F238E27FC236}">
                  <a16:creationId xmlns:a16="http://schemas.microsoft.com/office/drawing/2014/main" id="{580B1C30-E02E-A859-E734-9EF5D2CBFC40}"/>
                </a:ext>
              </a:extLst>
            </p:cNvPr>
            <p:cNvSpPr/>
            <p:nvPr/>
          </p:nvSpPr>
          <p:spPr>
            <a:xfrm>
              <a:off x="2375065" y="947185"/>
              <a:ext cx="5824847" cy="26086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B94039E-F343-12C5-DBD6-EA1A3FE4B6C5}"/>
                </a:ext>
              </a:extLst>
            </p:cNvPr>
            <p:cNvPicPr>
              <a:picLocks noChangeAspect="1"/>
            </p:cNvPicPr>
            <p:nvPr/>
          </p:nvPicPr>
          <p:blipFill>
            <a:blip r:embed="rId3"/>
            <a:stretch>
              <a:fillRect/>
            </a:stretch>
          </p:blipFill>
          <p:spPr>
            <a:xfrm>
              <a:off x="3213594" y="1013325"/>
              <a:ext cx="3862583" cy="369331"/>
            </a:xfrm>
            <a:prstGeom prst="rect">
              <a:avLst/>
            </a:prstGeom>
          </p:spPr>
        </p:pic>
        <p:pic>
          <p:nvPicPr>
            <p:cNvPr id="13" name="图片 12">
              <a:extLst>
                <a:ext uri="{FF2B5EF4-FFF2-40B4-BE49-F238E27FC236}">
                  <a16:creationId xmlns:a16="http://schemas.microsoft.com/office/drawing/2014/main" id="{1EF3B3C1-DA66-4820-E6F6-DA59E2455A5F}"/>
                </a:ext>
              </a:extLst>
            </p:cNvPr>
            <p:cNvPicPr>
              <a:picLocks noChangeAspect="1"/>
            </p:cNvPicPr>
            <p:nvPr/>
          </p:nvPicPr>
          <p:blipFill>
            <a:blip r:embed="rId4"/>
            <a:stretch>
              <a:fillRect/>
            </a:stretch>
          </p:blipFill>
          <p:spPr>
            <a:xfrm>
              <a:off x="2588122" y="1402239"/>
              <a:ext cx="5241326" cy="338625"/>
            </a:xfrm>
            <a:prstGeom prst="rect">
              <a:avLst/>
            </a:prstGeom>
          </p:spPr>
        </p:pic>
        <p:pic>
          <p:nvPicPr>
            <p:cNvPr id="15" name="图片 14">
              <a:extLst>
                <a:ext uri="{FF2B5EF4-FFF2-40B4-BE49-F238E27FC236}">
                  <a16:creationId xmlns:a16="http://schemas.microsoft.com/office/drawing/2014/main" id="{027BEF51-5CAE-B6DD-D89C-54F5DEF21CA1}"/>
                </a:ext>
              </a:extLst>
            </p:cNvPr>
            <p:cNvPicPr>
              <a:picLocks noChangeAspect="1"/>
            </p:cNvPicPr>
            <p:nvPr/>
          </p:nvPicPr>
          <p:blipFill>
            <a:blip r:embed="rId5"/>
            <a:stretch>
              <a:fillRect/>
            </a:stretch>
          </p:blipFill>
          <p:spPr>
            <a:xfrm>
              <a:off x="2588122" y="1864098"/>
              <a:ext cx="5274928" cy="221326"/>
            </a:xfrm>
            <a:prstGeom prst="rect">
              <a:avLst/>
            </a:prstGeom>
          </p:spPr>
        </p:pic>
        <p:pic>
          <p:nvPicPr>
            <p:cNvPr id="17" name="图片 16">
              <a:extLst>
                <a:ext uri="{FF2B5EF4-FFF2-40B4-BE49-F238E27FC236}">
                  <a16:creationId xmlns:a16="http://schemas.microsoft.com/office/drawing/2014/main" id="{0C506459-7068-B89B-A045-538E3F0708D1}"/>
                </a:ext>
              </a:extLst>
            </p:cNvPr>
            <p:cNvPicPr>
              <a:picLocks noChangeAspect="1"/>
            </p:cNvPicPr>
            <p:nvPr/>
          </p:nvPicPr>
          <p:blipFill>
            <a:blip r:embed="rId6"/>
            <a:stretch>
              <a:fillRect/>
            </a:stretch>
          </p:blipFill>
          <p:spPr>
            <a:xfrm>
              <a:off x="2588122" y="2208658"/>
              <a:ext cx="5274928" cy="361297"/>
            </a:xfrm>
            <a:prstGeom prst="rect">
              <a:avLst/>
            </a:prstGeom>
          </p:spPr>
        </p:pic>
        <p:pic>
          <p:nvPicPr>
            <p:cNvPr id="21" name="图片 20">
              <a:extLst>
                <a:ext uri="{FF2B5EF4-FFF2-40B4-BE49-F238E27FC236}">
                  <a16:creationId xmlns:a16="http://schemas.microsoft.com/office/drawing/2014/main" id="{4F18BB9B-19A0-FC59-CC73-2682C7D78E5D}"/>
                </a:ext>
              </a:extLst>
            </p:cNvPr>
            <p:cNvPicPr>
              <a:picLocks noChangeAspect="1"/>
            </p:cNvPicPr>
            <p:nvPr/>
          </p:nvPicPr>
          <p:blipFill>
            <a:blip r:embed="rId7"/>
            <a:stretch>
              <a:fillRect/>
            </a:stretch>
          </p:blipFill>
          <p:spPr>
            <a:xfrm>
              <a:off x="2545844" y="2763224"/>
              <a:ext cx="5456698" cy="757397"/>
            </a:xfrm>
            <a:prstGeom prst="rect">
              <a:avLst/>
            </a:prstGeom>
          </p:spPr>
        </p:pic>
      </p:grpSp>
      <p:sp>
        <p:nvSpPr>
          <p:cNvPr id="24" name="文本框 23">
            <a:extLst>
              <a:ext uri="{FF2B5EF4-FFF2-40B4-BE49-F238E27FC236}">
                <a16:creationId xmlns:a16="http://schemas.microsoft.com/office/drawing/2014/main" id="{06841000-6BAC-FCBD-1D07-6687D7689CA5}"/>
              </a:ext>
            </a:extLst>
          </p:cNvPr>
          <p:cNvSpPr txBox="1"/>
          <p:nvPr/>
        </p:nvSpPr>
        <p:spPr>
          <a:xfrm>
            <a:off x="8193606" y="970961"/>
            <a:ext cx="2998519" cy="369332"/>
          </a:xfrm>
          <a:prstGeom prst="rect">
            <a:avLst/>
          </a:prstGeom>
          <a:noFill/>
        </p:spPr>
        <p:txBody>
          <a:bodyPr wrap="square" rtlCol="0">
            <a:spAutoFit/>
          </a:bodyPr>
          <a:lstStyle/>
          <a:p>
            <a:r>
              <a:rPr lang="zh-CN" altLang="en-US" dirty="0">
                <a:latin typeface="楷体" panose="02010609060101010101" pitchFamily="49" charset="-122"/>
                <a:ea typeface="楷体" panose="02010609060101010101" pitchFamily="49" charset="-122"/>
              </a:rPr>
              <a:t>对时间步长要求太高</a:t>
            </a:r>
          </a:p>
        </p:txBody>
      </p:sp>
      <p:sp>
        <p:nvSpPr>
          <p:cNvPr id="25" name="箭头: 下 24">
            <a:extLst>
              <a:ext uri="{FF2B5EF4-FFF2-40B4-BE49-F238E27FC236}">
                <a16:creationId xmlns:a16="http://schemas.microsoft.com/office/drawing/2014/main" id="{F919DDF1-3990-6C41-AC35-3E9AB1353106}"/>
              </a:ext>
            </a:extLst>
          </p:cNvPr>
          <p:cNvSpPr/>
          <p:nvPr/>
        </p:nvSpPr>
        <p:spPr>
          <a:xfrm>
            <a:off x="4524499" y="1524806"/>
            <a:ext cx="451262" cy="978006"/>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F3842866-F5D5-0E78-DEC4-8AC1C6F5EC10}"/>
              </a:ext>
            </a:extLst>
          </p:cNvPr>
          <p:cNvSpPr txBox="1"/>
          <p:nvPr/>
        </p:nvSpPr>
        <p:spPr>
          <a:xfrm>
            <a:off x="5100103" y="1881207"/>
            <a:ext cx="2642260" cy="369332"/>
          </a:xfrm>
          <a:prstGeom prst="rect">
            <a:avLst/>
          </a:prstGeom>
          <a:noFill/>
        </p:spPr>
        <p:txBody>
          <a:bodyPr wrap="square" rtlCol="0">
            <a:spAutoFit/>
          </a:bodyPr>
          <a:lstStyle/>
          <a:p>
            <a:r>
              <a:rPr lang="zh-CN" altLang="en-US" dirty="0">
                <a:latin typeface="楷体" panose="02010609060101010101" pitchFamily="49" charset="-122"/>
                <a:ea typeface="楷体" panose="02010609060101010101" pitchFamily="49" charset="-122"/>
              </a:rPr>
              <a:t>四阶</a:t>
            </a:r>
            <a:r>
              <a:rPr lang="en-US" altLang="zh-CN" dirty="0">
                <a:latin typeface="楷体" panose="02010609060101010101" pitchFamily="49" charset="-122"/>
                <a:ea typeface="楷体" panose="02010609060101010101" pitchFamily="49" charset="-122"/>
              </a:rPr>
              <a:t>Runge-</a:t>
            </a:r>
            <a:r>
              <a:rPr lang="en-US" altLang="zh-CN" dirty="0" err="1">
                <a:latin typeface="楷体" panose="02010609060101010101" pitchFamily="49" charset="-122"/>
                <a:ea typeface="楷体" panose="02010609060101010101" pitchFamily="49" charset="-122"/>
              </a:rPr>
              <a:t>Kutta</a:t>
            </a:r>
            <a:endParaRPr lang="zh-CN" altLang="en-US" dirty="0">
              <a:latin typeface="楷体" panose="02010609060101010101" pitchFamily="49" charset="-122"/>
              <a:ea typeface="楷体" panose="02010609060101010101" pitchFamily="49" charset="-122"/>
            </a:endParaRPr>
          </a:p>
        </p:txBody>
      </p:sp>
      <p:pic>
        <p:nvPicPr>
          <p:cNvPr id="3" name="图片 2">
            <a:extLst>
              <a:ext uri="{FF2B5EF4-FFF2-40B4-BE49-F238E27FC236}">
                <a16:creationId xmlns:a16="http://schemas.microsoft.com/office/drawing/2014/main" id="{67F06A3D-E360-9444-A15D-59B3E72AC026}"/>
              </a:ext>
            </a:extLst>
          </p:cNvPr>
          <p:cNvPicPr>
            <a:picLocks noChangeAspect="1"/>
          </p:cNvPicPr>
          <p:nvPr/>
        </p:nvPicPr>
        <p:blipFill>
          <a:blip r:embed="rId8"/>
          <a:stretch>
            <a:fillRect/>
          </a:stretch>
        </p:blipFill>
        <p:spPr>
          <a:xfrm>
            <a:off x="776922" y="2633227"/>
            <a:ext cx="5245506" cy="3082946"/>
          </a:xfrm>
          <a:prstGeom prst="rect">
            <a:avLst/>
          </a:prstGeom>
        </p:spPr>
      </p:pic>
    </p:spTree>
    <p:extLst>
      <p:ext uri="{BB962C8B-B14F-4D97-AF65-F5344CB8AC3E}">
        <p14:creationId xmlns:p14="http://schemas.microsoft.com/office/powerpoint/2010/main" val="3143239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8254111" y="4765585"/>
            <a:ext cx="2721034" cy="1787828"/>
          </a:xfrm>
          <a:prstGeom prst="rect">
            <a:avLst/>
          </a:prstGeom>
        </p:spPr>
      </p:pic>
      <p:pic>
        <p:nvPicPr>
          <p:cNvPr id="4" name="图片 3"/>
          <p:cNvPicPr>
            <a:picLocks noChangeAspect="1"/>
          </p:cNvPicPr>
          <p:nvPr/>
        </p:nvPicPr>
        <p:blipFill>
          <a:blip r:embed="rId3"/>
          <a:stretch>
            <a:fillRect/>
          </a:stretch>
        </p:blipFill>
        <p:spPr>
          <a:xfrm>
            <a:off x="7359535" y="1891650"/>
            <a:ext cx="4754880" cy="2918269"/>
          </a:xfrm>
          <a:prstGeom prst="rect">
            <a:avLst/>
          </a:prstGeom>
        </p:spPr>
      </p:pic>
      <p:sp>
        <p:nvSpPr>
          <p:cNvPr id="2" name="标题 1"/>
          <p:cNvSpPr>
            <a:spLocks noGrp="1"/>
          </p:cNvSpPr>
          <p:nvPr>
            <p:ph type="title"/>
          </p:nvPr>
        </p:nvSpPr>
        <p:spPr>
          <a:xfrm>
            <a:off x="838200" y="365126"/>
            <a:ext cx="10515600" cy="953828"/>
          </a:xfrm>
        </p:spPr>
        <p:txBody>
          <a:bodyPr>
            <a:normAutofit fontScale="90000"/>
          </a:bodyPr>
          <a:lstStyle/>
          <a:p>
            <a:r>
              <a:rPr lang="en-US" altLang="zh-CN" dirty="0" smtClean="0"/>
              <a:t>Probing properties of dark matter by astronomical observations</a:t>
            </a:r>
            <a:endParaRPr lang="zh-CN" altLang="en-US" dirty="0"/>
          </a:p>
        </p:txBody>
      </p:sp>
      <p:sp>
        <p:nvSpPr>
          <p:cNvPr id="3" name="内容占位符 2"/>
          <p:cNvSpPr>
            <a:spLocks noGrp="1"/>
          </p:cNvSpPr>
          <p:nvPr>
            <p:ph idx="1"/>
          </p:nvPr>
        </p:nvSpPr>
        <p:spPr>
          <a:xfrm>
            <a:off x="177338" y="1723505"/>
            <a:ext cx="7342909" cy="4660669"/>
          </a:xfrm>
        </p:spPr>
        <p:txBody>
          <a:bodyPr>
            <a:normAutofit fontScale="77500" lnSpcReduction="20000"/>
          </a:bodyPr>
          <a:lstStyle/>
          <a:p>
            <a:pPr>
              <a:lnSpc>
                <a:spcPct val="100000"/>
              </a:lnSpc>
            </a:pPr>
            <a:r>
              <a:rPr lang="en-US" altLang="zh-CN" dirty="0"/>
              <a:t>In </a:t>
            </a:r>
            <a:r>
              <a:rPr lang="el-GR" altLang="zh-CN" dirty="0"/>
              <a:t>Λ</a:t>
            </a:r>
            <a:r>
              <a:rPr lang="en-US" altLang="zh-CN" dirty="0"/>
              <a:t>CDM, dark matter particles are assumed </a:t>
            </a:r>
            <a:r>
              <a:rPr lang="en-US" altLang="zh-CN" dirty="0" smtClean="0"/>
              <a:t>to be generated with </a:t>
            </a:r>
            <a:r>
              <a:rPr lang="en-US" altLang="zh-CN" b="1" i="1" dirty="0" smtClean="0"/>
              <a:t>~0 momentum </a:t>
            </a:r>
            <a:r>
              <a:rPr lang="en-US" altLang="zh-CN" dirty="0" smtClean="0"/>
              <a:t>and </a:t>
            </a:r>
            <a:r>
              <a:rPr lang="en-US" altLang="zh-CN" b="1" i="1" dirty="0" err="1" smtClean="0"/>
              <a:t>collisionless</a:t>
            </a:r>
            <a:r>
              <a:rPr lang="en-US" altLang="zh-CN" b="1" i="1" dirty="0" smtClean="0"/>
              <a:t>,</a:t>
            </a:r>
            <a:r>
              <a:rPr lang="en-US" altLang="zh-CN" dirty="0" smtClean="0"/>
              <a:t> which means there is no interaction between DM besides gravity. DM seeds </a:t>
            </a:r>
            <a:r>
              <a:rPr lang="en-US" altLang="zh-CN" dirty="0"/>
              <a:t>the structure formation by a nearly </a:t>
            </a:r>
            <a:r>
              <a:rPr lang="en-US" altLang="zh-CN" b="1" i="1" dirty="0"/>
              <a:t>scale-invariant</a:t>
            </a:r>
            <a:r>
              <a:rPr lang="en-US" altLang="zh-CN" dirty="0"/>
              <a:t> fluctuation spectrum. </a:t>
            </a:r>
          </a:p>
          <a:p>
            <a:pPr>
              <a:lnSpc>
                <a:spcPct val="100000"/>
              </a:lnSpc>
            </a:pPr>
            <a:r>
              <a:rPr lang="en-US" altLang="zh-CN" dirty="0" smtClean="0"/>
              <a:t>If DM is different from CDM, it may affect structure at the smallest scale and different from prediction of </a:t>
            </a:r>
            <a:r>
              <a:rPr lang="el-GR" altLang="zh-CN" dirty="0"/>
              <a:t>Λ</a:t>
            </a:r>
            <a:r>
              <a:rPr lang="en-US" altLang="zh-CN" dirty="0"/>
              <a:t>CDM</a:t>
            </a:r>
            <a:r>
              <a:rPr lang="en-US" altLang="zh-CN" dirty="0" smtClean="0"/>
              <a:t>. Astronomical observations </a:t>
            </a:r>
            <a:r>
              <a:rPr lang="en-US" altLang="zh-CN" dirty="0"/>
              <a:t>to smaller scales </a:t>
            </a:r>
            <a:r>
              <a:rPr lang="en-US" altLang="zh-CN" dirty="0" smtClean="0"/>
              <a:t>(&lt; 10</a:t>
            </a:r>
            <a:r>
              <a:rPr lang="en-US" altLang="zh-CN" baseline="30000" dirty="0" smtClean="0"/>
              <a:t>10</a:t>
            </a:r>
            <a:r>
              <a:rPr lang="en-US" altLang="zh-CN" dirty="0" smtClean="0"/>
              <a:t> </a:t>
            </a:r>
            <a:r>
              <a:rPr lang="en-US" altLang="zh-CN" dirty="0" err="1" smtClean="0"/>
              <a:t>M</a:t>
            </a:r>
            <a:r>
              <a:rPr lang="en-US" altLang="zh-CN" baseline="-25000" dirty="0" err="1" smtClean="0"/>
              <a:t>sun</a:t>
            </a:r>
            <a:r>
              <a:rPr lang="en-US" altLang="zh-CN" dirty="0" smtClean="0"/>
              <a:t>) may set </a:t>
            </a:r>
            <a:r>
              <a:rPr lang="en-US" altLang="zh-CN" dirty="0">
                <a:solidFill>
                  <a:srgbClr val="FF0000"/>
                </a:solidFill>
              </a:rPr>
              <a:t>constraints on </a:t>
            </a:r>
            <a:r>
              <a:rPr lang="en-US" altLang="zh-CN" dirty="0" smtClean="0">
                <a:solidFill>
                  <a:srgbClr val="FF0000"/>
                </a:solidFill>
              </a:rPr>
              <a:t>the </a:t>
            </a:r>
            <a:r>
              <a:rPr lang="en-US" altLang="zh-CN" dirty="0">
                <a:solidFill>
                  <a:srgbClr val="FF0000"/>
                </a:solidFill>
              </a:rPr>
              <a:t>properties of DM particles</a:t>
            </a:r>
            <a:r>
              <a:rPr lang="en-US" altLang="zh-CN" dirty="0" smtClean="0"/>
              <a:t>.</a:t>
            </a:r>
          </a:p>
          <a:p>
            <a:pPr>
              <a:lnSpc>
                <a:spcPct val="100000"/>
              </a:lnSpc>
            </a:pPr>
            <a:r>
              <a:rPr lang="en-US" altLang="zh-CN" dirty="0"/>
              <a:t>It </a:t>
            </a:r>
            <a:r>
              <a:rPr lang="en-US" altLang="zh-CN" dirty="0" smtClean="0"/>
              <a:t>is very </a:t>
            </a:r>
            <a:r>
              <a:rPr lang="en-US" altLang="zh-CN" dirty="0"/>
              <a:t>promising </a:t>
            </a:r>
            <a:r>
              <a:rPr lang="en-US" altLang="zh-CN" dirty="0" smtClean="0"/>
              <a:t>because there are </a:t>
            </a:r>
            <a:r>
              <a:rPr lang="en-US" altLang="zh-CN" dirty="0"/>
              <a:t>very powerful astronomical instruments, </a:t>
            </a:r>
            <a:r>
              <a:rPr lang="en-US" altLang="zh-CN" b="1" dirty="0" smtClean="0"/>
              <a:t>DESI</a:t>
            </a:r>
            <a:r>
              <a:rPr lang="en-US" altLang="zh-CN" b="1" dirty="0"/>
              <a:t>, JWST, LSST, CSST, </a:t>
            </a:r>
            <a:r>
              <a:rPr lang="en-US" altLang="zh-CN" b="1" dirty="0" smtClean="0"/>
              <a:t>MUST</a:t>
            </a:r>
            <a:r>
              <a:rPr lang="zh-CN" altLang="en-US" b="1" dirty="0" smtClean="0"/>
              <a:t>，</a:t>
            </a:r>
            <a:r>
              <a:rPr lang="en-US" altLang="zh-CN" b="1" dirty="0" smtClean="0"/>
              <a:t>WFIRST</a:t>
            </a:r>
            <a:r>
              <a:rPr lang="zh-CN" altLang="en-US" b="1" dirty="0"/>
              <a:t>，</a:t>
            </a:r>
            <a:r>
              <a:rPr lang="en-US" altLang="zh-CN" b="1" dirty="0"/>
              <a:t>EUCLID</a:t>
            </a:r>
            <a:r>
              <a:rPr lang="en-US" altLang="zh-CN" dirty="0"/>
              <a:t> … M ~ 10</a:t>
            </a:r>
            <a:r>
              <a:rPr lang="en-US" altLang="zh-CN" baseline="30000" dirty="0"/>
              <a:t>6</a:t>
            </a:r>
            <a:r>
              <a:rPr lang="en-US" altLang="zh-CN" dirty="0"/>
              <a:t> M</a:t>
            </a:r>
            <a:r>
              <a:rPr lang="en-US" altLang="zh-CN" baseline="-25000" dirty="0"/>
              <a:t>*</a:t>
            </a:r>
            <a:r>
              <a:rPr lang="en-US" altLang="zh-CN" dirty="0"/>
              <a:t> at ∼ 1 </a:t>
            </a:r>
            <a:r>
              <a:rPr lang="en-US" altLang="zh-CN" dirty="0" err="1"/>
              <a:t>Mpc</a:t>
            </a:r>
            <a:r>
              <a:rPr lang="en-US" altLang="zh-CN" dirty="0"/>
              <a:t> from the Milky Way and M31 are planed attractive targets</a:t>
            </a:r>
            <a:r>
              <a:rPr lang="en-US" altLang="zh-CN" dirty="0" smtClean="0"/>
              <a:t>.</a:t>
            </a:r>
          </a:p>
          <a:p>
            <a:pPr>
              <a:lnSpc>
                <a:spcPct val="100000"/>
              </a:lnSpc>
            </a:pPr>
            <a:endParaRPr lang="en-US" altLang="zh-CN" b="1" dirty="0" smtClean="0"/>
          </a:p>
          <a:p>
            <a:pPr>
              <a:lnSpc>
                <a:spcPct val="100000"/>
              </a:lnSpc>
            </a:pPr>
            <a:r>
              <a:rPr lang="en-US" altLang="zh-CN" b="1" dirty="0" smtClean="0"/>
              <a:t>numerical </a:t>
            </a:r>
            <a:r>
              <a:rPr lang="en-US" altLang="zh-CN" b="1" dirty="0"/>
              <a:t>simulation </a:t>
            </a:r>
            <a:r>
              <a:rPr lang="en-US" altLang="zh-CN" dirty="0"/>
              <a:t>is necessary; </a:t>
            </a:r>
            <a:endParaRPr lang="zh-CN" altLang="en-US" dirty="0"/>
          </a:p>
        </p:txBody>
      </p:sp>
      <p:sp>
        <p:nvSpPr>
          <p:cNvPr id="5" name="矩形 4"/>
          <p:cNvSpPr/>
          <p:nvPr/>
        </p:nvSpPr>
        <p:spPr>
          <a:xfrm>
            <a:off x="9736975" y="2476533"/>
            <a:ext cx="692727" cy="1828800"/>
          </a:xfrm>
          <a:prstGeom prst="rect">
            <a:avLst/>
          </a:prstGeom>
          <a:solidFill>
            <a:srgbClr val="FF00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弧形 6"/>
          <p:cNvSpPr/>
          <p:nvPr/>
        </p:nvSpPr>
        <p:spPr>
          <a:xfrm>
            <a:off x="11520587" y="2611252"/>
            <a:ext cx="134496" cy="2319678"/>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4583227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14400" y="256457"/>
            <a:ext cx="9502080" cy="830997"/>
          </a:xfrm>
          <a:prstGeom prst="rect">
            <a:avLst/>
          </a:prstGeom>
          <a:noFill/>
        </p:spPr>
        <p:txBody>
          <a:bodyPr wrap="square" rtlCol="0">
            <a:spAutoFit/>
          </a:bodyPr>
          <a:lstStyle/>
          <a:p>
            <a:r>
              <a:rPr lang="en-US" altLang="zh-CN" sz="2400" dirty="0"/>
              <a:t>The small scale problems are possible implications on the nature of dark matter </a:t>
            </a:r>
            <a:r>
              <a:rPr lang="en-US" altLang="zh-CN" sz="2400" dirty="0" smtClean="0"/>
              <a:t>particles</a:t>
            </a:r>
            <a:endParaRPr lang="zh-CN" altLang="en-US" sz="2400" dirty="0"/>
          </a:p>
        </p:txBody>
      </p:sp>
      <p:pic>
        <p:nvPicPr>
          <p:cNvPr id="3" name="内容占位符 3"/>
          <p:cNvPicPr>
            <a:picLocks noChangeAspect="1"/>
          </p:cNvPicPr>
          <p:nvPr/>
        </p:nvPicPr>
        <p:blipFill>
          <a:blip r:embed="rId3"/>
          <a:stretch>
            <a:fillRect/>
          </a:stretch>
        </p:blipFill>
        <p:spPr>
          <a:xfrm>
            <a:off x="7052340" y="748155"/>
            <a:ext cx="2327729" cy="2286264"/>
          </a:xfrm>
          <a:prstGeom prst="rect">
            <a:avLst/>
          </a:prstGeom>
        </p:spPr>
      </p:pic>
      <p:sp>
        <p:nvSpPr>
          <p:cNvPr id="4" name="文本框 3"/>
          <p:cNvSpPr txBox="1"/>
          <p:nvPr/>
        </p:nvSpPr>
        <p:spPr>
          <a:xfrm>
            <a:off x="648393" y="1087454"/>
            <a:ext cx="6025912" cy="5355312"/>
          </a:xfrm>
          <a:prstGeom prst="rect">
            <a:avLst/>
          </a:prstGeom>
          <a:noFill/>
        </p:spPr>
        <p:txBody>
          <a:bodyPr wrap="square" rtlCol="0">
            <a:spAutoFit/>
          </a:bodyPr>
          <a:lstStyle/>
          <a:p>
            <a:r>
              <a:rPr lang="en-US" altLang="zh-CN" dirty="0"/>
              <a:t>1, core-cusp:  The dashed line shows the ΛCDM expectation for a typical rotation curve of a </a:t>
            </a:r>
            <a:r>
              <a:rPr lang="en-US" altLang="zh-CN" dirty="0" err="1"/>
              <a:t>Vmax</a:t>
            </a:r>
            <a:r>
              <a:rPr lang="en-US" altLang="zh-CN" dirty="0"/>
              <a:t> ≈ 40 km s</a:t>
            </a:r>
            <a:r>
              <a:rPr lang="en-US" altLang="zh-CN" baseline="30000" dirty="0"/>
              <a:t>−1</a:t>
            </a:r>
            <a:r>
              <a:rPr lang="en-US" altLang="zh-CN" dirty="0"/>
              <a:t> </a:t>
            </a:r>
            <a:r>
              <a:rPr lang="en-US" altLang="zh-CN" dirty="0" smtClean="0"/>
              <a:t>in dwarf galaxies. </a:t>
            </a:r>
            <a:r>
              <a:rPr lang="en-US" altLang="zh-CN" dirty="0"/>
              <a:t>The data points show the measured rotation curves of two example galaxies of this size requiring a constant DM density core. (LITTLE THINGS survey, Oh et al. 2015)</a:t>
            </a:r>
          </a:p>
          <a:p>
            <a:endParaRPr lang="en-US" altLang="zh-CN" dirty="0"/>
          </a:p>
          <a:p>
            <a:r>
              <a:rPr lang="en-US" altLang="zh-CN" dirty="0"/>
              <a:t>2, missing satellites.  Figure show Simulated and observed dwarf galaxies</a:t>
            </a:r>
            <a:r>
              <a:rPr lang="en-US" altLang="zh-CN" dirty="0" smtClean="0"/>
              <a:t>. Deep survey ‘</a:t>
            </a:r>
            <a:r>
              <a:rPr lang="en-US" altLang="zh-CN" i="1" dirty="0" smtClean="0"/>
              <a:t>seems</a:t>
            </a:r>
            <a:r>
              <a:rPr lang="en-US" altLang="zh-CN" dirty="0" smtClean="0"/>
              <a:t>’ solve the problems. (Garrison-Kimmel </a:t>
            </a:r>
            <a:r>
              <a:rPr lang="en-US" altLang="zh-CN" dirty="0"/>
              <a:t>et al. </a:t>
            </a:r>
            <a:r>
              <a:rPr lang="en-US" altLang="zh-CN" dirty="0" smtClean="0"/>
              <a:t>2017)</a:t>
            </a:r>
            <a:endParaRPr lang="en-US" altLang="zh-CN" dirty="0"/>
          </a:p>
          <a:p>
            <a:endParaRPr lang="en-US" altLang="zh-CN" dirty="0" smtClean="0"/>
          </a:p>
          <a:p>
            <a:r>
              <a:rPr lang="en-US" altLang="zh-CN" dirty="0" smtClean="0"/>
              <a:t>3, diversity problem. The observation of rotation curves shows that the rotation velocity vs maximal velocities have very large dispersion.</a:t>
            </a:r>
          </a:p>
          <a:p>
            <a:endParaRPr lang="en-US" altLang="zh-CN" dirty="0"/>
          </a:p>
          <a:p>
            <a:r>
              <a:rPr lang="en-US" altLang="zh-CN" dirty="0" smtClean="0"/>
              <a:t>4, </a:t>
            </a:r>
            <a:r>
              <a:rPr lang="en-US" altLang="zh-CN" dirty="0"/>
              <a:t>too-big-to-fail. </a:t>
            </a:r>
            <a:r>
              <a:rPr lang="en-US" altLang="zh-CN" dirty="0" smtClean="0"/>
              <a:t>Simulation gives rotation curves for biggest </a:t>
            </a:r>
            <a:r>
              <a:rPr lang="en-US" altLang="zh-CN" dirty="0" err="1" smtClean="0"/>
              <a:t>subhalos</a:t>
            </a:r>
            <a:r>
              <a:rPr lang="en-US" altLang="zh-CN" dirty="0" smtClean="0"/>
              <a:t>, while only smaller dwarf galaxies are observed.  No dwarf corresponds to the biggest ones. this </a:t>
            </a:r>
            <a:r>
              <a:rPr lang="en-US" altLang="zh-CN" dirty="0"/>
              <a:t>is an independent problem to the 1</a:t>
            </a:r>
            <a:r>
              <a:rPr lang="en-US" altLang="zh-CN" baseline="30000" dirty="0"/>
              <a:t>st</a:t>
            </a:r>
            <a:r>
              <a:rPr lang="en-US" altLang="zh-CN" dirty="0"/>
              <a:t> one.</a:t>
            </a:r>
            <a:endParaRPr lang="zh-CN" altLang="en-US" dirty="0"/>
          </a:p>
        </p:txBody>
      </p:sp>
      <p:pic>
        <p:nvPicPr>
          <p:cNvPr id="5" name="图片 4"/>
          <p:cNvPicPr>
            <a:picLocks noChangeAspect="1"/>
          </p:cNvPicPr>
          <p:nvPr/>
        </p:nvPicPr>
        <p:blipFill>
          <a:blip r:embed="rId4"/>
          <a:stretch>
            <a:fillRect/>
          </a:stretch>
        </p:blipFill>
        <p:spPr>
          <a:xfrm>
            <a:off x="8720802" y="2909128"/>
            <a:ext cx="3237932" cy="1627454"/>
          </a:xfrm>
          <a:prstGeom prst="rect">
            <a:avLst/>
          </a:prstGeom>
        </p:spPr>
      </p:pic>
      <p:pic>
        <p:nvPicPr>
          <p:cNvPr id="6" name="图片 5"/>
          <p:cNvPicPr>
            <a:picLocks noChangeAspect="1"/>
          </p:cNvPicPr>
          <p:nvPr/>
        </p:nvPicPr>
        <p:blipFill>
          <a:blip r:embed="rId5"/>
          <a:stretch>
            <a:fillRect/>
          </a:stretch>
        </p:blipFill>
        <p:spPr>
          <a:xfrm>
            <a:off x="9382257" y="4650905"/>
            <a:ext cx="2461869" cy="2188988"/>
          </a:xfrm>
          <a:prstGeom prst="rect">
            <a:avLst/>
          </a:prstGeom>
        </p:spPr>
      </p:pic>
      <p:pic>
        <p:nvPicPr>
          <p:cNvPr id="8" name="图片 7"/>
          <p:cNvPicPr>
            <a:picLocks noChangeAspect="1"/>
          </p:cNvPicPr>
          <p:nvPr/>
        </p:nvPicPr>
        <p:blipFill>
          <a:blip r:embed="rId6"/>
          <a:stretch>
            <a:fillRect/>
          </a:stretch>
        </p:blipFill>
        <p:spPr>
          <a:xfrm>
            <a:off x="9464826" y="748155"/>
            <a:ext cx="2200275" cy="2200275"/>
          </a:xfrm>
          <a:prstGeom prst="rect">
            <a:avLst/>
          </a:prstGeom>
        </p:spPr>
      </p:pic>
      <p:pic>
        <p:nvPicPr>
          <p:cNvPr id="10" name="图片 9"/>
          <p:cNvPicPr>
            <a:picLocks noChangeAspect="1"/>
          </p:cNvPicPr>
          <p:nvPr/>
        </p:nvPicPr>
        <p:blipFill>
          <a:blip r:embed="rId7"/>
          <a:stretch>
            <a:fillRect/>
          </a:stretch>
        </p:blipFill>
        <p:spPr>
          <a:xfrm>
            <a:off x="6880159" y="2948431"/>
            <a:ext cx="1819122" cy="1789236"/>
          </a:xfrm>
          <a:prstGeom prst="rect">
            <a:avLst/>
          </a:prstGeom>
        </p:spPr>
      </p:pic>
      <p:pic>
        <p:nvPicPr>
          <p:cNvPr id="11" name="图片 6"/>
          <p:cNvPicPr>
            <a:picLocks noChangeAspect="1"/>
          </p:cNvPicPr>
          <p:nvPr/>
        </p:nvPicPr>
        <p:blipFill>
          <a:blip r:embed="rId8"/>
          <a:stretch>
            <a:fillRect/>
          </a:stretch>
        </p:blipFill>
        <p:spPr>
          <a:xfrm>
            <a:off x="6967583" y="4701612"/>
            <a:ext cx="2058058" cy="2043896"/>
          </a:xfrm>
          <a:prstGeom prst="rect">
            <a:avLst/>
          </a:prstGeom>
        </p:spPr>
      </p:pic>
      <p:sp>
        <p:nvSpPr>
          <p:cNvPr id="12" name="文本框 11"/>
          <p:cNvSpPr txBox="1"/>
          <p:nvPr/>
        </p:nvSpPr>
        <p:spPr>
          <a:xfrm>
            <a:off x="1576014" y="6345397"/>
            <a:ext cx="3456384" cy="400110"/>
          </a:xfrm>
          <a:prstGeom prst="rect">
            <a:avLst/>
          </a:prstGeom>
          <a:noFill/>
        </p:spPr>
        <p:txBody>
          <a:bodyPr wrap="square" rtlCol="0">
            <a:spAutoFit/>
          </a:bodyPr>
          <a:lstStyle/>
          <a:p>
            <a:r>
              <a:rPr lang="en-US" altLang="zh-CN" sz="2000" dirty="0" smtClean="0">
                <a:solidFill>
                  <a:srgbClr val="FF0000"/>
                </a:solidFill>
              </a:rPr>
              <a:t>DM or feedback of baryons?</a:t>
            </a:r>
            <a:endParaRPr lang="zh-CN" altLang="en-US" sz="2000" dirty="0">
              <a:solidFill>
                <a:srgbClr val="FF0000"/>
              </a:solidFill>
            </a:endParaRPr>
          </a:p>
        </p:txBody>
      </p:sp>
    </p:spTree>
    <p:extLst>
      <p:ext uri="{BB962C8B-B14F-4D97-AF65-F5344CB8AC3E}">
        <p14:creationId xmlns:p14="http://schemas.microsoft.com/office/powerpoint/2010/main" val="18896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3"/>
          <a:stretch>
            <a:fillRect/>
          </a:stretch>
        </p:blipFill>
        <p:spPr>
          <a:xfrm>
            <a:off x="448887" y="-6461"/>
            <a:ext cx="10656918" cy="6786875"/>
          </a:xfrm>
          <a:prstGeom prst="rect">
            <a:avLst/>
          </a:prstGeom>
        </p:spPr>
      </p:pic>
      <p:sp>
        <p:nvSpPr>
          <p:cNvPr id="5" name="椭圆 4"/>
          <p:cNvSpPr/>
          <p:nvPr/>
        </p:nvSpPr>
        <p:spPr>
          <a:xfrm>
            <a:off x="260465" y="5508567"/>
            <a:ext cx="1463040" cy="1413164"/>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20"/>
          <p:cNvPicPr>
            <a:picLocks noChangeAspect="1"/>
          </p:cNvPicPr>
          <p:nvPr/>
        </p:nvPicPr>
        <p:blipFill>
          <a:blip r:embed="rId4"/>
          <a:stretch>
            <a:fillRect/>
          </a:stretch>
        </p:blipFill>
        <p:spPr>
          <a:xfrm>
            <a:off x="7633533" y="4856115"/>
            <a:ext cx="4150478" cy="553903"/>
          </a:xfrm>
          <a:prstGeom prst="rect">
            <a:avLst/>
          </a:prstGeom>
        </p:spPr>
      </p:pic>
      <p:sp>
        <p:nvSpPr>
          <p:cNvPr id="7" name="文本框 22"/>
          <p:cNvSpPr txBox="1"/>
          <p:nvPr/>
        </p:nvSpPr>
        <p:spPr>
          <a:xfrm>
            <a:off x="8319717" y="4499822"/>
            <a:ext cx="3373520"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Bell MT" panose="02020503060305020303" pitchFamily="18" charset="0"/>
              </a:rPr>
              <a:t>de Broglie wavelength</a:t>
            </a:r>
            <a:endParaRPr lang="zh-CN" altLang="en-US" dirty="0">
              <a:latin typeface="Bell MT" panose="02020503060305020303" pitchFamily="18" charset="0"/>
            </a:endParaRPr>
          </a:p>
        </p:txBody>
      </p:sp>
      <p:pic>
        <p:nvPicPr>
          <p:cNvPr id="8" name="图片 7"/>
          <p:cNvPicPr>
            <a:picLocks noChangeAspect="1"/>
          </p:cNvPicPr>
          <p:nvPr/>
        </p:nvPicPr>
        <p:blipFill>
          <a:blip r:embed="rId5"/>
          <a:stretch>
            <a:fillRect/>
          </a:stretch>
        </p:blipFill>
        <p:spPr>
          <a:xfrm>
            <a:off x="7736630" y="5508567"/>
            <a:ext cx="4298959" cy="639945"/>
          </a:xfrm>
          <a:prstGeom prst="rect">
            <a:avLst/>
          </a:prstGeom>
        </p:spPr>
      </p:pic>
      <p:sp>
        <p:nvSpPr>
          <p:cNvPr id="9" name="文本框 8"/>
          <p:cNvSpPr txBox="1"/>
          <p:nvPr/>
        </p:nvSpPr>
        <p:spPr>
          <a:xfrm>
            <a:off x="7531331" y="6356465"/>
            <a:ext cx="3963787" cy="365760"/>
          </a:xfrm>
          <a:prstGeom prst="rect">
            <a:avLst/>
          </a:prstGeom>
          <a:noFill/>
        </p:spPr>
        <p:txBody>
          <a:bodyPr wrap="square" rtlCol="0">
            <a:spAutoFit/>
          </a:bodyPr>
          <a:lstStyle/>
          <a:p>
            <a:r>
              <a:rPr lang="en-US" altLang="zh-CN" dirty="0" smtClean="0"/>
              <a:t>waves,  N&gt;&gt;1</a:t>
            </a:r>
            <a:endParaRPr lang="zh-CN" altLang="en-US" dirty="0"/>
          </a:p>
        </p:txBody>
      </p:sp>
      <p:sp>
        <p:nvSpPr>
          <p:cNvPr id="10" name="文本框 9"/>
          <p:cNvSpPr txBox="1"/>
          <p:nvPr/>
        </p:nvSpPr>
        <p:spPr>
          <a:xfrm>
            <a:off x="5679276" y="4291869"/>
            <a:ext cx="2698927" cy="523220"/>
          </a:xfrm>
          <a:prstGeom prst="rect">
            <a:avLst/>
          </a:prstGeom>
          <a:noFill/>
        </p:spPr>
        <p:txBody>
          <a:bodyPr wrap="square" rtlCol="0">
            <a:spAutoFit/>
          </a:bodyPr>
          <a:lstStyle/>
          <a:p>
            <a:r>
              <a:rPr lang="en-US" altLang="zh-CN" sz="2800" b="1" dirty="0">
                <a:solidFill>
                  <a:srgbClr val="FFC000"/>
                </a:solidFill>
              </a:rPr>
              <a:t>w</a:t>
            </a:r>
            <a:r>
              <a:rPr lang="en-US" altLang="zh-CN" sz="2800" b="1" dirty="0" smtClean="0">
                <a:solidFill>
                  <a:srgbClr val="FFC000"/>
                </a:solidFill>
              </a:rPr>
              <a:t>arm WIMP</a:t>
            </a:r>
            <a:endParaRPr lang="zh-CN" altLang="en-US" sz="2800" b="1" dirty="0">
              <a:solidFill>
                <a:srgbClr val="FFC000"/>
              </a:solidFill>
            </a:endParaRPr>
          </a:p>
        </p:txBody>
      </p:sp>
      <p:cxnSp>
        <p:nvCxnSpPr>
          <p:cNvPr id="12" name="直接箭头连接符 11"/>
          <p:cNvCxnSpPr/>
          <p:nvPr/>
        </p:nvCxnSpPr>
        <p:spPr>
          <a:xfrm>
            <a:off x="5442066" y="4888215"/>
            <a:ext cx="2726574" cy="11083"/>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5871235" y="4899923"/>
            <a:ext cx="1668087" cy="369332"/>
          </a:xfrm>
          <a:prstGeom prst="rect">
            <a:avLst/>
          </a:prstGeom>
          <a:noFill/>
        </p:spPr>
        <p:txBody>
          <a:bodyPr wrap="square" rtlCol="0">
            <a:spAutoFit/>
          </a:bodyPr>
          <a:lstStyle/>
          <a:p>
            <a:r>
              <a:rPr lang="en-US" altLang="zh-CN" dirty="0" smtClean="0">
                <a:solidFill>
                  <a:srgbClr val="7030A0"/>
                </a:solidFill>
              </a:rPr>
              <a:t>nonthermal</a:t>
            </a:r>
            <a:endParaRPr lang="zh-CN" altLang="en-US" dirty="0">
              <a:solidFill>
                <a:srgbClr val="7030A0"/>
              </a:solidFill>
            </a:endParaRPr>
          </a:p>
        </p:txBody>
      </p:sp>
      <p:sp>
        <p:nvSpPr>
          <p:cNvPr id="14" name="文本框 13"/>
          <p:cNvSpPr txBox="1"/>
          <p:nvPr/>
        </p:nvSpPr>
        <p:spPr>
          <a:xfrm>
            <a:off x="6445134" y="5448757"/>
            <a:ext cx="1385455" cy="646331"/>
          </a:xfrm>
          <a:prstGeom prst="rect">
            <a:avLst/>
          </a:prstGeom>
          <a:noFill/>
        </p:spPr>
        <p:txBody>
          <a:bodyPr wrap="square" rtlCol="0">
            <a:spAutoFit/>
          </a:bodyPr>
          <a:lstStyle/>
          <a:p>
            <a:r>
              <a:rPr lang="en-US" altLang="zh-CN" b="1" dirty="0" smtClean="0">
                <a:solidFill>
                  <a:srgbClr val="0070C0"/>
                </a:solidFill>
              </a:rPr>
              <a:t>Self-interaction</a:t>
            </a:r>
            <a:endParaRPr lang="zh-CN" altLang="en-US" b="1" dirty="0">
              <a:solidFill>
                <a:srgbClr val="0070C0"/>
              </a:solidFill>
            </a:endParaRPr>
          </a:p>
        </p:txBody>
      </p:sp>
    </p:spTree>
    <p:extLst>
      <p:ext uri="{BB962C8B-B14F-4D97-AF65-F5344CB8AC3E}">
        <p14:creationId xmlns:p14="http://schemas.microsoft.com/office/powerpoint/2010/main" val="3574194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04199"/>
          </a:xfrm>
        </p:spPr>
        <p:txBody>
          <a:bodyPr>
            <a:normAutofit/>
          </a:bodyPr>
          <a:lstStyle/>
          <a:p>
            <a:r>
              <a:rPr lang="en-US" altLang="zh-CN" sz="4000" dirty="0" smtClean="0"/>
              <a:t>Properties of Fuzzy DM: small scale suppression</a:t>
            </a:r>
            <a:endParaRPr lang="zh-CN" altLang="en-US" sz="4000" dirty="0"/>
          </a:p>
        </p:txBody>
      </p:sp>
      <p:sp>
        <p:nvSpPr>
          <p:cNvPr id="3" name="内容占位符 2"/>
          <p:cNvSpPr>
            <a:spLocks noGrp="1"/>
          </p:cNvSpPr>
          <p:nvPr>
            <p:ph idx="1"/>
          </p:nvPr>
        </p:nvSpPr>
        <p:spPr>
          <a:xfrm>
            <a:off x="838200" y="1169324"/>
            <a:ext cx="10515600" cy="3724101"/>
          </a:xfrm>
        </p:spPr>
        <p:txBody>
          <a:bodyPr>
            <a:normAutofit/>
          </a:bodyPr>
          <a:lstStyle/>
          <a:p>
            <a:r>
              <a:rPr lang="en-US" altLang="zh-CN" dirty="0"/>
              <a:t>FDM does not change the </a:t>
            </a:r>
            <a:r>
              <a:rPr lang="en-US" altLang="zh-CN" dirty="0" smtClean="0"/>
              <a:t>structure </a:t>
            </a:r>
            <a:r>
              <a:rPr lang="en-US" altLang="zh-CN" dirty="0"/>
              <a:t>at large scales and </a:t>
            </a:r>
            <a:r>
              <a:rPr lang="en-US" altLang="zh-CN" dirty="0" smtClean="0"/>
              <a:t>while at scales comparable to its wave length the structure is suppressed.</a:t>
            </a:r>
          </a:p>
          <a:p>
            <a:endParaRPr lang="en-US" altLang="zh-CN" dirty="0"/>
          </a:p>
          <a:p>
            <a:r>
              <a:rPr lang="en-US" altLang="zh-CN" dirty="0" smtClean="0"/>
              <a:t>The structure suppression within the wave length solves the cusp-core problem.</a:t>
            </a:r>
          </a:p>
          <a:p>
            <a:r>
              <a:rPr lang="en-US" altLang="zh-CN" dirty="0" smtClean="0"/>
              <a:t>The </a:t>
            </a:r>
            <a:r>
              <a:rPr lang="en-US" altLang="zh-CN" dirty="0"/>
              <a:t>FDM halo is characterized by a profile with a soliton core and an NFW </a:t>
            </a:r>
            <a:r>
              <a:rPr lang="en-US" altLang="zh-CN" dirty="0" smtClean="0"/>
              <a:t>envelope. </a:t>
            </a:r>
            <a:r>
              <a:rPr lang="en-US" altLang="zh-CN" dirty="0"/>
              <a:t>There is a stationary state </a:t>
            </a:r>
            <a:r>
              <a:rPr lang="en-US" altLang="zh-CN" dirty="0" smtClean="0"/>
              <a:t>of FDM with </a:t>
            </a:r>
            <a:r>
              <a:rPr lang="en-US" altLang="zh-CN" dirty="0"/>
              <a:t>minimal energy, referred to as soliton; </a:t>
            </a:r>
            <a:endParaRPr lang="zh-CN" altLang="en-US" dirty="0"/>
          </a:p>
        </p:txBody>
      </p:sp>
      <p:pic>
        <p:nvPicPr>
          <p:cNvPr id="5" name="图片 4">
            <a:extLst>
              <a:ext uri="{FF2B5EF4-FFF2-40B4-BE49-F238E27FC236}">
                <a16:creationId xmlns:a16="http://schemas.microsoft.com/office/drawing/2014/main" id="{088340D8-6DEE-7D5E-F10C-B1FAFE1F2D7D}"/>
              </a:ext>
            </a:extLst>
          </p:cNvPr>
          <p:cNvPicPr>
            <a:picLocks noChangeAspect="1"/>
          </p:cNvPicPr>
          <p:nvPr/>
        </p:nvPicPr>
        <p:blipFill>
          <a:blip r:embed="rId3"/>
          <a:stretch>
            <a:fillRect/>
          </a:stretch>
        </p:blipFill>
        <p:spPr>
          <a:xfrm>
            <a:off x="1133627" y="5084344"/>
            <a:ext cx="4275190" cy="838273"/>
          </a:xfrm>
          <a:prstGeom prst="rect">
            <a:avLst/>
          </a:prstGeom>
        </p:spPr>
      </p:pic>
      <p:pic>
        <p:nvPicPr>
          <p:cNvPr id="6" name="图片 5">
            <a:extLst>
              <a:ext uri="{FF2B5EF4-FFF2-40B4-BE49-F238E27FC236}">
                <a16:creationId xmlns:a16="http://schemas.microsoft.com/office/drawing/2014/main" id="{25F6981F-C2C1-B988-297B-D4C2075C4B3C}"/>
              </a:ext>
            </a:extLst>
          </p:cNvPr>
          <p:cNvPicPr>
            <a:picLocks noChangeAspect="1"/>
          </p:cNvPicPr>
          <p:nvPr/>
        </p:nvPicPr>
        <p:blipFill>
          <a:blip r:embed="rId4"/>
          <a:stretch>
            <a:fillRect/>
          </a:stretch>
        </p:blipFill>
        <p:spPr>
          <a:xfrm>
            <a:off x="5967023" y="4498166"/>
            <a:ext cx="2585858" cy="2315499"/>
          </a:xfrm>
          <a:prstGeom prst="rect">
            <a:avLst/>
          </a:prstGeom>
        </p:spPr>
      </p:pic>
      <p:sp>
        <p:nvSpPr>
          <p:cNvPr id="7" name="右箭头 6"/>
          <p:cNvSpPr/>
          <p:nvPr/>
        </p:nvSpPr>
        <p:spPr>
          <a:xfrm>
            <a:off x="8678487" y="5296592"/>
            <a:ext cx="1030778" cy="371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9775767" y="5296592"/>
            <a:ext cx="2261063" cy="369332"/>
          </a:xfrm>
          <a:prstGeom prst="rect">
            <a:avLst/>
          </a:prstGeom>
          <a:noFill/>
        </p:spPr>
        <p:txBody>
          <a:bodyPr wrap="square" rtlCol="0">
            <a:spAutoFit/>
          </a:bodyPr>
          <a:lstStyle/>
          <a:p>
            <a:r>
              <a:rPr lang="en-US" altLang="zh-CN" b="1" dirty="0" smtClean="0">
                <a:solidFill>
                  <a:srgbClr val="FF0000"/>
                </a:solidFill>
              </a:rPr>
              <a:t>Core-cusp problem</a:t>
            </a:r>
            <a:endParaRPr lang="zh-CN" altLang="en-US" b="1" dirty="0">
              <a:solidFill>
                <a:srgbClr val="FF0000"/>
              </a:solidFill>
            </a:endParaRPr>
          </a:p>
        </p:txBody>
      </p:sp>
      <p:pic>
        <p:nvPicPr>
          <p:cNvPr id="9" name="图片 8"/>
          <p:cNvPicPr>
            <a:picLocks noChangeAspect="1"/>
          </p:cNvPicPr>
          <p:nvPr/>
        </p:nvPicPr>
        <p:blipFill>
          <a:blip r:embed="rId5"/>
          <a:stretch>
            <a:fillRect/>
          </a:stretch>
        </p:blipFill>
        <p:spPr>
          <a:xfrm>
            <a:off x="3265715" y="1973523"/>
            <a:ext cx="3114260" cy="601303"/>
          </a:xfrm>
          <a:prstGeom prst="rect">
            <a:avLst/>
          </a:prstGeom>
        </p:spPr>
      </p:pic>
    </p:spTree>
    <p:extLst>
      <p:ext uri="{BB962C8B-B14F-4D97-AF65-F5344CB8AC3E}">
        <p14:creationId xmlns:p14="http://schemas.microsoft.com/office/powerpoint/2010/main" val="2348268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35725" y="1269076"/>
            <a:ext cx="8077200" cy="4907887"/>
          </a:xfrm>
        </p:spPr>
        <p:txBody>
          <a:bodyPr/>
          <a:lstStyle/>
          <a:p>
            <a:r>
              <a:rPr lang="en-US" altLang="zh-CN" dirty="0" smtClean="0"/>
              <a:t>Interference between the waves results in many interesting effects.</a:t>
            </a:r>
          </a:p>
          <a:p>
            <a:r>
              <a:rPr lang="en-US" altLang="zh-CN" dirty="0"/>
              <a:t>These dynamical evolutions lead to </a:t>
            </a:r>
            <a:r>
              <a:rPr lang="en-US" altLang="zh-CN" b="1" dirty="0"/>
              <a:t>fluctuations </a:t>
            </a:r>
            <a:r>
              <a:rPr lang="en-US" altLang="zh-CN" b="1" dirty="0" smtClean="0"/>
              <a:t>of </a:t>
            </a:r>
            <a:r>
              <a:rPr lang="en-US" altLang="zh-CN" b="1" dirty="0"/>
              <a:t>the gravitational </a:t>
            </a:r>
            <a:r>
              <a:rPr lang="en-US" altLang="zh-CN" b="1" dirty="0" smtClean="0"/>
              <a:t>field</a:t>
            </a:r>
            <a:r>
              <a:rPr lang="en-US" altLang="zh-CN" dirty="0" smtClean="0"/>
              <a:t>, </a:t>
            </a:r>
            <a:r>
              <a:rPr lang="en-US" altLang="zh-CN" dirty="0"/>
              <a:t>which inject energy into the </a:t>
            </a:r>
            <a:r>
              <a:rPr lang="en-US" altLang="zh-CN" dirty="0" smtClean="0"/>
              <a:t>stars </a:t>
            </a:r>
            <a:r>
              <a:rPr lang="en-US" altLang="zh-CN" dirty="0"/>
              <a:t>residing in </a:t>
            </a:r>
            <a:r>
              <a:rPr lang="en-US" altLang="zh-CN" dirty="0" smtClean="0"/>
              <a:t>it, leading </a:t>
            </a:r>
            <a:r>
              <a:rPr lang="en-US" altLang="zh-CN" dirty="0"/>
              <a:t>their </a:t>
            </a:r>
            <a:r>
              <a:rPr lang="en-US" altLang="zh-CN" b="1" dirty="0"/>
              <a:t>velocities to increase </a:t>
            </a:r>
            <a:r>
              <a:rPr lang="en-US" altLang="zh-CN" dirty="0"/>
              <a:t>and their spatial distribution to become </a:t>
            </a:r>
            <a:r>
              <a:rPr lang="en-US" altLang="zh-CN" b="1" dirty="0"/>
              <a:t>more diffuse </a:t>
            </a:r>
            <a:r>
              <a:rPr lang="en-US" altLang="zh-CN" dirty="0"/>
              <a:t>over time</a:t>
            </a:r>
            <a:r>
              <a:rPr lang="en-US" altLang="zh-CN" dirty="0" smtClean="0"/>
              <a:t>.</a:t>
            </a:r>
          </a:p>
          <a:p>
            <a:r>
              <a:rPr lang="en-US" altLang="zh-CN" dirty="0" smtClean="0"/>
              <a:t>This effect is referred </a:t>
            </a:r>
            <a:r>
              <a:rPr lang="en-US" altLang="zh-CN" dirty="0"/>
              <a:t>as</a:t>
            </a:r>
            <a:r>
              <a:rPr lang="en-US" altLang="zh-CN" dirty="0" smtClean="0"/>
              <a:t> the </a:t>
            </a:r>
            <a:r>
              <a:rPr lang="en-US" altLang="zh-CN" b="1" dirty="0" smtClean="0"/>
              <a:t>dynamical heating</a:t>
            </a:r>
            <a:r>
              <a:rPr lang="en-US" altLang="zh-CN" dirty="0" smtClean="0"/>
              <a:t>.</a:t>
            </a:r>
          </a:p>
          <a:p>
            <a:endParaRPr lang="zh-CN" altLang="en-US" dirty="0"/>
          </a:p>
        </p:txBody>
      </p:sp>
      <p:sp>
        <p:nvSpPr>
          <p:cNvPr id="4" name="标题 1"/>
          <p:cNvSpPr txBox="1">
            <a:spLocks/>
          </p:cNvSpPr>
          <p:nvPr/>
        </p:nvSpPr>
        <p:spPr>
          <a:xfrm>
            <a:off x="838200" y="365125"/>
            <a:ext cx="10515600" cy="8041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dirty="0" smtClean="0"/>
              <a:t>Properties of Fuzzy DM: interference of waves</a:t>
            </a:r>
            <a:endParaRPr lang="zh-CN" altLang="en-US" sz="4000" dirty="0"/>
          </a:p>
        </p:txBody>
      </p:sp>
      <p:pic>
        <p:nvPicPr>
          <p:cNvPr id="5" name="图片 4">
            <a:extLst>
              <a:ext uri="{FF2B5EF4-FFF2-40B4-BE49-F238E27FC236}">
                <a16:creationId xmlns:a16="http://schemas.microsoft.com/office/drawing/2014/main" id="{5440DF8D-848F-F661-90AF-541451F00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707" y="1094123"/>
            <a:ext cx="3724293" cy="3724293"/>
          </a:xfrm>
          <a:prstGeom prst="rect">
            <a:avLst/>
          </a:prstGeom>
        </p:spPr>
      </p:pic>
      <p:sp>
        <p:nvSpPr>
          <p:cNvPr id="6" name="文本框 5">
            <a:extLst>
              <a:ext uri="{FF2B5EF4-FFF2-40B4-BE49-F238E27FC236}">
                <a16:creationId xmlns:a16="http://schemas.microsoft.com/office/drawing/2014/main" id="{543BFF0B-4EF9-B43C-1286-281A7F41D195}"/>
              </a:ext>
            </a:extLst>
          </p:cNvPr>
          <p:cNvSpPr txBox="1"/>
          <p:nvPr/>
        </p:nvSpPr>
        <p:spPr>
          <a:xfrm>
            <a:off x="9068617" y="1112865"/>
            <a:ext cx="2455026" cy="400110"/>
          </a:xfrm>
          <a:prstGeom prst="rect">
            <a:avLst/>
          </a:prstGeom>
          <a:noFill/>
        </p:spPr>
        <p:txBody>
          <a:bodyPr wrap="square" rtlCol="0">
            <a:spAutoFit/>
          </a:bodyPr>
          <a:lstStyle/>
          <a:p>
            <a:r>
              <a:rPr lang="en-US" altLang="zh-CN" sz="2000" b="1" dirty="0"/>
              <a:t>granules evolution</a:t>
            </a:r>
            <a:endParaRPr lang="zh-CN" altLang="en-US" sz="2000" b="1" dirty="0"/>
          </a:p>
        </p:txBody>
      </p:sp>
      <p:pic>
        <p:nvPicPr>
          <p:cNvPr id="8" name="图片 7"/>
          <p:cNvPicPr>
            <a:picLocks noChangeAspect="1"/>
          </p:cNvPicPr>
          <p:nvPr/>
        </p:nvPicPr>
        <p:blipFill>
          <a:blip r:embed="rId3"/>
          <a:stretch>
            <a:fillRect/>
          </a:stretch>
        </p:blipFill>
        <p:spPr>
          <a:xfrm>
            <a:off x="8989304" y="4837158"/>
            <a:ext cx="2613651" cy="1877919"/>
          </a:xfrm>
          <a:prstGeom prst="rect">
            <a:avLst/>
          </a:prstGeom>
        </p:spPr>
      </p:pic>
      <p:pic>
        <p:nvPicPr>
          <p:cNvPr id="9" name="图片 8"/>
          <p:cNvPicPr>
            <a:picLocks noChangeAspect="1"/>
          </p:cNvPicPr>
          <p:nvPr/>
        </p:nvPicPr>
        <p:blipFill>
          <a:blip r:embed="rId4"/>
          <a:stretch>
            <a:fillRect/>
          </a:stretch>
        </p:blipFill>
        <p:spPr>
          <a:xfrm>
            <a:off x="1000555" y="5015591"/>
            <a:ext cx="7522761" cy="1161372"/>
          </a:xfrm>
          <a:prstGeom prst="rect">
            <a:avLst/>
          </a:prstGeom>
        </p:spPr>
      </p:pic>
      <p:sp>
        <p:nvSpPr>
          <p:cNvPr id="10" name="文本框 2"/>
          <p:cNvSpPr txBox="1"/>
          <p:nvPr/>
        </p:nvSpPr>
        <p:spPr>
          <a:xfrm>
            <a:off x="1000555" y="6276715"/>
            <a:ext cx="7634286" cy="369332"/>
          </a:xfrm>
          <a:prstGeom prst="rect">
            <a:avLst/>
          </a:prstGeom>
          <a:noFill/>
        </p:spPr>
        <p:txBody>
          <a:bodyPr wrap="square">
            <a:spAutoFit/>
          </a:bodyPr>
          <a:lstStyle/>
          <a:p>
            <a:r>
              <a:rPr lang="en-US" altLang="zh-CN" b="0" dirty="0" smtClean="0">
                <a:solidFill>
                  <a:srgbClr val="0070C0"/>
                </a:solidFill>
                <a:effectLst/>
                <a:latin typeface="-apple-system"/>
              </a:rPr>
              <a:t>Yang</a:t>
            </a:r>
            <a:r>
              <a:rPr lang="en-US" altLang="zh-CN" b="0" dirty="0">
                <a:solidFill>
                  <a:srgbClr val="0070C0"/>
                </a:solidFill>
                <a:effectLst/>
                <a:latin typeface="-apple-system"/>
              </a:rPr>
              <a:t>, </a:t>
            </a:r>
            <a:r>
              <a:rPr lang="en-US" altLang="zh-CN" b="1" dirty="0" smtClean="0">
                <a:solidFill>
                  <a:srgbClr val="0070C0"/>
                </a:solidFill>
                <a:latin typeface="-apple-system"/>
              </a:rPr>
              <a:t>XJB</a:t>
            </a:r>
            <a:r>
              <a:rPr lang="en-US" altLang="zh-CN" dirty="0" smtClean="0">
                <a:solidFill>
                  <a:srgbClr val="0070C0"/>
                </a:solidFill>
                <a:latin typeface="-apple-system"/>
              </a:rPr>
              <a:t>, Yin</a:t>
            </a:r>
            <a:r>
              <a:rPr lang="en-US" altLang="zh-CN" dirty="0">
                <a:solidFill>
                  <a:srgbClr val="0070C0"/>
                </a:solidFill>
                <a:latin typeface="-apple-system"/>
              </a:rPr>
              <a:t>, </a:t>
            </a:r>
            <a:r>
              <a:rPr lang="en-US" altLang="zh-CN" b="0" dirty="0" err="1">
                <a:solidFill>
                  <a:srgbClr val="0070C0"/>
                </a:solidFill>
                <a:effectLst/>
                <a:latin typeface="-apple-system"/>
              </a:rPr>
              <a:t>Phys.Rev.D</a:t>
            </a:r>
            <a:r>
              <a:rPr lang="en-US" altLang="zh-CN" b="0" dirty="0">
                <a:solidFill>
                  <a:srgbClr val="0070C0"/>
                </a:solidFill>
                <a:effectLst/>
                <a:latin typeface="-apple-system"/>
              </a:rPr>
              <a:t> 111 (2025) 6, 063013</a:t>
            </a:r>
            <a:endParaRPr lang="zh-CN" altLang="en-US" dirty="0">
              <a:solidFill>
                <a:srgbClr val="0070C0"/>
              </a:solidFill>
            </a:endParaRPr>
          </a:p>
        </p:txBody>
      </p:sp>
      <p:sp>
        <p:nvSpPr>
          <p:cNvPr id="2" name="文本框 1"/>
          <p:cNvSpPr txBox="1"/>
          <p:nvPr/>
        </p:nvSpPr>
        <p:spPr>
          <a:xfrm>
            <a:off x="8324533" y="6276715"/>
            <a:ext cx="2392689" cy="369332"/>
          </a:xfrm>
          <a:prstGeom prst="rect">
            <a:avLst/>
          </a:prstGeom>
          <a:noFill/>
        </p:spPr>
        <p:txBody>
          <a:bodyPr wrap="square" rtlCol="0">
            <a:spAutoFit/>
          </a:bodyPr>
          <a:lstStyle/>
          <a:p>
            <a:r>
              <a:rPr lang="en-US" altLang="zh-CN" dirty="0"/>
              <a:t>Gravitational Slingshot</a:t>
            </a:r>
            <a:endParaRPr lang="zh-CN" altLang="en-US" dirty="0"/>
          </a:p>
        </p:txBody>
      </p:sp>
    </p:spTree>
    <p:extLst>
      <p:ext uri="{BB962C8B-B14F-4D97-AF65-F5344CB8AC3E}">
        <p14:creationId xmlns:p14="http://schemas.microsoft.com/office/powerpoint/2010/main" val="4410670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75995"/>
          </a:xfrm>
        </p:spPr>
        <p:txBody>
          <a:bodyPr/>
          <a:lstStyle/>
          <a:p>
            <a:r>
              <a:rPr lang="en-US" altLang="zh-CN" dirty="0" smtClean="0"/>
              <a:t>To determine the general properties of DM</a:t>
            </a:r>
            <a:endParaRPr lang="zh-CN" altLang="en-US" dirty="0"/>
          </a:p>
        </p:txBody>
      </p:sp>
      <p:sp>
        <p:nvSpPr>
          <p:cNvPr id="3" name="内容占位符 2"/>
          <p:cNvSpPr>
            <a:spLocks noGrp="1"/>
          </p:cNvSpPr>
          <p:nvPr>
            <p:ph idx="1"/>
          </p:nvPr>
        </p:nvSpPr>
        <p:spPr>
          <a:xfrm>
            <a:off x="504305" y="1601585"/>
            <a:ext cx="10849495" cy="4693920"/>
          </a:xfrm>
        </p:spPr>
        <p:txBody>
          <a:bodyPr>
            <a:normAutofit fontScale="85000" lnSpcReduction="10000"/>
          </a:bodyPr>
          <a:lstStyle/>
          <a:p>
            <a:r>
              <a:rPr lang="en-US" altLang="zh-CN" dirty="0" smtClean="0"/>
              <a:t>Astronomical observations can constrain the general properties of DM in a  model-independent way. This is complementary to the model based researches.</a:t>
            </a:r>
          </a:p>
          <a:p>
            <a:endParaRPr lang="en-US" altLang="zh-CN" dirty="0"/>
          </a:p>
          <a:p>
            <a:r>
              <a:rPr lang="en-US" altLang="zh-CN" dirty="0" smtClean="0"/>
              <a:t>Try to study the systems which have minimal degeneracy between DM properties and baryon activities, such the ultra faint (diffuse) </a:t>
            </a:r>
            <a:r>
              <a:rPr lang="en-US" altLang="zh-CN" smtClean="0"/>
              <a:t>dwarf galaxies. </a:t>
            </a:r>
            <a:endParaRPr lang="en-US" altLang="zh-CN" dirty="0" smtClean="0"/>
          </a:p>
          <a:p>
            <a:endParaRPr lang="en-US" altLang="zh-CN" dirty="0" smtClean="0"/>
          </a:p>
          <a:p>
            <a:r>
              <a:rPr lang="en-US" altLang="zh-CN" b="1" dirty="0"/>
              <a:t>self-interaction beyond gravity</a:t>
            </a:r>
            <a:r>
              <a:rPr lang="en-US" altLang="zh-CN" dirty="0"/>
              <a:t>? Not collisionless </a:t>
            </a:r>
          </a:p>
          <a:p>
            <a:endParaRPr lang="en-US" altLang="zh-CN" dirty="0"/>
          </a:p>
          <a:p>
            <a:r>
              <a:rPr lang="en-US" altLang="zh-CN" dirty="0" smtClean="0"/>
              <a:t>Properties: </a:t>
            </a:r>
            <a:r>
              <a:rPr lang="en-US" altLang="zh-CN" b="1" dirty="0" smtClean="0"/>
              <a:t>wave-like or particle-like</a:t>
            </a:r>
            <a:r>
              <a:rPr lang="en-US" altLang="zh-CN" dirty="0" smtClean="0"/>
              <a:t>. Wave-like has long wave length, interference of waves.</a:t>
            </a:r>
          </a:p>
          <a:p>
            <a:endParaRPr lang="en-US" altLang="zh-CN" dirty="0" smtClean="0"/>
          </a:p>
          <a:p>
            <a:r>
              <a:rPr lang="en-US" altLang="zh-CN" dirty="0" smtClean="0"/>
              <a:t>Method: numerical simulation is necessary; </a:t>
            </a:r>
            <a:endParaRPr lang="zh-CN" altLang="en-US" dirty="0"/>
          </a:p>
        </p:txBody>
      </p:sp>
    </p:spTree>
    <p:extLst>
      <p:ext uri="{BB962C8B-B14F-4D97-AF65-F5344CB8AC3E}">
        <p14:creationId xmlns:p14="http://schemas.microsoft.com/office/powerpoint/2010/main" val="32189336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13243</TotalTime>
  <Words>2316</Words>
  <Application>Microsoft Office PowerPoint</Application>
  <PresentationFormat>宽屏</PresentationFormat>
  <Paragraphs>190</Paragraphs>
  <Slides>35</Slides>
  <Notes>10</Notes>
  <HiddenSlides>12</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35</vt:i4>
      </vt:variant>
    </vt:vector>
  </HeadingPairs>
  <TitlesOfParts>
    <vt:vector size="47" baseType="lpstr">
      <vt:lpstr>-apple-system</vt:lpstr>
      <vt:lpstr>NimbusRomNo9L-Regu</vt:lpstr>
      <vt:lpstr>等线</vt:lpstr>
      <vt:lpstr>等线 Light</vt:lpstr>
      <vt:lpstr>仿宋</vt:lpstr>
      <vt:lpstr>楷体</vt:lpstr>
      <vt:lpstr>Arial</vt:lpstr>
      <vt:lpstr>Bell MT</vt:lpstr>
      <vt:lpstr>Calibri</vt:lpstr>
      <vt:lpstr>Microsoft Sans Serif</vt:lpstr>
      <vt:lpstr>Wingdings</vt:lpstr>
      <vt:lpstr>Office 主题​​</vt:lpstr>
      <vt:lpstr>Determine the property of wave dark matter from astronomical observations</vt:lpstr>
      <vt:lpstr>PowerPoint 演示文稿</vt:lpstr>
      <vt:lpstr>PowerPoint 演示文稿</vt:lpstr>
      <vt:lpstr>Probing properties of dark matter by astronomical observations</vt:lpstr>
      <vt:lpstr>PowerPoint 演示文稿</vt:lpstr>
      <vt:lpstr>PowerPoint 演示文稿</vt:lpstr>
      <vt:lpstr>Properties of Fuzzy DM: small scale suppression</vt:lpstr>
      <vt:lpstr>PowerPoint 演示文稿</vt:lpstr>
      <vt:lpstr>To determine the general properties of DM</vt:lpstr>
      <vt:lpstr>Ultra diffuse(faint) galaxies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Argument about  Segue 1</vt:lpstr>
      <vt:lpstr>Gravity between stars  has important effect </vt:lpstr>
      <vt:lpstr>Collapse versus disruption</vt:lpstr>
      <vt:lpstr>A phase diagram man the parameter space</vt:lpstr>
      <vt:lpstr>Summary </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YM Y</dc:creator>
  <cp:lastModifiedBy>bixj</cp:lastModifiedBy>
  <cp:revision>274</cp:revision>
  <dcterms:created xsi:type="dcterms:W3CDTF">2024-04-09T00:57:03Z</dcterms:created>
  <dcterms:modified xsi:type="dcterms:W3CDTF">2026-01-21T00:51:03Z</dcterms:modified>
</cp:coreProperties>
</file>