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343" r:id="rId2"/>
    <p:sldId id="369" r:id="rId3"/>
    <p:sldId id="315" r:id="rId4"/>
    <p:sldId id="295" r:id="rId5"/>
    <p:sldId id="345" r:id="rId6"/>
    <p:sldId id="346" r:id="rId7"/>
    <p:sldId id="347" r:id="rId8"/>
    <p:sldId id="348" r:id="rId9"/>
    <p:sldId id="355" r:id="rId10"/>
    <p:sldId id="353" r:id="rId11"/>
    <p:sldId id="354" r:id="rId12"/>
    <p:sldId id="351" r:id="rId13"/>
    <p:sldId id="352" r:id="rId14"/>
    <p:sldId id="357" r:id="rId15"/>
    <p:sldId id="356" r:id="rId16"/>
    <p:sldId id="358" r:id="rId17"/>
    <p:sldId id="359" r:id="rId18"/>
    <p:sldId id="360" r:id="rId19"/>
    <p:sldId id="361" r:id="rId20"/>
    <p:sldId id="363" r:id="rId21"/>
    <p:sldId id="370" r:id="rId22"/>
    <p:sldId id="364" r:id="rId23"/>
    <p:sldId id="367" r:id="rId24"/>
    <p:sldId id="368" r:id="rId25"/>
    <p:sldId id="365" r:id="rId26"/>
    <p:sldId id="339" r:id="rId27"/>
    <p:sldId id="350" r:id="rId28"/>
    <p:sldId id="297" r:id="rId29"/>
    <p:sldId id="362" r:id="rId30"/>
    <p:sldId id="349" r:id="rId31"/>
    <p:sldId id="328" r:id="rId32"/>
    <p:sldId id="332" r:id="rId33"/>
    <p:sldId id="307" r:id="rId34"/>
    <p:sldId id="331" r:id="rId35"/>
    <p:sldId id="278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1"/>
    <p:restoredTop sz="94807"/>
  </p:normalViewPr>
  <p:slideViewPr>
    <p:cSldViewPr snapToGrid="0">
      <p:cViewPr>
        <p:scale>
          <a:sx n="124" d="100"/>
          <a:sy n="124" d="100"/>
        </p:scale>
        <p:origin x="9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98DE5-6357-A849-A2A2-819053B4CABD}" type="datetimeFigureOut">
              <a:rPr kumimoji="1" lang="zh-CN" altLang="en-US" smtClean="0"/>
              <a:t>2025/10/26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0FA66-DE46-0E4E-8267-3C2B5A3BF59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28871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0FA66-DE46-0E4E-8267-3C2B5A3BF593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64934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0FA66-DE46-0E4E-8267-3C2B5A3BF593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0797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强调使用宇宙线。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0FA66-DE46-0E4E-8267-3C2B5A3BF593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0806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73FB20-C442-D79A-795B-148D73C7A4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DC96962-897D-F0E1-E47E-9225CFA555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ED93BF-2402-C6CE-A4AA-FDEF85E7A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A27F-75FE-B44A-859E-59667DE180BD}" type="datetime1">
              <a:rPr kumimoji="1" lang="zh-CN" altLang="en-US" smtClean="0"/>
              <a:t>2025/10/26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3B1C7-0095-0915-A856-E111B5967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8D07FF-01FF-FADF-C9AF-5F3FBC0B5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0890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C57E12-07D7-1765-689A-512436EC0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7B87E7F-E26B-22A8-FE0A-45A98E1766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A5FFAD-74D3-16C4-8F78-A4C840BBE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FCE5-0CE7-B04F-B84F-4B8AB69C7420}" type="datetime1">
              <a:rPr kumimoji="1" lang="zh-CN" altLang="en-US" smtClean="0"/>
              <a:t>2025/10/26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2E0D40-EAF3-AA56-821E-C7BFB848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6411F6-092F-F0D1-ED2A-770D5A8BE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8648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B4F9D8-B42B-89E1-3A84-9964F01794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B77F6-4A83-C413-BBA9-86051B951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E491F2-F653-4DDC-AAC1-BC100EB90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CB6B-C0ED-7342-A2E6-C691706F4EFA}" type="datetime1">
              <a:rPr kumimoji="1" lang="zh-CN" altLang="en-US" smtClean="0"/>
              <a:t>2025/10/26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5DA3B3-9C8F-9D49-02DD-E6021ECB8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440C4E-C4A5-A237-A494-F62220772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3639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79A815-FE71-BE52-4019-49F92DA46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CC58810-6317-9FBF-84C3-55A84A01C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5252-291B-A36B-E51E-1C3936D7E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BD00-05EE-5C4B-B6D4-707582FAC84D}" type="datetime1">
              <a:rPr kumimoji="1" lang="zh-CN" altLang="en-US" smtClean="0"/>
              <a:t>2025/10/26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50A609-D224-0AC2-C5AC-02AD75716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94B642-05E9-413B-437D-5E5A0BA14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801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EA50CF-5AB9-E89B-42E4-040BFD274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BBFD45-1325-1A4A-C87D-F01B45E0C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C9FA6A-F2FA-95A1-C4B4-867BBD121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A0472-FBC7-0445-A407-0608E325E1C9}" type="datetime1">
              <a:rPr kumimoji="1" lang="zh-CN" altLang="en-US" smtClean="0"/>
              <a:t>2025/10/26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D97D59-B9B9-DF61-4A0D-5687272E6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E552CE-72A6-F8D1-7509-93FC8F63F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91826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048E0E-4F30-52B3-E204-27541456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2F524B-5883-D6C4-F0CD-F2C83334C3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328436C-FB17-E42A-6177-C3024AC50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17A0AD-615D-622F-F92C-E58EE16E3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F32E3-786E-BE46-9DAC-77E99DEB2D40}" type="datetime1">
              <a:rPr kumimoji="1" lang="zh-CN" altLang="en-US" smtClean="0"/>
              <a:t>2025/10/26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C3B2D1-10FB-8330-1282-61B6E0111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BDE9B4-7013-E59D-FAD5-0DD62841E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90217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336B55-C978-0CA1-040F-4D27830A4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BE619A-D516-59AB-0918-AB244A708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A3FFAC7-45F4-E6F5-A21E-F612FF8D8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30A2751-2369-F0ED-6CDD-2E264850DE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A62D1B6-43C0-74D7-FC76-B45E56DCD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660FC4-781F-D99B-B545-AE1967C5B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870A-B8E7-0544-A357-53248F169CBB}" type="datetime1">
              <a:rPr kumimoji="1" lang="zh-CN" altLang="en-US" smtClean="0"/>
              <a:t>2025/10/26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D831742-2AAD-7622-6250-D8F6706E6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A7205D-4093-7DC3-B129-93379EECF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5269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D7DEB-150E-7432-D948-9CCE3207C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C63B667-B3F1-6BFF-10FC-03E2249F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29C0-B9FF-5241-B6F5-8901161886C9}" type="datetime1">
              <a:rPr kumimoji="1" lang="zh-CN" altLang="en-US" smtClean="0"/>
              <a:t>2025/10/26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E006037-BCDE-EBCA-DE3C-B2C1C69F8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A8CB76D-3AF7-E69D-E234-D45A99C4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6083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FF1E488-88AA-800B-310E-863B99ADD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5DD1F-7AE6-DA48-A6A2-7E6A3C97A518}" type="datetime1">
              <a:rPr kumimoji="1" lang="zh-CN" altLang="en-US" smtClean="0"/>
              <a:t>2025/10/26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D55DACE-197C-F0A1-9C5B-2AF9C53B2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A2C853-F76F-B3EF-C5C5-31CA6AB40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0647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D9A352-EE8E-6D2B-1012-7B228691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C24A0D-EB16-91FD-33C7-E8F0DD0C7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B899777-3E36-0D7E-F623-27296DEB0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0D3D27-BEA7-8A28-7FD8-3574AC47D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84FB8-3E6B-7246-9F11-7D2F586956A1}" type="datetime1">
              <a:rPr kumimoji="1" lang="zh-CN" altLang="en-US" smtClean="0"/>
              <a:t>2025/10/26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F043D2-9980-938E-17AF-AD178A4E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407C99B-5BF5-82FF-3DEE-592AFFE6E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82974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3571DA-21DD-0604-D896-214733660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DFC235-B01C-8DB5-E35C-3948AD82BB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975277-25FA-072F-A4D0-BCE7CA373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BAA8EC0-2859-7722-3A54-ACBCB9D98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5E27-D6F2-D147-8BB1-D24C6B16014E}" type="datetime1">
              <a:rPr kumimoji="1" lang="zh-CN" altLang="en-US" smtClean="0"/>
              <a:t>2025/10/26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2DE361-4D93-5C03-CCB1-04A916212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CF85C6C-DCFA-04AC-AD03-89D950CBB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3790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E0BC97-F2C1-6D09-3E98-CFBF83B2B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C5C5B0-F831-0792-FBFA-BD0B34F15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7543BF-8556-1378-A8FA-F1F3FA38FE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BDFF8-1C02-1E45-84FA-0985A81FCF9D}" type="datetime1">
              <a:rPr kumimoji="1" lang="zh-CN" altLang="en-US" smtClean="0"/>
              <a:t>2025/10/26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640DAD-B9D8-22AC-437B-C365147E6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C0577A-059B-53D4-DD2C-0C3BAFD86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13F1F-4A34-0747-975E-19B8EB4C0A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682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journals.aps.org/prd/abstract/10.1103/PhysRevD.110.012009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hyperlink" Target="https://link.springer.com/article/10.1140/epjc/s10052-020-7631-5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journals.aps.org/prd/pdf/10.1103/PhysRevD.104.L09110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6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hyperlink" Target="https://journals.aps.org/prd/pdf/10.1103/PhysRevD.104.L091101" TargetMode="Externa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urnals.aps.org/prl/abstract/10.1103/PhysRevLett.133.021802" TargetMode="External"/><Relationship Id="rId5" Type="http://schemas.openxmlformats.org/officeDocument/2006/relationships/image" Target="../media/image62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urnals.aps.org/prl/abstract/10.1103/PhysRevLett.133.021802" TargetMode="Externa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urnals.aps.org/prl/abstract/10.1103/PhysRevLett.133.021802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s://journals.aps.org/prl/abstract/10.1103/PhysRevLett.131.031801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urnals.aps.org/prl/abstract/10.1103/PhysRevLett.134.211801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urnals.aps.org/prl/abstract/10.1103/PhysRevLett.134.211801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hyperlink" Target="https://journals.aps.org/prl/abstract/10.1103/PhysRevLett.134.211801" TargetMode="External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7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79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l/abstract/10.1103/PhysRevLett.134.211801" TargetMode="External"/><Relationship Id="rId7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4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8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9.png"/><Relationship Id="rId3" Type="http://schemas.openxmlformats.org/officeDocument/2006/relationships/image" Target="../media/image890.png"/><Relationship Id="rId7" Type="http://schemas.openxmlformats.org/officeDocument/2006/relationships/image" Target="../media/image91.png"/><Relationship Id="rId12" Type="http://schemas.openxmlformats.org/officeDocument/2006/relationships/image" Target="../media/image9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7.png"/><Relationship Id="rId5" Type="http://schemas.openxmlformats.org/officeDocument/2006/relationships/image" Target="../media/image93.png"/><Relationship Id="rId10" Type="http://schemas.openxmlformats.org/officeDocument/2006/relationships/image" Target="../media/image95.png"/><Relationship Id="rId4" Type="http://schemas.openxmlformats.org/officeDocument/2006/relationships/image" Target="../media/image90.png"/><Relationship Id="rId9" Type="http://schemas.openxmlformats.org/officeDocument/2006/relationships/image" Target="../media/image96.png"/><Relationship Id="rId1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0.png"/><Relationship Id="rId5" Type="http://schemas.openxmlformats.org/officeDocument/2006/relationships/image" Target="../media/image110.png"/><Relationship Id="rId4" Type="http://schemas.openxmlformats.org/officeDocument/2006/relationships/image" Target="../media/image6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0.png"/><Relationship Id="rId18" Type="http://schemas.openxmlformats.org/officeDocument/2006/relationships/image" Target="../media/image360.png"/><Relationship Id="rId26" Type="http://schemas.openxmlformats.org/officeDocument/2006/relationships/image" Target="../media/image122.png"/><Relationship Id="rId3" Type="http://schemas.openxmlformats.org/officeDocument/2006/relationships/image" Target="../media/image480.png"/><Relationship Id="rId21" Type="http://schemas.openxmlformats.org/officeDocument/2006/relationships/image" Target="../media/image390.png"/><Relationship Id="rId7" Type="http://schemas.openxmlformats.org/officeDocument/2006/relationships/image" Target="../media/image120.png"/><Relationship Id="rId12" Type="http://schemas.openxmlformats.org/officeDocument/2006/relationships/image" Target="../media/image300.png"/><Relationship Id="rId17" Type="http://schemas.openxmlformats.org/officeDocument/2006/relationships/image" Target="../media/image350.png"/><Relationship Id="rId25" Type="http://schemas.openxmlformats.org/officeDocument/2006/relationships/image" Target="../media/image121.png"/><Relationship Id="rId2" Type="http://schemas.openxmlformats.org/officeDocument/2006/relationships/image" Target="../media/image117.png"/><Relationship Id="rId16" Type="http://schemas.openxmlformats.org/officeDocument/2006/relationships/image" Target="../media/image340.png"/><Relationship Id="rId20" Type="http://schemas.openxmlformats.org/officeDocument/2006/relationships/image" Target="../media/image380.png"/><Relationship Id="rId29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24" Type="http://schemas.openxmlformats.org/officeDocument/2006/relationships/image" Target="../media/image540.png"/><Relationship Id="rId5" Type="http://schemas.openxmlformats.org/officeDocument/2006/relationships/image" Target="../media/image500.png"/><Relationship Id="rId15" Type="http://schemas.openxmlformats.org/officeDocument/2006/relationships/image" Target="../media/image330.png"/><Relationship Id="rId23" Type="http://schemas.openxmlformats.org/officeDocument/2006/relationships/image" Target="../media/image410.png"/><Relationship Id="rId28" Type="http://schemas.openxmlformats.org/officeDocument/2006/relationships/image" Target="../media/image580.png"/><Relationship Id="rId19" Type="http://schemas.openxmlformats.org/officeDocument/2006/relationships/image" Target="../media/image370.png"/><Relationship Id="rId4" Type="http://schemas.openxmlformats.org/officeDocument/2006/relationships/image" Target="../media/image118.png"/><Relationship Id="rId14" Type="http://schemas.openxmlformats.org/officeDocument/2006/relationships/image" Target="../media/image320.png"/><Relationship Id="rId22" Type="http://schemas.openxmlformats.org/officeDocument/2006/relationships/image" Target="../media/image400.png"/><Relationship Id="rId27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worldmaterial.com/q235-steel/" TargetMode="Externa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D0C732-448C-76D2-C2F8-2A83ADC57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1</a:t>
            </a:fld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D4CD116-3C0E-53A3-3BAD-B626339F2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86" y="130334"/>
            <a:ext cx="1739354" cy="17393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E666E8-DBA4-1722-D6B3-A67022BD8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389" y="129910"/>
            <a:ext cx="4880225" cy="173977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BAC28B3-163A-34EF-B906-7113D7668AC1}"/>
              </a:ext>
            </a:extLst>
          </p:cNvPr>
          <p:cNvSpPr txBox="1"/>
          <p:nvPr/>
        </p:nvSpPr>
        <p:spPr>
          <a:xfrm>
            <a:off x="-1" y="369117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 err="1"/>
              <a:t>Shunliang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Zhang,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Tsinghua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University</a:t>
            </a:r>
          </a:p>
          <a:p>
            <a:pPr algn="ctr"/>
            <a:r>
              <a:rPr kumimoji="1" lang="en-US" altLang="zh-CN" sz="2400" dirty="0"/>
              <a:t>FASER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Collaboration</a:t>
            </a:r>
            <a:endParaRPr kumimoji="1" lang="zh-CN" altLang="en-US" sz="24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8B6C46F-0FC5-545E-D3CE-F5223CCF1936}"/>
              </a:ext>
            </a:extLst>
          </p:cNvPr>
          <p:cNvSpPr txBox="1"/>
          <p:nvPr/>
        </p:nvSpPr>
        <p:spPr>
          <a:xfrm>
            <a:off x="37321" y="465870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/>
              <a:t>2025-10-26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 err="1"/>
              <a:t>vSTEP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2025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@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Beijing</a:t>
            </a:r>
            <a:endParaRPr kumimoji="1" lang="zh-CN" altLang="en-US" sz="2400" b="1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521932C-28C4-F829-7D0C-55DEC6B05B59}"/>
              </a:ext>
            </a:extLst>
          </p:cNvPr>
          <p:cNvSpPr txBox="1">
            <a:spLocks/>
          </p:cNvSpPr>
          <p:nvPr/>
        </p:nvSpPr>
        <p:spPr bwMode="auto">
          <a:xfrm>
            <a:off x="1702941" y="2563739"/>
            <a:ext cx="8786117" cy="962999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 b="0" i="0" kern="1200">
                <a:solidFill>
                  <a:schemeClr val="bg1"/>
                </a:solidFill>
                <a:latin typeface="PingFang SC Medium" charset="-122"/>
                <a:ea typeface="PingFang SC Medium" charset="-122"/>
                <a:cs typeface="PingFang SC Medium" charset="-122"/>
              </a:defRPr>
            </a:lvl1pPr>
            <a:lvl2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37129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74258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11387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48516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defTabSz="336194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sysClr val="window" lastClr="FFFFFF"/>
                </a:solidFill>
              </a:rPr>
              <a:t>Neutrino</a:t>
            </a:r>
            <a:r>
              <a:rPr lang="zh-CN" altLang="en-US" sz="2800" dirty="0">
                <a:solidFill>
                  <a:sysClr val="window" lastClr="FFFFFF"/>
                </a:solidFill>
              </a:rPr>
              <a:t> </a:t>
            </a:r>
            <a:r>
              <a:rPr lang="en-US" altLang="zh-CN" sz="2800" dirty="0">
                <a:solidFill>
                  <a:sysClr val="window" lastClr="FFFFFF"/>
                </a:solidFill>
              </a:rPr>
              <a:t>Research</a:t>
            </a:r>
            <a:r>
              <a:rPr lang="zh-CN" altLang="en-US" sz="2800" dirty="0">
                <a:solidFill>
                  <a:sysClr val="window" lastClr="FFFFFF"/>
                </a:solidFill>
              </a:rPr>
              <a:t> </a:t>
            </a:r>
            <a:r>
              <a:rPr lang="en-US" altLang="zh-CN" sz="2800" dirty="0">
                <a:solidFill>
                  <a:sysClr val="window" lastClr="FFFFFF"/>
                </a:solidFill>
              </a:rPr>
              <a:t>on</a:t>
            </a:r>
            <a:r>
              <a:rPr lang="zh-CN" altLang="en-US" sz="2800" dirty="0">
                <a:solidFill>
                  <a:sysClr val="window" lastClr="FFFFFF"/>
                </a:solidFill>
              </a:rPr>
              <a:t> </a:t>
            </a:r>
            <a:r>
              <a:rPr lang="en-US" altLang="zh-CN" sz="2800" dirty="0">
                <a:solidFill>
                  <a:sysClr val="window" lastClr="FFFFFF"/>
                </a:solidFill>
              </a:rPr>
              <a:t>FASER</a:t>
            </a:r>
            <a:r>
              <a:rPr lang="zh-CN" altLang="en-US" sz="2800" dirty="0">
                <a:solidFill>
                  <a:sysClr val="window" lastClr="FFFFFF"/>
                </a:solidFill>
              </a:rPr>
              <a:t> </a:t>
            </a:r>
            <a:r>
              <a:rPr lang="en-US" altLang="zh-CN" sz="2800" dirty="0">
                <a:solidFill>
                  <a:sysClr val="window" lastClr="FFFFFF"/>
                </a:solidFill>
              </a:rPr>
              <a:t>Experiment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PingFang SC Medium" charset="-122"/>
            </a:endParaRPr>
          </a:p>
        </p:txBody>
      </p:sp>
      <p:pic>
        <p:nvPicPr>
          <p:cNvPr id="28" name="Graphic 3">
            <a:extLst>
              <a:ext uri="{FF2B5EF4-FFF2-40B4-BE49-F238E27FC236}">
                <a16:creationId xmlns:a16="http://schemas.microsoft.com/office/drawing/2014/main" id="{7C284BDE-3D53-610D-0F7D-574CB4D80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4861"/>
          <a:stretch>
            <a:fillRect/>
          </a:stretch>
        </p:blipFill>
        <p:spPr>
          <a:xfrm>
            <a:off x="2267535" y="133762"/>
            <a:ext cx="4742090" cy="17393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5338ABB-01BB-0B47-85E3-94C6ED292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3551" y="5507192"/>
            <a:ext cx="6466964" cy="135278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F6CEE69-D33D-0725-EE52-4445191341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60" y="5503242"/>
            <a:ext cx="1354758" cy="135475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7380D8-7B99-96C0-96E5-2EF032862D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0515" y="5505217"/>
            <a:ext cx="4341485" cy="135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5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E9E603-B464-8D28-5B1E-F86F711D0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10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4DCAE3E9-4A9D-A56A-0AA3-06874B2544F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0"/>
                <a:ext cx="12192000" cy="539990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101882" tIns="50941" rIns="101882" bIns="50941" numCol="1" anchor="ctr" anchorCtr="0" compatLnSpc="1">
                <a:prstTxWarp prst="textNoShape">
                  <a:avLst/>
                </a:prstTxWarp>
              </a:bodyPr>
              <a:lstStyle>
                <a:lvl1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 b="0" i="0" kern="120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panose="020B0503020204020204" pitchFamily="34" charset="-122"/>
                  </a:defRPr>
                </a:lvl1pPr>
                <a:lvl2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2pPr>
                <a:lvl3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3pPr>
                <a:lvl4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4pPr>
                <a:lvl5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5pPr>
                <a:lvl6pPr marL="337129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6pPr>
                <a:lvl7pPr marL="674258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7pPr>
                <a:lvl8pPr marL="1011387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8pPr>
                <a:lvl9pPr marL="1348516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9pPr>
              </a:lstStyle>
              <a:p>
                <a:pPr lvl="0">
                  <a:defRPr/>
                </a:pPr>
                <a:r>
                  <a:rPr lang="en-US" altLang="zh-CN" dirty="0">
                    <a:solidFill>
                      <a:sysClr val="window" lastClr="FFFFFF"/>
                    </a:solidFill>
                  </a:rPr>
                  <a:t>Estimated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Neutrinos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Events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in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FASER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ysClr val="window" lastClr="FFFFFF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@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LHC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Run3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altLang="zh-CN" sz="2515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250</m:t>
                    </m:r>
                    <m:r>
                      <a:rPr kumimoji="0" lang="zh-CN" altLang="en-US" sz="2515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altLang="zh-CN" sz="2515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f</m:t>
                    </m:r>
                    <m:sSup>
                      <m:sSupPr>
                        <m:ctrlP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altLang="zh-CN" sz="2515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b</m:t>
                        </m:r>
                      </m:e>
                      <m:sup>
                        <m:r>
                          <a:rPr kumimoji="0" lang="en-US" altLang="zh-CN" sz="2515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)</a:t>
                </a:r>
                <a:endParaRPr kumimoji="0" lang="en-CN" sz="2515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4DCAE3E9-4A9D-A56A-0AA3-06874B254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12192000" cy="539990"/>
              </a:xfrm>
              <a:prstGeom prst="rect">
                <a:avLst/>
              </a:prstGeom>
              <a:blipFill>
                <a:blip r:embed="rId2"/>
                <a:stretch>
                  <a:fillRect t="-4651" b="-2093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F63D7861-E197-D6CB-F7E5-B4D873E5AC17}"/>
              </a:ext>
            </a:extLst>
          </p:cNvPr>
          <p:cNvSpPr txBox="1"/>
          <p:nvPr/>
        </p:nvSpPr>
        <p:spPr>
          <a:xfrm>
            <a:off x="9973123" y="539990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﻿</a:t>
            </a:r>
            <a:r>
              <a:rPr kumimoji="1" lang="en-US" altLang="zh-CN" sz="1200" dirty="0">
                <a:hlinkClick r:id="rId3"/>
              </a:rPr>
              <a:t>10.1103/PhysRevD.110.012009</a:t>
            </a:r>
            <a:endParaRPr kumimoji="1" lang="zh-CN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B99E3D9-D959-5E8F-12A9-CAF597D72927}"/>
                  </a:ext>
                </a:extLst>
              </p:cNvPr>
              <p:cNvSpPr txBox="1"/>
              <p:nvPr/>
            </p:nvSpPr>
            <p:spPr>
              <a:xfrm>
                <a:off x="219560" y="5666750"/>
                <a:ext cx="50408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﻿Estimated number of neutrinos </a:t>
                </a:r>
                <a:r>
                  <a:rPr kumimoji="1" lang="en-US" altLang="zh-CN" b="1" dirty="0"/>
                  <a:t>interacting through CC processes</a:t>
                </a:r>
                <a:r>
                  <a:rPr kumimoji="1" lang="en-US" altLang="zh-CN" dirty="0"/>
                  <a:t> in FASER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en-US" altLang="zh-CN" dirty="0"/>
                  <a:t>.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B99E3D9-D959-5E8F-12A9-CAF597D72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60" y="5666750"/>
                <a:ext cx="5040808" cy="646331"/>
              </a:xfrm>
              <a:prstGeom prst="rect">
                <a:avLst/>
              </a:prstGeom>
              <a:blipFill>
                <a:blip r:embed="rId4"/>
                <a:stretch>
                  <a:fillRect l="-754" t="-3846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表格 17">
                <a:extLst>
                  <a:ext uri="{FF2B5EF4-FFF2-40B4-BE49-F238E27FC236}">
                    <a16:creationId xmlns:a16="http://schemas.microsoft.com/office/drawing/2014/main" id="{CB69976F-2B0D-85A0-FCBD-31CBBEBA40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3434692"/>
                  </p:ext>
                </p:extLst>
              </p:nvPr>
            </p:nvGraphicFramePr>
            <p:xfrm>
              <a:off x="5445129" y="5437555"/>
              <a:ext cx="5540592" cy="11372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72120">
                      <a:extLst>
                        <a:ext uri="{9D8B030D-6E8A-4147-A177-3AD203B41FA5}">
                          <a16:colId xmlns:a16="http://schemas.microsoft.com/office/drawing/2014/main" val="1697062804"/>
                        </a:ext>
                      </a:extLst>
                    </a:gridCol>
                    <a:gridCol w="1198176">
                      <a:extLst>
                        <a:ext uri="{9D8B030D-6E8A-4147-A177-3AD203B41FA5}">
                          <a16:colId xmlns:a16="http://schemas.microsoft.com/office/drawing/2014/main" val="847298774"/>
                        </a:ext>
                      </a:extLst>
                    </a:gridCol>
                    <a:gridCol w="1385148">
                      <a:extLst>
                        <a:ext uri="{9D8B030D-6E8A-4147-A177-3AD203B41FA5}">
                          <a16:colId xmlns:a16="http://schemas.microsoft.com/office/drawing/2014/main" val="3198804450"/>
                        </a:ext>
                      </a:extLst>
                    </a:gridCol>
                    <a:gridCol w="1385148">
                      <a:extLst>
                        <a:ext uri="{9D8B030D-6E8A-4147-A177-3AD203B41FA5}">
                          <a16:colId xmlns:a16="http://schemas.microsoft.com/office/drawing/2014/main" val="2578902477"/>
                        </a:ext>
                      </a:extLst>
                    </a:gridCol>
                  </a:tblGrid>
                  <a:tr h="179997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CC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Events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𝝂</m:t>
                                        </m:r>
                                      </m:e>
                                      <m:sub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𝒆</m:t>
                                        </m:r>
                                      </m:sub>
                                    </m:sSub>
                                  </m:e>
                                </m:acc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sub>
                                </m:sSub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𝝂</m:t>
                                        </m:r>
                                      </m:e>
                                      <m:sub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𝝁</m:t>
                                        </m:r>
                                      </m:sub>
                                    </m:sSub>
                                  </m:e>
                                </m:acc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𝝉</m:t>
                                    </m:r>
                                  </m:sub>
                                </m:sSub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𝝂</m:t>
                                        </m:r>
                                      </m:e>
                                      <m:sub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𝝉</m:t>
                                        </m:r>
                                      </m:sub>
                                    </m:sSub>
                                  </m:e>
                                </m:acc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899713"/>
                      </a:ext>
                    </a:extLst>
                  </a:tr>
                  <a:tr h="17999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Run</m:t>
                                </m:r>
                                <m:r>
                                  <a:rPr lang="zh-CN" altLang="en-US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zh-CN" altLang="en-US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with</m:t>
                                </m:r>
                                <m:r>
                                  <a:rPr lang="zh-CN" altLang="en-US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250</m:t>
                                </m:r>
                                <m:r>
                                  <a:rPr lang="zh-CN" altLang="en-US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200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p>
                                    <m:r>
                                      <a:rPr lang="en-US" altLang="zh-CN" sz="1200" b="0" i="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2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1675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−372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+911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8507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−962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+992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28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−12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+48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6729592"/>
                      </a:ext>
                    </a:extLst>
                  </a:tr>
                  <a:tr h="17999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Run</m:t>
                                </m:r>
                                <m:r>
                                  <a:rPr lang="zh-CN" altLang="en-US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zh-CN" altLang="en-US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with</m:t>
                                </m:r>
                                <m:r>
                                  <a:rPr lang="zh-CN" altLang="en-US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680</m:t>
                                </m:r>
                                <m:r>
                                  <a:rPr lang="zh-CN" altLang="en-US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200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p>
                                    <m:r>
                                      <a:rPr lang="en-US" altLang="zh-CN" sz="1200" b="0" i="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2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4919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−1141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+2748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24553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−3219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+2568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91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−41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+163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6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表格 17">
                <a:extLst>
                  <a:ext uri="{FF2B5EF4-FFF2-40B4-BE49-F238E27FC236}">
                    <a16:creationId xmlns:a16="http://schemas.microsoft.com/office/drawing/2014/main" id="{CB69976F-2B0D-85A0-FCBD-31CBBEBA40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3434692"/>
                  </p:ext>
                </p:extLst>
              </p:nvPr>
            </p:nvGraphicFramePr>
            <p:xfrm>
              <a:off x="5445129" y="5437555"/>
              <a:ext cx="5540592" cy="11372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72120">
                      <a:extLst>
                        <a:ext uri="{9D8B030D-6E8A-4147-A177-3AD203B41FA5}">
                          <a16:colId xmlns:a16="http://schemas.microsoft.com/office/drawing/2014/main" val="1697062804"/>
                        </a:ext>
                      </a:extLst>
                    </a:gridCol>
                    <a:gridCol w="1198176">
                      <a:extLst>
                        <a:ext uri="{9D8B030D-6E8A-4147-A177-3AD203B41FA5}">
                          <a16:colId xmlns:a16="http://schemas.microsoft.com/office/drawing/2014/main" val="847298774"/>
                        </a:ext>
                      </a:extLst>
                    </a:gridCol>
                    <a:gridCol w="1385148">
                      <a:extLst>
                        <a:ext uri="{9D8B030D-6E8A-4147-A177-3AD203B41FA5}">
                          <a16:colId xmlns:a16="http://schemas.microsoft.com/office/drawing/2014/main" val="3198804450"/>
                        </a:ext>
                      </a:extLst>
                    </a:gridCol>
                    <a:gridCol w="1385148">
                      <a:extLst>
                        <a:ext uri="{9D8B030D-6E8A-4147-A177-3AD203B41FA5}">
                          <a16:colId xmlns:a16="http://schemas.microsoft.com/office/drawing/2014/main" val="2578902477"/>
                        </a:ext>
                      </a:extLst>
                    </a:gridCol>
                  </a:tblGrid>
                  <a:tr h="38804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CC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Events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30526" t="-6452" r="-232632" b="-1935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99091" t="-6452" r="-100909" b="-1935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01835" t="-6452" r="-1835" b="-1935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899713"/>
                      </a:ext>
                    </a:extLst>
                  </a:tr>
                  <a:tr h="37261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t="-113793" r="-254839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30526" t="-113793" r="-232632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99091" t="-113793" r="-100909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01835" t="-113793" r="-1835" b="-1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6729592"/>
                      </a:ext>
                    </a:extLst>
                  </a:tr>
                  <a:tr h="3766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t="-206667" r="-254839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30526" t="-206667" r="-232632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99091" t="-206667" r="-100909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01835" t="-206667" r="-1835" b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65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1EB25107-C3CC-79CC-92FA-6622ED0154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2739"/>
          <a:stretch/>
        </p:blipFill>
        <p:spPr>
          <a:xfrm>
            <a:off x="219560" y="993579"/>
            <a:ext cx="4728072" cy="324116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E7A51E-F7F1-A9A2-9EA2-B36C60BFEF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2654"/>
          <a:stretch/>
        </p:blipFill>
        <p:spPr>
          <a:xfrm>
            <a:off x="219560" y="4167533"/>
            <a:ext cx="4728072" cy="50376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C1CE3B80-2582-7D02-0479-63478A8EDABB}"/>
              </a:ext>
            </a:extLst>
          </p:cNvPr>
          <p:cNvSpPr/>
          <p:nvPr/>
        </p:nvSpPr>
        <p:spPr>
          <a:xfrm>
            <a:off x="358550" y="4049813"/>
            <a:ext cx="452063" cy="184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9DA371E-6E61-74E0-1A72-2A81CE559495}"/>
                  </a:ext>
                </a:extLst>
              </p:cNvPr>
              <p:cNvSpPr txBox="1"/>
              <p:nvPr/>
            </p:nvSpPr>
            <p:spPr>
              <a:xfrm>
                <a:off x="492114" y="4685750"/>
                <a:ext cx="51623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/>
                  <a:t>Neutrino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CC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events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FASER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en-US" altLang="zh-CN" dirty="0"/>
                  <a:t>,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flavor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distribution</a:t>
                </a:r>
                <a:endParaRPr kumimoji="1" lang="zh-CN" altLang="en-US" b="1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9DA371E-6E61-74E0-1A72-2A81CE559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114" y="4685750"/>
                <a:ext cx="5162311" cy="369332"/>
              </a:xfrm>
              <a:prstGeom prst="rect">
                <a:avLst/>
              </a:prstGeom>
              <a:blipFill>
                <a:blip r:embed="rId7"/>
                <a:stretch>
                  <a:fillRect l="-980" t="-10345" b="-275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5">
            <a:extLst>
              <a:ext uri="{FF2B5EF4-FFF2-40B4-BE49-F238E27FC236}">
                <a16:creationId xmlns:a16="http://schemas.microsoft.com/office/drawing/2014/main" id="{C44C9221-FD92-63C3-2BD7-2371B16BBF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8657" y="1337638"/>
            <a:ext cx="6923885" cy="25574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B2F2AE81-833B-46A1-9B0D-4035BE68EDF9}"/>
                  </a:ext>
                </a:extLst>
              </p:cNvPr>
              <p:cNvSpPr txBox="1"/>
              <p:nvPr/>
            </p:nvSpPr>
            <p:spPr>
              <a:xfrm>
                <a:off x="5840920" y="4062151"/>
                <a:ext cx="57185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/>
                  <a:t>Neutrino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CC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events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FASER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en-US" altLang="zh-CN" dirty="0"/>
                  <a:t>,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originating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distribution</a:t>
                </a:r>
                <a:endParaRPr kumimoji="1" lang="zh-CN" altLang="en-US" b="1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B2F2AE81-833B-46A1-9B0D-4035BE68ED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920" y="4062151"/>
                <a:ext cx="5718553" cy="369332"/>
              </a:xfrm>
              <a:prstGeom prst="rect">
                <a:avLst/>
              </a:prstGeom>
              <a:blipFill>
                <a:blip r:embed="rId9"/>
                <a:stretch>
                  <a:fillRect l="-664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本框 27">
            <a:extLst>
              <a:ext uri="{FF2B5EF4-FFF2-40B4-BE49-F238E27FC236}">
                <a16:creationId xmlns:a16="http://schemas.microsoft.com/office/drawing/2014/main" id="{E2C2FBCC-14DC-F901-824C-4FF9F92EAB56}"/>
              </a:ext>
            </a:extLst>
          </p:cNvPr>
          <p:cNvSpPr txBox="1"/>
          <p:nvPr/>
        </p:nvSpPr>
        <p:spPr>
          <a:xfrm>
            <a:off x="5527160" y="4323371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﻿</a:t>
            </a:r>
            <a:r>
              <a:rPr kumimoji="1" lang="en-US" altLang="zh-CN" sz="1200" dirty="0"/>
              <a:t>The component of neutrinos originating from</a:t>
            </a:r>
            <a:r>
              <a:rPr kumimoji="1" lang="zh-CN" altLang="en-US" sz="1200" dirty="0"/>
              <a:t> </a:t>
            </a:r>
            <a:r>
              <a:rPr kumimoji="1" lang="en-US" altLang="zh-CN" sz="1200" dirty="0">
                <a:solidFill>
                  <a:srgbClr val="FF0000"/>
                </a:solidFill>
              </a:rPr>
              <a:t>light</a:t>
            </a:r>
            <a:r>
              <a:rPr kumimoji="1" lang="en-US" altLang="zh-CN" sz="1200" dirty="0"/>
              <a:t> (</a:t>
            </a:r>
            <a:r>
              <a:rPr kumimoji="1" lang="en-US" altLang="zh-CN" sz="1200" dirty="0">
                <a:solidFill>
                  <a:srgbClr val="0070C0"/>
                </a:solidFill>
              </a:rPr>
              <a:t>charm</a:t>
            </a:r>
            <a:r>
              <a:rPr kumimoji="1" lang="en-US" altLang="zh-CN" sz="1200" dirty="0"/>
              <a:t>) hadron decays is shown in </a:t>
            </a:r>
            <a:r>
              <a:rPr kumimoji="1" lang="en-US" altLang="zh-CN" sz="1200" dirty="0">
                <a:solidFill>
                  <a:srgbClr val="FF0000"/>
                </a:solidFill>
              </a:rPr>
              <a:t>red</a:t>
            </a:r>
            <a:r>
              <a:rPr kumimoji="1" lang="en-US" altLang="zh-CN" sz="1200" dirty="0"/>
              <a:t> (</a:t>
            </a:r>
            <a:r>
              <a:rPr kumimoji="1" lang="en-US" altLang="zh-CN" sz="1200" dirty="0">
                <a:solidFill>
                  <a:srgbClr val="0070C0"/>
                </a:solidFill>
              </a:rPr>
              <a:t>blue</a:t>
            </a:r>
            <a:r>
              <a:rPr kumimoji="1" lang="en-US" altLang="zh-CN" sz="1200" dirty="0"/>
              <a:t>).</a:t>
            </a:r>
            <a:endParaRPr kumimoji="1"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270134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B48D2C-E843-D510-3956-41C6CED9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11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2C1B9CF-1EAB-FDE7-E18B-A50066660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909322"/>
            <a:ext cx="7772400" cy="23642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66E1E4-EB3F-AE96-4FE6-A6F17888F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3934865"/>
            <a:ext cx="7772400" cy="247763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5EEE1A9-B67D-FD23-BFC4-AFC46D557385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539990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37129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74258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11387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48516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3361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ysClr val="window" lastClr="FFFFFF"/>
                </a:solidFill>
              </a:rPr>
              <a:t>Potential</a:t>
            </a:r>
            <a:r>
              <a:rPr lang="zh-CN" altLang="en-US" dirty="0">
                <a:solidFill>
                  <a:sysClr val="window" lastClr="FFFFFF"/>
                </a:solidFill>
              </a:rPr>
              <a:t> </a:t>
            </a:r>
            <a:r>
              <a:rPr lang="en-US" altLang="zh-CN" dirty="0">
                <a:solidFill>
                  <a:sysClr val="window" lastClr="FFFFFF"/>
                </a:solidFill>
              </a:rPr>
              <a:t>in</a:t>
            </a:r>
            <a:r>
              <a:rPr lang="zh-CN" altLang="en-US" dirty="0">
                <a:solidFill>
                  <a:sysClr val="window" lastClr="FFFFFF"/>
                </a:solidFill>
              </a:rPr>
              <a:t> </a:t>
            </a:r>
            <a:r>
              <a:rPr lang="en-US" altLang="zh-CN" dirty="0">
                <a:solidFill>
                  <a:sysClr val="window" lastClr="FFFFFF"/>
                </a:solidFill>
              </a:rPr>
              <a:t>Neutrino</a:t>
            </a:r>
            <a:r>
              <a:rPr lang="zh-CN" altLang="en-US" dirty="0">
                <a:solidFill>
                  <a:sysClr val="window" lastClr="FFFFFF"/>
                </a:solidFill>
              </a:rPr>
              <a:t> </a:t>
            </a:r>
            <a:r>
              <a:rPr lang="en-US" altLang="zh-CN" dirty="0">
                <a:solidFill>
                  <a:sysClr val="window" lastClr="FFFFFF"/>
                </a:solidFill>
              </a:rPr>
              <a:t>Cross</a:t>
            </a:r>
            <a:r>
              <a:rPr lang="zh-CN" altLang="en-US" dirty="0">
                <a:solidFill>
                  <a:sysClr val="window" lastClr="FFFFFF"/>
                </a:solidFill>
              </a:rPr>
              <a:t> </a:t>
            </a:r>
            <a:r>
              <a:rPr lang="en-US" altLang="zh-CN" dirty="0">
                <a:solidFill>
                  <a:sysClr val="window" lastClr="FFFFFF"/>
                </a:solidFill>
              </a:rPr>
              <a:t>Section</a:t>
            </a:r>
            <a:r>
              <a:rPr lang="zh-CN" altLang="en-US" dirty="0">
                <a:solidFill>
                  <a:sysClr val="window" lastClr="FFFFFF"/>
                </a:solidFill>
              </a:rPr>
              <a:t> </a:t>
            </a:r>
            <a:r>
              <a:rPr lang="en-US" altLang="zh-CN" dirty="0">
                <a:solidFill>
                  <a:sysClr val="window" lastClr="FFFFFF"/>
                </a:solidFill>
              </a:rPr>
              <a:t>Measurement</a:t>
            </a:r>
            <a:endParaRPr kumimoji="0" lang="en-CN" sz="2515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3738DD9-2524-31E9-7C20-7A79C7B16CB0}"/>
              </a:ext>
            </a:extLst>
          </p:cNvPr>
          <p:cNvSpPr txBox="1"/>
          <p:nvPr/>
        </p:nvSpPr>
        <p:spPr>
          <a:xfrm>
            <a:off x="10210367" y="539990"/>
            <a:ext cx="198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﻿</a:t>
            </a:r>
            <a:r>
              <a:rPr kumimoji="1" lang="en-US" altLang="zh-CN" sz="1200" dirty="0">
                <a:hlinkClick r:id="rId4"/>
              </a:rPr>
              <a:t>Eur. Phys. J. C (2020) 80 :61</a:t>
            </a:r>
            <a:endParaRPr kumimoji="1" lang="zh-CN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C626DFB-3CBA-6EC2-D651-858CA60F6E25}"/>
                  </a:ext>
                </a:extLst>
              </p:cNvPr>
              <p:cNvSpPr txBox="1"/>
              <p:nvPr/>
            </p:nvSpPr>
            <p:spPr>
              <a:xfrm>
                <a:off x="8310447" y="1079980"/>
                <a:ext cx="3799840" cy="1835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dirty="0"/>
                  <a:t>Plot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1: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/>
                  <a:t>Projection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of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b="1" dirty="0"/>
                  <a:t>neutrino</a:t>
                </a:r>
                <a:r>
                  <a:rPr kumimoji="1" lang="zh-CN" altLang="en-US" sz="1600" b="1" dirty="0"/>
                  <a:t> </a:t>
                </a:r>
                <a:r>
                  <a:rPr kumimoji="1" lang="en-US" altLang="zh-CN" sz="1600" b="1" dirty="0"/>
                  <a:t>spectrum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on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current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b="1" dirty="0"/>
                  <a:t>cross</a:t>
                </a:r>
                <a:r>
                  <a:rPr kumimoji="1" lang="zh-CN" altLang="en-US" sz="1600" b="1" dirty="0"/>
                  <a:t> </a:t>
                </a:r>
                <a:r>
                  <a:rPr kumimoji="1" lang="en-US" altLang="zh-CN" sz="1600" b="1" dirty="0"/>
                  <a:t>section</a:t>
                </a:r>
                <a:r>
                  <a:rPr kumimoji="1" lang="zh-CN" altLang="en-US" sz="1600" b="1" dirty="0"/>
                  <a:t> </a:t>
                </a:r>
                <a:r>
                  <a:rPr kumimoji="1" lang="en-US" altLang="zh-CN" sz="1600" b="1" dirty="0"/>
                  <a:t>measurement</a:t>
                </a:r>
                <a:r>
                  <a:rPr kumimoji="1" lang="en-US" altLang="zh-CN" sz="1600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/>
                  <a:t>Cover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unmeasured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regions.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zh-CN" alt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en-US" altLang="zh-CN" sz="1600" dirty="0"/>
                  <a:t>:</a:t>
                </a:r>
                <a:r>
                  <a:rPr kumimoji="1" lang="zh-CN" altLang="en-US" sz="16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kumimoji="1" lang="en-US" altLang="zh-CN" sz="1600" b="0" i="0" smtClean="0">
                        <a:latin typeface="Cambria Math" panose="02040503050406030204" pitchFamily="18" charset="0"/>
                      </a:rPr>
                      <m:t>250</m:t>
                    </m:r>
                    <m:r>
                      <a:rPr kumimoji="1" lang="zh-CN" altLang="en-US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16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kumimoji="1" lang="en-US" altLang="zh-CN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zh-CN" alt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en-US" altLang="zh-CN" sz="1600" dirty="0"/>
                  <a:t>:</a:t>
                </a:r>
                <a:r>
                  <a:rPr kumimoji="1" lang="zh-CN" altLang="en-US" sz="16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0" i="0" smtClean="0">
                        <a:latin typeface="Cambria Math" panose="02040503050406030204" pitchFamily="18" charset="0"/>
                      </a:rPr>
                      <m:t>[360</m:t>
                    </m:r>
                    <m:r>
                      <a:rPr kumimoji="1" lang="zh-CN" altLang="en-US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1600" b="0" i="0" smtClean="0">
                        <a:latin typeface="Cambria Math" panose="02040503050406030204" pitchFamily="18" charset="0"/>
                      </a:rPr>
                      <m:t>GeV</m:t>
                    </m:r>
                    <m:r>
                      <a:rPr kumimoji="1" lang="en-US" altLang="zh-CN" sz="16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zh-CN" altLang="en-US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600" b="0" i="0" smtClean="0">
                        <a:latin typeface="Cambria Math" panose="02040503050406030204" pitchFamily="18" charset="0"/>
                      </a:rPr>
                      <m:t>6.3</m:t>
                    </m:r>
                    <m:r>
                      <a:rPr kumimoji="1" lang="zh-CN" altLang="en-US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1600" b="0" i="0" smtClean="0">
                        <a:latin typeface="Cambria Math" panose="02040503050406030204" pitchFamily="18" charset="0"/>
                      </a:rPr>
                      <m:t>TeV</m:t>
                    </m:r>
                    <m:r>
                      <a:rPr kumimoji="1" lang="en-US" altLang="zh-CN" sz="1600" b="0" i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1" lang="en-US" altLang="zh-CN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zh-CN" alt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en-US" altLang="zh-CN" sz="1600" dirty="0"/>
                  <a:t>:</a:t>
                </a:r>
                <a:r>
                  <a:rPr kumimoji="1" lang="zh-CN" altLang="en-US" sz="16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i="1">
                        <a:latin typeface="Cambria Math" panose="02040503050406030204" pitchFamily="18" charset="0"/>
                      </a:rPr>
                      <m:t>&gt;</m:t>
                    </m:r>
                    <m:r>
                      <a:rPr kumimoji="1" lang="en-US" altLang="zh-CN" sz="1600">
                        <a:latin typeface="Cambria Math" panose="02040503050406030204" pitchFamily="18" charset="0"/>
                      </a:rPr>
                      <m:t>250</m:t>
                    </m:r>
                    <m:r>
                      <a:rPr kumimoji="1" lang="zh-CN" altLang="en-US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160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kumimoji="1" lang="en-US" altLang="zh-CN" sz="16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C626DFB-3CBA-6EC2-D651-858CA60F6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0447" y="1079980"/>
                <a:ext cx="3799840" cy="1835695"/>
              </a:xfrm>
              <a:prstGeom prst="rect">
                <a:avLst/>
              </a:prstGeom>
              <a:blipFill>
                <a:blip r:embed="rId5"/>
                <a:stretch>
                  <a:fillRect l="-1000" t="-685" b="-34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5AFF9678-A405-92B3-38A8-FAF74C67EB70}"/>
              </a:ext>
            </a:extLst>
          </p:cNvPr>
          <p:cNvSpPr txBox="1"/>
          <p:nvPr/>
        </p:nvSpPr>
        <p:spPr>
          <a:xfrm>
            <a:off x="8310447" y="4009612"/>
            <a:ext cx="37998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/>
              <a:t>Plot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2: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600" dirty="0"/>
              <a:t>Estimated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measurement</a:t>
            </a:r>
            <a:r>
              <a:rPr kumimoji="1" lang="zh-CN" altLang="en-US" sz="1600" dirty="0"/>
              <a:t> </a:t>
            </a:r>
            <a:r>
              <a:rPr kumimoji="1" lang="en-US" altLang="zh-CN" sz="1600" b="1" dirty="0"/>
              <a:t>error</a:t>
            </a:r>
            <a:r>
              <a:rPr kumimoji="1" lang="zh-CN" altLang="en-US" sz="1600" b="1" dirty="0"/>
              <a:t> </a:t>
            </a:r>
            <a:r>
              <a:rPr kumimoji="1" lang="en-US" altLang="zh-CN" sz="1600" b="1" dirty="0"/>
              <a:t>bar</a:t>
            </a:r>
            <a:r>
              <a:rPr kumimoji="1" lang="en-US" altLang="zh-CN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600" dirty="0"/>
              <a:t>Solid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error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bars: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estimated</a:t>
            </a:r>
            <a:r>
              <a:rPr kumimoji="1" lang="zh-CN" altLang="en-US" sz="1600" dirty="0"/>
              <a:t>  </a:t>
            </a:r>
            <a:r>
              <a:rPr kumimoji="1" lang="en-US" altLang="zh-CN" sz="1600" dirty="0"/>
              <a:t>statistical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uncertainty.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600" dirty="0"/>
              <a:t>Shaded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regions: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estimated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systematical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uncertainty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from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different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MC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generator.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600" dirty="0"/>
              <a:t>Dashed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error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bars: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combination.</a:t>
            </a:r>
          </a:p>
        </p:txBody>
      </p:sp>
    </p:spTree>
    <p:extLst>
      <p:ext uri="{BB962C8B-B14F-4D97-AF65-F5344CB8AC3E}">
        <p14:creationId xmlns:p14="http://schemas.microsoft.com/office/powerpoint/2010/main" val="499574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3B15CA-1B96-6295-9849-76BAE777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12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CEA78B77-C148-8E94-DD6F-A6CCECE32EF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2763072"/>
                <a:ext cx="12192000" cy="1331856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101882" tIns="50941" rIns="101882" bIns="50941" numCol="1" anchor="ctr" anchorCtr="0" compatLnSpc="1">
                <a:prstTxWarp prst="textNoShape">
                  <a:avLst/>
                </a:prstTxWarp>
              </a:bodyPr>
              <a:lstStyle>
                <a:lvl1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 b="0" i="0" kern="1200">
                    <a:solidFill>
                      <a:schemeClr val="bg1"/>
                    </a:solidFill>
                    <a:latin typeface="PingFang SC Medium" charset="-122"/>
                    <a:ea typeface="PingFang SC Medium" charset="-122"/>
                    <a:cs typeface="PingFang SC Medium" charset="-122"/>
                  </a:defRPr>
                </a:lvl1pPr>
                <a:lvl2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2pPr>
                <a:lvl3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3pPr>
                <a:lvl4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4pPr>
                <a:lvl5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5pPr>
                <a:lvl6pPr marL="337129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6pPr>
                <a:lvl7pPr marL="674258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7pPr>
                <a:lvl8pPr marL="1011387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8pPr>
                <a:lvl9pPr marL="1348516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9pPr>
              </a:lstStyle>
              <a:p>
                <a:pPr lvl="0" eaLnBrk="1" hangingPunct="1"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ea typeface="PingFang SC Medium" charset="-122"/>
                  </a:rPr>
                  <a:t>Neutrino</a:t>
                </a:r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ea typeface="PingFang SC Medium" charset="-122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ea typeface="PingFang SC Medium" charset="-122"/>
                  </a:rPr>
                  <a:t>Results</a:t>
                </a:r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ea typeface="PingFang SC Medium" charset="-122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ea typeface="PingFang SC Medium" charset="-122"/>
                  </a:rPr>
                  <a:t>@</a:t>
                </a:r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ea typeface="PingFang SC Medium" charset="-122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ea typeface="PingFang SC Medium" charset="-122"/>
                  </a:rPr>
                  <a:t>Pilot</a:t>
                </a:r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ea typeface="PingFang SC Medium" charset="-122"/>
                  </a:rPr>
                  <a:t> </a:t>
                </a:r>
                <a:r>
                  <a:rPr lang="en-US" altLang="zh-CN" sz="3200" dirty="0">
                    <a:solidFill>
                      <a:sysClr val="window" lastClr="FFFFFF"/>
                    </a:solidFill>
                  </a:rPr>
                  <a:t>&amp;</a:t>
                </a:r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ea typeface="PingFang SC Medium" charset="-122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ea typeface="PingFang SC Medium" charset="-122"/>
                  </a:rPr>
                  <a:t>FASER</a:t>
                </a:r>
                <a14:m>
                  <m:oMath xmlns:m="http://schemas.openxmlformats.org/officeDocument/2006/math"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PingFang SC Medium" charset="-122"/>
                      </a:rPr>
                      <m:t>𝜈</m:t>
                    </m:r>
                  </m:oMath>
                </a14:m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ea typeface="PingFang SC Medium" charset="-122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ea typeface="PingFang SC Medium" charset="-122"/>
                  </a:rPr>
                  <a:t>&amp;</a:t>
                </a:r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ea typeface="PingFang SC Medium" charset="-122"/>
                  </a:rPr>
                  <a:t> </a:t>
                </a:r>
                <a:r>
                  <a:rPr lang="en-US" altLang="zh-CN" sz="3200" dirty="0">
                    <a:solidFill>
                      <a:sysClr val="window" lastClr="FFFFFF"/>
                    </a:solidFill>
                  </a:rPr>
                  <a:t>FASER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PingFang SC Medium" charset="-122"/>
                </a:endParaRP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CEA78B77-C148-8E94-DD6F-A6CCECE32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763072"/>
                <a:ext cx="12192000" cy="133185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535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F65C91-F986-A3F7-6E31-EF1345F8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13</a:t>
            </a:fld>
            <a:endParaRPr kumimoji="1" lang="zh-CN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9782279-58A2-09FE-1D32-9A774EAF3A08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539990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37129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74258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11387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48516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3361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Neutrino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Candidates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@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Pilot</a:t>
            </a:r>
            <a:r>
              <a:rPr kumimoji="0" lang="zh-CN" altLang="en-US" sz="251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Detector</a:t>
            </a:r>
            <a:r>
              <a:rPr lang="zh-CN" altLang="en-US" dirty="0">
                <a:solidFill>
                  <a:sysClr val="window" lastClr="FFFFFF"/>
                </a:solidFill>
              </a:rPr>
              <a:t> </a:t>
            </a:r>
            <a:r>
              <a:rPr lang="en-US" altLang="zh-CN" dirty="0">
                <a:solidFill>
                  <a:sysClr val="window" lastClr="FFFFFF"/>
                </a:solidFill>
              </a:rPr>
              <a:t>in</a:t>
            </a:r>
            <a:r>
              <a:rPr lang="zh-CN" altLang="en-US" dirty="0">
                <a:solidFill>
                  <a:sysClr val="window" lastClr="FFFFFF"/>
                </a:solidFill>
              </a:rPr>
              <a:t> </a:t>
            </a:r>
            <a:r>
              <a:rPr lang="en-US" altLang="zh-CN" dirty="0">
                <a:solidFill>
                  <a:sysClr val="window" lastClr="FFFFFF"/>
                </a:solidFill>
              </a:rPr>
              <a:t>2018</a:t>
            </a:r>
            <a:endParaRPr kumimoji="0" lang="en-CN" sz="2515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07CE5D7-DD87-25BF-8A3F-FAE8638B56BD}"/>
              </a:ext>
            </a:extLst>
          </p:cNvPr>
          <p:cNvSpPr txBox="1"/>
          <p:nvPr/>
        </p:nvSpPr>
        <p:spPr>
          <a:xfrm>
            <a:off x="9900988" y="539990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﻿</a:t>
            </a:r>
            <a:r>
              <a:rPr kumimoji="1" lang="en-US" altLang="zh-CN" sz="1200" dirty="0">
                <a:hlinkClick r:id="rId2"/>
              </a:rPr>
              <a:t>10.1103/PhysRevD.104.L091101</a:t>
            </a:r>
            <a:endParaRPr kumimoji="1" lang="zh-CN" altLang="en-US" sz="12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AE2DF11-385C-BCE5-AA43-D847CBCFD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" y="823334"/>
            <a:ext cx="6134100" cy="20828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58FCFFF-CE5B-E20A-0662-443B277D70A2}"/>
              </a:ext>
            </a:extLst>
          </p:cNvPr>
          <p:cNvSpPr txBox="1"/>
          <p:nvPr/>
        </p:nvSpPr>
        <p:spPr>
          <a:xfrm>
            <a:off x="885638" y="2866937"/>
            <a:ext cx="2193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/>
              <a:t>Pilot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emulsion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detector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in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TI18</a:t>
            </a:r>
            <a:endParaRPr kumimoji="1" lang="zh-CN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DC1C87E-DCB9-7B61-717D-24E7B027D5E9}"/>
                  </a:ext>
                </a:extLst>
              </p:cNvPr>
              <p:cNvSpPr txBox="1"/>
              <p:nvPr/>
            </p:nvSpPr>
            <p:spPr>
              <a:xfrm>
                <a:off x="6818156" y="1007611"/>
                <a:ext cx="5223996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Divided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two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modules: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﻿14-kg module with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101</a:t>
                </a:r>
                <a:r>
                  <a:rPr kumimoji="1" lang="en-US" altLang="zh-CN" dirty="0"/>
                  <a:t> 1-mm-thick </a:t>
                </a:r>
                <a:r>
                  <a:rPr kumimoji="1" lang="en-US" altLang="zh-CN" b="1" dirty="0"/>
                  <a:t>lead</a:t>
                </a:r>
                <a:r>
                  <a:rPr kumimoji="1" lang="en-US" altLang="zh-CN" dirty="0"/>
                  <a:t> plates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15-kg module with </a:t>
                </a:r>
                <a:r>
                  <a:rPr kumimoji="1" lang="en-US" altLang="zh-CN" b="1" dirty="0"/>
                  <a:t>120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0.5-mm-thick </a:t>
                </a:r>
                <a:r>
                  <a:rPr kumimoji="1" lang="en-US" altLang="zh-CN" b="1" dirty="0"/>
                  <a:t>tungsten</a:t>
                </a:r>
                <a:r>
                  <a:rPr kumimoji="1" lang="en-US" altLang="zh-CN" dirty="0"/>
                  <a:t> plates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﻿An integrated luminosity of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12.2 </m:t>
                    </m:r>
                    <m:r>
                      <m:rPr>
                        <m:sty m:val="p"/>
                      </m:rPr>
                      <a:rPr kumimoji="1" lang="en-US" altLang="zh-CN" i="0" dirty="0" smtClean="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i="0" dirty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kumimoji="1" lang="en-US" altLang="zh-CN" b="0" i="0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﻿with pp collisions at </a:t>
                </a:r>
                <a14:m>
                  <m:oMath xmlns:m="http://schemas.openxmlformats.org/officeDocument/2006/math">
                    <m:r>
                      <a:rPr kumimoji="1" lang="en-US" altLang="zh-CN" i="0" dirty="0" smtClean="0">
                        <a:latin typeface="Cambria Math" panose="02040503050406030204" pitchFamily="18" charset="0"/>
                      </a:rPr>
                      <m:t>13</m:t>
                    </m:r>
                    <m:r>
                      <a:rPr kumimoji="1" lang="zh-CN" altLang="en-US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i="0" dirty="0" err="1" smtClean="0">
                        <a:latin typeface="Cambria Math" panose="02040503050406030204" pitchFamily="18" charset="0"/>
                      </a:rPr>
                      <m:t>TeV</m:t>
                    </m:r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DC1C87E-DCB9-7B61-717D-24E7B027D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156" y="1007611"/>
                <a:ext cx="5223996" cy="2031325"/>
              </a:xfrm>
              <a:prstGeom prst="rect">
                <a:avLst/>
              </a:prstGeom>
              <a:blipFill>
                <a:blip r:embed="rId4"/>
                <a:stretch>
                  <a:fillRect l="-726" t="-1242" b="-37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231FCFC0-5011-759E-1521-33C31B133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70" y="3694398"/>
            <a:ext cx="5637530" cy="245556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D047C19-79A2-BCE3-2B1F-4E8DCF9A0795}"/>
              </a:ext>
            </a:extLst>
          </p:cNvPr>
          <p:cNvSpPr txBox="1"/>
          <p:nvPr/>
        </p:nvSpPr>
        <p:spPr>
          <a:xfrm>
            <a:off x="88264" y="6270369"/>
            <a:ext cx="6332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/>
              <a:t>Selection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based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on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﻿reconstructed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charged particle tracks, forming a </a:t>
            </a:r>
            <a:r>
              <a:rPr kumimoji="1" lang="en-US" altLang="zh-CN" sz="1200" b="1" dirty="0"/>
              <a:t>neutral vertex</a:t>
            </a:r>
            <a:r>
              <a:rPr kumimoji="1" lang="en-US" altLang="zh-CN" sz="1200" dirty="0"/>
              <a:t> in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FASER</a:t>
            </a:r>
            <a:r>
              <a:rPr kumimoji="1" lang="el-GR" altLang="zh-CN" sz="1200" dirty="0"/>
              <a:t>ν</a:t>
            </a:r>
            <a:endParaRPr kumimoji="1" lang="en-US" altLang="zh-CN" dirty="0"/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FE47C2DD-C4A6-9F01-4A85-2DE72341CF5A}"/>
              </a:ext>
            </a:extLst>
          </p:cNvPr>
          <p:cNvCxnSpPr>
            <a:cxnSpLocks/>
          </p:cNvCxnSpPr>
          <p:nvPr/>
        </p:nvCxnSpPr>
        <p:spPr>
          <a:xfrm>
            <a:off x="1620225" y="6075959"/>
            <a:ext cx="36449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AE94DC11-809B-F038-46F7-FD467682ACCB}"/>
              </a:ext>
            </a:extLst>
          </p:cNvPr>
          <p:cNvCxnSpPr>
            <a:cxnSpLocks/>
          </p:cNvCxnSpPr>
          <p:nvPr/>
        </p:nvCxnSpPr>
        <p:spPr>
          <a:xfrm flipV="1">
            <a:off x="1620225" y="5730893"/>
            <a:ext cx="0" cy="34506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6C0C3B4F-FF2B-7344-D11E-B9D7E3BB151F}"/>
              </a:ext>
            </a:extLst>
          </p:cNvPr>
          <p:cNvSpPr txBox="1"/>
          <p:nvPr/>
        </p:nvSpPr>
        <p:spPr>
          <a:xfrm>
            <a:off x="1446476" y="5596515"/>
            <a:ext cx="256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chemeClr val="bg1"/>
                </a:solidFill>
              </a:rPr>
              <a:t>y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C4A859A-9AB6-775C-2A4D-5982BA9BB859}"/>
              </a:ext>
            </a:extLst>
          </p:cNvPr>
          <p:cNvSpPr txBox="1"/>
          <p:nvPr/>
        </p:nvSpPr>
        <p:spPr>
          <a:xfrm>
            <a:off x="1910157" y="5856386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chemeClr val="bg1"/>
                </a:solidFill>
              </a:rPr>
              <a:t>z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D0F68E6A-8890-EA63-4B9A-3E26187F91EE}"/>
              </a:ext>
            </a:extLst>
          </p:cNvPr>
          <p:cNvCxnSpPr>
            <a:cxnSpLocks/>
          </p:cNvCxnSpPr>
          <p:nvPr/>
        </p:nvCxnSpPr>
        <p:spPr>
          <a:xfrm>
            <a:off x="4251665" y="6060542"/>
            <a:ext cx="36449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3F80B111-6C53-57C0-D2AE-B2BDC1BB4004}"/>
              </a:ext>
            </a:extLst>
          </p:cNvPr>
          <p:cNvCxnSpPr>
            <a:cxnSpLocks/>
          </p:cNvCxnSpPr>
          <p:nvPr/>
        </p:nvCxnSpPr>
        <p:spPr>
          <a:xfrm flipV="1">
            <a:off x="4251665" y="5715476"/>
            <a:ext cx="0" cy="34506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43A91346-AED4-38B0-CBDA-F8835A516728}"/>
              </a:ext>
            </a:extLst>
          </p:cNvPr>
          <p:cNvSpPr txBox="1"/>
          <p:nvPr/>
        </p:nvSpPr>
        <p:spPr>
          <a:xfrm>
            <a:off x="4077916" y="5581098"/>
            <a:ext cx="256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chemeClr val="bg1"/>
                </a:solidFill>
              </a:rPr>
              <a:t>y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6E1F4DD-C0EA-7C42-688B-15F2906E207C}"/>
              </a:ext>
            </a:extLst>
          </p:cNvPr>
          <p:cNvSpPr txBox="1"/>
          <p:nvPr/>
        </p:nvSpPr>
        <p:spPr>
          <a:xfrm>
            <a:off x="4541597" y="5840969"/>
            <a:ext cx="251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chemeClr val="bg1"/>
                </a:solidFill>
              </a:rPr>
              <a:t>x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88F4AD1-7A36-C291-D3F4-4984BF99BF3A}"/>
                  </a:ext>
                </a:extLst>
              </p:cNvPr>
              <p:cNvSpPr txBox="1"/>
              <p:nvPr/>
            </p:nvSpPr>
            <p:spPr>
              <a:xfrm>
                <a:off x="6590083" y="3639293"/>
                <a:ext cx="5429766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b="1" dirty="0"/>
                  <a:t>Vertex</a:t>
                </a:r>
                <a:r>
                  <a:rPr kumimoji="1" lang="zh-CN" altLang="en-US" sz="1200" b="1" dirty="0"/>
                  <a:t> </a:t>
                </a:r>
                <a:r>
                  <a:rPr kumimoji="1" lang="en-US" altLang="zh-CN" sz="1200" b="1" dirty="0"/>
                  <a:t>Selections</a:t>
                </a:r>
                <a:r>
                  <a:rPr kumimoji="1" lang="en-US" altLang="zh-CN" sz="1200" dirty="0"/>
                  <a:t>: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Neutral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vertex,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i.e.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without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charged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parent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tracks.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﻿A looser track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selection is used for the charged parent track search.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Has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5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or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more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tracks.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Converging track patterns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with an impact parameter less than </a:t>
                </a:r>
                <a14:m>
                  <m:oMath xmlns:m="http://schemas.openxmlformats.org/officeDocument/2006/math">
                    <m:r>
                      <a:rPr kumimoji="1" lang="en-US" altLang="zh-CN" sz="1200" i="1" dirty="0">
                        <a:latin typeface="Cambria Math" panose="02040503050406030204" pitchFamily="18" charset="0"/>
                      </a:rPr>
                      <m:t>5 </m:t>
                    </m:r>
                    <m:r>
                      <m:rPr>
                        <m:sty m:val="p"/>
                      </m:rPr>
                      <a:rPr kumimoji="1" lang="en-US" altLang="zh-CN" sz="1200" dirty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kumimoji="1" lang="en-US" altLang="zh-CN" sz="1200" dirty="0"/>
                  <a:t>.</a:t>
                </a:r>
              </a:p>
              <a:p>
                <a:endParaRPr kumimoji="1" lang="en-US" altLang="zh-CN" sz="1200" dirty="0"/>
              </a:p>
              <a:p>
                <a:r>
                  <a:rPr kumimoji="1" lang="en-US" altLang="zh-CN" sz="1200" b="1" dirty="0"/>
                  <a:t>Track</a:t>
                </a:r>
                <a:r>
                  <a:rPr kumimoji="1" lang="zh-CN" altLang="en-US" sz="1200" b="1" dirty="0"/>
                  <a:t> </a:t>
                </a:r>
                <a:r>
                  <a:rPr kumimoji="1" lang="en-US" altLang="zh-CN" sz="1200" b="1" dirty="0"/>
                  <a:t>Selections</a:t>
                </a:r>
                <a:r>
                  <a:rPr kumimoji="1" lang="en-US" altLang="zh-CN" sz="1200" dirty="0"/>
                  <a:t>: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Pass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through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at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least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3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plates.</a:t>
                </a:r>
              </a:p>
              <a:p>
                <a:endParaRPr kumimoji="1" lang="en-US" altLang="zh-CN" sz="1200" dirty="0"/>
              </a:p>
              <a:p>
                <a:r>
                  <a:rPr kumimoji="1" lang="en-US" altLang="zh-CN" sz="1200" b="1" dirty="0"/>
                  <a:t>Collimation</a:t>
                </a:r>
                <a:r>
                  <a:rPr kumimoji="1" lang="zh-CN" altLang="en-US" sz="1200" b="1" dirty="0"/>
                  <a:t> </a:t>
                </a:r>
                <a:r>
                  <a:rPr kumimoji="1" lang="en-US" altLang="zh-CN" sz="1200" b="1" dirty="0"/>
                  <a:t>Cuts</a:t>
                </a:r>
                <a:r>
                  <a:rPr kumimoji="1" lang="en-US" altLang="zh-CN" sz="1200" dirty="0"/>
                  <a:t>: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The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number of tracks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200" i="1" dirty="0" smtClean="0">
                        <a:latin typeface="Cambria Math" panose="02040503050406030204" pitchFamily="18" charset="0"/>
                      </a:rPr>
                      <m:t>tan</m:t>
                    </m:r>
                    <m:r>
                      <a:rPr kumimoji="1" lang="en-US" altLang="zh-CN" sz="1200" i="1" dirty="0" smtClean="0">
                        <a:latin typeface="Cambria Math" panose="02040503050406030204" pitchFamily="18" charset="0"/>
                      </a:rPr>
                      <m:t>⁡</m:t>
                    </m:r>
                    <m:r>
                      <a:rPr kumimoji="1" lang="el-GR" altLang="zh-CN" sz="1200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l-GR" altLang="zh-CN" sz="1200" i="1" dirty="0" smtClean="0">
                        <a:latin typeface="Cambria Math" panose="02040503050406030204" pitchFamily="18" charset="0"/>
                      </a:rPr>
                      <m:t> ≤ 0.1</m:t>
                    </m:r>
                  </m:oMath>
                </a14:m>
                <a:r>
                  <a:rPr kumimoji="1" lang="el-GR" altLang="zh-CN" sz="1200" dirty="0"/>
                  <a:t> </a:t>
                </a:r>
                <a:r>
                  <a:rPr kumimoji="1" lang="en-US" altLang="zh-CN" sz="1200" dirty="0"/>
                  <a:t>with respect to the beam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direction is required to be 5 or more.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﻿The number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of tracks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200" i="1" dirty="0" smtClean="0">
                        <a:latin typeface="Cambria Math" panose="02040503050406030204" pitchFamily="18" charset="0"/>
                      </a:rPr>
                      <m:t>tan</m:t>
                    </m:r>
                    <m:r>
                      <a:rPr kumimoji="1" lang="en-US" altLang="zh-CN" sz="1200" i="1" dirty="0" smtClean="0">
                        <a:latin typeface="Cambria Math" panose="02040503050406030204" pitchFamily="18" charset="0"/>
                      </a:rPr>
                      <m:t>⁡</m:t>
                    </m:r>
                    <m:r>
                      <a:rPr kumimoji="1" lang="el-GR" altLang="zh-CN" sz="1200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l-GR" altLang="zh-CN" sz="1200" i="1" dirty="0" smtClean="0">
                        <a:latin typeface="Cambria Math" panose="02040503050406030204" pitchFamily="18" charset="0"/>
                      </a:rPr>
                      <m:t> &gt; 0.1</m:t>
                    </m:r>
                  </m:oMath>
                </a14:m>
                <a:r>
                  <a:rPr kumimoji="1" lang="el-GR" altLang="zh-CN" sz="1200" dirty="0"/>
                  <a:t> </a:t>
                </a:r>
                <a:r>
                  <a:rPr kumimoji="1" lang="en-US" altLang="zh-CN" sz="1200" dirty="0"/>
                  <a:t>with respect to the beam direction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is required to be 4 or less.</a:t>
                </a:r>
                <a:endParaRPr kumimoji="1" lang="zh-CN" altLang="en-US" sz="1200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88F4AD1-7A36-C291-D3F4-4984BF99BF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083" y="3639293"/>
                <a:ext cx="5429766" cy="2677656"/>
              </a:xfrm>
              <a:prstGeom prst="rect">
                <a:avLst/>
              </a:prstGeom>
              <a:blipFill>
                <a:blip r:embed="rId6"/>
                <a:stretch>
                  <a:fillRect b="-4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>
            <a:extLst>
              <a:ext uri="{FF2B5EF4-FFF2-40B4-BE49-F238E27FC236}">
                <a16:creationId xmlns:a16="http://schemas.microsoft.com/office/drawing/2014/main" id="{A3A3F57A-73C8-2D10-9899-F9C7B03B41CC}"/>
              </a:ext>
            </a:extLst>
          </p:cNvPr>
          <p:cNvSpPr txBox="1"/>
          <p:nvPr/>
        </p:nvSpPr>
        <p:spPr>
          <a:xfrm>
            <a:off x="7126324" y="3269961"/>
            <a:ext cx="4357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/>
              <a:t>Event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Selection: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Find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Neutral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Vertex</a:t>
            </a:r>
            <a:endParaRPr kumimoji="1" lang="zh-CN" altLang="en-US" sz="2000" b="1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B383A1E-FDF1-AE2F-D491-67ADFD3B6E43}"/>
              </a:ext>
            </a:extLst>
          </p:cNvPr>
          <p:cNvSpPr txBox="1"/>
          <p:nvPr/>
        </p:nvSpPr>
        <p:spPr>
          <a:xfrm>
            <a:off x="6974684" y="6316949"/>
            <a:ext cx="4180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18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neutral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﻿vertices</a:t>
            </a:r>
            <a:r>
              <a:rPr kumimoji="1" lang="en-US" altLang="zh-CN" dirty="0"/>
              <a:t> passed the selection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7402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5EF350-0B5E-25D7-A6D5-025B3661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14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2F86F01-5050-DF28-0230-B47DE852D060}"/>
              </a:ext>
            </a:extLst>
          </p:cNvPr>
          <p:cNvSpPr txBox="1"/>
          <p:nvPr/>
        </p:nvSpPr>
        <p:spPr>
          <a:xfrm>
            <a:off x="4635353" y="656686"/>
            <a:ext cx="2921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/>
              <a:t>Background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Estimation</a:t>
            </a:r>
            <a:endParaRPr kumimoji="1" lang="zh-CN" alt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D2BF9A8-889F-793D-6DFB-9B03CA019C7F}"/>
                  </a:ext>
                </a:extLst>
              </p:cNvPr>
              <p:cNvSpPr txBox="1"/>
              <p:nvPr/>
            </p:nvSpPr>
            <p:spPr>
              <a:xfrm>
                <a:off x="710828" y="1035086"/>
                <a:ext cx="1064297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Considered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neutral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hadron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interaction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FASER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en-US" altLang="zh-CN" dirty="0"/>
                  <a:t>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evaluated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with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MC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simulation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﻿A multivariate discriminant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based on a </a:t>
                </a:r>
                <a:r>
                  <a:rPr kumimoji="1" lang="en-US" altLang="zh-CN" b="1" dirty="0"/>
                  <a:t>boosted decision tree (BDT)</a:t>
                </a:r>
                <a:r>
                  <a:rPr kumimoji="1" lang="en-US" altLang="zh-CN" dirty="0"/>
                  <a:t> algorithm has been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developed to distinguish neutrino signal from neutral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hadron background.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D2BF9A8-889F-793D-6DFB-9B03CA019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28" y="1035086"/>
                <a:ext cx="10642972" cy="923330"/>
              </a:xfrm>
              <a:prstGeom prst="rect">
                <a:avLst/>
              </a:prstGeom>
              <a:blipFill>
                <a:blip r:embed="rId2"/>
                <a:stretch>
                  <a:fillRect l="-477" t="-2703" b="-9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6C463F28-9AFF-47EF-D244-A0F07BD3A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28" y="2019022"/>
            <a:ext cx="10396996" cy="193116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01D3315-4E25-33C3-4BDA-DD3B90C490EA}"/>
              </a:ext>
            </a:extLst>
          </p:cNvPr>
          <p:cNvSpPr txBox="1"/>
          <p:nvPr/>
        </p:nvSpPr>
        <p:spPr>
          <a:xfrm>
            <a:off x="1829038" y="4093112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Input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Variables</a:t>
            </a:r>
            <a:endParaRPr kumimoji="1"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BAB2038-DD98-D6BD-2E86-E4D0500E675A}"/>
                  </a:ext>
                </a:extLst>
              </p:cNvPr>
              <p:cNvSpPr txBox="1"/>
              <p:nvPr/>
            </p:nvSpPr>
            <p:spPr>
              <a:xfrm>
                <a:off x="161378" y="4462444"/>
                <a:ext cx="553850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The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number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of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tracks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with</a:t>
                </a:r>
                <a:r>
                  <a:rPr kumimoji="1" lang="zh-CN" altLang="en-US" sz="1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200" i="1" dirty="0" smtClean="0">
                        <a:latin typeface="Cambria Math" panose="02040503050406030204" pitchFamily="18" charset="0"/>
                      </a:rPr>
                      <m:t>tan</m:t>
                    </m:r>
                    <m:r>
                      <a:rPr kumimoji="1" lang="en-US" altLang="zh-CN" sz="1200" i="1" dirty="0" smtClean="0">
                        <a:latin typeface="Cambria Math" panose="02040503050406030204" pitchFamily="18" charset="0"/>
                      </a:rPr>
                      <m:t>⁡</m:t>
                    </m:r>
                    <m:r>
                      <a:rPr kumimoji="1" lang="el-GR" altLang="zh-CN" sz="1200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l-GR" altLang="zh-CN" sz="1200" i="1" dirty="0" smtClean="0">
                        <a:latin typeface="Cambria Math" panose="02040503050406030204" pitchFamily="18" charset="0"/>
                      </a:rPr>
                      <m:t> ≤ 0.1</m:t>
                    </m:r>
                  </m:oMath>
                </a14:m>
                <a:r>
                  <a:rPr kumimoji="1" lang="el-GR" altLang="zh-CN" sz="1200" dirty="0"/>
                  <a:t> </a:t>
                </a:r>
                <a:r>
                  <a:rPr kumimoji="1" lang="en-US" altLang="zh-CN" sz="1200" dirty="0"/>
                  <a:t>with respect to the beam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direction.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﻿The number of tracks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with </a:t>
                </a:r>
                <a14:m>
                  <m:oMath xmlns:m="http://schemas.openxmlformats.org/officeDocument/2006/math">
                    <m:r>
                      <a:rPr kumimoji="1" lang="en-US" altLang="zh-CN" sz="1200" i="1" dirty="0" smtClean="0">
                        <a:latin typeface="Cambria Math" panose="02040503050406030204" pitchFamily="18" charset="0"/>
                      </a:rPr>
                      <m:t>0.1 &lt; </m:t>
                    </m:r>
                    <m:r>
                      <m:rPr>
                        <m:sty m:val="p"/>
                      </m:rPr>
                      <a:rPr kumimoji="1" lang="en-US" altLang="zh-CN" sz="1200" i="1" dirty="0" smtClean="0">
                        <a:latin typeface="Cambria Math" panose="02040503050406030204" pitchFamily="18" charset="0"/>
                      </a:rPr>
                      <m:t>tan</m:t>
                    </m:r>
                    <m:r>
                      <a:rPr kumimoji="1" lang="en-US" altLang="zh-CN" sz="1200" i="1" dirty="0" smtClean="0">
                        <a:latin typeface="Cambria Math" panose="02040503050406030204" pitchFamily="18" charset="0"/>
                      </a:rPr>
                      <m:t>⁡</m:t>
                    </m:r>
                    <m:r>
                      <a:rPr kumimoji="1" lang="el-GR" altLang="zh-CN" sz="1200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l-GR" altLang="zh-CN" sz="1200" i="1" dirty="0" smtClean="0">
                        <a:latin typeface="Cambria Math" panose="02040503050406030204" pitchFamily="18" charset="0"/>
                      </a:rPr>
                      <m:t> ≤ 0.3</m:t>
                    </m:r>
                  </m:oMath>
                </a14:m>
                <a:r>
                  <a:rPr kumimoji="1" lang="el-GR" altLang="zh-CN" sz="1200" dirty="0"/>
                  <a:t> </a:t>
                </a:r>
                <a:r>
                  <a:rPr kumimoji="1" lang="en-US" altLang="zh-CN" sz="1200" dirty="0"/>
                  <a:t>with respect to the beam direction.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﻿The absolute value of the vector sum of transverse angles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calculated considering all the tracks as unit vectors in the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plane transverse to the beam direction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1200" i="0" dirty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200" i="0" dirty="0" smtClean="0">
                            <a:latin typeface="Cambria Math" panose="02040503050406030204" pitchFamily="18" charset="0"/>
                          </a:rPr>
                          <m:t>sum</m:t>
                        </m:r>
                      </m:sub>
                    </m:sSub>
                  </m:oMath>
                </a14:m>
                <a:r>
                  <a:rPr kumimoji="1" lang="en-US" altLang="zh-CN" sz="1200" dirty="0"/>
                  <a:t>).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﻿For each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track in the event, we calculate the mean azimuthal angle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between that track and all others, in the plane transverse to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the beam direction, and then take the maximum value in the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event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1200" b="0" i="0" dirty="0" smtClean="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200" i="0" dirty="0" smtClean="0">
                            <a:latin typeface="Cambria Math" panose="02040503050406030204" pitchFamily="18" charset="0"/>
                          </a:rPr>
                          <m:t>mean</m:t>
                        </m:r>
                      </m:sub>
                    </m:sSub>
                  </m:oMath>
                </a14:m>
                <a:r>
                  <a:rPr kumimoji="1" lang="en-US" altLang="zh-CN" sz="1200" dirty="0"/>
                  <a:t>).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﻿For each track in the event, we calculate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the ratio of the number of tracks with azimuthal opening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angle </a:t>
                </a:r>
                <a14:m>
                  <m:oMath xmlns:m="http://schemas.openxmlformats.org/officeDocument/2006/math">
                    <m:r>
                      <a:rPr kumimoji="1" lang="en-US" altLang="zh-CN" sz="1200" i="1" dirty="0" smtClean="0">
                        <a:latin typeface="Cambria Math" panose="02040503050406030204" pitchFamily="18" charset="0"/>
                      </a:rPr>
                      <m:t>≤ 90°</m:t>
                    </m:r>
                  </m:oMath>
                </a14:m>
                <a:r>
                  <a:rPr kumimoji="1" lang="en-US" altLang="zh-CN" sz="1200" dirty="0"/>
                  <a:t> and </a:t>
                </a:r>
                <a14:m>
                  <m:oMath xmlns:m="http://schemas.openxmlformats.org/officeDocument/2006/math">
                    <m:r>
                      <a:rPr kumimoji="1" lang="en-US" altLang="zh-CN" sz="1200" i="1" dirty="0" smtClean="0">
                        <a:latin typeface="Cambria Math" panose="02040503050406030204" pitchFamily="18" charset="0"/>
                      </a:rPr>
                      <m:t>&gt; 90°</m:t>
                    </m:r>
                  </m:oMath>
                </a14:m>
                <a:r>
                  <a:rPr kumimoji="1" lang="en-US" altLang="zh-CN" sz="1200" dirty="0"/>
                  <a:t> in the plane transverse to the beam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direction, and then take the maximum value in the event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200" i="0" dirty="0" smtClean="0"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r>
                  <a:rPr kumimoji="1" lang="en-US" altLang="zh-CN" sz="1200" dirty="0"/>
                  <a:t>).</a:t>
                </a:r>
                <a:endParaRPr kumimoji="1" lang="zh-CN" altLang="en-US" sz="1200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BAB2038-DD98-D6BD-2E86-E4D0500E6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78" y="4462444"/>
                <a:ext cx="5538507" cy="2308324"/>
              </a:xfrm>
              <a:prstGeom prst="rect">
                <a:avLst/>
              </a:prstGeom>
              <a:blipFill>
                <a:blip r:embed="rId4"/>
                <a:stretch>
                  <a:fillRect b="-10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C987C61E-0AE7-D065-9920-D6DA72971D64}"/>
              </a:ext>
            </a:extLst>
          </p:cNvPr>
          <p:cNvSpPr txBox="1"/>
          <p:nvPr/>
        </p:nvSpPr>
        <p:spPr>
          <a:xfrm>
            <a:off x="9900988" y="539990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﻿</a:t>
            </a:r>
            <a:r>
              <a:rPr kumimoji="1" lang="en-US" altLang="zh-CN" sz="1200" dirty="0">
                <a:hlinkClick r:id="rId5"/>
              </a:rPr>
              <a:t>10.1103/PhysRevD.104.L091101</a:t>
            </a:r>
            <a:endParaRPr kumimoji="1" lang="zh-CN" altLang="en-US" sz="12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C11BD60-9688-00A7-E7FF-46F7C7110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6397" y="4124991"/>
            <a:ext cx="3448034" cy="2471737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894F79DD-1798-CCA8-A7B4-98CC98FAE620}"/>
              </a:ext>
            </a:extLst>
          </p:cNvPr>
          <p:cNvSpPr txBox="1"/>
          <p:nvPr/>
        </p:nvSpPr>
        <p:spPr>
          <a:xfrm>
            <a:off x="9400944" y="4114683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/>
              <a:t>﻿The </a:t>
            </a:r>
            <a:r>
              <a:rPr kumimoji="1" lang="en-US" altLang="zh-CN" sz="1200" b="1" dirty="0"/>
              <a:t>BDT outputs</a:t>
            </a:r>
            <a:r>
              <a:rPr kumimoji="1" lang="en-US" altLang="zh-CN" sz="1200" dirty="0"/>
              <a:t> of the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18 observed neutral vertices, and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the expected signal and background distributions (stacked) fitted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to the data.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12633C99-76CB-04AD-B452-912C3F21261A}"/>
                  </a:ext>
                </a:extLst>
              </p:cNvPr>
              <p:cNvSpPr txBox="1"/>
              <p:nvPr/>
            </p:nvSpPr>
            <p:spPr>
              <a:xfrm>
                <a:off x="9400942" y="5176583"/>
                <a:ext cx="2743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﻿Null hypothesis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﻿</a:t>
                </a:r>
                <a:r>
                  <a:rPr kumimoji="1" lang="en-US" altLang="zh-CN" b="1" dirty="0"/>
                  <a:t>disfavored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with a statistical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significance of </a:t>
                </a:r>
                <a14:m>
                  <m:oMath xmlns:m="http://schemas.openxmlformats.org/officeDocument/2006/math">
                    <m:r>
                      <a:rPr kumimoji="1"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1"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kumimoji="1"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12633C99-76CB-04AD-B452-912C3F2126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0942" y="5176583"/>
                <a:ext cx="2743200" cy="1200329"/>
              </a:xfrm>
              <a:prstGeom prst="rect">
                <a:avLst/>
              </a:prstGeom>
              <a:blipFill>
                <a:blip r:embed="rId7"/>
                <a:stretch>
                  <a:fillRect l="-1843" t="-20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le 1">
            <a:extLst>
              <a:ext uri="{FF2B5EF4-FFF2-40B4-BE49-F238E27FC236}">
                <a16:creationId xmlns:a16="http://schemas.microsoft.com/office/drawing/2014/main" id="{1FFC48F0-55B0-E025-1A5C-97D99C922A52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539990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37129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74258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11387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48516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3361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Neutrino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Candidates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@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Pilot</a:t>
            </a:r>
            <a:r>
              <a:rPr kumimoji="0" lang="zh-CN" altLang="en-US" sz="251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Detector</a:t>
            </a:r>
            <a:r>
              <a:rPr lang="zh-CN" altLang="en-US" dirty="0">
                <a:solidFill>
                  <a:sysClr val="window" lastClr="FFFFFF"/>
                </a:solidFill>
              </a:rPr>
              <a:t> </a:t>
            </a:r>
            <a:r>
              <a:rPr lang="en-US" altLang="zh-CN" dirty="0">
                <a:solidFill>
                  <a:sysClr val="window" lastClr="FFFFFF"/>
                </a:solidFill>
              </a:rPr>
              <a:t>in</a:t>
            </a:r>
            <a:r>
              <a:rPr lang="zh-CN" altLang="en-US" dirty="0">
                <a:solidFill>
                  <a:sysClr val="window" lastClr="FFFFFF"/>
                </a:solidFill>
              </a:rPr>
              <a:t> </a:t>
            </a:r>
            <a:r>
              <a:rPr lang="en-US" altLang="zh-CN" dirty="0">
                <a:solidFill>
                  <a:sysClr val="window" lastClr="FFFFFF"/>
                </a:solidFill>
              </a:rPr>
              <a:t>2018</a:t>
            </a:r>
            <a:endParaRPr kumimoji="0" lang="en-CN" sz="2515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7098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FF1498-84BC-3FA0-2FF0-049853DE6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15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906C8953-6D3B-0904-DC8D-A83BC162DE7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0"/>
                <a:ext cx="12192000" cy="539990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101882" tIns="50941" rIns="101882" bIns="50941" numCol="1" anchor="ctr" anchorCtr="0" compatLnSpc="1">
                <a:prstTxWarp prst="textNoShape">
                  <a:avLst/>
                </a:prstTxWarp>
              </a:bodyPr>
              <a:lstStyle>
                <a:lvl1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 b="0" i="0" kern="120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panose="020B0503020204020204" pitchFamily="34" charset="-122"/>
                  </a:defRPr>
                </a:lvl1pPr>
                <a:lvl2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2pPr>
                <a:lvl3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3pPr>
                <a:lvl4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4pPr>
                <a:lvl5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5pPr>
                <a:lvl6pPr marL="337129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6pPr>
                <a:lvl7pPr marL="674258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7pPr>
                <a:lvl8pPr marL="1011387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8pPr>
                <a:lvl9pPr marL="1348516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9pPr>
              </a:lstStyle>
              <a:p>
                <a:pPr lvl="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𝜈</m:t>
                        </m:r>
                      </m:e>
                      <m:sub>
                        <m: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𝑒</m:t>
                        </m:r>
                      </m:sub>
                    </m:sSub>
                    <m:r>
                      <a:rPr kumimoji="0" lang="en-US" altLang="zh-CN" sz="2515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/</m:t>
                    </m:r>
                    <m:acc>
                      <m:accPr>
                        <m:chr m:val="̅"/>
                        <m:ctrlP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0" lang="en-US" altLang="zh-CN" sz="2515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kumimoji="0" lang="en-US" altLang="zh-CN" sz="2515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𝜈</m:t>
                            </m:r>
                          </m:e>
                          <m:sub>
                            <m:r>
                              <a:rPr kumimoji="0" lang="en-US" altLang="zh-CN" sz="2515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𝑒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ysClr val="window" lastClr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ysClr val="window" lastClr="FFFFFF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ysClr val="window" lastClr="FFFFF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zh-CN" b="0" i="1" smtClean="0">
                        <a:solidFill>
                          <a:sysClr val="window" lastClr="FFFFFF"/>
                        </a:solidFill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ysClr val="window" lastClr="FFFF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Cross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Section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@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FASER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in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2022</a:t>
                </a:r>
                <a:endParaRPr kumimoji="0" lang="en-CN" sz="2515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906C8953-6D3B-0904-DC8D-A83BC162D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12192000" cy="539990"/>
              </a:xfrm>
              <a:prstGeom prst="rect">
                <a:avLst/>
              </a:prstGeom>
              <a:blipFill>
                <a:blip r:embed="rId2"/>
                <a:stretch>
                  <a:fillRect t="-6977" b="-18605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CD59F466-3443-3EDE-BBD5-027ECC56C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739324"/>
            <a:ext cx="6464300" cy="1943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9D66342-6CAD-2EDE-48CC-00EBE535AD22}"/>
                  </a:ext>
                </a:extLst>
              </p:cNvPr>
              <p:cNvSpPr txBox="1"/>
              <p:nvPr/>
            </p:nvSpPr>
            <p:spPr>
              <a:xfrm>
                <a:off x="7176167" y="641813"/>
                <a:ext cx="4971266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/>
                  <a:t>398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films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are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used: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/>
                  <a:t>7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films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upstream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are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﻿used to check the absence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of charged parent tracks﻿.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/>
                  <a:t>291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films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are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target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for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analysis.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/>
                  <a:t>100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films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downstream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﻿are used to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measure the energy or the momentum of the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particle tracks.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/>
                  <a:t>Fiducial</a:t>
                </a:r>
                <a:r>
                  <a:rPr kumimoji="1" lang="zh-CN" altLang="en-US" sz="1600" b="1" dirty="0"/>
                  <a:t> </a:t>
                </a:r>
                <a:r>
                  <a:rPr kumimoji="1" lang="en-US" altLang="zh-CN" sz="1600" b="1" dirty="0"/>
                  <a:t>Volume</a:t>
                </a:r>
                <a:r>
                  <a:rPr kumimoji="1" lang="en-US" altLang="zh-CN" sz="1600" dirty="0"/>
                  <a:t>: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﻿</a:t>
                </a:r>
                <a14:m>
                  <m:oMath xmlns:m="http://schemas.openxmlformats.org/officeDocument/2006/math">
                    <m:r>
                      <a:rPr kumimoji="1" lang="en-US" altLang="zh-CN" sz="1600" i="1" dirty="0" smtClean="0">
                        <a:latin typeface="Cambria Math" panose="02040503050406030204" pitchFamily="18" charset="0"/>
                      </a:rPr>
                      <m:t>23.4 × 9.0 </m:t>
                    </m:r>
                    <m:r>
                      <m:rPr>
                        <m:sty m:val="p"/>
                      </m:rPr>
                      <a:rPr kumimoji="1" lang="en-US" altLang="zh-CN" sz="1600" b="0" i="0" dirty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kumimoji="1"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1600" b="0" i="0" dirty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kumimoji="1" lang="en-US" altLang="zh-CN" sz="1600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zh-CN" altLang="en-US" sz="16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6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kumimoji="1" lang="zh-CN" altLang="en-US" sz="16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600" b="0" i="1" dirty="0" smtClean="0">
                        <a:latin typeface="Cambria Math" panose="02040503050406030204" pitchFamily="18" charset="0"/>
                      </a:rPr>
                      <m:t>291</m:t>
                    </m:r>
                    <m:r>
                      <a:rPr kumimoji="1" lang="zh-CN" altLang="en-US" sz="16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1600" b="0" i="0" dirty="0" smtClean="0">
                        <a:latin typeface="Cambria Math" panose="02040503050406030204" pitchFamily="18" charset="0"/>
                      </a:rPr>
                      <m:t>films</m:t>
                    </m:r>
                  </m:oMath>
                </a14:m>
                <a:endParaRPr kumimoji="1" lang="en-US" altLang="zh-CN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/>
                  <a:t>An integrated luminosity of </a:t>
                </a:r>
                <a14:m>
                  <m:oMath xmlns:m="http://schemas.openxmlformats.org/officeDocument/2006/math">
                    <m:r>
                      <a:rPr kumimoji="1" lang="en-US" altLang="zh-CN" sz="1600" i="1" dirty="0">
                        <a:latin typeface="Cambria Math" panose="02040503050406030204" pitchFamily="18" charset="0"/>
                      </a:rPr>
                      <m:t>9</m:t>
                    </m:r>
                    <m:r>
                      <a:rPr kumimoji="1" lang="en-US" altLang="zh-CN" sz="16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sz="1600" b="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kumimoji="1" lang="en-US" altLang="zh-CN" sz="16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1600" i="0" dirty="0" smtClean="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kumimoji="1"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1600" i="0" dirty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kumimoji="1" lang="en-US" altLang="zh-CN" sz="1600" b="0" i="0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﻿with pp collisions at </a:t>
                </a:r>
                <a14:m>
                  <m:oMath xmlns:m="http://schemas.openxmlformats.org/officeDocument/2006/math">
                    <m:r>
                      <a:rPr kumimoji="1" lang="en-US" altLang="zh-CN" sz="1600" i="0" dirty="0" smtClean="0">
                        <a:latin typeface="Cambria Math" panose="02040503050406030204" pitchFamily="18" charset="0"/>
                      </a:rPr>
                      <m:t>13</m:t>
                    </m:r>
                    <m:r>
                      <a:rPr kumimoji="1" lang="en-US" altLang="zh-CN" sz="1600" b="0" i="0" dirty="0" smtClean="0">
                        <a:latin typeface="Cambria Math" panose="02040503050406030204" pitchFamily="18" charset="0"/>
                      </a:rPr>
                      <m:t>.6</m:t>
                    </m:r>
                    <m:r>
                      <a:rPr kumimoji="1" lang="zh-CN" altLang="en-US" sz="160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1600" i="0" dirty="0" err="1" smtClean="0">
                        <a:latin typeface="Cambria Math" panose="02040503050406030204" pitchFamily="18" charset="0"/>
                      </a:rPr>
                      <m:t>TeV</m:t>
                    </m:r>
                  </m:oMath>
                </a14:m>
                <a:endParaRPr kumimoji="1" lang="en-US" altLang="zh-CN" sz="16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9D66342-6CAD-2EDE-48CC-00EBE535A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167" y="641813"/>
                <a:ext cx="4971266" cy="2554545"/>
              </a:xfrm>
              <a:prstGeom prst="rect">
                <a:avLst/>
              </a:prstGeom>
              <a:blipFill>
                <a:blip r:embed="rId4"/>
                <a:stretch>
                  <a:fillRect l="-254" t="-990" b="-19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D20175E-A359-7E07-CB1D-522903FB264F}"/>
                  </a:ext>
                </a:extLst>
              </p:cNvPr>
              <p:cNvSpPr txBox="1"/>
              <p:nvPr/>
            </p:nvSpPr>
            <p:spPr>
              <a:xfrm>
                <a:off x="161290" y="2767137"/>
                <a:ext cx="8952230" cy="4090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b="1" dirty="0"/>
                  <a:t>Vertex</a:t>
                </a:r>
                <a:r>
                  <a:rPr kumimoji="1" lang="zh-CN" altLang="en-US" sz="1200" b="1" dirty="0"/>
                  <a:t> </a:t>
                </a:r>
                <a:r>
                  <a:rPr kumimoji="1" lang="en-US" altLang="zh-CN" sz="1200" b="1" dirty="0"/>
                  <a:t>Selections</a:t>
                </a:r>
                <a:r>
                  <a:rPr kumimoji="1" lang="en-US" altLang="zh-CN" sz="1200" dirty="0"/>
                  <a:t>: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Neutral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vertex,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i.e.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without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charged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parent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tracks.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﻿A looser track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selection is used for the charged parent track search.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Has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5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or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more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tracks.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﻿Converging track patterns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with an impact parameter less than </a:t>
                </a:r>
                <a14:m>
                  <m:oMath xmlns:m="http://schemas.openxmlformats.org/officeDocument/2006/math">
                    <m:r>
                      <a:rPr kumimoji="1" lang="en-US" altLang="zh-CN" sz="1200" i="1" dirty="0" smtClean="0">
                        <a:latin typeface="Cambria Math" panose="02040503050406030204" pitchFamily="18" charset="0"/>
                      </a:rPr>
                      <m:t>5 </m:t>
                    </m:r>
                    <m:r>
                      <m:rPr>
                        <m:sty m:val="p"/>
                      </m:rPr>
                      <a:rPr kumimoji="1" lang="en-US" altLang="zh-CN" sz="1200" b="0" i="0" dirty="0" smtClean="0"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kumimoji="1" lang="en-US" altLang="zh-CN" sz="120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kumimoji="1" lang="en-US" altLang="zh-CN" sz="1200" dirty="0"/>
                  <a:t>.</a:t>
                </a:r>
              </a:p>
              <a:p>
                <a:r>
                  <a:rPr kumimoji="1" lang="en-US" altLang="zh-CN" sz="1200" b="1" dirty="0"/>
                  <a:t>Track</a:t>
                </a:r>
                <a:r>
                  <a:rPr kumimoji="1" lang="zh-CN" altLang="en-US" sz="1200" b="1" dirty="0"/>
                  <a:t> </a:t>
                </a:r>
                <a:r>
                  <a:rPr kumimoji="1" lang="en-US" altLang="zh-CN" sz="1200" b="1" dirty="0"/>
                  <a:t>Selections</a:t>
                </a:r>
                <a:r>
                  <a:rPr kumimoji="1" lang="en-US" altLang="zh-CN" sz="1200" dirty="0"/>
                  <a:t>: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Pass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through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at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least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3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plates.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﻿The tracks are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required to start within 3 films downstream of the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vertices.</a:t>
                </a:r>
              </a:p>
              <a:p>
                <a:r>
                  <a:rPr kumimoji="1" lang="en-US" altLang="zh-CN" sz="1200" b="1" dirty="0"/>
                  <a:t>Collimation</a:t>
                </a:r>
                <a:r>
                  <a:rPr kumimoji="1" lang="zh-CN" altLang="en-US" sz="1200" b="1" dirty="0"/>
                  <a:t> </a:t>
                </a:r>
                <a:r>
                  <a:rPr kumimoji="1" lang="en-US" altLang="zh-CN" sz="1200" b="1" dirty="0"/>
                  <a:t>Cuts</a:t>
                </a:r>
                <a:r>
                  <a:rPr kumimoji="1" lang="en-US" altLang="zh-CN" sz="1200" dirty="0"/>
                  <a:t>: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The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number of tracks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200" i="1" dirty="0" smtClean="0">
                        <a:latin typeface="Cambria Math" panose="02040503050406030204" pitchFamily="18" charset="0"/>
                      </a:rPr>
                      <m:t>tan</m:t>
                    </m:r>
                    <m:r>
                      <a:rPr kumimoji="1" lang="en-US" altLang="zh-CN" sz="1200" i="1" dirty="0" smtClean="0">
                        <a:latin typeface="Cambria Math" panose="02040503050406030204" pitchFamily="18" charset="0"/>
                      </a:rPr>
                      <m:t>⁡</m:t>
                    </m:r>
                    <m:r>
                      <a:rPr kumimoji="1" lang="el-GR" altLang="zh-CN" sz="1200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l-GR" altLang="zh-CN" sz="1200" i="1" dirty="0" smtClean="0">
                        <a:latin typeface="Cambria Math" panose="02040503050406030204" pitchFamily="18" charset="0"/>
                      </a:rPr>
                      <m:t> ≤ 0.</m:t>
                    </m:r>
                    <m:r>
                      <a:rPr kumimoji="1" lang="en-US" altLang="zh-CN" sz="1200" b="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kumimoji="1" lang="el-GR" altLang="zh-CN" sz="1200" dirty="0"/>
                  <a:t> </a:t>
                </a:r>
                <a:r>
                  <a:rPr kumimoji="1" lang="en-US" altLang="zh-CN" sz="1200" dirty="0"/>
                  <a:t>with respect to the beam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direction is required to be 4 or more.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The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number of tracks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200" i="1" dirty="0" smtClean="0">
                        <a:latin typeface="Cambria Math" panose="02040503050406030204" pitchFamily="18" charset="0"/>
                      </a:rPr>
                      <m:t>tan</m:t>
                    </m:r>
                    <m:r>
                      <a:rPr kumimoji="1" lang="en-US" altLang="zh-CN" sz="1200" i="1" dirty="0" smtClean="0">
                        <a:latin typeface="Cambria Math" panose="02040503050406030204" pitchFamily="18" charset="0"/>
                      </a:rPr>
                      <m:t>⁡</m:t>
                    </m:r>
                    <m:r>
                      <a:rPr kumimoji="1" lang="el-GR" altLang="zh-CN" sz="1200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l-GR" altLang="zh-CN" sz="1200" i="1" dirty="0" smtClean="0">
                        <a:latin typeface="Cambria Math" panose="02040503050406030204" pitchFamily="18" charset="0"/>
                      </a:rPr>
                      <m:t> ≤ 0.</m:t>
                    </m:r>
                    <m:r>
                      <a:rPr kumimoji="1" lang="en-US" altLang="zh-CN" sz="1200" b="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kumimoji="1" lang="el-GR" altLang="zh-CN" sz="1200" dirty="0"/>
                  <a:t> </a:t>
                </a:r>
                <a:r>
                  <a:rPr kumimoji="1" lang="en-US" altLang="zh-CN" sz="1200" dirty="0"/>
                  <a:t>with respect to the beam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direction is required to be 3 or more.</a:t>
                </a:r>
              </a:p>
              <a:p>
                <a:r>
                  <a:rPr kumimoji="1" lang="en-US" altLang="zh-CN" sz="1200" b="1" dirty="0">
                    <a:solidFill>
                      <a:srgbClr val="FF0000"/>
                    </a:solidFill>
                  </a:rPr>
                  <a:t>Electron</a:t>
                </a:r>
                <a:r>
                  <a:rPr kumimoji="1" lang="zh-CN" altLang="en-US" sz="1200" b="1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1200" b="1" dirty="0">
                    <a:solidFill>
                      <a:srgbClr val="FF0000"/>
                    </a:solidFill>
                  </a:rPr>
                  <a:t>Identification</a:t>
                </a:r>
                <a:r>
                  <a:rPr kumimoji="1" lang="en-US" altLang="zh-CN" sz="1200" dirty="0"/>
                  <a:t>: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﻿Require an associated high-energy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electromagnetic (EM) shower with a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reconstructed energy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above </a:t>
                </a:r>
                <a14:m>
                  <m:oMath xmlns:m="http://schemas.openxmlformats.org/officeDocument/2006/math">
                    <m:r>
                      <a:rPr kumimoji="1" lang="en-US" altLang="zh-CN" sz="1200" i="0" dirty="0" smtClean="0">
                        <a:latin typeface="Cambria Math" panose="02040503050406030204" pitchFamily="18" charset="0"/>
                      </a:rPr>
                      <m:t>200 </m:t>
                    </m:r>
                    <m:r>
                      <m:rPr>
                        <m:sty m:val="p"/>
                      </m:rPr>
                      <a:rPr kumimoji="1" lang="en-US" altLang="zh-CN" sz="1200" i="0" dirty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200" i="0" dirty="0" smtClean="0">
                        <a:latin typeface="Cambria Math" panose="02040503050406030204" pitchFamily="18" charset="0"/>
                      </a:rPr>
                      <m:t>tan</m:t>
                    </m:r>
                    <m:r>
                      <a:rPr kumimoji="1" lang="en-US" altLang="zh-CN" sz="1200" i="0" dirty="0" smtClean="0">
                        <a:latin typeface="Cambria Math" panose="02040503050406030204" pitchFamily="18" charset="0"/>
                      </a:rPr>
                      <m:t>⁡</m:t>
                    </m:r>
                    <m:r>
                      <m:rPr>
                        <m:sty m:val="p"/>
                      </m:rPr>
                      <a:rPr kumimoji="1" lang="el-GR" altLang="zh-CN" sz="1200" i="0" dirty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kumimoji="1" lang="el-GR" altLang="zh-CN" sz="1200" i="0" dirty="0" smtClean="0">
                        <a:latin typeface="Cambria Math" panose="02040503050406030204" pitchFamily="18" charset="0"/>
                      </a:rPr>
                      <m:t> &gt; 0.005</m:t>
                    </m:r>
                  </m:oMath>
                </a14:m>
                <a:r>
                  <a:rPr kumimoji="1" lang="el-GR" altLang="zh-CN" sz="1200" dirty="0"/>
                  <a:t>.</a:t>
                </a:r>
                <a:endParaRPr kumimoji="1" lang="en-US" altLang="zh-CN" sz="12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﻿Start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within 2 films downstream of the vertices.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﻿Have an azimuthal angle, relative to the sum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of all other tracks in the vertex,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20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zh-CN" sz="1200" b="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kumimoji="1" lang="el-GR" altLang="zh-CN" sz="1200" i="1" dirty="0" smtClean="0">
                        <a:latin typeface="Cambria Math" panose="02040503050406030204" pitchFamily="18" charset="0"/>
                      </a:rPr>
                      <m:t> &gt;</m:t>
                    </m:r>
                    <m:f>
                      <m:fPr>
                        <m:ctrlPr>
                          <a:rPr kumimoji="1" lang="en-US" altLang="zh-CN" sz="12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12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kumimoji="1" lang="el-GR" altLang="zh-CN" sz="12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1" lang="el-GR" altLang="zh-CN" sz="1200" dirty="0"/>
                  <a:t>.</a:t>
                </a:r>
                <a:endParaRPr kumimoji="1" lang="en-US" altLang="zh-CN" sz="1200" dirty="0"/>
              </a:p>
              <a:p>
                <a:r>
                  <a:rPr kumimoji="1" lang="en-US" altLang="zh-CN" sz="1200" b="1" dirty="0">
                    <a:solidFill>
                      <a:srgbClr val="FF0000"/>
                    </a:solidFill>
                  </a:rPr>
                  <a:t>Muon</a:t>
                </a:r>
                <a:r>
                  <a:rPr kumimoji="1" lang="zh-CN" altLang="en-US" sz="1200" b="1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1200" b="1" dirty="0">
                    <a:solidFill>
                      <a:srgbClr val="FF0000"/>
                    </a:solidFill>
                  </a:rPr>
                  <a:t>Identification</a:t>
                </a:r>
                <a:r>
                  <a:rPr kumimoji="1" lang="en-US" altLang="zh-CN" sz="1200" dirty="0"/>
                  <a:t>: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﻿Require that one of the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reconstructed charged particle tracks associated with the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vertex is a muon candidate.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﻿Muon candidates are defined as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tracks that penetrate more than 100 tungsten plates without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exhibiting secondary hadron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interactions consisting of at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least two daughter tracks.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﻿Momentum </a:t>
                </a:r>
                <a14:m>
                  <m:oMath xmlns:m="http://schemas.openxmlformats.org/officeDocument/2006/math">
                    <m:r>
                      <a:rPr kumimoji="1" lang="en-US" altLang="zh-CN" sz="120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kumimoji="1" lang="en-US" altLang="zh-CN" sz="1200" dirty="0"/>
                  <a:t> has to be greater than </a:t>
                </a:r>
                <a14:m>
                  <m:oMath xmlns:m="http://schemas.openxmlformats.org/officeDocument/2006/math">
                    <m:r>
                      <a:rPr kumimoji="1" lang="en-US" altLang="zh-CN" sz="1200" i="0" dirty="0" smtClean="0">
                        <a:latin typeface="Cambria Math" panose="02040503050406030204" pitchFamily="18" charset="0"/>
                      </a:rPr>
                      <m:t>200 </m:t>
                    </m:r>
                    <m:r>
                      <m:rPr>
                        <m:sty m:val="p"/>
                      </m:rPr>
                      <a:rPr kumimoji="1" lang="en-US" altLang="zh-CN" sz="1200" i="0" dirty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kumimoji="1" lang="en-US" altLang="zh-CN" sz="1200" dirty="0"/>
                  <a:t> with</a:t>
                </a:r>
                <a:r>
                  <a:rPr kumimoji="1" lang="zh-CN" altLang="en-US" sz="1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200" i="0" dirty="0" smtClean="0">
                        <a:latin typeface="Cambria Math" panose="02040503050406030204" pitchFamily="18" charset="0"/>
                      </a:rPr>
                      <m:t>tan</m:t>
                    </m:r>
                    <m:r>
                      <a:rPr kumimoji="1" lang="en-US" altLang="zh-CN" sz="1200" i="0" dirty="0" smtClean="0">
                        <a:latin typeface="Cambria Math" panose="02040503050406030204" pitchFamily="18" charset="0"/>
                      </a:rPr>
                      <m:t>⁡</m:t>
                    </m:r>
                    <m:r>
                      <m:rPr>
                        <m:sty m:val="p"/>
                      </m:rPr>
                      <a:rPr kumimoji="1" lang="el-GR" altLang="zh-CN" sz="1200" i="0" dirty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kumimoji="1" lang="el-GR" altLang="zh-CN" sz="1200" i="0" dirty="0" smtClean="0">
                        <a:latin typeface="Cambria Math" panose="02040503050406030204" pitchFamily="18" charset="0"/>
                      </a:rPr>
                      <m:t> &gt; 0.005</m:t>
                    </m:r>
                  </m:oMath>
                </a14:m>
                <a:r>
                  <a:rPr kumimoji="1" lang="en-US" altLang="zh-CN" sz="1200" dirty="0"/>
                  <a:t>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﻿Have an azimuthal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angle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20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zh-CN" sz="1200" b="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kumimoji="1" lang="el-GR" altLang="zh-CN" sz="1200" i="1" dirty="0" smtClean="0">
                        <a:latin typeface="Cambria Math" panose="02040503050406030204" pitchFamily="18" charset="0"/>
                      </a:rPr>
                      <m:t> &gt;</m:t>
                    </m:r>
                    <m:f>
                      <m:fPr>
                        <m:ctrlPr>
                          <a:rPr kumimoji="1" lang="en-US" altLang="zh-CN" sz="12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12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kumimoji="1" lang="el-GR" altLang="zh-CN" sz="12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1" lang="el-GR" altLang="zh-CN" sz="1200" dirty="0"/>
                  <a:t>.</a:t>
                </a:r>
                <a:endParaRPr kumimoji="1" lang="en-US" altLang="zh-CN" sz="12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D20175E-A359-7E07-CB1D-522903FB2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290" y="2767137"/>
                <a:ext cx="8952230" cy="40908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7C7A5729-A4A6-1F51-FA5D-375BB0F207F0}"/>
              </a:ext>
            </a:extLst>
          </p:cNvPr>
          <p:cNvSpPr txBox="1"/>
          <p:nvPr/>
        </p:nvSpPr>
        <p:spPr>
          <a:xfrm>
            <a:off x="9145650" y="4418290"/>
            <a:ext cx="2838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/>
              <a:t>Event</a:t>
            </a:r>
            <a:r>
              <a:rPr kumimoji="1" lang="zh-CN" altLang="en-US" sz="2800" b="1" dirty="0"/>
              <a:t> </a:t>
            </a:r>
            <a:r>
              <a:rPr kumimoji="1" lang="en-US" altLang="zh-CN" sz="2800" b="1" dirty="0"/>
              <a:t>Selection</a:t>
            </a:r>
            <a:endParaRPr kumimoji="1" lang="zh-CN" altLang="en-US" sz="280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1F8FDB6-9536-5200-399C-ACF801D1C7FA}"/>
              </a:ext>
            </a:extLst>
          </p:cNvPr>
          <p:cNvSpPr txBox="1"/>
          <p:nvPr/>
        </p:nvSpPr>
        <p:spPr>
          <a:xfrm>
            <a:off x="9828853" y="539990"/>
            <a:ext cx="236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﻿</a:t>
            </a:r>
            <a:r>
              <a:rPr kumimoji="1" lang="en-US" altLang="zh-CN" sz="1200" dirty="0">
                <a:hlinkClick r:id="rId6"/>
              </a:rPr>
              <a:t>10.1103/PhysRevLett.133.021802</a:t>
            </a:r>
            <a:endParaRPr kumimoji="1" lang="zh-CN" altLang="en-US" sz="12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C0E8DB0-FD8A-9F9B-C33E-658735FE65C6}"/>
              </a:ext>
            </a:extLst>
          </p:cNvPr>
          <p:cNvSpPr txBox="1"/>
          <p:nvPr/>
        </p:nvSpPr>
        <p:spPr>
          <a:xfrm>
            <a:off x="7268537" y="3680559"/>
            <a:ext cx="2560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/>
              <a:t>Finding</a:t>
            </a:r>
            <a:r>
              <a:rPr kumimoji="1" lang="zh-CN" altLang="en-US" sz="1800" b="1" dirty="0"/>
              <a:t> </a:t>
            </a:r>
            <a:r>
              <a:rPr kumimoji="1" lang="en-US" altLang="zh-CN" sz="1800" b="1" dirty="0"/>
              <a:t>Neutral</a:t>
            </a:r>
            <a:r>
              <a:rPr kumimoji="1" lang="zh-CN" altLang="en-US" sz="1800" b="1" dirty="0"/>
              <a:t> </a:t>
            </a:r>
            <a:r>
              <a:rPr kumimoji="1" lang="en-US" altLang="zh-CN" sz="1800" b="1" dirty="0"/>
              <a:t>Vertex</a:t>
            </a:r>
            <a:endParaRPr kumimoji="1" lang="zh-CN" altLang="en-US" dirty="0"/>
          </a:p>
        </p:txBody>
      </p:sp>
      <p:sp>
        <p:nvSpPr>
          <p:cNvPr id="3" name="右大括号 2">
            <a:extLst>
              <a:ext uri="{FF2B5EF4-FFF2-40B4-BE49-F238E27FC236}">
                <a16:creationId xmlns:a16="http://schemas.microsoft.com/office/drawing/2014/main" id="{BBBA6380-3CD0-4ACB-156E-73345538706C}"/>
              </a:ext>
            </a:extLst>
          </p:cNvPr>
          <p:cNvSpPr/>
          <p:nvPr/>
        </p:nvSpPr>
        <p:spPr>
          <a:xfrm>
            <a:off x="6846445" y="2767137"/>
            <a:ext cx="379046" cy="2123362"/>
          </a:xfrm>
          <a:prstGeom prst="rightBrace">
            <a:avLst>
              <a:gd name="adj1" fmla="val 9913"/>
              <a:gd name="adj2" fmla="val 50484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右大括号 5">
            <a:extLst>
              <a:ext uri="{FF2B5EF4-FFF2-40B4-BE49-F238E27FC236}">
                <a16:creationId xmlns:a16="http://schemas.microsoft.com/office/drawing/2014/main" id="{ADEC60BC-9753-4D7A-F142-0BF5D587A135}"/>
              </a:ext>
            </a:extLst>
          </p:cNvPr>
          <p:cNvSpPr/>
          <p:nvPr/>
        </p:nvSpPr>
        <p:spPr>
          <a:xfrm>
            <a:off x="8642730" y="4890499"/>
            <a:ext cx="379046" cy="1923836"/>
          </a:xfrm>
          <a:prstGeom prst="rightBrace">
            <a:avLst>
              <a:gd name="adj1" fmla="val 9913"/>
              <a:gd name="adj2" fmla="val 50484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3968CF4-DBEF-2531-980A-48D2E0A29DF9}"/>
              </a:ext>
            </a:extLst>
          </p:cNvPr>
          <p:cNvSpPr txBox="1"/>
          <p:nvPr/>
        </p:nvSpPr>
        <p:spPr>
          <a:xfrm>
            <a:off x="9021776" y="5667751"/>
            <a:ext cx="22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Flavor</a:t>
            </a:r>
            <a:r>
              <a:rPr kumimoji="1" lang="zh-CN" altLang="en-US" b="1" dirty="0"/>
              <a:t> </a:t>
            </a:r>
            <a:r>
              <a:rPr kumimoji="1" lang="en-US" altLang="zh-CN" b="1" dirty="0" err="1"/>
              <a:t>Inentification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870135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D7AF8B-7C95-4F5E-E289-C674CAE15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16</a:t>
            </a:fld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D880CBC-15FA-D8FB-4065-FCBDA6140620}"/>
              </a:ext>
            </a:extLst>
          </p:cNvPr>
          <p:cNvSpPr txBox="1"/>
          <p:nvPr/>
        </p:nvSpPr>
        <p:spPr>
          <a:xfrm>
            <a:off x="1898193" y="1410552"/>
            <a:ext cx="2921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/>
              <a:t>Background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Estimation</a:t>
            </a:r>
            <a:endParaRPr kumimoji="1" lang="zh-CN" alt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1248483-CCFB-88D5-1BFE-F43D3D925F03}"/>
                  </a:ext>
                </a:extLst>
              </p:cNvPr>
              <p:cNvSpPr txBox="1"/>
              <p:nvPr/>
            </p:nvSpPr>
            <p:spPr>
              <a:xfrm>
                <a:off x="273701" y="1791377"/>
                <a:ext cx="6170279" cy="34943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Background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contributions: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b="1" dirty="0"/>
                  <a:t>Neutral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hadron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b="1" dirty="0"/>
                  <a:t>NC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neutrino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interaction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Estimated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total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background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with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MC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simulations: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b="0" dirty="0"/>
                  <a:t>Estimates</a:t>
                </a:r>
                <a:r>
                  <a:rPr kumimoji="1" lang="zh-CN" altLang="en-US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0.025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−0.010</m:t>
                        </m:r>
                      </m:sub>
                      <m:sup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+0.015</m:t>
                        </m:r>
                      </m:sup>
                    </m:sSub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for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selections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Estimates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0.22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−0.07</m:t>
                        </m:r>
                      </m:sub>
                      <m:sup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+0.09</m:t>
                        </m:r>
                      </m:sup>
                    </m:sSub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for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selections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Events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selected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from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data: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selections: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4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events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selections: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8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events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Null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hypothesis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disfavored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with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statistical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significance: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: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5.2</m:t>
                    </m:r>
                    <m:r>
                      <a:rPr kumimoji="1" lang="en-US" altLang="zh-CN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kumimoji="1" lang="en-US" altLang="zh-CN" i="1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: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5.</m:t>
                    </m:r>
                    <m:r>
                      <a:rPr kumimoji="1" lang="en-US" altLang="zh-CN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kumimoji="1" lang="en-US" altLang="zh-C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1248483-CCFB-88D5-1BFE-F43D3D925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701" y="1791377"/>
                <a:ext cx="6170279" cy="3494355"/>
              </a:xfrm>
              <a:prstGeom prst="rect">
                <a:avLst/>
              </a:prstGeom>
              <a:blipFill>
                <a:blip r:embed="rId2"/>
                <a:stretch>
                  <a:fillRect l="-616" t="-1087" b="-14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220BCF37-00E8-4C53-2154-0A98EEA92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979" y="1610607"/>
            <a:ext cx="5227320" cy="3675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DC76B53-AD81-C1C8-C0E7-1229589215CE}"/>
                  </a:ext>
                </a:extLst>
              </p:cNvPr>
              <p:cNvSpPr txBox="1"/>
              <p:nvPr/>
            </p:nvSpPr>
            <p:spPr>
              <a:xfrm>
                <a:off x="8005886" y="1202936"/>
                <a:ext cx="25975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0" dirty="0"/>
                  <a:t>A</a:t>
                </a:r>
                <a:r>
                  <a:rPr kumimoji="1" lang="zh-CN" alt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CC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candidate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event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DC76B53-AD81-C1C8-C0E7-122958921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886" y="1202936"/>
                <a:ext cx="2597506" cy="369332"/>
              </a:xfrm>
              <a:prstGeom prst="rect">
                <a:avLst/>
              </a:prstGeom>
              <a:blipFill>
                <a:blip r:embed="rId4"/>
                <a:stretch>
                  <a:fillRect l="-1951" t="-6667" r="-1463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29C550E-85FF-D33E-2852-93627F6F3D24}"/>
                  </a:ext>
                </a:extLst>
              </p:cNvPr>
              <p:cNvSpPr txBox="1"/>
              <p:nvPr/>
            </p:nvSpPr>
            <p:spPr>
              <a:xfrm>
                <a:off x="7997871" y="5316443"/>
                <a:ext cx="2605521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0" dirty="0"/>
                  <a:t>A</a:t>
                </a:r>
                <a:r>
                  <a:rPr kumimoji="1" lang="zh-CN" alt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CC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candidate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event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29C550E-85FF-D33E-2852-93627F6F3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7871" y="5316443"/>
                <a:ext cx="2605521" cy="391646"/>
              </a:xfrm>
              <a:prstGeom prst="rect">
                <a:avLst/>
              </a:prstGeom>
              <a:blipFill>
                <a:blip r:embed="rId5"/>
                <a:stretch>
                  <a:fillRect l="-1942" t="-6250" r="-1456" b="-1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797841AE-D042-39C5-9D6F-EE1698078C06}"/>
              </a:ext>
            </a:extLst>
          </p:cNvPr>
          <p:cNvSpPr txBox="1"/>
          <p:nvPr/>
        </p:nvSpPr>
        <p:spPr>
          <a:xfrm>
            <a:off x="9828853" y="539990"/>
            <a:ext cx="236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﻿</a:t>
            </a:r>
            <a:r>
              <a:rPr kumimoji="1" lang="en-US" altLang="zh-CN" sz="1200" dirty="0">
                <a:hlinkClick r:id="rId6"/>
              </a:rPr>
              <a:t>10.1103/PhysRevLett.133.021802</a:t>
            </a:r>
            <a:endParaRPr kumimoji="1" lang="zh-CN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le 1">
                <a:extLst>
                  <a:ext uri="{FF2B5EF4-FFF2-40B4-BE49-F238E27FC236}">
                    <a16:creationId xmlns:a16="http://schemas.microsoft.com/office/drawing/2014/main" id="{5113DC3C-184A-13F3-669C-0FCF6A5F329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0"/>
                <a:ext cx="12192000" cy="539990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101882" tIns="50941" rIns="101882" bIns="50941" numCol="1" anchor="ctr" anchorCtr="0" compatLnSpc="1">
                <a:prstTxWarp prst="textNoShape">
                  <a:avLst/>
                </a:prstTxWarp>
              </a:bodyPr>
              <a:lstStyle>
                <a:lvl1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 b="0" i="0" kern="120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panose="020B0503020204020204" pitchFamily="34" charset="-122"/>
                  </a:defRPr>
                </a:lvl1pPr>
                <a:lvl2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2pPr>
                <a:lvl3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3pPr>
                <a:lvl4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4pPr>
                <a:lvl5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5pPr>
                <a:lvl6pPr marL="337129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6pPr>
                <a:lvl7pPr marL="674258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7pPr>
                <a:lvl8pPr marL="1011387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8pPr>
                <a:lvl9pPr marL="1348516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9pPr>
              </a:lstStyle>
              <a:p>
                <a:pPr lvl="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𝜈</m:t>
                        </m:r>
                      </m:e>
                      <m:sub>
                        <m: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𝑒</m:t>
                        </m:r>
                      </m:sub>
                    </m:sSub>
                    <m:r>
                      <a:rPr kumimoji="0" lang="en-US" altLang="zh-CN" sz="2515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/</m:t>
                    </m:r>
                    <m:acc>
                      <m:accPr>
                        <m:chr m:val="̅"/>
                        <m:ctrlP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0" lang="en-US" altLang="zh-CN" sz="2515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kumimoji="0" lang="en-US" altLang="zh-CN" sz="2515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𝜈</m:t>
                            </m:r>
                          </m:e>
                          <m:sub>
                            <m:r>
                              <a:rPr kumimoji="0" lang="en-US" altLang="zh-CN" sz="2515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𝑒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ysClr val="window" lastClr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ysClr val="window" lastClr="FFFFFF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ysClr val="window" lastClr="FFFFF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zh-CN" b="0" i="1" smtClean="0">
                        <a:solidFill>
                          <a:sysClr val="window" lastClr="FFFFFF"/>
                        </a:solidFill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ysClr val="window" lastClr="FFFF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Cross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Section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@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FASER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in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2022</a:t>
                </a:r>
                <a:endParaRPr kumimoji="0" lang="en-CN" sz="2515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6" name="Title 1">
                <a:extLst>
                  <a:ext uri="{FF2B5EF4-FFF2-40B4-BE49-F238E27FC236}">
                    <a16:creationId xmlns:a16="http://schemas.microsoft.com/office/drawing/2014/main" id="{5113DC3C-184A-13F3-669C-0FCF6A5F3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12192000" cy="539990"/>
              </a:xfrm>
              <a:prstGeom prst="rect">
                <a:avLst/>
              </a:prstGeom>
              <a:blipFill>
                <a:blip r:embed="rId7"/>
                <a:stretch>
                  <a:fillRect t="-6977" b="-18605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3562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E21F8B-6FC6-41C2-C18E-250220A45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17</a:t>
            </a:fld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4B5669-BAAC-A406-CEAE-1F45F3175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381632"/>
            <a:ext cx="9677963" cy="3268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7194FC3-F096-9FE6-A00C-2BF43EABE9C7}"/>
                  </a:ext>
                </a:extLst>
              </p:cNvPr>
              <p:cNvSpPr txBox="1"/>
              <p:nvPr/>
            </p:nvSpPr>
            <p:spPr>
              <a:xfrm>
                <a:off x="125974" y="625421"/>
                <a:ext cx="7128555" cy="24674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b="1" dirty="0"/>
                  <a:t>Cross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Section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measurement: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obs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 b="0" i="0" smtClean="0">
                                <a:latin typeface="Cambria Math" panose="02040503050406030204" pitchFamily="18" charset="0"/>
                              </a:rPr>
                              <m:t>nucleon</m:t>
                            </m:r>
                          </m:sub>
                        </m:sSub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kumimoji="1" lang="en-US" altLang="zh-CN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﻿</m:t>
                    </m:r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kumimoji="1" lang="en-US" altLang="zh-CN" dirty="0"/>
                  <a:t> is the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integrated luminosity.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l-GR" altLang="zh-CN" dirty="0"/>
                  <a:t>﻿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kumimoji="1" lang="el-GR" altLang="zh-CN" dirty="0"/>
                  <a:t> </a:t>
                </a:r>
                <a:r>
                  <a:rPr kumimoji="1" lang="en-US" altLang="zh-CN" dirty="0"/>
                  <a:t>is the density of tungsten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(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19.3 </m:t>
                    </m:r>
                    <m:r>
                      <m:rPr>
                        <m:sty m:val="p"/>
                      </m:rPr>
                      <a:rPr kumimoji="1" lang="en-US" altLang="zh-CN" b="0" i="0" dirty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kumimoji="1" lang="en-US" altLang="zh-CN" b="0" i="0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zh-CN" i="0" dirty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i="0" dirty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kumimoji="1" lang="en-US" altLang="zh-CN" b="0" i="0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1" lang="en-US" altLang="zh-CN" dirty="0"/>
                  <a:t>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kumimoji="1" lang="en-US" altLang="zh-CN" dirty="0"/>
                  <a:t> is the thickness of the tungsten plates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(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1.1</m:t>
                    </m:r>
                    <m:r>
                      <a:rPr kumimoji="1" lang="zh-CN" alt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kumimoji="1" lang="en-US" altLang="zh-CN" dirty="0"/>
                  <a:t>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nucleon</m:t>
                        </m:r>
                      </m:sub>
                    </m:sSub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mass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nucleon.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cross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section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measured.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﻿neutrino flux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density.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detector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efficiency.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7194FC3-F096-9FE6-A00C-2BF43EABE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74" y="625421"/>
                <a:ext cx="7128555" cy="2467470"/>
              </a:xfrm>
              <a:prstGeom prst="rect">
                <a:avLst/>
              </a:prstGeom>
              <a:blipFill>
                <a:blip r:embed="rId3"/>
                <a:stretch>
                  <a:fillRect l="-712" b="-30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610DFBB-05C3-4036-0F2C-2B64503564FF}"/>
                  </a:ext>
                </a:extLst>
              </p:cNvPr>
              <p:cNvSpPr txBox="1"/>
              <p:nvPr/>
            </p:nvSpPr>
            <p:spPr>
              <a:xfrm>
                <a:off x="6299200" y="1495433"/>
                <a:ext cx="5766826" cy="1237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b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Result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en-US" altLang="zh-CN" b="0" dirty="0"/>
                  <a:t>:</a:t>
                </a:r>
                <a:r>
                  <a:rPr kumimoji="1" lang="zh-CN" altLang="en-US" b="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1.2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−0.7</m:t>
                            </m:r>
                          </m:sub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+0.8</m:t>
                            </m:r>
                          </m:sup>
                        </m:sSubSup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−38</m:t>
                        </m:r>
                      </m:sup>
                    </m:sSup>
                    <m:r>
                      <a:rPr kumimoji="1" lang="zh-CN" alt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Ge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1" lang="en-US" altLang="zh-CN" dirty="0"/>
                  <a:t>,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 b="0" i="0" smtClean="0">
                                <a:latin typeface="Cambria Math" panose="02040503050406030204" pitchFamily="18" charset="0"/>
                              </a:rPr>
                              <m:t>obs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 b="0" i="0" smtClean="0">
                                <a:latin typeface="Cambria Math" panose="02040503050406030204" pitchFamily="18" charset="0"/>
                              </a:rPr>
                              <m:t>theory</m:t>
                            </m:r>
                          </m:sub>
                        </m:sSub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2.4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−1.4</m:t>
                        </m:r>
                      </m:sub>
                      <m:sup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+1.8</m:t>
                        </m:r>
                      </m:sup>
                    </m:sSubSup>
                  </m:oMath>
                </a14:m>
                <a:endParaRPr kumimoji="1" lang="en-US" altLang="zh-CN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en-US" altLang="zh-CN" dirty="0"/>
                  <a:t>: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0.5±0.2)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−38</m:t>
                        </m:r>
                      </m:sup>
                    </m:sSup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kumimoji="1" lang="en-US" altLang="zh-CN">
                        <a:latin typeface="Cambria Math" panose="02040503050406030204" pitchFamily="18" charset="0"/>
                      </a:rPr>
                      <m:t>Ge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1" lang="en-US" altLang="zh-CN" dirty="0"/>
                  <a:t>,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>
                                <a:latin typeface="Cambria Math" panose="02040503050406030204" pitchFamily="18" charset="0"/>
                              </a:rPr>
                              <m:t>obs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>
                                <a:latin typeface="Cambria Math" panose="02040503050406030204" pitchFamily="18" charset="0"/>
                              </a:rPr>
                              <m:t>theory</m:t>
                            </m:r>
                          </m:sub>
                        </m:sSub>
                      </m:den>
                    </m:f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0.9±0.4</m:t>
                    </m:r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610DFBB-05C3-4036-0F2C-2B6450356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200" y="1495433"/>
                <a:ext cx="5766826" cy="1237903"/>
              </a:xfrm>
              <a:prstGeom prst="rect">
                <a:avLst/>
              </a:prstGeom>
              <a:blipFill>
                <a:blip r:embed="rId4"/>
                <a:stretch>
                  <a:fillRect l="-659" t="-20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240ADB2-7065-1E28-385D-40945A2330C6}"/>
                  </a:ext>
                </a:extLst>
              </p:cNvPr>
              <p:cNvSpPr txBox="1"/>
              <p:nvPr/>
            </p:nvSpPr>
            <p:spPr>
              <a:xfrm>
                <a:off x="7325727" y="2783774"/>
                <a:ext cx="3713772" cy="476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dirty="0"/>
                  <a:t>Assuming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﻿the ratio of the incoming neutrino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to antineutrino fluxes to be 1.04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sz="1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1" lang="en-US" altLang="zh-CN" sz="1200" dirty="0"/>
                  <a:t> and 0.61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sz="12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1" lang="en-US" altLang="zh-CN" sz="1200" dirty="0"/>
                  <a:t>.</a:t>
                </a:r>
                <a:endParaRPr kumimoji="1" lang="zh-CN" altLang="en-US" sz="12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240ADB2-7065-1E28-385D-40945A233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5727" y="2783774"/>
                <a:ext cx="3713772" cy="476605"/>
              </a:xfrm>
              <a:prstGeom prst="rect">
                <a:avLst/>
              </a:prstGeom>
              <a:blipFill>
                <a:blip r:embed="rId5"/>
                <a:stretch>
                  <a:fillRect t="-2632" b="-78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2F9076DA-4F41-D65E-F884-E89F047CAA3B}"/>
              </a:ext>
            </a:extLst>
          </p:cNvPr>
          <p:cNvSpPr txBox="1"/>
          <p:nvPr/>
        </p:nvSpPr>
        <p:spPr>
          <a:xfrm>
            <a:off x="9828853" y="539990"/>
            <a:ext cx="236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﻿</a:t>
            </a:r>
            <a:r>
              <a:rPr kumimoji="1" lang="en-US" altLang="zh-CN" sz="1200" dirty="0">
                <a:hlinkClick r:id="rId6"/>
              </a:rPr>
              <a:t>10.1103/PhysRevLett.133.021802</a:t>
            </a:r>
            <a:endParaRPr kumimoji="1" lang="zh-CN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">
                <a:extLst>
                  <a:ext uri="{FF2B5EF4-FFF2-40B4-BE49-F238E27FC236}">
                    <a16:creationId xmlns:a16="http://schemas.microsoft.com/office/drawing/2014/main" id="{F0ACDB8C-B83D-3547-E502-34C57E08E6B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0"/>
                <a:ext cx="12192000" cy="539990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101882" tIns="50941" rIns="101882" bIns="50941" numCol="1" anchor="ctr" anchorCtr="0" compatLnSpc="1">
                <a:prstTxWarp prst="textNoShape">
                  <a:avLst/>
                </a:prstTxWarp>
              </a:bodyPr>
              <a:lstStyle>
                <a:lvl1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 b="0" i="0" kern="120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panose="020B0503020204020204" pitchFamily="34" charset="-122"/>
                  </a:defRPr>
                </a:lvl1pPr>
                <a:lvl2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2pPr>
                <a:lvl3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3pPr>
                <a:lvl4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4pPr>
                <a:lvl5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5pPr>
                <a:lvl6pPr marL="337129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6pPr>
                <a:lvl7pPr marL="674258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7pPr>
                <a:lvl8pPr marL="1011387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8pPr>
                <a:lvl9pPr marL="1348516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9pPr>
              </a:lstStyle>
              <a:p>
                <a:pPr lvl="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𝜈</m:t>
                        </m:r>
                      </m:e>
                      <m:sub>
                        <m: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𝑒</m:t>
                        </m:r>
                      </m:sub>
                    </m:sSub>
                    <m:r>
                      <a:rPr kumimoji="0" lang="en-US" altLang="zh-CN" sz="2515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/</m:t>
                    </m:r>
                    <m:acc>
                      <m:accPr>
                        <m:chr m:val="̅"/>
                        <m:ctrlP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0" lang="en-US" altLang="zh-CN" sz="2515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kumimoji="0" lang="en-US" altLang="zh-CN" sz="2515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𝜈</m:t>
                            </m:r>
                          </m:e>
                          <m:sub>
                            <m:r>
                              <a:rPr kumimoji="0" lang="en-US" altLang="zh-CN" sz="2515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𝑒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ysClr val="window" lastClr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ysClr val="window" lastClr="FFFFFF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ysClr val="window" lastClr="FFFFF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zh-CN" b="0" i="1" smtClean="0">
                        <a:solidFill>
                          <a:sysClr val="window" lastClr="FFFFFF"/>
                        </a:solidFill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ysClr val="window" lastClr="FFFF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Cross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Section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@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FASER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in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2022</a:t>
                </a:r>
                <a:endParaRPr kumimoji="0" lang="en-CN" sz="2515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3" name="Title 1">
                <a:extLst>
                  <a:ext uri="{FF2B5EF4-FFF2-40B4-BE49-F238E27FC236}">
                    <a16:creationId xmlns:a16="http://schemas.microsoft.com/office/drawing/2014/main" id="{F0ACDB8C-B83D-3547-E502-34C57E08E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12192000" cy="539990"/>
              </a:xfrm>
              <a:prstGeom prst="rect">
                <a:avLst/>
              </a:prstGeom>
              <a:blipFill>
                <a:blip r:embed="rId7"/>
                <a:stretch>
                  <a:fillRect t="-6977" b="-18605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7040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FA58C1-18D6-0F89-D11F-CEDD6DCF1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18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D311F5BB-D6FD-F2D9-D38D-4479CBEA8F4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0"/>
                <a:ext cx="12192000" cy="539990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101882" tIns="50941" rIns="101882" bIns="50941" numCol="1" anchor="ctr" anchorCtr="0" compatLnSpc="1">
                <a:prstTxWarp prst="textNoShape">
                  <a:avLst/>
                </a:prstTxWarp>
              </a:bodyPr>
              <a:lstStyle>
                <a:lvl1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 b="0" i="0" kern="120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panose="020B0503020204020204" pitchFamily="34" charset="-122"/>
                  </a:defRPr>
                </a:lvl1pPr>
                <a:lvl2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2pPr>
                <a:lvl3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3pPr>
                <a:lvl4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4pPr>
                <a:lvl5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5pPr>
                <a:lvl6pPr marL="337129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6pPr>
                <a:lvl7pPr marL="674258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7pPr>
                <a:lvl8pPr marL="1011387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8pPr>
                <a:lvl9pPr marL="1348516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9pPr>
              </a:lstStyle>
              <a:p>
                <a:pPr lvl="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𝜈</m:t>
                        </m:r>
                      </m:e>
                      <m:sub>
                        <m: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ysClr val="window" lastClr="FFFF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Differential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Cross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Section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and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Flux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@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FASER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in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2022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and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2023</a:t>
                </a:r>
                <a:endParaRPr kumimoji="0" lang="en-CN" sz="2515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D311F5BB-D6FD-F2D9-D38D-4479CBEA8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12192000" cy="539990"/>
              </a:xfrm>
              <a:prstGeom prst="rect">
                <a:avLst/>
              </a:prstGeom>
              <a:blipFill>
                <a:blip r:embed="rId2"/>
                <a:stretch>
                  <a:fillRect t="-6977" b="-18605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FAE7629C-4FF6-8EB1-CB5D-2AB06DA84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60" y="869047"/>
            <a:ext cx="11081894" cy="17363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3FA9BDB-DF3F-B747-9FBD-9B84E980712D}"/>
                  </a:ext>
                </a:extLst>
              </p:cNvPr>
              <p:cNvSpPr txBox="1"/>
              <p:nvPr/>
            </p:nvSpPr>
            <p:spPr>
              <a:xfrm>
                <a:off x="416560" y="2802815"/>
                <a:ext cx="97978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An integrated luminosity of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6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6±1.4)</m:t>
                    </m:r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i="0" dirty="0" smtClean="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i="0" dirty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kumimoji="1" lang="en-US" altLang="zh-CN" b="0" i="0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﻿with pp collisions at </a:t>
                </a:r>
                <a14:m>
                  <m:oMath xmlns:m="http://schemas.openxmlformats.org/officeDocument/2006/math">
                    <m:r>
                      <a:rPr kumimoji="1" lang="en-US" altLang="zh-CN" i="0" dirty="0" smtClean="0">
                        <a:latin typeface="Cambria Math" panose="02040503050406030204" pitchFamily="18" charset="0"/>
                      </a:rPr>
                      <m:t>13</m:t>
                    </m:r>
                    <m:r>
                      <a:rPr kumimoji="1" lang="en-US" altLang="zh-CN" b="0" i="0" dirty="0" smtClean="0">
                        <a:latin typeface="Cambria Math" panose="02040503050406030204" pitchFamily="18" charset="0"/>
                      </a:rPr>
                      <m:t>.6</m:t>
                    </m:r>
                    <m:r>
                      <a:rPr kumimoji="1" lang="zh-CN" altLang="en-US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i="0" dirty="0" err="1" smtClean="0">
                        <a:latin typeface="Cambria Math" panose="02040503050406030204" pitchFamily="18" charset="0"/>
                      </a:rPr>
                      <m:t>TeV</m:t>
                    </m:r>
                  </m:oMath>
                </a14:m>
                <a:r>
                  <a:rPr kumimoji="1" lang="en-US" altLang="zh-CN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Typical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signal: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A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collimated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muon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downstream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without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upstream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one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time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window.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3FA9BDB-DF3F-B747-9FBD-9B84E9807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60" y="2802815"/>
                <a:ext cx="9797875" cy="646331"/>
              </a:xfrm>
              <a:prstGeom prst="rect">
                <a:avLst/>
              </a:prstGeom>
              <a:blipFill>
                <a:blip r:embed="rId4"/>
                <a:stretch>
                  <a:fillRect l="-388" t="-3846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41B182F8-AEE6-5F43-03BA-45DF9EC98256}"/>
              </a:ext>
            </a:extLst>
          </p:cNvPr>
          <p:cNvSpPr txBox="1"/>
          <p:nvPr/>
        </p:nvSpPr>
        <p:spPr>
          <a:xfrm>
            <a:off x="1212787" y="869047"/>
            <a:ext cx="8128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000" b="1" dirty="0" err="1">
                <a:solidFill>
                  <a:schemeClr val="accent6">
                    <a:lumMod val="50000"/>
                  </a:schemeClr>
                </a:solidFill>
              </a:rPr>
              <a:t>VetoNu</a:t>
            </a:r>
            <a:r>
              <a:rPr kumimoji="1" lang="zh-CN" altLang="en-US" sz="1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kumimoji="1" lang="en-US" altLang="zh-CN" sz="1000" b="1" dirty="0">
                <a:solidFill>
                  <a:schemeClr val="accent6">
                    <a:lumMod val="50000"/>
                  </a:schemeClr>
                </a:solidFill>
              </a:rPr>
              <a:t>Scintillator</a:t>
            </a:r>
            <a:r>
              <a:rPr kumimoji="1" lang="zh-CN" altLang="en-US" sz="1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kumimoji="1" lang="en-US" altLang="zh-CN" sz="1000" b="1" dirty="0">
                <a:solidFill>
                  <a:schemeClr val="accent6">
                    <a:lumMod val="50000"/>
                  </a:schemeClr>
                </a:solidFill>
              </a:rPr>
              <a:t>Station</a:t>
            </a:r>
            <a:endParaRPr kumimoji="1" lang="zh-CN" altLang="en-US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6C2BB3C-BBDF-F2F2-0D0F-44F34B0A426B}"/>
                  </a:ext>
                </a:extLst>
              </p:cNvPr>
              <p:cNvSpPr txBox="1"/>
              <p:nvPr/>
            </p:nvSpPr>
            <p:spPr>
              <a:xfrm>
                <a:off x="621093" y="3769062"/>
                <a:ext cx="1039739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b="1" dirty="0">
                    <a:solidFill>
                      <a:srgbClr val="FF0000"/>
                    </a:solidFill>
                  </a:rPr>
                  <a:t>Veto</a:t>
                </a:r>
                <a:r>
                  <a:rPr kumimoji="1" lang="zh-CN" altLang="en-US" sz="1200" b="1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1200" b="1" dirty="0">
                    <a:solidFill>
                      <a:srgbClr val="FF0000"/>
                    </a:solidFill>
                  </a:rPr>
                  <a:t>Upstream</a:t>
                </a:r>
                <a:r>
                  <a:rPr kumimoji="1" lang="zh-CN" altLang="en-US" sz="1200" b="1" dirty="0"/>
                  <a:t> </a:t>
                </a:r>
                <a:r>
                  <a:rPr kumimoji="1" lang="en-US" altLang="zh-CN" sz="1200" b="1" dirty="0"/>
                  <a:t>Muons</a:t>
                </a:r>
                <a:r>
                  <a:rPr kumimoji="1" lang="en-US" altLang="zh-CN" sz="1200" dirty="0"/>
                  <a:t>: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﻿A colliding bunch crossing at the ATLAS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IP is required.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﻿Require events that deposit a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charge of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less than </a:t>
                </a:r>
                <a14:m>
                  <m:oMath xmlns:m="http://schemas.openxmlformats.org/officeDocument/2006/math">
                    <m:r>
                      <a:rPr kumimoji="1" lang="en-US" altLang="zh-CN" sz="1200" i="1" dirty="0">
                        <a:latin typeface="Cambria Math" panose="02040503050406030204" pitchFamily="18" charset="0"/>
                      </a:rPr>
                      <m:t>3</m:t>
                    </m:r>
                    <m:r>
                      <a:rPr kumimoji="1" lang="en-US" altLang="zh-CN" sz="1200" b="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kumimoji="1" lang="en-US" altLang="zh-CN" sz="1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1200" i="0" dirty="0" err="1" smtClean="0">
                        <a:latin typeface="Cambria Math" panose="02040503050406030204" pitchFamily="18" charset="0"/>
                      </a:rPr>
                      <m:t>pC</m:t>
                    </m:r>
                  </m:oMath>
                </a14:m>
                <a:r>
                  <a:rPr kumimoji="1" lang="en-US" altLang="zh-CN" sz="1200" dirty="0"/>
                  <a:t> in the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 err="1"/>
                  <a:t>VetoNu</a:t>
                </a:r>
                <a:r>
                  <a:rPr kumimoji="1" lang="en-US" altLang="zh-CN" sz="1200" dirty="0"/>
                  <a:t>.</a:t>
                </a:r>
              </a:p>
              <a:p>
                <a:r>
                  <a:rPr kumimoji="1" lang="en-US" altLang="zh-CN" sz="1200" b="1" dirty="0">
                    <a:solidFill>
                      <a:srgbClr val="FF0000"/>
                    </a:solidFill>
                  </a:rPr>
                  <a:t>Identify</a:t>
                </a:r>
                <a:r>
                  <a:rPr kumimoji="1" lang="zh-CN" altLang="en-US" sz="1200" b="1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1200" b="1" dirty="0">
                    <a:solidFill>
                      <a:srgbClr val="FF0000"/>
                    </a:solidFill>
                  </a:rPr>
                  <a:t>Downstream</a:t>
                </a:r>
                <a:r>
                  <a:rPr kumimoji="1" lang="zh-CN" altLang="en-US" sz="1200" b="1" dirty="0"/>
                  <a:t> </a:t>
                </a:r>
                <a:r>
                  <a:rPr kumimoji="1" lang="en-US" altLang="zh-CN" sz="1200" b="1" dirty="0"/>
                  <a:t>Muon</a:t>
                </a:r>
                <a:r>
                  <a:rPr kumimoji="1" lang="en-US" altLang="zh-CN" sz="1200" dirty="0"/>
                  <a:t>: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Downstream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3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scintillators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/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calorimeter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triggered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(0.5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MIP).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﻿Require at least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one track that passes through all 3 tracking stations.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﻿For events with multiple tracks,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the one with the highest momentum is assumed to originate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from the muon.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﻿Only the three tracking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spectrometer stations are used for track reconstruction.</a:t>
                </a:r>
              </a:p>
              <a:p>
                <a:r>
                  <a:rPr kumimoji="1" lang="en-US" altLang="zh-CN" sz="1200" b="1" dirty="0"/>
                  <a:t>Track</a:t>
                </a:r>
                <a:r>
                  <a:rPr kumimoji="1" lang="zh-CN" altLang="en-US" sz="1200" b="1" dirty="0"/>
                  <a:t> </a:t>
                </a:r>
                <a:r>
                  <a:rPr kumimoji="1" lang="en-US" altLang="zh-CN" sz="1200" b="1" dirty="0">
                    <a:solidFill>
                      <a:srgbClr val="FF0000"/>
                    </a:solidFill>
                  </a:rPr>
                  <a:t>Collimation</a:t>
                </a:r>
                <a:r>
                  <a:rPr kumimoji="1" lang="en-US" altLang="zh-CN" sz="1200" dirty="0"/>
                  <a:t>: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﻿Have at least 14 hits in the silicon tracker across at least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7 layers.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﻿Tracks are reconstructed starting from the most downstream tracking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station.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﻿Required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to have momentum greater than </a:t>
                </a:r>
                <a14:m>
                  <m:oMath xmlns:m="http://schemas.openxmlformats.org/officeDocument/2006/math">
                    <m:r>
                      <a:rPr kumimoji="1" lang="en-US" altLang="zh-CN" sz="1200" i="0" dirty="0" smtClean="0">
                        <a:latin typeface="Cambria Math" panose="02040503050406030204" pitchFamily="18" charset="0"/>
                      </a:rPr>
                      <m:t>100 </m:t>
                    </m:r>
                    <m:r>
                      <m:rPr>
                        <m:sty m:val="p"/>
                      </m:rPr>
                      <a:rPr kumimoji="1" lang="en-US" altLang="zh-CN" sz="1200" i="0" dirty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kumimoji="1" lang="en-US" altLang="zh-CN" sz="1200" dirty="0"/>
                  <a:t>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Extrapolation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lie within 95 mm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from the central axis of the detector in all tracking stations,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including the IFT, and within 120 mm at the </a:t>
                </a:r>
                <a:r>
                  <a:rPr kumimoji="1" lang="en-US" altLang="zh-CN" sz="1200" dirty="0" err="1"/>
                  <a:t>VetoNu</a:t>
                </a:r>
                <a:r>
                  <a:rPr kumimoji="1" lang="en-US" altLang="zh-CN" sz="1200" dirty="0"/>
                  <a:t>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/>
                  <a:t>﻿The angle of the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track with respect to the detector axis is less than </a:t>
                </a:r>
                <a14:m>
                  <m:oMath xmlns:m="http://schemas.openxmlformats.org/officeDocument/2006/math">
                    <m:r>
                      <a:rPr kumimoji="1" lang="en-US" altLang="zh-CN" sz="1200" i="0" dirty="0" smtClean="0">
                        <a:latin typeface="Cambria Math" panose="02040503050406030204" pitchFamily="18" charset="0"/>
                      </a:rPr>
                      <m:t>25 </m:t>
                    </m:r>
                    <m:r>
                      <m:rPr>
                        <m:sty m:val="p"/>
                      </m:rPr>
                      <a:rPr kumimoji="1" lang="en-US" altLang="zh-CN" sz="1200" i="0" dirty="0" err="1" smtClean="0">
                        <a:latin typeface="Cambria Math" panose="02040503050406030204" pitchFamily="18" charset="0"/>
                      </a:rPr>
                      <m:t>mrad</m:t>
                    </m:r>
                  </m:oMath>
                </a14:m>
                <a:r>
                  <a:rPr kumimoji="1" lang="en-US" altLang="zh-CN" sz="1200" dirty="0"/>
                  <a:t>.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6C2BB3C-BBDF-F2F2-0D0F-44F34B0A4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93" y="3769062"/>
                <a:ext cx="10397398" cy="2677656"/>
              </a:xfrm>
              <a:prstGeom prst="rect">
                <a:avLst/>
              </a:prstGeom>
              <a:blipFill>
                <a:blip r:embed="rId5"/>
                <a:stretch>
                  <a:fillRect b="-4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42D9B449-D5BB-9515-BB81-1AC7E8CDFCAD}"/>
              </a:ext>
            </a:extLst>
          </p:cNvPr>
          <p:cNvSpPr txBox="1"/>
          <p:nvPr/>
        </p:nvSpPr>
        <p:spPr>
          <a:xfrm>
            <a:off x="8949181" y="4596954"/>
            <a:ext cx="2672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/>
              <a:t>Event</a:t>
            </a:r>
            <a:r>
              <a:rPr kumimoji="1" lang="zh-CN" altLang="en-US" sz="2800" b="1" dirty="0"/>
              <a:t> </a:t>
            </a:r>
            <a:r>
              <a:rPr kumimoji="1" lang="en-US" altLang="zh-CN" sz="2800" b="1" dirty="0"/>
              <a:t>Selection</a:t>
            </a:r>
            <a:endParaRPr kumimoji="1" lang="zh-CN" altLang="en-US" sz="28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D08C5C2-EB5D-44D8-3FD6-81A1FCD4862F}"/>
              </a:ext>
            </a:extLst>
          </p:cNvPr>
          <p:cNvSpPr txBox="1"/>
          <p:nvPr/>
        </p:nvSpPr>
        <p:spPr>
          <a:xfrm>
            <a:off x="9828853" y="539990"/>
            <a:ext cx="236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﻿</a:t>
            </a:r>
            <a:r>
              <a:rPr kumimoji="1" lang="en-US" altLang="zh-CN" sz="1200" dirty="0">
                <a:hlinkClick r:id="rId6"/>
              </a:rPr>
              <a:t>10.1103/PhysRevLett.134.211801</a:t>
            </a:r>
            <a:endParaRPr kumimoji="1" lang="zh-CN" altLang="en-US" sz="12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985ED5E-4764-444C-7667-485A82E01C0B}"/>
              </a:ext>
            </a:extLst>
          </p:cNvPr>
          <p:cNvSpPr txBox="1"/>
          <p:nvPr/>
        </p:nvSpPr>
        <p:spPr>
          <a:xfrm>
            <a:off x="5641258" y="294967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2CEA71B-E274-D3CB-A2E3-7203D406D001}"/>
              </a:ext>
            </a:extLst>
          </p:cNvPr>
          <p:cNvSpPr txBox="1"/>
          <p:nvPr/>
        </p:nvSpPr>
        <p:spPr>
          <a:xfrm>
            <a:off x="0" y="539990"/>
            <a:ext cx="495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First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Direct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Observation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of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Collider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Neutrinos!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73EB4B5-C50A-90AB-78F5-B36810ECBFD9}"/>
              </a:ext>
            </a:extLst>
          </p:cNvPr>
          <p:cNvSpPr txBox="1"/>
          <p:nvPr/>
        </p:nvSpPr>
        <p:spPr>
          <a:xfrm>
            <a:off x="4950394" y="549131"/>
            <a:ext cx="236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﻿</a:t>
            </a:r>
            <a:r>
              <a:rPr kumimoji="1" lang="en-US" altLang="zh-CN" sz="1200" dirty="0">
                <a:hlinkClick r:id="rId7"/>
              </a:rPr>
              <a:t>10.1103/PhysRevLett.131.031801</a:t>
            </a:r>
            <a:endParaRPr kumimoji="1"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999285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CA5B13F-26DB-402D-DE60-F856B3A5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19</a:t>
            </a:fld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E6AA10C-C882-F01C-D288-1944A5FB5F83}"/>
              </a:ext>
            </a:extLst>
          </p:cNvPr>
          <p:cNvSpPr txBox="1"/>
          <p:nvPr/>
        </p:nvSpPr>
        <p:spPr>
          <a:xfrm>
            <a:off x="4863932" y="794116"/>
            <a:ext cx="261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Background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5AFF401-15D0-EBB1-5C63-C2CC51BC0733}"/>
                  </a:ext>
                </a:extLst>
              </p:cNvPr>
              <p:cNvSpPr txBox="1"/>
              <p:nvPr/>
            </p:nvSpPr>
            <p:spPr>
              <a:xfrm>
                <a:off x="502863" y="1335137"/>
                <a:ext cx="11338560" cy="1222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b="1" dirty="0"/>
                  <a:t>Inefficiency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of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 err="1"/>
                  <a:t>VetoNu</a:t>
                </a:r>
                <a:r>
                  <a:rPr kumimoji="1" lang="en-US" altLang="zh-CN" dirty="0"/>
                  <a:t>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measured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through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either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layer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response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events,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kumimoji="1" lang="en-US" altLang="zh-CN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b="1" dirty="0"/>
                  <a:t>Geometric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Background</a:t>
                </a:r>
                <a:r>
                  <a:rPr kumimoji="1" lang="en-US" altLang="zh-CN" dirty="0"/>
                  <a:t>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﻿muons evade the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 err="1"/>
                  <a:t>VetoNu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geometrically,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﻿extrapolate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from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sideband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data,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0.5</m:t>
                    </m:r>
                  </m:oMath>
                </a14:m>
                <a:r>
                  <a:rPr kumimoji="1" lang="en-US" altLang="zh-CN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b="1" dirty="0"/>
                  <a:t>Neutral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Hadron</a:t>
                </a:r>
                <a:r>
                  <a:rPr kumimoji="1" lang="en-US" altLang="zh-CN" dirty="0"/>
                  <a:t>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estimated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from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simulation,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kumimoji="1" lang="en-US" altLang="zh-CN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b="1" dirty="0"/>
                  <a:t>Non-signal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Neutrino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Events</a:t>
                </a:r>
                <a:r>
                  <a:rPr kumimoji="1" lang="en-US" altLang="zh-CN" dirty="0"/>
                  <a:t>: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CC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m:rPr>
                        <m:sty m:val="p"/>
                      </m:rPr>
                      <a:rPr kumimoji="1" lang="en-US" altLang="zh-CN">
                        <a:latin typeface="Cambria Math" panose="02040503050406030204" pitchFamily="18" charset="0"/>
                      </a:rPr>
                      <m:t>CC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CC</m:t>
                    </m:r>
                    <m:r>
                      <a:rPr kumimoji="1"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nonfid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NC</m:t>
                    </m:r>
                  </m:oMath>
                </a14:m>
                <a:r>
                  <a:rPr kumimoji="1" lang="en-US" altLang="zh-CN" dirty="0"/>
                  <a:t>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estimated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from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simulation,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kumimoji="1" lang="en-US" altLang="zh-CN" dirty="0"/>
                  <a:t>.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5AFF401-15D0-EBB1-5C63-C2CC51BC0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63" y="1335137"/>
                <a:ext cx="11338560" cy="1222642"/>
              </a:xfrm>
              <a:prstGeom prst="rect">
                <a:avLst/>
              </a:prstGeom>
              <a:blipFill>
                <a:blip r:embed="rId2"/>
                <a:stretch>
                  <a:fillRect l="-336" t="-2062" b="-51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50B2517-B161-72CE-3BB0-4A8D9888299A}"/>
                  </a:ext>
                </a:extLst>
              </p:cNvPr>
              <p:cNvSpPr txBox="1"/>
              <p:nvPr/>
            </p:nvSpPr>
            <p:spPr>
              <a:xfrm>
                <a:off x="502863" y="4003947"/>
                <a:ext cx="5189690" cy="5228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1" dirty="0"/>
                  <a:t>Binning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dirty="0"/>
                  <a:t>according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num>
                      <m:den>
                        <m:sSub>
                          <m:sSub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𝝁</m:t>
                            </m:r>
                          </m:sub>
                        </m:s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each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selected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event.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50B2517-B161-72CE-3BB0-4A8D98882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63" y="4003947"/>
                <a:ext cx="5189690" cy="522835"/>
              </a:xfrm>
              <a:prstGeom prst="rect">
                <a:avLst/>
              </a:prstGeom>
              <a:blipFill>
                <a:blip r:embed="rId3"/>
                <a:stretch>
                  <a:fillRect l="-976" b="-23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15F7186-EBA9-F94B-57BF-87D9C99B2FA5}"/>
                  </a:ext>
                </a:extLst>
              </p:cNvPr>
              <p:cNvSpPr txBox="1"/>
              <p:nvPr/>
            </p:nvSpPr>
            <p:spPr>
              <a:xfrm>
                <a:off x="387129" y="4806387"/>
                <a:ext cx="5708871" cy="620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den>
                          </m:f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,−</m:t>
                          </m:r>
                          <m:f>
                            <m:f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300</m:t>
                              </m:r>
                            </m:den>
                          </m:f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,−</m:t>
                          </m:r>
                          <m:f>
                            <m:f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600</m:t>
                              </m:r>
                            </m:den>
                          </m:f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,−</m:t>
                          </m:r>
                          <m:f>
                            <m:f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1000</m:t>
                              </m:r>
                            </m:den>
                          </m:f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1000</m:t>
                              </m:r>
                            </m:den>
                          </m:f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300</m:t>
                              </m:r>
                            </m:den>
                          </m:f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den>
                          </m:f>
                        </m:e>
                      </m:d>
                      <m:r>
                        <a:rPr kumimoji="1"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Ge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15F7186-EBA9-F94B-57BF-87D9C99B2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29" y="4806387"/>
                <a:ext cx="5708871" cy="620234"/>
              </a:xfrm>
              <a:prstGeom prst="rect">
                <a:avLst/>
              </a:prstGeom>
              <a:blipFill>
                <a:blip r:embed="rId4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6B2803A-816A-A765-844A-B23738B2234C}"/>
                  </a:ext>
                </a:extLst>
              </p:cNvPr>
              <p:cNvSpPr txBox="1"/>
              <p:nvPr/>
            </p:nvSpPr>
            <p:spPr>
              <a:xfrm>
                <a:off x="6309360" y="3398672"/>
                <a:ext cx="5708871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The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factor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0.8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﻿describes that muons typically take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80%</a:t>
                </a:r>
                <a:r>
                  <a:rPr kumimoji="1" lang="en-US" altLang="zh-CN" dirty="0"/>
                  <a:t> of the incident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neutrino energy.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﻿Results in a </a:t>
                </a:r>
                <a:r>
                  <a:rPr kumimoji="1" lang="en-US" altLang="zh-CN" b="1" dirty="0"/>
                  <a:t>more diagonal response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matrix</a:t>
                </a:r>
                <a:r>
                  <a:rPr kumimoji="1" lang="en-US" altLang="zh-CN" dirty="0"/>
                  <a:t>, and therefore </a:t>
                </a:r>
                <a:r>
                  <a:rPr kumimoji="1" lang="en-US" altLang="zh-CN" b="1" dirty="0"/>
                  <a:t>smaller uncertainties</a:t>
                </a:r>
                <a:r>
                  <a:rPr kumimoji="1" lang="en-US" altLang="zh-CN" dirty="0"/>
                  <a:t> on the unfolded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number of neutrino interactions.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This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binning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roughly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averaged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events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6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bins.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﻿The </a:t>
                </a:r>
                <a:r>
                  <a:rPr kumimoji="1" lang="en-US" altLang="zh-CN" b="1" dirty="0"/>
                  <a:t>charge identification</a:t>
                </a:r>
                <a:r>
                  <a:rPr kumimoji="1" lang="en-US" altLang="zh-CN" dirty="0"/>
                  <a:t> accuracy is significantly reduced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above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kumimoji="1" lang="zh-CN" alt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b="0" i="0" dirty="0" smtClean="0">
                        <a:latin typeface="Cambria Math" panose="02040503050406030204" pitchFamily="18" charset="0"/>
                      </a:rPr>
                      <m:t>TeV</m:t>
                    </m:r>
                  </m:oMath>
                </a14:m>
                <a:r>
                  <a:rPr kumimoji="1" lang="en-US" altLang="zh-CN" dirty="0"/>
                  <a:t>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﻿thus combine muons and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antimuons with momentum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larger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than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dirty="0">
                        <a:latin typeface="Cambria Math" panose="02040503050406030204" pitchFamily="18" charset="0"/>
                      </a:rPr>
                      <m:t>1</m:t>
                    </m:r>
                    <m:r>
                      <a:rPr kumimoji="1" lang="zh-CN" altLang="en-US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dirty="0">
                        <a:latin typeface="Cambria Math" panose="02040503050406030204" pitchFamily="18" charset="0"/>
                      </a:rPr>
                      <m:t>TeV</m:t>
                    </m:r>
                  </m:oMath>
                </a14:m>
                <a:r>
                  <a:rPr kumimoji="1" lang="en-US" altLang="zh-CN" dirty="0"/>
                  <a:t> into a single bin.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6B2803A-816A-A765-844A-B23738B22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60" y="3398672"/>
                <a:ext cx="5708871" cy="2862322"/>
              </a:xfrm>
              <a:prstGeom prst="rect">
                <a:avLst/>
              </a:prstGeom>
              <a:blipFill>
                <a:blip r:embed="rId5"/>
                <a:stretch>
                  <a:fillRect l="-665" t="-885" b="-2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F73D4416-6703-8C96-50E6-0416FD4F9D14}"/>
              </a:ext>
            </a:extLst>
          </p:cNvPr>
          <p:cNvCxnSpPr/>
          <p:nvPr/>
        </p:nvCxnSpPr>
        <p:spPr>
          <a:xfrm>
            <a:off x="91440" y="3098800"/>
            <a:ext cx="1200912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0E4E80ED-D865-A270-AEDD-E21B908CF211}"/>
              </a:ext>
            </a:extLst>
          </p:cNvPr>
          <p:cNvSpPr txBox="1"/>
          <p:nvPr/>
        </p:nvSpPr>
        <p:spPr>
          <a:xfrm>
            <a:off x="9828853" y="539990"/>
            <a:ext cx="236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﻿</a:t>
            </a:r>
            <a:r>
              <a:rPr kumimoji="1" lang="en-US" altLang="zh-CN" sz="1200" dirty="0">
                <a:hlinkClick r:id="rId6"/>
              </a:rPr>
              <a:t>10.1103/PhysRevLett.134.211801</a:t>
            </a:r>
            <a:endParaRPr kumimoji="1" lang="zh-CN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9CAE9B99-3B2C-D4FE-C796-AC72F023C86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0"/>
                <a:ext cx="12192000" cy="539990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101882" tIns="50941" rIns="101882" bIns="50941" numCol="1" anchor="ctr" anchorCtr="0" compatLnSpc="1">
                <a:prstTxWarp prst="textNoShape">
                  <a:avLst/>
                </a:prstTxWarp>
              </a:bodyPr>
              <a:lstStyle>
                <a:lvl1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 b="0" i="0" kern="120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panose="020B0503020204020204" pitchFamily="34" charset="-122"/>
                  </a:defRPr>
                </a:lvl1pPr>
                <a:lvl2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2pPr>
                <a:lvl3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3pPr>
                <a:lvl4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4pPr>
                <a:lvl5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5pPr>
                <a:lvl6pPr marL="337129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6pPr>
                <a:lvl7pPr marL="674258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7pPr>
                <a:lvl8pPr marL="1011387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8pPr>
                <a:lvl9pPr marL="1348516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9pPr>
              </a:lstStyle>
              <a:p>
                <a:pPr lvl="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𝜈</m:t>
                        </m:r>
                      </m:e>
                      <m:sub>
                        <m: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ysClr val="window" lastClr="FFFF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Differential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Cross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Section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and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Flux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@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FASER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in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2022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and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2023</a:t>
                </a:r>
                <a:endParaRPr kumimoji="0" lang="en-CN" sz="2515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9CAE9B99-3B2C-D4FE-C796-AC72F023C8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12192000" cy="539990"/>
              </a:xfrm>
              <a:prstGeom prst="rect">
                <a:avLst/>
              </a:prstGeom>
              <a:blipFill>
                <a:blip r:embed="rId7"/>
                <a:stretch>
                  <a:fillRect t="-6977" b="-18605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3724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CAF7D3-FF97-91F7-6922-244DB72AC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2</a:t>
            </a:fld>
            <a:endParaRPr kumimoji="1" lang="zh-CN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5B6BCC-6B88-C8F1-34A1-1C16938F6BA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539990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37129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74258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11387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48516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3361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Contents</a:t>
            </a:r>
            <a:endParaRPr kumimoji="0" lang="en-CN" sz="2515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35BA9F0-10F9-B3F5-CB5C-6BDEE9F7BA6A}"/>
              </a:ext>
            </a:extLst>
          </p:cNvPr>
          <p:cNvSpPr txBox="1"/>
          <p:nvPr/>
        </p:nvSpPr>
        <p:spPr>
          <a:xfrm>
            <a:off x="2295921" y="2305615"/>
            <a:ext cx="760015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800" b="1" dirty="0"/>
              <a:t>Introduction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to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FASER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Detector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@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LHC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800" b="1" dirty="0"/>
              <a:t>Estimated/Current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Neutrino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Results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@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FASER</a:t>
            </a:r>
          </a:p>
          <a:p>
            <a:endParaRPr kumimoji="1" lang="en-US" altLang="zh-CN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800" b="1" dirty="0"/>
              <a:t>Upgrading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with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FASER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AHCAL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@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2026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83809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DD50E5-C400-CED4-48D0-F8B009ED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20</a:t>
            </a:fld>
            <a:endParaRPr kumimoji="1"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5152385-45E6-E9DE-216C-D5220D3272D0}"/>
                  </a:ext>
                </a:extLst>
              </p:cNvPr>
              <p:cNvSpPr txBox="1"/>
              <p:nvPr/>
            </p:nvSpPr>
            <p:spPr>
              <a:xfrm>
                <a:off x="685686" y="890870"/>
                <a:ext cx="11089640" cy="3116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Binned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number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neutrino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interaction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(</a:t>
                </a:r>
                <a:r>
                  <a:rPr kumimoji="1" lang="en-US" altLang="zh-CN" b="1" dirty="0"/>
                  <a:t>unfolded</a:t>
                </a:r>
                <a:r>
                  <a:rPr kumimoji="1" lang="en-US" altLang="zh-CN" dirty="0"/>
                  <a:t>)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sub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b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are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calculated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binned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number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observed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muons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kumimoji="1" lang="en-US" altLang="zh-CN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Sup>
                            <m:sSubSupPr>
                              <m:ctrlPr>
                                <a:rPr kumimoji="1"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kumimoji="1"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</m:e>
                      </m:nary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bkg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kumimoji="1"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</m:sSub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﻿denotes the </a:t>
                </a:r>
                <a:r>
                  <a:rPr kumimoji="1" lang="en-US" altLang="zh-CN" b="1" dirty="0"/>
                  <a:t>response matrix</a:t>
                </a:r>
                <a:r>
                  <a:rPr kumimoji="1" lang="en-US" altLang="zh-CN" dirty="0"/>
                  <a:t>, which relates the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number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selected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events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𝒒</m:t>
                        </m:r>
                      </m:num>
                      <m:den>
                        <m:sSub>
                          <m:sSub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  <m:t>𝝁</m:t>
                            </m:r>
                          </m:sub>
                        </m:sSub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1" lang="en-US" altLang="zh-CN" dirty="0"/>
                  <a:t> bin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kumimoji="1" lang="en-US" altLang="zh-CN" dirty="0"/>
                  <a:t> 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number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neutrinos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interacted in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num>
                      <m:den>
                        <m:sSub>
                          <m:sSub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𝝂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1" lang="el-GR" altLang="zh-CN" dirty="0"/>
                  <a:t> </a:t>
                </a:r>
                <a:r>
                  <a:rPr kumimoji="1" lang="en-US" altLang="zh-CN" dirty="0"/>
                  <a:t>bin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1" lang="en-US" altLang="zh-CN" dirty="0"/>
                  <a:t>.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(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lepton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number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neutrino)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﻿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denotes the </a:t>
                </a:r>
                <a:r>
                  <a:rPr kumimoji="1" lang="en-US" altLang="zh-CN" b="1" dirty="0"/>
                  <a:t>efficiency</a:t>
                </a:r>
                <a:r>
                  <a:rPr kumimoji="1" lang="en-US" altLang="zh-CN" dirty="0"/>
                  <a:t> of neutrino events to be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reconstructed within the fiducial volume.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﻿</a:t>
                </a:r>
                <a:r>
                  <a:rPr kumimoji="1" lang="en-US" altLang="zh-CN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bkg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kumimoji="1" lang="en-US" altLang="zh-CN" dirty="0"/>
                  <a:t> are the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estimated </a:t>
                </a:r>
                <a:r>
                  <a:rPr kumimoji="1" lang="en-US" altLang="zh-CN" b="1" dirty="0"/>
                  <a:t>backgrounds</a:t>
                </a:r>
                <a:r>
                  <a:rPr kumimoji="1" lang="en-US" altLang="zh-CN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Response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matrix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efficiency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are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﻿obtained from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simulation</a:t>
                </a:r>
                <a:r>
                  <a:rPr kumimoji="1" lang="en-US" altLang="zh-CN" dirty="0"/>
                  <a:t> and systematic uncertainties are implemented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with nuisance parameters.</a:t>
                </a:r>
                <a:endParaRPr kumimoji="1" lang="zh-CN" altLang="en-US" dirty="0"/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5152385-45E6-E9DE-216C-D5220D327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686" y="890870"/>
                <a:ext cx="11089640" cy="3116879"/>
              </a:xfrm>
              <a:prstGeom prst="rect">
                <a:avLst/>
              </a:prstGeom>
              <a:blipFill>
                <a:blip r:embed="rId2"/>
                <a:stretch>
                  <a:fillRect l="-457" t="-20325" r="-914" b="-24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FA467200-98D0-A73A-8A59-C07089194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06" y="3971906"/>
            <a:ext cx="3088640" cy="2802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表格 10">
                <a:extLst>
                  <a:ext uri="{FF2B5EF4-FFF2-40B4-BE49-F238E27FC236}">
                    <a16:creationId xmlns:a16="http://schemas.microsoft.com/office/drawing/2014/main" id="{B9B61FC6-E32E-11A7-B974-E458F663230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43054222"/>
                  </p:ext>
                </p:extLst>
              </p:nvPr>
            </p:nvGraphicFramePr>
            <p:xfrm>
              <a:off x="3688080" y="4803271"/>
              <a:ext cx="8371840" cy="10344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83920">
                      <a:extLst>
                        <a:ext uri="{9D8B030D-6E8A-4147-A177-3AD203B41FA5}">
                          <a16:colId xmlns:a16="http://schemas.microsoft.com/office/drawing/2014/main" val="1697062804"/>
                        </a:ext>
                      </a:extLst>
                    </a:gridCol>
                    <a:gridCol w="1188720">
                      <a:extLst>
                        <a:ext uri="{9D8B030D-6E8A-4147-A177-3AD203B41FA5}">
                          <a16:colId xmlns:a16="http://schemas.microsoft.com/office/drawing/2014/main" val="847298774"/>
                        </a:ext>
                      </a:extLst>
                    </a:gridCol>
                    <a:gridCol w="1148080">
                      <a:extLst>
                        <a:ext uri="{9D8B030D-6E8A-4147-A177-3AD203B41FA5}">
                          <a16:colId xmlns:a16="http://schemas.microsoft.com/office/drawing/2014/main" val="3198804450"/>
                        </a:ext>
                      </a:extLst>
                    </a:gridCol>
                    <a:gridCol w="1259840">
                      <a:extLst>
                        <a:ext uri="{9D8B030D-6E8A-4147-A177-3AD203B41FA5}">
                          <a16:colId xmlns:a16="http://schemas.microsoft.com/office/drawing/2014/main" val="2578902477"/>
                        </a:ext>
                      </a:extLst>
                    </a:gridCol>
                    <a:gridCol w="1178560">
                      <a:extLst>
                        <a:ext uri="{9D8B030D-6E8A-4147-A177-3AD203B41FA5}">
                          <a16:colId xmlns:a16="http://schemas.microsoft.com/office/drawing/2014/main" val="1391998731"/>
                        </a:ext>
                      </a:extLst>
                    </a:gridCol>
                    <a:gridCol w="965200">
                      <a:extLst>
                        <a:ext uri="{9D8B030D-6E8A-4147-A177-3AD203B41FA5}">
                          <a16:colId xmlns:a16="http://schemas.microsoft.com/office/drawing/2014/main" val="2889846662"/>
                        </a:ext>
                      </a:extLst>
                    </a:gridCol>
                    <a:gridCol w="853440">
                      <a:extLst>
                        <a:ext uri="{9D8B030D-6E8A-4147-A177-3AD203B41FA5}">
                          <a16:colId xmlns:a16="http://schemas.microsoft.com/office/drawing/2014/main" val="1486731920"/>
                        </a:ext>
                      </a:extLst>
                    </a:gridCol>
                    <a:gridCol w="894080">
                      <a:extLst>
                        <a:ext uri="{9D8B030D-6E8A-4147-A177-3AD203B41FA5}">
                          <a16:colId xmlns:a16="http://schemas.microsoft.com/office/drawing/2014/main" val="976581476"/>
                        </a:ext>
                      </a:extLst>
                    </a:gridCol>
                  </a:tblGrid>
                  <a:tr h="46080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zh-CN" sz="1000" b="1" i="1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zh-CN" sz="1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1000" b="1" i="1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kumimoji="1" lang="en-US" altLang="zh-CN" sz="1000" b="1" i="1">
                                          <a:latin typeface="Cambria Math" panose="02040503050406030204" pitchFamily="18" charset="0"/>
                                        </a:rPr>
                                        <m:t>𝝁</m:t>
                                      </m:r>
                                    </m:sub>
                                  </m:sSub>
                                  <m:r>
                                    <a:rPr kumimoji="1" lang="en-US" altLang="zh-CN" sz="1000" b="1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kumimoji="1" lang="en-US" altLang="zh-CN" sz="1000" b="1" i="1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kumimoji="1" lang="en-US" altLang="zh-CN" sz="1000" b="1" i="1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kumimoji="1" lang="en-US" altLang="zh-CN" sz="1000" b="1" i="1">
                                      <a:latin typeface="Cambria Math" panose="02040503050406030204" pitchFamily="18" charset="0"/>
                                    </a:rPr>
                                    <m:t>𝟖</m:t>
                                  </m:r>
                                </m:den>
                              </m:f>
                            </m:oMath>
                          </a14:m>
                          <a:r>
                            <a:rPr lang="zh-CN" altLang="en-US" sz="1000" i="0" dirty="0"/>
                            <a:t> </a:t>
                          </a:r>
                          <a:r>
                            <a:rPr lang="en-US" altLang="zh-CN" sz="1000" i="0" dirty="0"/>
                            <a:t>/</a:t>
                          </a:r>
                          <a:r>
                            <a:rPr lang="zh-CN" altLang="en-US" sz="1000" i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00" b="1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sz="10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000" b="1" i="1" smtClean="0"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altLang="zh-CN" sz="1000" b="1" i="1" smtClean="0">
                                          <a:latin typeface="Cambria Math" panose="02040503050406030204" pitchFamily="18" charset="0"/>
                                        </a:rPr>
                                        <m:t>𝝂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zh-CN" altLang="en-US" sz="10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kumimoji="1" lang="en-US" altLang="zh-CN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100</m:t>
                                        </m:r>
                                      </m:den>
                                    </m:f>
                                    <m:r>
                                      <a:rPr kumimoji="1"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,−</m:t>
                                    </m:r>
                                    <m:f>
                                      <m:fPr>
                                        <m:ctrlP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300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kumimoji="1" lang="en-US" altLang="zh-CN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300</m:t>
                                        </m:r>
                                      </m:den>
                                    </m:f>
                                    <m:r>
                                      <a:rPr kumimoji="1"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,−</m:t>
                                    </m:r>
                                    <m:f>
                                      <m:fPr>
                                        <m:ctrlP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600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kumimoji="1" lang="en-US" altLang="zh-CN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600</m:t>
                                        </m:r>
                                      </m:den>
                                    </m:f>
                                    <m:r>
                                      <a:rPr kumimoji="1"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,−</m:t>
                                    </m:r>
                                    <m:f>
                                      <m:fPr>
                                        <m:ctrlP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1000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kumimoji="1" lang="en-US" altLang="zh-CN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1000</m:t>
                                        </m:r>
                                      </m:den>
                                    </m:f>
                                    <m:r>
                                      <a:rPr kumimoji="1"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f>
                                      <m:fPr>
                                        <m:ctrlP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1000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kumimoji="1" lang="en-US" altLang="zh-CN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1000</m:t>
                                        </m:r>
                                      </m:den>
                                    </m:f>
                                    <m:r>
                                      <a:rPr kumimoji="1"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f>
                                      <m:fPr>
                                        <m:ctrlP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300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kumimoji="1" lang="en-US" altLang="zh-CN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300</m:t>
                                        </m:r>
                                      </m:den>
                                    </m:f>
                                    <m:r>
                                      <a:rPr kumimoji="1"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f>
                                      <m:fPr>
                                        <m:ctrlP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kumimoji="1"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100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CN" sz="1200" i="0" dirty="0" smtClean="0">
                                    <a:latin typeface="Cambria Math" panose="02040503050406030204" pitchFamily="18" charset="0"/>
                                  </a:rPr>
                                  <m:t>Total</m:t>
                                </m:r>
                              </m:oMath>
                            </m:oMathPara>
                          </a14:m>
                          <a:endParaRPr lang="zh-CN" altLang="en-US" sz="12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899713"/>
                      </a:ext>
                    </a:extLst>
                  </a:tr>
                  <a:tr h="17999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2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50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97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71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69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48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27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362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6729592"/>
                      </a:ext>
                    </a:extLst>
                  </a:tr>
                  <a:tr h="17999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zh-CN" altLang="en-US" sz="12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(%)</m:t>
                                </m:r>
                              </m:oMath>
                            </m:oMathPara>
                          </a14:m>
                          <a:endParaRPr lang="zh-CN" altLang="en-US" sz="12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13.5±1.2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23.7±1.7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30.8±2.6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36.8±3.0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40.1±3.1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23.5±2.4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28.3±1.9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42906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表格 10">
                <a:extLst>
                  <a:ext uri="{FF2B5EF4-FFF2-40B4-BE49-F238E27FC236}">
                    <a16:creationId xmlns:a16="http://schemas.microsoft.com/office/drawing/2014/main" id="{B9B61FC6-E32E-11A7-B974-E458F663230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43054222"/>
                  </p:ext>
                </p:extLst>
              </p:nvPr>
            </p:nvGraphicFramePr>
            <p:xfrm>
              <a:off x="3688080" y="4803271"/>
              <a:ext cx="8371840" cy="10344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83920">
                      <a:extLst>
                        <a:ext uri="{9D8B030D-6E8A-4147-A177-3AD203B41FA5}">
                          <a16:colId xmlns:a16="http://schemas.microsoft.com/office/drawing/2014/main" val="1697062804"/>
                        </a:ext>
                      </a:extLst>
                    </a:gridCol>
                    <a:gridCol w="1188720">
                      <a:extLst>
                        <a:ext uri="{9D8B030D-6E8A-4147-A177-3AD203B41FA5}">
                          <a16:colId xmlns:a16="http://schemas.microsoft.com/office/drawing/2014/main" val="847298774"/>
                        </a:ext>
                      </a:extLst>
                    </a:gridCol>
                    <a:gridCol w="1148080">
                      <a:extLst>
                        <a:ext uri="{9D8B030D-6E8A-4147-A177-3AD203B41FA5}">
                          <a16:colId xmlns:a16="http://schemas.microsoft.com/office/drawing/2014/main" val="3198804450"/>
                        </a:ext>
                      </a:extLst>
                    </a:gridCol>
                    <a:gridCol w="1259840">
                      <a:extLst>
                        <a:ext uri="{9D8B030D-6E8A-4147-A177-3AD203B41FA5}">
                          <a16:colId xmlns:a16="http://schemas.microsoft.com/office/drawing/2014/main" val="2578902477"/>
                        </a:ext>
                      </a:extLst>
                    </a:gridCol>
                    <a:gridCol w="1178560">
                      <a:extLst>
                        <a:ext uri="{9D8B030D-6E8A-4147-A177-3AD203B41FA5}">
                          <a16:colId xmlns:a16="http://schemas.microsoft.com/office/drawing/2014/main" val="1391998731"/>
                        </a:ext>
                      </a:extLst>
                    </a:gridCol>
                    <a:gridCol w="965200">
                      <a:extLst>
                        <a:ext uri="{9D8B030D-6E8A-4147-A177-3AD203B41FA5}">
                          <a16:colId xmlns:a16="http://schemas.microsoft.com/office/drawing/2014/main" val="2889846662"/>
                        </a:ext>
                      </a:extLst>
                    </a:gridCol>
                    <a:gridCol w="853440">
                      <a:extLst>
                        <a:ext uri="{9D8B030D-6E8A-4147-A177-3AD203B41FA5}">
                          <a16:colId xmlns:a16="http://schemas.microsoft.com/office/drawing/2014/main" val="1486731920"/>
                        </a:ext>
                      </a:extLst>
                    </a:gridCol>
                    <a:gridCol w="894080">
                      <a:extLst>
                        <a:ext uri="{9D8B030D-6E8A-4147-A177-3AD203B41FA5}">
                          <a16:colId xmlns:a16="http://schemas.microsoft.com/office/drawing/2014/main" val="976581476"/>
                        </a:ext>
                      </a:extLst>
                    </a:gridCol>
                  </a:tblGrid>
                  <a:tr h="46080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429" t="-2703" r="-845714" b="-1270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76344" t="-2703" r="-536559" b="-1270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80220" t="-2703" r="-448352" b="-1270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57576" t="-2703" r="-312121" b="-1270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380645" t="-2703" r="-232258" b="-1270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588158" t="-2703" r="-184211" b="-1270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769118" t="-2703" r="-105882" b="-1270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844286" t="-2703" r="-2857" b="-1270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899713"/>
                      </a:ext>
                    </a:extLst>
                  </a:tr>
                  <a:tr h="2992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429" t="-165217" r="-845714" b="-10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76344" t="-165217" r="-536559" b="-10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80220" t="-165217" r="-448352" b="-10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57576" t="-165217" r="-312121" b="-10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380645" t="-165217" r="-232258" b="-10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588158" t="-165217" r="-184211" b="-10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769118" t="-165217" r="-105882" b="-10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844286" t="-165217" r="-2857" b="-1043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672959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429" t="-277273" r="-845714" b="-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76344" t="-277273" r="-536559" b="-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80220" t="-277273" r="-448352" b="-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57576" t="-277273" r="-312121" b="-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380645" t="-277273" r="-232258" b="-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588158" t="-277273" r="-184211" b="-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769118" t="-277273" r="-105882" b="-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844286" t="-277273" r="-2857" b="-90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42906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3A7D7505-5733-ED0C-444D-77B42C2D002A}"/>
              </a:ext>
            </a:extLst>
          </p:cNvPr>
          <p:cNvSpPr txBox="1"/>
          <p:nvPr/>
        </p:nvSpPr>
        <p:spPr>
          <a:xfrm>
            <a:off x="9828853" y="539990"/>
            <a:ext cx="236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﻿</a:t>
            </a:r>
            <a:r>
              <a:rPr kumimoji="1" lang="en-US" altLang="zh-CN" sz="1200" dirty="0">
                <a:hlinkClick r:id="rId5"/>
              </a:rPr>
              <a:t>10.1103/PhysRevLett.134.211801</a:t>
            </a:r>
            <a:endParaRPr kumimoji="1" lang="zh-CN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">
                <a:extLst>
                  <a:ext uri="{FF2B5EF4-FFF2-40B4-BE49-F238E27FC236}">
                    <a16:creationId xmlns:a16="http://schemas.microsoft.com/office/drawing/2014/main" id="{2538C733-CBEE-AEB7-9C74-018D0EDB085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0"/>
                <a:ext cx="12192000" cy="539990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101882" tIns="50941" rIns="101882" bIns="50941" numCol="1" anchor="ctr" anchorCtr="0" compatLnSpc="1">
                <a:prstTxWarp prst="textNoShape">
                  <a:avLst/>
                </a:prstTxWarp>
              </a:bodyPr>
              <a:lstStyle>
                <a:lvl1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 b="0" i="0" kern="120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panose="020B0503020204020204" pitchFamily="34" charset="-122"/>
                  </a:defRPr>
                </a:lvl1pPr>
                <a:lvl2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2pPr>
                <a:lvl3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3pPr>
                <a:lvl4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4pPr>
                <a:lvl5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5pPr>
                <a:lvl6pPr marL="337129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6pPr>
                <a:lvl7pPr marL="674258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7pPr>
                <a:lvl8pPr marL="1011387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8pPr>
                <a:lvl9pPr marL="1348516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9pPr>
              </a:lstStyle>
              <a:p>
                <a:pPr lvl="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𝜈</m:t>
                        </m:r>
                      </m:e>
                      <m:sub>
                        <m: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ysClr val="window" lastClr="FFFF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Differential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Cross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Section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and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Flux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@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FASER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in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2022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and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2023</a:t>
                </a:r>
                <a:endParaRPr kumimoji="0" lang="en-CN" sz="2515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3" name="Title 1">
                <a:extLst>
                  <a:ext uri="{FF2B5EF4-FFF2-40B4-BE49-F238E27FC236}">
                    <a16:creationId xmlns:a16="http://schemas.microsoft.com/office/drawing/2014/main" id="{2538C733-CBEE-AEB7-9C74-018D0EDB0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12192000" cy="539990"/>
              </a:xfrm>
              <a:prstGeom prst="rect">
                <a:avLst/>
              </a:prstGeom>
              <a:blipFill>
                <a:blip r:embed="rId6"/>
                <a:stretch>
                  <a:fillRect t="-6977" b="-18605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5612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8FC2E7-32B6-A871-9BB5-3F646F0F5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21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6308AD0-A2DE-EB8A-86B2-0A7CDF4A7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612" y="1741147"/>
            <a:ext cx="5312431" cy="3451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6C495C3-0492-169C-B6FB-A1C58992D6BB}"/>
                  </a:ext>
                </a:extLst>
              </p:cNvPr>
              <p:cNvSpPr txBox="1"/>
              <p:nvPr/>
            </p:nvSpPr>
            <p:spPr>
              <a:xfrm>
                <a:off x="8333197" y="5281799"/>
                <a:ext cx="28023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1" dirty="0"/>
                  <a:t>Unfolded</a:t>
                </a:r>
                <a:r>
                  <a:rPr kumimoji="1" lang="en-US" altLang="zh-CN" dirty="0"/>
                  <a:t>: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1242.7±137.1</m:t>
                    </m:r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6C495C3-0492-169C-B6FB-A1C58992D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3197" y="5281799"/>
                <a:ext cx="2802370" cy="369332"/>
              </a:xfrm>
              <a:prstGeom prst="rect">
                <a:avLst/>
              </a:prstGeom>
              <a:blipFill>
                <a:blip r:embed="rId3"/>
                <a:stretch>
                  <a:fillRect l="-1810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2A241D84-37DF-E876-B17E-E6E5522BA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23" y="1741147"/>
            <a:ext cx="5187176" cy="3451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C8E37CC-CEB0-CDB1-0AD5-BB80D8461333}"/>
                  </a:ext>
                </a:extLst>
              </p:cNvPr>
              <p:cNvSpPr txBox="1"/>
              <p:nvPr/>
            </p:nvSpPr>
            <p:spPr>
              <a:xfrm>
                <a:off x="851050" y="5281798"/>
                <a:ext cx="42643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1" dirty="0"/>
                  <a:t>Observed</a:t>
                </a:r>
                <a:r>
                  <a:rPr kumimoji="1" lang="en-US" altLang="zh-CN" dirty="0"/>
                  <a:t>: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3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38.1±19.0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stat</m:t>
                        </m:r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±8.8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sys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C8E37CC-CEB0-CDB1-0AD5-BB80D8461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050" y="5281798"/>
                <a:ext cx="4264309" cy="369332"/>
              </a:xfrm>
              <a:prstGeom prst="rect">
                <a:avLst/>
              </a:prstGeom>
              <a:blipFill>
                <a:blip r:embed="rId5"/>
                <a:stretch>
                  <a:fillRect l="-1488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B2EB4D5D-0232-06DC-705C-8E06FDA4D26D}"/>
              </a:ext>
            </a:extLst>
          </p:cNvPr>
          <p:cNvSpPr txBox="1"/>
          <p:nvPr/>
        </p:nvSpPr>
        <p:spPr>
          <a:xfrm>
            <a:off x="1028984" y="5740201"/>
            <a:ext cx="3908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/>
              <a:t>(subtracted the number of expected background events)</a:t>
            </a:r>
            <a:endParaRPr kumimoji="1" lang="zh-CN" altLang="en-US" sz="1200" dirty="0"/>
          </a:p>
        </p:txBody>
      </p:sp>
      <p:sp>
        <p:nvSpPr>
          <p:cNvPr id="15" name="右箭头 14">
            <a:extLst>
              <a:ext uri="{FF2B5EF4-FFF2-40B4-BE49-F238E27FC236}">
                <a16:creationId xmlns:a16="http://schemas.microsoft.com/office/drawing/2014/main" id="{B1F9533D-E78D-DAB9-27A3-4F8EDA4D994A}"/>
              </a:ext>
            </a:extLst>
          </p:cNvPr>
          <p:cNvSpPr/>
          <p:nvPr/>
        </p:nvSpPr>
        <p:spPr>
          <a:xfrm>
            <a:off x="5460140" y="3429000"/>
            <a:ext cx="1068731" cy="2559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CA8C365-065E-67D0-893A-B81DE7D8A816}"/>
              </a:ext>
            </a:extLst>
          </p:cNvPr>
          <p:cNvSpPr txBox="1"/>
          <p:nvPr/>
        </p:nvSpPr>
        <p:spPr>
          <a:xfrm>
            <a:off x="5321885" y="3684956"/>
            <a:ext cx="1345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b="1" dirty="0">
                <a:solidFill>
                  <a:srgbClr val="FF0000"/>
                </a:solidFill>
              </a:rPr>
              <a:t>Response</a:t>
            </a:r>
            <a:r>
              <a:rPr kumimoji="1" lang="zh-CN" altLang="en-US" sz="12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1200" b="1" dirty="0">
                <a:solidFill>
                  <a:srgbClr val="FF0000"/>
                </a:solidFill>
              </a:rPr>
              <a:t>Matrix</a:t>
            </a:r>
          </a:p>
          <a:p>
            <a:pPr algn="ctr"/>
            <a:r>
              <a:rPr kumimoji="1" lang="en-US" altLang="zh-CN" sz="1200" dirty="0"/>
              <a:t>Efficiency</a:t>
            </a:r>
            <a:endParaRPr kumimoji="1" lang="zh-CN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184C9995-311F-0731-A510-E8C2CB0CF91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0"/>
                <a:ext cx="12192000" cy="539990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101882" tIns="50941" rIns="101882" bIns="50941" numCol="1" anchor="ctr" anchorCtr="0" compatLnSpc="1">
                <a:prstTxWarp prst="textNoShape">
                  <a:avLst/>
                </a:prstTxWarp>
              </a:bodyPr>
              <a:lstStyle>
                <a:lvl1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 b="0" i="0" kern="120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panose="020B0503020204020204" pitchFamily="34" charset="-122"/>
                  </a:defRPr>
                </a:lvl1pPr>
                <a:lvl2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2pPr>
                <a:lvl3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3pPr>
                <a:lvl4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4pPr>
                <a:lvl5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5pPr>
                <a:lvl6pPr marL="337129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6pPr>
                <a:lvl7pPr marL="674258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7pPr>
                <a:lvl8pPr marL="1011387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8pPr>
                <a:lvl9pPr marL="1348516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9pPr>
              </a:lstStyle>
              <a:p>
                <a:pPr lvl="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𝜈</m:t>
                        </m:r>
                      </m:e>
                      <m:sub>
                        <m: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ysClr val="window" lastClr="FFFF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Differential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Cross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Section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and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Flux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@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FASER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in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2022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and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2023</a:t>
                </a:r>
                <a:endParaRPr kumimoji="0" lang="en-CN" sz="2515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184C9995-311F-0731-A510-E8C2CB0CF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12192000" cy="539990"/>
              </a:xfrm>
              <a:prstGeom prst="rect">
                <a:avLst/>
              </a:prstGeom>
              <a:blipFill>
                <a:blip r:embed="rId6"/>
                <a:stretch>
                  <a:fillRect t="-6977" b="-18605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>
            <a:extLst>
              <a:ext uri="{FF2B5EF4-FFF2-40B4-BE49-F238E27FC236}">
                <a16:creationId xmlns:a16="http://schemas.microsoft.com/office/drawing/2014/main" id="{CDB28D42-4DD8-E8A9-AFBD-DD032AAF65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0139" y="2459450"/>
            <a:ext cx="1068731" cy="96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87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B18F2D-D6A4-EEF7-218E-B101D69C4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22</a:t>
            </a:fld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B0D5A9B-DD21-B19B-A022-02EBE2839DD2}"/>
              </a:ext>
            </a:extLst>
          </p:cNvPr>
          <p:cNvSpPr txBox="1"/>
          <p:nvPr/>
        </p:nvSpPr>
        <p:spPr>
          <a:xfrm>
            <a:off x="5659120" y="287424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791CAAF-F070-A005-D2DC-FAA5E817BB86}"/>
                  </a:ext>
                </a:extLst>
              </p:cNvPr>
              <p:cNvSpPr txBox="1"/>
              <p:nvPr/>
            </p:nvSpPr>
            <p:spPr>
              <a:xfrm>
                <a:off x="1903561" y="1195680"/>
                <a:ext cx="2779928" cy="1011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/>
                  <a:t>Differential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Cross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Section</a:t>
                </a:r>
                <a:r>
                  <a:rPr kumimoji="1" lang="en-US" altLang="zh-CN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sub>
                            <m:sup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sSubSup>
                            <m:sSub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b="0" i="0" smtClean="0">
                                  <a:latin typeface="Cambria Math" panose="02040503050406030204" pitchFamily="18" charset="0"/>
                                </a:rPr>
                                <m:t>sim</m:t>
                              </m:r>
                            </m:sub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791CAAF-F070-A005-D2DC-FAA5E817B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561" y="1195680"/>
                <a:ext cx="2779928" cy="1011815"/>
              </a:xfrm>
              <a:prstGeom prst="rect">
                <a:avLst/>
              </a:prstGeom>
              <a:blipFill>
                <a:blip r:embed="rId2"/>
                <a:stretch>
                  <a:fillRect l="-1818" t="-2500" r="-909" b="-3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01107078-1389-4EDC-803B-32E1BC07E1A8}"/>
              </a:ext>
            </a:extLst>
          </p:cNvPr>
          <p:cNvSpPr txBox="1"/>
          <p:nvPr/>
        </p:nvSpPr>
        <p:spPr>
          <a:xfrm>
            <a:off x="9828853" y="539990"/>
            <a:ext cx="236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﻿</a:t>
            </a:r>
            <a:r>
              <a:rPr kumimoji="1" lang="en-US" altLang="zh-CN" sz="1200" dirty="0">
                <a:hlinkClick r:id="rId3"/>
              </a:rPr>
              <a:t>10.1103/PhysRevLett.134.211801</a:t>
            </a:r>
            <a:endParaRPr kumimoji="1" lang="zh-CN" altLang="en-US" sz="12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38D6B57-51F3-0949-361D-4CB0164F5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00" y="2571086"/>
            <a:ext cx="5282665" cy="3504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FA9B1C7C-14DB-FBD0-1C30-C7B6164F5640}"/>
                  </a:ext>
                </a:extLst>
              </p:cNvPr>
              <p:cNvSpPr txBox="1"/>
              <p:nvPr/>
            </p:nvSpPr>
            <p:spPr>
              <a:xfrm>
                <a:off x="8087044" y="1189939"/>
                <a:ext cx="2651688" cy="1011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/>
                  <a:t>Differential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Flux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Density</a:t>
                </a:r>
                <a:r>
                  <a:rPr kumimoji="1" lang="en-US" altLang="zh-CN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sub>
                            <m:sup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sSubSup>
                            <m:sSub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b="0" i="0" smtClean="0">
                                  <a:latin typeface="Cambria Math" panose="02040503050406030204" pitchFamily="18" charset="0"/>
                                </a:rPr>
                                <m:t>sim</m:t>
                              </m:r>
                            </m:sub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FA9B1C7C-14DB-FBD0-1C30-C7B6164F56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7044" y="1189939"/>
                <a:ext cx="2651688" cy="1011815"/>
              </a:xfrm>
              <a:prstGeom prst="rect">
                <a:avLst/>
              </a:prstGeom>
              <a:blipFill>
                <a:blip r:embed="rId5"/>
                <a:stretch>
                  <a:fillRect l="-1905" t="-2469" r="-952" b="-12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0F4A389A-878D-EEE7-7CF8-39781F613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6185" y="2571086"/>
            <a:ext cx="5318456" cy="3504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81509901-A5EC-303F-24F1-41202AD9C8D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0"/>
                <a:ext cx="12192000" cy="539990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101882" tIns="50941" rIns="101882" bIns="50941" numCol="1" anchor="ctr" anchorCtr="0" compatLnSpc="1">
                <a:prstTxWarp prst="textNoShape">
                  <a:avLst/>
                </a:prstTxWarp>
              </a:bodyPr>
              <a:lstStyle>
                <a:lvl1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 b="0" i="0" kern="120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panose="020B0503020204020204" pitchFamily="34" charset="-122"/>
                  </a:defRPr>
                </a:lvl1pPr>
                <a:lvl2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2pPr>
                <a:lvl3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3pPr>
                <a:lvl4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4pPr>
                <a:lvl5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5pPr>
                <a:lvl6pPr marL="337129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6pPr>
                <a:lvl7pPr marL="674258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7pPr>
                <a:lvl8pPr marL="1011387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8pPr>
                <a:lvl9pPr marL="1348516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9pPr>
              </a:lstStyle>
              <a:p>
                <a:pPr lvl="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𝜈</m:t>
                        </m:r>
                      </m:e>
                      <m:sub>
                        <m: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ysClr val="window" lastClr="FFFF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Differential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Cross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Section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and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Flux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@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FASER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in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2022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and</a:t>
                </a:r>
                <a:r>
                  <a:rPr lang="zh-CN" altLang="en-US" dirty="0">
                    <a:solidFill>
                      <a:sysClr val="window" lastClr="FFFFFF"/>
                    </a:solidFill>
                  </a:rPr>
                  <a:t> </a:t>
                </a:r>
                <a:r>
                  <a:rPr lang="en-US" altLang="zh-CN" dirty="0">
                    <a:solidFill>
                      <a:sysClr val="window" lastClr="FFFFFF"/>
                    </a:solidFill>
                  </a:rPr>
                  <a:t>2023</a:t>
                </a:r>
                <a:endParaRPr kumimoji="0" lang="en-CN" sz="2515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81509901-A5EC-303F-24F1-41202AD9C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12192000" cy="539990"/>
              </a:xfrm>
              <a:prstGeom prst="rect">
                <a:avLst/>
              </a:prstGeom>
              <a:blipFill>
                <a:blip r:embed="rId7"/>
                <a:stretch>
                  <a:fillRect t="-6977" b="-18605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220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3B15CA-1B96-6295-9849-76BAE777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23</a:t>
            </a:fld>
            <a:endParaRPr kumimoji="1" lang="zh-CN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A78B77-C148-8E94-DD6F-A6CCECE32EF0}"/>
              </a:ext>
            </a:extLst>
          </p:cNvPr>
          <p:cNvSpPr txBox="1">
            <a:spLocks/>
          </p:cNvSpPr>
          <p:nvPr/>
        </p:nvSpPr>
        <p:spPr bwMode="auto">
          <a:xfrm>
            <a:off x="0" y="2763072"/>
            <a:ext cx="12192000" cy="1331856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 b="0" i="0" kern="1200">
                <a:solidFill>
                  <a:schemeClr val="bg1"/>
                </a:solidFill>
                <a:latin typeface="PingFang SC Medium" charset="-122"/>
                <a:ea typeface="PingFang SC Medium" charset="-122"/>
                <a:cs typeface="PingFang SC Medium" charset="-122"/>
              </a:defRPr>
            </a:lvl1pPr>
            <a:lvl2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37129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74258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11387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48516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lvl="0" eaLnBrk="1" hangingPunct="1"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Upgrading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@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FASER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AHCAL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in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2026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PingFang SC Medium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1554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199B8A4-2786-1B0E-AD28-640A0DDFE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24</a:t>
            </a:fld>
            <a:endParaRPr kumimoji="1" lang="zh-CN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9747A8-2674-1B04-7C95-45F76D8D9F85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539990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37129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74258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11387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48516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3361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CEPC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AHCAL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Protype</a:t>
            </a:r>
            <a:endParaRPr kumimoji="0" lang="en-CN" sz="2515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AF6A695-88B5-AA3A-3D50-42F6BCDAC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91" y="669518"/>
            <a:ext cx="3289790" cy="246734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84ED491-A7A5-5B2D-7A33-A2ECFDDF8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49" y="3721139"/>
            <a:ext cx="4281970" cy="269751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7DC05860-E6F0-9991-4B1A-C7AFCBC41C0B}"/>
              </a:ext>
            </a:extLst>
          </p:cNvPr>
          <p:cNvSpPr txBox="1"/>
          <p:nvPr/>
        </p:nvSpPr>
        <p:spPr>
          <a:xfrm>
            <a:off x="3291804" y="4706906"/>
            <a:ext cx="10534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600" b="1" dirty="0"/>
              <a:t>40</a:t>
            </a:r>
            <a:r>
              <a:rPr kumimoji="1" lang="zh-CN" altLang="en-US" sz="1600" b="1" dirty="0"/>
              <a:t> </a:t>
            </a:r>
            <a:r>
              <a:rPr kumimoji="1" lang="en-US" altLang="zh-CN" sz="1600" b="1" dirty="0"/>
              <a:t>Layers</a:t>
            </a:r>
            <a:endParaRPr kumimoji="1" lang="zh-CN" alt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1F5224F-A417-4D21-0589-0D711D362AED}"/>
                  </a:ext>
                </a:extLst>
              </p:cNvPr>
              <p:cNvSpPr txBox="1"/>
              <p:nvPr/>
            </p:nvSpPr>
            <p:spPr>
              <a:xfrm>
                <a:off x="5819467" y="3527624"/>
                <a:ext cx="5006499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/>
                  <a:t>A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calorimeter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protype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originally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designed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for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b="1" dirty="0"/>
                  <a:t>CEPC</a:t>
                </a:r>
                <a:r>
                  <a:rPr kumimoji="1" lang="en-US" altLang="zh-CN" sz="1600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/>
                  <a:t>40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sensitive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layers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b="1" dirty="0"/>
                  <a:t>interleaved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by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iron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plates.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18×18</m:t>
                    </m:r>
                  </m:oMath>
                </a14:m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Channels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/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Layer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/>
                  <a:t>Spatial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resolution</a:t>
                </a:r>
                <a:r>
                  <a:rPr kumimoji="1" lang="zh-CN" altLang="en-US" sz="16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kumimoji="1" lang="zh-CN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kumimoji="1" lang="zh-CN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kumimoji="1" lang="en-US" altLang="zh-CN" sz="1600" dirty="0"/>
                  <a:t>.</a:t>
                </a: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1F5224F-A417-4D21-0589-0D711D362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467" y="3527624"/>
                <a:ext cx="5006499" cy="1077218"/>
              </a:xfrm>
              <a:prstGeom prst="rect">
                <a:avLst/>
              </a:prstGeom>
              <a:blipFill>
                <a:blip r:embed="rId5"/>
                <a:stretch>
                  <a:fillRect l="-506" t="-1163" b="-69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图片 26">
            <a:extLst>
              <a:ext uri="{FF2B5EF4-FFF2-40B4-BE49-F238E27FC236}">
                <a16:creationId xmlns:a16="http://schemas.microsoft.com/office/drawing/2014/main" id="{DF0DA438-AD8B-D310-73E7-C265332559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28"/>
          <a:stretch/>
        </p:blipFill>
        <p:spPr>
          <a:xfrm>
            <a:off x="7929992" y="5184319"/>
            <a:ext cx="3076678" cy="1472283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6B84306A-E39F-BE8E-7C8C-E627CC3EC9A3}"/>
              </a:ext>
            </a:extLst>
          </p:cNvPr>
          <p:cNvSpPr txBox="1"/>
          <p:nvPr/>
        </p:nvSpPr>
        <p:spPr>
          <a:xfrm>
            <a:off x="7929992" y="6213644"/>
            <a:ext cx="1819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/>
              <a:t>“</a:t>
            </a:r>
            <a:r>
              <a:rPr kumimoji="1" lang="en-US" altLang="zh-CN" sz="1600" dirty="0" err="1"/>
              <a:t>SiPM-onTile</a:t>
            </a:r>
            <a:r>
              <a:rPr kumimoji="1" lang="en-US" altLang="zh-CN" sz="1600" dirty="0"/>
              <a:t>”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Unit</a:t>
            </a:r>
            <a:endParaRPr kumimoji="1" lang="zh-CN" altLang="en-US" sz="1600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D8130A07-338C-FF1C-B14D-252BF4EF2B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4842" y="5053832"/>
            <a:ext cx="1819755" cy="1364817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3721E2F8-98F8-D9C3-25F1-5595A0F60363}"/>
              </a:ext>
            </a:extLst>
          </p:cNvPr>
          <p:cNvSpPr txBox="1"/>
          <p:nvPr/>
        </p:nvSpPr>
        <p:spPr>
          <a:xfrm>
            <a:off x="5723128" y="6392078"/>
            <a:ext cx="1560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Sensitive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Layers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E5F7EF3-EF9A-929A-A512-B28D77297ECD}"/>
              </a:ext>
            </a:extLst>
          </p:cNvPr>
          <p:cNvSpPr txBox="1"/>
          <p:nvPr/>
        </p:nvSpPr>
        <p:spPr>
          <a:xfrm>
            <a:off x="3629300" y="1465080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CEPC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AHCAL</a:t>
            </a:r>
            <a:endParaRPr kumimoji="1" lang="zh-CN" altLang="en-US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A75E13E-B64D-DE1C-F11C-D5CB20ECABC0}"/>
              </a:ext>
            </a:extLst>
          </p:cNvPr>
          <p:cNvSpPr txBox="1"/>
          <p:nvPr/>
        </p:nvSpPr>
        <p:spPr>
          <a:xfrm>
            <a:off x="562030" y="3116950"/>
            <a:ext cx="2727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00" dirty="0"/>
              <a:t>Current</a:t>
            </a:r>
            <a:r>
              <a:rPr kumimoji="1" lang="zh-CN" altLang="en-US" sz="1000" dirty="0"/>
              <a:t> </a:t>
            </a:r>
            <a:r>
              <a:rPr kumimoji="1" lang="en-US" altLang="zh-CN" sz="1000" dirty="0"/>
              <a:t>idle,</a:t>
            </a:r>
            <a:r>
              <a:rPr kumimoji="1" lang="zh-CN" altLang="en-US" sz="1000" dirty="0"/>
              <a:t> </a:t>
            </a:r>
            <a:r>
              <a:rPr kumimoji="1" lang="en-US" altLang="zh-CN" sz="1000" dirty="0"/>
              <a:t>can</a:t>
            </a:r>
            <a:r>
              <a:rPr kumimoji="1" lang="zh-CN" altLang="en-US" sz="1000" dirty="0"/>
              <a:t> </a:t>
            </a:r>
            <a:r>
              <a:rPr kumimoji="1" lang="en-US" altLang="zh-CN" sz="1000" dirty="0"/>
              <a:t>be</a:t>
            </a:r>
            <a:r>
              <a:rPr kumimoji="1" lang="zh-CN" altLang="en-US" sz="1000" dirty="0"/>
              <a:t> </a:t>
            </a:r>
            <a:r>
              <a:rPr kumimoji="1" lang="en-US" altLang="zh-CN" sz="1000" dirty="0"/>
              <a:t>used</a:t>
            </a:r>
            <a:r>
              <a:rPr kumimoji="1" lang="zh-CN" altLang="en-US" sz="1000" dirty="0"/>
              <a:t> </a:t>
            </a:r>
            <a:r>
              <a:rPr kumimoji="1" lang="en-US" altLang="zh-CN" sz="1000" dirty="0"/>
              <a:t>in</a:t>
            </a:r>
            <a:r>
              <a:rPr kumimoji="1" lang="zh-CN" altLang="en-US" sz="1000" dirty="0"/>
              <a:t> </a:t>
            </a:r>
            <a:r>
              <a:rPr kumimoji="1" lang="en-US" altLang="zh-CN" sz="1000" dirty="0"/>
              <a:t>FASER</a:t>
            </a:r>
            <a:r>
              <a:rPr kumimoji="1" lang="zh-CN" altLang="en-US" sz="1000" dirty="0"/>
              <a:t> </a:t>
            </a:r>
            <a:r>
              <a:rPr kumimoji="1" lang="en-US" altLang="zh-CN" sz="1000" dirty="0"/>
              <a:t>Experiment</a:t>
            </a:r>
            <a:endParaRPr kumimoji="1" lang="zh-CN" altLang="en-US" sz="10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38E11DB-1632-5EC9-4EA4-EA8DE901E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6346697" y="836836"/>
            <a:ext cx="5588000" cy="2082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83CB806-A389-9977-CB1D-0C6575F108F7}"/>
              </a:ext>
            </a:extLst>
          </p:cNvPr>
          <p:cNvSpPr/>
          <p:nvPr/>
        </p:nvSpPr>
        <p:spPr>
          <a:xfrm>
            <a:off x="10409452" y="1765093"/>
            <a:ext cx="792840" cy="5905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79DDB4A1-BEFF-731D-7042-D9CAEE43D3BC}"/>
              </a:ext>
            </a:extLst>
          </p:cNvPr>
          <p:cNvCxnSpPr>
            <a:cxnSpLocks/>
          </p:cNvCxnSpPr>
          <p:nvPr/>
        </p:nvCxnSpPr>
        <p:spPr>
          <a:xfrm>
            <a:off x="3781625" y="1903189"/>
            <a:ext cx="241597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971849CF-9E71-B357-1E01-7A2C8445A42F}"/>
              </a:ext>
            </a:extLst>
          </p:cNvPr>
          <p:cNvSpPr txBox="1"/>
          <p:nvPr/>
        </p:nvSpPr>
        <p:spPr>
          <a:xfrm>
            <a:off x="10128149" y="1369147"/>
            <a:ext cx="148309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600" b="1" dirty="0"/>
              <a:t>FASER</a:t>
            </a:r>
            <a:r>
              <a:rPr kumimoji="1" lang="zh-CN" altLang="en-US" sz="1600" b="1" dirty="0"/>
              <a:t> </a:t>
            </a:r>
            <a:r>
              <a:rPr kumimoji="1" lang="en-US" altLang="zh-CN" sz="1600" b="1" dirty="0"/>
              <a:t>AHCAL</a:t>
            </a:r>
            <a:endParaRPr kumimoji="1" lang="zh-CN" altLang="en-US" sz="1600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AAF6C6A-AF22-99BF-4A37-95ACC5209906}"/>
              </a:ext>
            </a:extLst>
          </p:cNvPr>
          <p:cNvSpPr txBox="1"/>
          <p:nvPr/>
        </p:nvSpPr>
        <p:spPr>
          <a:xfrm>
            <a:off x="4706579" y="2040745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FASER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AHCAL</a:t>
            </a:r>
            <a:endParaRPr kumimoji="1" lang="zh-CN" altLang="en-US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8349884-BFC4-3B68-B42C-FB24366AC2D2}"/>
              </a:ext>
            </a:extLst>
          </p:cNvPr>
          <p:cNvSpPr txBox="1"/>
          <p:nvPr/>
        </p:nvSpPr>
        <p:spPr>
          <a:xfrm>
            <a:off x="4117731" y="2436336"/>
            <a:ext cx="1701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Same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protype,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but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new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usage!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94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BEFC4EE-42B7-0BDC-9FC7-97186A2E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25</a:t>
            </a:fld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19984C0-20A9-4ACE-4234-010E3C693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741" y="822702"/>
            <a:ext cx="4613059" cy="1719413"/>
          </a:xfrm>
          <a:prstGeom prst="rect">
            <a:avLst/>
          </a:prstGeom>
        </p:spPr>
      </p:pic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6DA6F51C-D89A-38A6-DE2D-3F68BBE8F78C}"/>
              </a:ext>
            </a:extLst>
          </p:cNvPr>
          <p:cNvCxnSpPr>
            <a:cxnSpLocks/>
          </p:cNvCxnSpPr>
          <p:nvPr/>
        </p:nvCxnSpPr>
        <p:spPr>
          <a:xfrm flipH="1">
            <a:off x="10736366" y="1350209"/>
            <a:ext cx="1229659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6F231A77-7902-5CC3-18AF-31A716486D51}"/>
              </a:ext>
            </a:extLst>
          </p:cNvPr>
          <p:cNvSpPr/>
          <p:nvPr/>
        </p:nvSpPr>
        <p:spPr>
          <a:xfrm>
            <a:off x="7756086" y="1251543"/>
            <a:ext cx="704964" cy="5290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5B5891D-5F71-164A-F113-64EBF20D6045}"/>
                  </a:ext>
                </a:extLst>
              </p:cNvPr>
              <p:cNvSpPr txBox="1"/>
              <p:nvPr/>
            </p:nvSpPr>
            <p:spPr>
              <a:xfrm>
                <a:off x="9551831" y="1657803"/>
                <a:ext cx="163285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b="1" dirty="0"/>
                  <a:t>FASER</a:t>
                </a:r>
                <a14:m>
                  <m:oMath xmlns:m="http://schemas.openxmlformats.org/officeDocument/2006/math"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kumimoji="1" lang="zh-CN" altLang="en-US" sz="1400" b="1" dirty="0"/>
                  <a:t> </a:t>
                </a:r>
                <a:r>
                  <a:rPr kumimoji="1" lang="en-US" altLang="zh-CN" sz="1400" b="1" dirty="0"/>
                  <a:t>(</a:t>
                </a:r>
                <a14:m>
                  <m:oMath xmlns:m="http://schemas.openxmlformats.org/officeDocument/2006/math"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𝜼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kumimoji="1" lang="en-US" altLang="zh-CN" sz="1400" b="1" dirty="0"/>
                  <a:t>)</a:t>
                </a:r>
                <a:endParaRPr kumimoji="1" lang="zh-CN" altLang="en-US" sz="1400" b="1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5B5891D-5F71-164A-F113-64EBF20D6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1831" y="1657803"/>
                <a:ext cx="1632852" cy="307777"/>
              </a:xfrm>
              <a:prstGeom prst="rect">
                <a:avLst/>
              </a:prstGeom>
              <a:blipFill>
                <a:blip r:embed="rId3"/>
                <a:stretch>
                  <a:fillRect l="-1550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8FFDB4B-F9AB-F494-55A2-5D316E4F15AE}"/>
                  </a:ext>
                </a:extLst>
              </p:cNvPr>
              <p:cNvSpPr txBox="1"/>
              <p:nvPr/>
            </p:nvSpPr>
            <p:spPr>
              <a:xfrm>
                <a:off x="7210707" y="1825191"/>
                <a:ext cx="205654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b="1" dirty="0"/>
                  <a:t>AHCAL</a:t>
                </a:r>
                <a:r>
                  <a:rPr kumimoji="1" lang="zh-CN" altLang="en-US" sz="1400" b="1" dirty="0"/>
                  <a:t> </a:t>
                </a:r>
                <a:r>
                  <a:rPr kumimoji="1" lang="en-US" altLang="zh-CN" sz="1400" b="1" dirty="0"/>
                  <a:t>(</a:t>
                </a:r>
                <a14:m>
                  <m:oMath xmlns:m="http://schemas.openxmlformats.org/officeDocument/2006/math">
                    <m:r>
                      <a:rPr kumimoji="1" lang="en-US" altLang="zh-CN" sz="1400" b="1" i="0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kumimoji="1" lang="en-US" altLang="zh-CN" sz="1400" b="1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sz="1400" b="1" i="0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𝜼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𝟕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kumimoji="1" lang="en-US" altLang="zh-CN" sz="1400" b="1" dirty="0"/>
                  <a:t>)</a:t>
                </a:r>
                <a:endParaRPr kumimoji="1" lang="zh-CN" altLang="en-US" sz="1400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8FFDB4B-F9AB-F494-55A2-5D316E4F1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707" y="1825191"/>
                <a:ext cx="2056548" cy="307777"/>
              </a:xfrm>
              <a:prstGeom prst="rect">
                <a:avLst/>
              </a:prstGeom>
              <a:blipFill>
                <a:blip r:embed="rId4"/>
                <a:stretch>
                  <a:fillRect l="-613" r="-613" b="-2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">
                <a:extLst>
                  <a:ext uri="{FF2B5EF4-FFF2-40B4-BE49-F238E27FC236}">
                    <a16:creationId xmlns:a16="http://schemas.microsoft.com/office/drawing/2014/main" id="{95A27D06-7C72-8EAE-F596-F225295E904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0"/>
                <a:ext cx="12192000" cy="539990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101882" tIns="50941" rIns="101882" bIns="50941" numCol="1" anchor="ctr" anchorCtr="0" compatLnSpc="1">
                <a:prstTxWarp prst="textNoShape">
                  <a:avLst/>
                </a:prstTxWarp>
              </a:bodyPr>
              <a:lstStyle>
                <a:lvl1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 b="0" i="0" kern="120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panose="020B0503020204020204" pitchFamily="34" charset="-122"/>
                  </a:defRPr>
                </a:lvl1pPr>
                <a:lvl2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2pPr>
                <a:lvl3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3pPr>
                <a:lvl4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4pPr>
                <a:lvl5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5pPr>
                <a:lvl6pPr marL="337129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6pPr>
                <a:lvl7pPr marL="674258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7pPr>
                <a:lvl8pPr marL="1011387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8pPr>
                <a:lvl9pPr marL="1348516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9pPr>
              </a:lstStyle>
              <a:p>
                <a:pPr marL="0" marR="0" lvl="0" indent="0" algn="ctr" defTabSz="336194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Off-axis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Detector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Microsoft YaHei" panose="020B0503020204020204" pitchFamily="34" charset="-122"/>
                  </a:rPr>
                  <a:t>for</a:t>
                </a:r>
                <a:r>
                  <a:rPr kumimoji="0" lang="zh-CN" altLang="en-US" sz="2515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515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𝜈</m:t>
                        </m:r>
                      </m:e>
                      <m:sub>
                        <m:r>
                          <a:rPr kumimoji="0" lang="en-US" altLang="zh-CN" sz="2515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zh-CN" altLang="en-US" sz="2515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Microsoft YaHei" panose="020B0503020204020204" pitchFamily="34" charset="-122"/>
                  </a:rPr>
                  <a:t>CC</a:t>
                </a:r>
                <a:r>
                  <a:rPr kumimoji="0" lang="zh-CN" altLang="en-US" sz="2515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Microsoft YaHei" panose="020B0503020204020204" pitchFamily="34" charset="-122"/>
                  </a:rPr>
                  <a:t>from</a:t>
                </a:r>
                <a:r>
                  <a:rPr kumimoji="0" lang="zh-CN" altLang="en-US" sz="2515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ea typeface="Microsoft YaHei" panose="020B0503020204020204" pitchFamily="34" charset="-122"/>
                  </a:rPr>
                  <a:t>Charm</a:t>
                </a:r>
                <a:endParaRPr kumimoji="0" lang="en-CN" sz="2515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3" name="Title 1">
                <a:extLst>
                  <a:ext uri="{FF2B5EF4-FFF2-40B4-BE49-F238E27FC236}">
                    <a16:creationId xmlns:a16="http://schemas.microsoft.com/office/drawing/2014/main" id="{95A27D06-7C72-8EAE-F596-F225295E9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12192000" cy="539990"/>
              </a:xfrm>
              <a:prstGeom prst="rect">
                <a:avLst/>
              </a:prstGeom>
              <a:blipFill>
                <a:blip r:embed="rId5"/>
                <a:stretch>
                  <a:fillRect t="-4651" b="-2093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C1ED8E3E-AED1-A444-CBF0-8C3B187CF86C}"/>
              </a:ext>
            </a:extLst>
          </p:cNvPr>
          <p:cNvSpPr txBox="1"/>
          <p:nvPr/>
        </p:nvSpPr>
        <p:spPr>
          <a:xfrm>
            <a:off x="11518232" y="1405756"/>
            <a:ext cx="6650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/>
              <a:t>Beam</a:t>
            </a:r>
            <a:endParaRPr kumimoji="1" lang="zh-CN" altLang="en-US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表 6">
                <a:extLst>
                  <a:ext uri="{FF2B5EF4-FFF2-40B4-BE49-F238E27FC236}">
                    <a16:creationId xmlns:a16="http://schemas.microsoft.com/office/drawing/2014/main" id="{F50396CB-C28E-7BE5-C23D-0BB9EDC221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72105991"/>
                  </p:ext>
                </p:extLst>
              </p:nvPr>
            </p:nvGraphicFramePr>
            <p:xfrm>
              <a:off x="314236" y="5018028"/>
              <a:ext cx="8922358" cy="176685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37275">
                      <a:extLst>
                        <a:ext uri="{9D8B030D-6E8A-4147-A177-3AD203B41FA5}">
                          <a16:colId xmlns:a16="http://schemas.microsoft.com/office/drawing/2014/main" val="1322950496"/>
                        </a:ext>
                      </a:extLst>
                    </a:gridCol>
                    <a:gridCol w="1378539">
                      <a:extLst>
                        <a:ext uri="{9D8B030D-6E8A-4147-A177-3AD203B41FA5}">
                          <a16:colId xmlns:a16="http://schemas.microsoft.com/office/drawing/2014/main" val="1926165579"/>
                        </a:ext>
                      </a:extLst>
                    </a:gridCol>
                    <a:gridCol w="1602174">
                      <a:extLst>
                        <a:ext uri="{9D8B030D-6E8A-4147-A177-3AD203B41FA5}">
                          <a16:colId xmlns:a16="http://schemas.microsoft.com/office/drawing/2014/main" val="1791195674"/>
                        </a:ext>
                      </a:extLst>
                    </a:gridCol>
                    <a:gridCol w="1108875">
                      <a:extLst>
                        <a:ext uri="{9D8B030D-6E8A-4147-A177-3AD203B41FA5}">
                          <a16:colId xmlns:a16="http://schemas.microsoft.com/office/drawing/2014/main" val="3747953510"/>
                        </a:ext>
                      </a:extLst>
                    </a:gridCol>
                    <a:gridCol w="908063">
                      <a:extLst>
                        <a:ext uri="{9D8B030D-6E8A-4147-A177-3AD203B41FA5}">
                          <a16:colId xmlns:a16="http://schemas.microsoft.com/office/drawing/2014/main" val="727541958"/>
                        </a:ext>
                      </a:extLst>
                    </a:gridCol>
                    <a:gridCol w="1787432">
                      <a:extLst>
                        <a:ext uri="{9D8B030D-6E8A-4147-A177-3AD203B41FA5}">
                          <a16:colId xmlns:a16="http://schemas.microsoft.com/office/drawing/2014/main" val="1583195628"/>
                        </a:ext>
                      </a:extLst>
                    </a:gridCol>
                  </a:tblGrid>
                  <a:tr h="216307">
                    <a:tc rowSpan="2"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ja-JP" sz="1600" b="0" dirty="0" smtClean="0">
                                  <a:latin typeface="Cambria Math" panose="02040503050406030204" pitchFamily="18" charset="0"/>
                                </a:rPr>
                                <m:t>65 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600" dirty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sSup>
                                <m:s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1600" dirty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  <m:sup>
                                  <m:r>
                                    <a:rPr lang="en-US" altLang="ja-JP" sz="1600" dirty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kumimoji="1" lang="zh-CN" altLang="en-US" sz="1600" dirty="0"/>
                            <a:t> </a:t>
                          </a:r>
                          <a:r>
                            <a:rPr kumimoji="1" lang="en-US" altLang="zh-CN" sz="1600" dirty="0"/>
                            <a:t>@</a:t>
                          </a:r>
                          <a:r>
                            <a:rPr kumimoji="1" lang="zh-CN" altLang="en-US" sz="1600" dirty="0"/>
                            <a:t> </a:t>
                          </a:r>
                          <a:r>
                            <a:rPr kumimoji="1" lang="en-US" altLang="zh-CN" sz="1600" dirty="0"/>
                            <a:t>AHCAL</a:t>
                          </a:r>
                          <a:endParaRPr kumimoji="1" lang="ja-JP" altLang="en-US" sz="160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b="0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ja-JP" sz="1600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kumimoji="1" lang="en-US" altLang="ja-JP" sz="1600"/>
                            <a:t> Charged Current</a:t>
                          </a:r>
                          <a:endParaRPr kumimoji="1" lang="ja-JP" altLang="en-US" sz="160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sz="160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b="0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ja-JP" sz="1600" b="0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altLang="ja-JP" sz="1600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kumimoji="1" lang="en-US" altLang="ja-JP" sz="1600" dirty="0"/>
                            <a:t>CC</a:t>
                          </a:r>
                          <a:endParaRPr kumimoji="1" lang="ja-JP" altLang="en-US" sz="160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b="0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ja-JP" sz="1600" b="0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sub>
                              </m:sSub>
                            </m:oMath>
                          </a14:m>
                          <a:r>
                            <a:rPr kumimoji="1" lang="en-US" altLang="ja-JP" sz="1600" dirty="0"/>
                            <a:t> CC</a:t>
                          </a: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dirty="0"/>
                            <a:t>Neutral Current</a:t>
                          </a:r>
                          <a:endParaRPr kumimoji="1" lang="ja-JP" altLang="en-US" sz="160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07182316"/>
                      </a:ext>
                    </a:extLst>
                  </a:tr>
                  <a:tr h="334293">
                    <a:tc vMerge="1">
                      <a:txBody>
                        <a:bodyPr/>
                        <a:lstStyle/>
                        <a:p>
                          <a:pPr algn="ctr"/>
                          <a:endParaRPr kumimoji="1" lang="ja-JP" altLang="en-US" sz="16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Light Hadron</a:t>
                          </a:r>
                          <a:endParaRPr kumimoji="1" lang="ja-JP" alt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>
                              <a:solidFill>
                                <a:srgbClr val="FF0000"/>
                              </a:solidFill>
                            </a:rPr>
                            <a:t>Charm</a:t>
                          </a:r>
                          <a:r>
                            <a:rPr kumimoji="1" lang="en-US" altLang="ja-JP" sz="1400" dirty="0"/>
                            <a:t> Hadron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kumimoji="1" lang="ja-JP" altLang="en-US" sz="160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kumimoji="1" lang="ja-JP" altLang="en-US" sz="160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kumimoji="1" lang="ja-JP" alt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7191190"/>
                      </a:ext>
                    </a:extLst>
                  </a:tr>
                  <a:tr h="27715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#</a:t>
                          </a:r>
                          <a:r>
                            <a:rPr lang="zh-CN" altLang="en-US" sz="1800" b="0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en-US" altLang="zh-CN" sz="1800" b="0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of</a:t>
                          </a:r>
                          <a:r>
                            <a:rPr lang="zh-CN" altLang="en-US" sz="1800" b="0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en-US" altLang="zh-CN" sz="1800" b="0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interaction</a:t>
                          </a:r>
                          <a14:m>
                            <m:oMath xmlns:m="http://schemas.openxmlformats.org/officeDocument/2006/math">
                              <m:r>
                                <a:rPr lang="en-US" altLang="ja-JP" sz="1800" b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kumimoji="1" lang="ja-JP" altLang="en-US" sz="18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1600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kumimoji="1" lang="en-US" altLang="ja-JP" sz="1600" b="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kumimoji="1" lang="en-US" altLang="ja-JP" sz="1600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kumimoji="1" lang="en-US" altLang="ja-JP" sz="1600" b="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1" lang="ja-JP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1600" b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76.3</m:t>
                                </m:r>
                              </m:oMath>
                            </m:oMathPara>
                          </a14:m>
                          <a:endParaRPr kumimoji="1" lang="ja-JP" altLang="en-US" sz="160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1600" b="0" dirty="0" smtClean="0">
                                    <a:latin typeface="Cambria Math" panose="02040503050406030204" pitchFamily="18" charset="0"/>
                                  </a:rPr>
                                  <m:t>600.4</m:t>
                                </m:r>
                              </m:oMath>
                            </m:oMathPara>
                          </a14:m>
                          <a:endParaRPr kumimoji="1" lang="ja-JP" alt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1600" b="0" dirty="0" smtClean="0">
                                    <a:latin typeface="Cambria Math" panose="02040503050406030204" pitchFamily="18" charset="0"/>
                                  </a:rPr>
                                  <m:t>6.03</m:t>
                                </m:r>
                              </m:oMath>
                            </m:oMathPara>
                          </a14:m>
                          <a:endParaRPr kumimoji="1" lang="ja-JP" alt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1600" b="0" smtClean="0">
                                    <a:latin typeface="Cambria Math" panose="02040503050406030204" pitchFamily="18" charset="0"/>
                                  </a:rPr>
                                  <m:t>230.2</m:t>
                                </m:r>
                              </m:oMath>
                            </m:oMathPara>
                          </a14:m>
                          <a:endParaRPr kumimoji="1" lang="ja-JP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37511219"/>
                      </a:ext>
                    </a:extLst>
                  </a:tr>
                  <a:tr h="27715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sz="1800" b="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r>
                            <a:rPr kumimoji="1" lang="zh-CN" altLang="en-US" sz="1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kumimoji="1" lang="en-US" altLang="zh-CN" sz="1800" b="0" dirty="0">
                              <a:solidFill>
                                <a:schemeClr val="tx1"/>
                              </a:solidFill>
                            </a:rPr>
                            <a:t>trigger</a:t>
                          </a:r>
                          <a:endParaRPr kumimoji="1" lang="ja-JP" altLang="en-US" sz="18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600" b="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kumimoji="1" lang="en-US" altLang="ja-JP" sz="1600" b="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kumimoji="1" lang="en-US" altLang="ja-JP" sz="1600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kumimoji="1" lang="en-US" altLang="zh-CN" sz="1600" b="0" i="0" dirty="0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kumimoji="1" lang="ja-JP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600" b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kumimoji="1" lang="en-US" altLang="zh-CN" sz="1600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kumimoji="1" lang="en-US" altLang="ja-JP" sz="1600" b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kumimoji="1" lang="en-US" altLang="zh-CN" sz="1600" b="0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kumimoji="1" lang="ja-JP" altLang="en-US" sz="160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600" b="0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kumimoji="1" lang="en-US" altLang="zh-CN" sz="1600" b="0" i="0" dirty="0" smtClean="0">
                                    <a:latin typeface="Cambria Math" panose="02040503050406030204" pitchFamily="18" charset="0"/>
                                  </a:rPr>
                                  <m:t>22</m:t>
                                </m:r>
                                <m:r>
                                  <a:rPr kumimoji="1" lang="en-US" altLang="ja-JP" sz="1600" b="0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kumimoji="1" lang="en-US" altLang="zh-CN" sz="1600" b="0" i="0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kumimoji="1" lang="ja-JP" alt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</a:rPr>
                                  <m:t>4.15</m:t>
                                </m:r>
                              </m:oMath>
                            </m:oMathPara>
                          </a14:m>
                          <a:endParaRPr kumimoji="1" lang="ja-JP" alt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</a:rPr>
                                  <m:t>144.9</m:t>
                                </m:r>
                              </m:oMath>
                            </m:oMathPara>
                          </a14:m>
                          <a:endParaRPr kumimoji="1" lang="ja-JP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194910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sz="1800" b="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r>
                            <a:rPr kumimoji="1" lang="zh-CN" altLang="en-US" sz="1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kumimoji="1" lang="en-US" altLang="zh-CN" sz="1800" b="0" dirty="0">
                              <a:solidFill>
                                <a:schemeClr val="tx1"/>
                              </a:solidFill>
                            </a:rPr>
                            <a:t>selection</a:t>
                          </a:r>
                          <a:r>
                            <a:rPr kumimoji="1" lang="zh-CN" altLang="en-US" sz="1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kumimoji="1" lang="en-US" altLang="zh-CN" sz="1800" b="0" dirty="0">
                              <a:solidFill>
                                <a:schemeClr val="tx1"/>
                              </a:solidFill>
                            </a:rPr>
                            <a:t>(CNN)</a:t>
                          </a:r>
                          <a:endParaRPr kumimoji="1" lang="ja-JP" altLang="en-US" sz="18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</a:rPr>
                                  <m:t>7.4</m:t>
                                </m:r>
                              </m:oMath>
                            </m:oMathPara>
                          </a14:m>
                          <a:endParaRPr kumimoji="1" lang="ja-JP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28.6</m:t>
                                </m:r>
                              </m:oMath>
                            </m:oMathPara>
                          </a14:m>
                          <a:endParaRPr kumimoji="1" lang="ja-JP" altLang="en-US" sz="160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</a:rPr>
                                  <m:t>5.6</m:t>
                                </m:r>
                              </m:oMath>
                            </m:oMathPara>
                          </a14:m>
                          <a:endParaRPr kumimoji="1" lang="en-US" altLang="ja-JP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kumimoji="1" lang="en-US" altLang="zh-CN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</a:rPr>
                                  <m:t>3.6</m:t>
                                </m:r>
                              </m:oMath>
                            </m:oMathPara>
                          </a14:m>
                          <a:endParaRPr kumimoji="1" lang="ja-JP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65865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表 6">
                <a:extLst>
                  <a:ext uri="{FF2B5EF4-FFF2-40B4-BE49-F238E27FC236}">
                    <a16:creationId xmlns:a16="http://schemas.microsoft.com/office/drawing/2014/main" id="{F50396CB-C28E-7BE5-C23D-0BB9EDC221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72105991"/>
                  </p:ext>
                </p:extLst>
              </p:nvPr>
            </p:nvGraphicFramePr>
            <p:xfrm>
              <a:off x="314236" y="5018028"/>
              <a:ext cx="8922358" cy="176685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37275">
                      <a:extLst>
                        <a:ext uri="{9D8B030D-6E8A-4147-A177-3AD203B41FA5}">
                          <a16:colId xmlns:a16="http://schemas.microsoft.com/office/drawing/2014/main" val="1322950496"/>
                        </a:ext>
                      </a:extLst>
                    </a:gridCol>
                    <a:gridCol w="1378539">
                      <a:extLst>
                        <a:ext uri="{9D8B030D-6E8A-4147-A177-3AD203B41FA5}">
                          <a16:colId xmlns:a16="http://schemas.microsoft.com/office/drawing/2014/main" val="1926165579"/>
                        </a:ext>
                      </a:extLst>
                    </a:gridCol>
                    <a:gridCol w="1602174">
                      <a:extLst>
                        <a:ext uri="{9D8B030D-6E8A-4147-A177-3AD203B41FA5}">
                          <a16:colId xmlns:a16="http://schemas.microsoft.com/office/drawing/2014/main" val="1791195674"/>
                        </a:ext>
                      </a:extLst>
                    </a:gridCol>
                    <a:gridCol w="1108875">
                      <a:extLst>
                        <a:ext uri="{9D8B030D-6E8A-4147-A177-3AD203B41FA5}">
                          <a16:colId xmlns:a16="http://schemas.microsoft.com/office/drawing/2014/main" val="3747953510"/>
                        </a:ext>
                      </a:extLst>
                    </a:gridCol>
                    <a:gridCol w="908063">
                      <a:extLst>
                        <a:ext uri="{9D8B030D-6E8A-4147-A177-3AD203B41FA5}">
                          <a16:colId xmlns:a16="http://schemas.microsoft.com/office/drawing/2014/main" val="727541958"/>
                        </a:ext>
                      </a:extLst>
                    </a:gridCol>
                    <a:gridCol w="1787432">
                      <a:extLst>
                        <a:ext uri="{9D8B030D-6E8A-4147-A177-3AD203B41FA5}">
                          <a16:colId xmlns:a16="http://schemas.microsoft.com/office/drawing/2014/main" val="1583195628"/>
                        </a:ext>
                      </a:extLst>
                    </a:gridCol>
                  </a:tblGrid>
                  <a:tr h="335280">
                    <a:tc row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3774" r="-317751" b="-179245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71915" t="-7407" r="-128511" b="-44814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sz="160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64368" t="-3774" r="-247126" b="-179245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81944" t="-3774" r="-198611" b="-179245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dirty="0"/>
                            <a:t>Neutral Current</a:t>
                          </a:r>
                          <a:endParaRPr kumimoji="1" lang="ja-JP" altLang="en-US" sz="160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07182316"/>
                      </a:ext>
                    </a:extLst>
                  </a:tr>
                  <a:tr h="334293">
                    <a:tc vMerge="1">
                      <a:txBody>
                        <a:bodyPr/>
                        <a:lstStyle/>
                        <a:p>
                          <a:pPr algn="ctr"/>
                          <a:endParaRPr kumimoji="1" lang="ja-JP" altLang="en-US" sz="16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dirty="0"/>
                            <a:t>Light Hadron</a:t>
                          </a:r>
                          <a:endParaRPr kumimoji="1" lang="ja-JP" altLang="en-US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>
                              <a:solidFill>
                                <a:srgbClr val="FF0000"/>
                              </a:solidFill>
                            </a:rPr>
                            <a:t>Charm</a:t>
                          </a:r>
                          <a:r>
                            <a:rPr kumimoji="1" lang="en-US" altLang="ja-JP" sz="1400" dirty="0"/>
                            <a:t> Hadron</a:t>
                          </a:r>
                          <a:endParaRPr kumimoji="1" lang="ja-JP" altLang="en-US" sz="14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kumimoji="1" lang="ja-JP" altLang="en-US" sz="160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kumimoji="1" lang="ja-JP" altLang="en-US" sz="160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kumimoji="1" lang="ja-JP" altLang="en-US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719119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t="-189655" r="-317751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56481" t="-189655" r="-397222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218110" t="-189655" r="-237795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64368" t="-189655" r="-247126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681944" t="-189655" r="-198611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99291" t="-189655" r="-1418" b="-2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751121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sz="1800" b="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r>
                            <a:rPr kumimoji="1" lang="zh-CN" altLang="en-US" sz="1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kumimoji="1" lang="en-US" altLang="zh-CN" sz="1800" b="0" dirty="0">
                              <a:solidFill>
                                <a:schemeClr val="tx1"/>
                              </a:solidFill>
                            </a:rPr>
                            <a:t>trigger</a:t>
                          </a:r>
                          <a:endParaRPr kumimoji="1" lang="ja-JP" altLang="en-US" sz="18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56481" t="-289655" r="-397222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218110" t="-289655" r="-237795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64368" t="-289655" r="-247126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681944" t="-289655" r="-198611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99291" t="-289655" r="-1418" b="-1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194910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sz="1800" b="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r>
                            <a:rPr kumimoji="1" lang="zh-CN" altLang="en-US" sz="1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kumimoji="1" lang="en-US" altLang="zh-CN" sz="1800" b="0" dirty="0">
                              <a:solidFill>
                                <a:schemeClr val="tx1"/>
                              </a:solidFill>
                            </a:rPr>
                            <a:t>selection</a:t>
                          </a:r>
                          <a:r>
                            <a:rPr kumimoji="1" lang="zh-CN" altLang="en-US" sz="1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kumimoji="1" lang="en-US" altLang="zh-CN" sz="1800" b="0" dirty="0">
                              <a:solidFill>
                                <a:schemeClr val="tx1"/>
                              </a:solidFill>
                            </a:rPr>
                            <a:t>(CNN)</a:t>
                          </a:r>
                          <a:endParaRPr kumimoji="1" lang="ja-JP" altLang="en-US" sz="18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56481" t="-389655" r="-397222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218110" t="-389655" r="-237795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64368" t="-389655" r="-247126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681944" t="-389655" r="-198611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99291" t="-389655" r="-1418" b="-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586500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8" name="Picture 2">
            <a:extLst>
              <a:ext uri="{FF2B5EF4-FFF2-40B4-BE49-F238E27FC236}">
                <a16:creationId xmlns:a16="http://schemas.microsoft.com/office/drawing/2014/main" id="{DA8EBF94-CC91-43FA-D7C6-543A5DD2C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461" y="822702"/>
            <a:ext cx="3647859" cy="17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59BF5A6D-2644-055B-4CCB-B3C937A25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460" y="2799670"/>
            <a:ext cx="3647859" cy="17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78AF6F1-A0CD-89FA-076D-25C70631611D}"/>
                  </a:ext>
                </a:extLst>
              </p:cNvPr>
              <p:cNvSpPr txBox="1"/>
              <p:nvPr/>
            </p:nvSpPr>
            <p:spPr>
              <a:xfrm>
                <a:off x="7035350" y="2838493"/>
                <a:ext cx="5077945" cy="178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More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charm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originated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neutrinos!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Source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from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and</a:t>
                </a:r>
                <a:r>
                  <a:rPr kumimoji="1" lang="zh-CN" altLang="en-US" b="1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are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compared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FASER</a:t>
                </a:r>
                <a:r>
                  <a:rPr kumimoji="1" lang="en-US" altLang="zh-CN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Simulation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for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source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hadron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AHCAL.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Help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constrain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gluon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PDF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until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r>
                  <a:rPr kumimoji="1" lang="en-US" altLang="zh-CN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Use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LHC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Run3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@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2026,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kumimoji="1"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𝟔𝟓</m:t>
                    </m:r>
                    <m:r>
                      <a:rPr kumimoji="1" lang="zh-CN" alt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𝐟</m:t>
                    </m:r>
                    <m:sSup>
                      <m:s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𝐛</m:t>
                        </m:r>
                      </m:e>
                      <m:sup>
                        <m:r>
                          <a:rPr kumimoji="1" lang="en-US" altLang="zh-CN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data.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78AF6F1-A0CD-89FA-076D-25C706316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350" y="2838493"/>
                <a:ext cx="5077945" cy="1789080"/>
              </a:xfrm>
              <a:prstGeom prst="rect">
                <a:avLst/>
              </a:prstGeom>
              <a:blipFill>
                <a:blip r:embed="rId9"/>
                <a:stretch>
                  <a:fillRect l="-499" t="-1408" b="-49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图片 21">
            <a:extLst>
              <a:ext uri="{FF2B5EF4-FFF2-40B4-BE49-F238E27FC236}">
                <a16:creationId xmlns:a16="http://schemas.microsoft.com/office/drawing/2014/main" id="{D6A57F90-2132-C46A-471D-E6AFC72AAF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975" y="2879346"/>
            <a:ext cx="2654140" cy="17745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4DAB2A50-B703-098B-332A-A92DF098E4C1}"/>
                  </a:ext>
                </a:extLst>
              </p:cNvPr>
              <p:cNvSpPr txBox="1"/>
              <p:nvPr/>
            </p:nvSpPr>
            <p:spPr>
              <a:xfrm>
                <a:off x="3730389" y="4562374"/>
                <a:ext cx="25280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200" b="1" dirty="0"/>
                  <a:t>AHCAL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Neutrino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Source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(</a:t>
                </a:r>
                <a14:m>
                  <m:oMath xmlns:m="http://schemas.openxmlformats.org/officeDocument/2006/math">
                    <m:r>
                      <a:rPr kumimoji="1" lang="en-US" altLang="zh-CN" sz="1200" i="0" dirty="0" smtClean="0">
                        <a:latin typeface="Cambria Math" panose="02040503050406030204" pitchFamily="18" charset="0"/>
                      </a:rPr>
                      <m:t>680</m:t>
                    </m:r>
                    <m:r>
                      <a:rPr kumimoji="1" lang="zh-CN" altLang="en-US" sz="12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1200" b="0" i="0" dirty="0" smtClean="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kumimoji="1" lang="en-US" altLang="zh-CN" sz="1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1200" b="0" i="0" dirty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kumimoji="1" lang="en-US" altLang="zh-CN" sz="1200" b="0" i="0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1" lang="en-US" altLang="zh-CN" sz="1200" dirty="0"/>
                  <a:t>)</a:t>
                </a:r>
                <a:endParaRPr kumimoji="1" lang="zh-CN" altLang="en-US" sz="1200" dirty="0"/>
              </a:p>
            </p:txBody>
          </p:sp>
        </mc:Choice>
        <mc:Fallback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4DAB2A50-B703-098B-332A-A92DF098E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389" y="4562374"/>
                <a:ext cx="2528000" cy="276999"/>
              </a:xfrm>
              <a:prstGeom prst="rect">
                <a:avLst/>
              </a:prstGeom>
              <a:blipFill>
                <a:blip r:embed="rId11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AEC12F38-9D14-9F8D-886A-15B1B08D55FC}"/>
                  </a:ext>
                </a:extLst>
              </p:cNvPr>
              <p:cNvSpPr txBox="1"/>
              <p:nvPr/>
            </p:nvSpPr>
            <p:spPr>
              <a:xfrm>
                <a:off x="376160" y="4568865"/>
                <a:ext cx="2503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200" b="1" dirty="0"/>
                  <a:t>FASER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Neutrino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Source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(</a:t>
                </a:r>
                <a14:m>
                  <m:oMath xmlns:m="http://schemas.openxmlformats.org/officeDocument/2006/math">
                    <m:r>
                      <a:rPr kumimoji="1" lang="en-US" altLang="zh-CN" sz="1200" i="0" dirty="0" smtClean="0">
                        <a:latin typeface="Cambria Math" panose="02040503050406030204" pitchFamily="18" charset="0"/>
                      </a:rPr>
                      <m:t>65.6</m:t>
                    </m:r>
                    <m:r>
                      <a:rPr kumimoji="1" lang="zh-CN" altLang="en-US" sz="120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1200" b="0" i="0" dirty="0" smtClean="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kumimoji="1" lang="en-US" altLang="zh-CN" sz="1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1200" b="0" i="0" dirty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kumimoji="1" lang="en-US" altLang="zh-CN" sz="1200" b="0" i="0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1" lang="en-US" altLang="zh-CN" sz="1200" dirty="0"/>
                  <a:t>)</a:t>
                </a:r>
                <a:endParaRPr kumimoji="1" lang="zh-CN" altLang="en-US" sz="1200" dirty="0"/>
              </a:p>
            </p:txBody>
          </p:sp>
        </mc:Choice>
        <mc:Fallback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AEC12F38-9D14-9F8D-886A-15B1B08D5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60" y="4568865"/>
                <a:ext cx="2503955" cy="276999"/>
              </a:xfrm>
              <a:prstGeom prst="rect">
                <a:avLst/>
              </a:prstGeom>
              <a:blipFill>
                <a:blip r:embed="rId12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BF517CFC-BCB9-427C-8A55-9806D15BAD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975" y="972078"/>
            <a:ext cx="2654140" cy="17357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36880343-BF7E-192D-C5CB-9D96C54BB208}"/>
                  </a:ext>
                </a:extLst>
              </p:cNvPr>
              <p:cNvSpPr txBox="1"/>
              <p:nvPr/>
            </p:nvSpPr>
            <p:spPr>
              <a:xfrm>
                <a:off x="745175" y="694413"/>
                <a:ext cx="19944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2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and</a:t>
                </a:r>
                <a:r>
                  <a:rPr kumimoji="1" lang="zh-CN" altLang="en-US" sz="12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120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source</a:t>
                </a:r>
                <a:r>
                  <a:rPr kumimoji="1" lang="zh-CN" altLang="en-US" sz="1200" dirty="0"/>
                  <a:t> </a:t>
                </a:r>
                <a:r>
                  <a:rPr kumimoji="1" lang="en-US" altLang="zh-CN" sz="1200" dirty="0"/>
                  <a:t>distribution</a:t>
                </a:r>
                <a:endParaRPr kumimoji="1" lang="zh-CN" altLang="en-US" sz="1200" dirty="0"/>
              </a:p>
            </p:txBody>
          </p:sp>
        </mc:Choice>
        <mc:Fallback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36880343-BF7E-192D-C5CB-9D96C54BB2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175" y="694413"/>
                <a:ext cx="1994457" cy="276999"/>
              </a:xfrm>
              <a:prstGeom prst="rect">
                <a:avLst/>
              </a:prstGeom>
              <a:blipFill>
                <a:blip r:embed="rId14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549FE5A8-CAD4-A433-0F5F-A71A02BC4025}"/>
              </a:ext>
            </a:extLst>
          </p:cNvPr>
          <p:cNvSpPr txBox="1"/>
          <p:nvPr/>
        </p:nvSpPr>
        <p:spPr>
          <a:xfrm>
            <a:off x="5499274" y="918804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1" dirty="0">
                <a:solidFill>
                  <a:srgbClr val="FF0000"/>
                </a:solidFill>
              </a:rPr>
              <a:t>Red</a:t>
            </a:r>
            <a:r>
              <a:rPr kumimoji="1" lang="zh-CN" altLang="en-US" sz="12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1200" b="1" dirty="0">
                <a:solidFill>
                  <a:srgbClr val="FF0000"/>
                </a:solidFill>
              </a:rPr>
              <a:t>is</a:t>
            </a:r>
            <a:r>
              <a:rPr kumimoji="1" lang="zh-CN" altLang="en-US" sz="12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1200" b="1" dirty="0">
                <a:solidFill>
                  <a:srgbClr val="FF0000"/>
                </a:solidFill>
              </a:rPr>
              <a:t>charm</a:t>
            </a:r>
            <a:endParaRPr kumimoji="1"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0187737-DC15-B374-FC18-CA6D389EA276}"/>
              </a:ext>
            </a:extLst>
          </p:cNvPr>
          <p:cNvSpPr txBox="1"/>
          <p:nvPr/>
        </p:nvSpPr>
        <p:spPr>
          <a:xfrm>
            <a:off x="5499274" y="2900083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1" dirty="0">
                <a:solidFill>
                  <a:srgbClr val="FF0000"/>
                </a:solidFill>
              </a:rPr>
              <a:t>Red</a:t>
            </a:r>
            <a:r>
              <a:rPr kumimoji="1" lang="zh-CN" altLang="en-US" sz="12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1200" b="1" dirty="0">
                <a:solidFill>
                  <a:srgbClr val="FF0000"/>
                </a:solidFill>
              </a:rPr>
              <a:t>is</a:t>
            </a:r>
            <a:r>
              <a:rPr kumimoji="1" lang="zh-CN" altLang="en-US" sz="12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1200" b="1" dirty="0">
                <a:solidFill>
                  <a:srgbClr val="FF0000"/>
                </a:solidFill>
              </a:rPr>
              <a:t>charm</a:t>
            </a:r>
            <a:endParaRPr kumimoji="1"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0031164-C8C1-3DB7-9B7E-DBF5C915ECE2}"/>
              </a:ext>
            </a:extLst>
          </p:cNvPr>
          <p:cNvSpPr txBox="1"/>
          <p:nvPr/>
        </p:nvSpPr>
        <p:spPr>
          <a:xfrm>
            <a:off x="1915892" y="3316813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1" dirty="0">
                <a:solidFill>
                  <a:srgbClr val="002060"/>
                </a:solidFill>
              </a:rPr>
              <a:t>Blue</a:t>
            </a:r>
            <a:r>
              <a:rPr kumimoji="1" lang="zh-CN" altLang="en-US" sz="1200" b="1" dirty="0">
                <a:solidFill>
                  <a:srgbClr val="002060"/>
                </a:solidFill>
              </a:rPr>
              <a:t> </a:t>
            </a:r>
            <a:r>
              <a:rPr kumimoji="1" lang="en-US" altLang="zh-CN" sz="1200" b="1" dirty="0">
                <a:solidFill>
                  <a:srgbClr val="002060"/>
                </a:solidFill>
              </a:rPr>
              <a:t>is</a:t>
            </a:r>
            <a:r>
              <a:rPr kumimoji="1" lang="zh-CN" altLang="en-US" sz="1200" b="1" dirty="0">
                <a:solidFill>
                  <a:srgbClr val="002060"/>
                </a:solidFill>
              </a:rPr>
              <a:t> </a:t>
            </a:r>
            <a:r>
              <a:rPr kumimoji="1" lang="en-US" altLang="zh-CN" sz="1200" b="1" dirty="0">
                <a:solidFill>
                  <a:srgbClr val="002060"/>
                </a:solidFill>
              </a:rPr>
              <a:t>charm</a:t>
            </a:r>
            <a:endParaRPr kumimoji="1" lang="zh-CN" alt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844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AF06C5B-372F-E6EE-421B-31C434173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26</a:t>
            </a:fld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4BBCBC7-3891-8639-3614-6616094CB46A}"/>
              </a:ext>
            </a:extLst>
          </p:cNvPr>
          <p:cNvSpPr txBox="1"/>
          <p:nvPr/>
        </p:nvSpPr>
        <p:spPr>
          <a:xfrm>
            <a:off x="7859730" y="5340687"/>
            <a:ext cx="28777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/>
              <a:t>Thanks!</a:t>
            </a:r>
            <a:endParaRPr kumimoji="1" lang="zh-CN" altLang="en-US" sz="6000" b="1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2D7BBED-248A-61C0-7BEA-773CABD31B7E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539990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37129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74258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11387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48516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3361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15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Microsoft YaHei" panose="020B0503020204020204" pitchFamily="34" charset="-122"/>
              </a:rPr>
              <a:t>Summary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Conclusion</a:t>
            </a:r>
            <a:endParaRPr kumimoji="0" lang="en-CN" sz="2515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E70DE47-3CE4-9F05-1FA1-A8D841715ADF}"/>
                  </a:ext>
                </a:extLst>
              </p:cNvPr>
              <p:cNvSpPr txBox="1"/>
              <p:nvPr/>
            </p:nvSpPr>
            <p:spPr>
              <a:xfrm>
                <a:off x="1031632" y="1169432"/>
                <a:ext cx="10128735" cy="40149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Introduced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FASER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detector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@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LHC.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kumimoji="1"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Two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independent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components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dirty="0"/>
                  <a:t>for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neutrino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research.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Electronic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component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FASER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kumimoji="1"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kumimoji="1"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Estimated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neutrino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results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from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FASER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@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LHC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Run3.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kumimoji="1"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Current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neutrino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results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from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3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independent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detector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components.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Pilot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detector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@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2018: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collider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neutrino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candidates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with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significance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2.7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en-US" altLang="zh-CN" dirty="0"/>
                  <a:t>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FASER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@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2022: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find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collider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en-US" altLang="zh-CN" dirty="0"/>
                  <a:t>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measured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cross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section</a:t>
                </a:r>
                <a:r>
                  <a:rPr kumimoji="1" lang="en-US" altLang="zh-CN" dirty="0"/>
                  <a:t>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FASER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@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2022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2023: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measured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differential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cross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section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flux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density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en-US" altLang="zh-CN" dirty="0"/>
                  <a:t>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kumimoji="1"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Introduced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off-axis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AHCAL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detector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@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2026.</a:t>
                </a: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E70DE47-3CE4-9F05-1FA1-A8D841715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632" y="1169432"/>
                <a:ext cx="10128735" cy="4014945"/>
              </a:xfrm>
              <a:prstGeom prst="rect">
                <a:avLst/>
              </a:prstGeom>
              <a:blipFill>
                <a:blip r:embed="rId2"/>
                <a:stretch>
                  <a:fillRect l="-376" t="-946" b="-12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6872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3F760-E31D-A24A-EF95-1989D446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27</a:t>
            </a:fld>
            <a:endParaRPr kumimoji="1" lang="zh-CN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44ADD3-539C-FAE4-DE5C-C843B04EAC5E}"/>
              </a:ext>
            </a:extLst>
          </p:cNvPr>
          <p:cNvSpPr txBox="1">
            <a:spLocks/>
          </p:cNvSpPr>
          <p:nvPr/>
        </p:nvSpPr>
        <p:spPr bwMode="auto">
          <a:xfrm>
            <a:off x="0" y="2763072"/>
            <a:ext cx="12192000" cy="1331856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 b="0" i="0" kern="1200">
                <a:solidFill>
                  <a:schemeClr val="bg1"/>
                </a:solidFill>
                <a:latin typeface="PingFang SC Medium" charset="-122"/>
                <a:ea typeface="PingFang SC Medium" charset="-122"/>
                <a:cs typeface="PingFang SC Medium" charset="-122"/>
              </a:defRPr>
            </a:lvl1pPr>
            <a:lvl2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37129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74258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11387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48516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defTabSz="3361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Backup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PingFang SC Medium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3294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244BF2-192E-6CEA-F2F7-3940BE686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28</a:t>
            </a:fld>
            <a:endParaRPr kumimoji="1"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5324FDC-20D5-ADAB-B355-155B12644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72" y="3625434"/>
            <a:ext cx="6818808" cy="29959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C8465F-8884-2F87-D74F-2FC475CEB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021" y="1822706"/>
            <a:ext cx="2674028" cy="1634128"/>
          </a:xfrm>
          <a:prstGeom prst="rect">
            <a:avLst/>
          </a:prstGeom>
        </p:spPr>
      </p:pic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AF95264E-71F2-68F1-3655-4737D38C6396}"/>
              </a:ext>
            </a:extLst>
          </p:cNvPr>
          <p:cNvCxnSpPr>
            <a:cxnSpLocks/>
          </p:cNvCxnSpPr>
          <p:nvPr/>
        </p:nvCxnSpPr>
        <p:spPr>
          <a:xfrm flipH="1">
            <a:off x="10089796" y="1704148"/>
            <a:ext cx="1168085" cy="53492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2F175EE9-4CE5-1984-28C3-A407D31085FD}"/>
              </a:ext>
            </a:extLst>
          </p:cNvPr>
          <p:cNvSpPr txBox="1"/>
          <p:nvPr/>
        </p:nvSpPr>
        <p:spPr>
          <a:xfrm>
            <a:off x="10714837" y="1996368"/>
            <a:ext cx="1459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/>
              <a:t>Beam</a:t>
            </a:r>
            <a:r>
              <a:rPr kumimoji="1" lang="zh-CN" altLang="en-US" sz="1400" b="1" dirty="0"/>
              <a:t> </a:t>
            </a:r>
            <a:r>
              <a:rPr kumimoji="1" lang="en-US" altLang="zh-CN" sz="1400" b="1" dirty="0"/>
              <a:t>Direction</a:t>
            </a:r>
            <a:endParaRPr kumimoji="1" lang="zh-CN" altLang="en-US" sz="1400" b="1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F8BBCC2-8380-34FB-D06E-D003DEB05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574" y="3589925"/>
            <a:ext cx="3688566" cy="2766425"/>
          </a:xfrm>
          <a:prstGeom prst="rect">
            <a:avLst/>
          </a:prstGeom>
        </p:spPr>
      </p:pic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214C81F7-813B-1F45-E03E-EFBBD7EA04CF}"/>
              </a:ext>
            </a:extLst>
          </p:cNvPr>
          <p:cNvCxnSpPr>
            <a:cxnSpLocks/>
          </p:cNvCxnSpPr>
          <p:nvPr/>
        </p:nvCxnSpPr>
        <p:spPr>
          <a:xfrm flipH="1">
            <a:off x="10525015" y="4323778"/>
            <a:ext cx="1459569" cy="57987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17D7B747-6F66-2413-D234-2FA9D76DF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658" y="902828"/>
            <a:ext cx="3326475" cy="249485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B0BF68C-3492-5609-509C-A13C6FD6F764}"/>
              </a:ext>
            </a:extLst>
          </p:cNvPr>
          <p:cNvSpPr txBox="1">
            <a:spLocks/>
          </p:cNvSpPr>
          <p:nvPr/>
        </p:nvSpPr>
        <p:spPr bwMode="auto">
          <a:xfrm>
            <a:off x="0" y="3677"/>
            <a:ext cx="12192000" cy="539990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37129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74258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11387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48516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3361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FASER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Position</a:t>
            </a:r>
            <a:endParaRPr kumimoji="0" lang="en-CN" sz="2515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1025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3229DA-EEA5-790B-6125-C202B2747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29</a:t>
            </a:fld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E6F2264-1B42-7878-D5F4-792F332DF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50" y="2393950"/>
            <a:ext cx="6769100" cy="20701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42B9882-6F1E-F877-E2E7-7E4291EDB06C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539990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37129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74258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11387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48516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3361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15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VetoNu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Efficiency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Measurement</a:t>
            </a:r>
            <a:endParaRPr kumimoji="0" lang="en-CN" sz="2515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FA66A5B-0379-9E55-B75D-A974E23E78C5}"/>
                  </a:ext>
                </a:extLst>
              </p:cNvPr>
              <p:cNvSpPr txBox="1"/>
              <p:nvPr/>
            </p:nvSpPr>
            <p:spPr>
              <a:xfrm>
                <a:off x="1449567" y="4763868"/>
                <a:ext cx="92928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b="0" dirty="0"/>
                  <a:t>Smaller</a:t>
                </a:r>
                <a:r>
                  <a:rPr kumimoji="1" lang="zh-CN" altLang="en-US" b="0" dirty="0"/>
                  <a:t> </a:t>
                </a:r>
                <a:r>
                  <a:rPr kumimoji="1" lang="en-US" altLang="zh-CN" b="0" dirty="0"/>
                  <a:t>than</a:t>
                </a:r>
                <a:r>
                  <a:rPr kumimoji="1" lang="zh-CN" altLang="en-US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per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layer.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﻿Assuming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that the two scintillator layers are independent,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background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are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expected.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FA66A5B-0379-9E55-B75D-A974E23E7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567" y="4763868"/>
                <a:ext cx="9292865" cy="646331"/>
              </a:xfrm>
              <a:prstGeom prst="rect">
                <a:avLst/>
              </a:prstGeom>
              <a:blipFill>
                <a:blip r:embed="rId3"/>
                <a:stretch>
                  <a:fillRect l="-546" t="-3846" r="-137"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595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3F760-E31D-A24A-EF95-1989D446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3</a:t>
            </a:fld>
            <a:endParaRPr kumimoji="1" lang="zh-CN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44ADD3-539C-FAE4-DE5C-C843B04EAC5E}"/>
              </a:ext>
            </a:extLst>
          </p:cNvPr>
          <p:cNvSpPr txBox="1">
            <a:spLocks/>
          </p:cNvSpPr>
          <p:nvPr/>
        </p:nvSpPr>
        <p:spPr bwMode="auto">
          <a:xfrm>
            <a:off x="0" y="2763072"/>
            <a:ext cx="12192000" cy="1331856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 b="0" i="0" kern="1200">
                <a:solidFill>
                  <a:schemeClr val="bg1"/>
                </a:solidFill>
                <a:latin typeface="PingFang SC Medium" charset="-122"/>
                <a:ea typeface="PingFang SC Medium" charset="-122"/>
                <a:cs typeface="PingFang SC Medium" charset="-122"/>
              </a:defRPr>
            </a:lvl1pPr>
            <a:lvl2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37129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74258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11387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48516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defTabSz="3361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Introduction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 </a:t>
            </a:r>
            <a:r>
              <a:rPr lang="en-US" altLang="zh-CN" sz="3200" dirty="0">
                <a:solidFill>
                  <a:sysClr val="window" lastClr="FFFFFF"/>
                </a:solidFill>
              </a:rPr>
              <a:t>to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FASER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@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LHC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PingFang SC Medium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4309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024212-6520-19B1-07F9-FFBBCB640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30</a:t>
            </a:fld>
            <a:endParaRPr kumimoji="1" lang="zh-CN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5F6397-A50C-8D60-D599-FD0982D0D50D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539990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37129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74258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11387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48516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3361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HTS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(﻿Hyper Track Selector)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System</a:t>
            </a:r>
            <a:endParaRPr kumimoji="0" lang="en-CN" sz="2515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BDA5427-DCF8-8D59-F4A1-5B11AD62E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1119822"/>
            <a:ext cx="6686127" cy="501459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92EC27A-90ED-80D2-AA9B-FC5AD00B9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341" y="3267075"/>
            <a:ext cx="4846320" cy="34544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A702679-429E-EA70-9AA1-442A4B594B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3" t="21651" r="18955"/>
          <a:stretch/>
        </p:blipFill>
        <p:spPr>
          <a:xfrm>
            <a:off x="7528560" y="651606"/>
            <a:ext cx="3281680" cy="245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931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1E4DA4-BCDB-FBD9-CBD8-36042E70C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31</a:t>
            </a:fld>
            <a:endParaRPr kumimoji="1"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1EDA59F-FB1C-B2CC-62C7-CE2D8F8A3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5" r="53019" b="32440"/>
          <a:stretch/>
        </p:blipFill>
        <p:spPr bwMode="auto">
          <a:xfrm>
            <a:off x="7049787" y="1874613"/>
            <a:ext cx="4478674" cy="118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E544CF1-4369-873C-8800-AB93B8340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5" t="-354" r="455" b="68750"/>
          <a:stretch/>
        </p:blipFill>
        <p:spPr bwMode="auto">
          <a:xfrm>
            <a:off x="877592" y="1859774"/>
            <a:ext cx="6203963" cy="117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406EC99-EADA-ABEB-B850-2C0929BB9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t="78972" r="44487" b="1605"/>
          <a:stretch/>
        </p:blipFill>
        <p:spPr bwMode="auto">
          <a:xfrm>
            <a:off x="9518847" y="684882"/>
            <a:ext cx="2211110" cy="94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矢印コネクタ 11">
            <a:extLst>
              <a:ext uri="{FF2B5EF4-FFF2-40B4-BE49-F238E27FC236}">
                <a16:creationId xmlns:a16="http://schemas.microsoft.com/office/drawing/2014/main" id="{3825334D-634F-BBE4-8BB9-2C91869AB085}"/>
              </a:ext>
            </a:extLst>
          </p:cNvPr>
          <p:cNvCxnSpPr>
            <a:cxnSpLocks/>
          </p:cNvCxnSpPr>
          <p:nvPr/>
        </p:nvCxnSpPr>
        <p:spPr>
          <a:xfrm flipV="1">
            <a:off x="3257806" y="3009356"/>
            <a:ext cx="0" cy="5980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8">
                <a:extLst>
                  <a:ext uri="{FF2B5EF4-FFF2-40B4-BE49-F238E27FC236}">
                    <a16:creationId xmlns:a16="http://schemas.microsoft.com/office/drawing/2014/main" id="{F438D0EE-63D9-8F68-D21B-33096608FD8B}"/>
                  </a:ext>
                </a:extLst>
              </p:cNvPr>
              <p:cNvSpPr txBox="1"/>
              <p:nvPr/>
            </p:nvSpPr>
            <p:spPr>
              <a:xfrm>
                <a:off x="3216029" y="3304299"/>
                <a:ext cx="895708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ja-JP" b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m:rPr>
                          <m:nor/>
                        </m:rPr>
                        <a:rPr lang="en-US" altLang="ja-JP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altLang="ja-JP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𝐟</m:t>
                      </m:r>
                      <m:sSup>
                        <m:sSupPr>
                          <m:ctrlP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𝐛</m:t>
                          </m:r>
                        </m:e>
                        <m:sup>
                          <m:r>
                            <a:rPr kumimoji="1" lang="en-US" altLang="ja-JP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11" name="テキスト ボックス 18">
                <a:extLst>
                  <a:ext uri="{FF2B5EF4-FFF2-40B4-BE49-F238E27FC236}">
                    <a16:creationId xmlns:a16="http://schemas.microsoft.com/office/drawing/2014/main" id="{F438D0EE-63D9-8F68-D21B-33096608FD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029" y="3304299"/>
                <a:ext cx="895708" cy="375552"/>
              </a:xfrm>
              <a:prstGeom prst="rect">
                <a:avLst/>
              </a:prstGeom>
              <a:blipFill>
                <a:blip r:embed="rId3"/>
                <a:stretch>
                  <a:fillRect r="-2817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矢印コネクタ 20">
            <a:extLst>
              <a:ext uri="{FF2B5EF4-FFF2-40B4-BE49-F238E27FC236}">
                <a16:creationId xmlns:a16="http://schemas.microsoft.com/office/drawing/2014/main" id="{20D072AB-EC84-12C6-9808-32DB09283798}"/>
              </a:ext>
            </a:extLst>
          </p:cNvPr>
          <p:cNvCxnSpPr>
            <a:cxnSpLocks/>
          </p:cNvCxnSpPr>
          <p:nvPr/>
        </p:nvCxnSpPr>
        <p:spPr>
          <a:xfrm>
            <a:off x="7102069" y="3340297"/>
            <a:ext cx="415483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21">
                <a:extLst>
                  <a:ext uri="{FF2B5EF4-FFF2-40B4-BE49-F238E27FC236}">
                    <a16:creationId xmlns:a16="http://schemas.microsoft.com/office/drawing/2014/main" id="{B75FEC88-D680-ADC5-C66F-6BB217ED5E66}"/>
                  </a:ext>
                </a:extLst>
              </p:cNvPr>
              <p:cNvSpPr txBox="1"/>
              <p:nvPr/>
            </p:nvSpPr>
            <p:spPr>
              <a:xfrm>
                <a:off x="7081555" y="3340297"/>
                <a:ext cx="10207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ja-JP" dirty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altLang="ja-JP" b="0" i="1" dirty="0" smtClean="0">
                          <a:latin typeface="Cambria Math" panose="02040503050406030204" pitchFamily="18" charset="0"/>
                        </a:rPr>
                        <m:t>80 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f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21">
                <a:extLst>
                  <a:ext uri="{FF2B5EF4-FFF2-40B4-BE49-F238E27FC236}">
                    <a16:creationId xmlns:a16="http://schemas.microsoft.com/office/drawing/2014/main" id="{B75FEC88-D680-ADC5-C66F-6BB217ED5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1555" y="3340297"/>
                <a:ext cx="1020739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矢印: 右 28">
            <a:extLst>
              <a:ext uri="{FF2B5EF4-FFF2-40B4-BE49-F238E27FC236}">
                <a16:creationId xmlns:a16="http://schemas.microsoft.com/office/drawing/2014/main" id="{68D16B3E-7AC9-7C7B-214C-2B4297762395}"/>
              </a:ext>
            </a:extLst>
          </p:cNvPr>
          <p:cNvSpPr/>
          <p:nvPr/>
        </p:nvSpPr>
        <p:spPr>
          <a:xfrm>
            <a:off x="3942894" y="3125511"/>
            <a:ext cx="3071774" cy="26599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右 33">
            <a:extLst>
              <a:ext uri="{FF2B5EF4-FFF2-40B4-BE49-F238E27FC236}">
                <a16:creationId xmlns:a16="http://schemas.microsoft.com/office/drawing/2014/main" id="{3130D79C-AA09-3005-06EB-F01DC01BF7D6}"/>
              </a:ext>
            </a:extLst>
          </p:cNvPr>
          <p:cNvSpPr/>
          <p:nvPr/>
        </p:nvSpPr>
        <p:spPr>
          <a:xfrm>
            <a:off x="6217351" y="3667406"/>
            <a:ext cx="832436" cy="30325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コネクタ 37">
            <a:extLst>
              <a:ext uri="{FF2B5EF4-FFF2-40B4-BE49-F238E27FC236}">
                <a16:creationId xmlns:a16="http://schemas.microsoft.com/office/drawing/2014/main" id="{3BD552D5-8DF4-0566-2ACC-4A41FD62E79C}"/>
              </a:ext>
            </a:extLst>
          </p:cNvPr>
          <p:cNvCxnSpPr>
            <a:cxnSpLocks/>
          </p:cNvCxnSpPr>
          <p:nvPr/>
        </p:nvCxnSpPr>
        <p:spPr>
          <a:xfrm>
            <a:off x="824991" y="1825888"/>
            <a:ext cx="6256564" cy="4117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38">
            <a:extLst>
              <a:ext uri="{FF2B5EF4-FFF2-40B4-BE49-F238E27FC236}">
                <a16:creationId xmlns:a16="http://schemas.microsoft.com/office/drawing/2014/main" id="{7262F3B2-4156-0DE0-79F2-50E812115565}"/>
              </a:ext>
            </a:extLst>
          </p:cNvPr>
          <p:cNvSpPr txBox="1"/>
          <p:nvPr/>
        </p:nvSpPr>
        <p:spPr>
          <a:xfrm>
            <a:off x="3377919" y="1505213"/>
            <a:ext cx="1195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LHC</a:t>
            </a:r>
            <a:endParaRPr kumimoji="1" lang="ja-JP" altLang="en-US"/>
          </a:p>
        </p:txBody>
      </p:sp>
      <p:cxnSp>
        <p:nvCxnSpPr>
          <p:cNvPr id="21" name="直線コネクタ 41">
            <a:extLst>
              <a:ext uri="{FF2B5EF4-FFF2-40B4-BE49-F238E27FC236}">
                <a16:creationId xmlns:a16="http://schemas.microsoft.com/office/drawing/2014/main" id="{239972BB-4D5A-F7DC-72FC-91871ABE177D}"/>
              </a:ext>
            </a:extLst>
          </p:cNvPr>
          <p:cNvCxnSpPr>
            <a:cxnSpLocks/>
          </p:cNvCxnSpPr>
          <p:nvPr/>
        </p:nvCxnSpPr>
        <p:spPr>
          <a:xfrm flipH="1">
            <a:off x="7074173" y="1566900"/>
            <a:ext cx="7382" cy="19873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45">
            <a:extLst>
              <a:ext uri="{FF2B5EF4-FFF2-40B4-BE49-F238E27FC236}">
                <a16:creationId xmlns:a16="http://schemas.microsoft.com/office/drawing/2014/main" id="{7098043F-B943-1FE5-2874-D81D090FCAF0}"/>
              </a:ext>
            </a:extLst>
          </p:cNvPr>
          <p:cNvCxnSpPr>
            <a:cxnSpLocks/>
          </p:cNvCxnSpPr>
          <p:nvPr/>
        </p:nvCxnSpPr>
        <p:spPr>
          <a:xfrm flipV="1">
            <a:off x="7081555" y="1854573"/>
            <a:ext cx="4475555" cy="9066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46">
            <a:extLst>
              <a:ext uri="{FF2B5EF4-FFF2-40B4-BE49-F238E27FC236}">
                <a16:creationId xmlns:a16="http://schemas.microsoft.com/office/drawing/2014/main" id="{CAE924D3-2B9A-A5CF-B911-4ED2423DC6CF}"/>
              </a:ext>
            </a:extLst>
          </p:cNvPr>
          <p:cNvSpPr txBox="1"/>
          <p:nvPr/>
        </p:nvSpPr>
        <p:spPr>
          <a:xfrm>
            <a:off x="7302546" y="1521354"/>
            <a:ext cx="1195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HL-LHC</a:t>
            </a:r>
            <a:endParaRPr kumimoji="1" lang="ja-JP" altLang="en-US"/>
          </a:p>
        </p:txBody>
      </p:sp>
      <p:pic>
        <p:nvPicPr>
          <p:cNvPr id="24" name="図 52">
            <a:extLst>
              <a:ext uri="{FF2B5EF4-FFF2-40B4-BE49-F238E27FC236}">
                <a16:creationId xmlns:a16="http://schemas.microsoft.com/office/drawing/2014/main" id="{C4BA84FB-99A7-B8DD-C052-9B9097B92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920" y="1319185"/>
            <a:ext cx="1125847" cy="50411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6260F0F3-4008-891F-C331-611B3489F6C1}"/>
              </a:ext>
            </a:extLst>
          </p:cNvPr>
          <p:cNvSpPr txBox="1"/>
          <p:nvPr/>
        </p:nvSpPr>
        <p:spPr>
          <a:xfrm>
            <a:off x="4704789" y="3295260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Upgrade</a:t>
            </a:r>
            <a:endParaRPr kumimoji="1"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32E9570-EE36-6448-7D0E-5B36F7EF95C9}"/>
              </a:ext>
            </a:extLst>
          </p:cNvPr>
          <p:cNvSpPr txBox="1"/>
          <p:nvPr/>
        </p:nvSpPr>
        <p:spPr>
          <a:xfrm>
            <a:off x="227105" y="1175968"/>
            <a:ext cx="2026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LHC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Timeline</a:t>
            </a:r>
            <a:endParaRPr kumimoji="1" lang="zh-CN" altLang="en-US" sz="2400" b="1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D0FCCD6-BA07-1B15-3CB2-27B775FCC001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539990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37129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74258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11387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48516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3361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LHC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and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AHCAL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Timeline</a:t>
            </a:r>
            <a:endParaRPr kumimoji="0" lang="en-CN" sz="2515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8514802-5759-6498-720C-0D2501C7A858}"/>
              </a:ext>
            </a:extLst>
          </p:cNvPr>
          <p:cNvSpPr txBox="1"/>
          <p:nvPr/>
        </p:nvSpPr>
        <p:spPr>
          <a:xfrm>
            <a:off x="2956396" y="3564392"/>
            <a:ext cx="6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Install</a:t>
            </a:r>
            <a:endParaRPr kumimoji="1" lang="zh-CN" altLang="en-US" sz="1400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2070619-A23A-E8F4-363A-31E0FF224CC2}"/>
              </a:ext>
            </a:extLst>
          </p:cNvPr>
          <p:cNvSpPr txBox="1"/>
          <p:nvPr/>
        </p:nvSpPr>
        <p:spPr>
          <a:xfrm>
            <a:off x="6310403" y="3914798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Install</a:t>
            </a:r>
            <a:endParaRPr kumimoji="1"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944709F-5C1A-1634-BD58-E014867384E2}"/>
              </a:ext>
            </a:extLst>
          </p:cNvPr>
          <p:cNvSpPr txBox="1"/>
          <p:nvPr/>
        </p:nvSpPr>
        <p:spPr>
          <a:xfrm>
            <a:off x="227105" y="4001686"/>
            <a:ext cx="2440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AHCAL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Timeline</a:t>
            </a:r>
            <a:endParaRPr kumimoji="1" lang="zh-CN" altLang="en-US" sz="2400" b="1" dirty="0"/>
          </a:p>
        </p:txBody>
      </p:sp>
      <p:cxnSp>
        <p:nvCxnSpPr>
          <p:cNvPr id="32" name="直線矢印コネクタ 11">
            <a:extLst>
              <a:ext uri="{FF2B5EF4-FFF2-40B4-BE49-F238E27FC236}">
                <a16:creationId xmlns:a16="http://schemas.microsoft.com/office/drawing/2014/main" id="{5EA476B7-BDEF-271D-1307-2F712061B11B}"/>
              </a:ext>
            </a:extLst>
          </p:cNvPr>
          <p:cNvCxnSpPr>
            <a:cxnSpLocks/>
          </p:cNvCxnSpPr>
          <p:nvPr/>
        </p:nvCxnSpPr>
        <p:spPr>
          <a:xfrm flipV="1">
            <a:off x="2567725" y="3009356"/>
            <a:ext cx="0" cy="5980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D03AEE07-6B82-C45C-6EAA-90EEC309869A}"/>
              </a:ext>
            </a:extLst>
          </p:cNvPr>
          <p:cNvSpPr txBox="1"/>
          <p:nvPr/>
        </p:nvSpPr>
        <p:spPr>
          <a:xfrm>
            <a:off x="2490786" y="3046698"/>
            <a:ext cx="8627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00" dirty="0"/>
              <a:t>Commissioning</a:t>
            </a:r>
            <a:endParaRPr kumimoji="1" lang="zh-CN" altLang="en-US" sz="800" dirty="0"/>
          </a:p>
        </p:txBody>
      </p:sp>
      <p:cxnSp>
        <p:nvCxnSpPr>
          <p:cNvPr id="39" name="直线箭头连接符 38">
            <a:extLst>
              <a:ext uri="{FF2B5EF4-FFF2-40B4-BE49-F238E27FC236}">
                <a16:creationId xmlns:a16="http://schemas.microsoft.com/office/drawing/2014/main" id="{8E83D452-9DB7-2515-0DBF-33727080843C}"/>
              </a:ext>
            </a:extLst>
          </p:cNvPr>
          <p:cNvCxnSpPr/>
          <p:nvPr/>
        </p:nvCxnSpPr>
        <p:spPr>
          <a:xfrm>
            <a:off x="2605396" y="3329066"/>
            <a:ext cx="60688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38F709EB-1377-DDE6-ACA1-E5108A35AC00}"/>
              </a:ext>
            </a:extLst>
          </p:cNvPr>
          <p:cNvCxnSpPr>
            <a:cxnSpLocks/>
          </p:cNvCxnSpPr>
          <p:nvPr/>
        </p:nvCxnSpPr>
        <p:spPr>
          <a:xfrm>
            <a:off x="3291658" y="3336376"/>
            <a:ext cx="56189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499AEAA0-01ED-6099-5C42-EA4F5CE9ED39}"/>
              </a:ext>
            </a:extLst>
          </p:cNvPr>
          <p:cNvSpPr txBox="1"/>
          <p:nvPr/>
        </p:nvSpPr>
        <p:spPr>
          <a:xfrm>
            <a:off x="3309818" y="3025954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Data</a:t>
            </a:r>
            <a:endParaRPr kumimoji="1" lang="zh-CN" altLang="en-US" sz="1400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9920A45-B0B3-6967-6301-98DB0E6DD338}"/>
              </a:ext>
            </a:extLst>
          </p:cNvPr>
          <p:cNvSpPr txBox="1"/>
          <p:nvPr/>
        </p:nvSpPr>
        <p:spPr>
          <a:xfrm>
            <a:off x="2132836" y="3049343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/>
              <a:t>Sim</a:t>
            </a:r>
            <a:endParaRPr kumimoji="1" lang="zh-CN" altLang="en-US" sz="1200" dirty="0"/>
          </a:p>
        </p:txBody>
      </p:sp>
      <p:cxnSp>
        <p:nvCxnSpPr>
          <p:cNvPr id="44" name="直线箭头连接符 43">
            <a:extLst>
              <a:ext uri="{FF2B5EF4-FFF2-40B4-BE49-F238E27FC236}">
                <a16:creationId xmlns:a16="http://schemas.microsoft.com/office/drawing/2014/main" id="{F0241EDF-EF6A-591D-C55C-376C0F136349}"/>
              </a:ext>
            </a:extLst>
          </p:cNvPr>
          <p:cNvCxnSpPr>
            <a:cxnSpLocks/>
          </p:cNvCxnSpPr>
          <p:nvPr/>
        </p:nvCxnSpPr>
        <p:spPr>
          <a:xfrm>
            <a:off x="2153494" y="3336376"/>
            <a:ext cx="38257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11">
            <a:extLst>
              <a:ext uri="{FF2B5EF4-FFF2-40B4-BE49-F238E27FC236}">
                <a16:creationId xmlns:a16="http://schemas.microsoft.com/office/drawing/2014/main" id="{2C4D1353-CC30-B0A9-A06A-79468F16FB98}"/>
              </a:ext>
            </a:extLst>
          </p:cNvPr>
          <p:cNvCxnSpPr>
            <a:cxnSpLocks/>
          </p:cNvCxnSpPr>
          <p:nvPr/>
        </p:nvCxnSpPr>
        <p:spPr>
          <a:xfrm flipV="1">
            <a:off x="2146753" y="3005257"/>
            <a:ext cx="0" cy="5980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文本框 49">
            <a:extLst>
              <a:ext uri="{FF2B5EF4-FFF2-40B4-BE49-F238E27FC236}">
                <a16:creationId xmlns:a16="http://schemas.microsoft.com/office/drawing/2014/main" id="{312FA75D-C643-69C9-4E3B-9A29C4CFDDA5}"/>
              </a:ext>
            </a:extLst>
          </p:cNvPr>
          <p:cNvSpPr txBox="1"/>
          <p:nvPr/>
        </p:nvSpPr>
        <p:spPr>
          <a:xfrm>
            <a:off x="1702256" y="3579780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/>
              <a:t>Proposed</a:t>
            </a:r>
            <a:endParaRPr kumimoji="1" lang="zh-CN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1BFA5DD3-7953-5830-5DA8-E9F29377A431}"/>
                  </a:ext>
                </a:extLst>
              </p:cNvPr>
              <p:cNvSpPr txBox="1"/>
              <p:nvPr/>
            </p:nvSpPr>
            <p:spPr>
              <a:xfrm>
                <a:off x="753105" y="4646921"/>
                <a:ext cx="9693679" cy="20651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b="1" dirty="0">
                    <a:solidFill>
                      <a:srgbClr val="FF0000"/>
                    </a:solidFill>
                  </a:rPr>
                  <a:t>2024.11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Hidetoshi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 err="1"/>
                  <a:t>Otono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Zhen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Hu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proposed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install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AHCAL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FASER.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b="1" dirty="0">
                    <a:solidFill>
                      <a:srgbClr val="FF0000"/>
                    </a:solidFill>
                  </a:rPr>
                  <a:t>2024.11</a:t>
                </a:r>
                <a:r>
                  <a:rPr kumimoji="1" lang="zh-CN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–</a:t>
                </a:r>
                <a:r>
                  <a:rPr kumimoji="1" lang="zh-CN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2025.03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Simulation</a:t>
                </a:r>
                <a:r>
                  <a:rPr kumimoji="1" lang="en-US" altLang="zh-CN" dirty="0"/>
                  <a:t>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MC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simulation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for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expected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result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with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Run3.</a:t>
                </a:r>
                <a:r>
                  <a:rPr kumimoji="1" lang="zh-CN" altLang="en-US" dirty="0"/>
                  <a:t> </a:t>
                </a:r>
                <a:endParaRPr kumimoji="1"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b="1" dirty="0">
                    <a:solidFill>
                      <a:srgbClr val="FF0000"/>
                    </a:solidFill>
                  </a:rPr>
                  <a:t>2025.04</a:t>
                </a:r>
                <a:r>
                  <a:rPr kumimoji="1" lang="zh-CN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–</a:t>
                </a:r>
                <a:r>
                  <a:rPr kumimoji="1" lang="zh-CN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2025.09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Commissioning</a:t>
                </a:r>
                <a:r>
                  <a:rPr kumimoji="1" lang="en-US" altLang="zh-CN" dirty="0"/>
                  <a:t>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Functionality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Stability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test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USTC.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2025.10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–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2025.12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Commissioning</a:t>
                </a:r>
                <a:r>
                  <a:rPr kumimoji="1" lang="en-US" altLang="zh-CN" dirty="0"/>
                  <a:t>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Integration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FASER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DAQ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veto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system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installation.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2025.12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–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2026.01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Installation</a:t>
                </a:r>
                <a:r>
                  <a:rPr kumimoji="1" lang="en-US" altLang="zh-CN" dirty="0"/>
                  <a:t>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Install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AHCAL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TI12.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2026.03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–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2026.05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Data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Taking</a:t>
                </a:r>
                <a:r>
                  <a:rPr kumimoji="1" lang="en-US" altLang="zh-CN" dirty="0"/>
                  <a:t>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Use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65</m:t>
                    </m:r>
                    <m:r>
                      <a:rPr kumimoji="1"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kumimoji="1" lang="en-US" altLang="zh-CN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during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LHC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Run3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@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2026.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2026.06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–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2027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Analysis</a:t>
                </a:r>
                <a:r>
                  <a:rPr kumimoji="1" lang="en-US" altLang="zh-CN" dirty="0"/>
                  <a:t>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use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CNN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method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distinguish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en-US" altLang="zh-CN" dirty="0"/>
                  <a:t>.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1BFA5DD3-7953-5830-5DA8-E9F29377A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105" y="4646921"/>
                <a:ext cx="9693679" cy="2065117"/>
              </a:xfrm>
              <a:prstGeom prst="rect">
                <a:avLst/>
              </a:prstGeom>
              <a:blipFill>
                <a:blip r:embed="rId6"/>
                <a:stretch>
                  <a:fillRect l="-393" t="-1220" b="-18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8131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EC8C53-C80B-74B7-87E4-7B9700FE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32</a:t>
            </a:fld>
            <a:endParaRPr kumimoji="1" lang="zh-CN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3D40003-DF29-E078-D3A1-71E8AEEBB0A6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539990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37129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74258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11387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48516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3361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ysClr val="window" lastClr="FFFFFF"/>
                </a:solidFill>
              </a:rPr>
              <a:t>AHCAL</a:t>
            </a:r>
            <a:r>
              <a:rPr lang="zh-CN" altLang="en-US" dirty="0">
                <a:solidFill>
                  <a:sysClr val="window" lastClr="FFFFFF"/>
                </a:solidFill>
              </a:rPr>
              <a:t> </a:t>
            </a:r>
            <a:r>
              <a:rPr lang="en-US" altLang="zh-CN" dirty="0">
                <a:solidFill>
                  <a:sysClr val="window" lastClr="FFFFFF"/>
                </a:solidFill>
              </a:rPr>
              <a:t>Cosmic</a:t>
            </a:r>
            <a:r>
              <a:rPr lang="zh-CN" altLang="en-US" dirty="0">
                <a:solidFill>
                  <a:sysClr val="window" lastClr="FFFFFF"/>
                </a:solidFill>
              </a:rPr>
              <a:t> </a:t>
            </a:r>
            <a:r>
              <a:rPr lang="en-US" altLang="zh-CN" dirty="0">
                <a:solidFill>
                  <a:sysClr val="window" lastClr="FFFFFF"/>
                </a:solidFill>
              </a:rPr>
              <a:t>Ray</a:t>
            </a:r>
            <a:r>
              <a:rPr lang="zh-CN" altLang="en-US" dirty="0">
                <a:solidFill>
                  <a:sysClr val="window" lastClr="FFFFFF"/>
                </a:solidFill>
              </a:rPr>
              <a:t> </a:t>
            </a:r>
            <a:r>
              <a:rPr lang="en-US" altLang="zh-CN" dirty="0">
                <a:solidFill>
                  <a:sysClr val="window" lastClr="FFFFFF"/>
                </a:solidFill>
              </a:rPr>
              <a:t>Commissioning</a:t>
            </a:r>
            <a:endParaRPr kumimoji="0" lang="en-CN" sz="2515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51DD905-863A-13EF-699C-CB9274D57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236" y="1729537"/>
            <a:ext cx="5174751" cy="38810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D54BB65-C103-5314-1AC5-0AC1F8BE1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663" y="1572950"/>
            <a:ext cx="3255623" cy="434083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594B7E3-6A41-70D1-18F6-A4004673E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1" y="1572950"/>
            <a:ext cx="3255623" cy="4340831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84BCEC4-932F-FF06-B338-1A1BFB1CBCC2}"/>
              </a:ext>
            </a:extLst>
          </p:cNvPr>
          <p:cNvSpPr/>
          <p:nvPr/>
        </p:nvSpPr>
        <p:spPr>
          <a:xfrm>
            <a:off x="1097374" y="3670068"/>
            <a:ext cx="1561671" cy="8424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E73BC5A-A629-21FE-56FB-9E2D71EF9D74}"/>
              </a:ext>
            </a:extLst>
          </p:cNvPr>
          <p:cNvSpPr/>
          <p:nvPr/>
        </p:nvSpPr>
        <p:spPr>
          <a:xfrm>
            <a:off x="824038" y="4516496"/>
            <a:ext cx="1561672" cy="8424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7DD1A04-AF62-58D3-1375-D90E1D9867B3}"/>
              </a:ext>
            </a:extLst>
          </p:cNvPr>
          <p:cNvSpPr txBox="1"/>
          <p:nvPr/>
        </p:nvSpPr>
        <p:spPr>
          <a:xfrm>
            <a:off x="1585500" y="3229145"/>
            <a:ext cx="5854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TLU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9FAF159-5FFC-9A57-B057-B1523CC9A7EB}"/>
              </a:ext>
            </a:extLst>
          </p:cNvPr>
          <p:cNvSpPr txBox="1"/>
          <p:nvPr/>
        </p:nvSpPr>
        <p:spPr>
          <a:xfrm>
            <a:off x="794395" y="5395579"/>
            <a:ext cx="16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Power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Supply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4B7E888-369E-80B7-8C55-1C5D97AD36B6}"/>
              </a:ext>
            </a:extLst>
          </p:cNvPr>
          <p:cNvSpPr txBox="1"/>
          <p:nvPr/>
        </p:nvSpPr>
        <p:spPr>
          <a:xfrm>
            <a:off x="3986030" y="4896312"/>
            <a:ext cx="6799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DAQ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D7FB601-2E0B-5A19-E0D9-E24925D74E92}"/>
              </a:ext>
            </a:extLst>
          </p:cNvPr>
          <p:cNvSpPr/>
          <p:nvPr/>
        </p:nvSpPr>
        <p:spPr>
          <a:xfrm>
            <a:off x="3671050" y="3700890"/>
            <a:ext cx="1309955" cy="11238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2994937-D250-25CD-B023-AACB4048BC20}"/>
              </a:ext>
            </a:extLst>
          </p:cNvPr>
          <p:cNvSpPr/>
          <p:nvPr/>
        </p:nvSpPr>
        <p:spPr>
          <a:xfrm>
            <a:off x="8354353" y="1962845"/>
            <a:ext cx="1619893" cy="25497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DD67D27-5B8B-9136-8EDF-7EC7E6546593}"/>
              </a:ext>
            </a:extLst>
          </p:cNvPr>
          <p:cNvSpPr txBox="1"/>
          <p:nvPr/>
        </p:nvSpPr>
        <p:spPr>
          <a:xfrm>
            <a:off x="7715404" y="4568404"/>
            <a:ext cx="21547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40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Sensitive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Layers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892BB24-E2E0-4BC9-5FC3-E4000B84ABD7}"/>
              </a:ext>
            </a:extLst>
          </p:cNvPr>
          <p:cNvSpPr/>
          <p:nvPr/>
        </p:nvSpPr>
        <p:spPr>
          <a:xfrm>
            <a:off x="10108666" y="2860447"/>
            <a:ext cx="1937321" cy="24985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6500B60-B7DE-C2C4-F575-FA91CE92578B}"/>
              </a:ext>
            </a:extLst>
          </p:cNvPr>
          <p:cNvSpPr txBox="1"/>
          <p:nvPr/>
        </p:nvSpPr>
        <p:spPr>
          <a:xfrm>
            <a:off x="10423140" y="2439745"/>
            <a:ext cx="14077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Control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PCs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2" name="直线箭头连接符 1">
            <a:extLst>
              <a:ext uri="{FF2B5EF4-FFF2-40B4-BE49-F238E27FC236}">
                <a16:creationId xmlns:a16="http://schemas.microsoft.com/office/drawing/2014/main" id="{E357F8E1-7EF3-7001-5510-82AB8219A3CD}"/>
              </a:ext>
            </a:extLst>
          </p:cNvPr>
          <p:cNvCxnSpPr>
            <a:cxnSpLocks/>
          </p:cNvCxnSpPr>
          <p:nvPr/>
        </p:nvCxnSpPr>
        <p:spPr>
          <a:xfrm flipH="1">
            <a:off x="5428211" y="1280160"/>
            <a:ext cx="955964" cy="497932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2667A712-5E2E-02ED-08A3-F063DCBF5D8D}"/>
              </a:ext>
            </a:extLst>
          </p:cNvPr>
          <p:cNvSpPr txBox="1"/>
          <p:nvPr/>
        </p:nvSpPr>
        <p:spPr>
          <a:xfrm>
            <a:off x="5691517" y="888132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Cosmic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Ray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135068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D4F143-C76D-46CC-371B-C66F4A08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33</a:t>
            </a:fld>
            <a:endParaRPr kumimoji="1"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3228544-51CC-2545-714C-5E5D24504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4" r="8475"/>
          <a:stretch/>
        </p:blipFill>
        <p:spPr>
          <a:xfrm>
            <a:off x="607899" y="808897"/>
            <a:ext cx="10976202" cy="24240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6789D2-05B9-61A5-7321-27928747A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518"/>
          <a:stretch/>
        </p:blipFill>
        <p:spPr>
          <a:xfrm>
            <a:off x="6015493" y="3625077"/>
            <a:ext cx="4241462" cy="25477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E18DBB2-4729-A1C4-F788-F282E7605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722" y="3625077"/>
            <a:ext cx="3547918" cy="254950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1EC7068-A631-DD57-7D78-A5FD844E238B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539990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37129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74258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11387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48516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3361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AHCAL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Cosmic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Ray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Data</a:t>
            </a:r>
            <a:endParaRPr kumimoji="0" lang="en-CN" sz="2515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EDB6C50-C70C-E1E5-5DCC-9BE16015BC87}"/>
              </a:ext>
            </a:extLst>
          </p:cNvPr>
          <p:cNvSpPr txBox="1"/>
          <p:nvPr/>
        </p:nvSpPr>
        <p:spPr>
          <a:xfrm>
            <a:off x="4254524" y="3086858"/>
            <a:ext cx="237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Hits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in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each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Spiroc2E</a:t>
            </a:r>
            <a:endParaRPr kumimoji="1" lang="zh-CN" altLang="en-US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364A4D4-C7A5-334B-FA81-7FE219A57C91}"/>
              </a:ext>
            </a:extLst>
          </p:cNvPr>
          <p:cNvSpPr txBox="1"/>
          <p:nvPr/>
        </p:nvSpPr>
        <p:spPr>
          <a:xfrm>
            <a:off x="6895537" y="615704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5Hz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in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Cosmic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Ray</a:t>
            </a:r>
            <a:endParaRPr kumimoji="1" lang="zh-CN" altLang="en-US" b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EA30D51-9F4F-6748-C8DF-34D756B084F7}"/>
              </a:ext>
            </a:extLst>
          </p:cNvPr>
          <p:cNvSpPr txBox="1"/>
          <p:nvPr/>
        </p:nvSpPr>
        <p:spPr>
          <a:xfrm>
            <a:off x="1268682" y="6130966"/>
            <a:ext cx="354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Continuous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Trigger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ID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from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TLU</a:t>
            </a:r>
            <a:endParaRPr kumimoji="1" lang="zh-CN" altLang="en-US" b="1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7DB4FD4-F4AD-CE38-2E51-A6FE6640B551}"/>
              </a:ext>
            </a:extLst>
          </p:cNvPr>
          <p:cNvSpPr/>
          <p:nvPr/>
        </p:nvSpPr>
        <p:spPr>
          <a:xfrm>
            <a:off x="1459781" y="5188449"/>
            <a:ext cx="297100" cy="2876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30880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C1A993-6C5D-BB4E-54FE-426A1F2C7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34</a:t>
            </a:fld>
            <a:endParaRPr kumimoji="1" lang="zh-CN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F4C601-DB84-68F2-B1A5-A3D5EB6C717D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539990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37129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74258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11387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48516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3361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Distinguish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Neutrino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Flavors: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3D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CNN</a:t>
            </a:r>
            <a:endParaRPr kumimoji="0" lang="en-CN" sz="2515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図 7">
            <a:extLst>
              <a:ext uri="{FF2B5EF4-FFF2-40B4-BE49-F238E27FC236}">
                <a16:creationId xmlns:a16="http://schemas.microsoft.com/office/drawing/2014/main" id="{3CB47017-35E1-7C64-551A-4B10A55E2A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22" b="49057"/>
          <a:stretch/>
        </p:blipFill>
        <p:spPr>
          <a:xfrm>
            <a:off x="1702385" y="2825478"/>
            <a:ext cx="4104300" cy="1853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9">
                <a:extLst>
                  <a:ext uri="{FF2B5EF4-FFF2-40B4-BE49-F238E27FC236}">
                    <a16:creationId xmlns:a16="http://schemas.microsoft.com/office/drawing/2014/main" id="{B74D9CCF-D503-A2C3-7639-B88225BAB568}"/>
                  </a:ext>
                </a:extLst>
              </p:cNvPr>
              <p:cNvSpPr txBox="1"/>
              <p:nvPr/>
            </p:nvSpPr>
            <p:spPr>
              <a:xfrm>
                <a:off x="2118203" y="2557448"/>
                <a:ext cx="1310909" cy="391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altLang="ja-JP" b="1" dirty="0"/>
                  <a:t>CC</a:t>
                </a:r>
                <a:endParaRPr lang="ja-JP" altLang="en-US" b="1" dirty="0"/>
              </a:p>
            </p:txBody>
          </p:sp>
        </mc:Choice>
        <mc:Fallback xmlns="">
          <p:sp>
            <p:nvSpPr>
              <p:cNvPr id="14" name="テキスト ボックス 9">
                <a:extLst>
                  <a:ext uri="{FF2B5EF4-FFF2-40B4-BE49-F238E27FC236}">
                    <a16:creationId xmlns:a16="http://schemas.microsoft.com/office/drawing/2014/main" id="{B74D9CCF-D503-A2C3-7639-B88225BAB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203" y="2557448"/>
                <a:ext cx="1310909" cy="391646"/>
              </a:xfrm>
              <a:prstGeom prst="rect">
                <a:avLst/>
              </a:prstGeom>
              <a:blipFill>
                <a:blip r:embed="rId3"/>
                <a:stretch>
                  <a:fillRect t="-6250" b="-1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図 11">
            <a:extLst>
              <a:ext uri="{FF2B5EF4-FFF2-40B4-BE49-F238E27FC236}">
                <a16:creationId xmlns:a16="http://schemas.microsoft.com/office/drawing/2014/main" id="{AA01503C-D773-E6C8-E561-7839A4BB89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05" b="50000"/>
          <a:stretch/>
        </p:blipFill>
        <p:spPr>
          <a:xfrm>
            <a:off x="1883446" y="760868"/>
            <a:ext cx="4027531" cy="1853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2">
                <a:extLst>
                  <a:ext uri="{FF2B5EF4-FFF2-40B4-BE49-F238E27FC236}">
                    <a16:creationId xmlns:a16="http://schemas.microsoft.com/office/drawing/2014/main" id="{596133EB-CC83-3C09-425F-0147357690E9}"/>
                  </a:ext>
                </a:extLst>
              </p:cNvPr>
              <p:cNvSpPr txBox="1"/>
              <p:nvPr/>
            </p:nvSpPr>
            <p:spPr>
              <a:xfrm>
                <a:off x="2320568" y="498980"/>
                <a:ext cx="13611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altLang="ja-JP" b="1" dirty="0"/>
                  <a:t>CC</a:t>
                </a:r>
                <a:endParaRPr lang="ja-JP" altLang="en-US" b="1"/>
              </a:p>
            </p:txBody>
          </p:sp>
        </mc:Choice>
        <mc:Fallback xmlns="">
          <p:sp>
            <p:nvSpPr>
              <p:cNvPr id="16" name="テキスト ボックス 12">
                <a:extLst>
                  <a:ext uri="{FF2B5EF4-FFF2-40B4-BE49-F238E27FC236}">
                    <a16:creationId xmlns:a16="http://schemas.microsoft.com/office/drawing/2014/main" id="{596133EB-CC83-3C09-425F-014735769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568" y="498980"/>
                <a:ext cx="1361116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図 16">
            <a:extLst>
              <a:ext uri="{FF2B5EF4-FFF2-40B4-BE49-F238E27FC236}">
                <a16:creationId xmlns:a16="http://schemas.microsoft.com/office/drawing/2014/main" id="{8BAA7B74-F738-2432-12C8-9D17C8C6AB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077" b="50000"/>
          <a:stretch/>
        </p:blipFill>
        <p:spPr>
          <a:xfrm>
            <a:off x="1814879" y="4916724"/>
            <a:ext cx="4006522" cy="1828877"/>
          </a:xfrm>
          <a:prstGeom prst="rect">
            <a:avLst/>
          </a:prstGeom>
        </p:spPr>
      </p:pic>
      <p:sp>
        <p:nvSpPr>
          <p:cNvPr id="18" name="テキスト ボックス 18">
            <a:extLst>
              <a:ext uri="{FF2B5EF4-FFF2-40B4-BE49-F238E27FC236}">
                <a16:creationId xmlns:a16="http://schemas.microsoft.com/office/drawing/2014/main" id="{D0E3AB1B-D963-216E-45EE-024451DD83E7}"/>
              </a:ext>
            </a:extLst>
          </p:cNvPr>
          <p:cNvSpPr txBox="1"/>
          <p:nvPr/>
        </p:nvSpPr>
        <p:spPr>
          <a:xfrm>
            <a:off x="2297243" y="4678467"/>
            <a:ext cx="1065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NC</a:t>
            </a:r>
            <a:endParaRPr lang="ja-JP" altLang="en-US" b="1"/>
          </a:p>
        </p:txBody>
      </p:sp>
      <p:grpSp>
        <p:nvGrpSpPr>
          <p:cNvPr id="19" name="グループ化 13">
            <a:extLst>
              <a:ext uri="{FF2B5EF4-FFF2-40B4-BE49-F238E27FC236}">
                <a16:creationId xmlns:a16="http://schemas.microsoft.com/office/drawing/2014/main" id="{C384B31F-68AC-187F-FFBF-713437CDEA5A}"/>
              </a:ext>
            </a:extLst>
          </p:cNvPr>
          <p:cNvGrpSpPr/>
          <p:nvPr/>
        </p:nvGrpSpPr>
        <p:grpSpPr>
          <a:xfrm>
            <a:off x="19969" y="894739"/>
            <a:ext cx="1291045" cy="1588178"/>
            <a:chOff x="101199" y="1541668"/>
            <a:chExt cx="1540337" cy="1760066"/>
          </a:xfrm>
        </p:grpSpPr>
        <p:pic>
          <p:nvPicPr>
            <p:cNvPr id="20" name="図 23" descr="ダイアグラム, 矢印&#10;&#10;自動的に生成された説明">
              <a:extLst>
                <a:ext uri="{FF2B5EF4-FFF2-40B4-BE49-F238E27FC236}">
                  <a16:creationId xmlns:a16="http://schemas.microsoft.com/office/drawing/2014/main" id="{4AC3E343-4C59-23B8-CEAB-4ADC211FE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053" y="1811949"/>
              <a:ext cx="1367483" cy="125895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テキスト ボックス 24">
                  <a:extLst>
                    <a:ext uri="{FF2B5EF4-FFF2-40B4-BE49-F238E27FC236}">
                      <a16:creationId xmlns:a16="http://schemas.microsoft.com/office/drawing/2014/main" id="{AC8DC16B-9000-876F-1534-4D2803182863}"/>
                    </a:ext>
                  </a:extLst>
                </p:cNvPr>
                <p:cNvSpPr txBox="1"/>
                <p:nvPr/>
              </p:nvSpPr>
              <p:spPr>
                <a:xfrm>
                  <a:off x="164607" y="1541668"/>
                  <a:ext cx="80832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400"/>
                </a:p>
              </p:txBody>
            </p:sp>
          </mc:Choice>
          <mc:Fallback xmlns="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142701A6-C4AC-4810-72CC-B40E78C3E0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607" y="1541668"/>
                  <a:ext cx="808324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テキスト ボックス 25">
                  <a:extLst>
                    <a:ext uri="{FF2B5EF4-FFF2-40B4-BE49-F238E27FC236}">
                      <a16:creationId xmlns:a16="http://schemas.microsoft.com/office/drawing/2014/main" id="{34D29B05-610E-024F-542B-9264C8157AC3}"/>
                    </a:ext>
                  </a:extLst>
                </p:cNvPr>
                <p:cNvSpPr txBox="1"/>
                <p:nvPr/>
              </p:nvSpPr>
              <p:spPr>
                <a:xfrm>
                  <a:off x="784664" y="1596222"/>
                  <a:ext cx="808324" cy="5116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kumimoji="1" lang="ja-JP" altLang="en-US" sz="24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テキスト ボックス 25">
                  <a:extLst>
                    <a:ext uri="{FF2B5EF4-FFF2-40B4-BE49-F238E27FC236}">
                      <a16:creationId xmlns:a16="http://schemas.microsoft.com/office/drawing/2014/main" id="{34D29B05-610E-024F-542B-9264C8157A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664" y="1596222"/>
                  <a:ext cx="808324" cy="51163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テキスト ボックス 26">
                  <a:extLst>
                    <a:ext uri="{FF2B5EF4-FFF2-40B4-BE49-F238E27FC236}">
                      <a16:creationId xmlns:a16="http://schemas.microsoft.com/office/drawing/2014/main" id="{69F34FB4-967F-11EA-7530-E4DE668362CC}"/>
                    </a:ext>
                  </a:extLst>
                </p:cNvPr>
                <p:cNvSpPr txBox="1"/>
                <p:nvPr/>
              </p:nvSpPr>
              <p:spPr>
                <a:xfrm>
                  <a:off x="101199" y="2840069"/>
                  <a:ext cx="80832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kumimoji="1" lang="ja-JP" altLang="en-US" sz="2400"/>
                </a:p>
              </p:txBody>
            </p:sp>
          </mc:Choice>
          <mc:Fallback xmlns="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4D651706-B6D2-2F28-D07D-E5F0C0D361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199" y="2840069"/>
                  <a:ext cx="808324" cy="461665"/>
                </a:xfrm>
                <a:prstGeom prst="rect">
                  <a:avLst/>
                </a:prstGeom>
                <a:blipFill>
                  <a:blip r:embed="rId14"/>
                  <a:stretch>
                    <a:fillRect b="-882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7">
                  <a:extLst>
                    <a:ext uri="{FF2B5EF4-FFF2-40B4-BE49-F238E27FC236}">
                      <a16:creationId xmlns:a16="http://schemas.microsoft.com/office/drawing/2014/main" id="{CB340D71-9AC3-B7D6-18F0-0E3B6FDD97BB}"/>
                    </a:ext>
                  </a:extLst>
                </p:cNvPr>
                <p:cNvSpPr txBox="1"/>
                <p:nvPr/>
              </p:nvSpPr>
              <p:spPr>
                <a:xfrm>
                  <a:off x="339959" y="2234165"/>
                  <a:ext cx="80832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oMath>
                    </m:oMathPara>
                  </a14:m>
                  <a:endParaRPr kumimoji="1" lang="ja-JP" altLang="en-US" sz="2400"/>
                </a:p>
              </p:txBody>
            </p:sp>
          </mc:Choice>
          <mc:Fallback xmlns="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BBB62FF4-C1DE-1E34-3807-CE97CAF7F5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959" y="2234165"/>
                  <a:ext cx="808324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882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グループ化 21">
            <a:extLst>
              <a:ext uri="{FF2B5EF4-FFF2-40B4-BE49-F238E27FC236}">
                <a16:creationId xmlns:a16="http://schemas.microsoft.com/office/drawing/2014/main" id="{5B3D2345-E61C-972C-2F7F-582A747C5037}"/>
              </a:ext>
            </a:extLst>
          </p:cNvPr>
          <p:cNvGrpSpPr/>
          <p:nvPr/>
        </p:nvGrpSpPr>
        <p:grpSpPr>
          <a:xfrm>
            <a:off x="195895" y="2847528"/>
            <a:ext cx="1437079" cy="1663988"/>
            <a:chOff x="10497204" y="1529862"/>
            <a:chExt cx="1702897" cy="1760066"/>
          </a:xfrm>
        </p:grpSpPr>
        <p:grpSp>
          <p:nvGrpSpPr>
            <p:cNvPr id="26" name="グループ化 15">
              <a:extLst>
                <a:ext uri="{FF2B5EF4-FFF2-40B4-BE49-F238E27FC236}">
                  <a16:creationId xmlns:a16="http://schemas.microsoft.com/office/drawing/2014/main" id="{C0A87F7E-F841-7058-7F45-CD08DA718FA1}"/>
                </a:ext>
              </a:extLst>
            </p:cNvPr>
            <p:cNvGrpSpPr/>
            <p:nvPr/>
          </p:nvGrpSpPr>
          <p:grpSpPr>
            <a:xfrm>
              <a:off x="10497204" y="1529862"/>
              <a:ext cx="1540338" cy="1760066"/>
              <a:chOff x="10497204" y="1529862"/>
              <a:chExt cx="1540338" cy="1760066"/>
            </a:xfrm>
          </p:grpSpPr>
          <p:pic>
            <p:nvPicPr>
              <p:cNvPr id="28" name="図 33" descr="ダイアグラム, 矢印&#10;&#10;自動的に生成された説明">
                <a:extLst>
                  <a:ext uri="{FF2B5EF4-FFF2-40B4-BE49-F238E27FC236}">
                    <a16:creationId xmlns:a16="http://schemas.microsoft.com/office/drawing/2014/main" id="{52FCCBF4-B13D-C4D1-8E00-E99FCA936D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0059" y="1800143"/>
                <a:ext cx="1367483" cy="125895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テキスト ボックス 34">
                    <a:extLst>
                      <a:ext uri="{FF2B5EF4-FFF2-40B4-BE49-F238E27FC236}">
                        <a16:creationId xmlns:a16="http://schemas.microsoft.com/office/drawing/2014/main" id="{2DC01BBA-844B-1490-CF77-CDC131A0732A}"/>
                      </a:ext>
                    </a:extLst>
                  </p:cNvPr>
                  <p:cNvSpPr txBox="1"/>
                  <p:nvPr/>
                </p:nvSpPr>
                <p:spPr>
                  <a:xfrm>
                    <a:off x="10560612" y="1529862"/>
                    <a:ext cx="808324" cy="4914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oMath>
                      </m:oMathPara>
                    </a14:m>
                    <a:endParaRPr kumimoji="1" lang="ja-JP" altLang="en-US" sz="2400"/>
                  </a:p>
                </p:txBody>
              </p:sp>
            </mc:Choice>
            <mc:Fallback xmlns="">
              <p:sp>
                <p:nvSpPr>
                  <p:cNvPr id="35" name="テキスト ボックス 34">
                    <a:extLst>
                      <a:ext uri="{FF2B5EF4-FFF2-40B4-BE49-F238E27FC236}">
                        <a16:creationId xmlns:a16="http://schemas.microsoft.com/office/drawing/2014/main" id="{C5616BD8-AE49-43A6-3DB0-A351F625413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60612" y="1529862"/>
                    <a:ext cx="808324" cy="491417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11842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テキスト ボックス 36">
                    <a:extLst>
                      <a:ext uri="{FF2B5EF4-FFF2-40B4-BE49-F238E27FC236}">
                        <a16:creationId xmlns:a16="http://schemas.microsoft.com/office/drawing/2014/main" id="{17BA6A76-314F-BE2A-7317-242F711D59C8}"/>
                      </a:ext>
                    </a:extLst>
                  </p:cNvPr>
                  <p:cNvSpPr txBox="1"/>
                  <p:nvPr/>
                </p:nvSpPr>
                <p:spPr>
                  <a:xfrm>
                    <a:off x="10497204" y="2828263"/>
                    <a:ext cx="80832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oMath>
                      </m:oMathPara>
                    </a14:m>
                    <a:endParaRPr kumimoji="1" lang="ja-JP" altLang="en-US" sz="2400"/>
                  </a:p>
                </p:txBody>
              </p:sp>
            </mc:Choice>
            <mc:Fallback xmlns="">
              <p:sp>
                <p:nvSpPr>
                  <p:cNvPr id="37" name="テキスト ボックス 36">
                    <a:extLst>
                      <a:ext uri="{FF2B5EF4-FFF2-40B4-BE49-F238E27FC236}">
                        <a16:creationId xmlns:a16="http://schemas.microsoft.com/office/drawing/2014/main" id="{4B25203D-5616-BCCA-FD11-FB36AFEBCC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97204" y="2828263"/>
                    <a:ext cx="808324" cy="461665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b="-2778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テキスト ボックス 37">
                    <a:extLst>
                      <a:ext uri="{FF2B5EF4-FFF2-40B4-BE49-F238E27FC236}">
                        <a16:creationId xmlns:a16="http://schemas.microsoft.com/office/drawing/2014/main" id="{59262A5B-98ED-B75C-960F-F511A9DD60FA}"/>
                      </a:ext>
                    </a:extLst>
                  </p:cNvPr>
                  <p:cNvSpPr txBox="1"/>
                  <p:nvPr/>
                </p:nvSpPr>
                <p:spPr>
                  <a:xfrm>
                    <a:off x="10735964" y="2222359"/>
                    <a:ext cx="808324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oMath>
                      </m:oMathPara>
                    </a14:m>
                    <a:endParaRPr kumimoji="1" lang="ja-JP" altLang="en-US" sz="2000"/>
                  </a:p>
                </p:txBody>
              </p:sp>
            </mc:Choice>
            <mc:Fallback xmlns="">
              <p:sp>
                <p:nvSpPr>
                  <p:cNvPr id="38" name="テキスト ボックス 37">
                    <a:extLst>
                      <a:ext uri="{FF2B5EF4-FFF2-40B4-BE49-F238E27FC236}">
                        <a16:creationId xmlns:a16="http://schemas.microsoft.com/office/drawing/2014/main" id="{09808C67-2D35-64E8-ACF4-A230ACB6EBF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35964" y="2222359"/>
                    <a:ext cx="808324" cy="400110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b="-1613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テキスト ボックス 35">
                  <a:extLst>
                    <a:ext uri="{FF2B5EF4-FFF2-40B4-BE49-F238E27FC236}">
                      <a16:creationId xmlns:a16="http://schemas.microsoft.com/office/drawing/2014/main" id="{3714D54E-85E4-11CD-FA58-F04BAD261365}"/>
                    </a:ext>
                  </a:extLst>
                </p:cNvPr>
                <p:cNvSpPr txBox="1"/>
                <p:nvPr/>
              </p:nvSpPr>
              <p:spPr>
                <a:xfrm>
                  <a:off x="11391777" y="1529862"/>
                  <a:ext cx="80832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kumimoji="1" lang="ja-JP" altLang="en-US" sz="2400"/>
                </a:p>
              </p:txBody>
            </p:sp>
          </mc:Choice>
          <mc:Fallback xmlns="">
            <p:sp>
              <p:nvSpPr>
                <p:cNvPr id="36" name="テキスト ボックス 35">
                  <a:extLst>
                    <a:ext uri="{FF2B5EF4-FFF2-40B4-BE49-F238E27FC236}">
                      <a16:creationId xmlns:a16="http://schemas.microsoft.com/office/drawing/2014/main" id="{463FE6AD-B06D-092C-44D9-349F52E05B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91777" y="1529862"/>
                  <a:ext cx="808324" cy="461665"/>
                </a:xfrm>
                <a:prstGeom prst="rect">
                  <a:avLst/>
                </a:prstGeom>
                <a:blipFill>
                  <a:blip r:embed="rId19"/>
                  <a:stretch>
                    <a:fillRect b="-1831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グループ化 19">
            <a:extLst>
              <a:ext uri="{FF2B5EF4-FFF2-40B4-BE49-F238E27FC236}">
                <a16:creationId xmlns:a16="http://schemas.microsoft.com/office/drawing/2014/main" id="{5FB110B7-A391-7C1A-4E3E-2A383C6CECA0}"/>
              </a:ext>
            </a:extLst>
          </p:cNvPr>
          <p:cNvGrpSpPr/>
          <p:nvPr/>
        </p:nvGrpSpPr>
        <p:grpSpPr>
          <a:xfrm>
            <a:off x="278766" y="4866251"/>
            <a:ext cx="1319793" cy="1506865"/>
            <a:chOff x="10560612" y="3789299"/>
            <a:chExt cx="1680056" cy="1760066"/>
          </a:xfrm>
        </p:grpSpPr>
        <p:pic>
          <p:nvPicPr>
            <p:cNvPr id="33" name="図 38" descr="ダイアグラム, 矢印&#10;&#10;自動的に生成された説明">
              <a:extLst>
                <a:ext uri="{FF2B5EF4-FFF2-40B4-BE49-F238E27FC236}">
                  <a16:creationId xmlns:a16="http://schemas.microsoft.com/office/drawing/2014/main" id="{10CA561B-A720-8589-52F2-8876ECD2D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3466" y="4059580"/>
              <a:ext cx="1367483" cy="125895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テキスト ボックス 39">
                  <a:extLst>
                    <a:ext uri="{FF2B5EF4-FFF2-40B4-BE49-F238E27FC236}">
                      <a16:creationId xmlns:a16="http://schemas.microsoft.com/office/drawing/2014/main" id="{F017D3CF-ECC4-02C2-50B6-B4FE923BDF07}"/>
                    </a:ext>
                  </a:extLst>
                </p:cNvPr>
                <p:cNvSpPr txBox="1"/>
                <p:nvPr/>
              </p:nvSpPr>
              <p:spPr>
                <a:xfrm>
                  <a:off x="10624020" y="3789299"/>
                  <a:ext cx="80832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kumimoji="1" lang="ja-JP" altLang="en-US" sz="2400"/>
                </a:p>
              </p:txBody>
            </p:sp>
          </mc:Choice>
          <mc:Fallback xmlns=""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D456E5BD-226E-3AA2-DAF5-70F155F46C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24020" y="3789299"/>
                  <a:ext cx="808324" cy="461665"/>
                </a:xfrm>
                <a:prstGeom prst="rect">
                  <a:avLst/>
                </a:prstGeom>
                <a:blipFill>
                  <a:blip r:embed="rId20"/>
                  <a:stretch>
                    <a:fillRect b="-781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テキスト ボックス 41">
                  <a:extLst>
                    <a:ext uri="{FF2B5EF4-FFF2-40B4-BE49-F238E27FC236}">
                      <a16:creationId xmlns:a16="http://schemas.microsoft.com/office/drawing/2014/main" id="{E1FBD472-D4F0-5DDD-BB53-0A757BA478DA}"/>
                    </a:ext>
                  </a:extLst>
                </p:cNvPr>
                <p:cNvSpPr txBox="1"/>
                <p:nvPr/>
              </p:nvSpPr>
              <p:spPr>
                <a:xfrm>
                  <a:off x="10560612" y="5087700"/>
                  <a:ext cx="80832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kumimoji="1" lang="ja-JP" altLang="en-US" sz="2400"/>
                </a:p>
              </p:txBody>
            </p:sp>
          </mc:Choice>
          <mc:Fallback xmlns="">
            <p:sp>
              <p:nvSpPr>
                <p:cNvPr id="42" name="テキスト ボックス 41">
                  <a:extLst>
                    <a:ext uri="{FF2B5EF4-FFF2-40B4-BE49-F238E27FC236}">
                      <a16:creationId xmlns:a16="http://schemas.microsoft.com/office/drawing/2014/main" id="{469BB603-110F-6B5A-4F59-87C187C13A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60612" y="5087700"/>
                  <a:ext cx="808324" cy="461665"/>
                </a:xfrm>
                <a:prstGeom prst="rect">
                  <a:avLst/>
                </a:prstGeom>
                <a:blipFill>
                  <a:blip r:embed="rId21"/>
                  <a:stretch>
                    <a:fillRect b="-1384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テキスト ボックス 42">
                  <a:extLst>
                    <a:ext uri="{FF2B5EF4-FFF2-40B4-BE49-F238E27FC236}">
                      <a16:creationId xmlns:a16="http://schemas.microsoft.com/office/drawing/2014/main" id="{48CAD322-EF60-F2C3-C18E-569A94A6269D}"/>
                    </a:ext>
                  </a:extLst>
                </p:cNvPr>
                <p:cNvSpPr txBox="1"/>
                <p:nvPr/>
              </p:nvSpPr>
              <p:spPr>
                <a:xfrm>
                  <a:off x="10818792" y="4422953"/>
                  <a:ext cx="80832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oMath>
                    </m:oMathPara>
                  </a14:m>
                  <a:endParaRPr kumimoji="1" lang="ja-JP" altLang="en-US" sz="2400"/>
                </a:p>
              </p:txBody>
            </p:sp>
          </mc:Choice>
          <mc:Fallback xmlns="">
            <p:sp>
              <p:nvSpPr>
                <p:cNvPr id="43" name="テキスト ボックス 42">
                  <a:extLst>
                    <a:ext uri="{FF2B5EF4-FFF2-40B4-BE49-F238E27FC236}">
                      <a16:creationId xmlns:a16="http://schemas.microsoft.com/office/drawing/2014/main" id="{2F03359A-68F5-68DA-E83F-27B01F973C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18792" y="4422953"/>
                  <a:ext cx="808323" cy="461665"/>
                </a:xfrm>
                <a:prstGeom prst="rect">
                  <a:avLst/>
                </a:prstGeom>
                <a:blipFill>
                  <a:blip r:embed="rId22"/>
                  <a:stretch>
                    <a:fillRect b="-1562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テキスト ボックス 43">
                  <a:extLst>
                    <a:ext uri="{FF2B5EF4-FFF2-40B4-BE49-F238E27FC236}">
                      <a16:creationId xmlns:a16="http://schemas.microsoft.com/office/drawing/2014/main" id="{027066D1-948F-440B-DDF9-03846A6FFA5C}"/>
                    </a:ext>
                  </a:extLst>
                </p:cNvPr>
                <p:cNvSpPr txBox="1"/>
                <p:nvPr/>
              </p:nvSpPr>
              <p:spPr>
                <a:xfrm>
                  <a:off x="11432344" y="3789299"/>
                  <a:ext cx="80832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kumimoji="1" lang="ja-JP" altLang="en-US" sz="2400"/>
                </a:p>
              </p:txBody>
            </p:sp>
          </mc:Choice>
          <mc:Fallback xmlns="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AE1B29A5-9282-0DE9-0F71-068DF93721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32344" y="3789299"/>
                  <a:ext cx="808324" cy="461665"/>
                </a:xfrm>
                <a:prstGeom prst="rect">
                  <a:avLst/>
                </a:prstGeom>
                <a:blipFill>
                  <a:blip r:embed="rId23"/>
                  <a:stretch>
                    <a:fillRect b="-781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45">
                <a:extLst>
                  <a:ext uri="{FF2B5EF4-FFF2-40B4-BE49-F238E27FC236}">
                    <a16:creationId xmlns:a16="http://schemas.microsoft.com/office/drawing/2014/main" id="{1B1B95E9-BB8E-D0AD-55F1-0F77761F710D}"/>
                  </a:ext>
                </a:extLst>
              </p:cNvPr>
              <p:cNvSpPr txBox="1"/>
              <p:nvPr/>
            </p:nvSpPr>
            <p:spPr>
              <a:xfrm>
                <a:off x="4882935" y="3379336"/>
                <a:ext cx="3937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kumimoji="1" lang="ja-JP" altLang="en-US" sz="1800"/>
              </a:p>
            </p:txBody>
          </p:sp>
        </mc:Choice>
        <mc:Fallback xmlns="">
          <p:sp>
            <p:nvSpPr>
              <p:cNvPr id="38" name="テキスト ボックス 45">
                <a:extLst>
                  <a:ext uri="{FF2B5EF4-FFF2-40B4-BE49-F238E27FC236}">
                    <a16:creationId xmlns:a16="http://schemas.microsoft.com/office/drawing/2014/main" id="{1B1B95E9-BB8E-D0AD-55F1-0F77761F7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2935" y="3379336"/>
                <a:ext cx="393700" cy="369332"/>
              </a:xfrm>
              <a:prstGeom prst="rect">
                <a:avLst/>
              </a:prstGeom>
              <a:blipFill>
                <a:blip r:embed="rId2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テキスト ボックス 2">
            <a:extLst>
              <a:ext uri="{FF2B5EF4-FFF2-40B4-BE49-F238E27FC236}">
                <a16:creationId xmlns:a16="http://schemas.microsoft.com/office/drawing/2014/main" id="{B3EE063C-74E2-5244-8547-763B3CB88DDD}"/>
              </a:ext>
            </a:extLst>
          </p:cNvPr>
          <p:cNvSpPr txBox="1"/>
          <p:nvPr/>
        </p:nvSpPr>
        <p:spPr>
          <a:xfrm>
            <a:off x="3885064" y="562765"/>
            <a:ext cx="2588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CH" sz="1100" dirty="0"/>
              <a:t>True Energy deposits [MeV]</a:t>
            </a:r>
            <a:endParaRPr lang="ja-CH" altLang="en-US" sz="1100"/>
          </a:p>
        </p:txBody>
      </p:sp>
      <p:sp>
        <p:nvSpPr>
          <p:cNvPr id="40" name="テキスト ボックス 47">
            <a:extLst>
              <a:ext uri="{FF2B5EF4-FFF2-40B4-BE49-F238E27FC236}">
                <a16:creationId xmlns:a16="http://schemas.microsoft.com/office/drawing/2014/main" id="{6DEBE03C-DD33-EBC3-138D-DD9ACA9F9182}"/>
              </a:ext>
            </a:extLst>
          </p:cNvPr>
          <p:cNvSpPr txBox="1"/>
          <p:nvPr/>
        </p:nvSpPr>
        <p:spPr>
          <a:xfrm>
            <a:off x="4186977" y="4667277"/>
            <a:ext cx="2588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CH" sz="1100" dirty="0"/>
              <a:t>True Energy deposits [MeV]</a:t>
            </a:r>
            <a:endParaRPr lang="ja-CH" altLang="en-US" sz="1100"/>
          </a:p>
        </p:txBody>
      </p:sp>
      <p:sp>
        <p:nvSpPr>
          <p:cNvPr id="41" name="テキスト ボックス 48">
            <a:extLst>
              <a:ext uri="{FF2B5EF4-FFF2-40B4-BE49-F238E27FC236}">
                <a16:creationId xmlns:a16="http://schemas.microsoft.com/office/drawing/2014/main" id="{3D1A9C2B-E61E-8BB2-CF74-84949F8D9A9B}"/>
              </a:ext>
            </a:extLst>
          </p:cNvPr>
          <p:cNvSpPr txBox="1"/>
          <p:nvPr/>
        </p:nvSpPr>
        <p:spPr>
          <a:xfrm>
            <a:off x="3762364" y="2656649"/>
            <a:ext cx="2588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CH" sz="1100"/>
              <a:t>True Energy deposits [MeV]</a:t>
            </a:r>
            <a:endParaRPr lang="ja-CH" altLang="en-US" sz="1100"/>
          </a:p>
        </p:txBody>
      </p:sp>
      <p:sp>
        <p:nvSpPr>
          <p:cNvPr id="42" name="テキスト ボックス 8">
            <a:extLst>
              <a:ext uri="{FF2B5EF4-FFF2-40B4-BE49-F238E27FC236}">
                <a16:creationId xmlns:a16="http://schemas.microsoft.com/office/drawing/2014/main" id="{B7DFDE8F-1A49-0A08-A586-C4FCA27E5888}"/>
              </a:ext>
            </a:extLst>
          </p:cNvPr>
          <p:cNvSpPr txBox="1"/>
          <p:nvPr/>
        </p:nvSpPr>
        <p:spPr>
          <a:xfrm>
            <a:off x="5004184" y="4451037"/>
            <a:ext cx="7213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z </a:t>
            </a:r>
            <a:r>
              <a:rPr lang="en-US" altLang="ja-JP" sz="1200" dirty="0"/>
              <a:t>[mm]</a:t>
            </a:r>
            <a:endParaRPr kumimoji="1" lang="ja-JP" altLang="en-US" sz="1200" dirty="0"/>
          </a:p>
        </p:txBody>
      </p:sp>
      <p:sp>
        <p:nvSpPr>
          <p:cNvPr id="43" name="テキスト ボックス 10">
            <a:extLst>
              <a:ext uri="{FF2B5EF4-FFF2-40B4-BE49-F238E27FC236}">
                <a16:creationId xmlns:a16="http://schemas.microsoft.com/office/drawing/2014/main" id="{B793F6E1-7A03-1D9A-C8A1-FF3EDF60641D}"/>
              </a:ext>
            </a:extLst>
          </p:cNvPr>
          <p:cNvSpPr txBox="1"/>
          <p:nvPr/>
        </p:nvSpPr>
        <p:spPr>
          <a:xfrm>
            <a:off x="5138707" y="2445038"/>
            <a:ext cx="7213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z </a:t>
            </a:r>
            <a:r>
              <a:rPr lang="en-US" altLang="ja-JP" sz="1200" dirty="0"/>
              <a:t>[mm]</a:t>
            </a:r>
            <a:endParaRPr kumimoji="1" lang="ja-JP" altLang="en-US" sz="1200" dirty="0"/>
          </a:p>
        </p:txBody>
      </p:sp>
      <p:sp>
        <p:nvSpPr>
          <p:cNvPr id="44" name="テキスト ボックス 51">
            <a:extLst>
              <a:ext uri="{FF2B5EF4-FFF2-40B4-BE49-F238E27FC236}">
                <a16:creationId xmlns:a16="http://schemas.microsoft.com/office/drawing/2014/main" id="{1582E852-37AA-2F96-EE87-22755A3BC5E4}"/>
              </a:ext>
            </a:extLst>
          </p:cNvPr>
          <p:cNvSpPr txBox="1"/>
          <p:nvPr/>
        </p:nvSpPr>
        <p:spPr>
          <a:xfrm>
            <a:off x="5148206" y="6589847"/>
            <a:ext cx="72132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z </a:t>
            </a:r>
            <a:r>
              <a:rPr lang="en-US" altLang="ja-JP" sz="1100" dirty="0"/>
              <a:t>[mm]</a:t>
            </a:r>
            <a:endParaRPr kumimoji="1" lang="ja-JP" altLang="en-US" sz="1100" dirty="0"/>
          </a:p>
        </p:txBody>
      </p:sp>
      <p:sp>
        <p:nvSpPr>
          <p:cNvPr id="45" name="テキスト ボックス 65">
            <a:extLst>
              <a:ext uri="{FF2B5EF4-FFF2-40B4-BE49-F238E27FC236}">
                <a16:creationId xmlns:a16="http://schemas.microsoft.com/office/drawing/2014/main" id="{07555B70-3B27-1649-B638-174C9E200605}"/>
              </a:ext>
            </a:extLst>
          </p:cNvPr>
          <p:cNvSpPr txBox="1"/>
          <p:nvPr/>
        </p:nvSpPr>
        <p:spPr>
          <a:xfrm>
            <a:off x="749654" y="647235"/>
            <a:ext cx="146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EM</a:t>
            </a:r>
            <a:r>
              <a:rPr lang="ja-JP" altLang="en-US"/>
              <a:t> </a:t>
            </a:r>
            <a:r>
              <a:rPr lang="en-US" altLang="ja-JP" dirty="0"/>
              <a:t>shower</a:t>
            </a:r>
            <a:endParaRPr kumimoji="1" lang="ja-JP" altLang="en-US"/>
          </a:p>
        </p:txBody>
      </p:sp>
      <p:sp>
        <p:nvSpPr>
          <p:cNvPr id="46" name="二等辺三角形 66">
            <a:extLst>
              <a:ext uri="{FF2B5EF4-FFF2-40B4-BE49-F238E27FC236}">
                <a16:creationId xmlns:a16="http://schemas.microsoft.com/office/drawing/2014/main" id="{C0C1DC9E-4490-970B-52A9-1F03687EF2C7}"/>
              </a:ext>
            </a:extLst>
          </p:cNvPr>
          <p:cNvSpPr/>
          <p:nvPr/>
        </p:nvSpPr>
        <p:spPr>
          <a:xfrm rot="14448316">
            <a:off x="1208414" y="958901"/>
            <a:ext cx="272439" cy="429523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67">
            <a:extLst>
              <a:ext uri="{FF2B5EF4-FFF2-40B4-BE49-F238E27FC236}">
                <a16:creationId xmlns:a16="http://schemas.microsoft.com/office/drawing/2014/main" id="{260925D5-C6AC-C66C-AB8B-A14D2FDCEE9C}"/>
              </a:ext>
            </a:extLst>
          </p:cNvPr>
          <p:cNvSpPr txBox="1"/>
          <p:nvPr/>
        </p:nvSpPr>
        <p:spPr>
          <a:xfrm>
            <a:off x="1121030" y="2037435"/>
            <a:ext cx="819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Hadron</a:t>
            </a:r>
            <a:r>
              <a:rPr lang="ja-JP" altLang="en-US" sz="1400"/>
              <a:t> </a:t>
            </a:r>
            <a:r>
              <a:rPr lang="en-US" altLang="ja-JP" sz="1400" dirty="0"/>
              <a:t>shower</a:t>
            </a:r>
            <a:endParaRPr kumimoji="1" lang="ja-JP" altLang="en-US" sz="1400"/>
          </a:p>
        </p:txBody>
      </p:sp>
      <p:sp>
        <p:nvSpPr>
          <p:cNvPr id="48" name="テキスト ボックス 70">
            <a:extLst>
              <a:ext uri="{FF2B5EF4-FFF2-40B4-BE49-F238E27FC236}">
                <a16:creationId xmlns:a16="http://schemas.microsoft.com/office/drawing/2014/main" id="{0F0173AF-817A-701E-6C8A-A2F127B6D9B2}"/>
              </a:ext>
            </a:extLst>
          </p:cNvPr>
          <p:cNvSpPr txBox="1"/>
          <p:nvPr/>
        </p:nvSpPr>
        <p:spPr>
          <a:xfrm>
            <a:off x="1049551" y="6075713"/>
            <a:ext cx="810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Hadron</a:t>
            </a:r>
            <a:r>
              <a:rPr lang="ja-JP" altLang="en-US" sz="1400"/>
              <a:t> </a:t>
            </a:r>
            <a:r>
              <a:rPr lang="en-US" altLang="ja-JP" sz="1400" dirty="0"/>
              <a:t>shower</a:t>
            </a:r>
            <a:endParaRPr kumimoji="1" lang="ja-JP" altLang="en-US" sz="1400"/>
          </a:p>
        </p:txBody>
      </p:sp>
      <p:sp>
        <p:nvSpPr>
          <p:cNvPr id="49" name="テキスト ボックス 71">
            <a:extLst>
              <a:ext uri="{FF2B5EF4-FFF2-40B4-BE49-F238E27FC236}">
                <a16:creationId xmlns:a16="http://schemas.microsoft.com/office/drawing/2014/main" id="{C6A8F007-605C-9F9C-5FB5-0A389B71E9BC}"/>
              </a:ext>
            </a:extLst>
          </p:cNvPr>
          <p:cNvSpPr txBox="1"/>
          <p:nvPr/>
        </p:nvSpPr>
        <p:spPr>
          <a:xfrm>
            <a:off x="1061807" y="4163392"/>
            <a:ext cx="819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Hadron</a:t>
            </a:r>
            <a:r>
              <a:rPr lang="ja-JP" altLang="en-US" sz="1400"/>
              <a:t> </a:t>
            </a:r>
            <a:r>
              <a:rPr lang="en-US" altLang="ja-JP" sz="1400" dirty="0"/>
              <a:t>shower</a:t>
            </a:r>
            <a:endParaRPr kumimoji="1" lang="ja-JP" altLang="en-US" sz="1400"/>
          </a:p>
        </p:txBody>
      </p:sp>
      <p:sp>
        <p:nvSpPr>
          <p:cNvPr id="52" name="テキスト ボックス 22">
            <a:extLst>
              <a:ext uri="{FF2B5EF4-FFF2-40B4-BE49-F238E27FC236}">
                <a16:creationId xmlns:a16="http://schemas.microsoft.com/office/drawing/2014/main" id="{056E4902-3953-5014-1F1D-F3DA6AF79D59}"/>
              </a:ext>
            </a:extLst>
          </p:cNvPr>
          <p:cNvSpPr txBox="1"/>
          <p:nvPr/>
        </p:nvSpPr>
        <p:spPr>
          <a:xfrm>
            <a:off x="2214724" y="2940153"/>
            <a:ext cx="101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i="1" dirty="0"/>
              <a:t>FASER</a:t>
            </a:r>
            <a:r>
              <a:rPr kumimoji="1" lang="en-US" altLang="ja-JP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/>
              <a:t>MC</a:t>
            </a:r>
            <a:r>
              <a:rPr kumimoji="1" lang="en-US" altLang="ja-JP" sz="1200" dirty="0">
                <a:solidFill>
                  <a:srgbClr val="FF0000"/>
                </a:solidFill>
              </a:rPr>
              <a:t> preliminary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3" name="テキスト ボックス 28">
            <a:extLst>
              <a:ext uri="{FF2B5EF4-FFF2-40B4-BE49-F238E27FC236}">
                <a16:creationId xmlns:a16="http://schemas.microsoft.com/office/drawing/2014/main" id="{9A16ECD8-B376-D306-4FC9-2E6E544BAB7E}"/>
              </a:ext>
            </a:extLst>
          </p:cNvPr>
          <p:cNvSpPr txBox="1"/>
          <p:nvPr/>
        </p:nvSpPr>
        <p:spPr>
          <a:xfrm>
            <a:off x="2270582" y="4993338"/>
            <a:ext cx="101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i="1" dirty="0"/>
              <a:t>FASER</a:t>
            </a:r>
            <a:r>
              <a:rPr kumimoji="1" lang="en-US" altLang="ja-JP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/>
              <a:t>MC</a:t>
            </a:r>
            <a:r>
              <a:rPr kumimoji="1" lang="en-US" altLang="ja-JP" sz="1200" dirty="0">
                <a:solidFill>
                  <a:srgbClr val="FF0000"/>
                </a:solidFill>
              </a:rPr>
              <a:t> preliminary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4" name="テキスト ボックス 44">
            <a:extLst>
              <a:ext uri="{FF2B5EF4-FFF2-40B4-BE49-F238E27FC236}">
                <a16:creationId xmlns:a16="http://schemas.microsoft.com/office/drawing/2014/main" id="{6A39A74F-3005-CE6C-F6CC-CFAE396A96E1}"/>
              </a:ext>
            </a:extLst>
          </p:cNvPr>
          <p:cNvSpPr txBox="1"/>
          <p:nvPr/>
        </p:nvSpPr>
        <p:spPr>
          <a:xfrm>
            <a:off x="2342870" y="872674"/>
            <a:ext cx="1157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i="1" dirty="0"/>
              <a:t>FASER</a:t>
            </a:r>
            <a:r>
              <a:rPr kumimoji="1" lang="en-US" altLang="ja-JP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/>
              <a:t>MC</a:t>
            </a:r>
            <a:r>
              <a:rPr kumimoji="1" lang="en-US" altLang="ja-JP" sz="1200" dirty="0">
                <a:solidFill>
                  <a:srgbClr val="FF0000"/>
                </a:solidFill>
              </a:rPr>
              <a:t> preliminary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6" name="右大括号 55">
            <a:extLst>
              <a:ext uri="{FF2B5EF4-FFF2-40B4-BE49-F238E27FC236}">
                <a16:creationId xmlns:a16="http://schemas.microsoft.com/office/drawing/2014/main" id="{2B6C4C67-3051-9A41-D69D-70A4E8D61577}"/>
              </a:ext>
            </a:extLst>
          </p:cNvPr>
          <p:cNvSpPr/>
          <p:nvPr/>
        </p:nvSpPr>
        <p:spPr>
          <a:xfrm>
            <a:off x="5899478" y="647235"/>
            <a:ext cx="317866" cy="6098366"/>
          </a:xfrm>
          <a:prstGeom prst="rightBrace">
            <a:avLst>
              <a:gd name="adj1" fmla="val 8333"/>
              <a:gd name="adj2" fmla="val 2860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8" name="図 30">
            <a:extLst>
              <a:ext uri="{FF2B5EF4-FFF2-40B4-BE49-F238E27FC236}">
                <a16:creationId xmlns:a16="http://schemas.microsoft.com/office/drawing/2014/main" id="{31B991CB-DE81-F64A-2676-5639636AEAD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" r="8263" b="416"/>
          <a:stretch/>
        </p:blipFill>
        <p:spPr>
          <a:xfrm>
            <a:off x="7640374" y="562765"/>
            <a:ext cx="4514558" cy="3516157"/>
          </a:xfrm>
          <a:prstGeom prst="rect">
            <a:avLst/>
          </a:prstGeom>
        </p:spPr>
      </p:pic>
      <p:sp>
        <p:nvSpPr>
          <p:cNvPr id="59" name="右箭头 58">
            <a:extLst>
              <a:ext uri="{FF2B5EF4-FFF2-40B4-BE49-F238E27FC236}">
                <a16:creationId xmlns:a16="http://schemas.microsoft.com/office/drawing/2014/main" id="{9B8AE8EA-EE67-BF98-93F8-C2F3819EF065}"/>
              </a:ext>
            </a:extLst>
          </p:cNvPr>
          <p:cNvSpPr/>
          <p:nvPr/>
        </p:nvSpPr>
        <p:spPr>
          <a:xfrm>
            <a:off x="6290088" y="2274627"/>
            <a:ext cx="1584358" cy="2550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コンテンツ プレースホルダー 2">
                <a:extLst>
                  <a:ext uri="{FF2B5EF4-FFF2-40B4-BE49-F238E27FC236}">
                    <a16:creationId xmlns:a16="http://schemas.microsoft.com/office/drawing/2014/main" id="{630D44C5-1615-F118-58B2-428D7F544F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413911" y="4719818"/>
                <a:ext cx="2741021" cy="370524"/>
              </a:xfrm>
            </p:spPr>
            <p:txBody>
              <a:bodyPr>
                <a:normAutofit fontScale="55000" lnSpcReduction="20000"/>
              </a:bodyPr>
              <a:lstStyle/>
              <a:p>
                <a:pPr marL="0" indent="0" algn="ctr">
                  <a:buNone/>
                </a:pPr>
                <a:r>
                  <a:rPr lang="en-US" altLang="zh-CN" sz="2000" dirty="0"/>
                  <a:t>[</a:t>
                </a:r>
                <a:r>
                  <a:rPr lang="zh-CN" altLang="en-US" sz="2000" dirty="0"/>
                  <a:t>*</a:t>
                </a:r>
                <a:r>
                  <a:rPr lang="en-US" altLang="zh-CN" sz="2000" dirty="0"/>
                  <a:t>]</a:t>
                </a:r>
                <a:r>
                  <a:rPr lang="zh-CN" altLang="en-US" sz="20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CC</m:t>
                    </m:r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PID</m:t>
                    </m:r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score</m:t>
                    </m:r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𝐶𝐶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0.4</m:t>
                                </m:r>
                                <m:sSub>
                                  <m:sSubPr>
                                    <m:ctrl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𝐶𝐶</m:t>
                                    </m:r>
                                  </m:sub>
                                </m:s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+0.6</m:t>
                                </m:r>
                                <m:sSub>
                                  <m:sSubPr>
                                    <m:ctrl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𝑁𝐶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altLang="ja-JP" sz="2000" b="0" dirty="0"/>
              </a:p>
            </p:txBody>
          </p:sp>
        </mc:Choice>
        <mc:Fallback xmlns="">
          <p:sp>
            <p:nvSpPr>
              <p:cNvPr id="60" name="コンテンツ プレースホルダー 2">
                <a:extLst>
                  <a:ext uri="{FF2B5EF4-FFF2-40B4-BE49-F238E27FC236}">
                    <a16:creationId xmlns:a16="http://schemas.microsoft.com/office/drawing/2014/main" id="{630D44C5-1615-F118-58B2-428D7F544F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413911" y="4719818"/>
                <a:ext cx="2741021" cy="370524"/>
              </a:xfr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直線コネクタ 13">
            <a:extLst>
              <a:ext uri="{FF2B5EF4-FFF2-40B4-BE49-F238E27FC236}">
                <a16:creationId xmlns:a16="http://schemas.microsoft.com/office/drawing/2014/main" id="{7169CEBF-CB3F-0A2B-1A78-6C95202D15EB}"/>
              </a:ext>
            </a:extLst>
          </p:cNvPr>
          <p:cNvCxnSpPr>
            <a:cxnSpLocks/>
          </p:cNvCxnSpPr>
          <p:nvPr/>
        </p:nvCxnSpPr>
        <p:spPr>
          <a:xfrm flipV="1">
            <a:off x="10469302" y="1748376"/>
            <a:ext cx="0" cy="1989584"/>
          </a:xfrm>
          <a:prstGeom prst="line">
            <a:avLst/>
          </a:prstGeom>
          <a:ln>
            <a:solidFill>
              <a:srgbClr val="7030A0"/>
            </a:solidFill>
            <a:prstDash val="soli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2" name="直線矢印コネクタ 15">
            <a:extLst>
              <a:ext uri="{FF2B5EF4-FFF2-40B4-BE49-F238E27FC236}">
                <a16:creationId xmlns:a16="http://schemas.microsoft.com/office/drawing/2014/main" id="{0E7272D0-F8CC-3194-D4BE-AA26A774FC23}"/>
              </a:ext>
            </a:extLst>
          </p:cNvPr>
          <p:cNvCxnSpPr>
            <a:cxnSpLocks/>
          </p:cNvCxnSpPr>
          <p:nvPr/>
        </p:nvCxnSpPr>
        <p:spPr>
          <a:xfrm>
            <a:off x="10469302" y="2863735"/>
            <a:ext cx="530849" cy="0"/>
          </a:xfrm>
          <a:prstGeom prst="straightConnector1">
            <a:avLst/>
          </a:prstGeom>
          <a:ln>
            <a:solidFill>
              <a:srgbClr val="7030A0"/>
            </a:solidFill>
            <a:prstDash val="solid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5FA4E881-B5C7-16EA-6607-4C78056051B7}"/>
                  </a:ext>
                </a:extLst>
              </p:cNvPr>
              <p:cNvSpPr txBox="1"/>
              <p:nvPr/>
            </p:nvSpPr>
            <p:spPr>
              <a:xfrm>
                <a:off x="6432298" y="4586247"/>
                <a:ext cx="4322337" cy="1776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Require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PID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&gt;1.95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[</a:t>
                </a:r>
                <a:r>
                  <a:rPr kumimoji="1" lang="zh-CN" altLang="en-US" dirty="0"/>
                  <a:t>*</a:t>
                </a:r>
                <a:r>
                  <a:rPr kumimoji="1" lang="en-US" altLang="zh-CN" dirty="0"/>
                  <a:t>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Result: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CC</m:t>
                    </m:r>
                    <m:r>
                      <a:rPr kumimoji="1"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light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:21.9→7.4</m:t>
                    </m:r>
                    <m:r>
                      <a:rPr kumimoji="1"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𝟑𝟒</m:t>
                    </m:r>
                    <m:r>
                      <a:rPr kumimoji="1"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%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b="0" i="1" dirty="0">
                  <a:latin typeface="Cambria Math" panose="020405030504060302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CC</m:t>
                    </m:r>
                    <m:r>
                      <a:rPr kumimoji="1"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charm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:53.7→28.6</m:t>
                    </m:r>
                    <m:r>
                      <a:rPr kumimoji="1"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𝟓𝟑</m:t>
                    </m:r>
                    <m:r>
                      <a:rPr kumimoji="1"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1"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%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CC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:422.6→5.6</m:t>
                    </m:r>
                    <m:r>
                      <a:rPr kumimoji="1"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kumimoji="1"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1"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%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NC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:144.9→3.56</m:t>
                    </m:r>
                    <m:r>
                      <a:rPr kumimoji="1"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1"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kumimoji="1"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%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5FA4E881-B5C7-16EA-6607-4C7805605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2298" y="4586247"/>
                <a:ext cx="4322337" cy="1776640"/>
              </a:xfrm>
              <a:prstGeom prst="rect">
                <a:avLst/>
              </a:prstGeom>
              <a:blipFill>
                <a:blip r:embed="rId27"/>
                <a:stretch>
                  <a:fillRect l="-880" t="-704" b="-28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41EA9E4A-0CB8-CFCC-EDA6-7C14C225C29F}"/>
                  </a:ext>
                </a:extLst>
              </p:cNvPr>
              <p:cNvSpPr txBox="1"/>
              <p:nvPr/>
            </p:nvSpPr>
            <p:spPr>
              <a:xfrm>
                <a:off x="10464378" y="2467563"/>
                <a:ext cx="1603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CC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Selection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41EA9E4A-0CB8-CFCC-EDA6-7C14C225C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4378" y="2467563"/>
                <a:ext cx="1603644" cy="369332"/>
              </a:xfrm>
              <a:prstGeom prst="rect">
                <a:avLst/>
              </a:prstGeom>
              <a:blipFill>
                <a:blip r:embed="rId28"/>
                <a:stretch>
                  <a:fillRect t="-6667" r="-2362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55486931-0C48-3BAA-DE43-9FF74A788AD6}"/>
                  </a:ext>
                </a:extLst>
              </p:cNvPr>
              <p:cNvSpPr txBox="1"/>
              <p:nvPr/>
            </p:nvSpPr>
            <p:spPr>
              <a:xfrm>
                <a:off x="6195864" y="2529716"/>
                <a:ext cx="1714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Trainning</a:t>
                </a:r>
                <a:r>
                  <a:rPr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Sample:</a:t>
                </a:r>
                <a:endParaRPr lang="en-US" altLang="ja-JP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600" i="0" dirty="0" smtClean="0">
                        <a:latin typeface="Cambria Math" panose="02040503050406030204" pitchFamily="18" charset="0"/>
                      </a:rPr>
                      <m:t>6.</m:t>
                    </m:r>
                    <m:r>
                      <a:rPr lang="en-US" altLang="ja-JP" sz="1600" b="0" i="0" dirty="0" smtClean="0">
                        <a:latin typeface="Cambria Math" panose="02040503050406030204" pitchFamily="18" charset="0"/>
                      </a:rPr>
                      <m:t>5×</m:t>
                    </m:r>
                    <m:sSup>
                      <m:sSupPr>
                        <m:ctrlPr>
                          <a:rPr lang="en-US" altLang="ja-JP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0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600" i="0" dirty="0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altLang="ja-JP" sz="1600" dirty="0"/>
                  <a:t> </a:t>
                </a:r>
                <a:r>
                  <a:rPr lang="en-US" altLang="ja-JP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events</a:t>
                </a:r>
                <a:endParaRPr kumimoji="1"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55486931-0C48-3BAA-DE43-9FF74A788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5864" y="2529716"/>
                <a:ext cx="1714700" cy="584775"/>
              </a:xfrm>
              <a:prstGeom prst="rect">
                <a:avLst/>
              </a:prstGeom>
              <a:blipFill>
                <a:blip r:embed="rId29"/>
                <a:stretch>
                  <a:fillRect l="-1460" t="-4255" b="-10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4173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0F85A8CF-2A90-52D8-399F-55D024A34990}"/>
              </a:ext>
            </a:extLst>
          </p:cNvPr>
          <p:cNvSpPr txBox="1"/>
          <p:nvPr/>
        </p:nvSpPr>
        <p:spPr>
          <a:xfrm>
            <a:off x="921740" y="802640"/>
            <a:ext cx="101457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parts,</a:t>
            </a:r>
            <a:r>
              <a:rPr kumimoji="1" lang="zh-CN" altLang="en-US" dirty="0"/>
              <a:t> </a:t>
            </a:r>
            <a:r>
              <a:rPr kumimoji="1" lang="en-US" altLang="zh-CN" dirty="0"/>
              <a:t>including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absorber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frame,</a:t>
            </a:r>
            <a:r>
              <a:rPr kumimoji="1" lang="zh-CN" altLang="en-US" dirty="0"/>
              <a:t> </a:t>
            </a:r>
            <a:r>
              <a:rPr kumimoji="1" lang="en-US" altLang="zh-CN" dirty="0"/>
              <a:t>made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b="1" dirty="0"/>
              <a:t>carbon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steel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Q235</a:t>
            </a:r>
            <a:r>
              <a:rPr kumimoji="1" lang="zh-CN" altLang="en-US" dirty="0"/>
              <a:t> </a:t>
            </a:r>
            <a:r>
              <a:rPr kumimoji="1" lang="en-US" altLang="zh-CN" dirty="0"/>
              <a:t>(Chinese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Standard).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Not</a:t>
            </a:r>
            <a:r>
              <a:rPr kumimoji="1" lang="zh-CN" altLang="en-US" dirty="0"/>
              <a:t> </a:t>
            </a:r>
            <a:r>
              <a:rPr kumimoji="1" lang="en-US" altLang="zh-CN" dirty="0"/>
              <a:t>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about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which</a:t>
            </a:r>
            <a:r>
              <a:rPr kumimoji="1" lang="zh-CN" altLang="en-US" dirty="0"/>
              <a:t> </a:t>
            </a:r>
            <a:r>
              <a:rPr kumimoji="1" lang="en-US" altLang="zh-CN" dirty="0"/>
              <a:t>sub-grade</a:t>
            </a:r>
            <a:r>
              <a:rPr kumimoji="1" lang="zh-CN" altLang="en-US" dirty="0"/>
              <a:t> </a:t>
            </a:r>
            <a:r>
              <a:rPr kumimoji="1" lang="en-US" altLang="zh-CN" dirty="0"/>
              <a:t>(A,</a:t>
            </a:r>
            <a:r>
              <a:rPr kumimoji="1" lang="zh-CN" altLang="en-US" dirty="0"/>
              <a:t> </a:t>
            </a:r>
            <a:r>
              <a:rPr kumimoji="1" lang="en-US" altLang="zh-CN" dirty="0"/>
              <a:t>B,</a:t>
            </a:r>
            <a:r>
              <a:rPr kumimoji="1" lang="zh-CN" altLang="en-US" dirty="0"/>
              <a:t> </a:t>
            </a:r>
            <a:r>
              <a:rPr kumimoji="1" lang="en-US" altLang="zh-CN" dirty="0"/>
              <a:t>C,</a:t>
            </a:r>
            <a:r>
              <a:rPr kumimoji="1" lang="zh-CN" altLang="en-US" dirty="0"/>
              <a:t> </a:t>
            </a:r>
            <a:r>
              <a:rPr kumimoji="1" lang="en-US" altLang="zh-CN" dirty="0"/>
              <a:t>D).</a:t>
            </a:r>
            <a:endParaRPr kumimoji="1"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8049877-C06C-7411-66B3-A01899CD6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1" y="2203790"/>
            <a:ext cx="8712102" cy="29371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812F616-209D-4F73-6E5F-EB3EFE6E72C6}"/>
              </a:ext>
            </a:extLst>
          </p:cNvPr>
          <p:cNvSpPr txBox="1"/>
          <p:nvPr/>
        </p:nvSpPr>
        <p:spPr>
          <a:xfrm>
            <a:off x="553507" y="5767308"/>
            <a:ext cx="94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link</a:t>
            </a:r>
            <a:r>
              <a:rPr kumimoji="1" lang="zh-CN" altLang="en-US" dirty="0"/>
              <a:t> </a:t>
            </a:r>
            <a:r>
              <a:rPr kumimoji="1" lang="en-US" altLang="zh-CN" dirty="0"/>
              <a:t>may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helpful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introduce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material:</a:t>
            </a:r>
            <a:r>
              <a:rPr kumimoji="1" lang="zh-CN" altLang="en-US" dirty="0"/>
              <a:t> </a:t>
            </a:r>
            <a:r>
              <a:rPr kumimoji="1" lang="en-US" altLang="zh-CN" dirty="0">
                <a:hlinkClick r:id="rId3"/>
              </a:rPr>
              <a:t>https://www.theworldmaterial.com/q235-steel/</a:t>
            </a:r>
            <a:endParaRPr kumimoji="1"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6151438-B962-1A86-22CE-064962922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35</a:t>
            </a:fld>
            <a:endParaRPr kumimoji="1" lang="zh-CN" alt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B76E37-7E5F-82D6-4D09-F99527F81E55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539990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37129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74258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11387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48516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3361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AHCAL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Absorber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Materials</a:t>
            </a:r>
            <a:endParaRPr kumimoji="0" lang="en-CN" sz="2515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7323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92E6C5-74C0-CA5D-3D20-937D62EE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4</a:t>
            </a:fld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DA7073D3-C835-2AF2-A7E6-28DA99B19EBE}"/>
                  </a:ext>
                </a:extLst>
              </p:cNvPr>
              <p:cNvSpPr txBox="1"/>
              <p:nvPr/>
            </p:nvSpPr>
            <p:spPr>
              <a:xfrm>
                <a:off x="255979" y="3672494"/>
                <a:ext cx="6973588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b="1" dirty="0"/>
                  <a:t>Very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Forward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Detector: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Placed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downstream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LHC’s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Interaction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Point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(IP).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b="1" dirty="0"/>
                  <a:t>On-axis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detector (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𝜼</m:t>
                    </m:r>
                    <m:r>
                      <a:rPr kumimoji="1"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kumimoji="1"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kumimoji="1"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kumimoji="1"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</a:rPr>
                  <a:t>/</a:t>
                </a:r>
                <a:r>
                  <a:rPr kumimoji="1" lang="zh-CN" alt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&lt;0.41</m:t>
                    </m:r>
                    <m:r>
                      <a:rPr kumimoji="1"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mrad</m:t>
                    </m:r>
                  </m:oMath>
                </a14:m>
                <a:r>
                  <a:rPr kumimoji="1" lang="en-US" altLang="zh-CN" dirty="0"/>
                  <a:t>).</a:t>
                </a:r>
              </a:p>
              <a:p>
                <a:endParaRPr kumimoji="1" lang="en-US" altLang="zh-CN" dirty="0"/>
              </a:p>
              <a:p>
                <a:r>
                  <a:rPr kumimoji="1" lang="en-US" altLang="zh-CN" dirty="0"/>
                  <a:t>Two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Physics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opportunity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from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FASER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detector: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Search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for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Long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Lived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Particles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(LLPs)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beyond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Standard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Model.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Observe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measure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the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Collider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Neutrinos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(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Charged</a:t>
                </a:r>
                <a:r>
                  <a:rPr kumimoji="1" lang="zh-CN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Current</a:t>
                </a:r>
                <a:r>
                  <a:rPr kumimoji="1" lang="en-US" altLang="zh-CN" b="1" dirty="0"/>
                  <a:t>)</a:t>
                </a:r>
                <a:r>
                  <a:rPr kumimoji="1" lang="en-US" altLang="zh-CN" dirty="0"/>
                  <a:t>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FASER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Electronic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Components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b="1" dirty="0"/>
                  <a:t>FASER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Emulsion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Detector</a:t>
                </a:r>
              </a:p>
            </p:txBody>
          </p:sp>
        </mc:Choice>
        <mc:Fallback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DA7073D3-C835-2AF2-A7E6-28DA99B19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979" y="3672494"/>
                <a:ext cx="6973588" cy="2585323"/>
              </a:xfrm>
              <a:prstGeom prst="rect">
                <a:avLst/>
              </a:prstGeom>
              <a:blipFill>
                <a:blip r:embed="rId3"/>
                <a:stretch>
                  <a:fillRect l="-727" t="-488" r="-182" b="-34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FECDB123-4D50-E84E-F69C-EB104F101BD6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539990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37129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74258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11387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48516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3361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ysClr val="window" lastClr="FFFFFF"/>
                </a:solidFill>
              </a:rPr>
              <a:t>Very</a:t>
            </a:r>
            <a:r>
              <a:rPr lang="zh-CN" altLang="en-US" dirty="0">
                <a:solidFill>
                  <a:sysClr val="window" lastClr="FFFFFF"/>
                </a:solidFill>
              </a:rPr>
              <a:t> </a:t>
            </a:r>
            <a:r>
              <a:rPr lang="en-US" altLang="zh-CN" dirty="0">
                <a:solidFill>
                  <a:sysClr val="window" lastClr="FFFFFF"/>
                </a:solidFill>
              </a:rPr>
              <a:t>Forward</a:t>
            </a:r>
            <a:r>
              <a:rPr lang="zh-CN" altLang="en-US" dirty="0">
                <a:solidFill>
                  <a:sysClr val="window" lastClr="FFFFFF"/>
                </a:solidFill>
              </a:rPr>
              <a:t> </a:t>
            </a:r>
            <a:r>
              <a:rPr lang="en-US" altLang="zh-CN" dirty="0">
                <a:solidFill>
                  <a:sysClr val="window" lastClr="FFFFFF"/>
                </a:solidFill>
              </a:rPr>
              <a:t>Physics</a:t>
            </a:r>
            <a:r>
              <a:rPr lang="zh-CN" altLang="en-US" dirty="0">
                <a:solidFill>
                  <a:sysClr val="window" lastClr="FFFFFF"/>
                </a:solidFill>
              </a:rPr>
              <a:t> </a:t>
            </a:r>
            <a:r>
              <a:rPr lang="en-US" altLang="zh-CN" dirty="0">
                <a:solidFill>
                  <a:sysClr val="window" lastClr="FFFFFF"/>
                </a:solidFill>
              </a:rPr>
              <a:t>@</a:t>
            </a:r>
            <a:r>
              <a:rPr lang="zh-CN" altLang="en-US" dirty="0">
                <a:solidFill>
                  <a:sysClr val="window" lastClr="FFFFFF"/>
                </a:solidFill>
              </a:rPr>
              <a:t> </a:t>
            </a:r>
            <a:r>
              <a:rPr lang="en-US" altLang="zh-CN" dirty="0">
                <a:solidFill>
                  <a:sysClr val="window" lastClr="FFFFFF"/>
                </a:solidFill>
              </a:rPr>
              <a:t>LHC</a:t>
            </a:r>
            <a:endParaRPr kumimoji="0" lang="en-CN" sz="2515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AD87897-575F-E21E-7A94-A5E65E50A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109" y="4932389"/>
            <a:ext cx="3736477" cy="1682159"/>
          </a:xfrm>
          <a:prstGeom prst="rect">
            <a:avLst/>
          </a:prstGeom>
        </p:spPr>
      </p:pic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6511A559-0123-AEF9-B377-C9FF4313756A}"/>
              </a:ext>
            </a:extLst>
          </p:cNvPr>
          <p:cNvCxnSpPr>
            <a:cxnSpLocks/>
          </p:cNvCxnSpPr>
          <p:nvPr/>
        </p:nvCxnSpPr>
        <p:spPr>
          <a:xfrm flipV="1">
            <a:off x="7692520" y="6161796"/>
            <a:ext cx="1049455" cy="32648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下箭头 20">
            <a:extLst>
              <a:ext uri="{FF2B5EF4-FFF2-40B4-BE49-F238E27FC236}">
                <a16:creationId xmlns:a16="http://schemas.microsoft.com/office/drawing/2014/main" id="{57D985FB-9FB2-4F1E-2748-433330A9D741}"/>
              </a:ext>
            </a:extLst>
          </p:cNvPr>
          <p:cNvSpPr/>
          <p:nvPr/>
        </p:nvSpPr>
        <p:spPr>
          <a:xfrm>
            <a:off x="9592193" y="3625677"/>
            <a:ext cx="364375" cy="138141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5FFD924-5A0C-6DC5-BC4A-78A1B17F9C5F}"/>
              </a:ext>
            </a:extLst>
          </p:cNvPr>
          <p:cNvSpPr txBox="1"/>
          <p:nvPr/>
        </p:nvSpPr>
        <p:spPr>
          <a:xfrm>
            <a:off x="9885347" y="4373673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Zoom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endParaRPr kumimoji="1"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ABD6DE9-CEB4-A854-08F3-B0ED359F4189}"/>
              </a:ext>
            </a:extLst>
          </p:cNvPr>
          <p:cNvSpPr txBox="1"/>
          <p:nvPr/>
        </p:nvSpPr>
        <p:spPr>
          <a:xfrm>
            <a:off x="6497352" y="6198255"/>
            <a:ext cx="118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/>
              <a:t>Beam</a:t>
            </a:r>
            <a:r>
              <a:rPr kumimoji="1" lang="zh-CN" altLang="en-US" sz="1400" b="1" dirty="0"/>
              <a:t> </a:t>
            </a:r>
            <a:r>
              <a:rPr kumimoji="1" lang="en-US" altLang="zh-CN" sz="1400" b="1" dirty="0"/>
              <a:t>Line</a:t>
            </a:r>
            <a:r>
              <a:rPr kumimoji="1" lang="zh-CN" altLang="en-US" sz="1400" b="1" dirty="0"/>
              <a:t> </a:t>
            </a:r>
            <a:r>
              <a:rPr kumimoji="1" lang="en-US" altLang="zh-CN" sz="1400" b="1" dirty="0"/>
              <a:t>from</a:t>
            </a:r>
            <a:r>
              <a:rPr kumimoji="1" lang="zh-CN" altLang="en-US" sz="1400" b="1" dirty="0"/>
              <a:t> </a:t>
            </a:r>
            <a:r>
              <a:rPr kumimoji="1" lang="en-US" altLang="zh-CN" sz="1400" b="1" dirty="0"/>
              <a:t>ATLAS</a:t>
            </a:r>
            <a:endParaRPr kumimoji="1" lang="zh-CN" altLang="en-US" sz="14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06B1EF1-ADB9-14D8-97C9-AAEB0EC56BF6}"/>
              </a:ext>
            </a:extLst>
          </p:cNvPr>
          <p:cNvSpPr txBox="1"/>
          <p:nvPr/>
        </p:nvSpPr>
        <p:spPr>
          <a:xfrm>
            <a:off x="590327" y="6272329"/>
            <a:ext cx="3882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1" dirty="0">
                <a:solidFill>
                  <a:srgbClr val="FF0000"/>
                </a:solidFill>
              </a:rPr>
              <a:t>Two</a:t>
            </a:r>
            <a:r>
              <a:rPr kumimoji="1" lang="zh-CN" altLang="en-US" sz="12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1200" b="1" dirty="0">
                <a:solidFill>
                  <a:srgbClr val="FF0000"/>
                </a:solidFill>
              </a:rPr>
              <a:t>independent</a:t>
            </a:r>
            <a:r>
              <a:rPr kumimoji="1" lang="zh-CN" altLang="en-US" sz="12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1200" b="1" dirty="0">
                <a:solidFill>
                  <a:srgbClr val="FF0000"/>
                </a:solidFill>
              </a:rPr>
              <a:t>subsystem</a:t>
            </a:r>
            <a:r>
              <a:rPr kumimoji="1" lang="zh-CN" altLang="en-US" sz="12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1200" b="1" dirty="0">
                <a:solidFill>
                  <a:srgbClr val="FF0000"/>
                </a:solidFill>
              </a:rPr>
              <a:t>for</a:t>
            </a:r>
            <a:r>
              <a:rPr kumimoji="1" lang="zh-CN" altLang="en-US" sz="12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1200" b="1" dirty="0">
                <a:solidFill>
                  <a:srgbClr val="FF0000"/>
                </a:solidFill>
              </a:rPr>
              <a:t>detecting</a:t>
            </a:r>
            <a:r>
              <a:rPr kumimoji="1" lang="zh-CN" altLang="en-US" sz="12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1200" b="1" dirty="0">
                <a:solidFill>
                  <a:srgbClr val="FF0000"/>
                </a:solidFill>
              </a:rPr>
              <a:t>neutrinos!</a:t>
            </a:r>
            <a:endParaRPr kumimoji="1" lang="zh-CN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00F3DA7-CB2E-F12F-4ECF-B08270456E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9" t="15781" r="1409"/>
          <a:stretch/>
        </p:blipFill>
        <p:spPr>
          <a:xfrm>
            <a:off x="3655942" y="830792"/>
            <a:ext cx="8292853" cy="259820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D365F02-D238-4F0D-4764-8DD114454A63}"/>
              </a:ext>
            </a:extLst>
          </p:cNvPr>
          <p:cNvSpPr txBox="1"/>
          <p:nvPr/>
        </p:nvSpPr>
        <p:spPr>
          <a:xfrm>
            <a:off x="180311" y="1645473"/>
            <a:ext cx="34756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/>
              <a:t>FASER:</a:t>
            </a:r>
          </a:p>
          <a:p>
            <a:endParaRPr kumimoji="1" lang="en-US" altLang="zh-CN" sz="2000" b="1" dirty="0"/>
          </a:p>
          <a:p>
            <a:r>
              <a:rPr kumimoji="1" lang="en-US" altLang="zh-CN" sz="2000" b="1" dirty="0" err="1">
                <a:solidFill>
                  <a:srgbClr val="FF0000"/>
                </a:solidFill>
              </a:rPr>
              <a:t>F</a:t>
            </a:r>
            <a:r>
              <a:rPr kumimoji="1" lang="en-US" altLang="zh-CN" sz="2000" b="1" dirty="0" err="1"/>
              <a:t>orw</a:t>
            </a:r>
            <a:r>
              <a:rPr kumimoji="1" lang="en-US" altLang="zh-CN" sz="2000" b="1" dirty="0" err="1">
                <a:solidFill>
                  <a:srgbClr val="FF0000"/>
                </a:solidFill>
              </a:rPr>
              <a:t>A</a:t>
            </a:r>
            <a:r>
              <a:rPr kumimoji="1" lang="en-US" altLang="zh-CN" sz="2000" b="1" dirty="0" err="1"/>
              <a:t>rd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>
                <a:solidFill>
                  <a:srgbClr val="FF0000"/>
                </a:solidFill>
              </a:rPr>
              <a:t>S</a:t>
            </a:r>
            <a:r>
              <a:rPr kumimoji="1" lang="en-US" altLang="zh-CN" sz="2000" b="1" dirty="0"/>
              <a:t>earch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 err="1">
                <a:solidFill>
                  <a:srgbClr val="FF0000"/>
                </a:solidFill>
              </a:rPr>
              <a:t>E</a:t>
            </a:r>
            <a:r>
              <a:rPr kumimoji="1" lang="en-US" altLang="zh-CN" sz="2000" b="1" dirty="0" err="1"/>
              <a:t>xpe</a:t>
            </a:r>
            <a:r>
              <a:rPr kumimoji="1" lang="en-US" altLang="zh-CN" sz="2000" b="1" dirty="0" err="1">
                <a:solidFill>
                  <a:srgbClr val="FF0000"/>
                </a:solidFill>
              </a:rPr>
              <a:t>R</a:t>
            </a:r>
            <a:r>
              <a:rPr kumimoji="1" lang="en-US" altLang="zh-CN" sz="2000" b="1" dirty="0" err="1"/>
              <a:t>iment</a:t>
            </a:r>
            <a:endParaRPr kumimoji="1"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48003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343810-DC8F-9D30-EB1C-17C209D34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5</a:t>
            </a:fld>
            <a:endParaRPr kumimoji="1" lang="zh-CN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2D46F8-6FD1-B634-4DBF-B0C2BFEA3EB2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539990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37129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74258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11387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48516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3361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FASER	Electronic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Components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kumimoji="0" lang="en-CN" sz="2515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4723369-7327-ED6D-2EBB-E20AE624C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53" y="595948"/>
            <a:ext cx="11081894" cy="17363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54BEAE0-9B80-C144-5B71-7A4844F6082D}"/>
                  </a:ext>
                </a:extLst>
              </p:cNvPr>
              <p:cNvSpPr txBox="1"/>
              <p:nvPr/>
            </p:nvSpPr>
            <p:spPr>
              <a:xfrm>
                <a:off x="304450" y="2317602"/>
                <a:ext cx="7630615" cy="4524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1" dirty="0"/>
                  <a:t>Most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important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components: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b="1" dirty="0"/>
                  <a:t>FASER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only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works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tungsten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targets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for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neutrino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events.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﻿730 layers of tungsten plates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Plate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size: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1.1 </m:t>
                    </m:r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kumimoji="1" lang="zh-CN" alt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kumimoji="1" lang="zh-CN" alt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kumimoji="1" lang="zh-CN" alt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kumimoji="1" lang="zh-CN" alt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kumimoji="1" lang="zh-CN" alt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kumimoji="1" lang="en-US" altLang="zh-CN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Total: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1.05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long,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1.1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weight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4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Scintillator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Stations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 err="1"/>
                  <a:t>VetoNu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Scintillator: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veto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upstream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charged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particles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(muons).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Veto,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Timing,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Pre-shower: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trigger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downstream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leptons</a:t>
                </a:r>
                <a:r>
                  <a:rPr kumimoji="1" lang="en-US" altLang="zh-CN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4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Tracking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Stations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Interface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Tracker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(IFT):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study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the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remnants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neutrino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CC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scattering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Tracking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Spectrometer: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measure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leptons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from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CC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interaction</a:t>
                </a:r>
              </a:p>
              <a:p>
                <a:endParaRPr kumimoji="1" lang="en-US" altLang="zh-CN" dirty="0"/>
              </a:p>
              <a:p>
                <a:r>
                  <a:rPr kumimoji="1" lang="en-US" altLang="zh-CN" dirty="0"/>
                  <a:t>Other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components: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Lead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Shield</a:t>
                </a:r>
                <a:r>
                  <a:rPr kumimoji="1" lang="en-US" altLang="zh-CN" dirty="0"/>
                  <a:t>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shield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3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trackers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downstream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3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Magnet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Volumes</a:t>
                </a:r>
                <a:r>
                  <a:rPr kumimoji="1" lang="en-US" altLang="zh-CN" dirty="0"/>
                  <a:t>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bend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charged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particles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direction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b="1" dirty="0"/>
                  <a:t>Calorimeter</a:t>
                </a:r>
                <a:r>
                  <a:rPr kumimoji="1" lang="en-US" altLang="zh-CN" dirty="0"/>
                  <a:t>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trigger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events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54BEAE0-9B80-C144-5B71-7A4844F60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450" y="2317602"/>
                <a:ext cx="7630615" cy="4524315"/>
              </a:xfrm>
              <a:prstGeom prst="rect">
                <a:avLst/>
              </a:prstGeom>
              <a:blipFill>
                <a:blip r:embed="rId3"/>
                <a:stretch>
                  <a:fillRect l="-666" t="-560" r="-499" b="-1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3C0B9486-4CD6-E07C-DB18-0DD88AC10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247" y="2561820"/>
            <a:ext cx="956918" cy="20359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B6E4D31-3ABD-8CFB-1F21-52B6124F0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9165" y="2561820"/>
            <a:ext cx="977814" cy="203599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484F7FF-6AB3-E333-40E3-E83EFEF2F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4194" y="2561820"/>
            <a:ext cx="801228" cy="20359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068C114-466A-05E1-58BC-80053AC04B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9430" y="2623369"/>
            <a:ext cx="1564764" cy="19744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43EEB34-7970-CF2C-836A-E4376B1A07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7455" y="4819214"/>
            <a:ext cx="4329490" cy="153713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4E57C31-34C7-1257-8339-E3444832B9A2}"/>
              </a:ext>
            </a:extLst>
          </p:cNvPr>
          <p:cNvSpPr txBox="1"/>
          <p:nvPr/>
        </p:nvSpPr>
        <p:spPr>
          <a:xfrm>
            <a:off x="1315529" y="595948"/>
            <a:ext cx="8128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000" b="1" dirty="0" err="1">
                <a:solidFill>
                  <a:schemeClr val="accent6">
                    <a:lumMod val="50000"/>
                  </a:schemeClr>
                </a:solidFill>
              </a:rPr>
              <a:t>VetoNu</a:t>
            </a:r>
            <a:r>
              <a:rPr kumimoji="1" lang="zh-CN" altLang="en-US" sz="1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kumimoji="1" lang="en-US" altLang="zh-CN" sz="1000" b="1" dirty="0">
                <a:solidFill>
                  <a:schemeClr val="accent6">
                    <a:lumMod val="50000"/>
                  </a:schemeClr>
                </a:solidFill>
              </a:rPr>
              <a:t>Scintillator</a:t>
            </a:r>
            <a:r>
              <a:rPr kumimoji="1" lang="zh-CN" altLang="en-US" sz="1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kumimoji="1" lang="en-US" altLang="zh-CN" sz="1000" b="1" dirty="0">
                <a:solidFill>
                  <a:schemeClr val="accent6">
                    <a:lumMod val="50000"/>
                  </a:schemeClr>
                </a:solidFill>
              </a:rPr>
              <a:t>Station</a:t>
            </a:r>
            <a:endParaRPr kumimoji="1" lang="zh-CN" altLang="en-US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55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661899-C411-7026-487D-4082D38B9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6</a:t>
            </a:fld>
            <a:endParaRPr kumimoji="1" lang="zh-CN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696822-764D-98E8-21FA-F227CA562158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539990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37129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74258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11387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48516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3361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FASER	Electronic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Components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(Tracking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Stations)</a:t>
            </a:r>
            <a:endParaRPr kumimoji="0" lang="en-CN" sz="2515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344AC13-F41F-9656-B316-5A3844A02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07" y="819694"/>
            <a:ext cx="2979220" cy="19892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61E9A0-5F1B-11B0-141A-6A7CA31C5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939" y="769326"/>
            <a:ext cx="2542712" cy="20396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A0AD61F-F4F8-D1FA-7259-94A070916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062" y="892397"/>
            <a:ext cx="3390883" cy="191658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8DA97A8-5CAA-6A16-9CF6-D4BCA0269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8806" y="3578421"/>
            <a:ext cx="3573835" cy="2797523"/>
          </a:xfrm>
          <a:prstGeom prst="rect">
            <a:avLst/>
          </a:prstGeom>
        </p:spPr>
      </p:pic>
      <p:sp>
        <p:nvSpPr>
          <p:cNvPr id="15" name="右箭头 14">
            <a:extLst>
              <a:ext uri="{FF2B5EF4-FFF2-40B4-BE49-F238E27FC236}">
                <a16:creationId xmlns:a16="http://schemas.microsoft.com/office/drawing/2014/main" id="{05F73282-CC8C-378D-E8A8-481607D63D7B}"/>
              </a:ext>
            </a:extLst>
          </p:cNvPr>
          <p:cNvSpPr/>
          <p:nvPr/>
        </p:nvSpPr>
        <p:spPr>
          <a:xfrm>
            <a:off x="3372868" y="1722712"/>
            <a:ext cx="1068731" cy="2559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6" name="右箭头 15">
            <a:extLst>
              <a:ext uri="{FF2B5EF4-FFF2-40B4-BE49-F238E27FC236}">
                <a16:creationId xmlns:a16="http://schemas.microsoft.com/office/drawing/2014/main" id="{6E781D14-C100-6890-884A-108DDB4DC12C}"/>
              </a:ext>
            </a:extLst>
          </p:cNvPr>
          <p:cNvSpPr/>
          <p:nvPr/>
        </p:nvSpPr>
        <p:spPr>
          <a:xfrm>
            <a:off x="7018481" y="1697919"/>
            <a:ext cx="676863" cy="2559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45362FC6-911C-5F3B-22E0-7566EA85D9C9}"/>
              </a:ext>
            </a:extLst>
          </p:cNvPr>
          <p:cNvSpPr/>
          <p:nvPr/>
        </p:nvSpPr>
        <p:spPr>
          <a:xfrm rot="5400000">
            <a:off x="9228450" y="3065724"/>
            <a:ext cx="676863" cy="2559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EC8AAC6-552B-5D6A-7925-2C7F7D42DFD8}"/>
              </a:ext>
            </a:extLst>
          </p:cNvPr>
          <p:cNvSpPr txBox="1"/>
          <p:nvPr/>
        </p:nvSpPr>
        <p:spPr>
          <a:xfrm>
            <a:off x="1006867" y="2808983"/>
            <a:ext cx="1638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/>
              <a:t>Full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assembled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station</a:t>
            </a:r>
            <a:endParaRPr kumimoji="1" lang="zh-CN" altLang="en-US" sz="12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10AE9A6-3A09-3F96-D6C5-55AEB9616F30}"/>
              </a:ext>
            </a:extLst>
          </p:cNvPr>
          <p:cNvSpPr txBox="1"/>
          <p:nvPr/>
        </p:nvSpPr>
        <p:spPr>
          <a:xfrm>
            <a:off x="4909472" y="2808983"/>
            <a:ext cx="1271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/>
              <a:t>3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layers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/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station</a:t>
            </a:r>
            <a:endParaRPr kumimoji="1" lang="zh-CN" altLang="en-US" sz="12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DDB1827-1720-D4F7-9ACC-8A9542348E81}"/>
              </a:ext>
            </a:extLst>
          </p:cNvPr>
          <p:cNvSpPr txBox="1"/>
          <p:nvPr/>
        </p:nvSpPr>
        <p:spPr>
          <a:xfrm>
            <a:off x="8885752" y="588458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/>
              <a:t>8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modules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/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layer</a:t>
            </a:r>
            <a:endParaRPr kumimoji="1" lang="zh-CN" altLang="en-US" sz="12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63C1ACF-7D54-43EF-749A-BB2764A1EFE8}"/>
              </a:ext>
            </a:extLst>
          </p:cNvPr>
          <p:cNvSpPr txBox="1"/>
          <p:nvPr/>
        </p:nvSpPr>
        <p:spPr>
          <a:xfrm>
            <a:off x="8610600" y="6356350"/>
            <a:ext cx="2310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/>
              <a:t>2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sides/module,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768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strips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/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side</a:t>
            </a:r>
            <a:endParaRPr kumimoji="1" lang="zh-CN" altLang="en-US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5B3C358D-4CA8-4DF2-C198-BD0C958423FB}"/>
                  </a:ext>
                </a:extLst>
              </p:cNvPr>
              <p:cNvSpPr txBox="1"/>
              <p:nvPr/>
            </p:nvSpPr>
            <p:spPr>
              <a:xfrm>
                <a:off x="516653" y="3781434"/>
                <a:ext cx="733886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/>
                  <a:t>Introduction: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All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the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4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tracking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stations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(including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IFT)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are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same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Reuse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ATLAS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SCT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barrel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modules</a:t>
                </a:r>
              </a:p>
              <a:p>
                <a:endParaRPr kumimoji="1" lang="en-US" altLang="zh-CN" dirty="0"/>
              </a:p>
              <a:p>
                <a:r>
                  <a:rPr kumimoji="1" lang="en-US" altLang="zh-CN" dirty="0"/>
                  <a:t>Parameters: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3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layers/station,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8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modules/layer,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2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sides/module,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768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strips/side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80</m:t>
                    </m:r>
                    <m:r>
                      <a:rPr kumimoji="1" lang="zh-CN" alt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strip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pitch,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0" dirty="0" smtClean="0">
                        <a:latin typeface="Cambria Math" panose="02040503050406030204" pitchFamily="18" charset="0"/>
                      </a:rPr>
                      <m:t>𝟒𝟎</m:t>
                    </m:r>
                    <m:r>
                      <a:rPr kumimoji="1" lang="zh-CN" altLang="en-US" b="1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1" i="0" dirty="0" err="1" smtClean="0">
                        <a:latin typeface="Cambria Math" panose="02040503050406030204" pitchFamily="18" charset="0"/>
                      </a:rPr>
                      <m:t>𝐦𝐫𝐚𝐝</m:t>
                    </m:r>
                  </m:oMath>
                </a14:m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stereo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angle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between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sides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Provide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2D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resolutions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1" dirty="0">
                        <a:latin typeface="Cambria Math" panose="02040503050406030204" pitchFamily="18" charset="0"/>
                      </a:rPr>
                      <m:t>𝟏</m:t>
                    </m:r>
                    <m:r>
                      <a:rPr kumimoji="1" lang="en-US" altLang="zh-CN" b="1" i="1" dirty="0" smtClean="0">
                        <a:latin typeface="Cambria Math" panose="02040503050406030204" pitchFamily="18" charset="0"/>
                      </a:rPr>
                      <m:t>𝟕</m:t>
                    </m:r>
                    <m:r>
                      <a:rPr kumimoji="1" lang="zh-CN" altLang="en-US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1" i="0" smtClean="0">
                        <a:latin typeface="Cambria Math" panose="02040503050406030204" pitchFamily="18" charset="0"/>
                      </a:rPr>
                      <m:t>𝛍</m:t>
                    </m:r>
                    <m:r>
                      <a:rPr kumimoji="1" lang="en-US" altLang="zh-CN" b="1" i="0" smtClean="0"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direction,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1" dirty="0">
                        <a:latin typeface="Cambria Math" panose="02040503050406030204" pitchFamily="18" charset="0"/>
                      </a:rPr>
                      <m:t>𝟖</m:t>
                    </m:r>
                    <m:r>
                      <a:rPr kumimoji="1" lang="en-US" altLang="zh-CN" b="1" i="1" dirty="0" smtClean="0">
                        <a:latin typeface="Cambria Math" panose="02040503050406030204" pitchFamily="18" charset="0"/>
                      </a:rPr>
                      <m:t>𝟏𝟔</m:t>
                    </m:r>
                    <m:r>
                      <a:rPr kumimoji="1" lang="zh-CN" altLang="en-US" b="1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1" i="1">
                        <a:latin typeface="Cambria Math" panose="02040503050406030204" pitchFamily="18" charset="0"/>
                      </a:rPr>
                      <m:t>𝛍</m:t>
                    </m:r>
                    <m:r>
                      <a:rPr kumimoji="1" lang="en-US" altLang="zh-CN" b="1" i="1"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x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direction</a:t>
                </a:r>
                <a:endParaRPr kumimoji="1" lang="zh-CN" altLang="en-US" dirty="0"/>
              </a:p>
            </p:txBody>
          </p:sp>
        </mc:Choice>
        <mc:Fallback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5B3C358D-4CA8-4DF2-C198-BD0C95842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53" y="3781434"/>
                <a:ext cx="7338869" cy="2308324"/>
              </a:xfrm>
              <a:prstGeom prst="rect">
                <a:avLst/>
              </a:prstGeom>
              <a:blipFill>
                <a:blip r:embed="rId6"/>
                <a:stretch>
                  <a:fillRect l="-691" t="-1093" b="-3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43016058-D9CF-32A5-ED7B-9C900F8177B4}"/>
              </a:ext>
            </a:extLst>
          </p:cNvPr>
          <p:cNvCxnSpPr>
            <a:cxnSpLocks/>
          </p:cNvCxnSpPr>
          <p:nvPr/>
        </p:nvCxnSpPr>
        <p:spPr>
          <a:xfrm>
            <a:off x="8071264" y="6268224"/>
            <a:ext cx="4428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F706A51E-CA01-A5AD-80E6-B6CC3C9FAD81}"/>
              </a:ext>
            </a:extLst>
          </p:cNvPr>
          <p:cNvCxnSpPr>
            <a:cxnSpLocks/>
          </p:cNvCxnSpPr>
          <p:nvPr/>
        </p:nvCxnSpPr>
        <p:spPr>
          <a:xfrm flipV="1">
            <a:off x="8071264" y="5794514"/>
            <a:ext cx="0" cy="473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60E44103-DCD7-9ACB-66E7-8C31B9CA8AB7}"/>
              </a:ext>
            </a:extLst>
          </p:cNvPr>
          <p:cNvSpPr txBox="1"/>
          <p:nvPr/>
        </p:nvSpPr>
        <p:spPr>
          <a:xfrm>
            <a:off x="8438389" y="6014224"/>
            <a:ext cx="2568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/>
              <a:t>y</a:t>
            </a:r>
            <a:endParaRPr kumimoji="1" lang="zh-CN" altLang="en-US" sz="1200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9A081DA-C68B-04D7-1A3B-563CAEEFE421}"/>
              </a:ext>
            </a:extLst>
          </p:cNvPr>
          <p:cNvSpPr txBox="1"/>
          <p:nvPr/>
        </p:nvSpPr>
        <p:spPr>
          <a:xfrm>
            <a:off x="7978806" y="5563569"/>
            <a:ext cx="2568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/>
              <a:t>x</a:t>
            </a:r>
            <a:endParaRPr kumimoji="1"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001264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F8380B-A6E3-ADEC-25BA-335CBE22E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7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73E5BB07-3244-B075-C0D7-9AF094CB974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0"/>
                <a:ext cx="12192000" cy="539990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101882" tIns="50941" rIns="101882" bIns="50941" numCol="1" anchor="ctr" anchorCtr="0" compatLnSpc="1">
                <a:prstTxWarp prst="textNoShape">
                  <a:avLst/>
                </a:prstTxWarp>
              </a:bodyPr>
              <a:lstStyle>
                <a:lvl1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 b="0" i="0" kern="120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panose="020B0503020204020204" pitchFamily="34" charset="-122"/>
                  </a:defRPr>
                </a:lvl1pPr>
                <a:lvl2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2pPr>
                <a:lvl3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3pPr>
                <a:lvl4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4pPr>
                <a:lvl5pPr algn="ctr" defTabSz="336194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5pPr>
                <a:lvl6pPr marL="337129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6pPr>
                <a:lvl7pPr marL="674258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7pPr>
                <a:lvl8pPr marL="1011387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8pPr>
                <a:lvl9pPr marL="1348516" algn="ctr" defTabSz="337129" rtl="0" fontAlgn="base">
                  <a:spcBef>
                    <a:spcPct val="0"/>
                  </a:spcBef>
                  <a:spcAft>
                    <a:spcPct val="0"/>
                  </a:spcAft>
                  <a:defRPr sz="2515">
                    <a:solidFill>
                      <a:schemeClr val="bg1"/>
                    </a:solidFill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defRPr>
                </a:lvl9pPr>
              </a:lstStyle>
              <a:p>
                <a:pPr marL="0" marR="0" lvl="0" indent="0" algn="ctr" defTabSz="336194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FASER</a:t>
                </a:r>
                <a14:m>
                  <m:oMath xmlns:m="http://schemas.openxmlformats.org/officeDocument/2006/math">
                    <m:r>
                      <a:rPr kumimoji="0" lang="en-US" altLang="zh-CN" sz="2515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𝜈</m:t>
                    </m:r>
                  </m:oMath>
                </a14:m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Emulsion</a:t>
                </a:r>
                <a:r>
                  <a:rPr kumimoji="0" lang="zh-CN" altLang="en-US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0" lang="en-US" altLang="zh-CN" sz="251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Detector</a:t>
                </a:r>
                <a:endParaRPr kumimoji="0" lang="en-CN" sz="2515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73E5BB07-3244-B075-C0D7-9AF094CB9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12192000" cy="539990"/>
              </a:xfrm>
              <a:prstGeom prst="rect">
                <a:avLst/>
              </a:prstGeom>
              <a:blipFill>
                <a:blip r:embed="rId2"/>
                <a:stretch>
                  <a:fillRect t="-4651" b="-2093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2BA39DCA-EBBD-E551-EA6A-1FD2C797D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1" y="900101"/>
            <a:ext cx="6416647" cy="35359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2214B53-BAE3-0187-51CA-0E26478D4918}"/>
                  </a:ext>
                </a:extLst>
              </p:cNvPr>
              <p:cNvSpPr txBox="1"/>
              <p:nvPr/>
            </p:nvSpPr>
            <p:spPr>
              <a:xfrm>
                <a:off x="6503583" y="2826642"/>
                <a:ext cx="568841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No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electronic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components,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no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time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resolution</a:t>
                </a:r>
                <a:r>
                  <a:rPr kumimoji="1" lang="en-US" altLang="zh-CN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﻿</a:t>
                </a:r>
                <a:r>
                  <a:rPr kumimoji="1" lang="en-US" altLang="zh-CN" b="1" dirty="0"/>
                  <a:t>730 layers</a:t>
                </a:r>
                <a:r>
                  <a:rPr kumimoji="1" lang="en-US" altLang="zh-CN" dirty="0"/>
                  <a:t> of interleaved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tungsten plates</a:t>
                </a:r>
                <a:r>
                  <a:rPr kumimoji="1" lang="en-US" altLang="zh-CN" dirty="0"/>
                  <a:t> and </a:t>
                </a:r>
                <a:r>
                  <a:rPr kumimoji="1" lang="en-US" altLang="zh-CN" b="1" dirty="0"/>
                  <a:t>emulsion films</a:t>
                </a:r>
                <a:r>
                  <a:rPr kumimoji="1" lang="en-US" altLang="zh-CN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﻿Emulsion with 200 nm crystals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has a </a:t>
                </a:r>
                <a:r>
                  <a:rPr kumimoji="1" lang="en-US" altLang="zh-CN" b="1" dirty="0"/>
                  <a:t>spatial resolution</a:t>
                </a:r>
                <a:r>
                  <a:rPr kumimoji="1" lang="en-US" altLang="zh-CN" dirty="0"/>
                  <a:t> of </a:t>
                </a:r>
                <a:r>
                  <a:rPr kumimoji="1" lang="en-US" altLang="zh-CN" b="1" dirty="0"/>
                  <a:t>50 nm</a:t>
                </a:r>
                <a:r>
                  <a:rPr kumimoji="1" lang="en-US" altLang="zh-CN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﻿Works for </a:t>
                </a:r>
                <a:r>
                  <a:rPr kumimoji="1" lang="en-US" altLang="zh-CN" b="1" dirty="0"/>
                  <a:t>track densities</a:t>
                </a:r>
                <a:r>
                  <a:rPr kumimoji="1" lang="en-US" altLang="zh-CN" dirty="0"/>
                  <a:t>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i="0" dirty="0" smtClean="0">
                        <a:latin typeface="Cambria Math" panose="02040503050406030204" pitchFamily="18" charset="0"/>
                      </a:rPr>
                      <m:t>tracks</m:t>
                    </m:r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zh-CN" i="0" dirty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i="0" dirty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kumimoji="1" lang="en-US" altLang="zh-CN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Correspond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(</a:t>
                </a:r>
                <a:r>
                  <a:rPr kumimoji="1" lang="en-US" altLang="zh-CN" b="1" dirty="0"/>
                  <a:t>3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months</a:t>
                </a:r>
                <a:r>
                  <a:rPr kumimoji="1" lang="en-US" altLang="zh-CN" dirty="0"/>
                  <a:t>)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during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LHC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Run3.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Distinguish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neutrino</a:t>
                </a:r>
                <a:r>
                  <a:rPr kumimoji="1" lang="zh-CN" altLang="en-US" dirty="0"/>
                  <a:t> </a:t>
                </a:r>
                <a:r>
                  <a:rPr kumimoji="1" lang="en-US" altLang="zh-CN" b="1" dirty="0"/>
                  <a:t>flavors</a:t>
                </a:r>
                <a:r>
                  <a:rPr kumimoji="1" lang="en-US" altLang="zh-CN" dirty="0"/>
                  <a:t>.</a:t>
                </a:r>
                <a:endParaRPr kumimoji="1" lang="zh-CN" altLang="en-US" dirty="0"/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2214B53-BAE3-0187-51CA-0E26478D4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583" y="2826642"/>
                <a:ext cx="5688417" cy="2308324"/>
              </a:xfrm>
              <a:prstGeom prst="rect">
                <a:avLst/>
              </a:prstGeom>
              <a:blipFill>
                <a:blip r:embed="rId4"/>
                <a:stretch>
                  <a:fillRect l="-668" t="-1093" b="-3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F8321696-05B9-46F9-904C-9DEA76F4D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092807"/>
            <a:ext cx="6503582" cy="162829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31E3017-408B-1B36-32F0-84D3B62F4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9902" y="699616"/>
            <a:ext cx="2774329" cy="203739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202C434-C368-1F71-F688-CBF9A43AF1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7705" y="5173357"/>
            <a:ext cx="3824295" cy="145849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42B1BC3-FFAC-05BC-F1B8-CCA9E231D210}"/>
              </a:ext>
            </a:extLst>
          </p:cNvPr>
          <p:cNvSpPr txBox="1"/>
          <p:nvPr/>
        </p:nvSpPr>
        <p:spPr>
          <a:xfrm>
            <a:off x="2191956" y="4723475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Neutrino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Flavor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Patterns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779057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F6E7D6-A2EC-4094-01E2-1B206CC2B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8</a:t>
            </a:fld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038051D-60B0-0CE3-5346-599A87EF7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62" y="949084"/>
            <a:ext cx="3422306" cy="256672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F2B0D4-83D1-2E71-A251-172EC8ACC26C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539990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37129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74258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11387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48516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3361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Emulsion</a:t>
            </a:r>
            <a:r>
              <a:rPr kumimoji="0" lang="zh-CN" altLang="en-US" sz="251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solidFill>
                  <a:sysClr val="window" lastClr="FFFFFF"/>
                </a:solidFill>
              </a:rPr>
              <a:t>Data</a:t>
            </a:r>
            <a:r>
              <a:rPr lang="zh-CN" altLang="en-US" dirty="0">
                <a:solidFill>
                  <a:sysClr val="window" lastClr="FFFFFF"/>
                </a:solidFill>
              </a:rPr>
              <a:t> </a:t>
            </a:r>
            <a:r>
              <a:rPr lang="en-US" altLang="zh-CN" dirty="0">
                <a:solidFill>
                  <a:sysClr val="window" lastClr="FFFFFF"/>
                </a:solidFill>
              </a:rPr>
              <a:t>Taking</a:t>
            </a:r>
            <a:r>
              <a:rPr lang="zh-CN" altLang="en-US" dirty="0">
                <a:solidFill>
                  <a:sysClr val="window" lastClr="FFFFFF"/>
                </a:solidFill>
              </a:rPr>
              <a:t> </a:t>
            </a:r>
            <a:r>
              <a:rPr lang="en-US" altLang="zh-CN" dirty="0">
                <a:solidFill>
                  <a:sysClr val="window" lastClr="FFFFFF"/>
                </a:solidFill>
              </a:rPr>
              <a:t>(repeat</a:t>
            </a:r>
            <a:r>
              <a:rPr lang="zh-CN" altLang="en-US" dirty="0">
                <a:solidFill>
                  <a:sysClr val="window" lastClr="FFFFFF"/>
                </a:solidFill>
              </a:rPr>
              <a:t> </a:t>
            </a:r>
            <a:r>
              <a:rPr lang="en-US" altLang="zh-CN" dirty="0">
                <a:solidFill>
                  <a:sysClr val="window" lastClr="FFFFFF"/>
                </a:solidFill>
              </a:rPr>
              <a:t>every</a:t>
            </a:r>
            <a:r>
              <a:rPr lang="zh-CN" altLang="en-US" dirty="0">
                <a:solidFill>
                  <a:sysClr val="window" lastClr="FFFFFF"/>
                </a:solidFill>
              </a:rPr>
              <a:t> </a:t>
            </a:r>
            <a:r>
              <a:rPr lang="en-US" altLang="zh-CN" dirty="0">
                <a:solidFill>
                  <a:sysClr val="window" lastClr="FFFFFF"/>
                </a:solidFill>
              </a:rPr>
              <a:t>3</a:t>
            </a:r>
            <a:r>
              <a:rPr lang="zh-CN" altLang="en-US" dirty="0">
                <a:solidFill>
                  <a:sysClr val="window" lastClr="FFFFFF"/>
                </a:solidFill>
              </a:rPr>
              <a:t> </a:t>
            </a:r>
            <a:r>
              <a:rPr lang="en-US" altLang="zh-CN" dirty="0">
                <a:solidFill>
                  <a:sysClr val="window" lastClr="FFFFFF"/>
                </a:solidFill>
              </a:rPr>
              <a:t>months)</a:t>
            </a:r>
            <a:endParaRPr kumimoji="0" lang="en-CN" sz="2515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1C1B13-1F07-B948-B234-2B06FE15A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75341" y="1030077"/>
            <a:ext cx="2995930" cy="224694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2F994DD-DD65-A849-28F2-ADE07BD05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940" y="655586"/>
            <a:ext cx="3682999" cy="267751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8B2173A-73ED-D64E-B137-DA9B8B7B2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4527" y="3967696"/>
            <a:ext cx="1971823" cy="27208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00F2C7E-CFDD-4AB4-7A19-D2E288DC0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9434" y="4449804"/>
            <a:ext cx="3612044" cy="2032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3BAB99C-B21D-33E1-E27E-3B90E179B2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863" y="4116358"/>
            <a:ext cx="3230072" cy="2422554"/>
          </a:xfrm>
          <a:prstGeom prst="rect">
            <a:avLst/>
          </a:prstGeom>
        </p:spPr>
      </p:pic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08BE73E7-122C-20A9-93AC-C0663C933B5A}"/>
              </a:ext>
            </a:extLst>
          </p:cNvPr>
          <p:cNvCxnSpPr/>
          <p:nvPr/>
        </p:nvCxnSpPr>
        <p:spPr>
          <a:xfrm>
            <a:off x="4013200" y="592276"/>
            <a:ext cx="0" cy="6187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837106C8-A3DE-58C1-94B5-A1F7E00F8878}"/>
              </a:ext>
            </a:extLst>
          </p:cNvPr>
          <p:cNvSpPr txBox="1"/>
          <p:nvPr/>
        </p:nvSpPr>
        <p:spPr>
          <a:xfrm>
            <a:off x="1881966" y="559871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Nagoya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University</a:t>
            </a:r>
            <a:endParaRPr kumimoji="1" lang="zh-CN" altLang="en-US" b="1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05DDE34-5C9D-D8F9-0EFB-C762C342E499}"/>
              </a:ext>
            </a:extLst>
          </p:cNvPr>
          <p:cNvSpPr txBox="1"/>
          <p:nvPr/>
        </p:nvSpPr>
        <p:spPr>
          <a:xfrm>
            <a:off x="4081010" y="585986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CERN</a:t>
            </a:r>
            <a:endParaRPr kumimoji="1" lang="zh-CN" altLang="en-US" b="1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63E811B-4439-EBFA-5B4C-8EFC6BCBDD3F}"/>
              </a:ext>
            </a:extLst>
          </p:cNvPr>
          <p:cNvSpPr txBox="1"/>
          <p:nvPr/>
        </p:nvSpPr>
        <p:spPr>
          <a:xfrm>
            <a:off x="1109158" y="3513729"/>
            <a:ext cx="1545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/>
              <a:t>Emulsion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Production</a:t>
            </a:r>
            <a:endParaRPr kumimoji="1" lang="zh-CN" altLang="en-US" sz="1200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8266401-20C6-3A3C-7EA2-7DA72B4C1CD7}"/>
              </a:ext>
            </a:extLst>
          </p:cNvPr>
          <p:cNvSpPr txBox="1"/>
          <p:nvPr/>
        </p:nvSpPr>
        <p:spPr>
          <a:xfrm>
            <a:off x="5291132" y="3652228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/>
              <a:t>Packing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10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films/pack</a:t>
            </a:r>
            <a:endParaRPr kumimoji="1" lang="zh-CN" altLang="en-US" sz="12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F4EEBD7-B623-4D26-845E-EB594C6B463A}"/>
              </a:ext>
            </a:extLst>
          </p:cNvPr>
          <p:cNvSpPr txBox="1"/>
          <p:nvPr/>
        </p:nvSpPr>
        <p:spPr>
          <a:xfrm>
            <a:off x="10524887" y="3286237"/>
            <a:ext cx="1657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/>
              <a:t>Transportation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to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TI12</a:t>
            </a:r>
            <a:endParaRPr kumimoji="1" lang="zh-CN" altLang="en-US" sz="1200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A50D96D-01AA-2882-2296-A70B7C785EAC}"/>
              </a:ext>
            </a:extLst>
          </p:cNvPr>
          <p:cNvSpPr txBox="1"/>
          <p:nvPr/>
        </p:nvSpPr>
        <p:spPr>
          <a:xfrm>
            <a:off x="10809890" y="5189135"/>
            <a:ext cx="1382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/>
              <a:t>Installation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in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TI12</a:t>
            </a:r>
            <a:endParaRPr kumimoji="1" lang="zh-CN" altLang="en-US" sz="1200" dirty="0"/>
          </a:p>
        </p:txBody>
      </p:sp>
      <p:sp>
        <p:nvSpPr>
          <p:cNvPr id="29" name="右箭头 28">
            <a:extLst>
              <a:ext uri="{FF2B5EF4-FFF2-40B4-BE49-F238E27FC236}">
                <a16:creationId xmlns:a16="http://schemas.microsoft.com/office/drawing/2014/main" id="{5F5AB6A2-9273-EE41-9375-FBCC3EB0E075}"/>
              </a:ext>
            </a:extLst>
          </p:cNvPr>
          <p:cNvSpPr/>
          <p:nvPr/>
        </p:nvSpPr>
        <p:spPr>
          <a:xfrm>
            <a:off x="3822654" y="2122918"/>
            <a:ext cx="1134128" cy="2559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1" name="右箭头 30">
            <a:extLst>
              <a:ext uri="{FF2B5EF4-FFF2-40B4-BE49-F238E27FC236}">
                <a16:creationId xmlns:a16="http://schemas.microsoft.com/office/drawing/2014/main" id="{733ED503-2368-EB86-F8C6-E8490F408811}"/>
              </a:ext>
            </a:extLst>
          </p:cNvPr>
          <p:cNvSpPr/>
          <p:nvPr/>
        </p:nvSpPr>
        <p:spPr>
          <a:xfrm>
            <a:off x="7364919" y="2104470"/>
            <a:ext cx="559881" cy="2559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2" name="右箭头 31">
            <a:extLst>
              <a:ext uri="{FF2B5EF4-FFF2-40B4-BE49-F238E27FC236}">
                <a16:creationId xmlns:a16="http://schemas.microsoft.com/office/drawing/2014/main" id="{686F2B8F-164B-DBDE-CBB1-11CA9151DBC6}"/>
              </a:ext>
            </a:extLst>
          </p:cNvPr>
          <p:cNvSpPr/>
          <p:nvPr/>
        </p:nvSpPr>
        <p:spPr>
          <a:xfrm rot="5400000">
            <a:off x="9575395" y="3522422"/>
            <a:ext cx="557654" cy="2559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3" name="右箭头 32">
            <a:extLst>
              <a:ext uri="{FF2B5EF4-FFF2-40B4-BE49-F238E27FC236}">
                <a16:creationId xmlns:a16="http://schemas.microsoft.com/office/drawing/2014/main" id="{4189F541-AE43-D8C5-DEF6-B5D4502DC831}"/>
              </a:ext>
            </a:extLst>
          </p:cNvPr>
          <p:cNvSpPr/>
          <p:nvPr/>
        </p:nvSpPr>
        <p:spPr>
          <a:xfrm rot="10800000">
            <a:off x="8238935" y="5341588"/>
            <a:ext cx="557654" cy="2559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BD95E8D-A11E-2645-B624-CE77508EE5A0}"/>
              </a:ext>
            </a:extLst>
          </p:cNvPr>
          <p:cNvSpPr txBox="1"/>
          <p:nvPr/>
        </p:nvSpPr>
        <p:spPr>
          <a:xfrm>
            <a:off x="5384496" y="6462528"/>
            <a:ext cx="15808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/>
              <a:t>Chemical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Developing</a:t>
            </a:r>
            <a:endParaRPr kumimoji="1" lang="zh-CN" altLang="en-US" sz="1200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8E14AF2-AEA3-F73A-EFEE-CA674F0304FE}"/>
              </a:ext>
            </a:extLst>
          </p:cNvPr>
          <p:cNvSpPr txBox="1"/>
          <p:nvPr/>
        </p:nvSpPr>
        <p:spPr>
          <a:xfrm>
            <a:off x="1269122" y="6503101"/>
            <a:ext cx="785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/>
              <a:t>Scanning</a:t>
            </a:r>
            <a:endParaRPr kumimoji="1" lang="zh-CN" altLang="en-US" sz="1200" dirty="0"/>
          </a:p>
        </p:txBody>
      </p:sp>
      <p:sp>
        <p:nvSpPr>
          <p:cNvPr id="36" name="右箭头 35">
            <a:extLst>
              <a:ext uri="{FF2B5EF4-FFF2-40B4-BE49-F238E27FC236}">
                <a16:creationId xmlns:a16="http://schemas.microsoft.com/office/drawing/2014/main" id="{B53B0FEB-819C-1FE3-65BA-BF807F99CD11}"/>
              </a:ext>
            </a:extLst>
          </p:cNvPr>
          <p:cNvSpPr/>
          <p:nvPr/>
        </p:nvSpPr>
        <p:spPr>
          <a:xfrm rot="10800000">
            <a:off x="3606984" y="5327019"/>
            <a:ext cx="874506" cy="2559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53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CC0045-0BC4-1ACF-74F7-B87625867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3F1F-4A34-0747-975E-19B8EB4C0AC7}" type="slidenum">
              <a:rPr kumimoji="1" lang="zh-CN" altLang="en-US" smtClean="0"/>
              <a:t>9</a:t>
            </a:fld>
            <a:endParaRPr kumimoji="1" lang="zh-CN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5AF1F-4186-9304-5FB5-C71582A3C3E5}"/>
              </a:ext>
            </a:extLst>
          </p:cNvPr>
          <p:cNvSpPr txBox="1">
            <a:spLocks/>
          </p:cNvSpPr>
          <p:nvPr/>
        </p:nvSpPr>
        <p:spPr bwMode="auto">
          <a:xfrm>
            <a:off x="0" y="2763072"/>
            <a:ext cx="12192000" cy="1331856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 b="0" i="0" kern="1200">
                <a:solidFill>
                  <a:schemeClr val="bg1"/>
                </a:solidFill>
                <a:latin typeface="PingFang SC Medium" charset="-122"/>
                <a:ea typeface="PingFang SC Medium" charset="-122"/>
                <a:cs typeface="PingFang SC Medium" charset="-122"/>
              </a:defRPr>
            </a:lvl1pPr>
            <a:lvl2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336194" rtl="0" eaLnBrk="0" fontAlgn="base" hangingPunct="0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37129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74258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11387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48516" algn="ctr" defTabSz="337129" rtl="0" fontAlgn="base">
              <a:spcBef>
                <a:spcPct val="0"/>
              </a:spcBef>
              <a:spcAft>
                <a:spcPct val="0"/>
              </a:spcAft>
              <a:defRPr sz="2515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lvl="0" eaLnBrk="1" hangingPunct="1"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Estimation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for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the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Neutrino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Results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@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LHC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Run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PingFang SC Medium" charset="-122"/>
              </a:rPr>
              <a:t>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PingFang SC Medium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7863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15650</TotalTime>
  <Words>3103</Words>
  <Application>Microsoft Macintosh PowerPoint</Application>
  <PresentationFormat>宽屏</PresentationFormat>
  <Paragraphs>483</Paragraphs>
  <Slides>35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3" baseType="lpstr">
      <vt:lpstr>等线</vt:lpstr>
      <vt:lpstr>等线 Light</vt:lpstr>
      <vt:lpstr>Microsoft YaHei</vt:lpstr>
      <vt:lpstr>PingFang SC Medium</vt:lpstr>
      <vt:lpstr>Arial</vt:lpstr>
      <vt:lpstr>Cambria Math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顺亮</dc:creator>
  <cp:lastModifiedBy>张 顺亮</cp:lastModifiedBy>
  <cp:revision>185</cp:revision>
  <dcterms:created xsi:type="dcterms:W3CDTF">2025-03-18T06:09:35Z</dcterms:created>
  <dcterms:modified xsi:type="dcterms:W3CDTF">2025-10-26T01:23:11Z</dcterms:modified>
</cp:coreProperties>
</file>