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21"/>
  </p:handoutMasterIdLst>
  <p:sldIdLst>
    <p:sldId id="263" r:id="rId3"/>
    <p:sldId id="256" r:id="rId4"/>
    <p:sldId id="333" r:id="rId6"/>
    <p:sldId id="334" r:id="rId7"/>
    <p:sldId id="336" r:id="rId8"/>
    <p:sldId id="363" r:id="rId9"/>
    <p:sldId id="337" r:id="rId10"/>
    <p:sldId id="375" r:id="rId11"/>
    <p:sldId id="376" r:id="rId12"/>
    <p:sldId id="339" r:id="rId13"/>
    <p:sldId id="377" r:id="rId14"/>
    <p:sldId id="378" r:id="rId15"/>
    <p:sldId id="374" r:id="rId16"/>
    <p:sldId id="340" r:id="rId17"/>
    <p:sldId id="380" r:id="rId18"/>
    <p:sldId id="342" r:id="rId19"/>
    <p:sldId id="314" r:id="rId20"/>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5" userDrawn="1">
          <p15:clr>
            <a:srgbClr val="A4A3A4"/>
          </p15:clr>
        </p15:guide>
        <p15:guide id="2" pos="3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215"/>
        <p:guide pos="3903"/>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6500034-6EBE-7049-A2DE-9526CAD36F2D}"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4" name="灯片编号占位符 8"/>
          <p:cNvSpPr txBox="1"/>
          <p:nvPr userDrawn="1"/>
        </p:nvSpPr>
        <p:spPr>
          <a:xfrm>
            <a:off x="9005791" y="6394353"/>
            <a:ext cx="2743200" cy="292196"/>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a:solidFill>
                  <a:srgbClr val="000000">
                    <a:lumMod val="50000"/>
                    <a:lumOff val="50000"/>
                  </a:srgbClr>
                </a:solidFill>
                <a:latin typeface="Arial" panose="020B0604020202090204"/>
                <a:ea typeface="Microsoft YaHei" charset="-122"/>
              </a:rPr>
              <a:t>&lt; </a:t>
            </a:r>
            <a:fld id="{A548B57D-AE10-4CF7-A9DF-59FEFA91B28E}" type="slidenum">
              <a:rPr lang="zh-CN" altLang="en-US" sz="1200" smtClean="0">
                <a:solidFill>
                  <a:srgbClr val="000000">
                    <a:lumMod val="50000"/>
                    <a:lumOff val="50000"/>
                  </a:srgbClr>
                </a:solidFill>
                <a:latin typeface="Arial" panose="020B0604020202090204"/>
                <a:ea typeface="Microsoft YaHei" charset="-122"/>
              </a:rPr>
            </a:fld>
            <a:r>
              <a:rPr lang="zh-CN" altLang="en-US" sz="1200">
                <a:solidFill>
                  <a:srgbClr val="000000">
                    <a:lumMod val="50000"/>
                    <a:lumOff val="50000"/>
                  </a:srgbClr>
                </a:solidFill>
                <a:latin typeface="Arial" panose="020B0604020202090204"/>
                <a:ea typeface="Microsoft YaHei" charset="-122"/>
              </a:rPr>
              <a:t> </a:t>
            </a:r>
            <a:r>
              <a:rPr lang="en-US" altLang="zh-CN" sz="1200">
                <a:solidFill>
                  <a:srgbClr val="000000">
                    <a:lumMod val="50000"/>
                    <a:lumOff val="50000"/>
                  </a:srgbClr>
                </a:solidFill>
                <a:latin typeface="Arial" panose="020B0604020202090204"/>
                <a:ea typeface="Microsoft YaHei" charset="-122"/>
              </a:rPr>
              <a:t>&gt;</a:t>
            </a:r>
            <a:endParaRPr lang="zh-CN" altLang="en-US" sz="1200" dirty="0">
              <a:solidFill>
                <a:srgbClr val="000000">
                  <a:lumMod val="50000"/>
                  <a:lumOff val="50000"/>
                </a:srgbClr>
              </a:solidFill>
              <a:latin typeface="Arial" panose="020B0604020202090204"/>
              <a:ea typeface="Microsoft YaHei" charset="-122"/>
            </a:endParaRPr>
          </a:p>
        </p:txBody>
      </p:sp>
      <p:pic>
        <p:nvPicPr>
          <p:cNvPr id="4" name="图片 3"/>
          <p:cNvPicPr>
            <a:picLocks noChangeAspect="1"/>
          </p:cNvPicPr>
          <p:nvPr userDrawn="1"/>
        </p:nvPicPr>
        <p:blipFill>
          <a:blip r:embed="rId2" cstate="screen">
            <a:duotone>
              <a:schemeClr val="accent3">
                <a:shade val="45000"/>
                <a:satMod val="135000"/>
              </a:schemeClr>
              <a:prstClr val="white"/>
            </a:duotone>
          </a:blip>
          <a:stretch>
            <a:fillRect/>
          </a:stretch>
        </p:blipFill>
        <p:spPr>
          <a:xfrm>
            <a:off x="10545763" y="5924206"/>
            <a:ext cx="1109567" cy="110956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tags" Target="../tags/tag27.xml"/><Relationship Id="rId4" Type="http://schemas.openxmlformats.org/officeDocument/2006/relationships/image" Target="../media/image32.png"/><Relationship Id="rId3" Type="http://schemas.openxmlformats.org/officeDocument/2006/relationships/tags" Target="../tags/tag26.xml"/><Relationship Id="rId2" Type="http://schemas.openxmlformats.org/officeDocument/2006/relationships/image" Target="../media/image31.png"/><Relationship Id="rId19" Type="http://schemas.openxmlformats.org/officeDocument/2006/relationships/slideLayout" Target="../slideLayouts/slideLayout2.xml"/><Relationship Id="rId18" Type="http://schemas.openxmlformats.org/officeDocument/2006/relationships/image" Target="../media/image3.emf"/><Relationship Id="rId17" Type="http://schemas.openxmlformats.org/officeDocument/2006/relationships/tags" Target="../tags/tag28.xml"/><Relationship Id="rId16" Type="http://schemas.openxmlformats.org/officeDocument/2006/relationships/image" Target="../media/image43.png"/><Relationship Id="rId15" Type="http://schemas.openxmlformats.org/officeDocument/2006/relationships/image" Target="../media/image42.png"/><Relationship Id="rId14" Type="http://schemas.openxmlformats.org/officeDocument/2006/relationships/image" Target="../media/image41.png"/><Relationship Id="rId13" Type="http://schemas.openxmlformats.org/officeDocument/2006/relationships/image" Target="../media/image40.png"/><Relationship Id="rId12" Type="http://schemas.openxmlformats.org/officeDocument/2006/relationships/image" Target="../media/image39.png"/><Relationship Id="rId11" Type="http://schemas.openxmlformats.org/officeDocument/2006/relationships/image" Target="../media/image38.png"/><Relationship Id="rId10" Type="http://schemas.openxmlformats.org/officeDocument/2006/relationships/image" Target="../media/image37.png"/><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13.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image" Target="../media/image52.png"/><Relationship Id="rId7" Type="http://schemas.openxmlformats.org/officeDocument/2006/relationships/tags" Target="../tags/tag31.xml"/><Relationship Id="rId6" Type="http://schemas.openxmlformats.org/officeDocument/2006/relationships/image" Target="../media/image51.png"/><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50.jpeg"/><Relationship Id="rId2" Type="http://schemas.openxmlformats.org/officeDocument/2006/relationships/image" Target="../media/image49.png"/><Relationship Id="rId11" Type="http://schemas.openxmlformats.org/officeDocument/2006/relationships/notesSlide" Target="../notesSlides/notesSlide2.xml"/><Relationship Id="rId10" Type="http://schemas.openxmlformats.org/officeDocument/2006/relationships/slideLayout" Target="../slideLayouts/slideLayout2.xml"/><Relationship Id="rId1" Type="http://schemas.openxmlformats.org/officeDocument/2006/relationships/image" Target="../media/image48.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53.png"/><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image" Target="../media/image61.png"/><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49.png"/><Relationship Id="rId2" Type="http://schemas.openxmlformats.org/officeDocument/2006/relationships/image" Target="../media/image57.png"/><Relationship Id="rId11" Type="http://schemas.openxmlformats.org/officeDocument/2006/relationships/slideLayout" Target="../slideLayouts/slideLayout2.xml"/><Relationship Id="rId10" Type="http://schemas.openxmlformats.org/officeDocument/2006/relationships/tags" Target="../tags/tag38.xml"/><Relationship Id="rId1"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1.png"/><Relationship Id="rId1"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image" Target="../media/image4.png"/><Relationship Id="rId6" Type="http://schemas.openxmlformats.org/officeDocument/2006/relationships/tags" Target="../tags/tag4.xml"/><Relationship Id="rId5" Type="http://schemas.openxmlformats.org/officeDocument/2006/relationships/image" Target="../media/image3.emf"/><Relationship Id="rId4" Type="http://schemas.openxmlformats.org/officeDocument/2006/relationships/tags" Target="../tags/tag3.xml"/><Relationship Id="rId3" Type="http://schemas.openxmlformats.org/officeDocument/2006/relationships/image" Target="../media/image2.png"/><Relationship Id="rId2" Type="http://schemas.openxmlformats.org/officeDocument/2006/relationships/tags" Target="../tags/tag2.xml"/><Relationship Id="rId19" Type="http://schemas.openxmlformats.org/officeDocument/2006/relationships/slideLayout" Target="../slideLayouts/slideLayout2.xml"/><Relationship Id="rId18" Type="http://schemas.openxmlformats.org/officeDocument/2006/relationships/image" Target="../media/image9.png"/><Relationship Id="rId17" Type="http://schemas.openxmlformats.org/officeDocument/2006/relationships/image" Target="../media/image8.png"/><Relationship Id="rId16" Type="http://schemas.openxmlformats.org/officeDocument/2006/relationships/image" Target="../media/image7.png"/><Relationship Id="rId15" Type="http://schemas.openxmlformats.org/officeDocument/2006/relationships/tags" Target="../tags/tag10.xml"/><Relationship Id="rId14" Type="http://schemas.openxmlformats.org/officeDocument/2006/relationships/image" Target="../media/image6.png"/><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image" Target="../media/image5.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image" Target="../media/image15.png"/><Relationship Id="rId7"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tags" Target="../tags/tag13.xml"/><Relationship Id="rId4" Type="http://schemas.openxmlformats.org/officeDocument/2006/relationships/image" Target="../media/image13.png"/><Relationship Id="rId3" Type="http://schemas.openxmlformats.org/officeDocument/2006/relationships/tags" Target="../tags/tag12.xml"/><Relationship Id="rId2" Type="http://schemas.openxmlformats.org/officeDocument/2006/relationships/image" Target="../media/image12.png"/><Relationship Id="rId14" Type="http://schemas.openxmlformats.org/officeDocument/2006/relationships/slideLayout" Target="../slideLayouts/slideLayout2.xml"/><Relationship Id="rId13" Type="http://schemas.openxmlformats.org/officeDocument/2006/relationships/image" Target="../media/image11.png"/><Relationship Id="rId12" Type="http://schemas.openxmlformats.org/officeDocument/2006/relationships/image" Target="../media/image17.png"/><Relationship Id="rId11" Type="http://schemas.openxmlformats.org/officeDocument/2006/relationships/tags" Target="../tags/tag16.xml"/><Relationship Id="rId10" Type="http://schemas.openxmlformats.org/officeDocument/2006/relationships/image" Target="../media/image16.png"/><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21.png"/><Relationship Id="rId7" Type="http://schemas.openxmlformats.org/officeDocument/2006/relationships/tags" Target="../tags/tag20.xml"/><Relationship Id="rId6" Type="http://schemas.openxmlformats.org/officeDocument/2006/relationships/image" Target="../media/image20.png"/><Relationship Id="rId5" Type="http://schemas.openxmlformats.org/officeDocument/2006/relationships/tags" Target="../tags/tag19.xml"/><Relationship Id="rId4" Type="http://schemas.openxmlformats.org/officeDocument/2006/relationships/image" Target="../media/image19.png"/><Relationship Id="rId3" Type="http://schemas.openxmlformats.org/officeDocument/2006/relationships/tags" Target="../tags/tag18.xml"/><Relationship Id="rId2" Type="http://schemas.openxmlformats.org/officeDocument/2006/relationships/image" Target="../media/image18.png"/><Relationship Id="rId11" Type="http://schemas.openxmlformats.org/officeDocument/2006/relationships/slideLayout" Target="../slideLayouts/slideLayout2.xml"/><Relationship Id="rId10" Type="http://schemas.openxmlformats.org/officeDocument/2006/relationships/image" Target="../media/image22.png"/><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tags" Target="../tags/tag24.xml"/><Relationship Id="rId4" Type="http://schemas.openxmlformats.org/officeDocument/2006/relationships/image" Target="../media/image24.png"/><Relationship Id="rId3" Type="http://schemas.openxmlformats.org/officeDocument/2006/relationships/tags" Target="../tags/tag23.xml"/><Relationship Id="rId2" Type="http://schemas.openxmlformats.org/officeDocument/2006/relationships/image" Target="../media/image23.png"/><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270" y="297180"/>
            <a:ext cx="12190730" cy="5941060"/>
          </a:xfrm>
        </p:spPr>
        <p:txBody>
          <a:bodyPr>
            <a:normAutofit fontScale="25000"/>
          </a:bodyPr>
          <a:p>
            <a:pPr marL="0" indent="0" algn="ctr">
              <a:buNone/>
            </a:pPr>
            <a:r>
              <a:rPr lang="en-US" sz="11200">
                <a:solidFill>
                  <a:srgbClr val="0070C0"/>
                </a:solidFill>
              </a:rPr>
              <a:t>Rare Meson-&gt;nu anti-nu Deacays Invisible Decays and</a:t>
            </a:r>
            <a:r>
              <a:rPr lang="en-US" sz="11200">
                <a:solidFill>
                  <a:srgbClr val="0070C0"/>
                </a:solidFill>
                <a:sym typeface="+mn-ea"/>
              </a:rPr>
              <a:t> Light Dark Matter</a:t>
            </a:r>
            <a:endParaRPr lang="en-US" sz="11200"/>
          </a:p>
          <a:p>
            <a:pPr marL="0" indent="0">
              <a:buNone/>
            </a:pPr>
            <a:endParaRPr lang="en-US"/>
          </a:p>
          <a:p>
            <a:pPr marL="0" indent="0">
              <a:buNone/>
            </a:pPr>
            <a:endParaRPr lang="en-US"/>
          </a:p>
          <a:p>
            <a:pPr marL="0" indent="0" algn="ctr">
              <a:buNone/>
            </a:pPr>
            <a:r>
              <a:rPr lang="en-US" sz="11200"/>
              <a:t>Xiao-Gang He</a:t>
            </a:r>
            <a:endParaRPr lang="en-US" sz="9600"/>
          </a:p>
          <a:p>
            <a:pPr marL="0" indent="0" algn="ctr">
              <a:buNone/>
            </a:pPr>
            <a:r>
              <a:rPr lang="en-US" sz="9600"/>
              <a:t>Tsung-Dao Lee Institute</a:t>
            </a:r>
            <a:endParaRPr lang="en-US" sz="9600"/>
          </a:p>
          <a:p>
            <a:pPr marL="0" indent="0" algn="ctr">
              <a:buNone/>
            </a:pPr>
            <a:r>
              <a:rPr lang="en-US" sz="9600"/>
              <a:t>Shanghai Jiao Tong University</a:t>
            </a:r>
            <a:endParaRPr lang="en-US" sz="9600"/>
          </a:p>
          <a:p>
            <a:pPr marL="0" indent="0" algn="ctr">
              <a:buNone/>
            </a:pPr>
            <a:endParaRPr lang="en-US" sz="9600"/>
          </a:p>
          <a:p>
            <a:pPr marL="0" indent="0" algn="ctr">
              <a:buNone/>
            </a:pPr>
            <a:r>
              <a:rPr lang="en-US" sz="9600">
                <a:solidFill>
                  <a:srgbClr val="0070C0"/>
                </a:solidFill>
              </a:rPr>
              <a:t>arXive: 2403.12485 (JHEP 07 (2024)168)</a:t>
            </a:r>
            <a:endParaRPr lang="en-US" sz="9600">
              <a:solidFill>
                <a:srgbClr val="0070C0"/>
              </a:solidFill>
            </a:endParaRPr>
          </a:p>
          <a:p>
            <a:pPr marL="0" indent="0" algn="ctr">
              <a:buNone/>
            </a:pPr>
            <a:r>
              <a:rPr lang="en-US" sz="9600">
                <a:solidFill>
                  <a:srgbClr val="0070C0"/>
                </a:solidFill>
              </a:rPr>
              <a:t>XG He, XD Ma, M. Schmidt, G. Valencia, and R. Volkas</a:t>
            </a:r>
            <a:endParaRPr lang="en-US" sz="9600">
              <a:solidFill>
                <a:srgbClr val="0070C0"/>
              </a:solidFill>
            </a:endParaRPr>
          </a:p>
          <a:p>
            <a:pPr marL="0" indent="0" algn="ctr">
              <a:buNone/>
            </a:pPr>
            <a:r>
              <a:rPr lang="en-US" sz="9600">
                <a:solidFill>
                  <a:srgbClr val="0070C0"/>
                </a:solidFill>
              </a:rPr>
              <a:t>arXive:2505.02031( PRD 112(2025) 055025)</a:t>
            </a:r>
            <a:endParaRPr lang="en-US" sz="9600">
              <a:solidFill>
                <a:srgbClr val="0070C0"/>
              </a:solidFill>
            </a:endParaRPr>
          </a:p>
          <a:p>
            <a:pPr marL="0" indent="0" algn="ctr">
              <a:buNone/>
            </a:pPr>
            <a:r>
              <a:rPr lang="en-US" sz="9600">
                <a:solidFill>
                  <a:srgbClr val="0070C0"/>
                </a:solidFill>
              </a:rPr>
              <a:t>XG He, XD Ma, J. Tandean, G. Valencia</a:t>
            </a:r>
            <a:endParaRPr lang="en-US" sz="9600">
              <a:solidFill>
                <a:srgbClr val="0070C0"/>
              </a:solidFill>
            </a:endParaRPr>
          </a:p>
          <a:p>
            <a:pPr marL="0" indent="0" algn="ctr">
              <a:buNone/>
            </a:pPr>
            <a:endParaRPr lang="en-US" sz="6855">
              <a:solidFill>
                <a:srgbClr val="0070C0"/>
              </a:solidFill>
            </a:endParaRPr>
          </a:p>
          <a:p>
            <a:pPr marL="0" indent="0" algn="ctr">
              <a:buNone/>
            </a:pPr>
            <a:r>
              <a:rPr lang="en-US" sz="9600"/>
              <a:t>vSTEP 2025</a:t>
            </a:r>
            <a:endParaRPr lang="en-US" sz="9600"/>
          </a:p>
          <a:p>
            <a:pPr marL="0" indent="0" algn="ctr">
              <a:buNone/>
            </a:pPr>
            <a:r>
              <a:rPr lang="en-US" sz="9600"/>
              <a:t>10/24-27/2025</a:t>
            </a:r>
            <a:endParaRPr lang="en-US" sz="9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4290" y="-50165"/>
            <a:ext cx="10515600" cy="788670"/>
          </a:xfrm>
        </p:spPr>
        <p:txBody>
          <a:bodyPr/>
          <a:p>
            <a:r>
              <a:rPr lang="en-US" altLang="zh-CN" sz="3200" dirty="0">
                <a:solidFill>
                  <a:srgbClr val="0070C0"/>
                </a:solidFill>
                <a:sym typeface="+mn-ea"/>
              </a:rPr>
              <a:t>3. DM relic density and indirect seaches </a:t>
            </a:r>
            <a:endParaRPr lang="zh-CN" altLang="en-US" sz="3200" dirty="0">
              <a:solidFill>
                <a:srgbClr val="0070C0"/>
              </a:solidFill>
              <a:sym typeface="+mn-ea"/>
            </a:endParaRPr>
          </a:p>
        </p:txBody>
      </p:sp>
      <p:sp>
        <p:nvSpPr>
          <p:cNvPr id="3" name="Content Placeholder 2"/>
          <p:cNvSpPr>
            <a:spLocks noGrp="1"/>
          </p:cNvSpPr>
          <p:nvPr>
            <p:ph idx="1"/>
          </p:nvPr>
        </p:nvSpPr>
        <p:spPr>
          <a:xfrm>
            <a:off x="25400" y="629285"/>
            <a:ext cx="12191365" cy="5130165"/>
          </a:xfrm>
        </p:spPr>
        <p:txBody>
          <a:bodyPr/>
          <a:p>
            <a:pPr marL="0" indent="0">
              <a:buNone/>
            </a:pPr>
            <a:r>
              <a:rPr lang="en-US" sz="2000">
                <a:solidFill>
                  <a:srgbClr val="C00000"/>
                </a:solidFill>
              </a:rPr>
              <a:t>DM relic density: </a:t>
            </a:r>
            <a:r>
              <a:rPr lang="en-US" sz="2000">
                <a:solidFill>
                  <a:srgbClr val="C00000"/>
                </a:solidFill>
                <a:latin typeface="Arial" panose="020B0604020202090204" pitchFamily="34" charset="0"/>
                <a:cs typeface="Arial" panose="020B0604020202090204" pitchFamily="34" charset="0"/>
                <a:sym typeface="+mn-ea"/>
              </a:rPr>
              <a:t>Φ Φ -&gt; uu, dd -&gt; </a:t>
            </a:r>
            <a:r>
              <a:rPr lang="en-US" sz="2000">
                <a:solidFill>
                  <a:srgbClr val="C00000"/>
                </a:solidFill>
                <a:latin typeface=".AppleSystemUIFont" charset="0"/>
                <a:cs typeface=".AppleSystemUIFont" charset="0"/>
                <a:sym typeface="+mn-ea"/>
              </a:rPr>
              <a:t>π</a:t>
            </a:r>
            <a:r>
              <a:rPr lang="en-US" sz="2000" baseline="30000">
                <a:solidFill>
                  <a:srgbClr val="C00000"/>
                </a:solidFill>
                <a:latin typeface=".AppleSystemUIFont" charset="0"/>
                <a:cs typeface=".AppleSystemUIFont" charset="0"/>
                <a:sym typeface="+mn-ea"/>
              </a:rPr>
              <a:t>+</a:t>
            </a:r>
            <a:r>
              <a:rPr lang="en-US" sz="2000">
                <a:solidFill>
                  <a:srgbClr val="C00000"/>
                </a:solidFill>
                <a:latin typeface=".AppleSystemUIFont" charset="0"/>
                <a:cs typeface=".AppleSystemUIFont" charset="0"/>
                <a:sym typeface="+mn-ea"/>
              </a:rPr>
              <a:t>π</a:t>
            </a:r>
            <a:r>
              <a:rPr lang="en-US" sz="2000" baseline="30000">
                <a:solidFill>
                  <a:srgbClr val="C00000"/>
                </a:solidFill>
                <a:latin typeface=".AppleSystemUIFont" charset="0"/>
                <a:cs typeface=".AppleSystemUIFont" charset="0"/>
                <a:sym typeface="+mn-ea"/>
              </a:rPr>
              <a:t>+</a:t>
            </a:r>
            <a:r>
              <a:rPr lang="en-US" sz="2000">
                <a:solidFill>
                  <a:srgbClr val="C00000"/>
                </a:solidFill>
                <a:latin typeface=".AppleSystemUIFont" charset="0"/>
                <a:cs typeface=".AppleSystemUIFont" charset="0"/>
                <a:sym typeface="+mn-ea"/>
              </a:rPr>
              <a:t>, π</a:t>
            </a:r>
            <a:r>
              <a:rPr lang="en-US" sz="2000" baseline="30000">
                <a:solidFill>
                  <a:srgbClr val="C00000"/>
                </a:solidFill>
                <a:latin typeface=".AppleSystemUIFont" charset="0"/>
                <a:cs typeface=".AppleSystemUIFont" charset="0"/>
                <a:sym typeface="+mn-ea"/>
              </a:rPr>
              <a:t>0</a:t>
            </a:r>
            <a:r>
              <a:rPr lang="en-US" sz="2000">
                <a:solidFill>
                  <a:srgbClr val="C00000"/>
                </a:solidFill>
                <a:latin typeface=".AppleSystemUIFont" charset="0"/>
                <a:cs typeface=".AppleSystemUIFont" charset="0"/>
                <a:sym typeface="+mn-ea"/>
              </a:rPr>
              <a:t>π</a:t>
            </a:r>
            <a:r>
              <a:rPr lang="en-US" sz="2000" baseline="30000">
                <a:solidFill>
                  <a:srgbClr val="C00000"/>
                </a:solidFill>
                <a:latin typeface=".AppleSystemUIFont" charset="0"/>
                <a:cs typeface=".AppleSystemUIFont" charset="0"/>
                <a:sym typeface="+mn-ea"/>
              </a:rPr>
              <a:t>0</a:t>
            </a:r>
            <a:r>
              <a:rPr lang="en-US" altLang="zh-CN" sz="2000">
                <a:solidFill>
                  <a:srgbClr val="C00000"/>
                </a:solidFill>
                <a:latin typeface="Arial" panose="020B0604020202090204" pitchFamily="34" charset="0"/>
                <a:cs typeface="Arial" panose="020B0604020202090204" pitchFamily="34" charset="0"/>
                <a:sym typeface="+mn-ea"/>
              </a:rPr>
              <a:t> for m</a:t>
            </a:r>
            <a:r>
              <a:rPr lang="en-US" altLang="zh-CN" sz="2000" baseline="-25000">
                <a:solidFill>
                  <a:srgbClr val="C00000"/>
                </a:solidFill>
                <a:latin typeface=".AppleSystemUIFont" charset="0"/>
                <a:cs typeface=".AppleSystemUIFont" charset="0"/>
                <a:sym typeface="+mn-ea"/>
              </a:rPr>
              <a:t>φ</a:t>
            </a:r>
            <a:r>
              <a:rPr lang="en-US" altLang="zh-CN" sz="2000">
                <a:solidFill>
                  <a:srgbClr val="C00000"/>
                </a:solidFill>
                <a:latin typeface="Arial" panose="020B0604020202090204" pitchFamily="34" charset="0"/>
                <a:cs typeface="Arial" panose="020B0604020202090204" pitchFamily="34" charset="0"/>
                <a:sym typeface="+mn-ea"/>
              </a:rPr>
              <a:t> &lt;177 MeV for hadronic annihilation</a:t>
            </a:r>
            <a:endParaRPr lang="en-US" altLang="zh-CN" sz="2000">
              <a:solidFill>
                <a:srgbClr val="C00000"/>
              </a:solidFill>
              <a:latin typeface="Arial" panose="020B0604020202090204" pitchFamily="34" charset="0"/>
              <a:cs typeface="Arial" panose="020B0604020202090204" pitchFamily="34" charset="0"/>
              <a:sym typeface="+mn-ea"/>
            </a:endParaRPr>
          </a:p>
          <a:p>
            <a:pPr marL="0" indent="0">
              <a:buNone/>
            </a:pPr>
            <a:r>
              <a:rPr lang="en-US" altLang="zh-CN" sz="2000">
                <a:solidFill>
                  <a:schemeClr val="tx1"/>
                </a:solidFill>
                <a:latin typeface="Arial" panose="020B0604020202090204" pitchFamily="34" charset="0"/>
                <a:cs typeface="Arial" panose="020B0604020202090204" pitchFamily="34" charset="0"/>
                <a:sym typeface="+mn-ea"/>
              </a:rPr>
              <a:t>also possible to photonic and leptonic finall states, there are some problems!</a:t>
            </a:r>
            <a:endParaRPr lang="en-US" sz="2000">
              <a:solidFill>
                <a:schemeClr val="tx1"/>
              </a:solidFill>
              <a:latin typeface="Arial" panose="020B0604020202090204" pitchFamily="34" charset="0"/>
              <a:cs typeface="Arial" panose="020B0604020202090204" pitchFamily="34" charset="0"/>
              <a:sym typeface="+mn-ea"/>
            </a:endParaRPr>
          </a:p>
          <a:p>
            <a:pPr marL="0" indent="0">
              <a:buNone/>
            </a:pPr>
            <a:endParaRPr lang="en-US">
              <a:solidFill>
                <a:srgbClr val="0070C0"/>
              </a:solidFill>
              <a:latin typeface="Arial" panose="020B0604020202090204" pitchFamily="34" charset="0"/>
              <a:cs typeface="Arial" panose="020B0604020202090204" pitchFamily="34" charset="0"/>
              <a:sym typeface="+mn-ea"/>
            </a:endParaRPr>
          </a:p>
          <a:p>
            <a:pPr marL="0" indent="0">
              <a:buNone/>
            </a:pPr>
            <a:endParaRPr lang="en-US">
              <a:solidFill>
                <a:srgbClr val="0070C0"/>
              </a:solidFill>
              <a:latin typeface="Arial" panose="020B0604020202090204" pitchFamily="34" charset="0"/>
              <a:cs typeface="Arial" panose="020B0604020202090204" pitchFamily="34" charset="0"/>
              <a:sym typeface="+mn-ea"/>
            </a:endParaRPr>
          </a:p>
          <a:p>
            <a:pPr marL="0" indent="0">
              <a:buNone/>
            </a:pPr>
            <a:endParaRPr lang="en-US">
              <a:solidFill>
                <a:srgbClr val="0070C0"/>
              </a:solidFill>
              <a:latin typeface="Arial" panose="020B0604020202090204" pitchFamily="34" charset="0"/>
              <a:cs typeface="Arial" panose="020B0604020202090204" pitchFamily="34" charset="0"/>
              <a:sym typeface="+mn-ea"/>
            </a:endParaRPr>
          </a:p>
          <a:p>
            <a:pPr marL="0" indent="0">
              <a:buNone/>
            </a:pPr>
            <a:r>
              <a:rPr lang="en-US" sz="2000">
                <a:solidFill>
                  <a:srgbClr val="0070C0"/>
                </a:solidFill>
                <a:latin typeface="Arial" panose="020B0604020202090204" pitchFamily="34" charset="0"/>
                <a:cs typeface="Arial" panose="020B0604020202090204" pitchFamily="34" charset="0"/>
                <a:sym typeface="+mn-ea"/>
              </a:rPr>
              <a:t>Chiral realization</a:t>
            </a:r>
            <a:endParaRPr lang="en-US" sz="2000">
              <a:solidFill>
                <a:srgbClr val="0070C0"/>
              </a:solidFill>
              <a:latin typeface="Arial" panose="020B0604020202090204" pitchFamily="34" charset="0"/>
              <a:cs typeface="Arial" panose="020B0604020202090204" pitchFamily="34" charset="0"/>
              <a:sym typeface="+mn-ea"/>
            </a:endParaRPr>
          </a:p>
          <a:p>
            <a:pPr marL="0" indent="0">
              <a:buNone/>
            </a:pPr>
            <a:endParaRPr lang="en-US">
              <a:solidFill>
                <a:srgbClr val="0070C0"/>
              </a:solidFill>
              <a:latin typeface="Arial" panose="020B0604020202090204" pitchFamily="34" charset="0"/>
              <a:cs typeface="Arial" panose="020B0604020202090204" pitchFamily="34" charset="0"/>
              <a:sym typeface="+mn-ea"/>
            </a:endParaRPr>
          </a:p>
          <a:p>
            <a:pPr marL="0" indent="0">
              <a:buNone/>
            </a:pPr>
            <a:r>
              <a:rPr lang="en-US">
                <a:solidFill>
                  <a:srgbClr val="0070C0"/>
                </a:solidFill>
                <a:latin typeface="Arial" panose="020B0604020202090204" pitchFamily="34" charset="0"/>
                <a:cs typeface="Arial" panose="020B0604020202090204" pitchFamily="34" charset="0"/>
                <a:sym typeface="+mn-ea"/>
              </a:rPr>
              <a:t>  </a:t>
            </a:r>
            <a:endParaRPr lang="en-US"/>
          </a:p>
        </p:txBody>
      </p:sp>
      <p:pic>
        <p:nvPicPr>
          <p:cNvPr id="4" name="Picture 3"/>
          <p:cNvPicPr>
            <a:picLocks noChangeAspect="1"/>
          </p:cNvPicPr>
          <p:nvPr>
            <p:custDataLst>
              <p:tags r:id="rId1"/>
            </p:custDataLst>
          </p:nvPr>
        </p:nvPicPr>
        <p:blipFill>
          <a:blip r:embed="rId2"/>
          <a:stretch>
            <a:fillRect/>
          </a:stretch>
        </p:blipFill>
        <p:spPr>
          <a:xfrm>
            <a:off x="438150" y="1562735"/>
            <a:ext cx="3924300" cy="576580"/>
          </a:xfrm>
          <a:prstGeom prst="rect">
            <a:avLst/>
          </a:prstGeom>
        </p:spPr>
      </p:pic>
      <p:pic>
        <p:nvPicPr>
          <p:cNvPr id="5" name="Picture 4"/>
          <p:cNvPicPr>
            <a:picLocks noChangeAspect="1"/>
          </p:cNvPicPr>
          <p:nvPr>
            <p:custDataLst>
              <p:tags r:id="rId3"/>
            </p:custDataLst>
          </p:nvPr>
        </p:nvPicPr>
        <p:blipFill>
          <a:blip r:embed="rId4"/>
          <a:stretch>
            <a:fillRect/>
          </a:stretch>
        </p:blipFill>
        <p:spPr>
          <a:xfrm>
            <a:off x="4859020" y="1294130"/>
            <a:ext cx="6605905" cy="1083945"/>
          </a:xfrm>
          <a:prstGeom prst="rect">
            <a:avLst/>
          </a:prstGeom>
        </p:spPr>
      </p:pic>
      <p:pic>
        <p:nvPicPr>
          <p:cNvPr id="6" name="Picture 5"/>
          <p:cNvPicPr>
            <a:picLocks noChangeAspect="1"/>
          </p:cNvPicPr>
          <p:nvPr>
            <p:custDataLst>
              <p:tags r:id="rId5"/>
            </p:custDataLst>
          </p:nvPr>
        </p:nvPicPr>
        <p:blipFill>
          <a:blip r:embed="rId6"/>
          <a:stretch>
            <a:fillRect/>
          </a:stretch>
        </p:blipFill>
        <p:spPr>
          <a:xfrm>
            <a:off x="2552700" y="2178050"/>
            <a:ext cx="7594600" cy="1696720"/>
          </a:xfrm>
          <a:prstGeom prst="rect">
            <a:avLst/>
          </a:prstGeom>
        </p:spPr>
      </p:pic>
      <p:pic>
        <p:nvPicPr>
          <p:cNvPr id="7" name="Picture 6"/>
          <p:cNvPicPr>
            <a:picLocks noChangeAspect="1"/>
          </p:cNvPicPr>
          <p:nvPr/>
        </p:nvPicPr>
        <p:blipFill>
          <a:blip r:embed="rId7"/>
          <a:stretch>
            <a:fillRect/>
          </a:stretch>
        </p:blipFill>
        <p:spPr>
          <a:xfrm>
            <a:off x="76835" y="3913505"/>
            <a:ext cx="5073650" cy="808355"/>
          </a:xfrm>
          <a:prstGeom prst="rect">
            <a:avLst/>
          </a:prstGeom>
        </p:spPr>
      </p:pic>
      <p:pic>
        <p:nvPicPr>
          <p:cNvPr id="11" name="Picture 10"/>
          <p:cNvPicPr>
            <a:picLocks noChangeAspect="1"/>
          </p:cNvPicPr>
          <p:nvPr/>
        </p:nvPicPr>
        <p:blipFill>
          <a:blip r:embed="rId8"/>
          <a:stretch>
            <a:fillRect/>
          </a:stretch>
        </p:blipFill>
        <p:spPr>
          <a:xfrm>
            <a:off x="155575" y="4489450"/>
            <a:ext cx="4207510" cy="313055"/>
          </a:xfrm>
          <a:prstGeom prst="rect">
            <a:avLst/>
          </a:prstGeom>
        </p:spPr>
      </p:pic>
      <p:pic>
        <p:nvPicPr>
          <p:cNvPr id="12" name="Picture 11"/>
          <p:cNvPicPr>
            <a:picLocks noChangeAspect="1"/>
          </p:cNvPicPr>
          <p:nvPr/>
        </p:nvPicPr>
        <p:blipFill>
          <a:blip r:embed="rId9"/>
          <a:stretch>
            <a:fillRect/>
          </a:stretch>
        </p:blipFill>
        <p:spPr>
          <a:xfrm>
            <a:off x="-40005" y="5153025"/>
            <a:ext cx="5280660" cy="782955"/>
          </a:xfrm>
          <a:prstGeom prst="rect">
            <a:avLst/>
          </a:prstGeom>
        </p:spPr>
      </p:pic>
      <p:pic>
        <p:nvPicPr>
          <p:cNvPr id="13" name="Picture 12"/>
          <p:cNvPicPr>
            <a:picLocks noChangeAspect="1"/>
          </p:cNvPicPr>
          <p:nvPr/>
        </p:nvPicPr>
        <p:blipFill>
          <a:blip r:embed="rId10"/>
          <a:stretch>
            <a:fillRect/>
          </a:stretch>
        </p:blipFill>
        <p:spPr>
          <a:xfrm>
            <a:off x="-214630" y="5759450"/>
            <a:ext cx="5073650" cy="723900"/>
          </a:xfrm>
          <a:prstGeom prst="rect">
            <a:avLst/>
          </a:prstGeom>
        </p:spPr>
      </p:pic>
      <p:pic>
        <p:nvPicPr>
          <p:cNvPr id="14" name="Picture 13"/>
          <p:cNvPicPr>
            <a:picLocks noChangeAspect="1"/>
          </p:cNvPicPr>
          <p:nvPr/>
        </p:nvPicPr>
        <p:blipFill>
          <a:blip r:embed="rId11"/>
          <a:stretch>
            <a:fillRect/>
          </a:stretch>
        </p:blipFill>
        <p:spPr>
          <a:xfrm>
            <a:off x="5423535" y="5414645"/>
            <a:ext cx="1007110" cy="280670"/>
          </a:xfrm>
          <a:prstGeom prst="rect">
            <a:avLst/>
          </a:prstGeom>
        </p:spPr>
      </p:pic>
      <p:pic>
        <p:nvPicPr>
          <p:cNvPr id="15" name="Picture 14"/>
          <p:cNvPicPr>
            <a:picLocks noChangeAspect="1"/>
          </p:cNvPicPr>
          <p:nvPr/>
        </p:nvPicPr>
        <p:blipFill>
          <a:blip r:embed="rId12"/>
          <a:stretch>
            <a:fillRect/>
          </a:stretch>
        </p:blipFill>
        <p:spPr>
          <a:xfrm>
            <a:off x="4936490" y="5736590"/>
            <a:ext cx="1972945" cy="386715"/>
          </a:xfrm>
          <a:prstGeom prst="rect">
            <a:avLst/>
          </a:prstGeom>
        </p:spPr>
      </p:pic>
      <p:pic>
        <p:nvPicPr>
          <p:cNvPr id="16" name="Picture 15"/>
          <p:cNvPicPr>
            <a:picLocks noChangeAspect="1"/>
          </p:cNvPicPr>
          <p:nvPr/>
        </p:nvPicPr>
        <p:blipFill>
          <a:blip r:embed="rId13"/>
          <a:stretch>
            <a:fillRect/>
          </a:stretch>
        </p:blipFill>
        <p:spPr>
          <a:xfrm>
            <a:off x="5423535" y="6158865"/>
            <a:ext cx="1313180" cy="379730"/>
          </a:xfrm>
          <a:prstGeom prst="rect">
            <a:avLst/>
          </a:prstGeom>
        </p:spPr>
      </p:pic>
      <p:pic>
        <p:nvPicPr>
          <p:cNvPr id="17" name="Picture 16"/>
          <p:cNvPicPr>
            <a:picLocks noChangeAspect="1"/>
          </p:cNvPicPr>
          <p:nvPr/>
        </p:nvPicPr>
        <p:blipFill>
          <a:blip r:embed="rId14"/>
          <a:stretch>
            <a:fillRect/>
          </a:stretch>
        </p:blipFill>
        <p:spPr>
          <a:xfrm>
            <a:off x="67310" y="6467475"/>
            <a:ext cx="5671820" cy="344805"/>
          </a:xfrm>
          <a:prstGeom prst="rect">
            <a:avLst/>
          </a:prstGeom>
        </p:spPr>
      </p:pic>
      <p:sp>
        <p:nvSpPr>
          <p:cNvPr id="18" name="Content Placeholder 2"/>
          <p:cNvSpPr>
            <a:spLocks noGrp="1"/>
          </p:cNvSpPr>
          <p:nvPr/>
        </p:nvSpPr>
        <p:spPr>
          <a:xfrm>
            <a:off x="-40005" y="4803775"/>
            <a:ext cx="12191365" cy="481330"/>
          </a:xfrm>
          <a:prstGeom prst="rect">
            <a:avLst/>
          </a:prstGeom>
        </p:spPr>
        <p:txBody>
          <a:bodyPr vert="horz" lIns="91440" tIns="45720" rIns="91440" bIns="45720" rtlCol="0">
            <a:normAutofit fontScale="25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US" sz="8000">
                <a:solidFill>
                  <a:srgbClr val="C00000"/>
                </a:solidFill>
                <a:latin typeface="Arial" panose="020B0604020202090204" pitchFamily="34" charset="0"/>
                <a:cs typeface="Arial" panose="020B0604020202090204" pitchFamily="34" charset="0"/>
                <a:sym typeface="+mn-ea"/>
              </a:rPr>
              <a:t>DM relic density:</a:t>
            </a:r>
            <a:r>
              <a:rPr lang="en-US" sz="8000">
                <a:solidFill>
                  <a:srgbClr val="0070C0"/>
                </a:solidFill>
                <a:latin typeface="Arial" panose="020B0604020202090204" pitchFamily="34" charset="0"/>
                <a:cs typeface="Arial" panose="020B0604020202090204" pitchFamily="34" charset="0"/>
                <a:sym typeface="+mn-ea"/>
              </a:rPr>
              <a:t>  Thermal averaged annihilation interaction rate</a:t>
            </a:r>
            <a:endParaRPr lang="en-US" sz="8000">
              <a:solidFill>
                <a:srgbClr val="0070C0"/>
              </a:solidFill>
              <a:latin typeface="Arial" panose="020B0604020202090204" pitchFamily="34" charset="0"/>
              <a:cs typeface="Arial" panose="020B0604020202090204" pitchFamily="34" charset="0"/>
              <a:sym typeface="+mn-ea"/>
            </a:endParaRPr>
          </a:p>
          <a:p>
            <a:pPr marL="0" indent="0">
              <a:buNone/>
            </a:pPr>
            <a:endParaRPr lang="en-US">
              <a:solidFill>
                <a:srgbClr val="0070C0"/>
              </a:solidFill>
              <a:latin typeface="Arial" panose="020B0604020202090204" pitchFamily="34" charset="0"/>
              <a:cs typeface="Arial" panose="020B0604020202090204" pitchFamily="34" charset="0"/>
              <a:sym typeface="+mn-ea"/>
            </a:endParaRPr>
          </a:p>
          <a:p>
            <a:pPr marL="0" indent="0">
              <a:buNone/>
            </a:pPr>
            <a:r>
              <a:rPr lang="en-US">
                <a:solidFill>
                  <a:srgbClr val="0070C0"/>
                </a:solidFill>
                <a:latin typeface="Arial" panose="020B0604020202090204" pitchFamily="34" charset="0"/>
                <a:cs typeface="Arial" panose="020B0604020202090204" pitchFamily="34" charset="0"/>
                <a:sym typeface="+mn-ea"/>
              </a:rPr>
              <a:t>  </a:t>
            </a:r>
            <a:endParaRPr lang="en-US"/>
          </a:p>
        </p:txBody>
      </p:sp>
      <p:sp>
        <p:nvSpPr>
          <p:cNvPr id="19" name="Content Placeholder 2"/>
          <p:cNvSpPr>
            <a:spLocks noGrp="1"/>
          </p:cNvSpPr>
          <p:nvPr/>
        </p:nvSpPr>
        <p:spPr>
          <a:xfrm>
            <a:off x="6986905" y="5329555"/>
            <a:ext cx="5280660" cy="481330"/>
          </a:xfrm>
          <a:prstGeom prst="rect">
            <a:avLst/>
          </a:prstGeom>
        </p:spPr>
        <p:txBody>
          <a:bodyPr vert="horz" lIns="91440" tIns="45720" rIns="91440" bIns="45720" rtlCol="0">
            <a:normAutofit fontScale="25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US" sz="8000">
                <a:solidFill>
                  <a:srgbClr val="C00000"/>
                </a:solidFill>
                <a:latin typeface="Arial" panose="020B0604020202090204" pitchFamily="34" charset="0"/>
                <a:cs typeface="Arial" panose="020B0604020202090204" pitchFamily="34" charset="0"/>
                <a:sym typeface="+mn-ea"/>
              </a:rPr>
              <a:t>To produce the DM relic density, </a:t>
            </a:r>
            <a:r>
              <a:rPr lang="en-US" sz="8000">
                <a:solidFill>
                  <a:srgbClr val="C00000"/>
                </a:solidFill>
                <a:latin typeface=".AppleSystemUIFont" charset="0"/>
                <a:cs typeface=".AppleSystemUIFont" charset="0"/>
                <a:sym typeface="+mn-ea"/>
              </a:rPr>
              <a:t>Ω h</a:t>
            </a:r>
            <a:r>
              <a:rPr lang="en-US" sz="8000" baseline="30000">
                <a:solidFill>
                  <a:srgbClr val="C00000"/>
                </a:solidFill>
                <a:latin typeface=".AppleSystemUIFont" charset="0"/>
                <a:cs typeface=".AppleSystemUIFont" charset="0"/>
                <a:sym typeface="+mn-ea"/>
              </a:rPr>
              <a:t>2</a:t>
            </a:r>
            <a:r>
              <a:rPr lang="en-US" sz="8000">
                <a:solidFill>
                  <a:srgbClr val="C00000"/>
                </a:solidFill>
                <a:latin typeface=".AppleSystemUIFont" charset="0"/>
                <a:cs typeface=".AppleSystemUIFont" charset="0"/>
                <a:sym typeface="+mn-ea"/>
              </a:rPr>
              <a:t> = 0.12 </a:t>
            </a:r>
            <a:endParaRPr lang="en-US" sz="8000">
              <a:solidFill>
                <a:srgbClr val="C00000"/>
              </a:solidFill>
              <a:latin typeface="Arial" panose="020B0604020202090204" pitchFamily="34" charset="0"/>
              <a:cs typeface="Arial" panose="020B0604020202090204" pitchFamily="34" charset="0"/>
              <a:sym typeface="+mn-ea"/>
            </a:endParaRPr>
          </a:p>
          <a:p>
            <a:pPr marL="0" indent="0">
              <a:buNone/>
            </a:pPr>
            <a:endParaRPr lang="en-US">
              <a:solidFill>
                <a:srgbClr val="0070C0"/>
              </a:solidFill>
              <a:latin typeface="Arial" panose="020B0604020202090204" pitchFamily="34" charset="0"/>
              <a:cs typeface="Arial" panose="020B0604020202090204" pitchFamily="34" charset="0"/>
              <a:sym typeface="+mn-ea"/>
            </a:endParaRPr>
          </a:p>
          <a:p>
            <a:pPr marL="0" indent="0">
              <a:buNone/>
            </a:pPr>
            <a:r>
              <a:rPr lang="en-US">
                <a:solidFill>
                  <a:srgbClr val="0070C0"/>
                </a:solidFill>
                <a:latin typeface="Arial" panose="020B0604020202090204" pitchFamily="34" charset="0"/>
                <a:cs typeface="Arial" panose="020B0604020202090204" pitchFamily="34" charset="0"/>
                <a:sym typeface="+mn-ea"/>
              </a:rPr>
              <a:t>  </a:t>
            </a:r>
            <a:endParaRPr lang="en-US"/>
          </a:p>
        </p:txBody>
      </p:sp>
      <p:pic>
        <p:nvPicPr>
          <p:cNvPr id="21" name="Picture 20"/>
          <p:cNvPicPr>
            <a:picLocks noChangeAspect="1"/>
          </p:cNvPicPr>
          <p:nvPr/>
        </p:nvPicPr>
        <p:blipFill>
          <a:blip r:embed="rId15"/>
          <a:stretch>
            <a:fillRect/>
          </a:stretch>
        </p:blipFill>
        <p:spPr>
          <a:xfrm>
            <a:off x="7012940" y="6163310"/>
            <a:ext cx="4067175" cy="586105"/>
          </a:xfrm>
          <a:prstGeom prst="rect">
            <a:avLst/>
          </a:prstGeom>
        </p:spPr>
      </p:pic>
      <p:pic>
        <p:nvPicPr>
          <p:cNvPr id="22" name="Picture 21"/>
          <p:cNvPicPr>
            <a:picLocks noChangeAspect="1"/>
          </p:cNvPicPr>
          <p:nvPr/>
        </p:nvPicPr>
        <p:blipFill>
          <a:blip r:embed="rId16"/>
          <a:stretch>
            <a:fillRect/>
          </a:stretch>
        </p:blipFill>
        <p:spPr>
          <a:xfrm>
            <a:off x="11043285" y="6286500"/>
            <a:ext cx="1173480" cy="308610"/>
          </a:xfrm>
          <a:prstGeom prst="rect">
            <a:avLst/>
          </a:prstGeom>
        </p:spPr>
      </p:pic>
      <p:pic>
        <p:nvPicPr>
          <p:cNvPr id="36868" name="Picture 1"/>
          <p:cNvPicPr>
            <a:picLocks noChangeAspect="1"/>
          </p:cNvPicPr>
          <p:nvPr>
            <p:custDataLst>
              <p:tags r:id="rId17"/>
            </p:custDataLst>
          </p:nvPr>
        </p:nvPicPr>
        <p:blipFill>
          <a:blip r:embed="rId18"/>
          <a:stretch>
            <a:fillRect/>
          </a:stretch>
        </p:blipFill>
        <p:spPr>
          <a:xfrm>
            <a:off x="7858125" y="3168650"/>
            <a:ext cx="3044190" cy="222377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60070" y="-46355"/>
            <a:ext cx="10515600" cy="636905"/>
          </a:xfrm>
        </p:spPr>
        <p:txBody>
          <a:bodyPr/>
          <a:p>
            <a:r>
              <a:rPr lang="en-US" sz="2800">
                <a:solidFill>
                  <a:srgbClr val="0070C0"/>
                </a:solidFill>
              </a:rPr>
              <a:t>Various Indirect DM effect constraints</a:t>
            </a:r>
            <a:endParaRPr lang="en-US" sz="2800">
              <a:solidFill>
                <a:srgbClr val="0070C0"/>
              </a:solidFill>
            </a:endParaRPr>
          </a:p>
        </p:txBody>
      </p:sp>
      <p:sp>
        <p:nvSpPr>
          <p:cNvPr id="3" name="Content Placeholder 2"/>
          <p:cNvSpPr>
            <a:spLocks noGrp="1"/>
          </p:cNvSpPr>
          <p:nvPr>
            <p:ph idx="1"/>
          </p:nvPr>
        </p:nvSpPr>
        <p:spPr>
          <a:xfrm>
            <a:off x="560070" y="574675"/>
            <a:ext cx="11066780" cy="6047740"/>
          </a:xfrm>
        </p:spPr>
        <p:txBody>
          <a:bodyPr>
            <a:noAutofit/>
          </a:bodyPr>
          <a:p>
            <a:pPr marL="0" indent="0">
              <a:buNone/>
            </a:pPr>
            <a:r>
              <a:rPr lang="en-US" altLang="en-US" sz="2400">
                <a:solidFill>
                  <a:srgbClr val="C00000"/>
                </a:solidFill>
              </a:rPr>
              <a:t>mφ &lt; 177 MeV the DM annihilates mostly into pion pairs, </a:t>
            </a:r>
            <a:r>
              <a:rPr lang="en-US" sz="2400">
                <a:solidFill>
                  <a:srgbClr val="C00000"/>
                </a:solidFill>
                <a:latin typeface="Arial" panose="020B0604020202090204" pitchFamily="34" charset="0"/>
                <a:cs typeface="Arial" panose="020B0604020202090204" pitchFamily="34" charset="0"/>
                <a:sym typeface="+mn-ea"/>
              </a:rPr>
              <a:t>Φ Φ -&gt; </a:t>
            </a:r>
            <a:r>
              <a:rPr lang="en-US" sz="2400">
                <a:solidFill>
                  <a:srgbClr val="C00000"/>
                </a:solidFill>
                <a:latin typeface=".AppleSystemUIFont" charset="0"/>
                <a:cs typeface=".AppleSystemUIFont" charset="0"/>
                <a:sym typeface="+mn-ea"/>
              </a:rPr>
              <a:t>π</a:t>
            </a:r>
            <a:r>
              <a:rPr lang="en-US" sz="2400" baseline="30000">
                <a:solidFill>
                  <a:srgbClr val="C00000"/>
                </a:solidFill>
                <a:latin typeface=".AppleSystemUIFont" charset="0"/>
                <a:cs typeface=".AppleSystemUIFont" charset="0"/>
                <a:sym typeface="+mn-ea"/>
              </a:rPr>
              <a:t>+</a:t>
            </a:r>
            <a:r>
              <a:rPr lang="en-US" sz="2400">
                <a:solidFill>
                  <a:srgbClr val="C00000"/>
                </a:solidFill>
                <a:latin typeface=".AppleSystemUIFont" charset="0"/>
                <a:cs typeface=".AppleSystemUIFont" charset="0"/>
                <a:sym typeface="+mn-ea"/>
              </a:rPr>
              <a:t>π</a:t>
            </a:r>
            <a:r>
              <a:rPr lang="en-US" sz="2400" baseline="30000">
                <a:solidFill>
                  <a:srgbClr val="C00000"/>
                </a:solidFill>
                <a:latin typeface=".AppleSystemUIFont" charset="0"/>
                <a:cs typeface=".AppleSystemUIFont" charset="0"/>
                <a:sym typeface="+mn-ea"/>
              </a:rPr>
              <a:t>+</a:t>
            </a:r>
            <a:r>
              <a:rPr lang="en-US" sz="2400">
                <a:solidFill>
                  <a:srgbClr val="C00000"/>
                </a:solidFill>
                <a:latin typeface=".AppleSystemUIFont" charset="0"/>
                <a:cs typeface=".AppleSystemUIFont" charset="0"/>
                <a:sym typeface="+mn-ea"/>
              </a:rPr>
              <a:t>, π</a:t>
            </a:r>
            <a:r>
              <a:rPr lang="en-US" sz="2400" baseline="30000">
                <a:solidFill>
                  <a:srgbClr val="C00000"/>
                </a:solidFill>
                <a:latin typeface=".AppleSystemUIFont" charset="0"/>
                <a:cs typeface=".AppleSystemUIFont" charset="0"/>
                <a:sym typeface="+mn-ea"/>
              </a:rPr>
              <a:t>0</a:t>
            </a:r>
            <a:r>
              <a:rPr lang="en-US" sz="2400">
                <a:solidFill>
                  <a:srgbClr val="C00000"/>
                </a:solidFill>
                <a:latin typeface=".AppleSystemUIFont" charset="0"/>
                <a:cs typeface=".AppleSystemUIFont" charset="0"/>
                <a:sym typeface="+mn-ea"/>
              </a:rPr>
              <a:t>π</a:t>
            </a:r>
            <a:r>
              <a:rPr lang="en-US" sz="2400" baseline="30000">
                <a:solidFill>
                  <a:srgbClr val="C00000"/>
                </a:solidFill>
                <a:latin typeface=".AppleSystemUIFont" charset="0"/>
                <a:cs typeface=".AppleSystemUIFont" charset="0"/>
                <a:sym typeface="+mn-ea"/>
              </a:rPr>
              <a:t>0</a:t>
            </a:r>
            <a:r>
              <a:rPr lang="en-US" altLang="zh-CN" sz="2400">
                <a:solidFill>
                  <a:srgbClr val="C00000"/>
                </a:solidFill>
                <a:latin typeface="Arial" panose="020B0604020202090204" pitchFamily="34" charset="0"/>
                <a:cs typeface="Arial" panose="020B0604020202090204" pitchFamily="34" charset="0"/>
                <a:sym typeface="+mn-ea"/>
              </a:rPr>
              <a:t> </a:t>
            </a:r>
            <a:r>
              <a:rPr lang="en-US" altLang="en-US" sz="2400">
                <a:solidFill>
                  <a:srgbClr val="C00000"/>
                </a:solidFill>
              </a:rPr>
              <a:t>.</a:t>
            </a:r>
            <a:endParaRPr lang="en-US" altLang="en-US" sz="2400">
              <a:solidFill>
                <a:srgbClr val="C00000"/>
              </a:solidFill>
            </a:endParaRPr>
          </a:p>
          <a:p>
            <a:pPr marL="0" indent="0" algn="just">
              <a:buNone/>
            </a:pPr>
            <a:r>
              <a:rPr lang="en-US" altLang="en-US" sz="2400"/>
              <a:t>The neutral pions emit </a:t>
            </a:r>
            <a:r>
              <a:rPr lang="en-US" altLang="en-US" sz="2400">
                <a:solidFill>
                  <a:srgbClr val="C00000"/>
                </a:solidFill>
              </a:rPr>
              <a:t>photons</a:t>
            </a:r>
            <a:r>
              <a:rPr lang="en-US" altLang="en-US" sz="2400"/>
              <a:t> (</a:t>
            </a:r>
            <a:r>
              <a:rPr lang="en-US" sz="2400">
                <a:solidFill>
                  <a:srgbClr val="C00000"/>
                </a:solidFill>
                <a:latin typeface=".AppleSystemUIFont" charset="0"/>
                <a:cs typeface=".AppleSystemUIFont" charset="0"/>
                <a:sym typeface="+mn-ea"/>
              </a:rPr>
              <a:t>π</a:t>
            </a:r>
            <a:r>
              <a:rPr lang="en-US" sz="2400" baseline="30000">
                <a:solidFill>
                  <a:srgbClr val="C00000"/>
                </a:solidFill>
                <a:latin typeface=".AppleSystemUIFont" charset="0"/>
                <a:cs typeface=".AppleSystemUIFont" charset="0"/>
                <a:sym typeface="+mn-ea"/>
              </a:rPr>
              <a:t>0-&gt; γγ) </a:t>
            </a:r>
            <a:r>
              <a:rPr lang="en-US" altLang="en-US" sz="2400"/>
              <a:t>and the charged ones produce them radiatively or via the inverse Compton scattering of their </a:t>
            </a:r>
            <a:r>
              <a:rPr lang="en-US" altLang="en-US" sz="2400">
                <a:solidFill>
                  <a:srgbClr val="C00000"/>
                </a:solidFill>
              </a:rPr>
              <a:t>secondary electrons/positrons</a:t>
            </a:r>
            <a:r>
              <a:rPr lang="en-US" altLang="en-US" sz="2400"/>
              <a:t> off the background photons. </a:t>
            </a:r>
            <a:endParaRPr lang="en-US" altLang="en-US" sz="2400"/>
          </a:p>
          <a:p>
            <a:pPr marL="0" indent="0" algn="just">
              <a:buNone/>
            </a:pPr>
            <a:r>
              <a:rPr lang="en-US" altLang="en-US" sz="2400">
                <a:sym typeface="+mn-ea"/>
              </a:rPr>
              <a:t>These processes can take place within the DM halo of the Milky Way galaxy.</a:t>
            </a:r>
            <a:r>
              <a:rPr lang="en-US" altLang="en-US" sz="2400"/>
              <a:t>The DM couplings are subject to constraints from astrophysical X-ray and gamma-ray observations (from telescopes such as INTEGRAL, XMM-Newton, Fermi-LAT, etc). </a:t>
            </a:r>
            <a:endParaRPr lang="en-US" altLang="en-US" sz="2400"/>
          </a:p>
          <a:p>
            <a:pPr marL="0" indent="0" algn="just">
              <a:buNone/>
            </a:pPr>
            <a:endParaRPr lang="en-US" altLang="en-US" sz="2400"/>
          </a:p>
          <a:p>
            <a:pPr marL="0" indent="0" algn="just">
              <a:buNone/>
            </a:pPr>
            <a:r>
              <a:rPr lang="en-US" altLang="en-US" sz="2400">
                <a:solidFill>
                  <a:srgbClr val="0070C0"/>
                </a:solidFill>
              </a:rPr>
              <a:t>When DM annihilation occurs during the epoch of CMB, </a:t>
            </a:r>
            <a:r>
              <a:rPr lang="en-US" sz="2400">
                <a:solidFill>
                  <a:srgbClr val="C00000"/>
                </a:solidFill>
                <a:latin typeface="Arial" panose="020B0604020202090204" pitchFamily="34" charset="0"/>
                <a:cs typeface="Arial" panose="020B0604020202090204" pitchFamily="34" charset="0"/>
                <a:sym typeface="+mn-ea"/>
              </a:rPr>
              <a:t>Φ Φ -&gt; </a:t>
            </a:r>
            <a:r>
              <a:rPr lang="en-US" sz="2400">
                <a:solidFill>
                  <a:srgbClr val="C00000"/>
                </a:solidFill>
                <a:latin typeface=".AppleSystemUIFont" charset="0"/>
                <a:cs typeface=".AppleSystemUIFont" charset="0"/>
                <a:sym typeface="+mn-ea"/>
              </a:rPr>
              <a:t>π</a:t>
            </a:r>
            <a:r>
              <a:rPr lang="en-US" sz="2400" baseline="30000">
                <a:solidFill>
                  <a:srgbClr val="C00000"/>
                </a:solidFill>
                <a:latin typeface=".AppleSystemUIFont" charset="0"/>
                <a:cs typeface=".AppleSystemUIFont" charset="0"/>
                <a:sym typeface="+mn-ea"/>
              </a:rPr>
              <a:t>+</a:t>
            </a:r>
            <a:r>
              <a:rPr lang="en-US" sz="2400">
                <a:solidFill>
                  <a:srgbClr val="C00000"/>
                </a:solidFill>
                <a:latin typeface=".AppleSystemUIFont" charset="0"/>
                <a:cs typeface=".AppleSystemUIFont" charset="0"/>
                <a:sym typeface="+mn-ea"/>
              </a:rPr>
              <a:t>π</a:t>
            </a:r>
            <a:r>
              <a:rPr lang="en-US" sz="2400" baseline="30000">
                <a:solidFill>
                  <a:srgbClr val="C00000"/>
                </a:solidFill>
                <a:latin typeface=".AppleSystemUIFont" charset="0"/>
                <a:cs typeface=".AppleSystemUIFont" charset="0"/>
                <a:sym typeface="+mn-ea"/>
              </a:rPr>
              <a:t>+</a:t>
            </a:r>
            <a:r>
              <a:rPr lang="en-US" sz="2400">
                <a:solidFill>
                  <a:srgbClr val="C00000"/>
                </a:solidFill>
                <a:latin typeface=".AppleSystemUIFont" charset="0"/>
                <a:cs typeface=".AppleSystemUIFont" charset="0"/>
                <a:sym typeface="+mn-ea"/>
              </a:rPr>
              <a:t>, π</a:t>
            </a:r>
            <a:r>
              <a:rPr lang="en-US" sz="2400" baseline="30000">
                <a:solidFill>
                  <a:srgbClr val="C00000"/>
                </a:solidFill>
                <a:latin typeface=".AppleSystemUIFont" charset="0"/>
                <a:cs typeface=".AppleSystemUIFont" charset="0"/>
                <a:sym typeface="+mn-ea"/>
              </a:rPr>
              <a:t>0</a:t>
            </a:r>
            <a:r>
              <a:rPr lang="en-US" sz="2400">
                <a:solidFill>
                  <a:srgbClr val="C00000"/>
                </a:solidFill>
                <a:latin typeface=".AppleSystemUIFont" charset="0"/>
                <a:cs typeface=".AppleSystemUIFont" charset="0"/>
                <a:sym typeface="+mn-ea"/>
              </a:rPr>
              <a:t>π</a:t>
            </a:r>
            <a:r>
              <a:rPr lang="en-US" sz="2400" baseline="30000">
                <a:solidFill>
                  <a:srgbClr val="C00000"/>
                </a:solidFill>
                <a:latin typeface=".AppleSystemUIFont" charset="0"/>
                <a:cs typeface=".AppleSystemUIFont" charset="0"/>
                <a:sym typeface="+mn-ea"/>
              </a:rPr>
              <a:t>0</a:t>
            </a:r>
            <a:r>
              <a:rPr lang="en-US" altLang="zh-CN" sz="2400">
                <a:solidFill>
                  <a:srgbClr val="C00000"/>
                </a:solidFill>
                <a:latin typeface="Arial" panose="020B0604020202090204" pitchFamily="34" charset="0"/>
                <a:cs typeface="Arial" panose="020B0604020202090204" pitchFamily="34" charset="0"/>
                <a:sym typeface="+mn-ea"/>
              </a:rPr>
              <a:t> </a:t>
            </a:r>
            <a:r>
              <a:rPr lang="en-US" altLang="en-US" sz="2400">
                <a:solidFill>
                  <a:srgbClr val="0070C0"/>
                </a:solidFill>
              </a:rPr>
              <a:t> formation in the early Universe, the energy injected into the cosmic fluid from the annihilation products can alter the CMB anisotropy spectrum. </a:t>
            </a:r>
            <a:endParaRPr lang="en-US" altLang="en-US" sz="2400">
              <a:solidFill>
                <a:srgbClr val="0070C0"/>
              </a:solidFill>
            </a:endParaRPr>
          </a:p>
          <a:p>
            <a:pPr marL="0" indent="0" algn="just">
              <a:buNone/>
            </a:pPr>
            <a:r>
              <a:rPr lang="en-US" altLang="en-US" sz="2400">
                <a:solidFill>
                  <a:srgbClr val="0070C0"/>
                </a:solidFill>
              </a:rPr>
              <a:t>Therefore, measurements of CMB temperature and polarization anisotropies also imply restrictions on the annihilation processes. </a:t>
            </a:r>
            <a:endParaRPr lang="en-US" altLang="en-US" sz="2400">
              <a:solidFill>
                <a:srgbClr val="0070C0"/>
              </a:solidFill>
            </a:endParaRPr>
          </a:p>
          <a:p>
            <a:pPr marL="0" indent="0" algn="just">
              <a:buNone/>
            </a:pPr>
            <a:endParaRPr lang="en-US" altLang="en-US" sz="2400">
              <a:solidFill>
                <a:srgbClr val="0070C0"/>
              </a:solidFill>
            </a:endParaRPr>
          </a:p>
          <a:p>
            <a:pPr marL="0" indent="0" algn="just">
              <a:buNone/>
            </a:pPr>
            <a:r>
              <a:rPr lang="en-US" altLang="en-US" sz="2400">
                <a:solidFill>
                  <a:srgbClr val="C00000"/>
                </a:solidFill>
              </a:rPr>
              <a:t>Among indirect effects, CBM anisotropy spectrum gives a better constraint!</a:t>
            </a:r>
            <a:endParaRPr lang="en-US" altLang="en-US" sz="240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025" y="155575"/>
            <a:ext cx="11540490" cy="908050"/>
          </a:xfrm>
        </p:spPr>
        <p:txBody>
          <a:bodyPr>
            <a:normAutofit/>
          </a:bodyPr>
          <a:p>
            <a:r>
              <a:rPr lang="en-US" sz="3110">
                <a:solidFill>
                  <a:srgbClr val="0070C0"/>
                </a:solidFill>
              </a:rPr>
              <a:t>Indirect processes from effective interaction in the model</a:t>
            </a:r>
            <a:endParaRPr lang="en-US" sz="3110">
              <a:solidFill>
                <a:srgbClr val="0070C0"/>
              </a:solidFill>
            </a:endParaRPr>
          </a:p>
        </p:txBody>
      </p:sp>
      <p:pic>
        <p:nvPicPr>
          <p:cNvPr id="4" name="Content Placeholder 3"/>
          <p:cNvPicPr>
            <a:picLocks noChangeAspect="1"/>
          </p:cNvPicPr>
          <p:nvPr>
            <p:ph idx="1"/>
          </p:nvPr>
        </p:nvPicPr>
        <p:blipFill>
          <a:blip r:embed="rId1"/>
          <a:stretch>
            <a:fillRect/>
          </a:stretch>
        </p:blipFill>
        <p:spPr>
          <a:xfrm>
            <a:off x="33020" y="982980"/>
            <a:ext cx="5555615" cy="944880"/>
          </a:xfrm>
          <a:prstGeom prst="rect">
            <a:avLst/>
          </a:prstGeom>
        </p:spPr>
      </p:pic>
      <p:sp>
        <p:nvSpPr>
          <p:cNvPr id="5" name="Text Box 4"/>
          <p:cNvSpPr txBox="1"/>
          <p:nvPr/>
        </p:nvSpPr>
        <p:spPr>
          <a:xfrm>
            <a:off x="73025" y="2546985"/>
            <a:ext cx="5516245" cy="706755"/>
          </a:xfrm>
          <a:prstGeom prst="rect">
            <a:avLst/>
          </a:prstGeom>
        </p:spPr>
        <p:txBody>
          <a:bodyPr wrap="square">
            <a:spAutoFit/>
          </a:bodyPr>
          <a:p>
            <a:pPr marL="0" indent="0">
              <a:spcBef>
                <a:spcPct val="0"/>
              </a:spcBef>
              <a:spcAft>
                <a:spcPct val="0"/>
              </a:spcAft>
            </a:pPr>
            <a:r>
              <a:rPr lang="en-US" altLang="zh-CN" sz="2000" i="1"/>
              <a:t>“I.D.” indicates that the quantity has been derived for DM indirect searches</a:t>
            </a:r>
            <a:endParaRPr lang="en-US" altLang="zh-CN" sz="2000" i="1"/>
          </a:p>
        </p:txBody>
      </p:sp>
      <p:pic>
        <p:nvPicPr>
          <p:cNvPr id="7" name="Picture 6"/>
          <p:cNvPicPr>
            <a:picLocks noChangeAspect="1"/>
          </p:cNvPicPr>
          <p:nvPr/>
        </p:nvPicPr>
        <p:blipFill>
          <a:blip r:embed="rId2"/>
          <a:stretch>
            <a:fillRect/>
          </a:stretch>
        </p:blipFill>
        <p:spPr>
          <a:xfrm>
            <a:off x="73025" y="5707380"/>
            <a:ext cx="6022975" cy="653415"/>
          </a:xfrm>
          <a:prstGeom prst="rect">
            <a:avLst/>
          </a:prstGeom>
        </p:spPr>
      </p:pic>
      <p:pic>
        <p:nvPicPr>
          <p:cNvPr id="8" name="Picture 7"/>
          <p:cNvPicPr>
            <a:picLocks noChangeAspect="1"/>
          </p:cNvPicPr>
          <p:nvPr/>
        </p:nvPicPr>
        <p:blipFill>
          <a:blip r:embed="rId3"/>
          <a:stretch>
            <a:fillRect/>
          </a:stretch>
        </p:blipFill>
        <p:spPr>
          <a:xfrm>
            <a:off x="73025" y="4443730"/>
            <a:ext cx="5556250" cy="638810"/>
          </a:xfrm>
          <a:prstGeom prst="rect">
            <a:avLst/>
          </a:prstGeom>
        </p:spPr>
      </p:pic>
      <p:pic>
        <p:nvPicPr>
          <p:cNvPr id="9" name="Picture 8"/>
          <p:cNvPicPr>
            <a:picLocks noChangeAspect="1"/>
          </p:cNvPicPr>
          <p:nvPr/>
        </p:nvPicPr>
        <p:blipFill>
          <a:blip r:embed="rId4"/>
          <a:stretch>
            <a:fillRect/>
          </a:stretch>
        </p:blipFill>
        <p:spPr>
          <a:xfrm>
            <a:off x="5760720" y="892810"/>
            <a:ext cx="6431280" cy="4497070"/>
          </a:xfrm>
          <a:prstGeom prst="rect">
            <a:avLst/>
          </a:prstGeom>
        </p:spPr>
      </p:pic>
      <p:sp>
        <p:nvSpPr>
          <p:cNvPr id="10" name="Title 1"/>
          <p:cNvSpPr>
            <a:spLocks noGrp="1"/>
          </p:cNvSpPr>
          <p:nvPr/>
        </p:nvSpPr>
        <p:spPr>
          <a:xfrm>
            <a:off x="6258560" y="5389880"/>
            <a:ext cx="5786755" cy="1205865"/>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r>
              <a:rPr lang="en-US" sz="1900">
                <a:solidFill>
                  <a:srgbClr val="0070C0"/>
                </a:solidFill>
              </a:rPr>
              <a:t>LHC monojet production DM limit is also shown in the figurehe model</a:t>
            </a:r>
            <a:endParaRPr lang="en-US" sz="1900">
              <a:solidFill>
                <a:srgbClr val="0070C0"/>
              </a:solidFill>
            </a:endParaRPr>
          </a:p>
          <a:p>
            <a:endParaRPr lang="en-US" sz="1900">
              <a:solidFill>
                <a:srgbClr val="0070C0"/>
              </a:solidFill>
            </a:endParaRPr>
          </a:p>
          <a:p>
            <a:r>
              <a:rPr lang="en-US" sz="1900">
                <a:solidFill>
                  <a:srgbClr val="C00000"/>
                </a:solidFill>
              </a:rPr>
              <a:t>Very strongly constrain parameter space and also allowed DM mass range, but DM window allowed!!!</a:t>
            </a:r>
            <a:endParaRPr lang="en-US" sz="190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55320" y="2033270"/>
            <a:ext cx="5206365" cy="1819910"/>
          </a:xfrm>
          <a:prstGeom prst="rect">
            <a:avLst/>
          </a:prstGeom>
        </p:spPr>
      </p:pic>
      <p:grpSp>
        <p:nvGrpSpPr>
          <p:cNvPr id="5" name="组合 4"/>
          <p:cNvGrpSpPr/>
          <p:nvPr/>
        </p:nvGrpSpPr>
        <p:grpSpPr>
          <a:xfrm>
            <a:off x="2302510" y="5090160"/>
            <a:ext cx="6867525" cy="1417320"/>
            <a:chOff x="1688041" y="4791921"/>
            <a:chExt cx="5680327" cy="1124131"/>
          </a:xfrm>
        </p:grpSpPr>
        <p:pic>
          <p:nvPicPr>
            <p:cNvPr id="7" name="Picture 1"/>
            <p:cNvPicPr>
              <a:picLocks noChangeAspect="1"/>
            </p:cNvPicPr>
            <p:nvPr/>
          </p:nvPicPr>
          <p:blipFill>
            <a:blip r:embed="rId2"/>
            <a:stretch>
              <a:fillRect/>
            </a:stretch>
          </p:blipFill>
          <p:spPr>
            <a:xfrm>
              <a:off x="1688041" y="4791921"/>
              <a:ext cx="5680327" cy="1124131"/>
            </a:xfrm>
            <a:prstGeom prst="rect">
              <a:avLst/>
            </a:prstGeom>
          </p:spPr>
        </p:pic>
        <p:sp>
          <p:nvSpPr>
            <p:cNvPr id="10" name="圆角矩形 9"/>
            <p:cNvSpPr/>
            <p:nvPr/>
          </p:nvSpPr>
          <p:spPr>
            <a:xfrm>
              <a:off x="3527850" y="5497528"/>
              <a:ext cx="1401244" cy="345983"/>
            </a:xfrm>
            <a:prstGeom prst="roundRect">
              <a:avLst/>
            </a:prstGeom>
            <a:solidFill>
              <a:srgbClr val="FFFF00">
                <a:alpha val="3475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 name="组合 10"/>
          <p:cNvGrpSpPr/>
          <p:nvPr/>
        </p:nvGrpSpPr>
        <p:grpSpPr>
          <a:xfrm>
            <a:off x="7223760" y="3376295"/>
            <a:ext cx="4207510" cy="1774016"/>
            <a:chOff x="402730" y="1794182"/>
            <a:chExt cx="3565706" cy="1844719"/>
          </a:xfrm>
        </p:grpSpPr>
        <p:grpSp>
          <p:nvGrpSpPr>
            <p:cNvPr id="13" name="Group 8"/>
            <p:cNvGrpSpPr/>
            <p:nvPr/>
          </p:nvGrpSpPr>
          <p:grpSpPr>
            <a:xfrm>
              <a:off x="402730" y="1833515"/>
              <a:ext cx="3565706" cy="1801224"/>
              <a:chOff x="1763199" y="3233189"/>
              <a:chExt cx="8254053" cy="2911312"/>
            </a:xfrm>
          </p:grpSpPr>
          <p:pic>
            <p:nvPicPr>
              <p:cNvPr id="19" name="Picture 9"/>
              <p:cNvPicPr>
                <a:picLocks noChangeAspect="1"/>
              </p:cNvPicPr>
              <p:nvPr/>
            </p:nvPicPr>
            <p:blipFill>
              <a:blip r:embed="rId3"/>
              <a:stretch>
                <a:fillRect/>
              </a:stretch>
            </p:blipFill>
            <p:spPr>
              <a:xfrm>
                <a:off x="1763199" y="3233189"/>
                <a:ext cx="8254053" cy="2911312"/>
              </a:xfrm>
              <a:prstGeom prst="rect">
                <a:avLst/>
              </a:prstGeom>
            </p:spPr>
          </p:pic>
          <p:sp>
            <p:nvSpPr>
              <p:cNvPr id="20" name="Rounded Rectangle 10"/>
              <p:cNvSpPr/>
              <p:nvPr/>
            </p:nvSpPr>
            <p:spPr>
              <a:xfrm>
                <a:off x="2002971" y="3900188"/>
                <a:ext cx="1448583" cy="3773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DM</a:t>
                </a:r>
                <a:endParaRPr lang="en-US" sz="1600" dirty="0">
                  <a:solidFill>
                    <a:schemeClr val="tx1"/>
                  </a:solidFill>
                </a:endParaRPr>
              </a:p>
            </p:txBody>
          </p:sp>
        </p:grpSp>
        <p:sp>
          <p:nvSpPr>
            <p:cNvPr id="14" name="文本框 13"/>
            <p:cNvSpPr txBox="1"/>
            <p:nvPr/>
          </p:nvSpPr>
          <p:spPr>
            <a:xfrm>
              <a:off x="2829010" y="1794182"/>
              <a:ext cx="812704" cy="350623"/>
            </a:xfrm>
            <a:prstGeom prst="rect">
              <a:avLst/>
            </a:prstGeom>
            <a:noFill/>
          </p:spPr>
          <p:txBody>
            <a:bodyPr wrap="square" rtlCol="0">
              <a:spAutoFit/>
            </a:bodyPr>
            <a:lstStyle/>
            <a:p>
              <a:r>
                <a:rPr kumimoji="1" lang="en-US" altLang="zh-CN" sz="1600" b="1" dirty="0">
                  <a:solidFill>
                    <a:srgbClr val="FF0000"/>
                  </a:solidFill>
                </a:rPr>
                <a:t>short</a:t>
              </a:r>
              <a:endParaRPr kumimoji="1" lang="zh-CN" altLang="en-US" sz="1600" b="1" dirty="0">
                <a:solidFill>
                  <a:srgbClr val="FF0000"/>
                </a:solidFill>
              </a:endParaRPr>
            </a:p>
          </p:txBody>
        </p:sp>
        <p:sp>
          <p:nvSpPr>
            <p:cNvPr id="15" name="文本框 14"/>
            <p:cNvSpPr txBox="1"/>
            <p:nvPr/>
          </p:nvSpPr>
          <p:spPr>
            <a:xfrm>
              <a:off x="2875421" y="3288278"/>
              <a:ext cx="715150" cy="350623"/>
            </a:xfrm>
            <a:prstGeom prst="rect">
              <a:avLst/>
            </a:prstGeom>
            <a:noFill/>
          </p:spPr>
          <p:txBody>
            <a:bodyPr wrap="square" rtlCol="0">
              <a:spAutoFit/>
            </a:bodyPr>
            <a:lstStyle/>
            <a:p>
              <a:r>
                <a:rPr kumimoji="1" lang="en-US" altLang="zh-CN" sz="1600" b="1" dirty="0">
                  <a:solidFill>
                    <a:srgbClr val="FF0000"/>
                  </a:solidFill>
                </a:rPr>
                <a:t>long</a:t>
              </a:r>
              <a:endParaRPr kumimoji="1" lang="zh-CN" altLang="en-US" sz="1600" b="1" dirty="0">
                <a:solidFill>
                  <a:srgbClr val="FF0000"/>
                </a:solidFill>
              </a:endParaRPr>
            </a:p>
          </p:txBody>
        </p:sp>
      </p:grpSp>
      <p:sp>
        <p:nvSpPr>
          <p:cNvPr id="23" name="文本框 22"/>
          <p:cNvSpPr txBox="1"/>
          <p:nvPr/>
        </p:nvSpPr>
        <p:spPr>
          <a:xfrm>
            <a:off x="7223760" y="3951605"/>
            <a:ext cx="1236345" cy="337185"/>
          </a:xfrm>
          <a:prstGeom prst="rect">
            <a:avLst/>
          </a:prstGeom>
          <a:noFill/>
        </p:spPr>
        <p:txBody>
          <a:bodyPr wrap="none" rtlCol="0">
            <a:noAutofit/>
          </a:bodyPr>
          <a:lstStyle/>
          <a:p>
            <a:r>
              <a:rPr kumimoji="1" lang="en-US" altLang="zh-CN" sz="1200" b="1" dirty="0">
                <a:solidFill>
                  <a:srgbClr val="C00000"/>
                </a:solidFill>
              </a:rPr>
              <a:t>No quenching!</a:t>
            </a:r>
            <a:endParaRPr kumimoji="1" lang="zh-CN" altLang="en-US" sz="1200" b="1" dirty="0">
              <a:solidFill>
                <a:srgbClr val="C00000"/>
              </a:solidFill>
            </a:endParaRPr>
          </a:p>
        </p:txBody>
      </p:sp>
      <p:sp>
        <p:nvSpPr>
          <p:cNvPr id="24" name="TextBox 4"/>
          <p:cNvSpPr txBox="1"/>
          <p:nvPr/>
        </p:nvSpPr>
        <p:spPr>
          <a:xfrm>
            <a:off x="7363638" y="3486454"/>
            <a:ext cx="2180590" cy="245110"/>
          </a:xfrm>
          <a:prstGeom prst="rect">
            <a:avLst/>
          </a:prstGeom>
          <a:noFill/>
        </p:spPr>
        <p:txBody>
          <a:bodyPr wrap="none" rtlCol="0">
            <a:spAutoFit/>
          </a:bodyPr>
          <a:lstStyle/>
          <a:p>
            <a:pPr algn="ctr"/>
            <a:r>
              <a:rPr lang="en-US" altLang="zh-CN" sz="1000" b="1" dirty="0">
                <a:solidFill>
                  <a:srgbClr val="FF0000"/>
                </a:solidFill>
              </a:rPr>
              <a:t>Two</a:t>
            </a:r>
            <a:r>
              <a:rPr lang="zh-CN" altLang="en-US" sz="1000" b="1" dirty="0">
                <a:solidFill>
                  <a:srgbClr val="FF0000"/>
                </a:solidFill>
              </a:rPr>
              <a:t> </a:t>
            </a:r>
            <a:r>
              <a:rPr lang="en-US" altLang="zh-CN" sz="1000" b="1" dirty="0">
                <a:solidFill>
                  <a:srgbClr val="FF0000"/>
                </a:solidFill>
              </a:rPr>
              <a:t>tracks</a:t>
            </a:r>
            <a:r>
              <a:rPr lang="zh-CN" altLang="en-US" sz="1000" b="1" dirty="0">
                <a:solidFill>
                  <a:srgbClr val="FF0000"/>
                </a:solidFill>
              </a:rPr>
              <a:t> </a:t>
            </a:r>
            <a:r>
              <a:rPr lang="en-US" altLang="zh-CN" sz="1000" b="1" dirty="0">
                <a:solidFill>
                  <a:srgbClr val="FF0000"/>
                </a:solidFill>
              </a:rPr>
              <a:t>from the same vertex</a:t>
            </a:r>
            <a:endParaRPr lang="en-US" sz="1000" b="1" dirty="0">
              <a:solidFill>
                <a:srgbClr val="FF0000"/>
              </a:solidFill>
            </a:endParaRPr>
          </a:p>
        </p:txBody>
      </p:sp>
      <p:sp>
        <p:nvSpPr>
          <p:cNvPr id="26" name="Title 25"/>
          <p:cNvSpPr>
            <a:spLocks noGrp="1"/>
          </p:cNvSpPr>
          <p:nvPr>
            <p:ph type="title"/>
            <p:custDataLst>
              <p:tags r:id="rId4"/>
            </p:custDataLst>
          </p:nvPr>
        </p:nvSpPr>
        <p:spPr>
          <a:xfrm>
            <a:off x="530225" y="691515"/>
            <a:ext cx="10515600" cy="1002030"/>
          </a:xfrm>
        </p:spPr>
        <p:txBody>
          <a:bodyPr>
            <a:normAutofit fontScale="90000"/>
          </a:bodyPr>
          <a:p>
            <a:r>
              <a:rPr lang="en-US" sz="2800">
                <a:solidFill>
                  <a:srgbClr val="0070C0"/>
                </a:solidFill>
              </a:rPr>
              <a:t>The Migdal effects and light DM constraints</a:t>
            </a:r>
            <a:br>
              <a:rPr lang="en-US" sz="2400"/>
            </a:br>
            <a:br>
              <a:rPr lang="en-US" sz="2400"/>
            </a:br>
            <a:endParaRPr lang="en-US" sz="2400"/>
          </a:p>
        </p:txBody>
      </p:sp>
      <p:pic>
        <p:nvPicPr>
          <p:cNvPr id="30" name="Picture 29"/>
          <p:cNvPicPr>
            <a:picLocks noChangeAspect="1"/>
          </p:cNvPicPr>
          <p:nvPr>
            <p:custDataLst>
              <p:tags r:id="rId5"/>
            </p:custDataLst>
          </p:nvPr>
        </p:nvPicPr>
        <p:blipFill>
          <a:blip r:embed="rId6"/>
          <a:stretch>
            <a:fillRect/>
          </a:stretch>
        </p:blipFill>
        <p:spPr>
          <a:xfrm>
            <a:off x="7444105" y="1617980"/>
            <a:ext cx="4429760" cy="923925"/>
          </a:xfrm>
          <a:prstGeom prst="rect">
            <a:avLst/>
          </a:prstGeom>
        </p:spPr>
      </p:pic>
      <p:pic>
        <p:nvPicPr>
          <p:cNvPr id="31" name="Picture 30"/>
          <p:cNvPicPr>
            <a:picLocks noChangeAspect="1"/>
          </p:cNvPicPr>
          <p:nvPr>
            <p:custDataLst>
              <p:tags r:id="rId7"/>
            </p:custDataLst>
          </p:nvPr>
        </p:nvPicPr>
        <p:blipFill>
          <a:blip r:embed="rId8"/>
          <a:stretch>
            <a:fillRect/>
          </a:stretch>
        </p:blipFill>
        <p:spPr>
          <a:xfrm>
            <a:off x="6437630" y="2360930"/>
            <a:ext cx="5597525" cy="923290"/>
          </a:xfrm>
          <a:prstGeom prst="rect">
            <a:avLst/>
          </a:prstGeom>
        </p:spPr>
      </p:pic>
      <p:sp>
        <p:nvSpPr>
          <p:cNvPr id="3" name="Content Placeholder 2"/>
          <p:cNvSpPr/>
          <p:nvPr>
            <p:ph idx="1"/>
          </p:nvPr>
        </p:nvSpPr>
        <p:spPr>
          <a:xfrm>
            <a:off x="530225" y="1149350"/>
            <a:ext cx="10515600" cy="4351338"/>
          </a:xfrm>
        </p:spPr>
        <p:txBody>
          <a:bodyPr/>
          <a:p>
            <a:pPr marL="0" indent="0">
              <a:buNone/>
            </a:pPr>
            <a:r>
              <a:rPr lang="en-US" sz="2400"/>
              <a:t>Threshold of electron too recoil for Xenon experiment: ~ 100 eV</a:t>
            </a:r>
            <a:endParaRPr lang="en-US" sz="2400"/>
          </a:p>
        </p:txBody>
      </p:sp>
      <p:sp>
        <p:nvSpPr>
          <p:cNvPr id="4" name="Title 25"/>
          <p:cNvSpPr>
            <a:spLocks noGrp="1"/>
          </p:cNvSpPr>
          <p:nvPr>
            <p:custDataLst>
              <p:tags r:id="rId9"/>
            </p:custDataLst>
          </p:nvPr>
        </p:nvSpPr>
        <p:spPr>
          <a:xfrm>
            <a:off x="530225" y="3810635"/>
            <a:ext cx="6694170" cy="1001395"/>
          </a:xfrm>
          <a:prstGeom prst="rect">
            <a:avLst/>
          </a:prstGeom>
        </p:spPr>
        <p:txBody>
          <a:bodyPr vert="horz" lIns="91440" tIns="45720" rIns="91440" bIns="45720" rtlCol="0" anchor="ctr" anchorCtr="0">
            <a:normAutofit fontScale="25000"/>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r>
              <a:rPr lang="en-US" sz="8000">
                <a:solidFill>
                  <a:srgbClr val="0070C0"/>
                </a:solidFill>
              </a:rPr>
              <a:t>Light DM recoil energy on nuclei too small, not sensitive.</a:t>
            </a:r>
            <a:endParaRPr lang="en-US" sz="8000">
              <a:solidFill>
                <a:srgbClr val="0070C0"/>
              </a:solidFill>
            </a:endParaRPr>
          </a:p>
          <a:p>
            <a:endParaRPr lang="en-US" sz="8000">
              <a:solidFill>
                <a:srgbClr val="0070C0"/>
              </a:solidFill>
            </a:endParaRPr>
          </a:p>
          <a:p>
            <a:r>
              <a:rPr lang="en-US" sz="8000">
                <a:solidFill>
                  <a:srgbClr val="0070C0"/>
                </a:solidFill>
              </a:rPr>
              <a:t>But sensitive to electron reciol energy from Migdal effect</a:t>
            </a:r>
            <a:br>
              <a:rPr lang="en-US" sz="8000"/>
            </a:br>
            <a:br>
              <a:rPr lang="en-US" sz="2400"/>
            </a:br>
            <a:endParaRPr lang="en-US" sz="2400"/>
          </a:p>
        </p:txBody>
      </p:sp>
      <p:sp>
        <p:nvSpPr>
          <p:cNvPr id="8" name="Title 1"/>
          <p:cNvSpPr>
            <a:spLocks noGrp="1"/>
          </p:cNvSpPr>
          <p:nvPr/>
        </p:nvSpPr>
        <p:spPr>
          <a:xfrm>
            <a:off x="353695" y="99695"/>
            <a:ext cx="10515600" cy="5740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r>
              <a:rPr lang="en-US" sz="2800">
                <a:solidFill>
                  <a:srgbClr val="0070C0"/>
                </a:solidFill>
              </a:rPr>
              <a:t>4. </a:t>
            </a:r>
            <a:r>
              <a:rPr lang="en-US" altLang="zh-CN" sz="2800" dirty="0">
                <a:solidFill>
                  <a:srgbClr val="0070C0"/>
                </a:solidFill>
                <a:sym typeface="+mn-ea"/>
              </a:rPr>
              <a:t>Direct DM searches and Migdal effects</a:t>
            </a:r>
            <a:endParaRPr lang="en-US" altLang="zh-CN" sz="2800" dirty="0">
              <a:solidFill>
                <a:srgbClr val="0070C0"/>
              </a:solidFill>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Picture 12"/>
          <p:cNvPicPr>
            <a:picLocks noChangeAspect="1"/>
          </p:cNvPicPr>
          <p:nvPr>
            <p:custDataLst>
              <p:tags r:id="rId1"/>
            </p:custDataLst>
          </p:nvPr>
        </p:nvPicPr>
        <p:blipFill>
          <a:blip r:embed="rId2"/>
          <a:stretch>
            <a:fillRect/>
          </a:stretch>
        </p:blipFill>
        <p:spPr>
          <a:xfrm>
            <a:off x="743585" y="448945"/>
            <a:ext cx="10704195" cy="3899535"/>
          </a:xfrm>
          <a:prstGeom prst="rect">
            <a:avLst/>
          </a:prstGeom>
        </p:spPr>
      </p:pic>
      <p:sp>
        <p:nvSpPr>
          <p:cNvPr id="15" name="Title 1"/>
          <p:cNvSpPr>
            <a:spLocks noGrp="1"/>
          </p:cNvSpPr>
          <p:nvPr>
            <p:custDataLst>
              <p:tags r:id="rId3"/>
            </p:custDataLst>
          </p:nvPr>
        </p:nvSpPr>
        <p:spPr>
          <a:xfrm>
            <a:off x="1036955" y="4750435"/>
            <a:ext cx="10215880" cy="2009775"/>
          </a:xfrm>
          <a:prstGeom prst="rect">
            <a:avLst/>
          </a:prstGeom>
        </p:spPr>
        <p:txBody>
          <a:bodyPr vert="horz" lIns="91440" tIns="45720" rIns="91440" bIns="45720" rtlCol="0" anchor="ctr" anchorCtr="0">
            <a:normAutofit fontScale="25000"/>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r>
              <a:rPr lang="en-US" sz="8000">
                <a:solidFill>
                  <a:srgbClr val="0070C0"/>
                </a:solidFill>
              </a:rPr>
              <a:t>Left figure, m</a:t>
            </a:r>
            <a:r>
              <a:rPr lang="en-US" sz="8000" baseline="-25000">
                <a:solidFill>
                  <a:srgbClr val="0070C0"/>
                </a:solidFill>
                <a:latin typeface="Arial" panose="020B0604020202090204" pitchFamily="34" charset="0"/>
                <a:cs typeface="Arial" panose="020B0604020202090204" pitchFamily="34" charset="0"/>
              </a:rPr>
              <a:t>Φ</a:t>
            </a:r>
            <a:r>
              <a:rPr lang="en-US" sz="8000">
                <a:solidFill>
                  <a:srgbClr val="0070C0"/>
                </a:solidFill>
                <a:latin typeface="Arial" panose="020B0604020202090204" pitchFamily="34" charset="0"/>
                <a:cs typeface="Arial" panose="020B0604020202090204" pitchFamily="34" charset="0"/>
              </a:rPr>
              <a:t> is mediator mass, not the dark mass.</a:t>
            </a:r>
            <a:endParaRPr lang="en-US" sz="8000">
              <a:solidFill>
                <a:srgbClr val="0070C0"/>
              </a:solidFill>
              <a:latin typeface="Arial" panose="020B0604020202090204" pitchFamily="34" charset="0"/>
              <a:cs typeface="Arial" panose="020B0604020202090204" pitchFamily="34" charset="0"/>
            </a:endParaRPr>
          </a:p>
          <a:p>
            <a:endParaRPr lang="en-US" sz="8000">
              <a:solidFill>
                <a:srgbClr val="C00000"/>
              </a:solidFill>
              <a:latin typeface="Arial" panose="020B0604020202090204" pitchFamily="34" charset="0"/>
              <a:cs typeface="Arial" panose="020B0604020202090204" pitchFamily="34" charset="0"/>
            </a:endParaRPr>
          </a:p>
          <a:p>
            <a:r>
              <a:rPr lang="en-US" sz="8000">
                <a:solidFill>
                  <a:srgbClr val="C00000"/>
                </a:solidFill>
              </a:rPr>
              <a:t>Problem: If only  a non-zero         , ruled out by PandaX4T data</a:t>
            </a:r>
            <a:endParaRPr lang="en-US" sz="8000">
              <a:solidFill>
                <a:srgbClr val="C00000"/>
              </a:solidFill>
            </a:endParaRPr>
          </a:p>
          <a:p>
            <a:endParaRPr lang="en-US" sz="8000">
              <a:solidFill>
                <a:srgbClr val="C00000"/>
              </a:solidFill>
            </a:endParaRPr>
          </a:p>
          <a:p>
            <a:r>
              <a:rPr lang="en-US" sz="8000">
                <a:solidFill>
                  <a:srgbClr val="C00000"/>
                </a:solidFill>
              </a:rPr>
              <a:t>similarly  for only C</a:t>
            </a:r>
            <a:r>
              <a:rPr lang="en-US" sz="8000" baseline="30000">
                <a:solidFill>
                  <a:srgbClr val="C00000"/>
                </a:solidFill>
              </a:rPr>
              <a:t>S,uu</a:t>
            </a:r>
            <a:r>
              <a:rPr lang="en-US" sz="8000">
                <a:solidFill>
                  <a:srgbClr val="C00000"/>
                </a:solidFill>
              </a:rPr>
              <a:t> and C</a:t>
            </a:r>
            <a:r>
              <a:rPr lang="en-US" sz="8000" baseline="30000">
                <a:solidFill>
                  <a:srgbClr val="C00000"/>
                </a:solidFill>
              </a:rPr>
              <a:t>S,dd  </a:t>
            </a:r>
            <a:r>
              <a:rPr lang="en-US" sz="8000">
                <a:solidFill>
                  <a:srgbClr val="C00000"/>
                </a:solidFill>
              </a:rPr>
              <a:t>ruled out by data.</a:t>
            </a:r>
            <a:r>
              <a:rPr lang="en-US" sz="8000" baseline="30000">
                <a:solidFill>
                  <a:srgbClr val="C00000"/>
                </a:solidFill>
              </a:rPr>
              <a:t> </a:t>
            </a:r>
            <a:r>
              <a:rPr lang="en-US" sz="8000">
                <a:solidFill>
                  <a:srgbClr val="C00000"/>
                </a:solidFill>
              </a:rPr>
              <a:t> Also even if only uu, dd together and allow cancellations, also ruled out.</a:t>
            </a:r>
            <a:endParaRPr lang="en-US" sz="8000">
              <a:solidFill>
                <a:srgbClr val="C00000"/>
              </a:solidFill>
            </a:endParaRPr>
          </a:p>
          <a:p>
            <a:endParaRPr lang="en-US" sz="8000">
              <a:solidFill>
                <a:srgbClr val="C00000"/>
              </a:solidFill>
            </a:endParaRPr>
          </a:p>
          <a:p>
            <a:r>
              <a:rPr lang="en-US" sz="8000">
                <a:solidFill>
                  <a:srgbClr val="C00000"/>
                </a:solidFill>
              </a:rPr>
              <a:t>But include uu, dd and ss all togheter, possible to have suviving regions!!      </a:t>
            </a:r>
            <a:r>
              <a:rPr lang="en-US" sz="2000">
                <a:solidFill>
                  <a:srgbClr val="C00000"/>
                </a:solidFill>
              </a:rPr>
              <a:t>      </a:t>
            </a:r>
            <a:r>
              <a:rPr lang="en-US" sz="2000"/>
              <a:t>                                                                        </a:t>
            </a:r>
            <a:endParaRPr lang="en-US" sz="2000"/>
          </a:p>
          <a:p>
            <a:r>
              <a:rPr lang="en-US" sz="2000"/>
              <a:t>                                                                         </a:t>
            </a:r>
            <a:endParaRPr lang="en-US" sz="2000"/>
          </a:p>
        </p:txBody>
      </p:sp>
      <p:pic>
        <p:nvPicPr>
          <p:cNvPr id="17" name="Picture 16"/>
          <p:cNvPicPr>
            <a:picLocks noChangeAspect="1"/>
          </p:cNvPicPr>
          <p:nvPr>
            <p:custDataLst>
              <p:tags r:id="rId4"/>
            </p:custDataLst>
          </p:nvPr>
        </p:nvPicPr>
        <p:blipFill>
          <a:blip r:embed="rId5"/>
          <a:stretch>
            <a:fillRect/>
          </a:stretch>
        </p:blipFill>
        <p:spPr>
          <a:xfrm>
            <a:off x="4326255" y="5123180"/>
            <a:ext cx="563245" cy="357505"/>
          </a:xfrm>
          <a:prstGeom prst="rect">
            <a:avLst/>
          </a:prstGeom>
        </p:spPr>
      </p:pic>
      <p:pic>
        <p:nvPicPr>
          <p:cNvPr id="2" name="Picture 1"/>
          <p:cNvPicPr>
            <a:picLocks noChangeAspect="1"/>
          </p:cNvPicPr>
          <p:nvPr/>
        </p:nvPicPr>
        <p:blipFill>
          <a:blip r:embed="rId6"/>
          <a:stretch>
            <a:fillRect/>
          </a:stretch>
        </p:blipFill>
        <p:spPr>
          <a:xfrm>
            <a:off x="6196965" y="533400"/>
            <a:ext cx="5055870" cy="38030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p:cNvPicPr>
            <a:picLocks noChangeAspect="1"/>
          </p:cNvPicPr>
          <p:nvPr>
            <p:ph idx="1"/>
          </p:nvPr>
        </p:nvPicPr>
        <p:blipFill>
          <a:blip r:embed="rId1"/>
          <a:stretch>
            <a:fillRect/>
          </a:stretch>
        </p:blipFill>
        <p:spPr>
          <a:xfrm>
            <a:off x="6336665" y="918845"/>
            <a:ext cx="389255" cy="400050"/>
          </a:xfrm>
          <a:prstGeom prst="rect">
            <a:avLst/>
          </a:prstGeom>
        </p:spPr>
      </p:pic>
      <p:pic>
        <p:nvPicPr>
          <p:cNvPr id="4" name="Picture 3"/>
          <p:cNvPicPr>
            <a:picLocks noChangeAspect="1"/>
          </p:cNvPicPr>
          <p:nvPr/>
        </p:nvPicPr>
        <p:blipFill>
          <a:blip r:embed="rId2"/>
          <a:stretch>
            <a:fillRect/>
          </a:stretch>
        </p:blipFill>
        <p:spPr>
          <a:xfrm>
            <a:off x="6751955" y="687070"/>
            <a:ext cx="5335270" cy="863600"/>
          </a:xfrm>
          <a:prstGeom prst="rect">
            <a:avLst/>
          </a:prstGeom>
        </p:spPr>
      </p:pic>
      <p:grpSp>
        <p:nvGrpSpPr>
          <p:cNvPr id="5" name="组合 4"/>
          <p:cNvGrpSpPr/>
          <p:nvPr/>
        </p:nvGrpSpPr>
        <p:grpSpPr>
          <a:xfrm>
            <a:off x="273050" y="431165"/>
            <a:ext cx="5972175" cy="1162050"/>
            <a:chOff x="1688041" y="4791921"/>
            <a:chExt cx="5680327" cy="1124131"/>
          </a:xfrm>
        </p:grpSpPr>
        <p:pic>
          <p:nvPicPr>
            <p:cNvPr id="7" name="Picture 1"/>
            <p:cNvPicPr>
              <a:picLocks noChangeAspect="1"/>
            </p:cNvPicPr>
            <p:nvPr/>
          </p:nvPicPr>
          <p:blipFill>
            <a:blip r:embed="rId3"/>
            <a:stretch>
              <a:fillRect/>
            </a:stretch>
          </p:blipFill>
          <p:spPr>
            <a:xfrm>
              <a:off x="1688041" y="4791921"/>
              <a:ext cx="5680327" cy="1124131"/>
            </a:xfrm>
            <a:prstGeom prst="rect">
              <a:avLst/>
            </a:prstGeom>
          </p:spPr>
        </p:pic>
        <p:sp>
          <p:nvSpPr>
            <p:cNvPr id="10" name="圆角矩形 9"/>
            <p:cNvSpPr/>
            <p:nvPr/>
          </p:nvSpPr>
          <p:spPr>
            <a:xfrm>
              <a:off x="3527850" y="5497528"/>
              <a:ext cx="1401244" cy="345983"/>
            </a:xfrm>
            <a:prstGeom prst="roundRect">
              <a:avLst/>
            </a:prstGeom>
            <a:solidFill>
              <a:srgbClr val="FFFF00">
                <a:alpha val="3475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kumimoji="1" lang="zh-CN" altLang="en-US"/>
            </a:p>
          </p:txBody>
        </p:sp>
      </p:grpSp>
      <p:pic>
        <p:nvPicPr>
          <p:cNvPr id="8" name="Picture 7"/>
          <p:cNvPicPr>
            <a:picLocks noChangeAspect="1"/>
          </p:cNvPicPr>
          <p:nvPr/>
        </p:nvPicPr>
        <p:blipFill>
          <a:blip r:embed="rId4"/>
          <a:stretch>
            <a:fillRect/>
          </a:stretch>
        </p:blipFill>
        <p:spPr>
          <a:xfrm>
            <a:off x="415290" y="1936115"/>
            <a:ext cx="3785870" cy="702945"/>
          </a:xfrm>
          <a:prstGeom prst="rect">
            <a:avLst/>
          </a:prstGeom>
        </p:spPr>
      </p:pic>
      <p:pic>
        <p:nvPicPr>
          <p:cNvPr id="9" name="Picture 8"/>
          <p:cNvPicPr>
            <a:picLocks noChangeAspect="1"/>
          </p:cNvPicPr>
          <p:nvPr/>
        </p:nvPicPr>
        <p:blipFill>
          <a:blip r:embed="rId5"/>
          <a:stretch>
            <a:fillRect/>
          </a:stretch>
        </p:blipFill>
        <p:spPr>
          <a:xfrm>
            <a:off x="396240" y="2814320"/>
            <a:ext cx="3942080" cy="1229360"/>
          </a:xfrm>
          <a:prstGeom prst="rect">
            <a:avLst/>
          </a:prstGeom>
        </p:spPr>
      </p:pic>
      <p:pic>
        <p:nvPicPr>
          <p:cNvPr id="11" name="Picture 10"/>
          <p:cNvPicPr>
            <a:picLocks noChangeAspect="1"/>
          </p:cNvPicPr>
          <p:nvPr/>
        </p:nvPicPr>
        <p:blipFill>
          <a:blip r:embed="rId6"/>
          <a:stretch>
            <a:fillRect/>
          </a:stretch>
        </p:blipFill>
        <p:spPr>
          <a:xfrm>
            <a:off x="415290" y="4306570"/>
            <a:ext cx="5278120" cy="1044575"/>
          </a:xfrm>
          <a:prstGeom prst="rect">
            <a:avLst/>
          </a:prstGeom>
        </p:spPr>
      </p:pic>
      <p:pic>
        <p:nvPicPr>
          <p:cNvPr id="12" name="Picture 11"/>
          <p:cNvPicPr>
            <a:picLocks noChangeAspect="1"/>
          </p:cNvPicPr>
          <p:nvPr/>
        </p:nvPicPr>
        <p:blipFill>
          <a:blip r:embed="rId7"/>
          <a:stretch>
            <a:fillRect/>
          </a:stretch>
        </p:blipFill>
        <p:spPr>
          <a:xfrm>
            <a:off x="5774055" y="1550670"/>
            <a:ext cx="5972175" cy="4343400"/>
          </a:xfrm>
          <a:prstGeom prst="rect">
            <a:avLst/>
          </a:prstGeom>
        </p:spPr>
      </p:pic>
      <p:sp>
        <p:nvSpPr>
          <p:cNvPr id="26" name="Title 25"/>
          <p:cNvSpPr>
            <a:spLocks noGrp="1"/>
          </p:cNvSpPr>
          <p:nvPr>
            <p:ph type="title"/>
            <p:custDataLst>
              <p:tags r:id="rId8"/>
            </p:custDataLst>
          </p:nvPr>
        </p:nvSpPr>
        <p:spPr>
          <a:xfrm>
            <a:off x="5618480" y="5811520"/>
            <a:ext cx="6468110" cy="916305"/>
          </a:xfrm>
        </p:spPr>
        <p:txBody>
          <a:bodyPr>
            <a:normAutofit fontScale="90000"/>
          </a:bodyPr>
          <a:p>
            <a:r>
              <a:rPr lang="en-US" sz="2400">
                <a:solidFill>
                  <a:srgbClr val="0070C0"/>
                </a:solidFill>
              </a:rPr>
              <a:t>There are allowed parameter space Migdal effect constraints can be envaded. </a:t>
            </a:r>
            <a:br>
              <a:rPr lang="en-US" sz="2400">
                <a:solidFill>
                  <a:srgbClr val="0070C0"/>
                </a:solidFill>
              </a:rPr>
            </a:br>
            <a:r>
              <a:rPr lang="en-US" sz="2400">
                <a:solidFill>
                  <a:srgbClr val="C00000"/>
                </a:solidFill>
              </a:rPr>
              <a:t>A light DM window of mass below 177 MeV exist!</a:t>
            </a:r>
            <a:br>
              <a:rPr lang="en-US" sz="2400"/>
            </a:br>
            <a:endParaRPr lang="en-US" sz="2400"/>
          </a:p>
        </p:txBody>
      </p:sp>
      <p:sp>
        <p:nvSpPr>
          <p:cNvPr id="2" name="Title 25"/>
          <p:cNvSpPr>
            <a:spLocks noGrp="1"/>
          </p:cNvSpPr>
          <p:nvPr>
            <p:custDataLst>
              <p:tags r:id="rId9"/>
            </p:custDataLst>
          </p:nvPr>
        </p:nvSpPr>
        <p:spPr>
          <a:xfrm>
            <a:off x="396240" y="5614035"/>
            <a:ext cx="5476240" cy="91630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endParaRPr lang="en-US" sz="2400"/>
          </a:p>
        </p:txBody>
      </p:sp>
      <p:sp>
        <p:nvSpPr>
          <p:cNvPr id="3" name="Title 25"/>
          <p:cNvSpPr>
            <a:spLocks noGrp="1"/>
          </p:cNvSpPr>
          <p:nvPr>
            <p:custDataLst>
              <p:tags r:id="rId10"/>
            </p:custDataLst>
          </p:nvPr>
        </p:nvSpPr>
        <p:spPr>
          <a:xfrm>
            <a:off x="214630" y="5614035"/>
            <a:ext cx="5478780" cy="916305"/>
          </a:xfrm>
          <a:prstGeom prst="rect">
            <a:avLst/>
          </a:prstGeom>
        </p:spPr>
        <p:txBody>
          <a:bodyPr vert="horz" lIns="91440" tIns="45720" rIns="91440" bIns="45720" rtlCol="0" anchor="ctr" anchorCtr="0">
            <a:normAutofit fontScale="90000" lnSpcReduction="20000"/>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r>
              <a:rPr lang="en-US" sz="2400">
                <a:solidFill>
                  <a:srgbClr val="0070C0"/>
                </a:solidFill>
              </a:rPr>
              <a:t>Including Migdal effects from uu, dd, ss inside nuclei, there are parameter space to have DM mass below 177 MeV</a:t>
            </a:r>
            <a:endParaRPr lang="en-US" altLang="zh-CN" sz="240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3345" y="82550"/>
            <a:ext cx="10515600" cy="361315"/>
          </a:xfrm>
        </p:spPr>
        <p:txBody>
          <a:bodyPr>
            <a:normAutofit fontScale="90000"/>
          </a:bodyPr>
          <a:p>
            <a:r>
              <a:rPr lang="en-US" sz="3200">
                <a:solidFill>
                  <a:srgbClr val="0070C0"/>
                </a:solidFill>
              </a:rPr>
              <a:t>5. Conclusion</a:t>
            </a:r>
            <a:endParaRPr lang="en-US" sz="3200">
              <a:solidFill>
                <a:srgbClr val="0070C0"/>
              </a:solidFill>
            </a:endParaRPr>
          </a:p>
        </p:txBody>
      </p:sp>
      <p:sp>
        <p:nvSpPr>
          <p:cNvPr id="3" name="Content Placeholder 2"/>
          <p:cNvSpPr>
            <a:spLocks noGrp="1"/>
          </p:cNvSpPr>
          <p:nvPr>
            <p:ph idx="1"/>
          </p:nvPr>
        </p:nvSpPr>
        <p:spPr>
          <a:xfrm>
            <a:off x="97790" y="521970"/>
            <a:ext cx="11962765" cy="6029325"/>
          </a:xfrm>
        </p:spPr>
        <p:txBody>
          <a:bodyPr>
            <a:noAutofit/>
          </a:bodyPr>
          <a:p>
            <a:pPr marL="0" indent="0">
              <a:buNone/>
            </a:pPr>
            <a:r>
              <a:rPr lang="en-US" sz="2400">
                <a:solidFill>
                  <a:srgbClr val="0070C0"/>
                </a:solidFill>
              </a:rPr>
              <a:t>It is viable to construct flavorful dark matter model in the window from recent NA62 result from </a:t>
            </a:r>
            <a:r>
              <a:rPr lang="en-US" altLang="zh-CN" sz="2400" dirty="0">
                <a:solidFill>
                  <a:srgbClr val="0070C0"/>
                </a:solidFill>
                <a:effectLst/>
                <a:latin typeface=".AppleSystemUIFont" charset="0"/>
                <a:cs typeface=".AppleSystemUIFont" charset="0"/>
                <a:sym typeface="+mn-ea"/>
              </a:rPr>
              <a:t>K to π invisible satisfying:</a:t>
            </a:r>
            <a:endParaRPr lang="en-US" altLang="zh-CN" sz="2400" dirty="0">
              <a:solidFill>
                <a:srgbClr val="C00000"/>
              </a:solidFill>
              <a:effectLst/>
              <a:latin typeface=".AppleSystemUIFont" charset="0"/>
              <a:cs typeface=".AppleSystemUIFont" charset="0"/>
              <a:sym typeface="+mn-ea"/>
            </a:endParaRPr>
          </a:p>
          <a:p>
            <a:pPr marL="0" indent="0">
              <a:buNone/>
            </a:pPr>
            <a:r>
              <a:rPr lang="en-US" altLang="zh-CN" sz="2400" dirty="0">
                <a:solidFill>
                  <a:srgbClr val="C00000"/>
                </a:solidFill>
                <a:effectLst/>
                <a:latin typeface=".AppleSystemUIFont" charset="0"/>
                <a:cs typeface=".AppleSystemUIFont" charset="0"/>
                <a:sym typeface="+mn-ea"/>
              </a:rPr>
              <a:t>DM relic density, indirect and direct detections for DM in the range 110 - 130 MeV</a:t>
            </a:r>
            <a:endParaRPr lang="en-US" altLang="zh-CN" sz="2400" dirty="0">
              <a:solidFill>
                <a:srgbClr val="C00000"/>
              </a:solidFill>
              <a:effectLst/>
              <a:latin typeface=".AppleSystemUIFont" charset="0"/>
              <a:cs typeface=".AppleSystemUIFont" charset="0"/>
              <a:sym typeface="+mn-ea"/>
            </a:endParaRPr>
          </a:p>
          <a:p>
            <a:pPr marL="0" indent="0">
              <a:buNone/>
            </a:pPr>
            <a:endParaRPr lang="en-US" sz="2400">
              <a:solidFill>
                <a:srgbClr val="0070C0"/>
              </a:solidFill>
            </a:endParaRPr>
          </a:p>
          <a:p>
            <a:pPr marL="0" indent="0">
              <a:buNone/>
            </a:pPr>
            <a:endParaRPr lang="en-US" sz="2400">
              <a:solidFill>
                <a:srgbClr val="0070C0"/>
              </a:solidFill>
            </a:endParaRPr>
          </a:p>
          <a:p>
            <a:pPr marL="0" indent="0">
              <a:buNone/>
            </a:pPr>
            <a:endParaRPr lang="en-US" sz="2400">
              <a:solidFill>
                <a:srgbClr val="0070C0"/>
              </a:solidFill>
            </a:endParaRPr>
          </a:p>
          <a:p>
            <a:pPr marL="0" indent="0">
              <a:buNone/>
            </a:pPr>
            <a:endParaRPr lang="en-US" sz="2400">
              <a:solidFill>
                <a:srgbClr val="0070C0"/>
              </a:solidFill>
            </a:endParaRPr>
          </a:p>
          <a:p>
            <a:pPr marL="0" indent="0">
              <a:buNone/>
            </a:pPr>
            <a:endParaRPr lang="en-US" sz="2400">
              <a:solidFill>
                <a:srgbClr val="0070C0"/>
              </a:solidFill>
            </a:endParaRPr>
          </a:p>
          <a:p>
            <a:pPr marL="0" indent="0">
              <a:buNone/>
            </a:pPr>
            <a:endParaRPr lang="en-US" sz="2400">
              <a:solidFill>
                <a:srgbClr val="0070C0"/>
              </a:solidFill>
            </a:endParaRPr>
          </a:p>
          <a:p>
            <a:pPr marL="0" indent="0">
              <a:buNone/>
            </a:pPr>
            <a:r>
              <a:rPr lang="en-US" sz="2400">
                <a:solidFill>
                  <a:srgbClr val="C00000"/>
                </a:solidFill>
              </a:rPr>
              <a:t>Further test of such models: Using another Nuclear target, such as CDEX data (</a:t>
            </a:r>
            <a:r>
              <a:rPr lang="en-US" sz="2400" baseline="30000">
                <a:solidFill>
                  <a:srgbClr val="C00000"/>
                </a:solidFill>
              </a:rPr>
              <a:t>68</a:t>
            </a:r>
            <a:r>
              <a:rPr lang="en-US" sz="2400">
                <a:solidFill>
                  <a:srgbClr val="C00000"/>
                </a:solidFill>
              </a:rPr>
              <a:t>Ge...) carry out a similar ananlysis!!</a:t>
            </a:r>
            <a:endParaRPr lang="en-US" sz="2400">
              <a:solidFill>
                <a:srgbClr val="C00000"/>
              </a:solidFill>
            </a:endParaRPr>
          </a:p>
          <a:p>
            <a:pPr marL="0" indent="0">
              <a:buNone/>
            </a:pPr>
            <a:r>
              <a:rPr lang="en-US" sz="2400">
                <a:solidFill>
                  <a:srgbClr val="0070C0"/>
                </a:solidFill>
              </a:rPr>
              <a:t>Reniormalzable model? Heavy vector quark fermion (arXiv: 2403.12458 (JHEP07(2024)168), or Two Higgs doblet models (arXiv: 2502.09603) possible.</a:t>
            </a:r>
            <a:endParaRPr lang="en-US" sz="2400">
              <a:solidFill>
                <a:srgbClr val="0070C0"/>
              </a:solidFill>
            </a:endParaRPr>
          </a:p>
          <a:p>
            <a:pPr marL="0" indent="0">
              <a:buNone/>
            </a:pPr>
            <a:r>
              <a:rPr lang="en-US" sz="2400">
                <a:solidFill>
                  <a:srgbClr val="0070C0"/>
                </a:solidFill>
              </a:rPr>
              <a:t>Dark Matter to be fermion or vector types, under investigations. </a:t>
            </a:r>
            <a:endParaRPr lang="en-US" sz="2400">
              <a:solidFill>
                <a:srgbClr val="0070C0"/>
              </a:solidFill>
            </a:endParaRPr>
          </a:p>
        </p:txBody>
      </p:sp>
      <p:pic>
        <p:nvPicPr>
          <p:cNvPr id="9" name="Picture 8"/>
          <p:cNvPicPr>
            <a:picLocks noChangeAspect="1"/>
          </p:cNvPicPr>
          <p:nvPr/>
        </p:nvPicPr>
        <p:blipFill>
          <a:blip r:embed="rId1"/>
          <a:stretch>
            <a:fillRect/>
          </a:stretch>
        </p:blipFill>
        <p:spPr>
          <a:xfrm>
            <a:off x="1117600" y="1749425"/>
            <a:ext cx="4126865" cy="2886075"/>
          </a:xfrm>
          <a:prstGeom prst="rect">
            <a:avLst/>
          </a:prstGeom>
        </p:spPr>
      </p:pic>
      <p:pic>
        <p:nvPicPr>
          <p:cNvPr id="12" name="Picture 11"/>
          <p:cNvPicPr>
            <a:picLocks noChangeAspect="1"/>
          </p:cNvPicPr>
          <p:nvPr/>
        </p:nvPicPr>
        <p:blipFill>
          <a:blip r:embed="rId2"/>
          <a:stretch>
            <a:fillRect/>
          </a:stretch>
        </p:blipFill>
        <p:spPr>
          <a:xfrm>
            <a:off x="5909310" y="1749425"/>
            <a:ext cx="3819525" cy="27781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595880" y="2437765"/>
            <a:ext cx="6844030" cy="1326515"/>
          </a:xfrm>
        </p:spPr>
        <p:txBody>
          <a:bodyPr/>
          <a:p>
            <a:pPr marL="0" indent="0">
              <a:buNone/>
            </a:pPr>
            <a:r>
              <a:rPr lang="en-US" sz="4800">
                <a:solidFill>
                  <a:srgbClr val="C00000"/>
                </a:solidFill>
              </a:rPr>
              <a:t>Thank you for Listening</a:t>
            </a:r>
            <a:endParaRPr lang="en-US" sz="480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87880" y="948055"/>
            <a:ext cx="9144000" cy="4585970"/>
          </a:xfrm>
        </p:spPr>
        <p:txBody>
          <a:bodyPr>
            <a:normAutofit fontScale="90000"/>
          </a:bodyPr>
          <a:lstStyle/>
          <a:p>
            <a:pPr algn="l"/>
            <a:r>
              <a:rPr lang="en-US" altLang="zh-CN" sz="2800" dirty="0">
                <a:solidFill>
                  <a:srgbClr val="0070C0"/>
                </a:solidFill>
                <a:effectLst/>
              </a:rPr>
              <a:t>1. A window for a light flavorful dark matter </a:t>
            </a:r>
            <a:br>
              <a:rPr lang="en-US" altLang="zh-CN" sz="2800" dirty="0">
                <a:solidFill>
                  <a:srgbClr val="0070C0"/>
                </a:solidFill>
                <a:effectLst/>
              </a:rPr>
            </a:br>
            <a:br>
              <a:rPr lang="en-US" altLang="zh-CN" sz="2800" dirty="0">
                <a:solidFill>
                  <a:srgbClr val="0070C0"/>
                </a:solidFill>
                <a:effectLst/>
              </a:rPr>
            </a:br>
            <a:r>
              <a:rPr lang="en-US" altLang="zh-CN" sz="2800" dirty="0">
                <a:solidFill>
                  <a:srgbClr val="0070C0"/>
                </a:solidFill>
                <a:effectLst/>
              </a:rPr>
              <a:t>2. B to K invisible</a:t>
            </a:r>
            <a:r>
              <a:rPr lang="en-US" altLang="zh-CN" sz="2800" dirty="0">
                <a:solidFill>
                  <a:srgbClr val="0070C0"/>
                </a:solidFill>
                <a:effectLst/>
                <a:latin typeface=".AppleSystemUIFont" charset="0"/>
                <a:cs typeface=".AppleSystemUIFont" charset="0"/>
              </a:rPr>
              <a:t> and K to π invisible and DM</a:t>
            </a:r>
            <a:br>
              <a:rPr lang="en-US" altLang="zh-CN" sz="2800" dirty="0">
                <a:solidFill>
                  <a:srgbClr val="0070C0"/>
                </a:solidFill>
                <a:effectLst/>
              </a:rPr>
            </a:br>
            <a:br>
              <a:rPr lang="en-US" altLang="zh-CN" sz="2800" dirty="0">
                <a:solidFill>
                  <a:srgbClr val="0070C0"/>
                </a:solidFill>
                <a:effectLst/>
              </a:rPr>
            </a:br>
            <a:r>
              <a:rPr lang="en-US" altLang="zh-CN" sz="2800" dirty="0">
                <a:solidFill>
                  <a:srgbClr val="0070C0"/>
                </a:solidFill>
                <a:effectLst/>
              </a:rPr>
              <a:t>3. DM relic density and indirect searches</a:t>
            </a:r>
            <a:br>
              <a:rPr lang="en-US" altLang="zh-CN" sz="2800" dirty="0">
                <a:solidFill>
                  <a:srgbClr val="0070C0"/>
                </a:solidFill>
                <a:effectLst/>
              </a:rPr>
            </a:br>
            <a:br>
              <a:rPr lang="en-US" altLang="zh-CN" sz="2800" dirty="0">
                <a:solidFill>
                  <a:srgbClr val="0070C0"/>
                </a:solidFill>
                <a:effectLst/>
              </a:rPr>
            </a:br>
            <a:r>
              <a:rPr lang="en-US" altLang="zh-CN" sz="2800" dirty="0">
                <a:solidFill>
                  <a:srgbClr val="0070C0"/>
                </a:solidFill>
                <a:effectLst/>
              </a:rPr>
              <a:t>4. Direct DM searches and Migdal effects</a:t>
            </a:r>
            <a:br>
              <a:rPr lang="en-US" altLang="zh-CN" sz="2800" dirty="0">
                <a:solidFill>
                  <a:srgbClr val="0070C0"/>
                </a:solidFill>
                <a:effectLst/>
              </a:rPr>
            </a:br>
            <a:br>
              <a:rPr lang="en-US" altLang="zh-CN" sz="2800" dirty="0">
                <a:solidFill>
                  <a:srgbClr val="0070C0"/>
                </a:solidFill>
                <a:effectLst/>
              </a:rPr>
            </a:br>
            <a:r>
              <a:rPr lang="en-US" altLang="zh-CN" sz="2800" dirty="0">
                <a:solidFill>
                  <a:srgbClr val="0070C0"/>
                </a:solidFill>
                <a:effectLst/>
              </a:rPr>
              <a:t>5</a:t>
            </a:r>
            <a:r>
              <a:rPr lang="en-US" altLang="zh-CN" sz="2800" dirty="0">
                <a:solidFill>
                  <a:srgbClr val="0070C0"/>
                </a:solidFill>
                <a:effectLst/>
              </a:rPr>
              <a:t>. Conclusion</a:t>
            </a:r>
            <a:endParaRPr lang="en-US" altLang="zh-CN" sz="2800" dirty="0">
              <a:solidFill>
                <a:srgbClr val="0070C0"/>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22860"/>
            <a:ext cx="10515600" cy="691515"/>
          </a:xfrm>
        </p:spPr>
        <p:txBody>
          <a:bodyPr/>
          <a:p>
            <a:r>
              <a:rPr lang="en-US" sz="3200">
                <a:solidFill>
                  <a:srgbClr val="0070C0"/>
                </a:solidFill>
              </a:rPr>
              <a:t>1. A window for a Light Flavorful Dark Matter</a:t>
            </a:r>
            <a:endParaRPr lang="en-US" sz="3200">
              <a:solidFill>
                <a:srgbClr val="0070C0"/>
              </a:solidFill>
            </a:endParaRPr>
          </a:p>
        </p:txBody>
      </p:sp>
      <p:sp>
        <p:nvSpPr>
          <p:cNvPr id="4" name="Date Placeholder 3"/>
          <p:cNvSpPr>
            <a:spLocks noGrp="1"/>
          </p:cNvSpPr>
          <p:nvPr>
            <p:ph type="dt" sz="half" idx="10"/>
            <p:custDataLst>
              <p:tags r:id="rId1"/>
            </p:custDataLst>
          </p:nvPr>
        </p:nvSpPr>
        <p:spPr>
          <a:xfrm>
            <a:off x="838200" y="6190615"/>
            <a:ext cx="2743200" cy="365125"/>
          </a:xfrm>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de-DE" altLang="zh-TW" sz="1400" b="0" i="0" u="none" strike="noStrike" kern="1200" cap="none" spc="0" normalizeH="0" baseline="0" noProof="0">
                <a:ln>
                  <a:noFill/>
                </a:ln>
                <a:solidFill>
                  <a:schemeClr val="tx1"/>
                </a:solidFill>
                <a:effectLst/>
                <a:uLnTx/>
                <a:uFillTx/>
                <a:latin typeface="Tahoma" panose="020B0804030504040204" pitchFamily="1" charset="0"/>
                <a:ea typeface="PMingLiU" charset="0"/>
                <a:cs typeface="PMingLiU" charset="0"/>
              </a:rPr>
              <a:t>		</a:t>
            </a:r>
            <a:endParaRPr kumimoji="0" lang="de-DE" altLang="zh-TW" sz="1400" b="0" i="0" u="none" strike="noStrike" kern="1200" cap="none" spc="0" normalizeH="0" baseline="0" noProof="0">
              <a:ln>
                <a:noFill/>
              </a:ln>
              <a:solidFill>
                <a:schemeClr val="tx1"/>
              </a:solidFill>
              <a:effectLst/>
              <a:uLnTx/>
              <a:uFillTx/>
              <a:latin typeface="Tahoma" panose="020B0804030504040204" pitchFamily="1" charset="0"/>
              <a:ea typeface="PMingLiU" charset="0"/>
              <a:cs typeface="PMingLiU"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de-DE" altLang="zh-TW" sz="1400" b="0" i="0" u="none" strike="noStrike" kern="1200" cap="none" spc="0" normalizeH="0" baseline="0" noProof="0">
              <a:ln>
                <a:noFill/>
              </a:ln>
              <a:solidFill>
                <a:schemeClr val="tx1"/>
              </a:solidFill>
              <a:effectLst/>
              <a:uLnTx/>
              <a:uFillTx/>
              <a:latin typeface="Tahoma" panose="020B0804030504040204" pitchFamily="1" charset="0"/>
              <a:ea typeface="PMingLiU" charset="0"/>
              <a:cs typeface="PMingLiU" charset="0"/>
            </a:endParaRPr>
          </a:p>
        </p:txBody>
      </p:sp>
      <p:pic>
        <p:nvPicPr>
          <p:cNvPr id="5122" name="Picture 7"/>
          <p:cNvPicPr>
            <a:picLocks noChangeAspect="1"/>
          </p:cNvPicPr>
          <p:nvPr>
            <p:custDataLst>
              <p:tags r:id="rId2"/>
            </p:custDataLst>
          </p:nvPr>
        </p:nvPicPr>
        <p:blipFill>
          <a:blip r:embed="rId3"/>
          <a:stretch>
            <a:fillRect/>
          </a:stretch>
        </p:blipFill>
        <p:spPr>
          <a:xfrm>
            <a:off x="153670" y="556260"/>
            <a:ext cx="3306445" cy="2357755"/>
          </a:xfrm>
          <a:prstGeom prst="rect">
            <a:avLst/>
          </a:prstGeom>
          <a:noFill/>
          <a:ln w="9525">
            <a:noFill/>
          </a:ln>
        </p:spPr>
      </p:pic>
      <p:pic>
        <p:nvPicPr>
          <p:cNvPr id="36868" name="Picture 1"/>
          <p:cNvPicPr>
            <a:picLocks noChangeAspect="1"/>
          </p:cNvPicPr>
          <p:nvPr>
            <p:custDataLst>
              <p:tags r:id="rId4"/>
            </p:custDataLst>
          </p:nvPr>
        </p:nvPicPr>
        <p:blipFill>
          <a:blip r:embed="rId5"/>
          <a:stretch>
            <a:fillRect/>
          </a:stretch>
        </p:blipFill>
        <p:spPr>
          <a:xfrm>
            <a:off x="9018905" y="656590"/>
            <a:ext cx="3173095" cy="2317750"/>
          </a:xfrm>
          <a:prstGeom prst="rect">
            <a:avLst/>
          </a:prstGeom>
          <a:noFill/>
          <a:ln w="9525">
            <a:noFill/>
          </a:ln>
        </p:spPr>
      </p:pic>
      <p:pic>
        <p:nvPicPr>
          <p:cNvPr id="5" name="Content Placeholder 4"/>
          <p:cNvPicPr>
            <a:picLocks noChangeAspect="1"/>
          </p:cNvPicPr>
          <p:nvPr>
            <p:custDataLst>
              <p:tags r:id="rId6"/>
            </p:custDataLst>
          </p:nvPr>
        </p:nvPicPr>
        <p:blipFill>
          <a:blip r:embed="rId7"/>
          <a:stretch>
            <a:fillRect/>
          </a:stretch>
        </p:blipFill>
        <p:spPr>
          <a:xfrm>
            <a:off x="3415665" y="484505"/>
            <a:ext cx="5603240" cy="2511425"/>
          </a:xfrm>
          <a:prstGeom prst="rect">
            <a:avLst/>
          </a:prstGeom>
          <a:noFill/>
          <a:ln w="9525">
            <a:noFill/>
          </a:ln>
        </p:spPr>
      </p:pic>
      <p:sp>
        <p:nvSpPr>
          <p:cNvPr id="7" name="Title 1"/>
          <p:cNvSpPr>
            <a:spLocks noGrp="1"/>
          </p:cNvSpPr>
          <p:nvPr>
            <p:custDataLst>
              <p:tags r:id="rId8"/>
            </p:custDataLst>
          </p:nvPr>
        </p:nvSpPr>
        <p:spPr>
          <a:xfrm>
            <a:off x="153670" y="3083560"/>
            <a:ext cx="7520940" cy="3362325"/>
          </a:xfrm>
          <a:prstGeom prst="rect">
            <a:avLst/>
          </a:prstGeom>
          <a:noFill/>
          <a:ln w="9525">
            <a:noFill/>
          </a:ln>
        </p:spPr>
        <p:txBody>
          <a:bodyPr anchor="b" anchorCtr="0"/>
          <a:lstStyle>
            <a:lvl1pPr algn="l" rtl="0" eaLnBrk="0" fontAlgn="base" hangingPunct="0">
              <a:spcBef>
                <a:spcPct val="0"/>
              </a:spcBef>
              <a:spcAft>
                <a:spcPct val="0"/>
              </a:spcAft>
              <a:defRPr sz="4400">
                <a:solidFill>
                  <a:schemeClr val="tx2"/>
                </a:solidFill>
                <a:latin typeface="+mj-lt"/>
                <a:ea typeface="MS PGothic" charset="-128"/>
                <a:cs typeface="MS PGothic" charset="0"/>
              </a:defRPr>
            </a:lvl1pPr>
            <a:lvl2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2pPr>
            <a:lvl3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3pPr>
            <a:lvl4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4pPr>
            <a:lvl5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5pPr>
            <a:lvl6pPr marL="457200" algn="l" rtl="0" fontAlgn="base">
              <a:spcBef>
                <a:spcPct val="0"/>
              </a:spcBef>
              <a:spcAft>
                <a:spcPct val="0"/>
              </a:spcAft>
              <a:defRPr sz="4400">
                <a:solidFill>
                  <a:schemeClr val="tx2"/>
                </a:solidFill>
                <a:latin typeface="Tahoma" panose="020B0804030504040204" pitchFamily="1" charset="0"/>
              </a:defRPr>
            </a:lvl6pPr>
            <a:lvl7pPr marL="914400" algn="l" rtl="0" fontAlgn="base">
              <a:spcBef>
                <a:spcPct val="0"/>
              </a:spcBef>
              <a:spcAft>
                <a:spcPct val="0"/>
              </a:spcAft>
              <a:defRPr sz="4400">
                <a:solidFill>
                  <a:schemeClr val="tx2"/>
                </a:solidFill>
                <a:latin typeface="Tahoma" panose="020B0804030504040204" pitchFamily="1" charset="0"/>
              </a:defRPr>
            </a:lvl7pPr>
            <a:lvl8pPr marL="1371600" algn="l" rtl="0" fontAlgn="base">
              <a:spcBef>
                <a:spcPct val="0"/>
              </a:spcBef>
              <a:spcAft>
                <a:spcPct val="0"/>
              </a:spcAft>
              <a:defRPr sz="4400">
                <a:solidFill>
                  <a:schemeClr val="tx2"/>
                </a:solidFill>
                <a:latin typeface="Tahoma" panose="020B0804030504040204" pitchFamily="1" charset="0"/>
              </a:defRPr>
            </a:lvl8pPr>
            <a:lvl9pPr marL="1828800" algn="l" rtl="0" fontAlgn="base">
              <a:spcBef>
                <a:spcPct val="0"/>
              </a:spcBef>
              <a:spcAft>
                <a:spcPct val="0"/>
              </a:spcAft>
              <a:defRPr sz="4400">
                <a:solidFill>
                  <a:schemeClr val="tx2"/>
                </a:solidFill>
                <a:latin typeface="Tahoma" panose="020B0804030504040204" pitchFamily="1" charset="0"/>
              </a:defRPr>
            </a:lvl9pPr>
          </a:lstStyle>
          <a:p>
            <a:pPr algn="just"/>
            <a:r>
              <a:rPr lang="en-US" sz="1900">
                <a:solidFill>
                  <a:srgbClr val="0070C0"/>
                </a:solidFill>
              </a:rPr>
              <a:t>Gravitational effects from cosmology and astrophysics need the existence of Dark Matter! This is new physics beyond the standard model. WIMP is among the best candidates for DM. How it interacts with the SM sector, not known! Just gravity, may be other interactions or it may be specific particle-phlic or particle-phobic.</a:t>
            </a:r>
            <a:endParaRPr lang="en-US" sz="1900">
              <a:solidFill>
                <a:srgbClr val="0070C0"/>
              </a:solidFill>
            </a:endParaRPr>
          </a:p>
          <a:p>
            <a:pPr algn="just"/>
            <a:endParaRPr lang="en-US" sz="1900">
              <a:solidFill>
                <a:srgbClr val="0070C0"/>
              </a:solidFill>
            </a:endParaRPr>
          </a:p>
          <a:p>
            <a:pPr algn="just"/>
            <a:r>
              <a:rPr lang="en-US" sz="1900">
                <a:solidFill>
                  <a:srgbClr val="C00000"/>
                </a:solidFill>
              </a:rPr>
              <a:t>On the other hand, there are some  puzzles or anomalies in particle physics, such as the recently reported excess of B</a:t>
            </a:r>
            <a:r>
              <a:rPr lang="en-US" sz="1900" baseline="30000">
                <a:solidFill>
                  <a:srgbClr val="C00000"/>
                </a:solidFill>
              </a:rPr>
              <a:t>+</a:t>
            </a:r>
            <a:r>
              <a:rPr lang="en-US" sz="1900">
                <a:solidFill>
                  <a:srgbClr val="C00000"/>
                </a:solidFill>
              </a:rPr>
              <a:t> to K</a:t>
            </a:r>
            <a:r>
              <a:rPr lang="en-US" sz="1900" baseline="30000">
                <a:solidFill>
                  <a:srgbClr val="C00000"/>
                </a:solidFill>
              </a:rPr>
              <a:t>+</a:t>
            </a:r>
            <a:r>
              <a:rPr lang="en-US" sz="1900">
                <a:solidFill>
                  <a:srgbClr val="C00000"/>
                </a:solidFill>
              </a:rPr>
              <a:t> </a:t>
            </a:r>
            <a:r>
              <a:rPr lang="en-US" sz="1900">
                <a:solidFill>
                  <a:srgbClr val="C00000"/>
                </a:solidFill>
                <a:latin typeface="Arial" panose="020B0604020202090204" pitchFamily="34" charset="0"/>
                <a:cs typeface="Arial" panose="020B0604020202090204" pitchFamily="34" charset="0"/>
              </a:rPr>
              <a:t>ѵѵ and room in K</a:t>
            </a:r>
            <a:r>
              <a:rPr lang="en-US" sz="1900" baseline="30000">
                <a:solidFill>
                  <a:srgbClr val="C00000"/>
                </a:solidFill>
                <a:latin typeface="Arial" panose="020B0604020202090204" pitchFamily="34" charset="0"/>
                <a:cs typeface="Arial" panose="020B0604020202090204" pitchFamily="34" charset="0"/>
              </a:rPr>
              <a:t>+</a:t>
            </a:r>
            <a:r>
              <a:rPr lang="en-US" sz="1900">
                <a:solidFill>
                  <a:srgbClr val="C00000"/>
                </a:solidFill>
                <a:latin typeface="Arial" panose="020B0604020202090204" pitchFamily="34" charset="0"/>
                <a:cs typeface="Arial" panose="020B0604020202090204" pitchFamily="34" charset="0"/>
              </a:rPr>
              <a:t> to </a:t>
            </a:r>
            <a:r>
              <a:rPr lang="en-US" sz="1900">
                <a:solidFill>
                  <a:srgbClr val="C00000"/>
                </a:solidFill>
                <a:latin typeface=".AppleSystemUIFont" charset="0"/>
                <a:cs typeface=".AppleSystemUIFont" charset="0"/>
              </a:rPr>
              <a:t>π</a:t>
            </a:r>
            <a:r>
              <a:rPr lang="en-US" sz="1900" baseline="30000">
                <a:solidFill>
                  <a:srgbClr val="C00000"/>
                </a:solidFill>
                <a:latin typeface=".AppleSystemUIFont" charset="0"/>
                <a:cs typeface=".AppleSystemUIFont" charset="0"/>
              </a:rPr>
              <a:t>+</a:t>
            </a:r>
            <a:r>
              <a:rPr lang="en-US" sz="1900">
                <a:solidFill>
                  <a:srgbClr val="C00000"/>
                </a:solidFill>
                <a:sym typeface="+mn-ea"/>
              </a:rPr>
              <a:t> </a:t>
            </a:r>
            <a:r>
              <a:rPr lang="en-US" sz="1900">
                <a:solidFill>
                  <a:srgbClr val="C00000"/>
                </a:solidFill>
                <a:latin typeface="Arial" panose="020B0604020202090204" pitchFamily="34" charset="0"/>
                <a:cs typeface="Arial" panose="020B0604020202090204" pitchFamily="34" charset="0"/>
                <a:sym typeface="+mn-ea"/>
              </a:rPr>
              <a:t>ѵѵ for new physics beyond SM</a:t>
            </a:r>
            <a:r>
              <a:rPr lang="en-US" sz="1900">
                <a:solidFill>
                  <a:srgbClr val="C00000"/>
                </a:solidFill>
                <a:latin typeface="Arial" panose="020B0604020202090204" pitchFamily="34" charset="0"/>
                <a:cs typeface="Arial" panose="020B0604020202090204" pitchFamily="34" charset="0"/>
              </a:rPr>
              <a:t>. </a:t>
            </a:r>
            <a:endParaRPr lang="en-US" sz="1900">
              <a:solidFill>
                <a:srgbClr val="C00000"/>
              </a:solidFill>
              <a:latin typeface="Arial" panose="020B0604020202090204" pitchFamily="34" charset="0"/>
              <a:cs typeface="Arial" panose="020B0604020202090204" pitchFamily="34" charset="0"/>
            </a:endParaRPr>
          </a:p>
          <a:p>
            <a:pPr algn="just"/>
            <a:endParaRPr lang="en-US" sz="1900">
              <a:solidFill>
                <a:srgbClr val="0070C0"/>
              </a:solidFill>
            </a:endParaRPr>
          </a:p>
          <a:p>
            <a:pPr algn="just"/>
            <a:r>
              <a:rPr lang="en-US" sz="1900">
                <a:solidFill>
                  <a:srgbClr val="0070C0"/>
                </a:solidFill>
              </a:rPr>
              <a:t>DM couplings to SM are flavor dependent</a:t>
            </a:r>
            <a:endParaRPr lang="en-US" sz="1900">
              <a:solidFill>
                <a:srgbClr val="0070C0"/>
              </a:solidFill>
            </a:endParaRPr>
          </a:p>
          <a:p>
            <a:pPr algn="just"/>
            <a:r>
              <a:rPr lang="en-US" sz="1900">
                <a:solidFill>
                  <a:srgbClr val="C00000"/>
                </a:solidFill>
              </a:rPr>
              <a:t>There is the window of a light dark matter for invisible decays!!!</a:t>
            </a:r>
            <a:endParaRPr lang="en-US" sz="1900">
              <a:solidFill>
                <a:srgbClr val="C00000"/>
              </a:solidFill>
            </a:endParaRPr>
          </a:p>
        </p:txBody>
      </p:sp>
      <p:pic>
        <p:nvPicPr>
          <p:cNvPr id="9" name="Picture 8"/>
          <p:cNvPicPr>
            <a:picLocks noChangeAspect="1"/>
          </p:cNvPicPr>
          <p:nvPr>
            <p:custDataLst>
              <p:tags r:id="rId9"/>
            </p:custDataLst>
          </p:nvPr>
        </p:nvPicPr>
        <p:blipFill>
          <a:blip r:embed="rId10"/>
          <a:stretch>
            <a:fillRect/>
          </a:stretch>
        </p:blipFill>
        <p:spPr>
          <a:xfrm>
            <a:off x="7964805" y="3324860"/>
            <a:ext cx="3858260" cy="412750"/>
          </a:xfrm>
          <a:prstGeom prst="rect">
            <a:avLst/>
          </a:prstGeom>
        </p:spPr>
      </p:pic>
      <p:sp>
        <p:nvSpPr>
          <p:cNvPr id="10" name="Title 1"/>
          <p:cNvSpPr>
            <a:spLocks noGrp="1"/>
          </p:cNvSpPr>
          <p:nvPr>
            <p:custDataLst>
              <p:tags r:id="rId11"/>
            </p:custDataLst>
          </p:nvPr>
        </p:nvSpPr>
        <p:spPr>
          <a:xfrm>
            <a:off x="7674610" y="2884805"/>
            <a:ext cx="4015105" cy="414020"/>
          </a:xfrm>
          <a:prstGeom prst="rect">
            <a:avLst/>
          </a:prstGeom>
          <a:noFill/>
          <a:ln w="9525">
            <a:noFill/>
          </a:ln>
        </p:spPr>
        <p:txBody>
          <a:bodyPr anchor="b" anchorCtr="0"/>
          <a:lstStyle>
            <a:lvl1pPr algn="l" rtl="0" eaLnBrk="0" fontAlgn="base" hangingPunct="0">
              <a:spcBef>
                <a:spcPct val="0"/>
              </a:spcBef>
              <a:spcAft>
                <a:spcPct val="0"/>
              </a:spcAft>
              <a:defRPr sz="4400">
                <a:solidFill>
                  <a:schemeClr val="tx2"/>
                </a:solidFill>
                <a:latin typeface="+mj-lt"/>
                <a:ea typeface="MS PGothic" charset="-128"/>
                <a:cs typeface="MS PGothic" charset="0"/>
              </a:defRPr>
            </a:lvl1pPr>
            <a:lvl2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2pPr>
            <a:lvl3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3pPr>
            <a:lvl4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4pPr>
            <a:lvl5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5pPr>
            <a:lvl6pPr marL="457200" algn="l" rtl="0" fontAlgn="base">
              <a:spcBef>
                <a:spcPct val="0"/>
              </a:spcBef>
              <a:spcAft>
                <a:spcPct val="0"/>
              </a:spcAft>
              <a:defRPr sz="4400">
                <a:solidFill>
                  <a:schemeClr val="tx2"/>
                </a:solidFill>
                <a:latin typeface="Tahoma" panose="020B0804030504040204" pitchFamily="1" charset="0"/>
              </a:defRPr>
            </a:lvl6pPr>
            <a:lvl7pPr marL="914400" algn="l" rtl="0" fontAlgn="base">
              <a:spcBef>
                <a:spcPct val="0"/>
              </a:spcBef>
              <a:spcAft>
                <a:spcPct val="0"/>
              </a:spcAft>
              <a:defRPr sz="4400">
                <a:solidFill>
                  <a:schemeClr val="tx2"/>
                </a:solidFill>
                <a:latin typeface="Tahoma" panose="020B0804030504040204" pitchFamily="1" charset="0"/>
              </a:defRPr>
            </a:lvl7pPr>
            <a:lvl8pPr marL="1371600" algn="l" rtl="0" fontAlgn="base">
              <a:spcBef>
                <a:spcPct val="0"/>
              </a:spcBef>
              <a:spcAft>
                <a:spcPct val="0"/>
              </a:spcAft>
              <a:defRPr sz="4400">
                <a:solidFill>
                  <a:schemeClr val="tx2"/>
                </a:solidFill>
                <a:latin typeface="Tahoma" panose="020B0804030504040204" pitchFamily="1" charset="0"/>
              </a:defRPr>
            </a:lvl8pPr>
            <a:lvl9pPr marL="1828800" algn="l" rtl="0" fontAlgn="base">
              <a:spcBef>
                <a:spcPct val="0"/>
              </a:spcBef>
              <a:spcAft>
                <a:spcPct val="0"/>
              </a:spcAft>
              <a:defRPr sz="4400">
                <a:solidFill>
                  <a:schemeClr val="tx2"/>
                </a:solidFill>
                <a:latin typeface="Tahoma" panose="020B0804030504040204" pitchFamily="1" charset="0"/>
              </a:defRPr>
            </a:lvl9pPr>
          </a:lstStyle>
          <a:p>
            <a:pPr algn="just"/>
            <a:r>
              <a:rPr lang="en-US" sz="1900">
                <a:solidFill>
                  <a:srgbClr val="C00000"/>
                </a:solidFill>
              </a:rPr>
              <a:t>Recent BELLE-II and NA62 results</a:t>
            </a:r>
            <a:endParaRPr lang="en-US" sz="1900">
              <a:solidFill>
                <a:srgbClr val="C00000"/>
              </a:solidFill>
            </a:endParaRPr>
          </a:p>
        </p:txBody>
      </p:sp>
      <p:sp>
        <p:nvSpPr>
          <p:cNvPr id="11" name="Title 1"/>
          <p:cNvSpPr>
            <a:spLocks noGrp="1"/>
          </p:cNvSpPr>
          <p:nvPr>
            <p:custDataLst>
              <p:tags r:id="rId12"/>
            </p:custDataLst>
          </p:nvPr>
        </p:nvSpPr>
        <p:spPr>
          <a:xfrm>
            <a:off x="7674610" y="4034790"/>
            <a:ext cx="3973830" cy="413385"/>
          </a:xfrm>
          <a:prstGeom prst="rect">
            <a:avLst/>
          </a:prstGeom>
          <a:noFill/>
          <a:ln w="9525">
            <a:noFill/>
          </a:ln>
        </p:spPr>
        <p:txBody>
          <a:bodyPr anchor="b" anchorCtr="0"/>
          <a:lstStyle>
            <a:lvl1pPr algn="l" rtl="0" eaLnBrk="0" fontAlgn="base" hangingPunct="0">
              <a:spcBef>
                <a:spcPct val="0"/>
              </a:spcBef>
              <a:spcAft>
                <a:spcPct val="0"/>
              </a:spcAft>
              <a:defRPr sz="4400">
                <a:solidFill>
                  <a:schemeClr val="tx2"/>
                </a:solidFill>
                <a:latin typeface="+mj-lt"/>
                <a:ea typeface="MS PGothic" charset="-128"/>
                <a:cs typeface="MS PGothic" charset="0"/>
              </a:defRPr>
            </a:lvl1pPr>
            <a:lvl2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2pPr>
            <a:lvl3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3pPr>
            <a:lvl4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4pPr>
            <a:lvl5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5pPr>
            <a:lvl6pPr marL="457200" algn="l" rtl="0" fontAlgn="base">
              <a:spcBef>
                <a:spcPct val="0"/>
              </a:spcBef>
              <a:spcAft>
                <a:spcPct val="0"/>
              </a:spcAft>
              <a:defRPr sz="4400">
                <a:solidFill>
                  <a:schemeClr val="tx2"/>
                </a:solidFill>
                <a:latin typeface="Tahoma" panose="020B0804030504040204" pitchFamily="1" charset="0"/>
              </a:defRPr>
            </a:lvl6pPr>
            <a:lvl7pPr marL="914400" algn="l" rtl="0" fontAlgn="base">
              <a:spcBef>
                <a:spcPct val="0"/>
              </a:spcBef>
              <a:spcAft>
                <a:spcPct val="0"/>
              </a:spcAft>
              <a:defRPr sz="4400">
                <a:solidFill>
                  <a:schemeClr val="tx2"/>
                </a:solidFill>
                <a:latin typeface="Tahoma" panose="020B0804030504040204" pitchFamily="1" charset="0"/>
              </a:defRPr>
            </a:lvl7pPr>
            <a:lvl8pPr marL="1371600" algn="l" rtl="0" fontAlgn="base">
              <a:spcBef>
                <a:spcPct val="0"/>
              </a:spcBef>
              <a:spcAft>
                <a:spcPct val="0"/>
              </a:spcAft>
              <a:defRPr sz="4400">
                <a:solidFill>
                  <a:schemeClr val="tx2"/>
                </a:solidFill>
                <a:latin typeface="Tahoma" panose="020B0804030504040204" pitchFamily="1" charset="0"/>
              </a:defRPr>
            </a:lvl8pPr>
            <a:lvl9pPr marL="1828800" algn="l" rtl="0" fontAlgn="base">
              <a:spcBef>
                <a:spcPct val="0"/>
              </a:spcBef>
              <a:spcAft>
                <a:spcPct val="0"/>
              </a:spcAft>
              <a:defRPr sz="4400">
                <a:solidFill>
                  <a:schemeClr val="tx2"/>
                </a:solidFill>
                <a:latin typeface="Tahoma" panose="020B0804030504040204" pitchFamily="1" charset="0"/>
              </a:defRPr>
            </a:lvl9pPr>
          </a:lstStyle>
          <a:p>
            <a:pPr algn="just"/>
            <a:r>
              <a:rPr lang="en-US" sz="2000">
                <a:solidFill>
                  <a:srgbClr val="C00000"/>
                </a:solidFill>
              </a:rPr>
              <a:t>The SM predictions</a:t>
            </a:r>
            <a:endParaRPr lang="en-US" sz="2000">
              <a:solidFill>
                <a:srgbClr val="C00000"/>
              </a:solidFill>
            </a:endParaRPr>
          </a:p>
        </p:txBody>
      </p:sp>
      <p:pic>
        <p:nvPicPr>
          <p:cNvPr id="12" name="Picture 11"/>
          <p:cNvPicPr>
            <a:picLocks noChangeAspect="1"/>
          </p:cNvPicPr>
          <p:nvPr>
            <p:custDataLst>
              <p:tags r:id="rId13"/>
            </p:custDataLst>
          </p:nvPr>
        </p:nvPicPr>
        <p:blipFill>
          <a:blip r:embed="rId14"/>
          <a:stretch>
            <a:fillRect/>
          </a:stretch>
        </p:blipFill>
        <p:spPr>
          <a:xfrm>
            <a:off x="8004175" y="4420870"/>
            <a:ext cx="3858260" cy="405130"/>
          </a:xfrm>
          <a:prstGeom prst="rect">
            <a:avLst/>
          </a:prstGeom>
        </p:spPr>
      </p:pic>
      <p:sp>
        <p:nvSpPr>
          <p:cNvPr id="13" name="Title 1"/>
          <p:cNvSpPr>
            <a:spLocks noGrp="1"/>
          </p:cNvSpPr>
          <p:nvPr>
            <p:custDataLst>
              <p:tags r:id="rId15"/>
            </p:custDataLst>
          </p:nvPr>
        </p:nvSpPr>
        <p:spPr>
          <a:xfrm>
            <a:off x="7819390" y="5458460"/>
            <a:ext cx="4518660" cy="970915"/>
          </a:xfrm>
          <a:prstGeom prst="rect">
            <a:avLst/>
          </a:prstGeom>
          <a:noFill/>
          <a:ln w="9525">
            <a:noFill/>
          </a:ln>
        </p:spPr>
        <p:txBody>
          <a:bodyPr anchor="b" anchorCtr="0"/>
          <a:lstStyle>
            <a:lvl1pPr algn="l" rtl="0" eaLnBrk="0" fontAlgn="base" hangingPunct="0">
              <a:spcBef>
                <a:spcPct val="0"/>
              </a:spcBef>
              <a:spcAft>
                <a:spcPct val="0"/>
              </a:spcAft>
              <a:defRPr sz="4400">
                <a:solidFill>
                  <a:schemeClr val="tx2"/>
                </a:solidFill>
                <a:latin typeface="+mj-lt"/>
                <a:ea typeface="MS PGothic" charset="-128"/>
                <a:cs typeface="MS PGothic" charset="0"/>
              </a:defRPr>
            </a:lvl1pPr>
            <a:lvl2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2pPr>
            <a:lvl3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3pPr>
            <a:lvl4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4pPr>
            <a:lvl5pPr algn="l" rtl="0" eaLnBrk="0" fontAlgn="base" hangingPunct="0">
              <a:spcBef>
                <a:spcPct val="0"/>
              </a:spcBef>
              <a:spcAft>
                <a:spcPct val="0"/>
              </a:spcAft>
              <a:defRPr sz="4400">
                <a:solidFill>
                  <a:schemeClr val="tx2"/>
                </a:solidFill>
                <a:latin typeface="Tahoma" panose="020B0804030504040204" pitchFamily="1" charset="0"/>
                <a:ea typeface="MS PGothic" charset="-128"/>
                <a:cs typeface="MS PGothic" charset="0"/>
              </a:defRPr>
            </a:lvl5pPr>
            <a:lvl6pPr marL="457200" algn="l" rtl="0" fontAlgn="base">
              <a:spcBef>
                <a:spcPct val="0"/>
              </a:spcBef>
              <a:spcAft>
                <a:spcPct val="0"/>
              </a:spcAft>
              <a:defRPr sz="4400">
                <a:solidFill>
                  <a:schemeClr val="tx2"/>
                </a:solidFill>
                <a:latin typeface="Tahoma" panose="020B0804030504040204" pitchFamily="1" charset="0"/>
              </a:defRPr>
            </a:lvl6pPr>
            <a:lvl7pPr marL="914400" algn="l" rtl="0" fontAlgn="base">
              <a:spcBef>
                <a:spcPct val="0"/>
              </a:spcBef>
              <a:spcAft>
                <a:spcPct val="0"/>
              </a:spcAft>
              <a:defRPr sz="4400">
                <a:solidFill>
                  <a:schemeClr val="tx2"/>
                </a:solidFill>
                <a:latin typeface="Tahoma" panose="020B0804030504040204" pitchFamily="1" charset="0"/>
              </a:defRPr>
            </a:lvl7pPr>
            <a:lvl8pPr marL="1371600" algn="l" rtl="0" fontAlgn="base">
              <a:spcBef>
                <a:spcPct val="0"/>
              </a:spcBef>
              <a:spcAft>
                <a:spcPct val="0"/>
              </a:spcAft>
              <a:defRPr sz="4400">
                <a:solidFill>
                  <a:schemeClr val="tx2"/>
                </a:solidFill>
                <a:latin typeface="Tahoma" panose="020B0804030504040204" pitchFamily="1" charset="0"/>
              </a:defRPr>
            </a:lvl8pPr>
            <a:lvl9pPr marL="1828800" algn="l" rtl="0" fontAlgn="base">
              <a:spcBef>
                <a:spcPct val="0"/>
              </a:spcBef>
              <a:spcAft>
                <a:spcPct val="0"/>
              </a:spcAft>
              <a:defRPr sz="4400">
                <a:solidFill>
                  <a:schemeClr val="tx2"/>
                </a:solidFill>
                <a:latin typeface="Tahoma" panose="020B0804030504040204" pitchFamily="1" charset="0"/>
              </a:defRPr>
            </a:lvl9pPr>
          </a:lstStyle>
          <a:p>
            <a:pPr algn="just"/>
            <a:r>
              <a:rPr lang="en-US" sz="2000">
                <a:solidFill>
                  <a:srgbClr val="C00000"/>
                </a:solidFill>
              </a:rPr>
              <a:t>There is an excess for </a:t>
            </a:r>
            <a:r>
              <a:rPr lang="en-US" sz="2000">
                <a:solidFill>
                  <a:srgbClr val="0070C0"/>
                </a:solidFill>
              </a:rPr>
              <a:t>B to K </a:t>
            </a:r>
            <a:r>
              <a:rPr lang="en-US" sz="2000">
                <a:solidFill>
                  <a:srgbClr val="0070C0"/>
                </a:solidFill>
                <a:latin typeface=".AppleSystemUIFont" charset="0"/>
                <a:cs typeface=".AppleSystemUIFont" charset="0"/>
              </a:rPr>
              <a:t>vv</a:t>
            </a:r>
            <a:endParaRPr lang="en-US" sz="2000">
              <a:solidFill>
                <a:srgbClr val="0070C0"/>
              </a:solidFill>
            </a:endParaRPr>
          </a:p>
          <a:p>
            <a:pPr algn="just"/>
            <a:r>
              <a:rPr lang="en-US" sz="2000">
                <a:solidFill>
                  <a:srgbClr val="0070C0"/>
                </a:solidFill>
              </a:rPr>
              <a:t>There i</a:t>
            </a:r>
            <a:r>
              <a:rPr lang="en-US" sz="2000">
                <a:solidFill>
                  <a:srgbClr val="0070C0"/>
                </a:solidFill>
              </a:rPr>
              <a:t>s  the </a:t>
            </a:r>
            <a:endParaRPr lang="en-US" sz="2000">
              <a:solidFill>
                <a:srgbClr val="0070C0"/>
              </a:solidFill>
            </a:endParaRPr>
          </a:p>
          <a:p>
            <a:pPr algn="just"/>
            <a:r>
              <a:rPr lang="en-US" sz="2000">
                <a:solidFill>
                  <a:srgbClr val="0070C0"/>
                </a:solidFill>
              </a:rPr>
              <a:t>window for something new !</a:t>
            </a:r>
            <a:endParaRPr lang="zh-CN" altLang="en-US" sz="2000">
              <a:solidFill>
                <a:srgbClr val="0070C0"/>
              </a:solidFill>
            </a:endParaRPr>
          </a:p>
        </p:txBody>
      </p:sp>
      <p:pic>
        <p:nvPicPr>
          <p:cNvPr id="3" name="Picture 2"/>
          <p:cNvPicPr>
            <a:picLocks noChangeAspect="1"/>
          </p:cNvPicPr>
          <p:nvPr/>
        </p:nvPicPr>
        <p:blipFill>
          <a:blip r:embed="rId16"/>
          <a:stretch>
            <a:fillRect/>
          </a:stretch>
        </p:blipFill>
        <p:spPr>
          <a:xfrm>
            <a:off x="7951470" y="4805045"/>
            <a:ext cx="4254500" cy="322580"/>
          </a:xfrm>
          <a:prstGeom prst="rect">
            <a:avLst/>
          </a:prstGeom>
        </p:spPr>
      </p:pic>
      <p:pic>
        <p:nvPicPr>
          <p:cNvPr id="6" name="Picture 5"/>
          <p:cNvPicPr>
            <a:picLocks noChangeAspect="1"/>
          </p:cNvPicPr>
          <p:nvPr/>
        </p:nvPicPr>
        <p:blipFill>
          <a:blip r:embed="rId17"/>
          <a:stretch>
            <a:fillRect/>
          </a:stretch>
        </p:blipFill>
        <p:spPr>
          <a:xfrm>
            <a:off x="7976235" y="3673475"/>
            <a:ext cx="3924935" cy="364490"/>
          </a:xfrm>
          <a:prstGeom prst="rect">
            <a:avLst/>
          </a:prstGeom>
        </p:spPr>
      </p:pic>
      <p:pic>
        <p:nvPicPr>
          <p:cNvPr id="8" name="Picture 7"/>
          <p:cNvPicPr>
            <a:picLocks noChangeAspect="1"/>
          </p:cNvPicPr>
          <p:nvPr/>
        </p:nvPicPr>
        <p:blipFill>
          <a:blip r:embed="rId18"/>
          <a:stretch>
            <a:fillRect/>
          </a:stretch>
        </p:blipFill>
        <p:spPr>
          <a:xfrm>
            <a:off x="9454515" y="5737860"/>
            <a:ext cx="2599690" cy="3600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27025" y="104775"/>
            <a:ext cx="11627485" cy="726440"/>
          </a:xfrm>
        </p:spPr>
        <p:txBody>
          <a:bodyPr>
            <a:normAutofit fontScale="90000"/>
          </a:bodyPr>
          <a:p>
            <a:r>
              <a:rPr lang="en-US" sz="3200">
                <a:solidFill>
                  <a:srgbClr val="0070C0"/>
                </a:solidFill>
              </a:rPr>
              <a:t>A light flavorful dark matter solution -- </a:t>
            </a:r>
            <a:r>
              <a:rPr lang="en-US" sz="2665">
                <a:solidFill>
                  <a:srgbClr val="0070C0"/>
                </a:solidFill>
              </a:rPr>
              <a:t>DM couplings are flavor dependent</a:t>
            </a:r>
            <a:endParaRPr lang="en-US" sz="2665">
              <a:solidFill>
                <a:srgbClr val="0070C0"/>
              </a:solidFill>
            </a:endParaRPr>
          </a:p>
        </p:txBody>
      </p:sp>
      <p:sp>
        <p:nvSpPr>
          <p:cNvPr id="3" name="Content Placeholder 2"/>
          <p:cNvSpPr>
            <a:spLocks noGrp="1"/>
          </p:cNvSpPr>
          <p:nvPr>
            <p:ph idx="1"/>
          </p:nvPr>
        </p:nvSpPr>
        <p:spPr>
          <a:xfrm>
            <a:off x="276860" y="843280"/>
            <a:ext cx="11828145" cy="5805170"/>
          </a:xfrm>
        </p:spPr>
        <p:txBody>
          <a:bodyPr>
            <a:noAutofit/>
          </a:bodyPr>
          <a:p>
            <a:pPr marL="0" indent="0">
              <a:buNone/>
            </a:pPr>
            <a:r>
              <a:rPr lang="en-US" sz="2000">
                <a:solidFill>
                  <a:srgbClr val="C00000"/>
                </a:solidFill>
              </a:rPr>
              <a:t>The B</a:t>
            </a:r>
            <a:r>
              <a:rPr lang="en-US" sz="2000" baseline="30000">
                <a:solidFill>
                  <a:srgbClr val="C00000"/>
                </a:solidFill>
              </a:rPr>
              <a:t>+</a:t>
            </a:r>
            <a:r>
              <a:rPr lang="en-US" sz="2000">
                <a:solidFill>
                  <a:srgbClr val="C00000"/>
                </a:solidFill>
              </a:rPr>
              <a:t> -&gt; K</a:t>
            </a:r>
            <a:r>
              <a:rPr lang="en-US" sz="2000" baseline="30000">
                <a:solidFill>
                  <a:srgbClr val="C00000"/>
                </a:solidFill>
              </a:rPr>
              <a:t>+</a:t>
            </a:r>
            <a:r>
              <a:rPr lang="en-US" sz="2000">
                <a:solidFill>
                  <a:srgbClr val="C00000"/>
                </a:solidFill>
              </a:rPr>
              <a:t> invisible is due to B</a:t>
            </a:r>
            <a:r>
              <a:rPr lang="en-US" sz="2000" baseline="30000">
                <a:solidFill>
                  <a:srgbClr val="C00000"/>
                </a:solidFill>
              </a:rPr>
              <a:t>+</a:t>
            </a:r>
            <a:r>
              <a:rPr lang="en-US" sz="2000">
                <a:solidFill>
                  <a:srgbClr val="C00000"/>
                </a:solidFill>
              </a:rPr>
              <a:t> -&gt; K</a:t>
            </a:r>
            <a:r>
              <a:rPr lang="en-US" sz="2000" baseline="30000">
                <a:solidFill>
                  <a:srgbClr val="C00000"/>
                </a:solidFill>
              </a:rPr>
              <a:t>+</a:t>
            </a:r>
            <a:r>
              <a:rPr lang="en-US" sz="2000">
                <a:solidFill>
                  <a:srgbClr val="C00000"/>
                </a:solidFill>
              </a:rPr>
              <a:t> </a:t>
            </a:r>
            <a:r>
              <a:rPr lang="en-US" sz="2000">
                <a:solidFill>
                  <a:srgbClr val="C00000"/>
                </a:solidFill>
                <a:latin typeface="Arial" panose="020B0604020202090204" pitchFamily="34" charset="0"/>
                <a:cs typeface="Arial" panose="020B0604020202090204" pitchFamily="34" charset="0"/>
              </a:rPr>
              <a:t>Φ Φ (Φ dark matter). At the quark level due to: b</a:t>
            </a:r>
            <a:r>
              <a:rPr lang="en-US" sz="2000">
                <a:solidFill>
                  <a:srgbClr val="C00000"/>
                </a:solidFill>
                <a:sym typeface="+mn-ea"/>
              </a:rPr>
              <a:t> -&gt; s </a:t>
            </a:r>
            <a:r>
              <a:rPr lang="en-US" sz="2000">
                <a:solidFill>
                  <a:srgbClr val="C00000"/>
                </a:solidFill>
                <a:latin typeface="Arial" panose="020B0604020202090204" pitchFamily="34" charset="0"/>
                <a:cs typeface="Arial" panose="020B0604020202090204" pitchFamily="34" charset="0"/>
                <a:sym typeface="+mn-ea"/>
              </a:rPr>
              <a:t>Φ Φ.</a:t>
            </a:r>
            <a:endParaRPr lang="en-US" sz="2000">
              <a:solidFill>
                <a:srgbClr val="0070C0"/>
              </a:solidFill>
              <a:latin typeface="Arial" panose="020B0604020202090204" pitchFamily="34" charset="0"/>
              <a:cs typeface="Arial" panose="020B0604020202090204" pitchFamily="34" charset="0"/>
              <a:sym typeface="+mn-ea"/>
            </a:endParaRPr>
          </a:p>
          <a:p>
            <a:pPr marL="0" indent="0">
              <a:buNone/>
            </a:pPr>
            <a:r>
              <a:rPr lang="en-US" sz="2000">
                <a:solidFill>
                  <a:srgbClr val="0070C0"/>
                </a:solidFill>
                <a:latin typeface="Arial" panose="020B0604020202090204" pitchFamily="34" charset="0"/>
                <a:cs typeface="Arial" panose="020B0604020202090204" pitchFamily="34" charset="0"/>
                <a:sym typeface="+mn-ea"/>
              </a:rPr>
              <a:t>The allowed                                            for K</a:t>
            </a:r>
            <a:r>
              <a:rPr lang="en-US" sz="2000" baseline="30000">
                <a:solidFill>
                  <a:srgbClr val="0070C0"/>
                </a:solidFill>
                <a:latin typeface="Arial" panose="020B0604020202090204" pitchFamily="34" charset="0"/>
                <a:cs typeface="Arial" panose="020B0604020202090204" pitchFamily="34" charset="0"/>
                <a:sym typeface="+mn-ea"/>
              </a:rPr>
              <a:t>+</a:t>
            </a:r>
            <a:r>
              <a:rPr lang="en-US" sz="2000">
                <a:solidFill>
                  <a:srgbClr val="0070C0"/>
                </a:solidFill>
                <a:latin typeface="Arial" panose="020B0604020202090204" pitchFamily="34" charset="0"/>
                <a:cs typeface="Arial" panose="020B0604020202090204" pitchFamily="34" charset="0"/>
                <a:sym typeface="+mn-ea"/>
              </a:rPr>
              <a:t> to </a:t>
            </a:r>
            <a:r>
              <a:rPr lang="en-US" sz="2000">
                <a:solidFill>
                  <a:srgbClr val="0070C0"/>
                </a:solidFill>
                <a:latin typeface=".AppleSystemUIFont" charset="0"/>
                <a:cs typeface=".AppleSystemUIFont" charset="0"/>
                <a:sym typeface="+mn-ea"/>
              </a:rPr>
              <a:t>π</a:t>
            </a:r>
            <a:r>
              <a:rPr lang="en-US" sz="2000" baseline="30000">
                <a:solidFill>
                  <a:srgbClr val="0070C0"/>
                </a:solidFill>
                <a:latin typeface=".AppleSystemUIFont" charset="0"/>
                <a:cs typeface=".AppleSystemUIFont" charset="0"/>
                <a:sym typeface="+mn-ea"/>
              </a:rPr>
              <a:t>+</a:t>
            </a:r>
            <a:r>
              <a:rPr lang="en-US" sz="2000">
                <a:solidFill>
                  <a:srgbClr val="0070C0"/>
                </a:solidFill>
                <a:latin typeface="Arial" panose="020B0604020202090204" pitchFamily="34" charset="0"/>
                <a:cs typeface="Arial" panose="020B0604020202090204" pitchFamily="34" charset="0"/>
                <a:sym typeface="+mn-ea"/>
              </a:rPr>
              <a:t> </a:t>
            </a:r>
            <a:r>
              <a:rPr lang="en-US" sz="2000">
                <a:solidFill>
                  <a:srgbClr val="0070C0"/>
                </a:solidFill>
                <a:latin typeface="Arial" panose="020B0604020202090204" pitchFamily="34" charset="0"/>
                <a:cs typeface="Arial" panose="020B0604020202090204" pitchFamily="34" charset="0"/>
                <a:sym typeface="+mn-ea"/>
              </a:rPr>
              <a:t>Φ Φ </a:t>
            </a:r>
            <a:r>
              <a:rPr lang="en-US" sz="2000">
                <a:solidFill>
                  <a:srgbClr val="0070C0"/>
                </a:solidFill>
                <a:latin typeface="Arial" panose="020B0604020202090204" pitchFamily="34" charset="0"/>
                <a:cs typeface="Arial" panose="020B0604020202090204" pitchFamily="34" charset="0"/>
                <a:sym typeface="+mn-ea"/>
              </a:rPr>
              <a:t>is due to, at the quark level:  s </a:t>
            </a:r>
            <a:r>
              <a:rPr lang="en-US" sz="2000">
                <a:solidFill>
                  <a:srgbClr val="0070C0"/>
                </a:solidFill>
                <a:sym typeface="+mn-ea"/>
              </a:rPr>
              <a:t> -&gt; d </a:t>
            </a:r>
            <a:r>
              <a:rPr lang="en-US" sz="2000">
                <a:solidFill>
                  <a:srgbClr val="0070C0"/>
                </a:solidFill>
                <a:latin typeface="Arial" panose="020B0604020202090204" pitchFamily="34" charset="0"/>
                <a:cs typeface="Arial" panose="020B0604020202090204" pitchFamily="34" charset="0"/>
                <a:sym typeface="+mn-ea"/>
              </a:rPr>
              <a:t>Φ Φ</a:t>
            </a:r>
            <a:endParaRPr lang="en-US" sz="2000">
              <a:solidFill>
                <a:srgbClr val="0070C0"/>
              </a:solidFill>
              <a:latin typeface="Arial" panose="020B0604020202090204" pitchFamily="34" charset="0"/>
              <a:cs typeface="Arial" panose="020B0604020202090204" pitchFamily="34" charset="0"/>
              <a:sym typeface="+mn-ea"/>
            </a:endParaRPr>
          </a:p>
          <a:p>
            <a:pPr marL="0" indent="0">
              <a:buNone/>
            </a:pPr>
            <a:endParaRPr lang="en-US" sz="2000">
              <a:solidFill>
                <a:srgbClr val="0070C0"/>
              </a:solidFill>
              <a:latin typeface="Arial" panose="020B0604020202090204" pitchFamily="34" charset="0"/>
              <a:cs typeface="Arial" panose="020B0604020202090204" pitchFamily="34" charset="0"/>
              <a:sym typeface="+mn-ea"/>
            </a:endParaRPr>
          </a:p>
          <a:p>
            <a:pPr marL="0" indent="0">
              <a:buNone/>
            </a:pPr>
            <a:endParaRPr lang="en-US" sz="2000">
              <a:solidFill>
                <a:srgbClr val="0070C0"/>
              </a:solidFill>
              <a:latin typeface="Arial" panose="020B0604020202090204" pitchFamily="34" charset="0"/>
              <a:cs typeface="Arial" panose="020B0604020202090204" pitchFamily="34" charset="0"/>
              <a:sym typeface="+mn-ea"/>
            </a:endParaRPr>
          </a:p>
          <a:p>
            <a:pPr marL="0" indent="0">
              <a:buNone/>
            </a:pPr>
            <a:r>
              <a:rPr lang="en-US" sz="2000">
                <a:solidFill>
                  <a:srgbClr val="C00000"/>
                </a:solidFill>
                <a:latin typeface="Arial" panose="020B0604020202090204" pitchFamily="34" charset="0"/>
                <a:cs typeface="Arial" panose="020B0604020202090204" pitchFamily="34" charset="0"/>
              </a:rPr>
              <a:t>If true, one should also check if the right relic density for DM can be realized.   </a:t>
            </a:r>
            <a:r>
              <a:rPr lang="en-US" sz="2000">
                <a:solidFill>
                  <a:srgbClr val="0070C0"/>
                </a:solidFill>
                <a:latin typeface="Arial" panose="020B0604020202090204" pitchFamily="34" charset="0"/>
                <a:cs typeface="Arial" panose="020B0604020202090204" pitchFamily="34" charset="0"/>
              </a:rPr>
              <a:t>              </a:t>
            </a:r>
            <a:endParaRPr lang="en-US" sz="2000">
              <a:solidFill>
                <a:srgbClr val="0070C0"/>
              </a:solidFill>
              <a:latin typeface="Arial" panose="020B0604020202090204" pitchFamily="34" charset="0"/>
              <a:cs typeface="Arial" panose="020B0604020202090204" pitchFamily="34" charset="0"/>
            </a:endParaRPr>
          </a:p>
          <a:p>
            <a:pPr marL="0" indent="0">
              <a:buNone/>
            </a:pPr>
            <a:r>
              <a:rPr lang="en-US" sz="2000">
                <a:solidFill>
                  <a:srgbClr val="C00000"/>
                </a:solidFill>
                <a:latin typeface="Arial" panose="020B0604020202090204" pitchFamily="34" charset="0"/>
                <a:cs typeface="Arial" panose="020B0604020202090204" pitchFamily="34" charset="0"/>
              </a:rPr>
              <a:t>At the quark level due to: </a:t>
            </a:r>
            <a:r>
              <a:rPr lang="en-US" sz="2000">
                <a:solidFill>
                  <a:srgbClr val="C00000"/>
                </a:solidFill>
                <a:latin typeface="Arial" panose="020B0604020202090204" pitchFamily="34" charset="0"/>
                <a:cs typeface="Arial" panose="020B0604020202090204" pitchFamily="34" charset="0"/>
                <a:sym typeface="+mn-ea"/>
              </a:rPr>
              <a:t>Φ Φ -&gt; dd, uu!</a:t>
            </a:r>
            <a:endParaRPr lang="en-US" sz="2000">
              <a:solidFill>
                <a:srgbClr val="C00000"/>
              </a:solidFill>
              <a:latin typeface="Arial" panose="020B0604020202090204" pitchFamily="34" charset="0"/>
              <a:cs typeface="Arial" panose="020B0604020202090204" pitchFamily="34" charset="0"/>
              <a:sym typeface="+mn-ea"/>
            </a:endParaRPr>
          </a:p>
          <a:p>
            <a:pPr marL="0" indent="0">
              <a:buNone/>
            </a:pPr>
            <a:endParaRPr lang="en-US" sz="2000">
              <a:solidFill>
                <a:srgbClr val="C00000"/>
              </a:solidFill>
              <a:latin typeface="Arial" panose="020B0604020202090204" pitchFamily="34" charset="0"/>
              <a:cs typeface="Arial" panose="020B0604020202090204" pitchFamily="34" charset="0"/>
              <a:sym typeface="+mn-ea"/>
            </a:endParaRPr>
          </a:p>
          <a:p>
            <a:pPr marL="0" indent="0">
              <a:buNone/>
            </a:pPr>
            <a:r>
              <a:rPr lang="en-US" sz="2000">
                <a:solidFill>
                  <a:srgbClr val="0070C0"/>
                </a:solidFill>
                <a:latin typeface="Arial" panose="020B0604020202090204" pitchFamily="34" charset="0"/>
                <a:cs typeface="Arial" panose="020B0604020202090204" pitchFamily="34" charset="0"/>
                <a:sym typeface="+mn-ea"/>
              </a:rPr>
              <a:t>In a model independnet way, the following minimal interactions terms are needed</a:t>
            </a:r>
            <a:endParaRPr lang="en-US" sz="2000">
              <a:solidFill>
                <a:srgbClr val="0070C0"/>
              </a:solidFill>
              <a:latin typeface="Arial" panose="020B0604020202090204" pitchFamily="34" charset="0"/>
              <a:cs typeface="Arial" panose="020B0604020202090204" pitchFamily="34" charset="0"/>
              <a:sym typeface="+mn-ea"/>
            </a:endParaRPr>
          </a:p>
          <a:p>
            <a:pPr marL="0" indent="0">
              <a:buNone/>
            </a:pPr>
            <a:endParaRPr lang="en-US" sz="2000">
              <a:solidFill>
                <a:srgbClr val="0070C0"/>
              </a:solidFill>
              <a:latin typeface="Arial" panose="020B0604020202090204" pitchFamily="34" charset="0"/>
              <a:cs typeface="Arial" panose="020B0604020202090204" pitchFamily="34" charset="0"/>
              <a:sym typeface="+mn-ea"/>
            </a:endParaRPr>
          </a:p>
          <a:p>
            <a:pPr marL="0" indent="0">
              <a:buNone/>
            </a:pPr>
            <a:endParaRPr lang="en-US" sz="2000">
              <a:solidFill>
                <a:srgbClr val="0070C0"/>
              </a:solidFill>
              <a:latin typeface="Arial" panose="020B0604020202090204" pitchFamily="34" charset="0"/>
              <a:cs typeface="Arial" panose="020B0604020202090204" pitchFamily="34" charset="0"/>
              <a:sym typeface="+mn-ea"/>
            </a:endParaRPr>
          </a:p>
          <a:p>
            <a:pPr marL="0" indent="0">
              <a:buNone/>
            </a:pPr>
            <a:r>
              <a:rPr lang="en-US" sz="2000">
                <a:solidFill>
                  <a:srgbClr val="0070C0"/>
                </a:solidFill>
                <a:latin typeface="Arial" panose="020B0604020202090204" pitchFamily="34" charset="0"/>
                <a:cs typeface="Arial" panose="020B0604020202090204" pitchFamily="34" charset="0"/>
                <a:sym typeface="+mn-ea"/>
              </a:rPr>
              <a:t>There are stringent constraints from indirect DM searches, effects on CMB, </a:t>
            </a:r>
            <a:endParaRPr lang="en-US" sz="2000">
              <a:solidFill>
                <a:srgbClr val="0070C0"/>
              </a:solidFill>
              <a:latin typeface="Arial" panose="020B0604020202090204" pitchFamily="34" charset="0"/>
              <a:cs typeface="Arial" panose="020B0604020202090204" pitchFamily="34" charset="0"/>
              <a:sym typeface="+mn-ea"/>
            </a:endParaRPr>
          </a:p>
          <a:p>
            <a:pPr marL="0" indent="0">
              <a:buNone/>
            </a:pPr>
            <a:r>
              <a:rPr lang="en-US" sz="2000">
                <a:solidFill>
                  <a:srgbClr val="0070C0"/>
                </a:solidFill>
                <a:latin typeface="Arial" panose="020B0604020202090204" pitchFamily="34" charset="0"/>
                <a:cs typeface="Arial" panose="020B0604020202090204" pitchFamily="34" charset="0"/>
                <a:sym typeface="+mn-ea"/>
              </a:rPr>
              <a:t>and also direct DM search via Migdal effect.</a:t>
            </a:r>
            <a:endParaRPr lang="en-US" sz="2000">
              <a:solidFill>
                <a:srgbClr val="0070C0"/>
              </a:solidFill>
              <a:latin typeface="Arial" panose="020B0604020202090204" pitchFamily="34" charset="0"/>
              <a:cs typeface="Arial" panose="020B0604020202090204" pitchFamily="34" charset="0"/>
              <a:sym typeface="+mn-ea"/>
            </a:endParaRPr>
          </a:p>
          <a:p>
            <a:pPr marL="0" indent="0">
              <a:buNone/>
            </a:pPr>
            <a:r>
              <a:rPr lang="en-US" sz="2000">
                <a:solidFill>
                  <a:srgbClr val="0070C0"/>
                </a:solidFill>
                <a:latin typeface="Arial" panose="020B0604020202090204" pitchFamily="34" charset="0"/>
                <a:cs typeface="Arial" panose="020B0604020202090204" pitchFamily="34" charset="0"/>
                <a:sym typeface="+mn-ea"/>
              </a:rPr>
              <a:t> </a:t>
            </a:r>
            <a:endParaRPr lang="en-US" sz="2000">
              <a:solidFill>
                <a:srgbClr val="0070C0"/>
              </a:solidFill>
              <a:latin typeface="Arial" panose="020B0604020202090204" pitchFamily="34" charset="0"/>
              <a:cs typeface="Arial" panose="020B0604020202090204" pitchFamily="34" charset="0"/>
              <a:sym typeface="+mn-ea"/>
            </a:endParaRPr>
          </a:p>
          <a:p>
            <a:pPr marL="0" indent="0">
              <a:buNone/>
            </a:pPr>
            <a:r>
              <a:rPr lang="en-US" sz="2000">
                <a:solidFill>
                  <a:srgbClr val="C00000"/>
                </a:solidFill>
                <a:latin typeface="Arial" panose="020B0604020202090204" pitchFamily="34" charset="0"/>
                <a:cs typeface="Arial" panose="020B0604020202090204" pitchFamily="34" charset="0"/>
                <a:sym typeface="+mn-ea"/>
              </a:rPr>
              <a:t>We find that light DM with a mass m</a:t>
            </a:r>
            <a:r>
              <a:rPr lang="en-US" sz="2000" baseline="-25000">
                <a:solidFill>
                  <a:srgbClr val="C00000"/>
                </a:solidFill>
                <a:latin typeface="Arial" panose="020B0604020202090204" pitchFamily="34" charset="0"/>
                <a:cs typeface="Arial" panose="020B0604020202090204" pitchFamily="34" charset="0"/>
                <a:sym typeface="+mn-ea"/>
              </a:rPr>
              <a:t>Φ </a:t>
            </a:r>
            <a:r>
              <a:rPr lang="en-US" sz="2000">
                <a:solidFill>
                  <a:srgbClr val="C00000"/>
                </a:solidFill>
                <a:latin typeface="Arial" panose="020B0604020202090204" pitchFamily="34" charset="0"/>
                <a:cs typeface="Arial" panose="020B0604020202090204" pitchFamily="34" charset="0"/>
                <a:sym typeface="+mn-ea"/>
              </a:rPr>
              <a:t> between 110 MeV - 136 MeV is allowed and solves all problems</a:t>
            </a:r>
            <a:endParaRPr lang="en-US" sz="2000">
              <a:solidFill>
                <a:srgbClr val="C00000"/>
              </a:solidFill>
              <a:latin typeface="Arial" panose="020B0604020202090204" pitchFamily="34" charset="0"/>
              <a:cs typeface="Arial" panose="020B0604020202090204" pitchFamily="34" charset="0"/>
              <a:sym typeface="+mn-ea"/>
            </a:endParaRPr>
          </a:p>
          <a:p>
            <a:pPr marL="0" indent="0" algn="ctr">
              <a:buNone/>
            </a:pPr>
            <a:r>
              <a:rPr lang="en-US" sz="2000">
                <a:solidFill>
                  <a:srgbClr val="0070C0"/>
                </a:solidFill>
                <a:latin typeface="Arial" panose="020B0604020202090204" pitchFamily="34" charset="0"/>
                <a:cs typeface="Arial" panose="020B0604020202090204" pitchFamily="34" charset="0"/>
                <a:sym typeface="+mn-ea"/>
              </a:rPr>
              <a:t>Light Flavorful Dark Matter Models !</a:t>
            </a:r>
            <a:endParaRPr lang="en-US" sz="2000">
              <a:solidFill>
                <a:srgbClr val="0070C0"/>
              </a:solidFill>
              <a:latin typeface="Arial" panose="020B0604020202090204" pitchFamily="34" charset="0"/>
              <a:cs typeface="Arial" panose="020B0604020202090204" pitchFamily="34" charset="0"/>
              <a:sym typeface="+mn-ea"/>
            </a:endParaRPr>
          </a:p>
          <a:p>
            <a:pPr marL="0" indent="0">
              <a:buNone/>
            </a:pPr>
            <a:endParaRPr lang="en-US" sz="2000">
              <a:latin typeface="Arial" panose="020B0604020202090204" pitchFamily="34" charset="0"/>
              <a:cs typeface="Arial" panose="020B0604020202090204" pitchFamily="34" charset="0"/>
            </a:endParaRPr>
          </a:p>
          <a:p>
            <a:pPr marL="0" indent="0">
              <a:buNone/>
            </a:pPr>
            <a:endParaRPr lang="en-US" sz="2000">
              <a:solidFill>
                <a:srgbClr val="0070C0"/>
              </a:solidFill>
              <a:latin typeface="Arial" panose="020B0604020202090204" pitchFamily="34" charset="0"/>
              <a:cs typeface="Arial" panose="020B0604020202090204" pitchFamily="34" charset="0"/>
              <a:sym typeface="+mn-ea"/>
            </a:endParaRPr>
          </a:p>
          <a:p>
            <a:pPr marL="0" indent="0">
              <a:buNone/>
            </a:pPr>
            <a:r>
              <a:rPr lang="en-US" sz="1900" baseline="-25000">
                <a:latin typeface="Arial" panose="020B0604020202090204" pitchFamily="34" charset="0"/>
                <a:cs typeface="Arial" panose="020B0604020202090204" pitchFamily="34" charset="0"/>
                <a:sym typeface="+mn-ea"/>
              </a:rPr>
              <a:t>                                        </a:t>
            </a:r>
            <a:endParaRPr lang="en-US" sz="1900" baseline="-25000">
              <a:latin typeface="Arial" panose="020B0604020202090204" pitchFamily="34" charset="0"/>
              <a:cs typeface="Arial" panose="020B0604020202090204" pitchFamily="34" charset="0"/>
              <a:sym typeface="+mn-ea"/>
            </a:endParaRPr>
          </a:p>
        </p:txBody>
      </p:sp>
      <p:pic>
        <p:nvPicPr>
          <p:cNvPr id="8" name="Picture 7"/>
          <p:cNvPicPr>
            <a:picLocks noChangeAspect="1"/>
          </p:cNvPicPr>
          <p:nvPr/>
        </p:nvPicPr>
        <p:blipFill>
          <a:blip r:embed="rId1"/>
          <a:stretch>
            <a:fillRect/>
          </a:stretch>
        </p:blipFill>
        <p:spPr>
          <a:xfrm>
            <a:off x="1773555" y="1240155"/>
            <a:ext cx="2968625" cy="410845"/>
          </a:xfrm>
          <a:prstGeom prst="rect">
            <a:avLst/>
          </a:prstGeom>
        </p:spPr>
      </p:pic>
      <p:pic>
        <p:nvPicPr>
          <p:cNvPr id="4" name="Picture 3"/>
          <p:cNvPicPr>
            <a:picLocks noChangeAspect="1"/>
          </p:cNvPicPr>
          <p:nvPr/>
        </p:nvPicPr>
        <p:blipFill>
          <a:blip r:embed="rId2"/>
          <a:stretch>
            <a:fillRect/>
          </a:stretch>
        </p:blipFill>
        <p:spPr>
          <a:xfrm>
            <a:off x="204470" y="1892935"/>
            <a:ext cx="11521440" cy="374650"/>
          </a:xfrm>
          <a:prstGeom prst="rect">
            <a:avLst/>
          </a:prstGeom>
        </p:spPr>
      </p:pic>
      <p:pic>
        <p:nvPicPr>
          <p:cNvPr id="6" name="Picture 5"/>
          <p:cNvPicPr>
            <a:picLocks noChangeAspect="1"/>
          </p:cNvPicPr>
          <p:nvPr/>
        </p:nvPicPr>
        <p:blipFill>
          <a:blip r:embed="rId3"/>
          <a:stretch>
            <a:fillRect/>
          </a:stretch>
        </p:blipFill>
        <p:spPr>
          <a:xfrm>
            <a:off x="1165860" y="4001135"/>
            <a:ext cx="8126095" cy="9112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47700" y="258445"/>
            <a:ext cx="10515600" cy="861695"/>
          </a:xfrm>
        </p:spPr>
        <p:txBody>
          <a:bodyPr>
            <a:normAutofit/>
          </a:bodyPr>
          <a:p>
            <a:r>
              <a:rPr lang="en-US" altLang="zh-CN" sz="3200" dirty="0">
                <a:solidFill>
                  <a:srgbClr val="0070C0"/>
                </a:solidFill>
                <a:sym typeface="+mn-ea"/>
              </a:rPr>
              <a:t>2. B to K invisible and K to </a:t>
            </a:r>
            <a:r>
              <a:rPr lang="en-US" altLang="zh-CN" sz="3200" dirty="0">
                <a:solidFill>
                  <a:srgbClr val="0070C0"/>
                </a:solidFill>
                <a:latin typeface=".AppleSystemUIFont" charset="0"/>
                <a:cs typeface=".AppleSystemUIFont" charset="0"/>
                <a:sym typeface="+mn-ea"/>
              </a:rPr>
              <a:t>π invisible and MD</a:t>
            </a:r>
            <a:endParaRPr lang="en-US" altLang="zh-CN" sz="3200" dirty="0">
              <a:solidFill>
                <a:srgbClr val="0070C0"/>
              </a:solidFill>
              <a:latin typeface=".AppleSystemUIFont" charset="0"/>
              <a:cs typeface=".AppleSystemUIFont" charset="0"/>
              <a:sym typeface="+mn-ea"/>
            </a:endParaRPr>
          </a:p>
        </p:txBody>
      </p:sp>
      <p:sp>
        <p:nvSpPr>
          <p:cNvPr id="3" name="Content Placeholder 2"/>
          <p:cNvSpPr>
            <a:spLocks noGrp="1"/>
          </p:cNvSpPr>
          <p:nvPr>
            <p:ph idx="1"/>
          </p:nvPr>
        </p:nvSpPr>
        <p:spPr>
          <a:xfrm>
            <a:off x="647700" y="1253490"/>
            <a:ext cx="10515600" cy="4351338"/>
          </a:xfrm>
        </p:spPr>
        <p:txBody>
          <a:bodyPr>
            <a:normAutofit/>
          </a:bodyPr>
          <a:p>
            <a:pPr marL="0" indent="0">
              <a:buNone/>
            </a:pPr>
            <a:r>
              <a:rPr lang="en-US" sz="2400"/>
              <a:t>Combining previous bound,</a:t>
            </a:r>
            <a:endParaRPr lang="en-US" sz="2400"/>
          </a:p>
          <a:p>
            <a:pPr marL="0" indent="0">
              <a:buNone/>
            </a:pPr>
            <a:endParaRPr lang="en-US" sz="2400"/>
          </a:p>
          <a:p>
            <a:pPr marL="0" indent="0">
              <a:buNone/>
            </a:pPr>
            <a:r>
              <a:rPr lang="en-US" sz="2400"/>
              <a:t>Room for new physics:</a:t>
            </a:r>
            <a:endParaRPr lang="en-US" sz="2400"/>
          </a:p>
          <a:p>
            <a:pPr marL="0" indent="0">
              <a:buNone/>
            </a:pPr>
            <a:endParaRPr lang="en-US" sz="2400"/>
          </a:p>
          <a:p>
            <a:pPr marL="0" indent="0">
              <a:buNone/>
            </a:pPr>
            <a:r>
              <a:rPr lang="en-US" sz="2400"/>
              <a:t>Also need to satisfy constraints</a:t>
            </a:r>
            <a:endParaRPr lang="en-US" sz="2400"/>
          </a:p>
          <a:p>
            <a:pPr marL="0" indent="0">
              <a:buNone/>
            </a:pPr>
            <a:endParaRPr lang="en-US" sz="2400"/>
          </a:p>
          <a:p>
            <a:pPr marL="0" indent="0">
              <a:buNone/>
            </a:pPr>
            <a:endParaRPr lang="en-US" sz="2400"/>
          </a:p>
          <a:p>
            <a:pPr marL="0" indent="0">
              <a:buNone/>
            </a:pPr>
            <a:r>
              <a:rPr lang="en-US" sz="2400">
                <a:solidFill>
                  <a:srgbClr val="C00000"/>
                </a:solidFill>
              </a:rPr>
              <a:t>The invisible is due to </a:t>
            </a:r>
            <a:r>
              <a:rPr lang="en-US" sz="2400">
                <a:solidFill>
                  <a:srgbClr val="C00000"/>
                </a:solidFill>
                <a:latin typeface="Arial" panose="020B0604020202090204" pitchFamily="34" charset="0"/>
                <a:cs typeface="Arial" panose="020B0604020202090204" pitchFamily="34" charset="0"/>
                <a:sym typeface="+mn-ea"/>
              </a:rPr>
              <a:t>Φ Φ pair in b to s</a:t>
            </a:r>
            <a:r>
              <a:rPr lang="en-US" sz="2400">
                <a:solidFill>
                  <a:srgbClr val="C00000"/>
                </a:solidFill>
                <a:sym typeface="+mn-ea"/>
              </a:rPr>
              <a:t> </a:t>
            </a:r>
            <a:r>
              <a:rPr lang="en-US" sz="2400">
                <a:solidFill>
                  <a:srgbClr val="C00000"/>
                </a:solidFill>
                <a:latin typeface="Arial" panose="020B0604020202090204" pitchFamily="34" charset="0"/>
                <a:cs typeface="Arial" panose="020B0604020202090204" pitchFamily="34" charset="0"/>
                <a:sym typeface="+mn-ea"/>
              </a:rPr>
              <a:t>Φ Φ decay induced B to K  invisible</a:t>
            </a:r>
            <a:endParaRPr lang="en-US" sz="2400">
              <a:solidFill>
                <a:srgbClr val="C00000"/>
              </a:solidFill>
              <a:latin typeface="Arial" panose="020B0604020202090204" pitchFamily="34" charset="0"/>
              <a:cs typeface="Arial" panose="020B0604020202090204" pitchFamily="34" charset="0"/>
              <a:sym typeface="+mn-ea"/>
            </a:endParaRPr>
          </a:p>
        </p:txBody>
      </p:sp>
      <p:pic>
        <p:nvPicPr>
          <p:cNvPr id="4" name="Picture 3"/>
          <p:cNvPicPr>
            <a:picLocks noChangeAspect="1"/>
          </p:cNvPicPr>
          <p:nvPr>
            <p:custDataLst>
              <p:tags r:id="rId1"/>
            </p:custDataLst>
          </p:nvPr>
        </p:nvPicPr>
        <p:blipFill>
          <a:blip r:embed="rId2"/>
          <a:stretch>
            <a:fillRect/>
          </a:stretch>
        </p:blipFill>
        <p:spPr>
          <a:xfrm>
            <a:off x="5887085" y="1324610"/>
            <a:ext cx="1064895" cy="366395"/>
          </a:xfrm>
          <a:prstGeom prst="rect">
            <a:avLst/>
          </a:prstGeom>
        </p:spPr>
      </p:pic>
      <p:pic>
        <p:nvPicPr>
          <p:cNvPr id="5" name="Picture 4"/>
          <p:cNvPicPr>
            <a:picLocks noChangeAspect="1"/>
          </p:cNvPicPr>
          <p:nvPr>
            <p:custDataLst>
              <p:tags r:id="rId3"/>
            </p:custDataLst>
          </p:nvPr>
        </p:nvPicPr>
        <p:blipFill>
          <a:blip r:embed="rId4"/>
          <a:stretch>
            <a:fillRect/>
          </a:stretch>
        </p:blipFill>
        <p:spPr>
          <a:xfrm>
            <a:off x="7086600" y="1264920"/>
            <a:ext cx="3816350" cy="427990"/>
          </a:xfrm>
          <a:prstGeom prst="rect">
            <a:avLst/>
          </a:prstGeom>
        </p:spPr>
      </p:pic>
      <p:pic>
        <p:nvPicPr>
          <p:cNvPr id="6" name="Picture 5"/>
          <p:cNvPicPr>
            <a:picLocks noChangeAspect="1"/>
          </p:cNvPicPr>
          <p:nvPr>
            <p:custDataLst>
              <p:tags r:id="rId5"/>
            </p:custDataLst>
          </p:nvPr>
        </p:nvPicPr>
        <p:blipFill>
          <a:blip r:embed="rId6"/>
          <a:stretch>
            <a:fillRect/>
          </a:stretch>
        </p:blipFill>
        <p:spPr>
          <a:xfrm>
            <a:off x="5817870" y="1706880"/>
            <a:ext cx="5173980" cy="474345"/>
          </a:xfrm>
          <a:prstGeom prst="rect">
            <a:avLst/>
          </a:prstGeom>
        </p:spPr>
      </p:pic>
      <p:pic>
        <p:nvPicPr>
          <p:cNvPr id="8" name="Picture 7"/>
          <p:cNvPicPr>
            <a:picLocks noChangeAspect="1"/>
          </p:cNvPicPr>
          <p:nvPr>
            <p:custDataLst>
              <p:tags r:id="rId7"/>
            </p:custDataLst>
          </p:nvPr>
        </p:nvPicPr>
        <p:blipFill>
          <a:blip r:embed="rId8"/>
          <a:stretch>
            <a:fillRect/>
          </a:stretch>
        </p:blipFill>
        <p:spPr>
          <a:xfrm>
            <a:off x="5815330" y="2284730"/>
            <a:ext cx="2863850" cy="427990"/>
          </a:xfrm>
          <a:prstGeom prst="rect">
            <a:avLst/>
          </a:prstGeom>
        </p:spPr>
      </p:pic>
      <p:pic>
        <p:nvPicPr>
          <p:cNvPr id="9" name="Picture 8"/>
          <p:cNvPicPr>
            <a:picLocks noChangeAspect="1"/>
          </p:cNvPicPr>
          <p:nvPr>
            <p:custDataLst>
              <p:tags r:id="rId9"/>
            </p:custDataLst>
          </p:nvPr>
        </p:nvPicPr>
        <p:blipFill>
          <a:blip r:embed="rId10"/>
          <a:stretch>
            <a:fillRect/>
          </a:stretch>
        </p:blipFill>
        <p:spPr>
          <a:xfrm>
            <a:off x="8682990" y="2339975"/>
            <a:ext cx="2235200" cy="343535"/>
          </a:xfrm>
          <a:prstGeom prst="rect">
            <a:avLst/>
          </a:prstGeom>
        </p:spPr>
      </p:pic>
      <p:pic>
        <p:nvPicPr>
          <p:cNvPr id="10" name="Picture 9"/>
          <p:cNvPicPr>
            <a:picLocks noChangeAspect="1"/>
          </p:cNvPicPr>
          <p:nvPr>
            <p:custDataLst>
              <p:tags r:id="rId11"/>
            </p:custDataLst>
          </p:nvPr>
        </p:nvPicPr>
        <p:blipFill>
          <a:blip r:embed="rId12"/>
          <a:stretch>
            <a:fillRect/>
          </a:stretch>
        </p:blipFill>
        <p:spPr>
          <a:xfrm>
            <a:off x="5878195" y="2967990"/>
            <a:ext cx="4831715" cy="1337310"/>
          </a:xfrm>
          <a:prstGeom prst="rect">
            <a:avLst/>
          </a:prstGeom>
        </p:spPr>
      </p:pic>
      <p:pic>
        <p:nvPicPr>
          <p:cNvPr id="7" name="Picture 6"/>
          <p:cNvPicPr>
            <a:picLocks noChangeAspect="1"/>
          </p:cNvPicPr>
          <p:nvPr/>
        </p:nvPicPr>
        <p:blipFill>
          <a:blip r:embed="rId13"/>
          <a:stretch>
            <a:fillRect/>
          </a:stretch>
        </p:blipFill>
        <p:spPr>
          <a:xfrm>
            <a:off x="1755140" y="5092065"/>
            <a:ext cx="8126095" cy="9112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custDataLst>
              <p:tags r:id="rId1"/>
            </p:custDataLst>
          </p:nvPr>
        </p:nvPicPr>
        <p:blipFill>
          <a:blip r:embed="rId2"/>
          <a:stretch>
            <a:fillRect/>
          </a:stretch>
        </p:blipFill>
        <p:spPr>
          <a:xfrm>
            <a:off x="958215" y="619125"/>
            <a:ext cx="9912350" cy="2544445"/>
          </a:xfrm>
          <a:prstGeom prst="rect">
            <a:avLst/>
          </a:prstGeom>
        </p:spPr>
      </p:pic>
      <p:pic>
        <p:nvPicPr>
          <p:cNvPr id="5" name="Picture 4"/>
          <p:cNvPicPr>
            <a:picLocks noChangeAspect="1"/>
          </p:cNvPicPr>
          <p:nvPr>
            <p:custDataLst>
              <p:tags r:id="rId3"/>
            </p:custDataLst>
          </p:nvPr>
        </p:nvPicPr>
        <p:blipFill>
          <a:blip r:embed="rId4"/>
          <a:stretch>
            <a:fillRect/>
          </a:stretch>
        </p:blipFill>
        <p:spPr>
          <a:xfrm>
            <a:off x="1141095" y="3367405"/>
            <a:ext cx="6786245" cy="544830"/>
          </a:xfrm>
          <a:prstGeom prst="rect">
            <a:avLst/>
          </a:prstGeom>
        </p:spPr>
      </p:pic>
      <p:pic>
        <p:nvPicPr>
          <p:cNvPr id="6" name="Picture 5"/>
          <p:cNvPicPr>
            <a:picLocks noChangeAspect="1"/>
          </p:cNvPicPr>
          <p:nvPr>
            <p:custDataLst>
              <p:tags r:id="rId5"/>
            </p:custDataLst>
          </p:nvPr>
        </p:nvPicPr>
        <p:blipFill>
          <a:blip r:embed="rId6"/>
          <a:stretch>
            <a:fillRect/>
          </a:stretch>
        </p:blipFill>
        <p:spPr>
          <a:xfrm>
            <a:off x="8669020" y="3314700"/>
            <a:ext cx="1885315" cy="579120"/>
          </a:xfrm>
          <a:prstGeom prst="rect">
            <a:avLst/>
          </a:prstGeom>
        </p:spPr>
      </p:pic>
      <p:pic>
        <p:nvPicPr>
          <p:cNvPr id="7" name="Picture 6"/>
          <p:cNvPicPr>
            <a:picLocks noChangeAspect="1"/>
          </p:cNvPicPr>
          <p:nvPr>
            <p:custDataLst>
              <p:tags r:id="rId7"/>
            </p:custDataLst>
          </p:nvPr>
        </p:nvPicPr>
        <p:blipFill>
          <a:blip r:embed="rId8"/>
          <a:stretch>
            <a:fillRect/>
          </a:stretch>
        </p:blipFill>
        <p:spPr>
          <a:xfrm>
            <a:off x="1137920" y="4450715"/>
            <a:ext cx="7925435" cy="488315"/>
          </a:xfrm>
          <a:prstGeom prst="rect">
            <a:avLst/>
          </a:prstGeom>
        </p:spPr>
      </p:pic>
      <p:pic>
        <p:nvPicPr>
          <p:cNvPr id="8" name="Picture 7"/>
          <p:cNvPicPr>
            <a:picLocks noChangeAspect="1"/>
          </p:cNvPicPr>
          <p:nvPr>
            <p:custDataLst>
              <p:tags r:id="rId9"/>
            </p:custDataLst>
          </p:nvPr>
        </p:nvPicPr>
        <p:blipFill>
          <a:blip r:embed="rId10"/>
          <a:stretch>
            <a:fillRect/>
          </a:stretch>
        </p:blipFill>
        <p:spPr>
          <a:xfrm>
            <a:off x="9190355" y="4450715"/>
            <a:ext cx="1819910" cy="415290"/>
          </a:xfrm>
          <a:prstGeom prst="rect">
            <a:avLst/>
          </a:prstGeom>
        </p:spPr>
      </p:pic>
      <p:sp>
        <p:nvSpPr>
          <p:cNvPr id="9" name="Text Box 8"/>
          <p:cNvSpPr txBox="1"/>
          <p:nvPr/>
        </p:nvSpPr>
        <p:spPr>
          <a:xfrm>
            <a:off x="1111250" y="5321935"/>
            <a:ext cx="10052050" cy="857885"/>
          </a:xfrm>
          <a:prstGeom prst="rect">
            <a:avLst/>
          </a:prstGeom>
          <a:noFill/>
        </p:spPr>
        <p:txBody>
          <a:bodyPr wrap="square" rtlCol="0" anchor="t">
            <a:noAutofit/>
          </a:bodyPr>
          <a:p>
            <a:r>
              <a:rPr lang="en-US" sz="2400"/>
              <a:t>f</a:t>
            </a:r>
            <a:r>
              <a:rPr lang="en-US" sz="2400" baseline="-25000"/>
              <a:t>0</a:t>
            </a:r>
            <a:r>
              <a:rPr lang="en-US" sz="2400"/>
              <a:t> and A</a:t>
            </a:r>
            <a:r>
              <a:rPr lang="en-US" sz="2400" baseline="-25000"/>
              <a:t>0</a:t>
            </a:r>
            <a:r>
              <a:rPr lang="en-US" sz="2400"/>
              <a:t> use numerical fitting from “Dispersive analysis of B → K(∗) and</a:t>
            </a:r>
            <a:endParaRPr lang="en-US" sz="2400"/>
          </a:p>
          <a:p>
            <a:r>
              <a:rPr lang="en-US" sz="2400"/>
              <a:t>Bs→ ϕ form factors,” JHEP 12 (2023) 153, arrive:2305.06301 [hep-ph].</a:t>
            </a:r>
            <a:endParaRPr 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custDataLst>
              <p:tags r:id="rId1"/>
            </p:custDataLst>
          </p:nvPr>
        </p:nvPicPr>
        <p:blipFill>
          <a:blip r:embed="rId2"/>
          <a:stretch>
            <a:fillRect/>
          </a:stretch>
        </p:blipFill>
        <p:spPr>
          <a:xfrm>
            <a:off x="363220" y="986790"/>
            <a:ext cx="4593590" cy="3461385"/>
          </a:xfrm>
          <a:prstGeom prst="rect">
            <a:avLst/>
          </a:prstGeom>
        </p:spPr>
      </p:pic>
      <p:pic>
        <p:nvPicPr>
          <p:cNvPr id="5" name="Picture 4"/>
          <p:cNvPicPr>
            <a:picLocks noChangeAspect="1"/>
          </p:cNvPicPr>
          <p:nvPr>
            <p:custDataLst>
              <p:tags r:id="rId3"/>
            </p:custDataLst>
          </p:nvPr>
        </p:nvPicPr>
        <p:blipFill>
          <a:blip r:embed="rId4"/>
          <a:stretch>
            <a:fillRect/>
          </a:stretch>
        </p:blipFill>
        <p:spPr>
          <a:xfrm>
            <a:off x="574675" y="4540250"/>
            <a:ext cx="11005820" cy="2120900"/>
          </a:xfrm>
          <a:prstGeom prst="rect">
            <a:avLst/>
          </a:prstGeom>
        </p:spPr>
      </p:pic>
      <p:sp>
        <p:nvSpPr>
          <p:cNvPr id="9" name="Title 1"/>
          <p:cNvSpPr>
            <a:spLocks noGrp="1"/>
          </p:cNvSpPr>
          <p:nvPr>
            <p:custDataLst>
              <p:tags r:id="rId5"/>
            </p:custDataLst>
          </p:nvPr>
        </p:nvSpPr>
        <p:spPr>
          <a:xfrm>
            <a:off x="6313805" y="2089150"/>
            <a:ext cx="4206240" cy="2120900"/>
          </a:xfrm>
          <a:prstGeom prst="rect">
            <a:avLst/>
          </a:prstGeom>
        </p:spPr>
        <p:txBody>
          <a:bodyPr vert="horz" lIns="91440" tIns="45720" rIns="91440" bIns="45720" rtlCol="0" anchor="ctr" anchorCtr="0">
            <a:normAutofit lnSpcReduction="20000"/>
          </a:bodyPr>
          <a:lstStyle>
            <a:lvl1pPr algn="l" defTabSz="914400" rtl="0" eaLnBrk="1" latinLnBrk="0" hangingPunct="1">
              <a:lnSpc>
                <a:spcPct val="90000"/>
              </a:lnSpc>
              <a:spcBef>
                <a:spcPct val="0"/>
              </a:spcBef>
              <a:buNone/>
              <a:defRPr sz="4400" b="0" kern="1200">
                <a:solidFill>
                  <a:schemeClr val="tx1"/>
                </a:solidFill>
                <a:effectLst/>
                <a:latin typeface="+mj-lt"/>
                <a:ea typeface="+mj-ea"/>
                <a:cs typeface="+mj-cs"/>
              </a:defRPr>
            </a:lvl1pPr>
          </a:lstStyle>
          <a:p>
            <a:r>
              <a:rPr lang="en-US" sz="2400">
                <a:solidFill>
                  <a:srgbClr val="C00000"/>
                </a:solidFill>
              </a:rPr>
              <a:t>A light flavorful DM can solve the Belle-II excess.</a:t>
            </a:r>
            <a:endParaRPr lang="en-US" sz="2400">
              <a:solidFill>
                <a:srgbClr val="C00000"/>
              </a:solidFill>
            </a:endParaRPr>
          </a:p>
          <a:p>
            <a:endParaRPr lang="en-US" sz="2400">
              <a:solidFill>
                <a:srgbClr val="C00000"/>
              </a:solidFill>
            </a:endParaRPr>
          </a:p>
          <a:p>
            <a:r>
              <a:rPr lang="en-US" sz="2400">
                <a:solidFill>
                  <a:srgbClr val="0070C0"/>
                </a:solidFill>
              </a:rPr>
              <a:t>Without conflicting bounds from other decay modes!</a:t>
            </a:r>
            <a:endParaRPr lang="en-US" sz="2400">
              <a:solidFill>
                <a:srgbClr val="0070C0"/>
              </a:solidFill>
            </a:endParaRPr>
          </a:p>
          <a:p>
            <a:endParaRPr lang="en-US" sz="2400">
              <a:solidFill>
                <a:srgbClr val="0070C0"/>
              </a:solidFill>
            </a:endParaRPr>
          </a:p>
          <a:p>
            <a:r>
              <a:rPr lang="en-US" sz="2400">
                <a:solidFill>
                  <a:srgbClr val="0070C0"/>
                </a:solidFill>
              </a:rPr>
              <a:t>Can do more?</a:t>
            </a:r>
            <a:endParaRPr lang="en-US" sz="2400">
              <a:solidFill>
                <a:srgbClr val="0070C0"/>
              </a:solidFill>
            </a:endParaRPr>
          </a:p>
        </p:txBody>
      </p:sp>
      <p:pic>
        <p:nvPicPr>
          <p:cNvPr id="3" name="Picture 2"/>
          <p:cNvPicPr>
            <a:picLocks noChangeAspect="1"/>
          </p:cNvPicPr>
          <p:nvPr/>
        </p:nvPicPr>
        <p:blipFill>
          <a:blip r:embed="rId6"/>
          <a:stretch>
            <a:fillRect/>
          </a:stretch>
        </p:blipFill>
        <p:spPr>
          <a:xfrm>
            <a:off x="5506720" y="1104900"/>
            <a:ext cx="5820410" cy="479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60350" y="116205"/>
            <a:ext cx="10515600" cy="637540"/>
          </a:xfrm>
        </p:spPr>
        <p:txBody>
          <a:bodyPr>
            <a:normAutofit/>
          </a:bodyPr>
          <a:p>
            <a:r>
              <a:rPr lang="en-US" sz="2400">
                <a:solidFill>
                  <a:srgbClr val="0070C0"/>
                </a:solidFill>
              </a:rPr>
              <a:t>NA62 experiment has measured the rarest SM decay K to </a:t>
            </a:r>
            <a:r>
              <a:rPr lang="en-US" sz="2400">
                <a:solidFill>
                  <a:srgbClr val="0070C0"/>
                </a:solidFill>
                <a:latin typeface=".AppleSystemUIFont" charset="0"/>
                <a:cs typeface=".AppleSystemUIFont" charset="0"/>
              </a:rPr>
              <a:t>π vv process</a:t>
            </a:r>
            <a:endParaRPr lang="en-US" sz="2400">
              <a:solidFill>
                <a:srgbClr val="0070C0"/>
              </a:solidFill>
              <a:latin typeface=".AppleSystemUIFont" charset="0"/>
              <a:cs typeface=".AppleSystemUIFont" charset="0"/>
            </a:endParaRPr>
          </a:p>
        </p:txBody>
      </p:sp>
      <p:sp>
        <p:nvSpPr>
          <p:cNvPr id="3" name="Content Placeholder 2"/>
          <p:cNvSpPr>
            <a:spLocks noGrp="1"/>
          </p:cNvSpPr>
          <p:nvPr>
            <p:ph idx="1"/>
          </p:nvPr>
        </p:nvSpPr>
        <p:spPr>
          <a:xfrm>
            <a:off x="260350" y="1266825"/>
            <a:ext cx="10515600" cy="4351338"/>
          </a:xfrm>
        </p:spPr>
        <p:txBody>
          <a:bodyPr/>
          <a:p>
            <a:pPr marL="0" indent="0">
              <a:buNone/>
            </a:pPr>
            <a:r>
              <a:rPr lang="en-US" sz="2400"/>
              <a:t>There is a gap between central values</a:t>
            </a:r>
            <a:endParaRPr lang="en-US" sz="2400"/>
          </a:p>
          <a:p>
            <a:pPr marL="0" indent="0">
              <a:buNone/>
            </a:pPr>
            <a:r>
              <a:rPr lang="en-US" sz="2400">
                <a:solidFill>
                  <a:srgbClr val="C00000"/>
                </a:solidFill>
              </a:rPr>
              <a:t>Allow, s</a:t>
            </a:r>
            <a:r>
              <a:rPr lang="en-US" sz="2400">
                <a:solidFill>
                  <a:srgbClr val="C00000"/>
                </a:solidFill>
                <a:latin typeface="Arial" panose="020B0604020202090204" pitchFamily="34" charset="0"/>
                <a:cs typeface="Arial" panose="020B0604020202090204" pitchFamily="34" charset="0"/>
                <a:sym typeface="+mn-ea"/>
              </a:rPr>
              <a:t> to d</a:t>
            </a:r>
            <a:r>
              <a:rPr lang="en-US" sz="2400">
                <a:solidFill>
                  <a:srgbClr val="C00000"/>
                </a:solidFill>
                <a:sym typeface="+mn-ea"/>
              </a:rPr>
              <a:t> </a:t>
            </a:r>
            <a:r>
              <a:rPr lang="en-US" sz="2400">
                <a:solidFill>
                  <a:srgbClr val="C00000"/>
                </a:solidFill>
                <a:latin typeface="Arial" panose="020B0604020202090204" pitchFamily="34" charset="0"/>
                <a:cs typeface="Arial" panose="020B0604020202090204" pitchFamily="34" charset="0"/>
                <a:sym typeface="+mn-ea"/>
              </a:rPr>
              <a:t>Φ Φ decay,  induced K to </a:t>
            </a:r>
            <a:r>
              <a:rPr lang="en-US" sz="2400">
                <a:solidFill>
                  <a:srgbClr val="C00000"/>
                </a:solidFill>
                <a:latin typeface=".AppleSystemUIFont" charset="0"/>
                <a:cs typeface=".AppleSystemUIFont" charset="0"/>
                <a:sym typeface="+mn-ea"/>
              </a:rPr>
              <a:t>π</a:t>
            </a:r>
            <a:r>
              <a:rPr lang="en-US" sz="2400">
                <a:solidFill>
                  <a:srgbClr val="C00000"/>
                </a:solidFill>
                <a:latin typeface="Arial" panose="020B0604020202090204" pitchFamily="34" charset="0"/>
                <a:cs typeface="Arial" panose="020B0604020202090204" pitchFamily="34" charset="0"/>
                <a:sym typeface="+mn-ea"/>
              </a:rPr>
              <a:t>  invisible. </a:t>
            </a:r>
            <a:r>
              <a:rPr lang="en-US" sz="2400">
                <a:solidFill>
                  <a:srgbClr val="C00000"/>
                </a:solidFill>
              </a:rPr>
              <a:t>Theoretical calculations</a:t>
            </a:r>
            <a:endParaRPr lang="en-US" sz="2400">
              <a:solidFill>
                <a:srgbClr val="C00000"/>
              </a:solidFill>
            </a:endParaRPr>
          </a:p>
          <a:p>
            <a:pPr marL="0" indent="0">
              <a:buNone/>
            </a:pPr>
            <a:endParaRPr lang="en-US" sz="2400">
              <a:solidFill>
                <a:srgbClr val="0070C0"/>
              </a:solidFill>
            </a:endParaRPr>
          </a:p>
          <a:p>
            <a:pPr marL="0" indent="0">
              <a:buNone/>
            </a:pPr>
            <a:r>
              <a:rPr lang="en-US" sz="2400">
                <a:solidFill>
                  <a:schemeClr val="tx1"/>
                </a:solidFill>
              </a:rPr>
              <a:t>Chiral realization</a:t>
            </a:r>
            <a:endParaRPr lang="en-US" sz="2400">
              <a:solidFill>
                <a:schemeClr val="tx1"/>
              </a:solidFill>
            </a:endParaRPr>
          </a:p>
        </p:txBody>
      </p:sp>
      <p:pic>
        <p:nvPicPr>
          <p:cNvPr id="6" name="Picture 5"/>
          <p:cNvPicPr>
            <a:picLocks noChangeAspect="1"/>
          </p:cNvPicPr>
          <p:nvPr/>
        </p:nvPicPr>
        <p:blipFill>
          <a:blip r:embed="rId1"/>
          <a:stretch>
            <a:fillRect/>
          </a:stretch>
        </p:blipFill>
        <p:spPr>
          <a:xfrm>
            <a:off x="647700" y="703580"/>
            <a:ext cx="5102860" cy="473710"/>
          </a:xfrm>
          <a:prstGeom prst="rect">
            <a:avLst/>
          </a:prstGeom>
        </p:spPr>
      </p:pic>
      <p:pic>
        <p:nvPicPr>
          <p:cNvPr id="4" name="Picture 3"/>
          <p:cNvPicPr>
            <a:picLocks noChangeAspect="1"/>
          </p:cNvPicPr>
          <p:nvPr/>
        </p:nvPicPr>
        <p:blipFill>
          <a:blip r:embed="rId2"/>
          <a:stretch>
            <a:fillRect/>
          </a:stretch>
        </p:blipFill>
        <p:spPr>
          <a:xfrm>
            <a:off x="6048375" y="686435"/>
            <a:ext cx="5410200" cy="410210"/>
          </a:xfrm>
          <a:prstGeom prst="rect">
            <a:avLst/>
          </a:prstGeom>
        </p:spPr>
      </p:pic>
      <p:pic>
        <p:nvPicPr>
          <p:cNvPr id="8" name="Picture 7"/>
          <p:cNvPicPr>
            <a:picLocks noChangeAspect="1"/>
          </p:cNvPicPr>
          <p:nvPr/>
        </p:nvPicPr>
        <p:blipFill>
          <a:blip r:embed="rId3"/>
          <a:stretch>
            <a:fillRect/>
          </a:stretch>
        </p:blipFill>
        <p:spPr>
          <a:xfrm>
            <a:off x="6912610" y="1235710"/>
            <a:ext cx="3294380" cy="455930"/>
          </a:xfrm>
          <a:prstGeom prst="rect">
            <a:avLst/>
          </a:prstGeom>
        </p:spPr>
      </p:pic>
      <p:pic>
        <p:nvPicPr>
          <p:cNvPr id="5" name="Picture 4"/>
          <p:cNvPicPr>
            <a:picLocks noChangeAspect="1"/>
          </p:cNvPicPr>
          <p:nvPr/>
        </p:nvPicPr>
        <p:blipFill>
          <a:blip r:embed="rId4"/>
          <a:stretch>
            <a:fillRect/>
          </a:stretch>
        </p:blipFill>
        <p:spPr>
          <a:xfrm>
            <a:off x="2807335" y="2173605"/>
            <a:ext cx="9109075" cy="2874645"/>
          </a:xfrm>
          <a:prstGeom prst="rect">
            <a:avLst/>
          </a:prstGeom>
        </p:spPr>
      </p:pic>
      <p:pic>
        <p:nvPicPr>
          <p:cNvPr id="7" name="Picture 6"/>
          <p:cNvPicPr>
            <a:picLocks noChangeAspect="1"/>
          </p:cNvPicPr>
          <p:nvPr/>
        </p:nvPicPr>
        <p:blipFill>
          <a:blip r:embed="rId5"/>
          <a:stretch>
            <a:fillRect/>
          </a:stretch>
        </p:blipFill>
        <p:spPr>
          <a:xfrm>
            <a:off x="361315" y="5142230"/>
            <a:ext cx="7323455" cy="1574165"/>
          </a:xfrm>
          <a:prstGeom prst="rect">
            <a:avLst/>
          </a:prstGeom>
        </p:spPr>
      </p:pic>
      <p:pic>
        <p:nvPicPr>
          <p:cNvPr id="9" name="Picture 8"/>
          <p:cNvPicPr>
            <a:picLocks noChangeAspect="1"/>
          </p:cNvPicPr>
          <p:nvPr/>
        </p:nvPicPr>
        <p:blipFill>
          <a:blip r:embed="rId6"/>
          <a:stretch>
            <a:fillRect/>
          </a:stretch>
        </p:blipFill>
        <p:spPr>
          <a:xfrm>
            <a:off x="7903845" y="4912995"/>
            <a:ext cx="3775075" cy="19088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47700" y="2954655"/>
            <a:ext cx="6176645" cy="3735070"/>
          </a:xfrm>
          <a:prstGeom prst="rect">
            <a:avLst/>
          </a:prstGeom>
        </p:spPr>
      </p:pic>
      <p:pic>
        <p:nvPicPr>
          <p:cNvPr id="5" name="Picture 4"/>
          <p:cNvPicPr>
            <a:picLocks noChangeAspect="1"/>
          </p:cNvPicPr>
          <p:nvPr/>
        </p:nvPicPr>
        <p:blipFill>
          <a:blip r:embed="rId2"/>
          <a:stretch>
            <a:fillRect/>
          </a:stretch>
        </p:blipFill>
        <p:spPr>
          <a:xfrm>
            <a:off x="7247255" y="258445"/>
            <a:ext cx="3728085" cy="2696210"/>
          </a:xfrm>
          <a:prstGeom prst="rect">
            <a:avLst/>
          </a:prstGeom>
        </p:spPr>
      </p:pic>
      <p:pic>
        <p:nvPicPr>
          <p:cNvPr id="9" name="Picture 8"/>
          <p:cNvPicPr>
            <a:picLocks noChangeAspect="1"/>
          </p:cNvPicPr>
          <p:nvPr/>
        </p:nvPicPr>
        <p:blipFill>
          <a:blip r:embed="rId3"/>
          <a:stretch>
            <a:fillRect/>
          </a:stretch>
        </p:blipFill>
        <p:spPr>
          <a:xfrm>
            <a:off x="567690" y="267970"/>
            <a:ext cx="5528310" cy="2795270"/>
          </a:xfrm>
          <a:prstGeom prst="rect">
            <a:avLst/>
          </a:prstGeom>
        </p:spPr>
      </p:pic>
      <p:sp>
        <p:nvSpPr>
          <p:cNvPr id="3" name="Content Placeholder 2"/>
          <p:cNvSpPr>
            <a:spLocks noGrp="1"/>
          </p:cNvSpPr>
          <p:nvPr/>
        </p:nvSpPr>
        <p:spPr>
          <a:xfrm>
            <a:off x="7132955" y="2978785"/>
            <a:ext cx="4378325" cy="3514725"/>
          </a:xfrm>
          <a:prstGeom prst="rect">
            <a:avLst/>
          </a:prstGeom>
        </p:spPr>
        <p:txBody>
          <a:bodyPr vert="horz" lIns="91440" tIns="45720" rIns="91440" bIns="45720" rtlCol="0">
            <a:normAutofit fontScale="90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US" sz="2400">
                <a:solidFill>
                  <a:srgbClr val="0070C0"/>
                </a:solidFill>
              </a:rPr>
              <a:t>There is room for light DM to contribute to </a:t>
            </a:r>
            <a:r>
              <a:rPr lang="en-US" sz="2400">
                <a:solidFill>
                  <a:srgbClr val="0070C0"/>
                </a:solidFill>
                <a:latin typeface="Arial" panose="020B0604020202090204" pitchFamily="34" charset="0"/>
                <a:cs typeface="Arial" panose="020B0604020202090204" pitchFamily="34" charset="0"/>
                <a:sym typeface="+mn-ea"/>
              </a:rPr>
              <a:t>K</a:t>
            </a:r>
            <a:r>
              <a:rPr lang="en-US" sz="2400" baseline="30000">
                <a:solidFill>
                  <a:srgbClr val="0070C0"/>
                </a:solidFill>
                <a:latin typeface="Arial" panose="020B0604020202090204" pitchFamily="34" charset="0"/>
                <a:cs typeface="Arial" panose="020B0604020202090204" pitchFamily="34" charset="0"/>
                <a:sym typeface="+mn-ea"/>
              </a:rPr>
              <a:t>+</a:t>
            </a:r>
            <a:r>
              <a:rPr lang="en-US" sz="2400">
                <a:solidFill>
                  <a:srgbClr val="0070C0"/>
                </a:solidFill>
                <a:latin typeface="Arial" panose="020B0604020202090204" pitchFamily="34" charset="0"/>
                <a:cs typeface="Arial" panose="020B0604020202090204" pitchFamily="34" charset="0"/>
                <a:sym typeface="+mn-ea"/>
              </a:rPr>
              <a:t> to </a:t>
            </a:r>
            <a:r>
              <a:rPr lang="en-US" sz="2400">
                <a:solidFill>
                  <a:srgbClr val="0070C0"/>
                </a:solidFill>
                <a:latin typeface=".AppleSystemUIFont" charset="0"/>
                <a:cs typeface=".AppleSystemUIFont" charset="0"/>
                <a:sym typeface="+mn-ea"/>
              </a:rPr>
              <a:t>π</a:t>
            </a:r>
            <a:r>
              <a:rPr lang="en-US" sz="2400" baseline="30000">
                <a:solidFill>
                  <a:srgbClr val="0070C0"/>
                </a:solidFill>
                <a:latin typeface=".AppleSystemUIFont" charset="0"/>
                <a:cs typeface=".AppleSystemUIFont" charset="0"/>
                <a:sym typeface="+mn-ea"/>
              </a:rPr>
              <a:t>+</a:t>
            </a:r>
            <a:r>
              <a:rPr lang="en-US" sz="2400">
                <a:solidFill>
                  <a:srgbClr val="0070C0"/>
                </a:solidFill>
                <a:latin typeface="Arial" panose="020B0604020202090204" pitchFamily="34" charset="0"/>
                <a:cs typeface="Arial" panose="020B0604020202090204" pitchFamily="34" charset="0"/>
                <a:sym typeface="+mn-ea"/>
              </a:rPr>
              <a:t> Φ Φ</a:t>
            </a:r>
            <a:endParaRPr lang="en-US" sz="2400">
              <a:solidFill>
                <a:srgbClr val="0070C0"/>
              </a:solidFill>
              <a:latin typeface="Arial" panose="020B0604020202090204" pitchFamily="34" charset="0"/>
              <a:cs typeface="Arial" panose="020B0604020202090204" pitchFamily="34" charset="0"/>
              <a:sym typeface="+mn-ea"/>
            </a:endParaRPr>
          </a:p>
          <a:p>
            <a:pPr marL="0" indent="0">
              <a:buNone/>
            </a:pPr>
            <a:endParaRPr lang="en-US" sz="2400">
              <a:solidFill>
                <a:srgbClr val="0070C0"/>
              </a:solidFill>
            </a:endParaRPr>
          </a:p>
          <a:p>
            <a:pPr marL="0" indent="0">
              <a:buNone/>
            </a:pPr>
            <a:r>
              <a:rPr lang="en-US" sz="2400">
                <a:solidFill>
                  <a:srgbClr val="C00000"/>
                </a:solidFill>
              </a:rPr>
              <a:t>A light flavorful DM allowed!</a:t>
            </a:r>
            <a:endParaRPr lang="en-US" sz="2400">
              <a:solidFill>
                <a:srgbClr val="C00000"/>
              </a:solidFill>
            </a:endParaRPr>
          </a:p>
          <a:p>
            <a:pPr marL="0" indent="0">
              <a:buNone/>
            </a:pPr>
            <a:endParaRPr lang="en-US" sz="2400">
              <a:solidFill>
                <a:srgbClr val="C00000"/>
              </a:solidFill>
            </a:endParaRPr>
          </a:p>
          <a:p>
            <a:pPr marL="0" indent="0">
              <a:buNone/>
            </a:pPr>
            <a:r>
              <a:rPr lang="en-US" sz="2400">
                <a:solidFill>
                  <a:srgbClr val="0070C0"/>
                </a:solidFill>
              </a:rPr>
              <a:t>Refined spectrum measurement for </a:t>
            </a:r>
            <a:r>
              <a:rPr lang="en-US" sz="2400">
                <a:solidFill>
                  <a:srgbClr val="0070C0"/>
                </a:solidFill>
                <a:latin typeface="Arial" panose="020B0604020202090204" pitchFamily="34" charset="0"/>
                <a:cs typeface="Arial" panose="020B0604020202090204" pitchFamily="34" charset="0"/>
                <a:sym typeface="+mn-ea"/>
              </a:rPr>
              <a:t>K</a:t>
            </a:r>
            <a:r>
              <a:rPr lang="en-US" sz="2400" baseline="30000">
                <a:solidFill>
                  <a:srgbClr val="0070C0"/>
                </a:solidFill>
                <a:latin typeface="Arial" panose="020B0604020202090204" pitchFamily="34" charset="0"/>
                <a:cs typeface="Arial" panose="020B0604020202090204" pitchFamily="34" charset="0"/>
                <a:sym typeface="+mn-ea"/>
              </a:rPr>
              <a:t>+</a:t>
            </a:r>
            <a:r>
              <a:rPr lang="en-US" sz="2400">
                <a:solidFill>
                  <a:srgbClr val="0070C0"/>
                </a:solidFill>
                <a:latin typeface="Arial" panose="020B0604020202090204" pitchFamily="34" charset="0"/>
                <a:cs typeface="Arial" panose="020B0604020202090204" pitchFamily="34" charset="0"/>
                <a:sym typeface="+mn-ea"/>
              </a:rPr>
              <a:t> to </a:t>
            </a:r>
            <a:r>
              <a:rPr lang="en-US" sz="2400">
                <a:solidFill>
                  <a:srgbClr val="0070C0"/>
                </a:solidFill>
                <a:latin typeface=".AppleSystemUIFont" charset="0"/>
                <a:cs typeface=".AppleSystemUIFont" charset="0"/>
                <a:sym typeface="+mn-ea"/>
              </a:rPr>
              <a:t>π</a:t>
            </a:r>
            <a:r>
              <a:rPr lang="en-US" sz="2400" baseline="30000">
                <a:solidFill>
                  <a:srgbClr val="0070C0"/>
                </a:solidFill>
                <a:latin typeface=".AppleSystemUIFont" charset="0"/>
                <a:cs typeface=".AppleSystemUIFont" charset="0"/>
                <a:sym typeface="+mn-ea"/>
              </a:rPr>
              <a:t>+</a:t>
            </a:r>
            <a:r>
              <a:rPr lang="en-US" sz="2400">
                <a:solidFill>
                  <a:srgbClr val="0070C0"/>
                </a:solidFill>
                <a:latin typeface="Arial" panose="020B0604020202090204" pitchFamily="34" charset="0"/>
                <a:cs typeface="Arial" panose="020B0604020202090204" pitchFamily="34" charset="0"/>
                <a:sym typeface="+mn-ea"/>
              </a:rPr>
              <a:t> </a:t>
            </a:r>
            <a:r>
              <a:rPr lang="en-US" sz="2400">
                <a:solidFill>
                  <a:srgbClr val="0070C0"/>
                </a:solidFill>
                <a:latin typeface=".AppleSystemUIFont" charset="0"/>
                <a:cs typeface=".AppleSystemUIFont" charset="0"/>
                <a:sym typeface="+mn-ea"/>
              </a:rPr>
              <a:t>vv will test the scenario proposed here</a:t>
            </a:r>
            <a:endParaRPr lang="en-US" sz="2400">
              <a:solidFill>
                <a:srgbClr val="0070C0"/>
              </a:solidFill>
              <a:latin typeface=".AppleSystemUIFont" charset="0"/>
              <a:cs typeface=".AppleSystemUIFont" charset="0"/>
              <a:sym typeface="+mn-ea"/>
            </a:endParaRPr>
          </a:p>
          <a:p>
            <a:pPr marL="0" indent="0">
              <a:buNone/>
            </a:pPr>
            <a:endParaRPr lang="en-US" sz="2400">
              <a:solidFill>
                <a:srgbClr val="0070C0"/>
              </a:solidFill>
            </a:endParaRPr>
          </a:p>
          <a:p>
            <a:pPr marL="0" indent="0">
              <a:buNone/>
            </a:pPr>
            <a:r>
              <a:rPr lang="en-US" sz="2400">
                <a:solidFill>
                  <a:srgbClr val="0070C0"/>
                </a:solidFill>
              </a:rPr>
              <a:t>Koto experiment to provide more information.</a:t>
            </a:r>
            <a:endParaRPr lang="en-US" sz="2400">
              <a:solidFill>
                <a:srgbClr val="0070C0"/>
              </a:solidFill>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6162</Words>
  <Application>WPS Writer</Application>
  <PresentationFormat>宽屏</PresentationFormat>
  <Paragraphs>180</Paragraphs>
  <Slides>17</Slides>
  <Notes>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17</vt:i4>
      </vt:variant>
    </vt:vector>
  </HeadingPairs>
  <TitlesOfParts>
    <vt:vector size="38" baseType="lpstr">
      <vt:lpstr>Arial</vt:lpstr>
      <vt:lpstr>SimSun</vt:lpstr>
      <vt:lpstr>Wingdings</vt:lpstr>
      <vt:lpstr>Arial</vt:lpstr>
      <vt:lpstr>Microsoft YaHei</vt:lpstr>
      <vt:lpstr>汉仪旗黑</vt:lpstr>
      <vt:lpstr>.AppleSystemUIFont</vt:lpstr>
      <vt:lpstr>苹方-简</vt:lpstr>
      <vt:lpstr>Tahoma</vt:lpstr>
      <vt:lpstr>PMingLiU</vt:lpstr>
      <vt:lpstr>宋体-繁</vt:lpstr>
      <vt:lpstr>MS PGothic</vt:lpstr>
      <vt:lpstr>MS PGothic</vt:lpstr>
      <vt:lpstr>Calibri</vt:lpstr>
      <vt:lpstr>Helvetica Neue</vt:lpstr>
      <vt:lpstr>Microsoft YaHei</vt:lpstr>
      <vt:lpstr>Arial Unicode MS</vt:lpstr>
      <vt:lpstr>SimSun</vt:lpstr>
      <vt:lpstr>汉仪书宋二KW</vt:lpstr>
      <vt:lpstr>冬青黑体简体中文</vt:lpstr>
      <vt:lpstr>Office 主题​​</vt:lpstr>
      <vt:lpstr>PowerPoint 演示文稿</vt:lpstr>
      <vt:lpstr>1. A window for a light flavorful dark matter   2. B to K invisible and K to π invisible and DM  3. DM relic density and indirect searches  4. Direct DM searches and Migdal effects  5. Conclusion</vt:lpstr>
      <vt:lpstr>1. A window for a Light Flavorful Dark Matter</vt:lpstr>
      <vt:lpstr>A light flavorful dark matter solution -- DM couplings are flavor dependent</vt:lpstr>
      <vt:lpstr>2. B to K invisible and K to π invisible and MD</vt:lpstr>
      <vt:lpstr>PowerPoint 演示文稿</vt:lpstr>
      <vt:lpstr>PowerPoint 演示文稿</vt:lpstr>
      <vt:lpstr>NA62 experiment has measured the rarest SM decay K to π vv process</vt:lpstr>
      <vt:lpstr>PowerPoint 演示文稿</vt:lpstr>
      <vt:lpstr>3. DM relic density and indirect seaches </vt:lpstr>
      <vt:lpstr>Various Indirect DM effect constraints</vt:lpstr>
      <vt:lpstr>Indirect processes from effective interaction in the model</vt:lpstr>
      <vt:lpstr>The Migdal effects and light DM constraints  </vt:lpstr>
      <vt:lpstr>PowerPoint 演示文稿</vt:lpstr>
      <vt:lpstr>There are allowed parameter space Migdal effect constraints can be envaded.  A light DM window of mass below 177 MeV exist! </vt:lpstr>
      <vt:lpstr>5. 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hexiaogang</dc:creator>
  <cp:lastModifiedBy>xghe</cp:lastModifiedBy>
  <cp:revision>251</cp:revision>
  <dcterms:created xsi:type="dcterms:W3CDTF">2025-10-24T15:04:01Z</dcterms:created>
  <dcterms:modified xsi:type="dcterms:W3CDTF">2025-10-24T15:04:01Z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1033-12.1.23141.23141</vt:lpwstr>
  </property>
  <property fmtid="{D5CDD505-2E9C-101B-9397-08002B2CF9AE}" pid="3" name="ICV">
    <vt:lpwstr>4334601D2D2DD0FA34F5B468D8A9BF83_43</vt:lpwstr>
  </property>
</Properties>
</file>