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49" r:id="rId3"/>
    <p:sldId id="478" r:id="rId4"/>
    <p:sldId id="450" r:id="rId5"/>
    <p:sldId id="482" r:id="rId6"/>
    <p:sldId id="456" r:id="rId7"/>
    <p:sldId id="467" r:id="rId8"/>
    <p:sldId id="468" r:id="rId9"/>
    <p:sldId id="469" r:id="rId10"/>
    <p:sldId id="470" r:id="rId11"/>
    <p:sldId id="479" r:id="rId12"/>
    <p:sldId id="481" r:id="rId13"/>
    <p:sldId id="480" r:id="rId14"/>
    <p:sldId id="483" r:id="rId15"/>
    <p:sldId id="484" r:id="rId16"/>
    <p:sldId id="454" r:id="rId17"/>
    <p:sldId id="455" r:id="rId18"/>
    <p:sldId id="471" r:id="rId19"/>
    <p:sldId id="472" r:id="rId20"/>
    <p:sldId id="485" r:id="rId21"/>
    <p:sldId id="486" r:id="rId22"/>
    <p:sldId id="461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90" d="100"/>
          <a:sy n="90" d="100"/>
        </p:scale>
        <p:origin x="132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7F6CBE-D061-40B9-A145-3F356BD35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CB5D0F1-9296-4472-871E-D09235B9F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0C3577-6681-421F-A393-8C8E678C5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F0EE-B315-4EC2-B454-08672F326140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B8191-1A84-4535-85E2-BDABF50BB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42D451-20A9-40D2-8826-15E8BD9C5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C71C-99BC-45BB-9C95-AD24FEE14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927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8246DC-FC23-42FA-A469-FE7FFF9F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AA39339-7E0C-40A7-894D-AF57EB632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A6B821-84FB-4F71-A678-CA936E0FE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F0EE-B315-4EC2-B454-08672F326140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0D3FD4-9833-4F88-8789-3D1F8423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B5A2A8-7F7E-40F5-B1E7-8C291077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C71C-99BC-45BB-9C95-AD24FEE14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1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1477076-2D8E-4959-8451-9539B50B0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DAD619-AF1C-42B4-A54E-33D11ADB3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31E6-65A6-4E2C-A0EA-D643844F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F0EE-B315-4EC2-B454-08672F326140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80DC2A-1C76-41D7-936E-33D470D7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0CDC-7E35-44DB-9092-0146FC613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C71C-99BC-45BB-9C95-AD24FEE14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0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0EAC93-D6C5-4B7F-BA59-61000FFE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99FB46-3E2D-448C-94BB-B3B5C4B50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4BB13-D053-4A44-9E3B-C96887C23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F0EE-B315-4EC2-B454-08672F326140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7069FB-790C-4788-A58F-C155AF801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8D06-9D57-4751-90D2-064AE84F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C71C-99BC-45BB-9C95-AD24FEE14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01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8BBCD6-2126-4A0D-A84E-6C7870E45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9E52F0-F468-48D6-8DE0-6554E15A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F5FA75-D588-4F91-AD61-B2CAE2D3C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F0EE-B315-4EC2-B454-08672F326140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4AC497-A4FF-45D3-8B2B-951D7AD3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DACD0D-98E2-40F0-B163-387D6800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C71C-99BC-45BB-9C95-AD24FEE14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948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215A3E-D4EA-4BEF-B983-739FA1BA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45AE50-9742-4538-B0CA-69BFC3F8B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6D76A08-5D87-4FD9-951D-A571F83F0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C1E422D-9666-4451-930F-E53DCDF2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F0EE-B315-4EC2-B454-08672F326140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1D8BFC2-E62A-4452-A400-C6BC2380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824E9A-DA51-452B-A522-5495311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C71C-99BC-45BB-9C95-AD24FEE14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25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B3934B-5303-4120-AB60-6D3CF83DC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667C08E-F038-4A54-B6DF-C8B2E63C1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023E4D-E270-4EC3-8C5E-446D566A1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78917BE-A5B2-4A87-8483-35D739AE2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B34A6EC-A5E9-425E-BF42-F3077860D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29A9F54-1F6B-430B-B260-3FF5493E6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F0EE-B315-4EC2-B454-08672F326140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5A93F1D-CA9B-436B-A103-0B503867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E9C555-880E-452D-893D-1227F07D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C71C-99BC-45BB-9C95-AD24FEE14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48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3707DD-D4D2-4BBC-9BEA-D3CA3D35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C58AB8-0FB5-41C2-A5A0-E19F8EF3F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F0EE-B315-4EC2-B454-08672F326140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DC50FFF-BCD4-4769-A020-1ADFBFB2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A76F31-9745-4473-B9DA-5C7549D42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C71C-99BC-45BB-9C95-AD24FEE14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029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889F03-3039-401F-98B6-9DF881912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F0EE-B315-4EC2-B454-08672F326140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451A819-D991-4EEB-B669-7CBAC80A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1A65D2-DFCD-4124-844A-F3141A2E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C71C-99BC-45BB-9C95-AD24FEE14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53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799ADA-CE13-44B7-8C14-452D82636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714263-FC85-423E-883E-C7B695AB9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6F18DE-8004-4051-ADD7-6B3014364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47E3E0-CBA7-454E-871C-1FEC52E49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F0EE-B315-4EC2-B454-08672F326140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3C6D2-EA3E-4A8F-BE94-DE8734EBE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E11D0F-2315-4995-85CC-F5174615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C71C-99BC-45BB-9C95-AD24FEE14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23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F3E59F-24BC-4CB9-A1C5-D9FB4499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740BF8D-DA5F-4897-B4EB-54152CE889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D88EF7-7FC7-4809-879C-6B97A6739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CC2C26-2AD2-437B-9A0A-68366F309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F0EE-B315-4EC2-B454-08672F326140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1D1BBE-00FB-49F4-BDE4-C80AFC942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524556-56FB-485C-A074-DA90CD6A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C71C-99BC-45BB-9C95-AD24FEE14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25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85B0A10-079F-4AAD-BF04-CF95FC43D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5C40D5-4CE0-4FEF-B491-7E900545C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4C4B17-286D-4EE4-9746-FA589A0BF7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0F0EE-B315-4EC2-B454-08672F326140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3E793A-0D96-431E-8525-36D5F09B30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DB64E4-0C2F-4A8C-9B34-1A1ECF006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7C71C-99BC-45BB-9C95-AD24FEE14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53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NUL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NULL"/><Relationship Id="rId5" Type="http://schemas.openxmlformats.org/officeDocument/2006/relationships/image" Target="../media/image87.png"/><Relationship Id="rId10" Type="http://schemas.microsoft.com/office/2007/relationships/hdphoto" Target="../media/hdphoto3.wdp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NULL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fif"/><Relationship Id="rId5" Type="http://schemas.openxmlformats.org/officeDocument/2006/relationships/image" Target="../media/image5.gif"/><Relationship Id="rId10" Type="http://schemas.openxmlformats.org/officeDocument/2006/relationships/image" Target="../media/image10.jpeg"/><Relationship Id="rId4" Type="http://schemas.openxmlformats.org/officeDocument/2006/relationships/image" Target="../media/image4.jfif"/><Relationship Id="rId9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12" Type="http://schemas.openxmlformats.org/officeDocument/2006/relationships/image" Target="../media/image34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11" Type="http://schemas.openxmlformats.org/officeDocument/2006/relationships/image" Target="../media/image33.emf"/><Relationship Id="rId5" Type="http://schemas.openxmlformats.org/officeDocument/2006/relationships/image" Target="../media/image27.emf"/><Relationship Id="rId10" Type="http://schemas.openxmlformats.org/officeDocument/2006/relationships/image" Target="../media/image32.emf"/><Relationship Id="rId4" Type="http://schemas.openxmlformats.org/officeDocument/2006/relationships/image" Target="../media/image26.jpeg"/><Relationship Id="rId9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10" Type="http://schemas.openxmlformats.org/officeDocument/2006/relationships/image" Target="../media/image57.emf"/><Relationship Id="rId4" Type="http://schemas.openxmlformats.org/officeDocument/2006/relationships/image" Target="../media/image51.emf"/><Relationship Id="rId9" Type="http://schemas.openxmlformats.org/officeDocument/2006/relationships/image" Target="../media/image5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北京风光摄影元素-北京风光摄影元素设计-北京风光摄影元素图片下载-设图网">
            <a:extLst>
              <a:ext uri="{FF2B5EF4-FFF2-40B4-BE49-F238E27FC236}">
                <a16:creationId xmlns:a16="http://schemas.microsoft.com/office/drawing/2014/main" id="{468F8926-DC2C-4B62-B457-3486E6697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62455C0-85A2-4700-91E0-089081877EB7}"/>
              </a:ext>
            </a:extLst>
          </p:cNvPr>
          <p:cNvSpPr txBox="1"/>
          <p:nvPr/>
        </p:nvSpPr>
        <p:spPr>
          <a:xfrm>
            <a:off x="0" y="160708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Radiative Corrections for Precision Neutrino Physics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5061A41-E4C5-4CF9-8E00-08BFFC4D05E4}"/>
              </a:ext>
            </a:extLst>
          </p:cNvPr>
          <p:cNvSpPr txBox="1"/>
          <p:nvPr/>
        </p:nvSpPr>
        <p:spPr>
          <a:xfrm>
            <a:off x="0" y="1308722"/>
            <a:ext cx="12191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Shun Zhou</a:t>
            </a:r>
          </a:p>
          <a:p>
            <a:pPr algn="ctr"/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(IHEP &amp; UCAS, Beijing)</a:t>
            </a:r>
            <a:endParaRPr lang="zh-CN" alt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591E019-CFDA-4E6F-AE86-B5599CA852D6}"/>
              </a:ext>
            </a:extLst>
          </p:cNvPr>
          <p:cNvSpPr txBox="1"/>
          <p:nvPr/>
        </p:nvSpPr>
        <p:spPr>
          <a:xfrm>
            <a:off x="1" y="602219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Beijing Particle Physics and Cosmology Symposium (BPCS), Sept. 25-29, 2025</a:t>
            </a:r>
            <a:endParaRPr lang="zh-CN" alt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145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FECF95E-FA66-499F-BC74-F593A29ADDD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One-loop corrections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7152A9F-D63E-4698-AC0A-D36C296D9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47D08DB-0FBA-491F-BEA9-7346CDC00DD8}"/>
              </a:ext>
            </a:extLst>
          </p:cNvPr>
          <p:cNvSpPr/>
          <p:nvPr/>
        </p:nvSpPr>
        <p:spPr>
          <a:xfrm>
            <a:off x="0" y="537604"/>
            <a:ext cx="4021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Corrections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couplings</a:t>
            </a:r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DFF1EB9-1F0C-4185-BBFD-6F70B5EB3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191" y="3961791"/>
            <a:ext cx="8136904" cy="69604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474E674-EC1E-465B-8D32-E49A0689FECA}"/>
              </a:ext>
            </a:extLst>
          </p:cNvPr>
          <p:cNvSpPr/>
          <p:nvPr/>
        </p:nvSpPr>
        <p:spPr>
          <a:xfrm>
            <a:off x="0" y="3487641"/>
            <a:ext cx="3881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Estimate of one-loop correction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4379FDF-1549-4BD1-B8B7-FF5083E15EC0}"/>
              </a:ext>
            </a:extLst>
          </p:cNvPr>
          <p:cNvSpPr/>
          <p:nvPr/>
        </p:nvSpPr>
        <p:spPr>
          <a:xfrm>
            <a:off x="0" y="4762657"/>
            <a:ext cx="3974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Corrections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couplings</a:t>
            </a:r>
            <a:endParaRPr lang="zh-CN" altLang="en-US" sz="20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05ECA44-959E-4D01-8E17-08D1C0ABC958}"/>
              </a:ext>
            </a:extLst>
          </p:cNvPr>
          <p:cNvSpPr/>
          <p:nvPr/>
        </p:nvSpPr>
        <p:spPr>
          <a:xfrm>
            <a:off x="42531" y="6258407"/>
            <a:ext cx="11913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conclusion,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one-loop correction to CC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potential is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5.8%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while that for NC potential is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8.2%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5C942B8-6DF1-4E57-BB4D-39F3B059E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352" y="5188383"/>
            <a:ext cx="5703429" cy="10136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EA1CD6C-0EF1-421E-836E-39A827FC4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237" y="983124"/>
            <a:ext cx="8796528" cy="247632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2658E3DC-9FFF-4102-A48C-F4131D250AD1}"/>
              </a:ext>
            </a:extLst>
          </p:cNvPr>
          <p:cNvSpPr/>
          <p:nvPr/>
        </p:nvSpPr>
        <p:spPr>
          <a:xfrm>
            <a:off x="8807274" y="537604"/>
            <a:ext cx="3307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</a:t>
            </a:r>
            <a:r>
              <a:rPr lang="zh-CN" alt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Huang, S.Z., 2307.04685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94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8119703-271E-455A-9B51-CE048A8C197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B. Impact on DUNE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BD2EE640-25F8-4385-944B-F140F844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F38E3A8-1CE3-4EB8-976E-9903FF09E1D7}"/>
              </a:ext>
            </a:extLst>
          </p:cNvPr>
          <p:cNvSpPr txBox="1"/>
          <p:nvPr/>
        </p:nvSpPr>
        <p:spPr>
          <a:xfrm>
            <a:off x="6602819" y="540713"/>
            <a:ext cx="5245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Huang, </a:t>
            </a:r>
            <a:r>
              <a:rPr lang="en-US" altLang="zh-CN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Sampsa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Ohlsson, S.Z., 2504.15998</a:t>
            </a:r>
            <a:endParaRPr lang="zh-CN" alt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839CA25-9E12-4AB5-80DF-2C37F822553A}"/>
              </a:ext>
            </a:extLst>
          </p:cNvPr>
          <p:cNvSpPr/>
          <p:nvPr/>
        </p:nvSpPr>
        <p:spPr>
          <a:xfrm>
            <a:off x="47328" y="540713"/>
            <a:ext cx="616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Tree-level potentials in term of on-shell parameters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B876049-C312-40E7-8825-ED55DE1F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072" y="1132782"/>
            <a:ext cx="4370032" cy="9246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B38AA91-62E0-4CDB-A4E2-9DCF8523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58" y="1074634"/>
            <a:ext cx="4370031" cy="9827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964D490-F99A-4611-AEBA-E1600505B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684" y="2985668"/>
            <a:ext cx="3551274" cy="44333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5EAE7A-20A1-47D4-A278-A97C4ED5B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757" y="2741670"/>
            <a:ext cx="3369290" cy="89295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D55E43B-E772-4A43-9567-E9FBE8350120}"/>
              </a:ext>
            </a:extLst>
          </p:cNvPr>
          <p:cNvSpPr txBox="1"/>
          <p:nvPr/>
        </p:nvSpPr>
        <p:spPr>
          <a:xfrm>
            <a:off x="47328" y="2293291"/>
            <a:ext cx="10930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Tree-level relation between the Fermi constant and on-shell parameters 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AAA282A-F597-44F4-AB46-341385301A9C}"/>
              </a:ext>
            </a:extLst>
          </p:cNvPr>
          <p:cNvSpPr txBox="1"/>
          <p:nvPr/>
        </p:nvSpPr>
        <p:spPr>
          <a:xfrm>
            <a:off x="7005907" y="3567379"/>
            <a:ext cx="4364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determined from the muon lifetime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74E51E1-D785-4CE0-9599-C98E357AF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757" y="4468333"/>
            <a:ext cx="4552270" cy="93899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10EE1A8-A3BE-4EEF-876B-F5FE2980B622}"/>
              </a:ext>
            </a:extLst>
          </p:cNvPr>
          <p:cNvSpPr txBox="1"/>
          <p:nvPr/>
        </p:nvSpPr>
        <p:spPr>
          <a:xfrm>
            <a:off x="47328" y="4053942"/>
            <a:ext cx="85088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Tree-level relation will be modified by radiative corrections </a:t>
            </a:r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6A47965-9020-4C76-9B71-0AD9F52619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623" y="4714733"/>
            <a:ext cx="1541392" cy="44619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1B0E43CD-32FC-4F82-BD93-6BEFC66339EB}"/>
              </a:ext>
            </a:extLst>
          </p:cNvPr>
          <p:cNvSpPr txBox="1"/>
          <p:nvPr/>
        </p:nvSpPr>
        <p:spPr>
          <a:xfrm>
            <a:off x="9551661" y="4614663"/>
            <a:ext cx="2296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Denner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zh-CN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Dittmaier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1912.06823</a:t>
            </a:r>
            <a:endParaRPr lang="zh-CN" alt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92123B63-654E-4125-89A9-7F1364970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9915" y="5901092"/>
            <a:ext cx="8293955" cy="65997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B2D9A927-5FC1-48C5-8ADF-8A008EE0434F}"/>
              </a:ext>
            </a:extLst>
          </p:cNvPr>
          <p:cNvSpPr txBox="1"/>
          <p:nvPr/>
        </p:nvSpPr>
        <p:spPr>
          <a:xfrm>
            <a:off x="47328" y="5531760"/>
            <a:ext cx="11801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Tree-level matter potential with the Fermi constant already includes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of one-loop corrections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1101FCF-CF4B-4BCA-A612-C818663BB63F}"/>
              </a:ext>
            </a:extLst>
          </p:cNvPr>
          <p:cNvSpPr/>
          <p:nvPr/>
        </p:nvSpPr>
        <p:spPr>
          <a:xfrm>
            <a:off x="8037988" y="6025243"/>
            <a:ext cx="1834243" cy="4789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D0D13621-701B-4492-B4B6-E93C25319DD5}"/>
              </a:ext>
            </a:extLst>
          </p:cNvPr>
          <p:cNvSpPr/>
          <p:nvPr/>
        </p:nvSpPr>
        <p:spPr>
          <a:xfrm>
            <a:off x="10112829" y="6188031"/>
            <a:ext cx="389256" cy="1533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0E1AE40-C265-46E0-9FAC-85513DEA1D5E}"/>
              </a:ext>
            </a:extLst>
          </p:cNvPr>
          <p:cNvSpPr txBox="1"/>
          <p:nvPr/>
        </p:nvSpPr>
        <p:spPr>
          <a:xfrm>
            <a:off x="10700104" y="6087260"/>
            <a:ext cx="9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2.0%</a:t>
            </a:r>
            <a:endParaRPr lang="zh-CN" alt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289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8119703-271E-455A-9B51-CE048A8C197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Oscillation probabilities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BD2EE640-25F8-4385-944B-F140F844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1006E4B-4496-4A2D-863A-1E3E965E4049}"/>
              </a:ext>
            </a:extLst>
          </p:cNvPr>
          <p:cNvSpPr/>
          <p:nvPr/>
        </p:nvSpPr>
        <p:spPr>
          <a:xfrm>
            <a:off x="47328" y="540713"/>
            <a:ext cx="5157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Neutrino oscillation probabilities in matter</a:t>
            </a:r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6181033-AD5F-4EBF-9D4A-2A2DA3239047}"/>
              </a:ext>
            </a:extLst>
          </p:cNvPr>
          <p:cNvGrpSpPr/>
          <p:nvPr/>
        </p:nvGrpSpPr>
        <p:grpSpPr>
          <a:xfrm>
            <a:off x="649682" y="1057752"/>
            <a:ext cx="10134191" cy="2259606"/>
            <a:chOff x="745375" y="1052436"/>
            <a:chExt cx="10134191" cy="225960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2036784-C4F6-4238-997A-BAC788CE5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5375" y="1052436"/>
              <a:ext cx="10134191" cy="144089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F115320-ACE9-430F-AD8E-CAA0BA51A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5956" y="2635726"/>
              <a:ext cx="3496346" cy="676316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E1F1726A-369F-4EE3-A337-95F447067E22}"/>
              </a:ext>
            </a:extLst>
          </p:cNvPr>
          <p:cNvSpPr txBox="1"/>
          <p:nvPr/>
        </p:nvSpPr>
        <p:spPr>
          <a:xfrm>
            <a:off x="7519988" y="575043"/>
            <a:ext cx="4383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Akhmedov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hep-</a:t>
            </a:r>
            <a:r>
              <a:rPr lang="en-US" altLang="zh-CN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/0402175</a:t>
            </a:r>
            <a:endParaRPr lang="zh-CN" alt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2C7ECF0-2475-4E11-BC95-165D4D5BC876}"/>
              </a:ext>
            </a:extLst>
          </p:cNvPr>
          <p:cNvGrpSpPr/>
          <p:nvPr/>
        </p:nvGrpSpPr>
        <p:grpSpPr>
          <a:xfrm>
            <a:off x="1550581" y="3502751"/>
            <a:ext cx="8745782" cy="856599"/>
            <a:chOff x="678712" y="3550618"/>
            <a:chExt cx="8745782" cy="85659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2F3A28D-3E5B-468C-B927-E9422A325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712" y="3778434"/>
              <a:ext cx="2391551" cy="4314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D3ECC4-F3EF-48F1-A37A-E4EAB4FF7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6255" y="3835228"/>
              <a:ext cx="1342333" cy="31781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2FB052F-AC26-495A-81A4-D5723F5C2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15481" y="3550618"/>
              <a:ext cx="3809013" cy="856599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123CA65A-3953-4668-9A5E-1CD135DC9745}"/>
              </a:ext>
            </a:extLst>
          </p:cNvPr>
          <p:cNvSpPr/>
          <p:nvPr/>
        </p:nvSpPr>
        <p:spPr>
          <a:xfrm>
            <a:off x="104035" y="4353846"/>
            <a:ext cx="4568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Sensitivity to neutrino mass ordering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97E0DBF-8C61-48C9-A1F7-4418222EC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707" y="4951414"/>
            <a:ext cx="7230140" cy="442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D379EBC-A6F5-49D3-87AF-4B2CBE6FA3D4}"/>
                  </a:ext>
                </a:extLst>
              </p:cNvPr>
              <p:cNvSpPr txBox="1"/>
              <p:nvPr/>
            </p:nvSpPr>
            <p:spPr>
              <a:xfrm>
                <a:off x="432793" y="5637941"/>
                <a:ext cx="438564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normal mass ordering: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𝟑𝟏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&gt;</m:t>
                    </m:r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𝟎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D379EBC-A6F5-49D3-87AF-4B2CBE6FA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93" y="5637941"/>
                <a:ext cx="4385643" cy="461665"/>
              </a:xfrm>
              <a:prstGeom prst="rect">
                <a:avLst/>
              </a:prstGeom>
              <a:blipFill>
                <a:blip r:embed="rId8"/>
                <a:stretch>
                  <a:fillRect l="-1252" b="-144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AF2ADF2-7CF1-4963-85C1-75CAB81DB0D0}"/>
                  </a:ext>
                </a:extLst>
              </p:cNvPr>
              <p:cNvSpPr txBox="1"/>
              <p:nvPr/>
            </p:nvSpPr>
            <p:spPr>
              <a:xfrm>
                <a:off x="6306884" y="5637941"/>
                <a:ext cx="438564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inverted mass ordering: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𝟑𝟏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&lt;</m:t>
                    </m:r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𝟎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AF2ADF2-7CF1-4963-85C1-75CAB81DB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884" y="5637941"/>
                <a:ext cx="4385643" cy="461665"/>
              </a:xfrm>
              <a:prstGeom prst="rect">
                <a:avLst/>
              </a:prstGeom>
              <a:blipFill>
                <a:blip r:embed="rId9"/>
                <a:stretch>
                  <a:fillRect l="-1252" b="-144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>
            <a:extLst>
              <a:ext uri="{FF2B5EF4-FFF2-40B4-BE49-F238E27FC236}">
                <a16:creationId xmlns:a16="http://schemas.microsoft.com/office/drawing/2014/main" id="{7D678930-6726-4D09-B1E6-30AB96772EF4}"/>
              </a:ext>
            </a:extLst>
          </p:cNvPr>
          <p:cNvSpPr/>
          <p:nvPr/>
        </p:nvSpPr>
        <p:spPr>
          <a:xfrm>
            <a:off x="104035" y="6290431"/>
            <a:ext cx="11799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DUNE is able to determine neutrino mass ordering within one-year data taking at more than 5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σ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5469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3F8501A-EDEB-4AAC-866E-C7A921687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109" y="382148"/>
            <a:ext cx="4850206" cy="341013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88119703-271E-455A-9B51-CE048A8C197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Numerical results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BD2EE640-25F8-4385-944B-F140F844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9758690-1FF5-4EFB-91FE-7D5C008AC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81" y="526314"/>
            <a:ext cx="6373669" cy="368417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41C86E5-8743-4BE1-A496-267648045B58}"/>
              </a:ext>
            </a:extLst>
          </p:cNvPr>
          <p:cNvSpPr txBox="1"/>
          <p:nvPr/>
        </p:nvSpPr>
        <p:spPr>
          <a:xfrm>
            <a:off x="0" y="3915738"/>
            <a:ext cx="28983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Roe, arXiv:1707.02322</a:t>
            </a:r>
            <a:endParaRPr lang="zh-CN" altLang="en-US" sz="16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6656DA0-41C1-4031-8CF6-5980324F63E8}"/>
              </a:ext>
            </a:extLst>
          </p:cNvPr>
          <p:cNvSpPr txBox="1"/>
          <p:nvPr/>
        </p:nvSpPr>
        <p:spPr>
          <a:xfrm>
            <a:off x="21265" y="4352942"/>
            <a:ext cx="59694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Matter density vs. distance for the neutrino beam from Fermilab to Lead, South Dakota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E159E27-BFED-4A4F-9C2F-3C7CDB60D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943" y="3772650"/>
            <a:ext cx="5118215" cy="305905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C1E0F76-C7DC-44F6-9023-732E2A9D0CA7}"/>
              </a:ext>
            </a:extLst>
          </p:cNvPr>
          <p:cNvSpPr txBox="1"/>
          <p:nvPr/>
        </p:nvSpPr>
        <p:spPr>
          <a:xfrm>
            <a:off x="8126451" y="2762918"/>
            <a:ext cx="3146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Huang </a:t>
            </a:r>
            <a:r>
              <a:rPr lang="en-US" altLang="zh-CN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2504.15998</a:t>
            </a:r>
            <a:endParaRPr lang="zh-CN" alt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6025089-8703-423E-8A52-5E811CFA3542}"/>
              </a:ext>
            </a:extLst>
          </p:cNvPr>
          <p:cNvSpPr/>
          <p:nvPr/>
        </p:nvSpPr>
        <p:spPr>
          <a:xfrm>
            <a:off x="255083" y="5030479"/>
            <a:ext cx="6544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Based on </a:t>
            </a: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geological surveys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matter density uncertainties are reduced to </a:t>
            </a: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1-2%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26281D8-FFAC-4D1D-B2A7-4822EE27641B}"/>
              </a:ext>
            </a:extLst>
          </p:cNvPr>
          <p:cNvSpPr txBox="1"/>
          <p:nvPr/>
        </p:nvSpPr>
        <p:spPr>
          <a:xfrm>
            <a:off x="21265" y="5708016"/>
            <a:ext cx="69164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one-loop correction and matter density uncertainty on the same level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One-loop correction increases the sensitivity to mass ordering by 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0.4</a:t>
            </a:r>
            <a:r>
              <a:rPr lang="el-GR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σ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at DUNE, or the time to reach 5</a:t>
            </a:r>
            <a:r>
              <a:rPr lang="el-GR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σ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earlier by 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days 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2780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AF33E7A3-28C7-4515-89EA-EC6D4EDCD9B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Non-standard Interactions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0B55265-C88E-4467-AD5A-2E070C52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3A1DC62-2B70-4013-9C47-CF2613CFE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618" y="978460"/>
            <a:ext cx="8537944" cy="144397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2553D5E-FE39-4566-B99B-D382B1C8B0A5}"/>
              </a:ext>
            </a:extLst>
          </p:cNvPr>
          <p:cNvSpPr/>
          <p:nvPr/>
        </p:nvSpPr>
        <p:spPr>
          <a:xfrm>
            <a:off x="0" y="567293"/>
            <a:ext cx="6031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the presence of non-standard interactions (NSI)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3F443C5-7AB3-4DCD-BC3B-1D9B058147E7}"/>
              </a:ext>
            </a:extLst>
          </p:cNvPr>
          <p:cNvSpPr txBox="1"/>
          <p:nvPr/>
        </p:nvSpPr>
        <p:spPr>
          <a:xfrm>
            <a:off x="9412992" y="535397"/>
            <a:ext cx="2522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Ohlsson, 1209.2710</a:t>
            </a:r>
            <a:endParaRPr lang="zh-CN" alt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50F9028-4E57-44FF-BCC2-AADC2210C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08" y="3299345"/>
            <a:ext cx="10494003" cy="315084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AE71092-26AA-4DB6-BCAC-17053F1BD584}"/>
              </a:ext>
            </a:extLst>
          </p:cNvPr>
          <p:cNvSpPr txBox="1"/>
          <p:nvPr/>
        </p:nvSpPr>
        <p:spPr>
          <a:xfrm>
            <a:off x="0" y="2676226"/>
            <a:ext cx="11844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Extra contributions to oscillation probabilities (e.g., just one nonzero NSI parameter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355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6DCC8D2-C512-4BB9-BA69-53D2A657661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Non-standard Interactions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E8ED0F65-E383-4482-9D28-CAD6252A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A29F529-C493-45CC-A5D1-D55F945EE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67" y="1324657"/>
            <a:ext cx="5693735" cy="449393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3764058-EF55-4960-869F-352B0039671E}"/>
              </a:ext>
            </a:extLst>
          </p:cNvPr>
          <p:cNvSpPr/>
          <p:nvPr/>
        </p:nvSpPr>
        <p:spPr>
          <a:xfrm>
            <a:off x="0" y="670703"/>
            <a:ext cx="6002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Neutrino events at DUNE: SI=Standard Interaction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BFB4DF4-E263-4DA9-B08B-903B8664A84F}"/>
              </a:ext>
            </a:extLst>
          </p:cNvPr>
          <p:cNvSpPr txBox="1"/>
          <p:nvPr/>
        </p:nvSpPr>
        <p:spPr>
          <a:xfrm>
            <a:off x="6629401" y="620457"/>
            <a:ext cx="5245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Huang, </a:t>
            </a:r>
            <a:r>
              <a:rPr lang="en-US" altLang="zh-CN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Sampsa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Ohlsson, S.Z., 2510.xxxxx</a:t>
            </a:r>
            <a:endParaRPr lang="zh-CN" alt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A6C8692-BEEC-40AB-9005-F1D070397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24657"/>
            <a:ext cx="6048672" cy="448281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A701E14-1397-438F-AC61-1C4BD07EA6C7}"/>
              </a:ext>
            </a:extLst>
          </p:cNvPr>
          <p:cNvSpPr/>
          <p:nvPr/>
        </p:nvSpPr>
        <p:spPr>
          <a:xfrm>
            <a:off x="63402" y="6103217"/>
            <a:ext cx="12020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Warning!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 NOT mistake radiative corrections in the SM as the discovery of new physics!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71311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E89E9B4-DC9B-4E01-8A7D-49089DEFF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5" y="461666"/>
            <a:ext cx="7322915" cy="49468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F19A75-F875-4B06-AEA7-3799149F2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64" y="3606119"/>
            <a:ext cx="4444542" cy="32255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912EEA-11F0-4246-904E-109F36939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164" y="425568"/>
            <a:ext cx="4533928" cy="3259599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7A3CF010-D22E-49F5-95B3-A1326BE7438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C. Neutrino interactions in the SM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46DBB02-6DD4-49DC-A2A3-BCF80B0C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65E0AEF-4E64-4A5C-BE08-B6485820C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604" y="4085640"/>
            <a:ext cx="2121353" cy="3914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05CD347-F4E2-42C6-A125-EEB71AEDBC93}"/>
              </a:ext>
            </a:extLst>
          </p:cNvPr>
          <p:cNvSpPr txBox="1"/>
          <p:nvPr/>
        </p:nvSpPr>
        <p:spPr>
          <a:xfrm>
            <a:off x="27215" y="5408551"/>
            <a:ext cx="7668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Various sources of neutrinos and antineutrinos in the Universe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1F57349-F1A2-4367-B8C9-C4779C11FB94}"/>
              </a:ext>
            </a:extLst>
          </p:cNvPr>
          <p:cNvSpPr txBox="1"/>
          <p:nvPr/>
        </p:nvSpPr>
        <p:spPr>
          <a:xfrm>
            <a:off x="27214" y="5910234"/>
            <a:ext cx="7668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Cross sections can be calculated in the standard model (SM)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779B1D6-5A69-49A8-8464-F87E8CC5FE8A}"/>
                  </a:ext>
                </a:extLst>
              </p:cNvPr>
              <p:cNvSpPr txBox="1"/>
              <p:nvPr/>
            </p:nvSpPr>
            <p:spPr>
              <a:xfrm>
                <a:off x="10227130" y="606027"/>
                <a:ext cx="17798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CC 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𝝂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-nucleon</a:t>
                </a:r>
                <a:endPara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779B1D6-5A69-49A8-8464-F87E8CC5F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7130" y="606027"/>
                <a:ext cx="1779814" cy="369332"/>
              </a:xfrm>
              <a:prstGeom prst="rect">
                <a:avLst/>
              </a:prstGeom>
              <a:blipFill>
                <a:blip r:embed="rId6"/>
                <a:stretch>
                  <a:fillRect l="-3082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3DF3F93-5F86-440B-9EE2-BE8634EF12B0}"/>
                  </a:ext>
                </a:extLst>
              </p:cNvPr>
              <p:cNvSpPr txBox="1"/>
              <p:nvPr/>
            </p:nvSpPr>
            <p:spPr>
              <a:xfrm>
                <a:off x="10303329" y="5223885"/>
                <a:ext cx="17743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CC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zh-CN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𝝂</m:t>
                        </m:r>
                      </m:e>
                    </m:acc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-nucleon</a:t>
                </a:r>
                <a:endPara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3DF3F93-5F86-440B-9EE2-BE8634EF1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329" y="5223885"/>
                <a:ext cx="1774377" cy="369332"/>
              </a:xfrm>
              <a:prstGeom prst="rect">
                <a:avLst/>
              </a:prstGeom>
              <a:blipFill>
                <a:blip r:embed="rId7"/>
                <a:stretch>
                  <a:fillRect l="-2749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67C394A0-E232-46AB-9BD7-CE890F1BC6A8}"/>
              </a:ext>
            </a:extLst>
          </p:cNvPr>
          <p:cNvSpPr txBox="1"/>
          <p:nvPr/>
        </p:nvSpPr>
        <p:spPr>
          <a:xfrm>
            <a:off x="27214" y="6391868"/>
            <a:ext cx="7668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But complications come from low-energy strong interactions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7466B3B-C114-4A51-89F8-477EFF2E7298}"/>
              </a:ext>
            </a:extLst>
          </p:cNvPr>
          <p:cNvSpPr txBox="1"/>
          <p:nvPr/>
        </p:nvSpPr>
        <p:spPr>
          <a:xfrm>
            <a:off x="3460898" y="3604006"/>
            <a:ext cx="3544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Formaggio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Zeller, RMP, 2012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6161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A04CD10-284D-4EC3-BC90-E28D4707EC6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Neutrino interactions in the SM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0C233D6-993F-4883-808F-46385271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C2E691F-23AB-401C-85BA-2BC4CE3CA864}"/>
              </a:ext>
            </a:extLst>
          </p:cNvPr>
          <p:cNvSpPr txBox="1"/>
          <p:nvPr/>
        </p:nvSpPr>
        <p:spPr>
          <a:xfrm>
            <a:off x="0" y="534711"/>
            <a:ext cx="7668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Charged-current weak interactions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7528CE8-3906-48F4-B8DA-264D0C9C1E75}"/>
              </a:ext>
            </a:extLst>
          </p:cNvPr>
          <p:cNvSpPr txBox="1"/>
          <p:nvPr/>
        </p:nvSpPr>
        <p:spPr>
          <a:xfrm>
            <a:off x="6164212" y="534711"/>
            <a:ext cx="4785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Neutral-current weak interactions</a:t>
            </a:r>
            <a:endParaRPr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171DBDA-CCEA-48CF-8A1E-86D9670A6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32" y="1019286"/>
            <a:ext cx="3905361" cy="69952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7576618-6E64-4FFE-A6C8-E1CB8DA0A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021" y="1019286"/>
            <a:ext cx="2724518" cy="66079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6FDCE6C-4B4E-48AD-A52D-93AE36EFD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32" y="2034473"/>
            <a:ext cx="2892942" cy="67669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92231F6-6919-48C5-8717-F057C9D8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022" y="1912170"/>
            <a:ext cx="4774019" cy="125866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F3A216A-B2E8-4C0F-B29F-A58766132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3022" y="3771719"/>
            <a:ext cx="5488172" cy="169924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DFBCD5E-4491-4917-9529-163E54EF88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78" y="3471272"/>
            <a:ext cx="5373837" cy="19210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F09D6263-D131-4D00-95B3-B4D5DBA66DD2}"/>
                  </a:ext>
                </a:extLst>
              </p:cNvPr>
              <p:cNvSpPr txBox="1"/>
              <p:nvPr/>
            </p:nvSpPr>
            <p:spPr>
              <a:xfrm>
                <a:off x="126594" y="3026831"/>
                <a:ext cx="61429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Feynman diagrams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𝝂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altLang="zh-CN" b="1" dirty="0"/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b="1" dirty="0"/>
                  <a:t>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scattering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F09D6263-D131-4D00-95B3-B4D5DBA66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94" y="3026831"/>
                <a:ext cx="6142960" cy="369332"/>
              </a:xfrm>
              <a:prstGeom prst="rect">
                <a:avLst/>
              </a:prstGeom>
              <a:blipFill>
                <a:blip r:embed="rId8"/>
                <a:stretch>
                  <a:fillRect l="-894" t="-11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文本框 43">
            <a:extLst>
              <a:ext uri="{FF2B5EF4-FFF2-40B4-BE49-F238E27FC236}">
                <a16:creationId xmlns:a16="http://schemas.microsoft.com/office/drawing/2014/main" id="{DABFA5E1-A285-4CD8-9307-DDD35C425D5D}"/>
              </a:ext>
            </a:extLst>
          </p:cNvPr>
          <p:cNvSpPr txBox="1"/>
          <p:nvPr/>
        </p:nvSpPr>
        <p:spPr>
          <a:xfrm>
            <a:off x="6563021" y="3317832"/>
            <a:ext cx="5340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couplings for the NC interaction</a:t>
            </a:r>
            <a:endParaRPr lang="zh-CN" altLang="en-US" dirty="0"/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CB029136-5808-4836-8BD2-AC8B00C784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78" y="5510552"/>
            <a:ext cx="6230351" cy="12819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EA0595FC-40BE-4E0B-B62C-145E29A06BEB}"/>
              </a:ext>
            </a:extLst>
          </p:cNvPr>
          <p:cNvSpPr txBox="1"/>
          <p:nvPr/>
        </p:nvSpPr>
        <p:spPr>
          <a:xfrm>
            <a:off x="6445108" y="5614719"/>
            <a:ext cx="5699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cross-section for neutrino-electron scattering in the SM was first calculated by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Hooft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1971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63A2D167-8714-4543-86A9-979AAB34F3AD}"/>
                  </a:ext>
                </a:extLst>
              </p:cNvPr>
              <p:cNvSpPr txBox="1"/>
              <p:nvPr/>
            </p:nvSpPr>
            <p:spPr>
              <a:xfrm>
                <a:off x="6475594" y="6358664"/>
                <a:ext cx="5427554" cy="391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Discovery of NC via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𝝂</m:t>
                        </m:r>
                      </m:e>
                      <m:sub>
                        <m:r>
                          <a:rPr lang="zh-CN" altLang="en-US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altLang="zh-CN" b="1" dirty="0"/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scattering in 1973</a:t>
                </a:r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63A2D167-8714-4543-86A9-979AAB34F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594" y="6358664"/>
                <a:ext cx="5427554" cy="391839"/>
              </a:xfrm>
              <a:prstGeom prst="rect">
                <a:avLst/>
              </a:prstGeom>
              <a:blipFill>
                <a:blip r:embed="rId11"/>
                <a:stretch>
                  <a:fillRect l="-898" t="-7813" b="-203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6392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B9F0E1C-F804-4F9A-90BA-7234C81DC1E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Cross sections at one-loop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30CDFE1-DF6F-49B2-8108-B9FC5FFD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D52CA6A-EF1C-4B65-A14C-399470113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" y="932129"/>
            <a:ext cx="6778602" cy="32039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A6F966A-6932-43B5-9C86-9BF30C04B159}"/>
                  </a:ext>
                </a:extLst>
              </p:cNvPr>
              <p:cNvSpPr/>
              <p:nvPr/>
            </p:nvSpPr>
            <p:spPr>
              <a:xfrm>
                <a:off x="0" y="562797"/>
                <a:ext cx="679420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Feynman diagrams for</a:t>
                </a:r>
                <a:r>
                  <a:rPr lang="en-US" altLang="zh-CN" b="1" dirty="0"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𝝂</m:t>
                        </m:r>
                      </m:e>
                      <m:sub>
                        <m:r>
                          <a:rPr lang="zh-CN" altLang="en-US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𝜶</m:t>
                        </m:r>
                      </m:sub>
                    </m:sSub>
                  </m:oMath>
                </a14:m>
                <a:r>
                  <a:rPr lang="en-US" altLang="zh-CN" b="1" dirty="0"/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b="1" dirty="0"/>
                  <a:t>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scattering 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A6F966A-6932-43B5-9C86-9BF30C04B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2797"/>
                <a:ext cx="6794205" cy="369332"/>
              </a:xfrm>
              <a:prstGeom prst="rect">
                <a:avLst/>
              </a:prstGeom>
              <a:blipFill>
                <a:blip r:embed="rId3"/>
                <a:stretch>
                  <a:fillRect l="-717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2A10928B-F0ED-4A42-9EC7-F4B3C45D9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611" y="1024584"/>
            <a:ext cx="5190574" cy="46278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6B6BF7F-C806-4429-89BC-22723EB71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" y="4329651"/>
            <a:ext cx="9542446" cy="23462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51FE0C0-20B2-4B18-B23C-5A1617A78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5216" y="3124140"/>
            <a:ext cx="6624969" cy="60972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6212949-F2D1-419D-A007-D1A3BCEE94DE}"/>
              </a:ext>
            </a:extLst>
          </p:cNvPr>
          <p:cNvSpPr txBox="1"/>
          <p:nvPr/>
        </p:nvSpPr>
        <p:spPr>
          <a:xfrm>
            <a:off x="6879611" y="1680953"/>
            <a:ext cx="175124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self-energy</a:t>
            </a:r>
            <a:endParaRPr lang="zh-CN" altLang="en-US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39036E5B-83F7-4A6D-8EF8-372C653FD656}"/>
              </a:ext>
            </a:extLst>
          </p:cNvPr>
          <p:cNvCxnSpPr>
            <a:stCxn id="20" idx="0"/>
          </p:cNvCxnSpPr>
          <p:nvPr/>
        </p:nvCxnSpPr>
        <p:spPr>
          <a:xfrm flipV="1">
            <a:off x="7755232" y="1406196"/>
            <a:ext cx="44382" cy="2747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33E44A68-00AF-45E3-B0DA-D819C8717A21}"/>
              </a:ext>
            </a:extLst>
          </p:cNvPr>
          <p:cNvSpPr txBox="1"/>
          <p:nvPr/>
        </p:nvSpPr>
        <p:spPr>
          <a:xfrm>
            <a:off x="8767834" y="1680953"/>
            <a:ext cx="149739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Z-A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mixing</a:t>
            </a:r>
            <a:endParaRPr lang="zh-CN" altLang="en-US" dirty="0"/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F883A4DB-A73E-402F-B4AA-B8DFEB31F26A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8630854" y="1406197"/>
            <a:ext cx="885678" cy="2747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0F14C72D-9D89-4167-8947-4F00A5E9F54A}"/>
              </a:ext>
            </a:extLst>
          </p:cNvPr>
          <p:cNvSpPr txBox="1"/>
          <p:nvPr/>
        </p:nvSpPr>
        <p:spPr>
          <a:xfrm>
            <a:off x="10765971" y="1680953"/>
            <a:ext cx="13042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box-diag.</a:t>
            </a:r>
            <a:endParaRPr lang="zh-CN" altLang="en-US" dirty="0"/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2E0DA8EE-05BB-4D79-A1A6-D1DEE823B8D2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11418078" y="1406197"/>
            <a:ext cx="294951" cy="2747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AEC935CF-37C3-426F-AB26-0E62B68C12F4}"/>
              </a:ext>
            </a:extLst>
          </p:cNvPr>
          <p:cNvCxnSpPr/>
          <p:nvPr/>
        </p:nvCxnSpPr>
        <p:spPr>
          <a:xfrm>
            <a:off x="9040586" y="1458116"/>
            <a:ext cx="2111829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6902204C-99D5-4B98-BCD9-81BB1E90C68B}"/>
              </a:ext>
            </a:extLst>
          </p:cNvPr>
          <p:cNvSpPr/>
          <p:nvPr/>
        </p:nvSpPr>
        <p:spPr>
          <a:xfrm>
            <a:off x="5445216" y="2704243"/>
            <a:ext cx="204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total amplitude:</a:t>
            </a:r>
            <a:endParaRPr lang="zh-CN" altLang="en-US" sz="2000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E46E1D9-E388-4832-8C41-8BC1C8C7D13E}"/>
              </a:ext>
            </a:extLst>
          </p:cNvPr>
          <p:cNvSpPr/>
          <p:nvPr/>
        </p:nvSpPr>
        <p:spPr>
          <a:xfrm>
            <a:off x="5445215" y="4071330"/>
            <a:ext cx="3107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differential cross section:</a:t>
            </a:r>
            <a:endParaRPr lang="zh-CN" altLang="en-US" sz="20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06D8E26F-20F2-41F6-8057-9F846B742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2668" y="5346065"/>
            <a:ext cx="1454242" cy="35289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3A2A88B-10D0-4197-B3D5-860158A15A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8791" y="5923365"/>
            <a:ext cx="1324506" cy="352896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934B2FC9-3E57-400A-8E19-DA486FB11468}"/>
              </a:ext>
            </a:extLst>
          </p:cNvPr>
          <p:cNvSpPr txBox="1"/>
          <p:nvPr/>
        </p:nvSpPr>
        <p:spPr>
          <a:xfrm>
            <a:off x="10280845" y="4807715"/>
            <a:ext cx="1789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recoil energy</a:t>
            </a:r>
            <a:endParaRPr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BC2E69E-AA81-4CF0-BEF6-D98745FBE0AA}"/>
              </a:ext>
            </a:extLst>
          </p:cNvPr>
          <p:cNvSpPr txBox="1"/>
          <p:nvPr/>
        </p:nvSpPr>
        <p:spPr>
          <a:xfrm>
            <a:off x="5017895" y="585255"/>
            <a:ext cx="3265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Sarantakos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NPB, 83</a:t>
            </a:r>
            <a:endParaRPr lang="zh-CN" alt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AD5C58B-898A-4F60-8012-568591F2E0DB}"/>
              </a:ext>
            </a:extLst>
          </p:cNvPr>
          <p:cNvSpPr/>
          <p:nvPr/>
        </p:nvSpPr>
        <p:spPr>
          <a:xfrm>
            <a:off x="8742752" y="585255"/>
            <a:ext cx="3307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</a:t>
            </a:r>
            <a:r>
              <a:rPr lang="zh-CN" alt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Huang, S.Z., 2412.17047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58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6495312-1B97-4CDC-8D06-C590B66161B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Cross sections at one-loop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48491430-166A-424B-8132-3291D3AB8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C69172A-C7AD-4F02-84A1-5D17CB190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530" y="871052"/>
            <a:ext cx="9058939" cy="184105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C205DF6-D6E0-4DC2-B1D2-2A06F5E39078}"/>
              </a:ext>
            </a:extLst>
          </p:cNvPr>
          <p:cNvSpPr/>
          <p:nvPr/>
        </p:nvSpPr>
        <p:spPr>
          <a:xfrm>
            <a:off x="0" y="562797"/>
            <a:ext cx="9776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Infrared divergences removed by including soft-photon contributions</a:t>
            </a:r>
            <a:endParaRPr lang="zh-CN" altLang="en-US" sz="20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6884113-FA35-4447-AB94-7A460B88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8842"/>
            <a:ext cx="7224823" cy="776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488C2DE-B020-4DCB-964F-B4DFD91E6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8309" y="2712102"/>
            <a:ext cx="2294320" cy="71023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1504133-66C4-4E99-A0DD-D50B06003A3D}"/>
              </a:ext>
            </a:extLst>
          </p:cNvPr>
          <p:cNvSpPr/>
          <p:nvPr/>
        </p:nvSpPr>
        <p:spPr>
          <a:xfrm>
            <a:off x="8742752" y="585255"/>
            <a:ext cx="3307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</a:t>
            </a:r>
            <a:r>
              <a:rPr lang="zh-CN" alt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Huang, S.Z., 2412.17047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D0A82B8-64F0-458D-9934-DCD2FB834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59" y="3519375"/>
            <a:ext cx="3969341" cy="3293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C194FA0-F5B6-4C3A-A2A7-C53BC57B6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319" y="3519375"/>
            <a:ext cx="3912780" cy="32733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0428B4D-5D30-4F4E-9A16-F92A61016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682" y="3535324"/>
            <a:ext cx="3868206" cy="327335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BB79AA7-0D60-4C28-ACCB-C4FA23AC36F5}"/>
              </a:ext>
            </a:extLst>
          </p:cNvPr>
          <p:cNvSpPr txBox="1"/>
          <p:nvPr/>
        </p:nvSpPr>
        <p:spPr>
          <a:xfrm>
            <a:off x="5074387" y="5802282"/>
            <a:ext cx="68340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Tree-level results differ, but one-loop ones are consistent 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25B2D27-8F50-4C47-B013-E2A265EA5FFB}"/>
              </a:ext>
            </a:extLst>
          </p:cNvPr>
          <p:cNvSpPr txBox="1"/>
          <p:nvPr/>
        </p:nvSpPr>
        <p:spPr>
          <a:xfrm>
            <a:off x="1444521" y="4712470"/>
            <a:ext cx="25922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Tomalak</a:t>
            </a:r>
            <a:r>
              <a:rPr lang="en-US" altLang="zh-CN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Hill, 1907.03379</a:t>
            </a:r>
            <a:endParaRPr lang="zh-CN" altLang="en-US" sz="1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320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n_on_deck.GIF">
            <a:extLst>
              <a:ext uri="{FF2B5EF4-FFF2-40B4-BE49-F238E27FC236}">
                <a16:creationId xmlns:a16="http://schemas.microsoft.com/office/drawing/2014/main" id="{43B78D6F-CA0B-41DF-AE81-0EBDCB45B7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220" y="1428862"/>
            <a:ext cx="2664296" cy="3181483"/>
          </a:xfrm>
          <a:prstGeom prst="rect">
            <a:avLst/>
          </a:prstGeom>
        </p:spPr>
      </p:pic>
      <p:sp>
        <p:nvSpPr>
          <p:cNvPr id="7" name="テキスト ボックス 35">
            <a:extLst>
              <a:ext uri="{FF2B5EF4-FFF2-40B4-BE49-F238E27FC236}">
                <a16:creationId xmlns:a16="http://schemas.microsoft.com/office/drawing/2014/main" id="{18ACEBFF-B795-4DE1-856B-7F5AC9A67BFE}"/>
              </a:ext>
            </a:extLst>
          </p:cNvPr>
          <p:cNvSpPr txBox="1"/>
          <p:nvPr/>
        </p:nvSpPr>
        <p:spPr>
          <a:xfrm>
            <a:off x="2177680" y="4232704"/>
            <a:ext cx="776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2000" b="1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SNO</a:t>
            </a:r>
          </a:p>
        </p:txBody>
      </p:sp>
      <p:pic>
        <p:nvPicPr>
          <p:cNvPr id="8" name="Picture 5" descr="Arthur B. McDonald">
            <a:extLst>
              <a:ext uri="{FF2B5EF4-FFF2-40B4-BE49-F238E27FC236}">
                <a16:creationId xmlns:a16="http://schemas.microsoft.com/office/drawing/2014/main" id="{97FA55EC-0D27-4F08-B06E-FEE62E532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8" y="4656074"/>
            <a:ext cx="1129237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D1D43CC-AAE0-402D-BE35-2158B2FFB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09" y="4185801"/>
            <a:ext cx="3872335" cy="25733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1C99F8-E518-47E8-99A3-FED54785A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2" y="535822"/>
            <a:ext cx="2664296" cy="8270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4286720-A3F5-40C0-AFA8-DC06E5E67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64" y="565592"/>
            <a:ext cx="3807984" cy="356318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6" name="テキスト ボックス 35">
            <a:extLst>
              <a:ext uri="{FF2B5EF4-FFF2-40B4-BE49-F238E27FC236}">
                <a16:creationId xmlns:a16="http://schemas.microsoft.com/office/drawing/2014/main" id="{1BA5C184-02A0-40C9-AF99-FEFD143EBE46}"/>
              </a:ext>
            </a:extLst>
          </p:cNvPr>
          <p:cNvSpPr txBox="1"/>
          <p:nvPr/>
        </p:nvSpPr>
        <p:spPr>
          <a:xfrm>
            <a:off x="6096000" y="630932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2000" b="1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Super-K</a:t>
            </a:r>
          </a:p>
        </p:txBody>
      </p:sp>
      <p:pic>
        <p:nvPicPr>
          <p:cNvPr id="17" name="Picture 2" descr="Takaaki Kajita">
            <a:extLst>
              <a:ext uri="{FF2B5EF4-FFF2-40B4-BE49-F238E27FC236}">
                <a16:creationId xmlns:a16="http://schemas.microsoft.com/office/drawing/2014/main" id="{10A593E5-F4BD-4C45-A5F7-5A1BB75C1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07" y="4676372"/>
            <a:ext cx="1129237" cy="157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35">
            <a:extLst>
              <a:ext uri="{FF2B5EF4-FFF2-40B4-BE49-F238E27FC236}">
                <a16:creationId xmlns:a16="http://schemas.microsoft.com/office/drawing/2014/main" id="{91834EC7-74ED-4D5E-952E-F888CF51C94A}"/>
              </a:ext>
            </a:extLst>
          </p:cNvPr>
          <p:cNvSpPr txBox="1"/>
          <p:nvPr/>
        </p:nvSpPr>
        <p:spPr>
          <a:xfrm>
            <a:off x="190530" y="6354944"/>
            <a:ext cx="264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2400" b="1" dirty="0">
                <a:solidFill>
                  <a:srgbClr val="0000FF"/>
                </a:solidFill>
                <a:latin typeface="Calibri"/>
                <a:ea typeface="ＭＳ Ｐゴシック" panose="020B0600070205080204" pitchFamily="34" charset="-128"/>
              </a:rPr>
              <a:t>Nobel Prize in 2015</a:t>
            </a:r>
          </a:p>
        </p:txBody>
      </p:sp>
      <p:pic>
        <p:nvPicPr>
          <p:cNvPr id="19" name="Picture 309" descr="DYB_layout20100221_eng">
            <a:extLst>
              <a:ext uri="{FF2B5EF4-FFF2-40B4-BE49-F238E27FC236}">
                <a16:creationId xmlns:a16="http://schemas.microsoft.com/office/drawing/2014/main" id="{F88967E3-61D3-414E-A0FC-CCF79DDA4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68208" y="549871"/>
            <a:ext cx="3583299" cy="3539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FF101A-FFB4-4D95-9856-4BDA3BBB95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9584" y="4258816"/>
            <a:ext cx="2286363" cy="837020"/>
          </a:xfrm>
          <a:prstGeom prst="rect">
            <a:avLst/>
          </a:prstGeom>
        </p:spPr>
      </p:pic>
      <p:sp>
        <p:nvSpPr>
          <p:cNvPr id="21" name="テキスト ボックス 35">
            <a:extLst>
              <a:ext uri="{FF2B5EF4-FFF2-40B4-BE49-F238E27FC236}">
                <a16:creationId xmlns:a16="http://schemas.microsoft.com/office/drawing/2014/main" id="{64E69727-C546-447C-8108-56A129DE9BF6}"/>
              </a:ext>
            </a:extLst>
          </p:cNvPr>
          <p:cNvSpPr txBox="1"/>
          <p:nvPr/>
        </p:nvSpPr>
        <p:spPr>
          <a:xfrm>
            <a:off x="9912424" y="3604954"/>
            <a:ext cx="16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1" lang="en-US" altLang="zh-CN" sz="2000" b="1" dirty="0" err="1">
                <a:solidFill>
                  <a:srgbClr val="FFFF00"/>
                </a:solidFill>
                <a:latin typeface="Calibri"/>
                <a:ea typeface="宋体" panose="02010600030101010101" pitchFamily="2" charset="-122"/>
              </a:rPr>
              <a:t>Daya</a:t>
            </a:r>
            <a:r>
              <a:rPr kumimoji="1" lang="en-US" altLang="zh-CN" sz="2000" b="1" dirty="0">
                <a:solidFill>
                  <a:srgbClr val="FFFF00"/>
                </a:solidFill>
                <a:latin typeface="Calibri"/>
                <a:ea typeface="宋体" panose="02010600030101010101" pitchFamily="2" charset="-122"/>
              </a:rPr>
              <a:t> Bay</a:t>
            </a:r>
            <a:endParaRPr kumimoji="1" lang="en-US" altLang="ja-JP" sz="2000" b="1" dirty="0">
              <a:solidFill>
                <a:srgbClr val="FFFF00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BD27F58-1DD6-403D-A5EB-AE1123A53A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01" y="4258816"/>
            <a:ext cx="1643542" cy="1391418"/>
          </a:xfrm>
          <a:prstGeom prst="rect">
            <a:avLst/>
          </a:prstGeom>
        </p:spPr>
      </p:pic>
      <p:sp>
        <p:nvSpPr>
          <p:cNvPr id="24" name="Text Box 10">
            <a:extLst>
              <a:ext uri="{FF2B5EF4-FFF2-40B4-BE49-F238E27FC236}">
                <a16:creationId xmlns:a16="http://schemas.microsoft.com/office/drawing/2014/main" id="{33550963-D7ED-49B8-BCB0-2D3F04A77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4018" y="5812664"/>
            <a:ext cx="4488646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Neutrinos are actually massive !!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kumimoji="1"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Large lepton flavor mixing exists</a:t>
            </a: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34BEAD7D-26C4-4EB5-9F26-74756E559E4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Discovery of neutrino oscillations</a:t>
            </a:r>
            <a:endParaRPr lang="zh-CN" altLang="en-US" dirty="0"/>
          </a:p>
        </p:txBody>
      </p:sp>
      <p:sp>
        <p:nvSpPr>
          <p:cNvPr id="25" name="灯片编号占位符 1">
            <a:extLst>
              <a:ext uri="{FF2B5EF4-FFF2-40B4-BE49-F238E27FC236}">
                <a16:creationId xmlns:a16="http://schemas.microsoft.com/office/drawing/2014/main" id="{D9FEC744-1DF6-4BD8-B7A2-8EA9DB5A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9D045A3-D27B-45B6-A0F6-F82CF63BCAFB}"/>
              </a:ext>
            </a:extLst>
          </p:cNvPr>
          <p:cNvSpPr txBox="1"/>
          <p:nvPr/>
        </p:nvSpPr>
        <p:spPr>
          <a:xfrm>
            <a:off x="7584018" y="5349588"/>
            <a:ext cx="3321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Evidence for New Physics</a:t>
            </a:r>
            <a:endParaRPr lang="zh-CN" altLang="en-US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31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990434C-833C-4584-B3FD-36B0C0EB9D6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Appearance channel at JUNO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4086CEAC-1A9C-4C92-B503-18A0A2F97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BA4082B-0975-44D4-A7C0-319522841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2" y="1179199"/>
            <a:ext cx="5347886" cy="44996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A1A248-551B-4587-A5A4-67A79AACC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441" y="4461346"/>
            <a:ext cx="3349185" cy="3732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49B3862-A8D6-483E-A9C2-22DBC0935A28}"/>
                  </a:ext>
                </a:extLst>
              </p:cNvPr>
              <p:cNvSpPr/>
              <p:nvPr/>
            </p:nvSpPr>
            <p:spPr>
              <a:xfrm>
                <a:off x="82258" y="671262"/>
                <a:ext cx="9776637" cy="424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Possible detection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zh-CN" altLang="en-US" sz="2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zh-CN" altLang="en-US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zh-CN" altLang="en-US" sz="2000" b="1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微软雅黑" panose="020B0503020204020204" pitchFamily="34" charset="-122"/>
                  </a:rPr>
                  <a:t>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zh-CN" altLang="en-US" sz="2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zh-CN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𝝉</m:t>
                        </m:r>
                      </m:sub>
                    </m:sSub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from reactor neutrino oscillations at JUNO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49B3862-A8D6-483E-A9C2-22DBC0935A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8" y="671262"/>
                <a:ext cx="9776637" cy="424988"/>
              </a:xfrm>
              <a:prstGeom prst="rect">
                <a:avLst/>
              </a:prstGeom>
              <a:blipFill>
                <a:blip r:embed="rId4"/>
                <a:stretch>
                  <a:fillRect l="-499" t="-1429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59B4EAD3-F2C5-4DEE-A307-0CDE65E84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408" y="1179199"/>
            <a:ext cx="5993219" cy="479362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A926CA9F-2461-4579-9958-50F4B3261CE3}"/>
              </a:ext>
            </a:extLst>
          </p:cNvPr>
          <p:cNvSpPr txBox="1"/>
          <p:nvPr/>
        </p:nvSpPr>
        <p:spPr>
          <a:xfrm>
            <a:off x="5986129" y="6175333"/>
            <a:ext cx="6045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Event rates for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elastic neutrino-electron scattering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4219384-CE2B-450A-B659-9EC4C66659B5}"/>
              </a:ext>
            </a:extLst>
          </p:cNvPr>
          <p:cNvSpPr txBox="1"/>
          <p:nvPr/>
        </p:nvSpPr>
        <p:spPr>
          <a:xfrm>
            <a:off x="82258" y="5870214"/>
            <a:ext cx="5608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Due to the oscillation maximum, there will be a large fraction of non-electron antineutrinos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AC48DDD-7279-4FC2-ADDC-CD911FA2DE3C}"/>
              </a:ext>
            </a:extLst>
          </p:cNvPr>
          <p:cNvSpPr/>
          <p:nvPr/>
        </p:nvSpPr>
        <p:spPr>
          <a:xfrm>
            <a:off x="8855325" y="710043"/>
            <a:ext cx="32544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Wang, Xing, S.Z., 2509.00422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55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0D352E2-225D-4671-ADE3-23BDE9E5440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Appearance channel at JUNO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02EDAF9-400E-4F93-AAF8-1090ED79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116CE8FE-63CC-4B25-BEF6-3A7B9DCCBB42}"/>
                  </a:ext>
                </a:extLst>
              </p:cNvPr>
              <p:cNvSpPr/>
              <p:nvPr/>
            </p:nvSpPr>
            <p:spPr>
              <a:xfrm>
                <a:off x="66309" y="634048"/>
                <a:ext cx="11108510" cy="424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Different cross sections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zh-CN" altLang="en-US" sz="2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zh-CN" altLang="en-US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zh-CN" altLang="en-US" sz="2000" b="1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微软雅黑" panose="020B0503020204020204" pitchFamily="34" charset="-122"/>
                  </a:rPr>
                  <a:t>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zh-CN" altLang="en-US" sz="2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zh-CN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𝝉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but arising at one-loop level: only </a:t>
                </a:r>
                <a:r>
                  <a:rPr lang="en-US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one percent</a:t>
                </a:r>
                <a:endParaRPr lang="zh-CN" altLang="en-US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116CE8FE-63CC-4B25-BEF6-3A7B9DCCBB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9" y="634048"/>
                <a:ext cx="11108510" cy="424988"/>
              </a:xfrm>
              <a:prstGeom prst="rect">
                <a:avLst/>
              </a:prstGeom>
              <a:blipFill>
                <a:blip r:embed="rId2"/>
                <a:stretch>
                  <a:fillRect l="-494" t="-1429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C7ED5BAD-5B9D-4027-8F43-33CE61507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690" y="3156237"/>
            <a:ext cx="5819683" cy="22164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DEC163-3391-4B97-A409-760D7A1CF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1" y="2350927"/>
            <a:ext cx="5933251" cy="42944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4F5EB12-0AD4-4646-AA08-91A682F26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34" y="1231418"/>
            <a:ext cx="10834577" cy="8817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6C70C2-C405-47A4-8C7F-FB1A004C7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4588" y="2350927"/>
            <a:ext cx="4144450" cy="53607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6F7FAD5-4FF9-45AF-A621-B9E6528301E5}"/>
              </a:ext>
            </a:extLst>
          </p:cNvPr>
          <p:cNvSpPr txBox="1"/>
          <p:nvPr/>
        </p:nvSpPr>
        <p:spPr>
          <a:xfrm>
            <a:off x="6139690" y="5742623"/>
            <a:ext cx="5608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event rate </a:t>
            </a:r>
            <a:r>
              <a:rPr lang="en-US" altLang="zh-CN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does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depend on the leptonic CP-violating phase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However, too small to be observed at JUNO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5505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A04CD10-284D-4EC3-BC90-E28D4707EC6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en-US" altLang="zh-CN" dirty="0"/>
              <a:t>Summary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0CAEDB-87AB-4E53-8867-F98626E4F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473" y="461666"/>
            <a:ext cx="4944067" cy="333947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7401BAE-8C19-447F-BDBE-F87C7C39D94B}"/>
              </a:ext>
            </a:extLst>
          </p:cNvPr>
          <p:cNvSpPr txBox="1"/>
          <p:nvPr/>
        </p:nvSpPr>
        <p:spPr>
          <a:xfrm>
            <a:off x="7185473" y="3380524"/>
            <a:ext cx="3168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Fermilab neutrino beams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E392192-BC67-4550-8CB8-15CF2B95C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0" y="547200"/>
            <a:ext cx="7071987" cy="320265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5E92839-BA17-4EA3-B17C-EB2097232D28}"/>
              </a:ext>
            </a:extLst>
          </p:cNvPr>
          <p:cNvSpPr txBox="1"/>
          <p:nvPr/>
        </p:nvSpPr>
        <p:spPr>
          <a:xfrm>
            <a:off x="2430947" y="3390527"/>
            <a:ext cx="2840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J-PARC neutrino beam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49C012D-57A8-4C6D-B025-2DE7C623D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652" y="3886674"/>
            <a:ext cx="6407888" cy="219340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1229C0A-5079-41A1-8589-C4A8760BFDA9}"/>
              </a:ext>
            </a:extLst>
          </p:cNvPr>
          <p:cNvSpPr txBox="1"/>
          <p:nvPr/>
        </p:nvSpPr>
        <p:spPr>
          <a:xfrm>
            <a:off x="8592807" y="5710745"/>
            <a:ext cx="3536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Near-site neutrino detectors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4422893-0790-47C6-8187-A363EF23B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2" y="3835390"/>
            <a:ext cx="5659192" cy="176834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45F8DEF-EF77-4F4B-8A00-EFB028A9A251}"/>
              </a:ext>
            </a:extLst>
          </p:cNvPr>
          <p:cNvSpPr txBox="1"/>
          <p:nvPr/>
        </p:nvSpPr>
        <p:spPr>
          <a:xfrm>
            <a:off x="2355111" y="5603730"/>
            <a:ext cx="3487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neutrino spectra @ FASER</a:t>
            </a:r>
            <a:r>
              <a:rPr lang="el-GR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AC25410-D9A1-40DF-90ED-08C2C3FF7644}"/>
              </a:ext>
            </a:extLst>
          </p:cNvPr>
          <p:cNvSpPr txBox="1"/>
          <p:nvPr/>
        </p:nvSpPr>
        <p:spPr>
          <a:xfrm>
            <a:off x="73602" y="6080077"/>
            <a:ext cx="1205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Precision measurements in neutrino physics limited by complex neutrino-matter interactions 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DCEFC3F-96B5-4BB4-96F4-040A388085B5}"/>
              </a:ext>
            </a:extLst>
          </p:cNvPr>
          <p:cNvSpPr txBox="1"/>
          <p:nvPr/>
        </p:nvSpPr>
        <p:spPr>
          <a:xfrm>
            <a:off x="62460" y="6418520"/>
            <a:ext cx="1205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Radiative corrections become relevant , but more theoretical works are needed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7271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67A0BA1C-FF0A-4C6F-AFCA-00980A2F0C5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Current status of neutrino oscillations</a:t>
            </a:r>
            <a:endParaRPr lang="zh-CN" altLang="en-US" dirty="0"/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4D9B2839-859C-4706-BF43-5FC37396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63DC735-7A49-4D1A-93D0-CA023A3B6A55}"/>
              </a:ext>
            </a:extLst>
          </p:cNvPr>
          <p:cNvSpPr txBox="1"/>
          <p:nvPr/>
        </p:nvSpPr>
        <p:spPr>
          <a:xfrm>
            <a:off x="-1" y="506458"/>
            <a:ext cx="7134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Latest global-fit analysis of neutrino oscillation data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0100938-5E64-4BA4-88D9-7289FFAD0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7" y="4852215"/>
            <a:ext cx="7299997" cy="186224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7AC4054-EFFF-4323-9EC6-71FB6879E508}"/>
              </a:ext>
            </a:extLst>
          </p:cNvPr>
          <p:cNvSpPr txBox="1"/>
          <p:nvPr/>
        </p:nvSpPr>
        <p:spPr>
          <a:xfrm>
            <a:off x="2608964" y="5351773"/>
            <a:ext cx="1617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2503.07752 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CE75298-17E4-42FF-9801-A59D857BF8D0}"/>
              </a:ext>
            </a:extLst>
          </p:cNvPr>
          <p:cNvSpPr/>
          <p:nvPr/>
        </p:nvSpPr>
        <p:spPr>
          <a:xfrm>
            <a:off x="7949654" y="5351773"/>
            <a:ext cx="3484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Absolute neutrino masses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98D91D4-1F2D-40A5-96F3-D802AF61B1DF}"/>
              </a:ext>
            </a:extLst>
          </p:cNvPr>
          <p:cNvSpPr/>
          <p:nvPr/>
        </p:nvSpPr>
        <p:spPr>
          <a:xfrm>
            <a:off x="7949654" y="5871424"/>
            <a:ext cx="3896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Majorana nature of neutrinos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65CDB34-08C6-4A34-8150-365B45E88658}"/>
              </a:ext>
            </a:extLst>
          </p:cNvPr>
          <p:cNvSpPr/>
          <p:nvPr/>
        </p:nvSpPr>
        <p:spPr>
          <a:xfrm>
            <a:off x="7951706" y="6391075"/>
            <a:ext cx="3482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Origin of neutrino masses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5AE9E22-F9FA-4BD8-9F87-57EF400965F4}"/>
              </a:ext>
            </a:extLst>
          </p:cNvPr>
          <p:cNvSpPr txBox="1"/>
          <p:nvPr/>
        </p:nvSpPr>
        <p:spPr>
          <a:xfrm>
            <a:off x="7918655" y="4869388"/>
            <a:ext cx="3621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More challenging questions: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D0347E-0D32-4157-8654-E65EFCC47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311" y="910126"/>
            <a:ext cx="7172024" cy="379293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78C6E8-88CB-4895-8332-B560AD76F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7" y="875790"/>
            <a:ext cx="4001386" cy="383884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8C08D66-5969-469B-B0E9-609E7BDC7AD5}"/>
              </a:ext>
            </a:extLst>
          </p:cNvPr>
          <p:cNvSpPr txBox="1"/>
          <p:nvPr/>
        </p:nvSpPr>
        <p:spPr>
          <a:xfrm>
            <a:off x="10043488" y="516619"/>
            <a:ext cx="191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NuFIT</a:t>
            </a:r>
            <a:r>
              <a:rPr lang="en-US" altLang="zh-CN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6.0 (2024)</a:t>
            </a:r>
            <a:endParaRPr lang="zh-CN" altLang="en-US" sz="16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B718E87-0BDE-4F78-BC56-7F72F2D31C20}"/>
              </a:ext>
            </a:extLst>
          </p:cNvPr>
          <p:cNvSpPr txBox="1"/>
          <p:nvPr/>
        </p:nvSpPr>
        <p:spPr>
          <a:xfrm>
            <a:off x="6681742" y="544096"/>
            <a:ext cx="28866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Esteban et al., 2410.05380 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915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E047D1F8-0BD5-44C2-BDF3-617B3D22E7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Future neutrino oscillation experiments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FD31EBA7-E995-47F5-A556-2B60619FA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 descr="JUNO | ETAP - Experimentelle Teilchen- und Astroteilchen Physik">
            <a:extLst>
              <a:ext uri="{FF2B5EF4-FFF2-40B4-BE49-F238E27FC236}">
                <a16:creationId xmlns:a16="http://schemas.microsoft.com/office/drawing/2014/main" id="{435F2093-48A6-4189-AD4E-B60B80A2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6" y="964324"/>
            <a:ext cx="3227498" cy="285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he global reach of DUNE">
            <a:extLst>
              <a:ext uri="{FF2B5EF4-FFF2-40B4-BE49-F238E27FC236}">
                <a16:creationId xmlns:a16="http://schemas.microsoft.com/office/drawing/2014/main" id="{E370E80E-2579-4D66-AE32-8D2E43CD5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882" y="964323"/>
            <a:ext cx="4759693" cy="28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Overview | Hyper-Kamiokande">
            <a:extLst>
              <a:ext uri="{FF2B5EF4-FFF2-40B4-BE49-F238E27FC236}">
                <a16:creationId xmlns:a16="http://schemas.microsoft.com/office/drawing/2014/main" id="{00F95F44-61FD-4F3D-AB48-128A0BD24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235" y="958202"/>
            <a:ext cx="3966086" cy="285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35">
            <a:extLst>
              <a:ext uri="{FF2B5EF4-FFF2-40B4-BE49-F238E27FC236}">
                <a16:creationId xmlns:a16="http://schemas.microsoft.com/office/drawing/2014/main" id="{6901C67E-4E12-4253-8404-D4F37A88CDBE}"/>
              </a:ext>
            </a:extLst>
          </p:cNvPr>
          <p:cNvSpPr txBox="1"/>
          <p:nvPr/>
        </p:nvSpPr>
        <p:spPr>
          <a:xfrm>
            <a:off x="125378" y="3849809"/>
            <a:ext cx="2951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JUNO: 2025 </a:t>
            </a:r>
          </a:p>
          <a:p>
            <a:pPr algn="ctr"/>
            <a:r>
              <a:rPr kumimoji="1" lang="en-US" altLang="ja-JP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 kt </a:t>
            </a:r>
            <a:r>
              <a:rPr kumimoji="1"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liquid scintillator</a:t>
            </a:r>
            <a:endParaRPr kumimoji="1" lang="en-US" altLang="ja-JP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テキスト ボックス 35">
            <a:extLst>
              <a:ext uri="{FF2B5EF4-FFF2-40B4-BE49-F238E27FC236}">
                <a16:creationId xmlns:a16="http://schemas.microsoft.com/office/drawing/2014/main" id="{BD364A41-A993-4E1E-A6B9-681CEF98D4FD}"/>
              </a:ext>
            </a:extLst>
          </p:cNvPr>
          <p:cNvSpPr txBox="1"/>
          <p:nvPr/>
        </p:nvSpPr>
        <p:spPr>
          <a:xfrm>
            <a:off x="8642778" y="3824132"/>
            <a:ext cx="273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DUNE: 2030 </a:t>
            </a:r>
          </a:p>
          <a:p>
            <a:pPr algn="ctr"/>
            <a:r>
              <a:rPr kumimoji="1" lang="en-US" altLang="ja-JP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34 kt </a:t>
            </a:r>
            <a:r>
              <a:rPr kumimoji="1"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liquid Argon</a:t>
            </a:r>
            <a:endParaRPr kumimoji="1" lang="en-US" altLang="ja-JP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テキスト ボックス 35">
            <a:extLst>
              <a:ext uri="{FF2B5EF4-FFF2-40B4-BE49-F238E27FC236}">
                <a16:creationId xmlns:a16="http://schemas.microsoft.com/office/drawing/2014/main" id="{299FA2F9-1223-417A-91A5-D3FD1DCBFE5E}"/>
              </a:ext>
            </a:extLst>
          </p:cNvPr>
          <p:cNvSpPr txBox="1"/>
          <p:nvPr/>
        </p:nvSpPr>
        <p:spPr>
          <a:xfrm>
            <a:off x="3380769" y="3817876"/>
            <a:ext cx="3964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Hyper-</a:t>
            </a:r>
            <a:r>
              <a:rPr kumimoji="1" lang="en-US" altLang="ja-JP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Kamiokande</a:t>
            </a:r>
            <a:r>
              <a:rPr kumimoji="1" lang="en-US" altLang="ja-JP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2027</a:t>
            </a:r>
          </a:p>
          <a:p>
            <a:pPr algn="ctr"/>
            <a:r>
              <a:rPr kumimoji="1" lang="en-US" altLang="ja-JP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260 k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kumimoji="1" lang="en-US" altLang="ja-JP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water Cerenkov</a:t>
            </a:r>
            <a:endParaRPr kumimoji="1" lang="en-US" altLang="ja-JP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8" descr="High Energy Physics Group - DUNE Home Page">
            <a:extLst>
              <a:ext uri="{FF2B5EF4-FFF2-40B4-BE49-F238E27FC236}">
                <a16:creationId xmlns:a16="http://schemas.microsoft.com/office/drawing/2014/main" id="{53E62288-64B1-4DBD-B14C-88B7AD777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695" y="1031004"/>
            <a:ext cx="172819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A8E326D-E350-4757-849C-FCB6DC96425F}"/>
              </a:ext>
            </a:extLst>
          </p:cNvPr>
          <p:cNvSpPr/>
          <p:nvPr/>
        </p:nvSpPr>
        <p:spPr>
          <a:xfrm>
            <a:off x="-4444" y="519141"/>
            <a:ext cx="12149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u="sng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Precision era</a:t>
            </a:r>
            <a:r>
              <a:rPr lang="en-US" altLang="zh-CN" b="1" u="sng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:</a:t>
            </a:r>
            <a:r>
              <a:rPr lang="zh-CN" altLang="en-US" b="1" u="sng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b="1" u="sng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1. neutrino mass ordering; 2. mixing angles &amp; mass-squared </a:t>
            </a:r>
            <a:r>
              <a:rPr lang="en-US" altLang="zh-CN" b="1" u="sng" dirty="0" err="1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diff.s</a:t>
            </a:r>
            <a:r>
              <a:rPr lang="en-US" altLang="zh-CN" b="1" u="sng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; 3. CP-violating phase</a:t>
            </a:r>
            <a:endParaRPr lang="zh-CN" altLang="en-US" u="sng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B84FFF2-2D7C-49EC-AD08-33C6520D0AFD}"/>
              </a:ext>
            </a:extLst>
          </p:cNvPr>
          <p:cNvGrpSpPr/>
          <p:nvPr/>
        </p:nvGrpSpPr>
        <p:grpSpPr>
          <a:xfrm>
            <a:off x="95175" y="5027005"/>
            <a:ext cx="6247145" cy="1692772"/>
            <a:chOff x="137523" y="3834632"/>
            <a:chExt cx="4824536" cy="1253512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B3832FC-B798-44BB-B9A2-E73D47FB1F86}"/>
                </a:ext>
              </a:extLst>
            </p:cNvPr>
            <p:cNvSpPr/>
            <p:nvPr/>
          </p:nvSpPr>
          <p:spPr>
            <a:xfrm>
              <a:off x="137523" y="3834632"/>
              <a:ext cx="4824536" cy="125351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45FC25E-FA2E-4A9F-AC24-E799C6720C4B}"/>
                </a:ext>
              </a:extLst>
            </p:cNvPr>
            <p:cNvGrpSpPr/>
            <p:nvPr/>
          </p:nvGrpSpPr>
          <p:grpSpPr>
            <a:xfrm>
              <a:off x="160848" y="3861048"/>
              <a:ext cx="4771192" cy="1178620"/>
              <a:chOff x="149660" y="3877985"/>
              <a:chExt cx="4771192" cy="117862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F35C6FA5-336E-4910-B133-DF6AB829B500}"/>
                  </a:ext>
                </a:extLst>
              </p:cNvPr>
              <p:cNvGrpSpPr/>
              <p:nvPr/>
            </p:nvGrpSpPr>
            <p:grpSpPr>
              <a:xfrm>
                <a:off x="149660" y="3877985"/>
                <a:ext cx="4771192" cy="1178620"/>
                <a:chOff x="149660" y="3877985"/>
                <a:chExt cx="4771192" cy="11786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EEAD25CF-9A42-4EC4-9621-3F56BA9382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9660" y="4136306"/>
                  <a:ext cx="1296144" cy="807350"/>
                </a:xfrm>
                <a:prstGeom prst="rect">
                  <a:avLst/>
                </a:prstGeom>
              </p:spPr>
            </p:pic>
            <p:pic>
              <p:nvPicPr>
                <p:cNvPr id="22" name="图片 21">
                  <a:extLst>
                    <a:ext uri="{FF2B5EF4-FFF2-40B4-BE49-F238E27FC236}">
                      <a16:creationId xmlns:a16="http://schemas.microsoft.com/office/drawing/2014/main" id="{A3602A28-9C82-45AE-A7B6-20A6B18BB0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28858" y="3877985"/>
                  <a:ext cx="1060026" cy="1109530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27D70975-B394-452B-8805-D560629FE8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49791" y="3878770"/>
                  <a:ext cx="1129070" cy="11415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640634B1-2CC5-4D0F-A8B2-0292E080BF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91782" y="3900929"/>
                  <a:ext cx="1129070" cy="1155676"/>
                </a:xfrm>
                <a:prstGeom prst="rect">
                  <a:avLst/>
                </a:prstGeom>
              </p:spPr>
            </p:pic>
          </p:grp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2C290A4B-0842-467A-8DCE-3ADD53F84A5E}"/>
                  </a:ext>
                </a:extLst>
              </p:cNvPr>
              <p:cNvCxnSpPr/>
              <p:nvPr/>
            </p:nvCxnSpPr>
            <p:spPr>
              <a:xfrm>
                <a:off x="4461488" y="5013176"/>
                <a:ext cx="36004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86800D0D-9743-4ADA-B9F4-A2AD92E3F2E5}"/>
                  </a:ext>
                </a:extLst>
              </p:cNvPr>
              <p:cNvCxnSpPr/>
              <p:nvPr/>
            </p:nvCxnSpPr>
            <p:spPr>
              <a:xfrm>
                <a:off x="4461857" y="4388982"/>
                <a:ext cx="36004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0B60D6B7-602F-4149-9839-9F2759563812}"/>
                  </a:ext>
                </a:extLst>
              </p:cNvPr>
              <p:cNvCxnSpPr/>
              <p:nvPr/>
            </p:nvCxnSpPr>
            <p:spPr>
              <a:xfrm>
                <a:off x="4427984" y="4725144"/>
                <a:ext cx="36004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4F030E2E-9B3F-40A7-899C-55D72BD69DE9}"/>
              </a:ext>
            </a:extLst>
          </p:cNvPr>
          <p:cNvSpPr/>
          <p:nvPr/>
        </p:nvSpPr>
        <p:spPr>
          <a:xfrm>
            <a:off x="634545" y="4634321"/>
            <a:ext cx="5168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JUNO collaboration,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CPC 46 (2022) 123001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901CCEB-53B9-49BE-878A-7414E8EFA8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9243" y="4547557"/>
            <a:ext cx="5742332" cy="2231395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4795FC67-D14D-4C65-9066-8A1FEA95D6AD}"/>
              </a:ext>
            </a:extLst>
          </p:cNvPr>
          <p:cNvSpPr txBox="1"/>
          <p:nvPr/>
        </p:nvSpPr>
        <p:spPr>
          <a:xfrm>
            <a:off x="6530632" y="4634321"/>
            <a:ext cx="4790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DUNE collaboration,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2002.03005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438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3CB02AD-2E05-4EC9-896E-5E5B2B09B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011"/>
            <a:ext cx="12192000" cy="683597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094266F-D6E0-4C71-911E-4CDB09492CA2}"/>
              </a:ext>
            </a:extLst>
          </p:cNvPr>
          <p:cNvSpPr txBox="1"/>
          <p:nvPr/>
        </p:nvSpPr>
        <p:spPr>
          <a:xfrm>
            <a:off x="8570140" y="3028889"/>
            <a:ext cx="36218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Real physics results soon!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76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A04CD10-284D-4EC3-BC90-E28D4707EC6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A. The Wolfenstein potential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0C233D6-993F-4883-808F-46385271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C7D62C-712A-4AE4-87C9-B00AFA59111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6162" y="3383640"/>
            <a:ext cx="5520949" cy="202111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A9F7116-0869-4A08-9A53-7AB9C3E89A5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6162" y="514391"/>
            <a:ext cx="9903446" cy="2718666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E4B0765-51CA-4453-85DA-51F6A4C713A0}"/>
              </a:ext>
            </a:extLst>
          </p:cNvPr>
          <p:cNvCxnSpPr>
            <a:cxnSpLocks/>
          </p:cNvCxnSpPr>
          <p:nvPr/>
        </p:nvCxnSpPr>
        <p:spPr>
          <a:xfrm>
            <a:off x="1144520" y="2371541"/>
            <a:ext cx="76293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DBBE62D-5863-49FA-BE8D-822D98D69948}"/>
              </a:ext>
            </a:extLst>
          </p:cNvPr>
          <p:cNvCxnSpPr>
            <a:cxnSpLocks/>
          </p:cNvCxnSpPr>
          <p:nvPr/>
        </p:nvCxnSpPr>
        <p:spPr>
          <a:xfrm>
            <a:off x="1058954" y="2583714"/>
            <a:ext cx="25278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6DCBFAE8-0E76-4AE1-8787-21E1D933C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100" y="514391"/>
            <a:ext cx="2057029" cy="271866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8A5AFF3-F6CF-4D64-98E7-E92CD0140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8" y="6127585"/>
            <a:ext cx="1694938" cy="43204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412B37F-1D71-45CF-BEFF-2A791A237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9798" y="6127585"/>
            <a:ext cx="4439885" cy="59207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4AB630DF-342F-4753-9876-E0E52C4F9D70}"/>
              </a:ext>
            </a:extLst>
          </p:cNvPr>
          <p:cNvSpPr/>
          <p:nvPr/>
        </p:nvSpPr>
        <p:spPr>
          <a:xfrm>
            <a:off x="56162" y="5578247"/>
            <a:ext cx="1641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CC-potential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D678140-5740-41E4-BD88-8B4300F3B485}"/>
              </a:ext>
            </a:extLst>
          </p:cNvPr>
          <p:cNvSpPr/>
          <p:nvPr/>
        </p:nvSpPr>
        <p:spPr>
          <a:xfrm>
            <a:off x="2635459" y="5581505"/>
            <a:ext cx="1688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NC-potential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4492293-8C52-4D33-B70B-FECE27B1C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2" y="6139519"/>
            <a:ext cx="1694938" cy="4320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EB3FAD9-FB5D-40C4-94BC-14DCEB43B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8316" y="4613242"/>
            <a:ext cx="6389813" cy="62545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60159A5-AE3D-4417-A1C5-C84AB645A3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7419" y="3715555"/>
            <a:ext cx="6223746" cy="55525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6D2D016-4E21-4173-BC63-636F8EDAB573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6717206" y="5332713"/>
            <a:ext cx="1770927" cy="34544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C8F7F8F5-44FE-4B4D-987F-17A447AA0958}"/>
              </a:ext>
            </a:extLst>
          </p:cNvPr>
          <p:cNvSpPr/>
          <p:nvPr/>
        </p:nvSpPr>
        <p:spPr>
          <a:xfrm>
            <a:off x="5689149" y="4308784"/>
            <a:ext cx="4436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Effective Hamiltonian for NC interactions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367DEF8-D14F-4876-8E49-09DFC1FB2E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8617" y="3411109"/>
            <a:ext cx="1719512" cy="29523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CD706B76-40A6-46EC-97E3-19074C9AE244}"/>
              </a:ext>
            </a:extLst>
          </p:cNvPr>
          <p:cNvSpPr/>
          <p:nvPr/>
        </p:nvSpPr>
        <p:spPr>
          <a:xfrm>
            <a:off x="5667419" y="3323146"/>
            <a:ext cx="4436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Effective Hamiltonian for CC interactions</a:t>
            </a:r>
            <a:endParaRPr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8EDED8B0-B66C-4ABF-B2B7-4DE9B3BAA5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5462" y="5243116"/>
            <a:ext cx="3235845" cy="155761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46E795F-8980-4FD0-9B4B-B91A3E5DB1C5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contrast="20000"/>
          </a:blip>
          <a:stretch>
            <a:fillRect/>
          </a:stretch>
        </p:blipFill>
        <p:spPr>
          <a:xfrm>
            <a:off x="6706095" y="5803156"/>
            <a:ext cx="1828800" cy="3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89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D6ED9AB-1E0D-4021-AA84-63D992FEA65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One-loop corrections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5EE9DDB9-ECB2-49C8-A325-56B813542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727E03C-1D83-424E-8FC4-5F43B515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0" y="517639"/>
            <a:ext cx="7872460" cy="29270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FE7FC47-84CF-4C5B-9134-BE6141ED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492" y="517639"/>
            <a:ext cx="4106744" cy="29113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7F5550F-9BB3-4CB1-B2AE-8ADC98F4A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796" y="4121458"/>
            <a:ext cx="5991761" cy="9874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9A687D-6AA1-4303-9B65-919D1457C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592" y="3625157"/>
            <a:ext cx="3032567" cy="2728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74403A7-DFE8-41C0-9967-42E56A1785F2}"/>
              </a:ext>
            </a:extLst>
          </p:cNvPr>
          <p:cNvSpPr/>
          <p:nvPr/>
        </p:nvSpPr>
        <p:spPr>
          <a:xfrm>
            <a:off x="7238814" y="3629531"/>
            <a:ext cx="1885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ordinary matter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2C414FB-8121-4398-B6AD-BB1137204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796" y="5237542"/>
            <a:ext cx="1841908" cy="32151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24C1233-9C2D-4878-87F0-4496439E1A8E}"/>
              </a:ext>
            </a:extLst>
          </p:cNvPr>
          <p:cNvSpPr/>
          <p:nvPr/>
        </p:nvSpPr>
        <p:spPr>
          <a:xfrm>
            <a:off x="7045939" y="5237542"/>
            <a:ext cx="18219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extremely small</a:t>
            </a:r>
            <a:endParaRPr lang="zh-CN" altLang="en-US" sz="1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A087902-8455-4EA0-9E4C-7F9E8D12D9C7}"/>
              </a:ext>
            </a:extLst>
          </p:cNvPr>
          <p:cNvSpPr txBox="1"/>
          <p:nvPr/>
        </p:nvSpPr>
        <p:spPr>
          <a:xfrm>
            <a:off x="88322" y="5805264"/>
            <a:ext cx="1193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It changes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dramatically flavor content of supernova neutrinos for a matter density of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𝝆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𝟏𝟎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𝐠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𝐜𝐦</a:t>
            </a:r>
            <a:r>
              <a:rPr lang="zh-CN" altLang="en-US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𝟑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400" b="1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70525D-3C5F-4C5A-A76F-31FE92649D89}"/>
              </a:ext>
            </a:extLst>
          </p:cNvPr>
          <p:cNvSpPr/>
          <p:nvPr/>
        </p:nvSpPr>
        <p:spPr>
          <a:xfrm>
            <a:off x="43480" y="6357142"/>
            <a:ext cx="4888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 not do a complete one-loop calculation?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pic>
        <p:nvPicPr>
          <p:cNvPr id="15" name="Picture 2" descr="https://upload.wikimedia.org/wikipedia/commons/thumb/d/d1/Snells_law.svg/641px-Snells_law.svg.png">
            <a:extLst>
              <a:ext uri="{FF2B5EF4-FFF2-40B4-BE49-F238E27FC236}">
                <a16:creationId xmlns:a16="http://schemas.microsoft.com/office/drawing/2014/main" id="{2552EC97-B99B-4B4F-9256-7FD1130C3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2" y="3591413"/>
            <a:ext cx="3667793" cy="20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BBD81B9-99B4-4682-8113-A7C9875FD512}"/>
              </a:ext>
            </a:extLst>
          </p:cNvPr>
          <p:cNvSpPr txBox="1"/>
          <p:nvPr/>
        </p:nvSpPr>
        <p:spPr>
          <a:xfrm>
            <a:off x="43480" y="5008820"/>
            <a:ext cx="1745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Refraction of light in media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ED04B82-46BF-4BA5-A048-BC5DA8F8A8FF}"/>
              </a:ext>
            </a:extLst>
          </p:cNvPr>
          <p:cNvSpPr txBox="1"/>
          <p:nvPr/>
        </p:nvSpPr>
        <p:spPr>
          <a:xfrm>
            <a:off x="5260937" y="6326364"/>
            <a:ext cx="6820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UV divergences cancel out in the potential difference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8928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4F3D2075-CB78-44F6-8D7A-9C4DDE41AFA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One-loop corrections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2AD94618-B106-4F49-81A5-2565753E8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73BC6BE-EDFF-4771-80A1-9EA9AC9B6B02}"/>
              </a:ext>
            </a:extLst>
          </p:cNvPr>
          <p:cNvSpPr/>
          <p:nvPr/>
        </p:nvSpPr>
        <p:spPr>
          <a:xfrm>
            <a:off x="-1" y="564645"/>
            <a:ext cx="9691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Extract one-loop corrections to couplings from the renormalized amplitudes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70CDE56-DE87-4F29-B74C-71DD73D9856C}"/>
              </a:ext>
            </a:extLst>
          </p:cNvPr>
          <p:cNvGrpSpPr/>
          <p:nvPr/>
        </p:nvGrpSpPr>
        <p:grpSpPr>
          <a:xfrm>
            <a:off x="7524234" y="3969293"/>
            <a:ext cx="4203351" cy="450418"/>
            <a:chOff x="671810" y="1112568"/>
            <a:chExt cx="4203351" cy="45041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2727D3E-B575-4744-8F26-3D5B0101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1810" y="1112568"/>
              <a:ext cx="2176939" cy="33673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A63945F-0947-455C-8538-C6FB87689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9496" y="1137417"/>
              <a:ext cx="1365665" cy="328661"/>
            </a:xfrm>
            <a:prstGeom prst="rect">
              <a:avLst/>
            </a:prstGeom>
          </p:spPr>
        </p:pic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07212B5E-735C-4195-A36F-0F725194EDAD}"/>
                </a:ext>
              </a:extLst>
            </p:cNvPr>
            <p:cNvCxnSpPr/>
            <p:nvPr/>
          </p:nvCxnSpPr>
          <p:spPr>
            <a:xfrm>
              <a:off x="671810" y="1562986"/>
              <a:ext cx="41739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6DCE5FF-6250-491A-9352-F720364FAF0B}"/>
              </a:ext>
            </a:extLst>
          </p:cNvPr>
          <p:cNvGrpSpPr/>
          <p:nvPr/>
        </p:nvGrpSpPr>
        <p:grpSpPr>
          <a:xfrm>
            <a:off x="69717" y="1088765"/>
            <a:ext cx="2196031" cy="876511"/>
            <a:chOff x="7133055" y="1154308"/>
            <a:chExt cx="2196031" cy="87651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B6172AB-8BCC-458F-9BF2-F6BE6E650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6058" y="1154308"/>
              <a:ext cx="2183028" cy="34544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FC730AD-8E20-410D-A6E1-6A9FF15C7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3055" y="1661487"/>
              <a:ext cx="1364525" cy="328661"/>
            </a:xfrm>
            <a:prstGeom prst="rect">
              <a:avLst/>
            </a:prstGeom>
          </p:spPr>
        </p:pic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13A01482-0719-4ACF-B419-7DC632F84836}"/>
                </a:ext>
              </a:extLst>
            </p:cNvPr>
            <p:cNvCxnSpPr>
              <a:cxnSpLocks/>
            </p:cNvCxnSpPr>
            <p:nvPr/>
          </p:nvCxnSpPr>
          <p:spPr>
            <a:xfrm>
              <a:off x="7146058" y="2030819"/>
              <a:ext cx="2052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69D78B3-7830-40D5-802E-CF182D4BBF2E}"/>
              </a:ext>
            </a:extLst>
          </p:cNvPr>
          <p:cNvSpPr/>
          <p:nvPr/>
        </p:nvSpPr>
        <p:spPr>
          <a:xfrm>
            <a:off x="3483359" y="1045605"/>
            <a:ext cx="5591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Tree &amp; one-loop diagrams for the CC potential</a:t>
            </a:r>
            <a:endParaRPr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CA4A697-AE60-4096-8477-FFEFCEE0F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1908" y="2921585"/>
            <a:ext cx="5717894" cy="70829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9D31500-D96E-4D29-A9D7-05A7D560C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25" y="4476269"/>
            <a:ext cx="8148577" cy="1535611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C47DF036-8351-4D98-B0D9-15B600E62C4D}"/>
              </a:ext>
            </a:extLst>
          </p:cNvPr>
          <p:cNvSpPr/>
          <p:nvPr/>
        </p:nvSpPr>
        <p:spPr>
          <a:xfrm>
            <a:off x="-17746" y="4106937"/>
            <a:ext cx="559191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Tree &amp; one-loop diagrams for the NC potential</a:t>
            </a:r>
            <a:endParaRPr lang="zh-CN" altLang="en-US" sz="20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1B4CE4E-0ECE-4E4E-A2D9-B37DAEA83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9053" y="5999370"/>
            <a:ext cx="6423949" cy="7228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515A79D-999E-4CF1-91C4-B067DD2F50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7278" y="1373250"/>
            <a:ext cx="8067554" cy="141659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E5F3064-C019-4659-93E2-AB09C084407B}"/>
              </a:ext>
            </a:extLst>
          </p:cNvPr>
          <p:cNvSpPr/>
          <p:nvPr/>
        </p:nvSpPr>
        <p:spPr>
          <a:xfrm>
            <a:off x="36618" y="2528957"/>
            <a:ext cx="2371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Finite corrections to CC couplings</a:t>
            </a:r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958E40F-C076-4C8A-8F8D-8C4BBE29D169}"/>
              </a:ext>
            </a:extLst>
          </p:cNvPr>
          <p:cNvSpPr/>
          <p:nvPr/>
        </p:nvSpPr>
        <p:spPr>
          <a:xfrm>
            <a:off x="8612703" y="5197939"/>
            <a:ext cx="2339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Finite corrections to NC couplings</a:t>
            </a:r>
            <a:endParaRPr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0921F22-1C21-4974-B12D-EEF9B79D246A}"/>
              </a:ext>
            </a:extLst>
          </p:cNvPr>
          <p:cNvSpPr/>
          <p:nvPr/>
        </p:nvSpPr>
        <p:spPr>
          <a:xfrm>
            <a:off x="35010" y="6255820"/>
            <a:ext cx="3307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</a:t>
            </a:r>
            <a:r>
              <a:rPr lang="zh-CN" alt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Huang, S.Z., 2307.04685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01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F153B08-BACE-4395-A8D8-226DEDC8B9C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On-shell scheme &amp; input parameters 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9B695D05-A301-4EB8-90FF-1357FF78A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7A499A3-D38E-43F6-B507-66C1C9A11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3" y="989440"/>
            <a:ext cx="8162387" cy="477762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9C8BD90-B87D-4C9E-A744-D5FF6B22D627}"/>
              </a:ext>
            </a:extLst>
          </p:cNvPr>
          <p:cNvSpPr/>
          <p:nvPr/>
        </p:nvSpPr>
        <p:spPr>
          <a:xfrm>
            <a:off x="0" y="540887"/>
            <a:ext cx="403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 example for the </a:t>
            </a:r>
            <a:r>
              <a:rPr lang="en-US" altLang="zh-CN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vertex</a:t>
            </a:r>
            <a:endParaRPr lang="zh-CN" altLang="en-US" sz="20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2ED159D-DAB9-4FDB-9313-B0BDC3CD3239}"/>
              </a:ext>
            </a:extLst>
          </p:cNvPr>
          <p:cNvSpPr/>
          <p:nvPr/>
        </p:nvSpPr>
        <p:spPr>
          <a:xfrm>
            <a:off x="8483515" y="772601"/>
            <a:ext cx="3219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Dim. regularization &amp; on-shell scheme</a:t>
            </a:r>
            <a:endParaRPr lang="zh-CN" altLang="en-US" sz="20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D44ECA4-D81D-4787-973E-6F95F1231860}"/>
              </a:ext>
            </a:extLst>
          </p:cNvPr>
          <p:cNvSpPr/>
          <p:nvPr/>
        </p:nvSpPr>
        <p:spPr>
          <a:xfrm>
            <a:off x="8483515" y="1729868"/>
            <a:ext cx="3641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Physical parameters: the EM fine-structure constant and particle masses</a:t>
            </a:r>
            <a:endParaRPr lang="zh-CN" altLang="en-US" sz="20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28B9A22-6AA8-47F8-9D84-FB8CA4989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773" y="2903410"/>
            <a:ext cx="2685327" cy="2960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1A4F05E-17B2-4DE6-B624-88CCB459D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773" y="3414705"/>
            <a:ext cx="1597306" cy="2583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A584B02-7B5B-4DCB-B0F4-E32BB17C7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430" y="3888263"/>
            <a:ext cx="1643605" cy="26416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1DC1185-6526-4F66-BE75-866883E24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284" y="4361821"/>
            <a:ext cx="1516284" cy="2177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A445CF-4BF4-49C5-AE1E-E00D9B2B4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7407" y="6096072"/>
            <a:ext cx="5023413" cy="5602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2C7DEAD-9123-4AD0-B266-6BC1566673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5859" y="4788933"/>
            <a:ext cx="1504709" cy="2525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F9AACB9-3968-4FAD-9118-110B946759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6430" y="5188669"/>
            <a:ext cx="1782501" cy="2380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B639E38-19B3-4244-B801-75323D3847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4284" y="5543743"/>
            <a:ext cx="1423686" cy="240937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F65B1E4-F588-4F46-83A2-045C152B4EE3}"/>
              </a:ext>
            </a:extLst>
          </p:cNvPr>
          <p:cNvSpPr/>
          <p:nvPr/>
        </p:nvSpPr>
        <p:spPr>
          <a:xfrm>
            <a:off x="67213" y="5993947"/>
            <a:ext cx="5507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Aoki  et al., 82; </a:t>
            </a:r>
            <a:r>
              <a:rPr lang="de-DE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Bohm, Spiesberger, Hollik, 86; Hollik, 90; 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Denner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93 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8269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943</Words>
  <Application>Microsoft Office PowerPoint</Application>
  <PresentationFormat>宽屏</PresentationFormat>
  <Paragraphs>158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等线</vt:lpstr>
      <vt:lpstr>等线 Light</vt:lpstr>
      <vt:lpstr>华文琥珀</vt:lpstr>
      <vt:lpstr>微软雅黑</vt:lpstr>
      <vt:lpstr>Arial</vt:lpstr>
      <vt:lpstr>Calibri</vt:lpstr>
      <vt:lpstr>Cambria Math</vt:lpstr>
      <vt:lpstr>Tahoma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shun zhou</dc:creator>
  <cp:lastModifiedBy>shun zhou</cp:lastModifiedBy>
  <cp:revision>34</cp:revision>
  <dcterms:created xsi:type="dcterms:W3CDTF">2025-08-18T00:18:02Z</dcterms:created>
  <dcterms:modified xsi:type="dcterms:W3CDTF">2025-09-25T15:16:03Z</dcterms:modified>
</cp:coreProperties>
</file>