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62" r:id="rId2"/>
    <p:sldId id="257" r:id="rId3"/>
    <p:sldId id="264" r:id="rId4"/>
    <p:sldId id="269" r:id="rId5"/>
    <p:sldId id="260" r:id="rId6"/>
    <p:sldId id="261" r:id="rId7"/>
    <p:sldId id="289" r:id="rId8"/>
    <p:sldId id="284" r:id="rId9"/>
    <p:sldId id="288" r:id="rId10"/>
    <p:sldId id="272" r:id="rId11"/>
    <p:sldId id="281" r:id="rId12"/>
    <p:sldId id="282" r:id="rId13"/>
    <p:sldId id="283" r:id="rId14"/>
    <p:sldId id="299" r:id="rId15"/>
    <p:sldId id="273" r:id="rId16"/>
    <p:sldId id="285" r:id="rId17"/>
    <p:sldId id="278" r:id="rId18"/>
    <p:sldId id="263" r:id="rId19"/>
    <p:sldId id="298" r:id="rId20"/>
    <p:sldId id="266" r:id="rId21"/>
    <p:sldId id="275" r:id="rId22"/>
    <p:sldId id="297" r:id="rId23"/>
    <p:sldId id="301"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1CCB1A3A-8F03-444A-B41A-7DBDF9C1EAE6}">
          <p14:sldIdLst>
            <p14:sldId id="262"/>
            <p14:sldId id="257"/>
            <p14:sldId id="264"/>
            <p14:sldId id="269"/>
            <p14:sldId id="260"/>
            <p14:sldId id="261"/>
            <p14:sldId id="289"/>
            <p14:sldId id="284"/>
            <p14:sldId id="288"/>
            <p14:sldId id="272"/>
            <p14:sldId id="281"/>
            <p14:sldId id="282"/>
            <p14:sldId id="283"/>
            <p14:sldId id="299"/>
            <p14:sldId id="273"/>
            <p14:sldId id="285"/>
            <p14:sldId id="278"/>
            <p14:sldId id="263"/>
            <p14:sldId id="298"/>
            <p14:sldId id="266"/>
            <p14:sldId id="275"/>
            <p14:sldId id="297"/>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74611" autoAdjust="0"/>
  </p:normalViewPr>
  <p:slideViewPr>
    <p:cSldViewPr snapToGrid="0">
      <p:cViewPr varScale="1">
        <p:scale>
          <a:sx n="101" d="100"/>
          <a:sy n="101" d="100"/>
        </p:scale>
        <p:origin x="6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7EEF9-F954-4958-BFC7-2B9A24CC8272}" type="datetimeFigureOut">
              <a:rPr lang="zh-CN" altLang="en-US" smtClean="0"/>
              <a:t>2025/9/29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35F06-869E-4496-9D53-4DBCBF74D7EC}" type="slidenum">
              <a:rPr lang="zh-CN" altLang="en-US" smtClean="0"/>
              <a:t>‹#›</a:t>
            </a:fld>
            <a:endParaRPr lang="zh-CN" altLang="en-US"/>
          </a:p>
        </p:txBody>
      </p:sp>
    </p:spTree>
    <p:extLst>
      <p:ext uri="{BB962C8B-B14F-4D97-AF65-F5344CB8AC3E}">
        <p14:creationId xmlns:p14="http://schemas.microsoft.com/office/powerpoint/2010/main" val="4280419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Good morning, everyone! First of all, thanks for the organizer’s invitation and the opportunity to present our work here.</a:t>
            </a:r>
          </a:p>
          <a:p>
            <a:r>
              <a:rPr lang="en-US" altLang="zh-CN" dirty="0"/>
              <a:t>I am Xiao Wang, a postdoc </a:t>
            </a:r>
            <a:r>
              <a:rPr lang="en-US" altLang="zh-CN" dirty="0" err="1"/>
              <a:t>fe</a:t>
            </a:r>
            <a:r>
              <a:rPr lang="en-US" altLang="zh-CN" dirty="0"/>
              <a:t> at Mona</a:t>
            </a:r>
          </a:p>
          <a:p>
            <a:r>
              <a:rPr lang="en-US" altLang="zh-CN" dirty="0"/>
              <a:t>Today, I am going to talk about the GWs from sound waves. Especially the effect of inverse hydrodynamics and cosmic expansion.</a:t>
            </a:r>
          </a:p>
          <a:p>
            <a:r>
              <a:rPr lang="en-US" altLang="zh-CN" dirty="0"/>
              <a:t>I will first introduce some background and motivations. </a:t>
            </a:r>
          </a:p>
          <a:p>
            <a:r>
              <a:rPr lang="en-US" altLang="zh-CN" dirty="0"/>
              <a:t>Then discuss the effect of inverse hydrodynamics in detail.</a:t>
            </a:r>
          </a:p>
          <a:p>
            <a:r>
              <a:rPr lang="en-US" altLang="zh-CN" dirty="0"/>
              <a:t>After that I will present our current progress on the study of the effect of cosmic expansion on the GWs.</a:t>
            </a:r>
          </a:p>
          <a:p>
            <a:r>
              <a:rPr lang="en-US" altLang="zh-CN" dirty="0"/>
              <a:t>Finally, I will give a short </a:t>
            </a:r>
            <a:r>
              <a:rPr lang="en-US" altLang="zh-CN" dirty="0" err="1"/>
              <a:t>summay</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31435F06-869E-4496-9D53-4DBCBF74D7EC}" type="slidenum">
              <a:rPr lang="zh-CN" altLang="en-US" smtClean="0"/>
              <a:t>1</a:t>
            </a:fld>
            <a:endParaRPr lang="zh-CN" altLang="en-US"/>
          </a:p>
        </p:txBody>
      </p:sp>
    </p:spTree>
    <p:extLst>
      <p:ext uri="{BB962C8B-B14F-4D97-AF65-F5344CB8AC3E}">
        <p14:creationId xmlns:p14="http://schemas.microsoft.com/office/powerpoint/2010/main" val="1558306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t>The detection of GWs by LIGO and Virgo opens a new era for </a:t>
            </a:r>
            <a:r>
              <a:rPr lang="en-US" altLang="zh-CN" sz="1200" b="1" i="1" dirty="0"/>
              <a:t>astrophysics</a:t>
            </a:r>
            <a:r>
              <a:rPr lang="en-US" altLang="zh-CN" sz="1200" b="1" dirty="0"/>
              <a:t> and </a:t>
            </a:r>
            <a:r>
              <a:rPr lang="en-US" altLang="zh-CN" sz="1200" b="1" i="1" dirty="0"/>
              <a:t>cosmology</a:t>
            </a:r>
            <a:r>
              <a:rPr lang="en-US" altLang="zh-CN" sz="1200" b="1" dirty="0"/>
              <a:t>. </a:t>
            </a:r>
          </a:p>
          <a:p>
            <a:r>
              <a:rPr lang="en-US" altLang="zh-CN" dirty="0"/>
              <a:t>It also give us a new method to explore the physics beyond the SM of particle physics.</a:t>
            </a:r>
          </a:p>
          <a:p>
            <a:r>
              <a:rPr lang="en-US" altLang="zh-CN" dirty="0"/>
              <a:t>Since these new physics would generate some interest physical process, like FOPT.</a:t>
            </a:r>
          </a:p>
          <a:p>
            <a:r>
              <a:rPr lang="en-US" altLang="zh-CN" dirty="0"/>
              <a:t>They will generate unique GW signals, if these signals are detected in the future, that could allow us to explore the properties of these new physics.</a:t>
            </a:r>
          </a:p>
          <a:p>
            <a:r>
              <a:rPr lang="en-US" altLang="zh-CN" dirty="0"/>
              <a:t>Here, we focus on the GW from FOPTs, especially those PTs at electroweak scale.</a:t>
            </a:r>
          </a:p>
          <a:p>
            <a:r>
              <a:rPr lang="en-US" altLang="zh-CN" dirty="0"/>
              <a:t>Since the peak of GW generated by the EWPT is around </a:t>
            </a:r>
            <a:r>
              <a:rPr lang="en-US" altLang="zh-CN" dirty="0" err="1"/>
              <a:t>mHz</a:t>
            </a:r>
            <a:r>
              <a:rPr lang="en-US" altLang="zh-CN" dirty="0"/>
              <a:t>, that means it could be the potential target of the </a:t>
            </a:r>
            <a:r>
              <a:rPr lang="en-US" altLang="zh-CN" dirty="0" err="1"/>
              <a:t>fut</a:t>
            </a:r>
            <a:r>
              <a:rPr lang="en-US" altLang="zh-CN" dirty="0"/>
              <a:t>….</a:t>
            </a:r>
          </a:p>
          <a:p>
            <a:endParaRPr lang="en-US" altLang="zh-CN" dirty="0"/>
          </a:p>
        </p:txBody>
      </p:sp>
      <p:sp>
        <p:nvSpPr>
          <p:cNvPr id="4" name="灯片编号占位符 3"/>
          <p:cNvSpPr>
            <a:spLocks noGrp="1"/>
          </p:cNvSpPr>
          <p:nvPr>
            <p:ph type="sldNum" sz="quarter" idx="5"/>
          </p:nvPr>
        </p:nvSpPr>
        <p:spPr/>
        <p:txBody>
          <a:bodyPr/>
          <a:lstStyle/>
          <a:p>
            <a:fld id="{31435F06-869E-4496-9D53-4DBCBF74D7EC}" type="slidenum">
              <a:rPr lang="zh-CN" altLang="en-US" smtClean="0"/>
              <a:t>3</a:t>
            </a:fld>
            <a:endParaRPr lang="zh-CN" altLang="en-US"/>
          </a:p>
        </p:txBody>
      </p:sp>
    </p:spTree>
    <p:extLst>
      <p:ext uri="{BB962C8B-B14F-4D97-AF65-F5344CB8AC3E}">
        <p14:creationId xmlns:p14="http://schemas.microsoft.com/office/powerpoint/2010/main" val="248759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Unsually</a:t>
            </a:r>
            <a:r>
              <a:rPr lang="en-US" altLang="zh-CN" dirty="0"/>
              <a:t>, FOPT proceed with bubble </a:t>
            </a:r>
            <a:r>
              <a:rPr lang="en-US" altLang="zh-CN" dirty="0" err="1"/>
              <a:t>expansition</a:t>
            </a:r>
            <a:r>
              <a:rPr lang="en-US" altLang="zh-CN" dirty="0"/>
              <a:t>, bubble collision,. </a:t>
            </a:r>
            <a:r>
              <a:rPr lang="en-US" altLang="zh-CN" dirty="0" err="1"/>
              <a:t>Evetnually</a:t>
            </a:r>
            <a:r>
              <a:rPr lang="en-US" altLang="zh-CN" dirty="0"/>
              <a:t> these bubble convert the whole Uni to new stable phase.</a:t>
            </a:r>
          </a:p>
          <a:p>
            <a:r>
              <a:rPr lang="en-US" altLang="zh-CN" dirty="0"/>
              <a:t>And we thus get three</a:t>
            </a:r>
          </a:p>
          <a:p>
            <a:r>
              <a:rPr lang="en-US" altLang="zh-CN" dirty="0"/>
              <a:t>In recent years, people find some new source</a:t>
            </a:r>
          </a:p>
          <a:p>
            <a:r>
              <a:rPr lang="en-US" altLang="zh-CN" dirty="0"/>
              <a:t>And they are…</a:t>
            </a:r>
          </a:p>
          <a:p>
            <a:r>
              <a:rPr lang="en-US" altLang="zh-CN" dirty="0"/>
              <a:t>But for most case the sound wave is still the dominant source.</a:t>
            </a:r>
          </a:p>
          <a:p>
            <a:r>
              <a:rPr lang="en-US" altLang="zh-CN" dirty="0"/>
              <a:t>Figure out various effects on the GWs would help extract a more precise information of new physics from the data…..</a:t>
            </a:r>
          </a:p>
          <a:p>
            <a:r>
              <a:rPr lang="en-US" altLang="zh-CN" dirty="0"/>
              <a:t>In the next, I will discuss the effect of inverse hydrodynamics.</a:t>
            </a:r>
            <a:endParaRPr lang="zh-CN" altLang="en-US" dirty="0"/>
          </a:p>
        </p:txBody>
      </p:sp>
      <p:sp>
        <p:nvSpPr>
          <p:cNvPr id="4" name="灯片编号占位符 3"/>
          <p:cNvSpPr>
            <a:spLocks noGrp="1"/>
          </p:cNvSpPr>
          <p:nvPr>
            <p:ph type="sldNum" sz="quarter" idx="5"/>
          </p:nvPr>
        </p:nvSpPr>
        <p:spPr/>
        <p:txBody>
          <a:bodyPr/>
          <a:lstStyle/>
          <a:p>
            <a:fld id="{31435F06-869E-4496-9D53-4DBCBF74D7EC}" type="slidenum">
              <a:rPr lang="zh-CN" altLang="en-US" smtClean="0"/>
              <a:t>4</a:t>
            </a:fld>
            <a:endParaRPr lang="zh-CN" altLang="en-US"/>
          </a:p>
        </p:txBody>
      </p:sp>
    </p:spTree>
    <p:extLst>
      <p:ext uri="{BB962C8B-B14F-4D97-AF65-F5344CB8AC3E}">
        <p14:creationId xmlns:p14="http://schemas.microsoft.com/office/powerpoint/2010/main" val="193755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First of all, Inverse Hydrodynamics was first studied in the context of the inverse phase transitions: </a:t>
            </a:r>
          </a:p>
          <a:p>
            <a:endParaRPr lang="en-US" altLang="zh-CN" dirty="0"/>
          </a:p>
          <a:p>
            <a:r>
              <a:rPr lang="en-US" altLang="zh-CN" dirty="0"/>
              <a:t>Inverse hydrodynamics could be a sign of some specific parameter space, hence we could expect the effect of inverse hydrodynamics would leave some unique feature on GWs from sound wave, that could help to explore such parameter space</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31435F06-869E-4496-9D53-4DBCBF74D7EC}" type="slidenum">
              <a:rPr lang="zh-CN" altLang="en-US" smtClean="0"/>
              <a:t>6</a:t>
            </a:fld>
            <a:endParaRPr lang="zh-CN" altLang="en-US"/>
          </a:p>
        </p:txBody>
      </p:sp>
    </p:spTree>
    <p:extLst>
      <p:ext uri="{BB962C8B-B14F-4D97-AF65-F5344CB8AC3E}">
        <p14:creationId xmlns:p14="http://schemas.microsoft.com/office/powerpoint/2010/main" val="185218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let’s explore the inverse hydrodynamics in the context of inverse phase transition and see the differences of this inverse </a:t>
            </a:r>
            <a:r>
              <a:rPr lang="en-US" altLang="zh-CN" dirty="0" err="1"/>
              <a:t>phydrodynamics</a:t>
            </a:r>
            <a:r>
              <a:rPr lang="en-US" altLang="zh-CN" dirty="0"/>
              <a:t> compared to the </a:t>
            </a:r>
            <a:r>
              <a:rPr lang="en-US" altLang="zh-CN" dirty="0" err="1"/>
              <a:t>convet</a:t>
            </a:r>
            <a:endParaRPr lang="zh-CN" altLang="en-US" dirty="0"/>
          </a:p>
        </p:txBody>
      </p:sp>
      <p:sp>
        <p:nvSpPr>
          <p:cNvPr id="4" name="灯片编号占位符 3"/>
          <p:cNvSpPr>
            <a:spLocks noGrp="1"/>
          </p:cNvSpPr>
          <p:nvPr>
            <p:ph type="sldNum" sz="quarter" idx="5"/>
          </p:nvPr>
        </p:nvSpPr>
        <p:spPr/>
        <p:txBody>
          <a:bodyPr/>
          <a:lstStyle/>
          <a:p>
            <a:fld id="{31435F06-869E-4496-9D53-4DBCBF74D7EC}" type="slidenum">
              <a:rPr lang="zh-CN" altLang="en-US" smtClean="0"/>
              <a:t>7</a:t>
            </a:fld>
            <a:endParaRPr lang="zh-CN" altLang="en-US"/>
          </a:p>
        </p:txBody>
      </p:sp>
    </p:spTree>
    <p:extLst>
      <p:ext uri="{BB962C8B-B14F-4D97-AF65-F5344CB8AC3E}">
        <p14:creationId xmlns:p14="http://schemas.microsoft.com/office/powerpoint/2010/main" val="1574469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AU" altLang="zh-CN" dirty="0"/>
              <a:t>Fluid velocities are non-relativistic. </a:t>
            </a:r>
          </a:p>
          <a:p>
            <a:pPr lvl="1"/>
            <a:r>
              <a:rPr lang="en-US" altLang="zh-CN" dirty="0"/>
              <a:t>The fluid velocity field is Gaussian, irrotational and statistically homogeneous. </a:t>
            </a:r>
          </a:p>
          <a:p>
            <a:pPr lvl="1"/>
            <a:r>
              <a:rPr lang="en-US" altLang="zh-CN" dirty="0"/>
              <a:t>The velocity field is represented as a linear superposition of self-similar fluid profiles.</a:t>
            </a:r>
          </a:p>
          <a:p>
            <a:pPr lvl="1"/>
            <a:r>
              <a:rPr lang="en-US" altLang="zh-CN" dirty="0"/>
              <a:t>The velocity correlator remains stationary.</a:t>
            </a:r>
          </a:p>
          <a:p>
            <a:pPr lvl="1"/>
            <a:r>
              <a:rPr lang="en-US" altLang="zh-CN" dirty="0"/>
              <a:t>and bubbles are entirely annihilated once half of their volume has transitioned into the stable phase. </a:t>
            </a:r>
          </a:p>
          <a:p>
            <a:endParaRPr lang="zh-CN" altLang="en-US" dirty="0"/>
          </a:p>
        </p:txBody>
      </p:sp>
      <p:sp>
        <p:nvSpPr>
          <p:cNvPr id="4" name="灯片编号占位符 3"/>
          <p:cNvSpPr>
            <a:spLocks noGrp="1"/>
          </p:cNvSpPr>
          <p:nvPr>
            <p:ph type="sldNum" sz="quarter" idx="5"/>
          </p:nvPr>
        </p:nvSpPr>
        <p:spPr/>
        <p:txBody>
          <a:bodyPr/>
          <a:lstStyle/>
          <a:p>
            <a:fld id="{31435F06-869E-4496-9D53-4DBCBF74D7EC}" type="slidenum">
              <a:rPr lang="zh-CN" altLang="en-US" smtClean="0"/>
              <a:t>10</a:t>
            </a:fld>
            <a:endParaRPr lang="zh-CN" altLang="en-US"/>
          </a:p>
        </p:txBody>
      </p:sp>
    </p:spTree>
    <p:extLst>
      <p:ext uri="{BB962C8B-B14F-4D97-AF65-F5344CB8AC3E}">
        <p14:creationId xmlns:p14="http://schemas.microsoft.com/office/powerpoint/2010/main" val="83300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435F06-869E-4496-9D53-4DBCBF74D7EC}" type="slidenum">
              <a:rPr lang="zh-CN" altLang="en-US" smtClean="0"/>
              <a:t>11</a:t>
            </a:fld>
            <a:endParaRPr lang="zh-CN" altLang="en-US"/>
          </a:p>
        </p:txBody>
      </p:sp>
    </p:spTree>
    <p:extLst>
      <p:ext uri="{BB962C8B-B14F-4D97-AF65-F5344CB8AC3E}">
        <p14:creationId xmlns:p14="http://schemas.microsoft.com/office/powerpoint/2010/main" val="3239770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rPr>
              <a:t>Therefore, the choice of the reference temperature would strongly impact the GW spectrum. </a:t>
            </a:r>
          </a:p>
          <a:p>
            <a:endParaRPr lang="zh-CN" altLang="en-US" dirty="0"/>
          </a:p>
        </p:txBody>
      </p:sp>
      <p:sp>
        <p:nvSpPr>
          <p:cNvPr id="4" name="灯片编号占位符 3"/>
          <p:cNvSpPr>
            <a:spLocks noGrp="1"/>
          </p:cNvSpPr>
          <p:nvPr>
            <p:ph type="sldNum" sz="quarter" idx="5"/>
          </p:nvPr>
        </p:nvSpPr>
        <p:spPr/>
        <p:txBody>
          <a:bodyPr/>
          <a:lstStyle/>
          <a:p>
            <a:fld id="{31435F06-869E-4496-9D53-4DBCBF74D7EC}" type="slidenum">
              <a:rPr lang="zh-CN" altLang="en-US" smtClean="0"/>
              <a:t>19</a:t>
            </a:fld>
            <a:endParaRPr lang="zh-CN" altLang="en-US"/>
          </a:p>
        </p:txBody>
      </p:sp>
    </p:spTree>
    <p:extLst>
      <p:ext uri="{BB962C8B-B14F-4D97-AF65-F5344CB8AC3E}">
        <p14:creationId xmlns:p14="http://schemas.microsoft.com/office/powerpoint/2010/main" val="743675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FED27A64-1E1B-88EF-8D82-8592C9CBC514}"/>
              </a:ext>
            </a:extLst>
          </p:cNvPr>
          <p:cNvSpPr>
            <a:spLocks noGrp="1"/>
          </p:cNvSpPr>
          <p:nvPr>
            <p:ph type="subTitle" idx="1"/>
          </p:nvPr>
        </p:nvSpPr>
        <p:spPr>
          <a:xfrm>
            <a:off x="1524000" y="2844793"/>
            <a:ext cx="9144000" cy="1655762"/>
          </a:xfrm>
        </p:spPr>
        <p:txBody>
          <a:bodyPr/>
          <a:lstStyle>
            <a:lvl1pPr marL="0" indent="0" algn="ctr">
              <a:buNone/>
              <a:defRPr sz="2400">
                <a:latin typeface="Times New Roman" panose="02020603050405020304" pitchFamily="18" charset="0"/>
                <a:ea typeface="微软雅黑" panose="020B0503020204020204" pitchFamily="34" charset="-122"/>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pic>
        <p:nvPicPr>
          <p:cNvPr id="8" name="图形 7">
            <a:extLst>
              <a:ext uri="{FF2B5EF4-FFF2-40B4-BE49-F238E27FC236}">
                <a16:creationId xmlns:a16="http://schemas.microsoft.com/office/drawing/2014/main" id="{0D00EE71-4320-2B22-6111-2E82E3C60F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58592" y="4621994"/>
            <a:ext cx="2874814" cy="875920"/>
          </a:xfrm>
          <a:prstGeom prst="rect">
            <a:avLst/>
          </a:prstGeom>
        </p:spPr>
      </p:pic>
      <p:sp>
        <p:nvSpPr>
          <p:cNvPr id="7" name="日期占位符 6">
            <a:extLst>
              <a:ext uri="{FF2B5EF4-FFF2-40B4-BE49-F238E27FC236}">
                <a16:creationId xmlns:a16="http://schemas.microsoft.com/office/drawing/2014/main" id="{D1CF5FBD-8AB3-900D-F34D-A403EA6E475E}"/>
              </a:ext>
            </a:extLst>
          </p:cNvPr>
          <p:cNvSpPr>
            <a:spLocks noGrp="1"/>
          </p:cNvSpPr>
          <p:nvPr>
            <p:ph type="dt" sz="half" idx="10"/>
          </p:nvPr>
        </p:nvSpPr>
        <p:spPr/>
        <p:txBody>
          <a:bodyPr/>
          <a:lstStyle/>
          <a:p>
            <a:fld id="{EEF79EC5-22E3-4274-8B9A-529E0CFFD392}" type="datetime1">
              <a:rPr lang="zh-CN" altLang="en-US" smtClean="0"/>
              <a:t>2025/9/29</a:t>
            </a:fld>
            <a:endParaRPr lang="zh-CN" altLang="en-US"/>
          </a:p>
        </p:txBody>
      </p:sp>
      <p:sp>
        <p:nvSpPr>
          <p:cNvPr id="9" name="页脚占位符 8">
            <a:extLst>
              <a:ext uri="{FF2B5EF4-FFF2-40B4-BE49-F238E27FC236}">
                <a16:creationId xmlns:a16="http://schemas.microsoft.com/office/drawing/2014/main" id="{A8CB36F1-8AAF-F40C-C56E-C0EB81CEBC54}"/>
              </a:ext>
            </a:extLst>
          </p:cNvPr>
          <p:cNvSpPr>
            <a:spLocks noGrp="1"/>
          </p:cNvSpPr>
          <p:nvPr>
            <p:ph type="ftr" sz="quarter" idx="11"/>
          </p:nvPr>
        </p:nvSpPr>
        <p:spPr/>
        <p:txBody>
          <a:bodyPr/>
          <a:lstStyle/>
          <a:p>
            <a:endParaRPr lang="zh-CN" altLang="en-US"/>
          </a:p>
        </p:txBody>
      </p:sp>
      <p:sp>
        <p:nvSpPr>
          <p:cNvPr id="10" name="灯片编号占位符 9">
            <a:extLst>
              <a:ext uri="{FF2B5EF4-FFF2-40B4-BE49-F238E27FC236}">
                <a16:creationId xmlns:a16="http://schemas.microsoft.com/office/drawing/2014/main" id="{45B527DA-D286-0D0B-86EE-B0EE30080C40}"/>
              </a:ext>
            </a:extLst>
          </p:cNvPr>
          <p:cNvSpPr>
            <a:spLocks noGrp="1"/>
          </p:cNvSpPr>
          <p:nvPr>
            <p:ph type="sldNum" sz="quarter" idx="12"/>
          </p:nvPr>
        </p:nvSpPr>
        <p:spPr/>
        <p:txBody>
          <a:bodyPr/>
          <a:lstStyle/>
          <a:p>
            <a:fld id="{4848669B-E643-43EC-A659-71ED8C09CD5A}" type="slidenum">
              <a:rPr lang="zh-CN" altLang="en-US" smtClean="0"/>
              <a:t>‹#›</a:t>
            </a:fld>
            <a:endParaRPr lang="zh-CN" altLang="en-US"/>
          </a:p>
        </p:txBody>
      </p:sp>
      <p:sp>
        <p:nvSpPr>
          <p:cNvPr id="12" name="标题 11">
            <a:extLst>
              <a:ext uri="{FF2B5EF4-FFF2-40B4-BE49-F238E27FC236}">
                <a16:creationId xmlns:a16="http://schemas.microsoft.com/office/drawing/2014/main" id="{345FEBA0-CA2D-19A6-A335-DEDE7A928D45}"/>
              </a:ext>
            </a:extLst>
          </p:cNvPr>
          <p:cNvSpPr>
            <a:spLocks noGrp="1"/>
          </p:cNvSpPr>
          <p:nvPr>
            <p:ph type="title"/>
          </p:nvPr>
        </p:nvSpPr>
        <p:spPr>
          <a:xfrm>
            <a:off x="838200" y="1258099"/>
            <a:ext cx="10515600" cy="1325563"/>
          </a:xfrm>
          <a:prstGeom prst="roundRect">
            <a:avLst/>
          </a:prstGeom>
          <a:gradFill flip="none" rotWithShape="1">
            <a:gsLst>
              <a:gs pos="0">
                <a:schemeClr val="accent5">
                  <a:lumMod val="20000"/>
                  <a:lumOff val="80000"/>
                </a:schemeClr>
              </a:gs>
              <a:gs pos="50000">
                <a:schemeClr val="accent1">
                  <a:tint val="44500"/>
                  <a:satMod val="160000"/>
                </a:schemeClr>
              </a:gs>
              <a:gs pos="100000">
                <a:schemeClr val="accent5">
                  <a:lumMod val="20000"/>
                  <a:lumOff val="80000"/>
                </a:schemeClr>
              </a:gs>
            </a:gsLst>
            <a:path path="circle">
              <a:fillToRect l="50000" t="50000" r="50000" b="50000"/>
            </a:path>
            <a:tileRect/>
          </a:gradFill>
          <a:effectLst>
            <a:outerShdw blurRad="50800" dist="38100" dir="5400000" algn="t" rotWithShape="0">
              <a:prstClr val="black">
                <a:alpha val="40000"/>
              </a:prstClr>
            </a:outerShdw>
            <a:softEdge rad="31750"/>
          </a:effectLst>
        </p:spPr>
        <p:txBody>
          <a:bodyPr/>
          <a:lstStyle>
            <a:lvl1pPr algn="ctr">
              <a:defRPr>
                <a:latin typeface="Times New Roman" panose="02020603050405020304" pitchFamily="18" charset="0"/>
                <a:cs typeface="Times New Roman" panose="02020603050405020304" pitchFamily="18" charset="0"/>
              </a:defRPr>
            </a:lvl1pPr>
          </a:lstStyle>
          <a:p>
            <a:r>
              <a:rPr lang="zh-CN" altLang="en-US" dirty="0"/>
              <a:t>单击此处编辑母版标题样式</a:t>
            </a:r>
          </a:p>
        </p:txBody>
      </p:sp>
    </p:spTree>
    <p:extLst>
      <p:ext uri="{BB962C8B-B14F-4D97-AF65-F5344CB8AC3E}">
        <p14:creationId xmlns:p14="http://schemas.microsoft.com/office/powerpoint/2010/main" val="766417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27947A-545F-A8C3-40EA-E20D415B84F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C8B8AFE-F7F6-6A68-DF3B-71123E267AE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85CA29-7EB9-3B2F-C3EF-0A3AF49EC060}"/>
              </a:ext>
            </a:extLst>
          </p:cNvPr>
          <p:cNvSpPr>
            <a:spLocks noGrp="1"/>
          </p:cNvSpPr>
          <p:nvPr>
            <p:ph type="dt" sz="half" idx="10"/>
          </p:nvPr>
        </p:nvSpPr>
        <p:spPr/>
        <p:txBody>
          <a:bodyPr/>
          <a:lstStyle/>
          <a:p>
            <a:fld id="{50CEED37-5A3D-4E86-9721-60DEC9C49CD8}" type="datetime1">
              <a:rPr lang="zh-CN" altLang="en-US" smtClean="0"/>
              <a:t>2025/9/29</a:t>
            </a:fld>
            <a:endParaRPr lang="zh-CN" altLang="en-US"/>
          </a:p>
        </p:txBody>
      </p:sp>
      <p:sp>
        <p:nvSpPr>
          <p:cNvPr id="5" name="页脚占位符 4">
            <a:extLst>
              <a:ext uri="{FF2B5EF4-FFF2-40B4-BE49-F238E27FC236}">
                <a16:creationId xmlns:a16="http://schemas.microsoft.com/office/drawing/2014/main" id="{9FD9BD93-645C-318F-BC9E-A161C20384E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CE7946-474F-4EBD-1746-AF0158906EC5}"/>
              </a:ext>
            </a:extLst>
          </p:cNvPr>
          <p:cNvSpPr>
            <a:spLocks noGrp="1"/>
          </p:cNvSpPr>
          <p:nvPr>
            <p:ph type="sldNum" sz="quarter" idx="12"/>
          </p:nvPr>
        </p:nvSpPr>
        <p:spPr/>
        <p:txBody>
          <a:bodyPr/>
          <a:lstStyle/>
          <a:p>
            <a:fld id="{4848669B-E643-43EC-A659-71ED8C09CD5A}" type="slidenum">
              <a:rPr lang="zh-CN" altLang="en-US" smtClean="0"/>
              <a:t>‹#›</a:t>
            </a:fld>
            <a:endParaRPr lang="zh-CN" altLang="en-US"/>
          </a:p>
        </p:txBody>
      </p:sp>
    </p:spTree>
    <p:extLst>
      <p:ext uri="{BB962C8B-B14F-4D97-AF65-F5344CB8AC3E}">
        <p14:creationId xmlns:p14="http://schemas.microsoft.com/office/powerpoint/2010/main" val="146833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38A117D-8FA9-1D19-7297-5C2CB89F242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847CCCB-A5AD-2078-B740-5447DBE9A36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D4BBA96-3AD7-47FE-A266-6B710E58B3C4}"/>
              </a:ext>
            </a:extLst>
          </p:cNvPr>
          <p:cNvSpPr>
            <a:spLocks noGrp="1"/>
          </p:cNvSpPr>
          <p:nvPr>
            <p:ph type="dt" sz="half" idx="10"/>
          </p:nvPr>
        </p:nvSpPr>
        <p:spPr/>
        <p:txBody>
          <a:bodyPr/>
          <a:lstStyle/>
          <a:p>
            <a:fld id="{037D02C3-5D1C-4CD4-ABD3-C2F6EF5708F1}" type="datetime1">
              <a:rPr lang="zh-CN" altLang="en-US" smtClean="0"/>
              <a:t>2025/9/29</a:t>
            </a:fld>
            <a:endParaRPr lang="zh-CN" altLang="en-US"/>
          </a:p>
        </p:txBody>
      </p:sp>
      <p:sp>
        <p:nvSpPr>
          <p:cNvPr id="5" name="页脚占位符 4">
            <a:extLst>
              <a:ext uri="{FF2B5EF4-FFF2-40B4-BE49-F238E27FC236}">
                <a16:creationId xmlns:a16="http://schemas.microsoft.com/office/drawing/2014/main" id="{3C54E5D8-8C0C-00FE-01F2-7B16727C0D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82F7E13-D4DC-AF79-8ACD-9D31ED06A1F8}"/>
              </a:ext>
            </a:extLst>
          </p:cNvPr>
          <p:cNvSpPr>
            <a:spLocks noGrp="1"/>
          </p:cNvSpPr>
          <p:nvPr>
            <p:ph type="sldNum" sz="quarter" idx="12"/>
          </p:nvPr>
        </p:nvSpPr>
        <p:spPr/>
        <p:txBody>
          <a:bodyPr/>
          <a:lstStyle/>
          <a:p>
            <a:fld id="{4848669B-E643-43EC-A659-71ED8C09CD5A}" type="slidenum">
              <a:rPr lang="zh-CN" altLang="en-US" smtClean="0"/>
              <a:t>‹#›</a:t>
            </a:fld>
            <a:endParaRPr lang="zh-CN" altLang="en-US"/>
          </a:p>
        </p:txBody>
      </p:sp>
    </p:spTree>
    <p:extLst>
      <p:ext uri="{BB962C8B-B14F-4D97-AF65-F5344CB8AC3E}">
        <p14:creationId xmlns:p14="http://schemas.microsoft.com/office/powerpoint/2010/main" val="275973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3B0B41-4FC1-FAED-72CD-5F155FD1327B}"/>
              </a:ext>
            </a:extLst>
          </p:cNvPr>
          <p:cNvSpPr>
            <a:spLocks noGrp="1"/>
          </p:cNvSpPr>
          <p:nvPr>
            <p:ph type="title"/>
          </p:nvPr>
        </p:nvSpPr>
        <p:spPr/>
        <p:txBody>
          <a:bodyPr/>
          <a:lstStyle>
            <a:lvl1pPr>
              <a:defRPr>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3D90C270-98B8-AE97-0A2B-E79F91AA190F}"/>
              </a:ext>
            </a:extLst>
          </p:cNvPr>
          <p:cNvSpPr>
            <a:spLocks noGrp="1"/>
          </p:cNvSpPr>
          <p:nvPr>
            <p:ph idx="1"/>
          </p:nvPr>
        </p:nvSpPr>
        <p:spPr/>
        <p:txBody>
          <a:bodyPr/>
          <a:lstStyle>
            <a:lvl1pPr>
              <a:defRPr>
                <a:latin typeface="Times New Roman" panose="02020603050405020304" pitchFamily="18" charset="0"/>
                <a:ea typeface="微软雅黑" panose="020B0503020204020204" pitchFamily="34" charset="-122"/>
                <a:cs typeface="Times New Roman" panose="02020603050405020304" pitchFamily="18" charset="0"/>
              </a:defRPr>
            </a:lvl1pPr>
            <a:lvl2pPr>
              <a:defRPr>
                <a:latin typeface="Times New Roman" panose="02020603050405020304" pitchFamily="18" charset="0"/>
                <a:ea typeface="微软雅黑" panose="020B0503020204020204" pitchFamily="34" charset="-122"/>
                <a:cs typeface="Times New Roman" panose="02020603050405020304" pitchFamily="18" charset="0"/>
              </a:defRPr>
            </a:lvl2pPr>
            <a:lvl3pPr>
              <a:defRPr>
                <a:latin typeface="Times New Roman" panose="02020603050405020304" pitchFamily="18" charset="0"/>
                <a:ea typeface="微软雅黑" panose="020B0503020204020204" pitchFamily="34" charset="-122"/>
                <a:cs typeface="Times New Roman" panose="02020603050405020304" pitchFamily="18" charset="0"/>
              </a:defRPr>
            </a:lvl3pPr>
            <a:lvl4pPr>
              <a:defRPr>
                <a:latin typeface="Times New Roman" panose="02020603050405020304" pitchFamily="18" charset="0"/>
                <a:ea typeface="微软雅黑" panose="020B0503020204020204" pitchFamily="34" charset="-122"/>
                <a:cs typeface="Times New Roman" panose="02020603050405020304" pitchFamily="18" charset="0"/>
              </a:defRPr>
            </a:lvl4pPr>
            <a:lvl5pPr>
              <a:defRPr>
                <a:latin typeface="Times New Roman" panose="02020603050405020304" pitchFamily="18" charset="0"/>
                <a:ea typeface="微软雅黑" panose="020B0503020204020204" pitchFamily="34" charset="-122"/>
                <a:cs typeface="Times New Roman" panose="02020603050405020304" pitchFamily="18" charset="0"/>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E5423C5D-553F-BC13-C53F-2B0A305D44B8}"/>
              </a:ext>
            </a:extLst>
          </p:cNvPr>
          <p:cNvSpPr>
            <a:spLocks noGrp="1"/>
          </p:cNvSpPr>
          <p:nvPr>
            <p:ph type="dt" sz="half" idx="10"/>
          </p:nvPr>
        </p:nvSpPr>
        <p:spPr/>
        <p:txBody>
          <a:bodyPr/>
          <a:lstStyle/>
          <a:p>
            <a:fld id="{516D860A-8E72-4E69-99F5-24C180C66E6E}" type="datetime1">
              <a:rPr lang="zh-CN" altLang="en-US" smtClean="0"/>
              <a:t>2025/9/29</a:t>
            </a:fld>
            <a:endParaRPr lang="zh-CN" altLang="en-US"/>
          </a:p>
        </p:txBody>
      </p:sp>
      <p:sp>
        <p:nvSpPr>
          <p:cNvPr id="5" name="页脚占位符 4">
            <a:extLst>
              <a:ext uri="{FF2B5EF4-FFF2-40B4-BE49-F238E27FC236}">
                <a16:creationId xmlns:a16="http://schemas.microsoft.com/office/drawing/2014/main" id="{9D1B7820-DE84-A038-F9CC-933906043A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13B749-378D-126B-01D3-79CD9D742FF7}"/>
              </a:ext>
            </a:extLst>
          </p:cNvPr>
          <p:cNvSpPr>
            <a:spLocks noGrp="1"/>
          </p:cNvSpPr>
          <p:nvPr>
            <p:ph type="sldNum" sz="quarter" idx="12"/>
          </p:nvPr>
        </p:nvSpPr>
        <p:spPr/>
        <p:txBody>
          <a:bodyPr/>
          <a:lstStyle>
            <a:lvl1pPr>
              <a:defRPr b="1"/>
            </a:lvl1pPr>
          </a:lstStyle>
          <a:p>
            <a:fld id="{4848669B-E643-43EC-A659-71ED8C09CD5A}" type="slidenum">
              <a:rPr lang="zh-CN" altLang="en-US" smtClean="0"/>
              <a:pPr/>
              <a:t>‹#›</a:t>
            </a:fld>
            <a:endParaRPr lang="zh-CN" altLang="en-US" dirty="0"/>
          </a:p>
        </p:txBody>
      </p:sp>
      <p:cxnSp>
        <p:nvCxnSpPr>
          <p:cNvPr id="7" name="直接连接符 6">
            <a:extLst>
              <a:ext uri="{FF2B5EF4-FFF2-40B4-BE49-F238E27FC236}">
                <a16:creationId xmlns:a16="http://schemas.microsoft.com/office/drawing/2014/main" id="{93EC2B31-5A3C-53DB-E261-7359E6FEC6A8}"/>
              </a:ext>
            </a:extLst>
          </p:cNvPr>
          <p:cNvCxnSpPr/>
          <p:nvPr userDrawn="1"/>
        </p:nvCxnSpPr>
        <p:spPr>
          <a:xfrm>
            <a:off x="831056" y="1682745"/>
            <a:ext cx="10548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图形 12">
            <a:extLst>
              <a:ext uri="{FF2B5EF4-FFF2-40B4-BE49-F238E27FC236}">
                <a16:creationId xmlns:a16="http://schemas.microsoft.com/office/drawing/2014/main" id="{B770B3EB-3764-070B-40B7-B82ADCD184B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7" r="73134"/>
          <a:stretch/>
        </p:blipFill>
        <p:spPr>
          <a:xfrm>
            <a:off x="10355291" y="454032"/>
            <a:ext cx="1009403" cy="1139807"/>
          </a:xfrm>
          <a:prstGeom prst="rect">
            <a:avLst/>
          </a:prstGeom>
        </p:spPr>
      </p:pic>
    </p:spTree>
    <p:extLst>
      <p:ext uri="{BB962C8B-B14F-4D97-AF65-F5344CB8AC3E}">
        <p14:creationId xmlns:p14="http://schemas.microsoft.com/office/powerpoint/2010/main" val="120362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2A326A18-AF5D-AF87-2E05-2CFBB7C9DC64}"/>
              </a:ext>
            </a:extLst>
          </p:cNvPr>
          <p:cNvSpPr>
            <a:spLocks noGrp="1"/>
          </p:cNvSpPr>
          <p:nvPr>
            <p:ph type="title"/>
          </p:nvPr>
        </p:nvSpPr>
        <p:spPr>
          <a:xfrm>
            <a:off x="838200" y="2766218"/>
            <a:ext cx="10515600" cy="1325563"/>
          </a:xfrm>
        </p:spPr>
        <p:txBody>
          <a:bodyPr/>
          <a:lstStyle>
            <a:lvl1pPr marL="571500" indent="-571500" algn="ctr">
              <a:buFont typeface="Wingdings" panose="05000000000000000000" pitchFamily="2" charset="2"/>
              <a:buChar char="Ø"/>
              <a:defRPr/>
            </a:lvl1pPr>
          </a:lstStyle>
          <a:p>
            <a:r>
              <a:rPr lang="zh-CN" altLang="en-US" dirty="0"/>
              <a:t>单击此处编辑母版标题样式</a:t>
            </a:r>
          </a:p>
        </p:txBody>
      </p:sp>
    </p:spTree>
    <p:extLst>
      <p:ext uri="{BB962C8B-B14F-4D97-AF65-F5344CB8AC3E}">
        <p14:creationId xmlns:p14="http://schemas.microsoft.com/office/powerpoint/2010/main" val="407893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C7385-1A23-0A2A-67AB-6ECFAA5FCD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84DEDFB-7A11-5543-AF8C-C076C25FEDD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D664D70-2B6E-1F93-C3B5-7CA87173F20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1DB1BFA-2562-6182-46FF-E9BB391C6412}"/>
              </a:ext>
            </a:extLst>
          </p:cNvPr>
          <p:cNvSpPr>
            <a:spLocks noGrp="1"/>
          </p:cNvSpPr>
          <p:nvPr>
            <p:ph type="dt" sz="half" idx="10"/>
          </p:nvPr>
        </p:nvSpPr>
        <p:spPr/>
        <p:txBody>
          <a:bodyPr/>
          <a:lstStyle/>
          <a:p>
            <a:fld id="{51AD8755-600C-4018-BC12-C7B90BB6B51E}" type="datetime1">
              <a:rPr lang="zh-CN" altLang="en-US" smtClean="0"/>
              <a:t>2025/9/29</a:t>
            </a:fld>
            <a:endParaRPr lang="zh-CN" altLang="en-US"/>
          </a:p>
        </p:txBody>
      </p:sp>
      <p:sp>
        <p:nvSpPr>
          <p:cNvPr id="6" name="页脚占位符 5">
            <a:extLst>
              <a:ext uri="{FF2B5EF4-FFF2-40B4-BE49-F238E27FC236}">
                <a16:creationId xmlns:a16="http://schemas.microsoft.com/office/drawing/2014/main" id="{83F5C8EC-47AB-D074-D265-CE585B8C7C4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3E39F2E-4D54-2FF9-594E-C459A0753B0A}"/>
              </a:ext>
            </a:extLst>
          </p:cNvPr>
          <p:cNvSpPr>
            <a:spLocks noGrp="1"/>
          </p:cNvSpPr>
          <p:nvPr>
            <p:ph type="sldNum" sz="quarter" idx="12"/>
          </p:nvPr>
        </p:nvSpPr>
        <p:spPr/>
        <p:txBody>
          <a:bodyPr/>
          <a:lstStyle/>
          <a:p>
            <a:fld id="{4848669B-E643-43EC-A659-71ED8C09CD5A}" type="slidenum">
              <a:rPr lang="zh-CN" altLang="en-US" smtClean="0"/>
              <a:t>‹#›</a:t>
            </a:fld>
            <a:endParaRPr lang="zh-CN" altLang="en-US"/>
          </a:p>
        </p:txBody>
      </p:sp>
    </p:spTree>
    <p:extLst>
      <p:ext uri="{BB962C8B-B14F-4D97-AF65-F5344CB8AC3E}">
        <p14:creationId xmlns:p14="http://schemas.microsoft.com/office/powerpoint/2010/main" val="239204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CDC7CF-6EF8-51E4-0713-EDA086F7937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28468A3-6F54-551E-CFEE-7B8806A8CB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8F19596-9F3D-A1D5-393E-FE176A03179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467ED2B-91B6-7075-C61C-B938A79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914712C-23E6-9A39-63C0-E26B9C1F7B4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616E551-353F-D658-9D78-99A528D9744D}"/>
              </a:ext>
            </a:extLst>
          </p:cNvPr>
          <p:cNvSpPr>
            <a:spLocks noGrp="1"/>
          </p:cNvSpPr>
          <p:nvPr>
            <p:ph type="dt" sz="half" idx="10"/>
          </p:nvPr>
        </p:nvSpPr>
        <p:spPr/>
        <p:txBody>
          <a:bodyPr/>
          <a:lstStyle/>
          <a:p>
            <a:fld id="{385EB1AB-57E2-4180-8501-661F98CBA584}" type="datetime1">
              <a:rPr lang="zh-CN" altLang="en-US" smtClean="0"/>
              <a:t>2025/9/29</a:t>
            </a:fld>
            <a:endParaRPr lang="zh-CN" altLang="en-US"/>
          </a:p>
        </p:txBody>
      </p:sp>
      <p:sp>
        <p:nvSpPr>
          <p:cNvPr id="8" name="页脚占位符 7">
            <a:extLst>
              <a:ext uri="{FF2B5EF4-FFF2-40B4-BE49-F238E27FC236}">
                <a16:creationId xmlns:a16="http://schemas.microsoft.com/office/drawing/2014/main" id="{3B72002F-B9A8-D81A-38C3-98DB27DE88C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9D324EA-C2A8-37F1-889E-D85B422E8B6D}"/>
              </a:ext>
            </a:extLst>
          </p:cNvPr>
          <p:cNvSpPr>
            <a:spLocks noGrp="1"/>
          </p:cNvSpPr>
          <p:nvPr>
            <p:ph type="sldNum" sz="quarter" idx="12"/>
          </p:nvPr>
        </p:nvSpPr>
        <p:spPr/>
        <p:txBody>
          <a:bodyPr/>
          <a:lstStyle/>
          <a:p>
            <a:fld id="{4848669B-E643-43EC-A659-71ED8C09CD5A}" type="slidenum">
              <a:rPr lang="zh-CN" altLang="en-US" smtClean="0"/>
              <a:t>‹#›</a:t>
            </a:fld>
            <a:endParaRPr lang="zh-CN" altLang="en-US"/>
          </a:p>
        </p:txBody>
      </p:sp>
    </p:spTree>
    <p:extLst>
      <p:ext uri="{BB962C8B-B14F-4D97-AF65-F5344CB8AC3E}">
        <p14:creationId xmlns:p14="http://schemas.microsoft.com/office/powerpoint/2010/main" val="302236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550D07-842C-E1E2-5930-F01E9492098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E252092-443F-B323-D7D7-B5972413F9E7}"/>
              </a:ext>
            </a:extLst>
          </p:cNvPr>
          <p:cNvSpPr>
            <a:spLocks noGrp="1"/>
          </p:cNvSpPr>
          <p:nvPr>
            <p:ph type="dt" sz="half" idx="10"/>
          </p:nvPr>
        </p:nvSpPr>
        <p:spPr/>
        <p:txBody>
          <a:bodyPr/>
          <a:lstStyle/>
          <a:p>
            <a:fld id="{A1170B47-4E8A-4BEB-BA37-4FF1333A2D2C}" type="datetime1">
              <a:rPr lang="zh-CN" altLang="en-US" smtClean="0"/>
              <a:t>2025/9/29</a:t>
            </a:fld>
            <a:endParaRPr lang="zh-CN" altLang="en-US"/>
          </a:p>
        </p:txBody>
      </p:sp>
      <p:sp>
        <p:nvSpPr>
          <p:cNvPr id="4" name="页脚占位符 3">
            <a:extLst>
              <a:ext uri="{FF2B5EF4-FFF2-40B4-BE49-F238E27FC236}">
                <a16:creationId xmlns:a16="http://schemas.microsoft.com/office/drawing/2014/main" id="{D7F38E00-BA2F-B4C4-4ECC-AB0C4DD0A7F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9C44CCF-94BE-E280-44EE-C664FB1981F8}"/>
              </a:ext>
            </a:extLst>
          </p:cNvPr>
          <p:cNvSpPr>
            <a:spLocks noGrp="1"/>
          </p:cNvSpPr>
          <p:nvPr>
            <p:ph type="sldNum" sz="quarter" idx="12"/>
          </p:nvPr>
        </p:nvSpPr>
        <p:spPr/>
        <p:txBody>
          <a:bodyPr/>
          <a:lstStyle/>
          <a:p>
            <a:fld id="{4848669B-E643-43EC-A659-71ED8C09CD5A}" type="slidenum">
              <a:rPr lang="zh-CN" altLang="en-US" smtClean="0"/>
              <a:t>‹#›</a:t>
            </a:fld>
            <a:endParaRPr lang="zh-CN" altLang="en-US"/>
          </a:p>
        </p:txBody>
      </p:sp>
    </p:spTree>
    <p:extLst>
      <p:ext uri="{BB962C8B-B14F-4D97-AF65-F5344CB8AC3E}">
        <p14:creationId xmlns:p14="http://schemas.microsoft.com/office/powerpoint/2010/main" val="8153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497A604-56F0-CD7C-084E-90996486502C}"/>
              </a:ext>
            </a:extLst>
          </p:cNvPr>
          <p:cNvSpPr>
            <a:spLocks noGrp="1"/>
          </p:cNvSpPr>
          <p:nvPr>
            <p:ph type="dt" sz="half" idx="10"/>
          </p:nvPr>
        </p:nvSpPr>
        <p:spPr/>
        <p:txBody>
          <a:bodyPr/>
          <a:lstStyle/>
          <a:p>
            <a:fld id="{3CEA1FFB-B2A3-4E54-8038-9B4CEB5B4A72}" type="datetime1">
              <a:rPr lang="zh-CN" altLang="en-US" smtClean="0"/>
              <a:t>2025/9/29</a:t>
            </a:fld>
            <a:endParaRPr lang="zh-CN" altLang="en-US"/>
          </a:p>
        </p:txBody>
      </p:sp>
      <p:sp>
        <p:nvSpPr>
          <p:cNvPr id="3" name="页脚占位符 2">
            <a:extLst>
              <a:ext uri="{FF2B5EF4-FFF2-40B4-BE49-F238E27FC236}">
                <a16:creationId xmlns:a16="http://schemas.microsoft.com/office/drawing/2014/main" id="{CE03FB0B-C72D-4E7B-6DE9-33CCFFB29F8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3D287EB-E96C-81D0-CDA8-08116E06D116}"/>
              </a:ext>
            </a:extLst>
          </p:cNvPr>
          <p:cNvSpPr>
            <a:spLocks noGrp="1"/>
          </p:cNvSpPr>
          <p:nvPr>
            <p:ph type="sldNum" sz="quarter" idx="12"/>
          </p:nvPr>
        </p:nvSpPr>
        <p:spPr/>
        <p:txBody>
          <a:bodyPr/>
          <a:lstStyle/>
          <a:p>
            <a:fld id="{4848669B-E643-43EC-A659-71ED8C09CD5A}" type="slidenum">
              <a:rPr lang="zh-CN" altLang="en-US" smtClean="0"/>
              <a:t>‹#›</a:t>
            </a:fld>
            <a:endParaRPr lang="zh-CN" altLang="en-US"/>
          </a:p>
        </p:txBody>
      </p:sp>
    </p:spTree>
    <p:extLst>
      <p:ext uri="{BB962C8B-B14F-4D97-AF65-F5344CB8AC3E}">
        <p14:creationId xmlns:p14="http://schemas.microsoft.com/office/powerpoint/2010/main" val="83357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70F2B5-812F-B70C-56C2-A265808149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628C723-D537-9352-7F24-09BC909BE9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5DE9EF0-EE46-ADFE-4A09-3BB62E92E7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E324E9A-C364-06DF-CDC4-FBFEC292B92E}"/>
              </a:ext>
            </a:extLst>
          </p:cNvPr>
          <p:cNvSpPr>
            <a:spLocks noGrp="1"/>
          </p:cNvSpPr>
          <p:nvPr>
            <p:ph type="dt" sz="half" idx="10"/>
          </p:nvPr>
        </p:nvSpPr>
        <p:spPr/>
        <p:txBody>
          <a:bodyPr/>
          <a:lstStyle/>
          <a:p>
            <a:fld id="{AA7485F0-F5DB-4B41-92E1-9674939081F4}" type="datetime1">
              <a:rPr lang="zh-CN" altLang="en-US" smtClean="0"/>
              <a:t>2025/9/29</a:t>
            </a:fld>
            <a:endParaRPr lang="zh-CN" altLang="en-US"/>
          </a:p>
        </p:txBody>
      </p:sp>
      <p:sp>
        <p:nvSpPr>
          <p:cNvPr id="6" name="页脚占位符 5">
            <a:extLst>
              <a:ext uri="{FF2B5EF4-FFF2-40B4-BE49-F238E27FC236}">
                <a16:creationId xmlns:a16="http://schemas.microsoft.com/office/drawing/2014/main" id="{EAFE4ED9-47EA-B87B-27DB-41B8F4E49B6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9B935DF-CD8C-1829-135D-AFA72300D024}"/>
              </a:ext>
            </a:extLst>
          </p:cNvPr>
          <p:cNvSpPr>
            <a:spLocks noGrp="1"/>
          </p:cNvSpPr>
          <p:nvPr>
            <p:ph type="sldNum" sz="quarter" idx="12"/>
          </p:nvPr>
        </p:nvSpPr>
        <p:spPr/>
        <p:txBody>
          <a:bodyPr/>
          <a:lstStyle/>
          <a:p>
            <a:fld id="{4848669B-E643-43EC-A659-71ED8C09CD5A}" type="slidenum">
              <a:rPr lang="zh-CN" altLang="en-US" smtClean="0"/>
              <a:t>‹#›</a:t>
            </a:fld>
            <a:endParaRPr lang="zh-CN" altLang="en-US"/>
          </a:p>
        </p:txBody>
      </p:sp>
    </p:spTree>
    <p:extLst>
      <p:ext uri="{BB962C8B-B14F-4D97-AF65-F5344CB8AC3E}">
        <p14:creationId xmlns:p14="http://schemas.microsoft.com/office/powerpoint/2010/main" val="32075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325208-739D-BF6F-A140-8AFB293966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DCD8365-3B44-0ACB-4BF6-8173DC5DEC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12D0746-761F-B736-5396-8862A4A7D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6793548-3A5C-DC3F-8D03-ADEA1375857B}"/>
              </a:ext>
            </a:extLst>
          </p:cNvPr>
          <p:cNvSpPr>
            <a:spLocks noGrp="1"/>
          </p:cNvSpPr>
          <p:nvPr>
            <p:ph type="dt" sz="half" idx="10"/>
          </p:nvPr>
        </p:nvSpPr>
        <p:spPr/>
        <p:txBody>
          <a:bodyPr/>
          <a:lstStyle/>
          <a:p>
            <a:fld id="{BDA16BE3-C057-4867-9382-8E9CA3D87A31}" type="datetime1">
              <a:rPr lang="zh-CN" altLang="en-US" smtClean="0"/>
              <a:t>2025/9/29</a:t>
            </a:fld>
            <a:endParaRPr lang="zh-CN" altLang="en-US"/>
          </a:p>
        </p:txBody>
      </p:sp>
      <p:sp>
        <p:nvSpPr>
          <p:cNvPr id="6" name="页脚占位符 5">
            <a:extLst>
              <a:ext uri="{FF2B5EF4-FFF2-40B4-BE49-F238E27FC236}">
                <a16:creationId xmlns:a16="http://schemas.microsoft.com/office/drawing/2014/main" id="{98F4E81E-ED20-6869-536C-11FBAC849A2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58584EB-5977-E9EA-FB40-23F9C1C7AF3B}"/>
              </a:ext>
            </a:extLst>
          </p:cNvPr>
          <p:cNvSpPr>
            <a:spLocks noGrp="1"/>
          </p:cNvSpPr>
          <p:nvPr>
            <p:ph type="sldNum" sz="quarter" idx="12"/>
          </p:nvPr>
        </p:nvSpPr>
        <p:spPr/>
        <p:txBody>
          <a:bodyPr/>
          <a:lstStyle/>
          <a:p>
            <a:fld id="{4848669B-E643-43EC-A659-71ED8C09CD5A}" type="slidenum">
              <a:rPr lang="zh-CN" altLang="en-US" smtClean="0"/>
              <a:t>‹#›</a:t>
            </a:fld>
            <a:endParaRPr lang="zh-CN" altLang="en-US"/>
          </a:p>
        </p:txBody>
      </p:sp>
    </p:spTree>
    <p:extLst>
      <p:ext uri="{BB962C8B-B14F-4D97-AF65-F5344CB8AC3E}">
        <p14:creationId xmlns:p14="http://schemas.microsoft.com/office/powerpoint/2010/main" val="350406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artisticPhotocopy trans="0" detail="0"/>
                    </a14:imgEffect>
                  </a14:imgLayer>
                </a14:imgProps>
              </a:ext>
            </a:extLst>
          </a:blip>
          <a:srcRect/>
          <a:stretch>
            <a:fillRect t="-13000" b="-13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947C136-A596-7BE6-1133-E14AE57B5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BEABA4F2-E8BD-CD08-D699-ABF8EB980B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09FB0B8F-2A70-CCCA-C23A-A7B0C9801A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tx1"/>
                </a:solidFill>
              </a:defRPr>
            </a:lvl1pPr>
          </a:lstStyle>
          <a:p>
            <a:fld id="{6A1B9E18-0781-4BFA-8E3E-73B26ACACD69}" type="datetime1">
              <a:rPr lang="zh-CN" altLang="en-US" smtClean="0"/>
              <a:pPr/>
              <a:t>2025/9/29</a:t>
            </a:fld>
            <a:endParaRPr lang="zh-CN" altLang="en-US" dirty="0"/>
          </a:p>
        </p:txBody>
      </p:sp>
      <p:sp>
        <p:nvSpPr>
          <p:cNvPr id="5" name="页脚占位符 4">
            <a:extLst>
              <a:ext uri="{FF2B5EF4-FFF2-40B4-BE49-F238E27FC236}">
                <a16:creationId xmlns:a16="http://schemas.microsoft.com/office/drawing/2014/main" id="{5BBA08A5-BF35-ED0A-4AC5-1603A04598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zh-CN" altLang="en-US" dirty="0"/>
          </a:p>
        </p:txBody>
      </p:sp>
      <p:sp>
        <p:nvSpPr>
          <p:cNvPr id="6" name="灯片编号占位符 5">
            <a:extLst>
              <a:ext uri="{FF2B5EF4-FFF2-40B4-BE49-F238E27FC236}">
                <a16:creationId xmlns:a16="http://schemas.microsoft.com/office/drawing/2014/main" id="{7B423D4D-69D7-C0EE-BB7E-F897AA92E9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solidFill>
              </a:defRPr>
            </a:lvl1pPr>
          </a:lstStyle>
          <a:p>
            <a:fld id="{4848669B-E643-43EC-A659-71ED8C09CD5A}" type="slidenum">
              <a:rPr lang="zh-CN" altLang="en-US" smtClean="0"/>
              <a:pPr/>
              <a:t>‹#›</a:t>
            </a:fld>
            <a:endParaRPr lang="zh-CN" altLang="en-US" dirty="0"/>
          </a:p>
        </p:txBody>
      </p:sp>
    </p:spTree>
    <p:extLst>
      <p:ext uri="{BB962C8B-B14F-4D97-AF65-F5344CB8AC3E}">
        <p14:creationId xmlns:p14="http://schemas.microsoft.com/office/powerpoint/2010/main" val="3261208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000" b="1"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17.tmp"/></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 Id="rId5" Type="http://schemas.openxmlformats.org/officeDocument/2006/relationships/image" Target="../media/image24.tmp"/><Relationship Id="rId4" Type="http://schemas.openxmlformats.org/officeDocument/2006/relationships/image" Target="../media/image23.tmp"/></Relationships>
</file>

<file path=ppt/slides/_rels/slide14.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 Id="rId5" Type="http://schemas.openxmlformats.org/officeDocument/2006/relationships/image" Target="../media/image28.tmp"/><Relationship Id="rId4" Type="http://schemas.openxmlformats.org/officeDocument/2006/relationships/image" Target="../media/image27.tmp"/></Relationships>
</file>

<file path=ppt/slides/_rels/slide15.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2.xml"/><Relationship Id="rId5" Type="http://schemas.openxmlformats.org/officeDocument/2006/relationships/image" Target="../media/image32.tmp"/><Relationship Id="rId4" Type="http://schemas.openxmlformats.org/officeDocument/2006/relationships/image" Target="../media/image31.tmp"/></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tmp"/><Relationship Id="rId5" Type="http://schemas.openxmlformats.org/officeDocument/2006/relationships/image" Target="../media/image42.png"/><Relationship Id="rId4" Type="http://schemas.openxmlformats.org/officeDocument/2006/relationships/image" Target="../media/image34.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37.tmp"/></Relationships>
</file>

<file path=ppt/slides/_rels/slide22.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2.xml"/><Relationship Id="rId5" Type="http://schemas.openxmlformats.org/officeDocument/2006/relationships/image" Target="../media/image19.tmp"/><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9.tm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8.tmp"/><Relationship Id="rId5" Type="http://schemas.openxmlformats.org/officeDocument/2006/relationships/image" Target="../media/image9.png"/><Relationship Id="rId10" Type="http://schemas.openxmlformats.org/officeDocument/2006/relationships/image" Target="../media/image7.tmp"/><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0DDCE7D8-E756-53CA-844F-F33020C110F6}"/>
              </a:ext>
            </a:extLst>
          </p:cNvPr>
          <p:cNvSpPr>
            <a:spLocks noGrp="1"/>
          </p:cNvSpPr>
          <p:nvPr>
            <p:ph type="subTitle" idx="1"/>
          </p:nvPr>
        </p:nvSpPr>
        <p:spPr>
          <a:xfrm>
            <a:off x="1524000" y="2844792"/>
            <a:ext cx="9144000" cy="1733965"/>
          </a:xfrm>
        </p:spPr>
        <p:txBody>
          <a:bodyPr>
            <a:normAutofit lnSpcReduction="10000"/>
          </a:bodyPr>
          <a:lstStyle/>
          <a:p>
            <a:r>
              <a:rPr lang="en-US" altLang="zh-CN" b="1" dirty="0">
                <a:solidFill>
                  <a:srgbClr val="FF0000"/>
                </a:solidFill>
              </a:rPr>
              <a:t>Xiao Wang</a:t>
            </a:r>
          </a:p>
          <a:p>
            <a:r>
              <a:rPr lang="en-US" altLang="zh-CN" dirty="0"/>
              <a:t>September 29</a:t>
            </a:r>
            <a:r>
              <a:rPr lang="en-US" altLang="zh-CN" baseline="30000" dirty="0"/>
              <a:t>th</a:t>
            </a:r>
            <a:r>
              <a:rPr lang="en-US" altLang="zh-CN" dirty="0"/>
              <a:t>, 2025, BPCS2025@Beijing</a:t>
            </a:r>
          </a:p>
          <a:p>
            <a:r>
              <a:rPr lang="en-US" altLang="zh-CN" i="1" dirty="0"/>
              <a:t>Based on our current work </a:t>
            </a:r>
          </a:p>
          <a:p>
            <a:r>
              <a:rPr lang="en-US" altLang="zh-CN" dirty="0"/>
              <a:t>In collaboration with Chi Tian, Csaba Balazs</a:t>
            </a:r>
          </a:p>
        </p:txBody>
      </p:sp>
      <p:sp>
        <p:nvSpPr>
          <p:cNvPr id="3" name="标题 2">
            <a:extLst>
              <a:ext uri="{FF2B5EF4-FFF2-40B4-BE49-F238E27FC236}">
                <a16:creationId xmlns:a16="http://schemas.microsoft.com/office/drawing/2014/main" id="{3EED421F-6289-4366-BAC9-29C39EF13C90}"/>
              </a:ext>
            </a:extLst>
          </p:cNvPr>
          <p:cNvSpPr>
            <a:spLocks noGrp="1"/>
          </p:cNvSpPr>
          <p:nvPr>
            <p:ph type="title"/>
          </p:nvPr>
        </p:nvSpPr>
        <p:spPr>
          <a:xfrm>
            <a:off x="838200" y="1022775"/>
            <a:ext cx="10515600" cy="1733966"/>
          </a:xfrm>
        </p:spPr>
        <p:txBody>
          <a:bodyPr>
            <a:normAutofit fontScale="90000"/>
          </a:bodyPr>
          <a:lstStyle/>
          <a:p>
            <a:r>
              <a:rPr lang="en-US" altLang="zh-CN" b="1" dirty="0"/>
              <a:t>GWs from Sound </a:t>
            </a:r>
            <a:r>
              <a:rPr lang="en-US" altLang="zh-CN" dirty="0"/>
              <a:t>W</a:t>
            </a:r>
            <a:r>
              <a:rPr lang="en-US" altLang="zh-CN" b="1" dirty="0"/>
              <a:t>aves: </a:t>
            </a:r>
            <a:br>
              <a:rPr lang="en-US" altLang="zh-CN" b="1" dirty="0"/>
            </a:br>
            <a:r>
              <a:rPr lang="en-US" altLang="zh-CN" b="0" i="1" dirty="0"/>
              <a:t>effects of inverse hydrodynamics and cosmic expansion</a:t>
            </a:r>
            <a:endParaRPr lang="zh-CN" altLang="en-US" b="0" i="1" dirty="0"/>
          </a:p>
        </p:txBody>
      </p:sp>
    </p:spTree>
    <p:extLst>
      <p:ext uri="{BB962C8B-B14F-4D97-AF65-F5344CB8AC3E}">
        <p14:creationId xmlns:p14="http://schemas.microsoft.com/office/powerpoint/2010/main" val="482043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BDE546-2771-6E55-761D-0C8104C2E26C}"/>
              </a:ext>
            </a:extLst>
          </p:cNvPr>
          <p:cNvSpPr>
            <a:spLocks noGrp="1"/>
          </p:cNvSpPr>
          <p:nvPr>
            <p:ph type="title"/>
          </p:nvPr>
        </p:nvSpPr>
        <p:spPr/>
        <p:txBody>
          <a:bodyPr/>
          <a:lstStyle/>
          <a:p>
            <a:r>
              <a:rPr lang="en-US" altLang="zh-CN" dirty="0"/>
              <a:t>Modellings of GW Production</a:t>
            </a:r>
          </a:p>
        </p:txBody>
      </p:sp>
      <p:sp>
        <p:nvSpPr>
          <p:cNvPr id="3" name="内容占位符 2">
            <a:extLst>
              <a:ext uri="{FF2B5EF4-FFF2-40B4-BE49-F238E27FC236}">
                <a16:creationId xmlns:a16="http://schemas.microsoft.com/office/drawing/2014/main" id="{6B671F43-A807-50C7-EDF0-F15F608740EF}"/>
              </a:ext>
            </a:extLst>
          </p:cNvPr>
          <p:cNvSpPr>
            <a:spLocks noGrp="1"/>
          </p:cNvSpPr>
          <p:nvPr>
            <p:ph idx="1"/>
          </p:nvPr>
        </p:nvSpPr>
        <p:spPr/>
        <p:txBody>
          <a:bodyPr/>
          <a:lstStyle/>
          <a:p>
            <a:pPr marL="0" indent="0">
              <a:buNone/>
            </a:pPr>
            <a:r>
              <a:rPr lang="en-US" altLang="zh-CN" b="1" u="sng" dirty="0"/>
              <a:t>Sound Shell Model (SSM) </a:t>
            </a:r>
            <a:r>
              <a:rPr lang="en-US" altLang="zh-CN" sz="1800" i="1" dirty="0"/>
              <a:t>(Hindmarsh et al. JCAP’19 + </a:t>
            </a:r>
            <a:r>
              <a:rPr lang="en-AU" altLang="zh-CN" sz="1800" i="1" dirty="0"/>
              <a:t>Roper Pol </a:t>
            </a:r>
            <a:r>
              <a:rPr lang="en-US" altLang="zh-CN" sz="1800" i="1" dirty="0"/>
              <a:t>et al. PRD ’23)</a:t>
            </a:r>
          </a:p>
          <a:p>
            <a:r>
              <a:rPr lang="en-US" altLang="zh-CN" dirty="0"/>
              <a:t>A simi-analytic method (Introduced lots of approximations)</a:t>
            </a:r>
          </a:p>
          <a:p>
            <a:pPr lvl="1"/>
            <a:r>
              <a:rPr lang="en-AU" altLang="zh-CN" dirty="0"/>
              <a:t>Fluid velocities are non-relativistic. </a:t>
            </a:r>
          </a:p>
          <a:p>
            <a:pPr lvl="1"/>
            <a:r>
              <a:rPr lang="en-US" altLang="zh-CN" dirty="0"/>
              <a:t>The fluid velocity field is Gaussian, irrotational and statistically homogeneous. </a:t>
            </a:r>
          </a:p>
          <a:p>
            <a:pPr lvl="1"/>
            <a:r>
              <a:rPr lang="en-US" altLang="zh-CN" dirty="0"/>
              <a:t>The velocity field is represented as a linear superposition of self-similar fluid profiles.</a:t>
            </a:r>
          </a:p>
          <a:p>
            <a:pPr lvl="1"/>
            <a:r>
              <a:rPr lang="en-US" altLang="zh-CN" dirty="0"/>
              <a:t>The velocity correlator remains stationary and bubbles are entirely annihilated once half of their volume has transitioned into the stable phase. </a:t>
            </a:r>
          </a:p>
          <a:p>
            <a:pPr marL="0" indent="0">
              <a:buNone/>
            </a:pPr>
            <a:r>
              <a:rPr lang="en-US" altLang="zh-CN" dirty="0">
                <a:solidFill>
                  <a:schemeClr val="accent5">
                    <a:lumMod val="75000"/>
                  </a:schemeClr>
                </a:solidFill>
              </a:rPr>
              <a:t>GW spectrum of SSM</a:t>
            </a:r>
          </a:p>
          <a:p>
            <a:pPr marL="0" indent="0">
              <a:buNone/>
            </a:pPr>
            <a:endParaRPr lang="en-US" altLang="zh-CN" dirty="0"/>
          </a:p>
        </p:txBody>
      </p:sp>
      <p:sp>
        <p:nvSpPr>
          <p:cNvPr id="4" name="日期占位符 3">
            <a:extLst>
              <a:ext uri="{FF2B5EF4-FFF2-40B4-BE49-F238E27FC236}">
                <a16:creationId xmlns:a16="http://schemas.microsoft.com/office/drawing/2014/main" id="{59977580-0D91-D3E1-5A7A-51C2C272D18B}"/>
              </a:ext>
            </a:extLst>
          </p:cNvPr>
          <p:cNvSpPr>
            <a:spLocks noGrp="1"/>
          </p:cNvSpPr>
          <p:nvPr>
            <p:ph type="dt" sz="half" idx="10"/>
          </p:nvPr>
        </p:nvSpPr>
        <p:spPr/>
        <p:txBody>
          <a:bodyPr/>
          <a:lstStyle/>
          <a:p>
            <a:fld id="{516D860A-8E72-4E69-99F5-24C180C66E6E}" type="datetime1">
              <a:rPr lang="zh-CN" altLang="en-US" smtClean="0"/>
              <a:t>2025/9/29</a:t>
            </a:fld>
            <a:endParaRPr lang="zh-CN" altLang="en-US"/>
          </a:p>
        </p:txBody>
      </p:sp>
      <p:sp>
        <p:nvSpPr>
          <p:cNvPr id="5" name="灯片编号占位符 4">
            <a:extLst>
              <a:ext uri="{FF2B5EF4-FFF2-40B4-BE49-F238E27FC236}">
                <a16:creationId xmlns:a16="http://schemas.microsoft.com/office/drawing/2014/main" id="{E1BF2C18-B932-58FF-B7CC-1C68EA783ADF}"/>
              </a:ext>
            </a:extLst>
          </p:cNvPr>
          <p:cNvSpPr>
            <a:spLocks noGrp="1"/>
          </p:cNvSpPr>
          <p:nvPr>
            <p:ph type="sldNum" sz="quarter" idx="12"/>
          </p:nvPr>
        </p:nvSpPr>
        <p:spPr/>
        <p:txBody>
          <a:bodyPr/>
          <a:lstStyle/>
          <a:p>
            <a:fld id="{4848669B-E643-43EC-A659-71ED8C09CD5A}" type="slidenum">
              <a:rPr lang="zh-CN" altLang="en-US" smtClean="0"/>
              <a:pPr/>
              <a:t>10</a:t>
            </a:fld>
            <a:endParaRPr lang="zh-CN" altLang="en-US" dirty="0"/>
          </a:p>
        </p:txBody>
      </p:sp>
      <p:grpSp>
        <p:nvGrpSpPr>
          <p:cNvPr id="12" name="组合 11">
            <a:extLst>
              <a:ext uri="{FF2B5EF4-FFF2-40B4-BE49-F238E27FC236}">
                <a16:creationId xmlns:a16="http://schemas.microsoft.com/office/drawing/2014/main" id="{64162E30-21E1-E3AC-3BFF-5458C3F8FE52}"/>
              </a:ext>
            </a:extLst>
          </p:cNvPr>
          <p:cNvGrpSpPr/>
          <p:nvPr/>
        </p:nvGrpSpPr>
        <p:grpSpPr>
          <a:xfrm>
            <a:off x="2901657" y="4873846"/>
            <a:ext cx="5708943" cy="859751"/>
            <a:chOff x="2724418" y="5224036"/>
            <a:chExt cx="5708943" cy="859751"/>
          </a:xfrm>
        </p:grpSpPr>
        <p:pic>
          <p:nvPicPr>
            <p:cNvPr id="9" name="图片 8">
              <a:extLst>
                <a:ext uri="{FF2B5EF4-FFF2-40B4-BE49-F238E27FC236}">
                  <a16:creationId xmlns:a16="http://schemas.microsoft.com/office/drawing/2014/main" id="{3FBE8AAB-2C60-103A-FBF2-8DD541DEF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686" y="5224036"/>
              <a:ext cx="2668408" cy="370224"/>
            </a:xfrm>
            <a:prstGeom prst="rect">
              <a:avLst/>
            </a:prstGeom>
          </p:spPr>
        </p:pic>
        <p:pic>
          <p:nvPicPr>
            <p:cNvPr id="11" name="图片 10">
              <a:extLst>
                <a:ext uri="{FF2B5EF4-FFF2-40B4-BE49-F238E27FC236}">
                  <a16:creationId xmlns:a16="http://schemas.microsoft.com/office/drawing/2014/main" id="{0A2C5169-BF14-95AA-E297-E960963049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418" y="5632914"/>
              <a:ext cx="5708943" cy="450873"/>
            </a:xfrm>
            <a:prstGeom prst="rect">
              <a:avLst/>
            </a:prstGeom>
          </p:spPr>
        </p:pic>
      </p:grpSp>
      <p:pic>
        <p:nvPicPr>
          <p:cNvPr id="13" name="图片 12">
            <a:extLst>
              <a:ext uri="{FF2B5EF4-FFF2-40B4-BE49-F238E27FC236}">
                <a16:creationId xmlns:a16="http://schemas.microsoft.com/office/drawing/2014/main" id="{52713266-D3A9-173F-322F-5C0A04EEA2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041" y="2624715"/>
            <a:ext cx="1086605" cy="390396"/>
          </a:xfrm>
          <a:prstGeom prst="rect">
            <a:avLst/>
          </a:prstGeom>
        </p:spPr>
      </p:pic>
    </p:spTree>
    <p:extLst>
      <p:ext uri="{BB962C8B-B14F-4D97-AF65-F5344CB8AC3E}">
        <p14:creationId xmlns:p14="http://schemas.microsoft.com/office/powerpoint/2010/main" val="4053449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C92302-563D-36FC-4173-E594A024868A}"/>
              </a:ext>
            </a:extLst>
          </p:cNvPr>
          <p:cNvSpPr>
            <a:spLocks noGrp="1"/>
          </p:cNvSpPr>
          <p:nvPr>
            <p:ph type="title"/>
          </p:nvPr>
        </p:nvSpPr>
        <p:spPr/>
        <p:txBody>
          <a:bodyPr/>
          <a:lstStyle/>
          <a:p>
            <a:r>
              <a:rPr lang="en-US" altLang="zh-CN" dirty="0"/>
              <a:t>Modellings of GW Production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2F94A4C-B841-D1D2-2BB9-CC434117AD11}"/>
                  </a:ext>
                </a:extLst>
              </p:cNvPr>
              <p:cNvSpPr>
                <a:spLocks noGrp="1"/>
              </p:cNvSpPr>
              <p:nvPr>
                <p:ph idx="1"/>
              </p:nvPr>
            </p:nvSpPr>
            <p:spPr/>
            <p:txBody>
              <a:bodyPr/>
              <a:lstStyle/>
              <a:p>
                <a:pPr marL="0" indent="0">
                  <a:buNone/>
                </a:pPr>
                <a:r>
                  <a:rPr lang="en-US" altLang="zh-CN" b="1" u="sng" dirty="0"/>
                  <a:t>Higgsless simulation </a:t>
                </a:r>
                <a:r>
                  <a:rPr lang="en-US" altLang="zh-CN" sz="1800" i="1" dirty="0"/>
                  <a:t>(</a:t>
                </a:r>
                <a:r>
                  <a:rPr lang="en-US" altLang="zh-CN" sz="1800" i="1" dirty="0" err="1"/>
                  <a:t>Jinno</a:t>
                </a:r>
                <a:r>
                  <a:rPr lang="en-US" altLang="zh-CN" sz="1800" i="1" dirty="0"/>
                  <a:t> et al. ’23 + Caprini et al. ’25)</a:t>
                </a:r>
              </a:p>
              <a:p>
                <a:r>
                  <a:rPr lang="en-US" altLang="zh-CN" dirty="0"/>
                  <a:t>A numerical method </a:t>
                </a:r>
              </a:p>
              <a:p>
                <a:pPr lvl="1"/>
                <a:r>
                  <a:rPr lang="en-US" altLang="zh-CN" dirty="0"/>
                  <a:t>Neglecting the scalar field, numerically solving fluid equation to get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𝑇</m:t>
                        </m:r>
                      </m:e>
                      <m:sup>
                        <m:r>
                          <a:rPr lang="en-US" altLang="zh-CN" b="0" i="1" smtClean="0">
                            <a:latin typeface="Cambria Math" panose="02040503050406030204" pitchFamily="18" charset="0"/>
                          </a:rPr>
                          <m:t>𝜇𝜈</m:t>
                        </m:r>
                      </m:sup>
                    </m:sSup>
                  </m:oMath>
                </a14:m>
                <a:endParaRPr lang="en-US" altLang="zh-CN" dirty="0"/>
              </a:p>
              <a:p>
                <a:endParaRPr lang="en-US" altLang="zh-CN" dirty="0"/>
              </a:p>
              <a:p>
                <a:endParaRPr lang="en-US" altLang="zh-CN" dirty="0"/>
              </a:p>
              <a:p>
                <a:endParaRPr lang="en-US" altLang="zh-CN" dirty="0"/>
              </a:p>
              <a:p>
                <a:endParaRPr lang="en-US" altLang="zh-CN" dirty="0"/>
              </a:p>
              <a:p>
                <a:pPr marL="0" indent="0">
                  <a:buNone/>
                </a:pPr>
                <a:r>
                  <a:rPr lang="en-US" altLang="zh-CN" sz="2000" dirty="0"/>
                  <a:t>GW spectrum of </a:t>
                </a:r>
                <a:r>
                  <a:rPr lang="en-US" altLang="zh-CN" sz="2000" dirty="0" err="1"/>
                  <a:t>Higgsless</a:t>
                </a:r>
                <a:r>
                  <a:rPr lang="en-US" altLang="zh-CN" sz="2000" dirty="0"/>
                  <a:t> simulation</a:t>
                </a:r>
                <a:endParaRPr lang="zh-CN" altLang="en-US" sz="2000" dirty="0"/>
              </a:p>
            </p:txBody>
          </p:sp>
        </mc:Choice>
        <mc:Fallback xmlns="">
          <p:sp>
            <p:nvSpPr>
              <p:cNvPr id="3" name="内容占位符 2">
                <a:extLst>
                  <a:ext uri="{FF2B5EF4-FFF2-40B4-BE49-F238E27FC236}">
                    <a16:creationId xmlns:a16="http://schemas.microsoft.com/office/drawing/2014/main" id="{F2F94A4C-B841-D1D2-2BB9-CC434117AD11}"/>
                  </a:ext>
                </a:extLst>
              </p:cNvPr>
              <p:cNvSpPr>
                <a:spLocks noGrp="1" noRot="1" noChangeAspect="1" noMove="1" noResize="1" noEditPoints="1" noAdjustHandles="1" noChangeArrowheads="1" noChangeShapeType="1" noTextEdit="1"/>
              </p:cNvSpPr>
              <p:nvPr>
                <p:ph idx="1"/>
              </p:nvPr>
            </p:nvSpPr>
            <p:spPr>
              <a:blipFill>
                <a:blip r:embed="rId3"/>
                <a:stretch>
                  <a:fillRect l="-928" t="-196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3E0F4651-D98A-7A5C-FD49-7FEA3F1C1551}"/>
              </a:ext>
            </a:extLst>
          </p:cNvPr>
          <p:cNvSpPr>
            <a:spLocks noGrp="1"/>
          </p:cNvSpPr>
          <p:nvPr>
            <p:ph type="dt" sz="half" idx="10"/>
          </p:nvPr>
        </p:nvSpPr>
        <p:spPr/>
        <p:txBody>
          <a:bodyPr/>
          <a:lstStyle/>
          <a:p>
            <a:fld id="{516D860A-8E72-4E69-99F5-24C180C66E6E}" type="datetime1">
              <a:rPr lang="zh-CN" altLang="en-US" smtClean="0"/>
              <a:t>2025/9/29</a:t>
            </a:fld>
            <a:endParaRPr lang="zh-CN" altLang="en-US"/>
          </a:p>
        </p:txBody>
      </p:sp>
      <p:sp>
        <p:nvSpPr>
          <p:cNvPr id="5" name="灯片编号占位符 4">
            <a:extLst>
              <a:ext uri="{FF2B5EF4-FFF2-40B4-BE49-F238E27FC236}">
                <a16:creationId xmlns:a16="http://schemas.microsoft.com/office/drawing/2014/main" id="{B4F2B946-19AF-3D37-C1EB-132380A51F58}"/>
              </a:ext>
            </a:extLst>
          </p:cNvPr>
          <p:cNvSpPr>
            <a:spLocks noGrp="1"/>
          </p:cNvSpPr>
          <p:nvPr>
            <p:ph type="sldNum" sz="quarter" idx="12"/>
          </p:nvPr>
        </p:nvSpPr>
        <p:spPr/>
        <p:txBody>
          <a:bodyPr/>
          <a:lstStyle/>
          <a:p>
            <a:fld id="{4848669B-E643-43EC-A659-71ED8C09CD5A}" type="slidenum">
              <a:rPr lang="zh-CN" altLang="en-US" smtClean="0"/>
              <a:pPr/>
              <a:t>11</a:t>
            </a:fld>
            <a:endParaRPr lang="zh-CN" altLang="en-US" dirty="0"/>
          </a:p>
        </p:txBody>
      </p:sp>
      <p:grpSp>
        <p:nvGrpSpPr>
          <p:cNvPr id="10" name="组合 9">
            <a:extLst>
              <a:ext uri="{FF2B5EF4-FFF2-40B4-BE49-F238E27FC236}">
                <a16:creationId xmlns:a16="http://schemas.microsoft.com/office/drawing/2014/main" id="{33C4B3DF-911F-A507-1218-D4A98AF85050}"/>
              </a:ext>
            </a:extLst>
          </p:cNvPr>
          <p:cNvGrpSpPr/>
          <p:nvPr/>
        </p:nvGrpSpPr>
        <p:grpSpPr>
          <a:xfrm>
            <a:off x="838200" y="3139137"/>
            <a:ext cx="10515600" cy="1724314"/>
            <a:chOff x="838200" y="4532928"/>
            <a:chExt cx="10515600" cy="1724314"/>
          </a:xfrm>
        </p:grpSpPr>
        <p:grpSp>
          <p:nvGrpSpPr>
            <p:cNvPr id="11" name="组合 10">
              <a:extLst>
                <a:ext uri="{FF2B5EF4-FFF2-40B4-BE49-F238E27FC236}">
                  <a16:creationId xmlns:a16="http://schemas.microsoft.com/office/drawing/2014/main" id="{3CA9C5AA-E5A5-C4FB-18EC-3D5CC3E99534}"/>
                </a:ext>
              </a:extLst>
            </p:cNvPr>
            <p:cNvGrpSpPr/>
            <p:nvPr/>
          </p:nvGrpSpPr>
          <p:grpSpPr>
            <a:xfrm>
              <a:off x="838200" y="4534865"/>
              <a:ext cx="10515600" cy="1722377"/>
              <a:chOff x="838200" y="2411340"/>
              <a:chExt cx="10515600" cy="1722377"/>
            </a:xfrm>
          </p:grpSpPr>
          <p:sp>
            <p:nvSpPr>
              <p:cNvPr id="13" name="矩形: 圆角 12">
                <a:extLst>
                  <a:ext uri="{FF2B5EF4-FFF2-40B4-BE49-F238E27FC236}">
                    <a16:creationId xmlns:a16="http://schemas.microsoft.com/office/drawing/2014/main" id="{39255ECB-3287-6818-8689-BD16CE39818F}"/>
                  </a:ext>
                </a:extLst>
              </p:cNvPr>
              <p:cNvSpPr/>
              <p:nvPr/>
            </p:nvSpPr>
            <p:spPr>
              <a:xfrm>
                <a:off x="838200" y="2411340"/>
                <a:ext cx="10515600" cy="1722377"/>
              </a:xfrm>
              <a:prstGeom prst="roundRect">
                <a:avLst>
                  <a:gd name="adj" fmla="val 7005"/>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1C4FAA6E-7882-FC3E-DAD6-89E391A9D158}"/>
                  </a:ext>
                </a:extLst>
              </p:cNvPr>
              <p:cNvSpPr txBox="1"/>
              <p:nvPr/>
            </p:nvSpPr>
            <p:spPr>
              <a:xfrm>
                <a:off x="3847839" y="2949971"/>
                <a:ext cx="1993025" cy="646331"/>
              </a:xfrm>
              <a:prstGeom prst="rect">
                <a:avLst/>
              </a:prstGeom>
              <a:noFill/>
              <a:ln>
                <a:solidFill>
                  <a:srgbClr val="FF0000"/>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Solving fluid equations </a:t>
                </a:r>
                <a:endParaRPr lang="zh-CN" altLang="en-US"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EFC170BD-62D1-607A-A228-070D636DAF87}"/>
                  </a:ext>
                </a:extLst>
              </p:cNvPr>
              <p:cNvSpPr txBox="1"/>
              <p:nvPr/>
            </p:nvSpPr>
            <p:spPr>
              <a:xfrm>
                <a:off x="1103588" y="2949970"/>
                <a:ext cx="1993025" cy="646331"/>
              </a:xfrm>
              <a:prstGeom prst="rect">
                <a:avLst/>
              </a:prstGeom>
              <a:noFill/>
              <a:ln>
                <a:solidFill>
                  <a:srgbClr val="FF0000"/>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Bubble nucleation history</a:t>
                </a:r>
                <a:endParaRPr lang="zh-CN" altLang="en-US"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5C406997-C224-C3A9-920A-42F6890B1B7F}"/>
                  </a:ext>
                </a:extLst>
              </p:cNvPr>
              <p:cNvSpPr txBox="1"/>
              <p:nvPr/>
            </p:nvSpPr>
            <p:spPr>
              <a:xfrm>
                <a:off x="6578298" y="2949970"/>
                <a:ext cx="1993025" cy="646331"/>
              </a:xfrm>
              <a:prstGeom prst="rect">
                <a:avLst/>
              </a:prstGeom>
              <a:noFill/>
              <a:ln>
                <a:solidFill>
                  <a:srgbClr val="FF0000"/>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Weinberg’s formula </a:t>
                </a:r>
                <a:endParaRPr lang="zh-CN" altLang="en-US" dirty="0">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8E5148E2-32E7-1E7C-B93A-CA1C4441399C}"/>
                  </a:ext>
                </a:extLst>
              </p:cNvPr>
              <p:cNvSpPr txBox="1"/>
              <p:nvPr/>
            </p:nvSpPr>
            <p:spPr>
              <a:xfrm>
                <a:off x="9219417" y="3086894"/>
                <a:ext cx="1993025" cy="369332"/>
              </a:xfrm>
              <a:prstGeom prst="rect">
                <a:avLst/>
              </a:prstGeom>
              <a:noFill/>
              <a:ln>
                <a:solidFill>
                  <a:srgbClr val="FF0000"/>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GW spectrum </a:t>
                </a:r>
                <a:endParaRPr lang="zh-CN" altLang="en-US" dirty="0">
                  <a:latin typeface="Times New Roman" panose="02020603050405020304" pitchFamily="18" charset="0"/>
                  <a:cs typeface="Times New Roman" panose="02020603050405020304" pitchFamily="18" charset="0"/>
                </a:endParaRPr>
              </a:p>
            </p:txBody>
          </p:sp>
          <p:cxnSp>
            <p:nvCxnSpPr>
              <p:cNvPr id="18" name="直接箭头连接符 17">
                <a:extLst>
                  <a:ext uri="{FF2B5EF4-FFF2-40B4-BE49-F238E27FC236}">
                    <a16:creationId xmlns:a16="http://schemas.microsoft.com/office/drawing/2014/main" id="{649B6A69-888D-A796-F4F8-E4EC72711C23}"/>
                  </a:ext>
                </a:extLst>
              </p:cNvPr>
              <p:cNvCxnSpPr>
                <a:cxnSpLocks/>
                <a:stCxn id="15" idx="3"/>
                <a:endCxn id="14" idx="1"/>
              </p:cNvCxnSpPr>
              <p:nvPr/>
            </p:nvCxnSpPr>
            <p:spPr>
              <a:xfrm>
                <a:off x="3096613" y="3273136"/>
                <a:ext cx="751226"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2882EB75-4AE7-F0BF-5889-3C62EB1A32F1}"/>
                  </a:ext>
                </a:extLst>
              </p:cNvPr>
              <p:cNvCxnSpPr>
                <a:stCxn id="14" idx="3"/>
                <a:endCxn id="16" idx="1"/>
              </p:cNvCxnSpPr>
              <p:nvPr/>
            </p:nvCxnSpPr>
            <p:spPr>
              <a:xfrm flipV="1">
                <a:off x="5840864" y="3273136"/>
                <a:ext cx="737434"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C9D15E4A-2FE5-1934-E873-2E069EF49510}"/>
                  </a:ext>
                </a:extLst>
              </p:cNvPr>
              <p:cNvCxnSpPr>
                <a:stCxn id="16" idx="3"/>
                <a:endCxn id="17" idx="1"/>
              </p:cNvCxnSpPr>
              <p:nvPr/>
            </p:nvCxnSpPr>
            <p:spPr>
              <a:xfrm flipV="1">
                <a:off x="8571323" y="3271560"/>
                <a:ext cx="648094" cy="15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文本框 11">
              <a:extLst>
                <a:ext uri="{FF2B5EF4-FFF2-40B4-BE49-F238E27FC236}">
                  <a16:creationId xmlns:a16="http://schemas.microsoft.com/office/drawing/2014/main" id="{D00A2C2E-09DD-DE30-C1AC-08DF5FD94861}"/>
                </a:ext>
              </a:extLst>
            </p:cNvPr>
            <p:cNvSpPr txBox="1"/>
            <p:nvPr/>
          </p:nvSpPr>
          <p:spPr>
            <a:xfrm>
              <a:off x="9680027" y="4532928"/>
              <a:ext cx="1532415" cy="369332"/>
            </a:xfrm>
            <a:prstGeom prst="rect">
              <a:avLst/>
            </a:prstGeom>
            <a:noFill/>
          </p:spPr>
          <p:txBody>
            <a:bodyPr wrap="square" rtlCol="0">
              <a:spAutoFit/>
            </a:bodyPr>
            <a:lstStyle/>
            <a:p>
              <a:pPr algn="ctr"/>
              <a:r>
                <a:rPr lang="en-US" altLang="zh-CN" b="1" i="1" dirty="0">
                  <a:solidFill>
                    <a:srgbClr val="FF0000"/>
                  </a:solidFill>
                  <a:latin typeface="Times New Roman" panose="02020603050405020304" pitchFamily="18" charset="0"/>
                  <a:cs typeface="Times New Roman" panose="02020603050405020304" pitchFamily="18" charset="0"/>
                </a:rPr>
                <a:t>Minkowski</a:t>
              </a:r>
              <a:endParaRPr lang="zh-CN" altLang="en-US" b="1" i="1" dirty="0">
                <a:solidFill>
                  <a:srgbClr val="FF0000"/>
                </a:solidFill>
                <a:latin typeface="Times New Roman" panose="02020603050405020304" pitchFamily="18" charset="0"/>
                <a:cs typeface="Times New Roman" panose="02020603050405020304" pitchFamily="18" charset="0"/>
              </a:endParaRPr>
            </a:p>
          </p:txBody>
        </p:sp>
      </p:grpSp>
      <p:pic>
        <p:nvPicPr>
          <p:cNvPr id="21" name="图片 20">
            <a:extLst>
              <a:ext uri="{FF2B5EF4-FFF2-40B4-BE49-F238E27FC236}">
                <a16:creationId xmlns:a16="http://schemas.microsoft.com/office/drawing/2014/main" id="{FB791385-7277-D031-3CCD-B233D2324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179" y="5402081"/>
            <a:ext cx="5245370" cy="571530"/>
          </a:xfrm>
          <a:prstGeom prst="rect">
            <a:avLst/>
          </a:prstGeom>
        </p:spPr>
      </p:pic>
    </p:spTree>
    <p:extLst>
      <p:ext uri="{BB962C8B-B14F-4D97-AF65-F5344CB8AC3E}">
        <p14:creationId xmlns:p14="http://schemas.microsoft.com/office/powerpoint/2010/main" val="1272061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A9278-3A34-0378-356A-037611DBF7DF}"/>
              </a:ext>
            </a:extLst>
          </p:cNvPr>
          <p:cNvSpPr>
            <a:spLocks noGrp="1"/>
          </p:cNvSpPr>
          <p:nvPr>
            <p:ph type="title"/>
          </p:nvPr>
        </p:nvSpPr>
        <p:spPr/>
        <p:txBody>
          <a:bodyPr/>
          <a:lstStyle/>
          <a:p>
            <a:r>
              <a:rPr lang="en-US" altLang="zh-CN" dirty="0"/>
              <a:t>Modellings of GW Production</a:t>
            </a:r>
            <a:endParaRPr lang="zh-CN" altLang="en-US" dirty="0"/>
          </a:p>
        </p:txBody>
      </p:sp>
      <p:sp>
        <p:nvSpPr>
          <p:cNvPr id="3" name="内容占位符 2">
            <a:extLst>
              <a:ext uri="{FF2B5EF4-FFF2-40B4-BE49-F238E27FC236}">
                <a16:creationId xmlns:a16="http://schemas.microsoft.com/office/drawing/2014/main" id="{7E277C7A-2B20-972C-4019-C20AD38F5DB7}"/>
              </a:ext>
            </a:extLst>
          </p:cNvPr>
          <p:cNvSpPr>
            <a:spLocks noGrp="1"/>
          </p:cNvSpPr>
          <p:nvPr>
            <p:ph idx="1"/>
          </p:nvPr>
        </p:nvSpPr>
        <p:spPr/>
        <p:txBody>
          <a:bodyPr/>
          <a:lstStyle/>
          <a:p>
            <a:r>
              <a:rPr lang="en-US" altLang="zh-CN" dirty="0"/>
              <a:t>GW Spectrum from SSM (</a:t>
            </a:r>
            <a:r>
              <a:rPr lang="en-US" altLang="zh-CN" b="1" i="1" u="sng" dirty="0">
                <a:solidFill>
                  <a:srgbClr val="FF0000"/>
                </a:solidFill>
              </a:rPr>
              <a:t>preliminary results</a:t>
            </a:r>
            <a:r>
              <a:rPr lang="en-US" altLang="zh-CN" dirty="0"/>
              <a:t>)</a:t>
            </a:r>
            <a:endParaRPr lang="zh-CN" altLang="en-US" dirty="0"/>
          </a:p>
        </p:txBody>
      </p:sp>
      <p:sp>
        <p:nvSpPr>
          <p:cNvPr id="4" name="日期占位符 3">
            <a:extLst>
              <a:ext uri="{FF2B5EF4-FFF2-40B4-BE49-F238E27FC236}">
                <a16:creationId xmlns:a16="http://schemas.microsoft.com/office/drawing/2014/main" id="{3FA368DC-F662-03D6-0459-C62EE28DBDE0}"/>
              </a:ext>
            </a:extLst>
          </p:cNvPr>
          <p:cNvSpPr>
            <a:spLocks noGrp="1"/>
          </p:cNvSpPr>
          <p:nvPr>
            <p:ph type="dt" sz="half" idx="10"/>
          </p:nvPr>
        </p:nvSpPr>
        <p:spPr/>
        <p:txBody>
          <a:bodyPr/>
          <a:lstStyle/>
          <a:p>
            <a:fld id="{516D860A-8E72-4E69-99F5-24C180C66E6E}" type="datetime1">
              <a:rPr lang="zh-CN" altLang="en-US" smtClean="0"/>
              <a:t>2025/9/29</a:t>
            </a:fld>
            <a:endParaRPr lang="zh-CN" altLang="en-US"/>
          </a:p>
        </p:txBody>
      </p:sp>
      <p:sp>
        <p:nvSpPr>
          <p:cNvPr id="5" name="灯片编号占位符 4">
            <a:extLst>
              <a:ext uri="{FF2B5EF4-FFF2-40B4-BE49-F238E27FC236}">
                <a16:creationId xmlns:a16="http://schemas.microsoft.com/office/drawing/2014/main" id="{C5C9AB65-FB72-6E94-EE40-6D4CF5B8B97F}"/>
              </a:ext>
            </a:extLst>
          </p:cNvPr>
          <p:cNvSpPr>
            <a:spLocks noGrp="1"/>
          </p:cNvSpPr>
          <p:nvPr>
            <p:ph type="sldNum" sz="quarter" idx="12"/>
          </p:nvPr>
        </p:nvSpPr>
        <p:spPr/>
        <p:txBody>
          <a:bodyPr/>
          <a:lstStyle/>
          <a:p>
            <a:fld id="{4848669B-E643-43EC-A659-71ED8C09CD5A}" type="slidenum">
              <a:rPr lang="zh-CN" altLang="en-US" smtClean="0"/>
              <a:pPr/>
              <a:t>12</a:t>
            </a:fld>
            <a:endParaRPr lang="zh-CN" altLang="en-US" dirty="0"/>
          </a:p>
        </p:txBody>
      </p:sp>
      <p:pic>
        <p:nvPicPr>
          <p:cNvPr id="7" name="图片 6">
            <a:extLst>
              <a:ext uri="{FF2B5EF4-FFF2-40B4-BE49-F238E27FC236}">
                <a16:creationId xmlns:a16="http://schemas.microsoft.com/office/drawing/2014/main" id="{52344FE8-D35B-F1D4-E464-6E763B18C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667" y="2634611"/>
            <a:ext cx="10872666" cy="2038625"/>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E745C861-7D1A-7250-D895-D1AAD22D1C66}"/>
                  </a:ext>
                </a:extLst>
              </p:cNvPr>
              <p:cNvSpPr txBox="1"/>
              <p:nvPr/>
            </p:nvSpPr>
            <p:spPr>
              <a:xfrm>
                <a:off x="948092" y="4963434"/>
                <a:ext cx="10295816" cy="923330"/>
              </a:xfrm>
              <a:prstGeom prst="rect">
                <a:avLst/>
              </a:prstGeom>
              <a:noFill/>
            </p:spPr>
            <p:txBody>
              <a:bodyPr wrap="square" rtlCol="0">
                <a:spAutoFit/>
              </a:bodyPr>
              <a:lstStyle/>
              <a:p>
                <a:pPr algn="just"/>
                <a:r>
                  <a:rPr lang="en-US" altLang="zh-CN" dirty="0">
                    <a:latin typeface="Times New Roman" panose="02020603050405020304" pitchFamily="18" charset="0"/>
                    <a:cs typeface="Times New Roman" panose="02020603050405020304" pitchFamily="18" charset="0"/>
                  </a:rPr>
                  <a:t>GW spectra derived by the SSM for the same absolute value of </a:t>
                </a:r>
                <a14:m>
                  <m:oMath xmlns:m="http://schemas.openxmlformats.org/officeDocument/2006/math">
                    <m:r>
                      <a:rPr lang="en-US" altLang="zh-CN" b="0" i="1" smtClean="0">
                        <a:latin typeface="Cambria Math" panose="02040503050406030204" pitchFamily="18" charset="0"/>
                      </a:rPr>
                      <m:t>𝛼</m:t>
                    </m:r>
                  </m:oMath>
                </a14:m>
                <a:r>
                  <a:rPr lang="en-US" altLang="zh-CN" dirty="0">
                    <a:latin typeface="Times New Roman" panose="02020603050405020304" pitchFamily="18" charset="0"/>
                    <a:cs typeface="Times New Roman" panose="02020603050405020304" pitchFamily="18" charset="0"/>
                  </a:rPr>
                  <a:t> and four different wall velocities. The blue lines are the spectra from direct hydrodynamics, while the orange lines indicates the spectra from the inverse hydrodynamic solutions.</a:t>
                </a:r>
                <a:endParaRPr lang="zh-CN" altLang="en-US" dirty="0">
                  <a:latin typeface="Times New Roman" panose="02020603050405020304" pitchFamily="18" charset="0"/>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E745C861-7D1A-7250-D895-D1AAD22D1C66}"/>
                  </a:ext>
                </a:extLst>
              </p:cNvPr>
              <p:cNvSpPr txBox="1">
                <a:spLocks noRot="1" noChangeAspect="1" noMove="1" noResize="1" noEditPoints="1" noAdjustHandles="1" noChangeArrowheads="1" noChangeShapeType="1" noTextEdit="1"/>
              </p:cNvSpPr>
              <p:nvPr/>
            </p:nvSpPr>
            <p:spPr>
              <a:xfrm>
                <a:off x="948092" y="4963434"/>
                <a:ext cx="10295816" cy="923330"/>
              </a:xfrm>
              <a:prstGeom prst="rect">
                <a:avLst/>
              </a:prstGeom>
              <a:blipFill>
                <a:blip r:embed="rId3"/>
                <a:stretch>
                  <a:fillRect l="-533" t="-3289" r="-533" b="-92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3974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A8F1D7-4D3C-4044-C8C9-67DB00FFE104}"/>
              </a:ext>
            </a:extLst>
          </p:cNvPr>
          <p:cNvSpPr>
            <a:spLocks noGrp="1"/>
          </p:cNvSpPr>
          <p:nvPr>
            <p:ph type="title"/>
          </p:nvPr>
        </p:nvSpPr>
        <p:spPr/>
        <p:txBody>
          <a:bodyPr/>
          <a:lstStyle/>
          <a:p>
            <a:r>
              <a:rPr lang="en-US" altLang="zh-CN" dirty="0"/>
              <a:t>Modellings of GW Production</a:t>
            </a:r>
            <a:endParaRPr lang="zh-CN" altLang="en-US" dirty="0"/>
          </a:p>
        </p:txBody>
      </p:sp>
      <p:sp>
        <p:nvSpPr>
          <p:cNvPr id="3" name="内容占位符 2">
            <a:extLst>
              <a:ext uri="{FF2B5EF4-FFF2-40B4-BE49-F238E27FC236}">
                <a16:creationId xmlns:a16="http://schemas.microsoft.com/office/drawing/2014/main" id="{7EF6A359-3F09-E945-E9B5-9A2CDB93E017}"/>
              </a:ext>
            </a:extLst>
          </p:cNvPr>
          <p:cNvSpPr>
            <a:spLocks noGrp="1"/>
          </p:cNvSpPr>
          <p:nvPr>
            <p:ph idx="1"/>
          </p:nvPr>
        </p:nvSpPr>
        <p:spPr/>
        <p:txBody>
          <a:bodyPr/>
          <a:lstStyle/>
          <a:p>
            <a:r>
              <a:rPr lang="en-US" altLang="zh-CN" dirty="0"/>
              <a:t>GW spectra from </a:t>
            </a:r>
            <a:r>
              <a:rPr lang="en-US" altLang="zh-CN" dirty="0" err="1"/>
              <a:t>Higgsless</a:t>
            </a:r>
            <a:r>
              <a:rPr lang="en-US" altLang="zh-CN" dirty="0"/>
              <a:t> simulation</a:t>
            </a:r>
            <a:r>
              <a:rPr lang="zh-CN" altLang="en-US" dirty="0"/>
              <a:t> </a:t>
            </a:r>
            <a:r>
              <a:rPr lang="en-US" altLang="zh-CN" dirty="0"/>
              <a:t>(</a:t>
            </a:r>
            <a:r>
              <a:rPr lang="en-US" altLang="zh-CN" b="1" i="1" u="sng" dirty="0">
                <a:solidFill>
                  <a:srgbClr val="FF0000"/>
                </a:solidFill>
              </a:rPr>
              <a:t>preliminary results</a:t>
            </a:r>
            <a:r>
              <a:rPr lang="en-US" altLang="zh-CN" dirty="0"/>
              <a:t>)</a:t>
            </a:r>
          </a:p>
        </p:txBody>
      </p:sp>
      <p:sp>
        <p:nvSpPr>
          <p:cNvPr id="4" name="日期占位符 3">
            <a:extLst>
              <a:ext uri="{FF2B5EF4-FFF2-40B4-BE49-F238E27FC236}">
                <a16:creationId xmlns:a16="http://schemas.microsoft.com/office/drawing/2014/main" id="{A0E5C84B-3682-6675-1444-1655675C1B53}"/>
              </a:ext>
            </a:extLst>
          </p:cNvPr>
          <p:cNvSpPr>
            <a:spLocks noGrp="1"/>
          </p:cNvSpPr>
          <p:nvPr>
            <p:ph type="dt" sz="half" idx="10"/>
          </p:nvPr>
        </p:nvSpPr>
        <p:spPr/>
        <p:txBody>
          <a:bodyPr/>
          <a:lstStyle/>
          <a:p>
            <a:fld id="{516D860A-8E72-4E69-99F5-24C180C66E6E}" type="datetime1">
              <a:rPr lang="zh-CN" altLang="en-US" smtClean="0"/>
              <a:t>2025/9/29</a:t>
            </a:fld>
            <a:endParaRPr lang="zh-CN" altLang="en-US"/>
          </a:p>
        </p:txBody>
      </p:sp>
      <p:sp>
        <p:nvSpPr>
          <p:cNvPr id="5" name="灯片编号占位符 4">
            <a:extLst>
              <a:ext uri="{FF2B5EF4-FFF2-40B4-BE49-F238E27FC236}">
                <a16:creationId xmlns:a16="http://schemas.microsoft.com/office/drawing/2014/main" id="{C9C1773B-302F-B9B8-59D2-224F9752C4D5}"/>
              </a:ext>
            </a:extLst>
          </p:cNvPr>
          <p:cNvSpPr>
            <a:spLocks noGrp="1"/>
          </p:cNvSpPr>
          <p:nvPr>
            <p:ph type="sldNum" sz="quarter" idx="12"/>
          </p:nvPr>
        </p:nvSpPr>
        <p:spPr/>
        <p:txBody>
          <a:bodyPr/>
          <a:lstStyle/>
          <a:p>
            <a:fld id="{4848669B-E643-43EC-A659-71ED8C09CD5A}" type="slidenum">
              <a:rPr lang="zh-CN" altLang="en-US" smtClean="0"/>
              <a:pPr/>
              <a:t>13</a:t>
            </a:fld>
            <a:endParaRPr lang="zh-CN" altLang="en-US" dirty="0"/>
          </a:p>
        </p:txBody>
      </p:sp>
      <p:grpSp>
        <p:nvGrpSpPr>
          <p:cNvPr id="16" name="组合 15">
            <a:extLst>
              <a:ext uri="{FF2B5EF4-FFF2-40B4-BE49-F238E27FC236}">
                <a16:creationId xmlns:a16="http://schemas.microsoft.com/office/drawing/2014/main" id="{145A8094-A7B5-C206-A27F-1DC406FB6560}"/>
              </a:ext>
            </a:extLst>
          </p:cNvPr>
          <p:cNvGrpSpPr/>
          <p:nvPr/>
        </p:nvGrpSpPr>
        <p:grpSpPr>
          <a:xfrm>
            <a:off x="134347" y="3008034"/>
            <a:ext cx="11923305" cy="1986519"/>
            <a:chOff x="197869" y="3008033"/>
            <a:chExt cx="11923305" cy="1986519"/>
          </a:xfrm>
        </p:grpSpPr>
        <p:pic>
          <p:nvPicPr>
            <p:cNvPr id="9" name="图片 8">
              <a:extLst>
                <a:ext uri="{FF2B5EF4-FFF2-40B4-BE49-F238E27FC236}">
                  <a16:creationId xmlns:a16="http://schemas.microsoft.com/office/drawing/2014/main" id="{884B7BDF-37C2-D817-64AE-EA0217C12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9098" y="3008034"/>
              <a:ext cx="2973155" cy="1986517"/>
            </a:xfrm>
            <a:prstGeom prst="rect">
              <a:avLst/>
            </a:prstGeom>
          </p:spPr>
        </p:pic>
        <p:pic>
          <p:nvPicPr>
            <p:cNvPr id="11" name="图片 10">
              <a:extLst>
                <a:ext uri="{FF2B5EF4-FFF2-40B4-BE49-F238E27FC236}">
                  <a16:creationId xmlns:a16="http://schemas.microsoft.com/office/drawing/2014/main" id="{D1FDF947-9B8E-EC86-D55E-72BB69A17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637" y="3008034"/>
              <a:ext cx="2976461" cy="1986517"/>
            </a:xfrm>
            <a:prstGeom prst="rect">
              <a:avLst/>
            </a:prstGeom>
          </p:spPr>
        </p:pic>
        <p:pic>
          <p:nvPicPr>
            <p:cNvPr id="13" name="图片 12">
              <a:extLst>
                <a:ext uri="{FF2B5EF4-FFF2-40B4-BE49-F238E27FC236}">
                  <a16:creationId xmlns:a16="http://schemas.microsoft.com/office/drawing/2014/main" id="{794F1D4C-3B1D-BB22-DB09-C271E16B65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869" y="3008035"/>
              <a:ext cx="2984768" cy="1986517"/>
            </a:xfrm>
            <a:prstGeom prst="rect">
              <a:avLst/>
            </a:prstGeom>
          </p:spPr>
        </p:pic>
        <p:pic>
          <p:nvPicPr>
            <p:cNvPr id="15" name="图片 14">
              <a:extLst>
                <a:ext uri="{FF2B5EF4-FFF2-40B4-BE49-F238E27FC236}">
                  <a16:creationId xmlns:a16="http://schemas.microsoft.com/office/drawing/2014/main" id="{C10C2460-A7DB-37C7-3504-E31153CD99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2253" y="3008033"/>
              <a:ext cx="2988921" cy="1986518"/>
            </a:xfrm>
            <a:prstGeom prst="rect">
              <a:avLst/>
            </a:prstGeom>
          </p:spPr>
        </p:pic>
      </p:grpSp>
    </p:spTree>
    <p:extLst>
      <p:ext uri="{BB962C8B-B14F-4D97-AF65-F5344CB8AC3E}">
        <p14:creationId xmlns:p14="http://schemas.microsoft.com/office/powerpoint/2010/main" val="61026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4C288-B0FE-747E-2290-DE4581346CB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11CDA16-084A-047E-9B81-13214F24518B}"/>
              </a:ext>
            </a:extLst>
          </p:cNvPr>
          <p:cNvSpPr>
            <a:spLocks noGrp="1"/>
          </p:cNvSpPr>
          <p:nvPr>
            <p:ph type="title"/>
          </p:nvPr>
        </p:nvSpPr>
        <p:spPr/>
        <p:txBody>
          <a:bodyPr/>
          <a:lstStyle/>
          <a:p>
            <a:r>
              <a:rPr lang="en-US" altLang="zh-CN" dirty="0"/>
              <a:t>Modellings of GW Production</a:t>
            </a:r>
            <a:endParaRPr lang="zh-CN" altLang="en-US" dirty="0"/>
          </a:p>
        </p:txBody>
      </p:sp>
      <p:sp>
        <p:nvSpPr>
          <p:cNvPr id="3" name="内容占位符 2">
            <a:extLst>
              <a:ext uri="{FF2B5EF4-FFF2-40B4-BE49-F238E27FC236}">
                <a16:creationId xmlns:a16="http://schemas.microsoft.com/office/drawing/2014/main" id="{12D35BAF-4E42-80E8-C938-56C8E5BEEF34}"/>
              </a:ext>
            </a:extLst>
          </p:cNvPr>
          <p:cNvSpPr>
            <a:spLocks noGrp="1"/>
          </p:cNvSpPr>
          <p:nvPr>
            <p:ph idx="1"/>
          </p:nvPr>
        </p:nvSpPr>
        <p:spPr/>
        <p:txBody>
          <a:bodyPr/>
          <a:lstStyle/>
          <a:p>
            <a:pPr marL="0" indent="0">
              <a:buNone/>
            </a:pPr>
            <a:r>
              <a:rPr lang="en-US" altLang="zh-CN" dirty="0"/>
              <a:t>Comparison for results derived by different modellings (Direct) (</a:t>
            </a:r>
            <a:r>
              <a:rPr lang="en-US" altLang="zh-CN" b="1" i="1" u="sng" dirty="0">
                <a:solidFill>
                  <a:srgbClr val="FF0000"/>
                </a:solidFill>
              </a:rPr>
              <a:t>preliminary results</a:t>
            </a:r>
            <a:r>
              <a:rPr lang="en-US" altLang="zh-CN" dirty="0"/>
              <a:t>)</a:t>
            </a:r>
            <a:endParaRPr lang="zh-CN" altLang="en-US" dirty="0"/>
          </a:p>
          <a:p>
            <a:endParaRPr lang="zh-CN" altLang="en-US" dirty="0"/>
          </a:p>
        </p:txBody>
      </p:sp>
      <p:sp>
        <p:nvSpPr>
          <p:cNvPr id="4" name="日期占位符 3">
            <a:extLst>
              <a:ext uri="{FF2B5EF4-FFF2-40B4-BE49-F238E27FC236}">
                <a16:creationId xmlns:a16="http://schemas.microsoft.com/office/drawing/2014/main" id="{E49131E8-AAC7-2B08-03EE-EBBDDA67C6B5}"/>
              </a:ext>
            </a:extLst>
          </p:cNvPr>
          <p:cNvSpPr>
            <a:spLocks noGrp="1"/>
          </p:cNvSpPr>
          <p:nvPr>
            <p:ph type="dt" sz="half" idx="10"/>
          </p:nvPr>
        </p:nvSpPr>
        <p:spPr/>
        <p:txBody>
          <a:bodyPr/>
          <a:lstStyle/>
          <a:p>
            <a:fld id="{516D860A-8E72-4E69-99F5-24C180C66E6E}" type="datetime1">
              <a:rPr lang="zh-CN" altLang="en-US" smtClean="0"/>
              <a:t>2025/9/29</a:t>
            </a:fld>
            <a:endParaRPr lang="zh-CN" altLang="en-US"/>
          </a:p>
        </p:txBody>
      </p:sp>
      <p:sp>
        <p:nvSpPr>
          <p:cNvPr id="5" name="灯片编号占位符 4">
            <a:extLst>
              <a:ext uri="{FF2B5EF4-FFF2-40B4-BE49-F238E27FC236}">
                <a16:creationId xmlns:a16="http://schemas.microsoft.com/office/drawing/2014/main" id="{196B9C5F-E11D-EE41-9DBE-50393FFBFE83}"/>
              </a:ext>
            </a:extLst>
          </p:cNvPr>
          <p:cNvSpPr>
            <a:spLocks noGrp="1"/>
          </p:cNvSpPr>
          <p:nvPr>
            <p:ph type="sldNum" sz="quarter" idx="12"/>
          </p:nvPr>
        </p:nvSpPr>
        <p:spPr/>
        <p:txBody>
          <a:bodyPr/>
          <a:lstStyle/>
          <a:p>
            <a:fld id="{4848669B-E643-43EC-A659-71ED8C09CD5A}" type="slidenum">
              <a:rPr lang="zh-CN" altLang="en-US" smtClean="0"/>
              <a:pPr/>
              <a:t>14</a:t>
            </a:fld>
            <a:endParaRPr lang="zh-CN" altLang="en-US" dirty="0"/>
          </a:p>
        </p:txBody>
      </p:sp>
      <p:grpSp>
        <p:nvGrpSpPr>
          <p:cNvPr id="15" name="组合 14">
            <a:extLst>
              <a:ext uri="{FF2B5EF4-FFF2-40B4-BE49-F238E27FC236}">
                <a16:creationId xmlns:a16="http://schemas.microsoft.com/office/drawing/2014/main" id="{60783BA3-1723-4AAF-BBF9-6A6FEA4D7851}"/>
              </a:ext>
            </a:extLst>
          </p:cNvPr>
          <p:cNvGrpSpPr/>
          <p:nvPr/>
        </p:nvGrpSpPr>
        <p:grpSpPr>
          <a:xfrm>
            <a:off x="289903" y="2997906"/>
            <a:ext cx="11612193" cy="2019388"/>
            <a:chOff x="-185115" y="2787169"/>
            <a:chExt cx="11612193" cy="2019388"/>
          </a:xfrm>
        </p:grpSpPr>
        <p:pic>
          <p:nvPicPr>
            <p:cNvPr id="7" name="图片 6">
              <a:extLst>
                <a:ext uri="{FF2B5EF4-FFF2-40B4-BE49-F238E27FC236}">
                  <a16:creationId xmlns:a16="http://schemas.microsoft.com/office/drawing/2014/main" id="{869AEA73-165F-4152-D333-766C16E39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15" y="2848411"/>
              <a:ext cx="2871219" cy="1925275"/>
            </a:xfrm>
            <a:prstGeom prst="rect">
              <a:avLst/>
            </a:prstGeom>
          </p:spPr>
        </p:pic>
        <p:pic>
          <p:nvPicPr>
            <p:cNvPr id="9" name="图片 8">
              <a:extLst>
                <a:ext uri="{FF2B5EF4-FFF2-40B4-BE49-F238E27FC236}">
                  <a16:creationId xmlns:a16="http://schemas.microsoft.com/office/drawing/2014/main" id="{0DC39D86-B92F-C130-74DD-73B1F8527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372" y="2787169"/>
              <a:ext cx="2967706" cy="1986517"/>
            </a:xfrm>
            <a:prstGeom prst="rect">
              <a:avLst/>
            </a:prstGeom>
          </p:spPr>
        </p:pic>
        <p:pic>
          <p:nvPicPr>
            <p:cNvPr id="11" name="图片 10">
              <a:extLst>
                <a:ext uri="{FF2B5EF4-FFF2-40B4-BE49-F238E27FC236}">
                  <a16:creationId xmlns:a16="http://schemas.microsoft.com/office/drawing/2014/main" id="{2D895D41-E6C6-17E4-8516-C3FD711D2F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4620" y="2820039"/>
              <a:ext cx="2984752" cy="1986518"/>
            </a:xfrm>
            <a:prstGeom prst="rect">
              <a:avLst/>
            </a:prstGeom>
          </p:spPr>
        </p:pic>
        <p:pic>
          <p:nvPicPr>
            <p:cNvPr id="13" name="图片 12">
              <a:extLst>
                <a:ext uri="{FF2B5EF4-FFF2-40B4-BE49-F238E27FC236}">
                  <a16:creationId xmlns:a16="http://schemas.microsoft.com/office/drawing/2014/main" id="{7CA51EE6-E099-13C4-5E33-DEE1DF7FEC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182" y="2817790"/>
              <a:ext cx="2962438" cy="1986518"/>
            </a:xfrm>
            <a:prstGeom prst="rect">
              <a:avLst/>
            </a:prstGeom>
          </p:spPr>
        </p:pic>
      </p:grpSp>
    </p:spTree>
    <p:extLst>
      <p:ext uri="{BB962C8B-B14F-4D97-AF65-F5344CB8AC3E}">
        <p14:creationId xmlns:p14="http://schemas.microsoft.com/office/powerpoint/2010/main" val="2201882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17785C-8FF8-DE67-CF8E-C4030B5E054C}"/>
              </a:ext>
            </a:extLst>
          </p:cNvPr>
          <p:cNvSpPr>
            <a:spLocks noGrp="1"/>
          </p:cNvSpPr>
          <p:nvPr>
            <p:ph type="title"/>
          </p:nvPr>
        </p:nvSpPr>
        <p:spPr/>
        <p:txBody>
          <a:bodyPr/>
          <a:lstStyle/>
          <a:p>
            <a:r>
              <a:rPr lang="en-US" altLang="zh-CN" dirty="0"/>
              <a:t>Modellings of GW Production</a:t>
            </a:r>
            <a:endParaRPr lang="zh-CN" altLang="en-US" dirty="0"/>
          </a:p>
        </p:txBody>
      </p:sp>
      <p:sp>
        <p:nvSpPr>
          <p:cNvPr id="3" name="内容占位符 2">
            <a:extLst>
              <a:ext uri="{FF2B5EF4-FFF2-40B4-BE49-F238E27FC236}">
                <a16:creationId xmlns:a16="http://schemas.microsoft.com/office/drawing/2014/main" id="{1D88F49E-2C41-6DF3-C03D-ACFF35C7CC98}"/>
              </a:ext>
            </a:extLst>
          </p:cNvPr>
          <p:cNvSpPr>
            <a:spLocks noGrp="1"/>
          </p:cNvSpPr>
          <p:nvPr>
            <p:ph idx="1"/>
          </p:nvPr>
        </p:nvSpPr>
        <p:spPr/>
        <p:txBody>
          <a:bodyPr/>
          <a:lstStyle/>
          <a:p>
            <a:pPr marL="0" indent="0">
              <a:buNone/>
            </a:pPr>
            <a:r>
              <a:rPr lang="en-US" altLang="zh-CN" dirty="0"/>
              <a:t>Comparison for results derived by different models (Inverse) </a:t>
            </a:r>
            <a:r>
              <a:rPr lang="en-US" altLang="zh-CN" b="1" i="1" u="sng" dirty="0">
                <a:solidFill>
                  <a:srgbClr val="FF0000"/>
                </a:solidFill>
              </a:rPr>
              <a:t>preliminary results</a:t>
            </a:r>
            <a:endParaRPr lang="zh-CN" altLang="en-US" dirty="0"/>
          </a:p>
        </p:txBody>
      </p:sp>
      <p:sp>
        <p:nvSpPr>
          <p:cNvPr id="4" name="日期占位符 3">
            <a:extLst>
              <a:ext uri="{FF2B5EF4-FFF2-40B4-BE49-F238E27FC236}">
                <a16:creationId xmlns:a16="http://schemas.microsoft.com/office/drawing/2014/main" id="{4FCB7751-1E53-0F41-2CAB-3512A0B11B66}"/>
              </a:ext>
            </a:extLst>
          </p:cNvPr>
          <p:cNvSpPr>
            <a:spLocks noGrp="1"/>
          </p:cNvSpPr>
          <p:nvPr>
            <p:ph type="dt" sz="half" idx="10"/>
          </p:nvPr>
        </p:nvSpPr>
        <p:spPr/>
        <p:txBody>
          <a:bodyPr/>
          <a:lstStyle/>
          <a:p>
            <a:fld id="{516D860A-8E72-4E69-99F5-24C180C66E6E}" type="datetime1">
              <a:rPr lang="zh-CN" altLang="en-US" smtClean="0"/>
              <a:t>2025/9/29</a:t>
            </a:fld>
            <a:endParaRPr lang="zh-CN" altLang="en-US"/>
          </a:p>
        </p:txBody>
      </p:sp>
      <p:sp>
        <p:nvSpPr>
          <p:cNvPr id="5" name="灯片编号占位符 4">
            <a:extLst>
              <a:ext uri="{FF2B5EF4-FFF2-40B4-BE49-F238E27FC236}">
                <a16:creationId xmlns:a16="http://schemas.microsoft.com/office/drawing/2014/main" id="{BC42EEB3-8C8B-B5F3-F247-535FFC78A569}"/>
              </a:ext>
            </a:extLst>
          </p:cNvPr>
          <p:cNvSpPr>
            <a:spLocks noGrp="1"/>
          </p:cNvSpPr>
          <p:nvPr>
            <p:ph type="sldNum" sz="quarter" idx="12"/>
          </p:nvPr>
        </p:nvSpPr>
        <p:spPr/>
        <p:txBody>
          <a:bodyPr/>
          <a:lstStyle/>
          <a:p>
            <a:fld id="{4848669B-E643-43EC-A659-71ED8C09CD5A}" type="slidenum">
              <a:rPr lang="zh-CN" altLang="en-US" smtClean="0"/>
              <a:pPr/>
              <a:t>15</a:t>
            </a:fld>
            <a:endParaRPr lang="zh-CN" altLang="en-US" dirty="0"/>
          </a:p>
        </p:txBody>
      </p:sp>
      <p:grpSp>
        <p:nvGrpSpPr>
          <p:cNvPr id="28" name="组合 27">
            <a:extLst>
              <a:ext uri="{FF2B5EF4-FFF2-40B4-BE49-F238E27FC236}">
                <a16:creationId xmlns:a16="http://schemas.microsoft.com/office/drawing/2014/main" id="{A71EF35F-62B7-CFCD-DDE8-D2C07AB6DB95}"/>
              </a:ext>
            </a:extLst>
          </p:cNvPr>
          <p:cNvGrpSpPr/>
          <p:nvPr/>
        </p:nvGrpSpPr>
        <p:grpSpPr>
          <a:xfrm>
            <a:off x="166543" y="3173563"/>
            <a:ext cx="11899229" cy="1986519"/>
            <a:chOff x="235909" y="3173563"/>
            <a:chExt cx="11899229" cy="1986519"/>
          </a:xfrm>
        </p:grpSpPr>
        <p:pic>
          <p:nvPicPr>
            <p:cNvPr id="20" name="图片 19">
              <a:extLst>
                <a:ext uri="{FF2B5EF4-FFF2-40B4-BE49-F238E27FC236}">
                  <a16:creationId xmlns:a16="http://schemas.microsoft.com/office/drawing/2014/main" id="{B32117BE-E060-5FB6-1A15-0405D1030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09" y="3173565"/>
              <a:ext cx="2979777" cy="1986517"/>
            </a:xfrm>
            <a:prstGeom prst="rect">
              <a:avLst/>
            </a:prstGeom>
          </p:spPr>
        </p:pic>
        <p:pic>
          <p:nvPicPr>
            <p:cNvPr id="22" name="图片 21">
              <a:extLst>
                <a:ext uri="{FF2B5EF4-FFF2-40B4-BE49-F238E27FC236}">
                  <a16:creationId xmlns:a16="http://schemas.microsoft.com/office/drawing/2014/main" id="{6B2A8617-CC22-04E6-3700-8F96AD4F1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686" y="3173565"/>
              <a:ext cx="2975628" cy="1986517"/>
            </a:xfrm>
            <a:prstGeom prst="rect">
              <a:avLst/>
            </a:prstGeom>
          </p:spPr>
        </p:pic>
        <p:pic>
          <p:nvPicPr>
            <p:cNvPr id="24" name="图片 23">
              <a:extLst>
                <a:ext uri="{FF2B5EF4-FFF2-40B4-BE49-F238E27FC236}">
                  <a16:creationId xmlns:a16="http://schemas.microsoft.com/office/drawing/2014/main" id="{7843F9E7-F48D-8BD1-E7E4-0271DCDCB8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314" y="3173564"/>
              <a:ext cx="2971502" cy="1986518"/>
            </a:xfrm>
            <a:prstGeom prst="rect">
              <a:avLst/>
            </a:prstGeom>
          </p:spPr>
        </p:pic>
        <p:pic>
          <p:nvPicPr>
            <p:cNvPr id="26" name="图片 25">
              <a:extLst>
                <a:ext uri="{FF2B5EF4-FFF2-40B4-BE49-F238E27FC236}">
                  <a16:creationId xmlns:a16="http://schemas.microsoft.com/office/drawing/2014/main" id="{EBCD16C9-4E5D-4C83-E40C-963AA96063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2816" y="3173563"/>
              <a:ext cx="2972322" cy="1986517"/>
            </a:xfrm>
            <a:prstGeom prst="rect">
              <a:avLst/>
            </a:prstGeom>
          </p:spPr>
        </p:pic>
      </p:grpSp>
    </p:spTree>
    <p:extLst>
      <p:ext uri="{BB962C8B-B14F-4D97-AF65-F5344CB8AC3E}">
        <p14:creationId xmlns:p14="http://schemas.microsoft.com/office/powerpoint/2010/main" val="3994278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0B2CA-BA81-6B99-60C2-76677FB8C236}"/>
            </a:ext>
          </a:extLst>
        </p:cNvPr>
        <p:cNvGrpSpPr/>
        <p:nvPr/>
      </p:nvGrpSpPr>
      <p:grpSpPr>
        <a:xfrm>
          <a:off x="0" y="0"/>
          <a:ext cx="0" cy="0"/>
          <a:chOff x="0" y="0"/>
          <a:chExt cx="0" cy="0"/>
        </a:xfrm>
      </p:grpSpPr>
      <p:pic>
        <p:nvPicPr>
          <p:cNvPr id="6" name="内容占位符 4">
            <a:extLst>
              <a:ext uri="{FF2B5EF4-FFF2-40B4-BE49-F238E27FC236}">
                <a16:creationId xmlns:a16="http://schemas.microsoft.com/office/drawing/2014/main" id="{7A89028C-4450-CCBD-86A8-DC2BC464BC2C}"/>
              </a:ext>
            </a:extLst>
          </p:cNvPr>
          <p:cNvPicPr>
            <a:picLocks noGrp="1" noChangeAspect="1"/>
          </p:cNvPicPr>
          <p:nvPr/>
        </p:nvPicPr>
        <p:blipFill rotWithShape="1">
          <a:blip r:embed="rId2">
            <a:extLst>
              <a:ext uri="{28A0092B-C50C-407E-A947-70E740481C1C}">
                <a14:useLocalDpi xmlns:a14="http://schemas.microsoft.com/office/drawing/2010/main" val="0"/>
              </a:ext>
            </a:extLst>
          </a:blip>
          <a:srcRect l="2273"/>
          <a:stretch>
            <a:fillRect/>
          </a:stretch>
        </p:blipFill>
        <p:spPr>
          <a:xfrm>
            <a:off x="2242259" y="1908394"/>
            <a:ext cx="7707481" cy="4230250"/>
          </a:xfrm>
          <a:prstGeom prst="rect">
            <a:avLst/>
          </a:prstGeom>
        </p:spPr>
      </p:pic>
      <p:sp>
        <p:nvSpPr>
          <p:cNvPr id="2" name="标题 1">
            <a:extLst>
              <a:ext uri="{FF2B5EF4-FFF2-40B4-BE49-F238E27FC236}">
                <a16:creationId xmlns:a16="http://schemas.microsoft.com/office/drawing/2014/main" id="{AB1EB764-B26F-3945-92EC-B3B2E84DFDC6}"/>
              </a:ext>
            </a:extLst>
          </p:cNvPr>
          <p:cNvSpPr>
            <a:spLocks noGrp="1"/>
          </p:cNvSpPr>
          <p:nvPr>
            <p:ph type="title"/>
          </p:nvPr>
        </p:nvSpPr>
        <p:spPr/>
        <p:txBody>
          <a:bodyPr/>
          <a:lstStyle/>
          <a:p>
            <a:r>
              <a:rPr lang="en-US" altLang="zh-CN" dirty="0"/>
              <a:t>Uncertainties of GW Predictions</a:t>
            </a:r>
            <a:endParaRPr lang="zh-CN" altLang="en-US" dirty="0"/>
          </a:p>
        </p:txBody>
      </p:sp>
      <p:sp>
        <p:nvSpPr>
          <p:cNvPr id="4" name="日期占位符 3">
            <a:extLst>
              <a:ext uri="{FF2B5EF4-FFF2-40B4-BE49-F238E27FC236}">
                <a16:creationId xmlns:a16="http://schemas.microsoft.com/office/drawing/2014/main" id="{3FF98919-49FA-4985-BD0A-1365081BE527}"/>
              </a:ext>
            </a:extLst>
          </p:cNvPr>
          <p:cNvSpPr>
            <a:spLocks noGrp="1"/>
          </p:cNvSpPr>
          <p:nvPr>
            <p:ph type="dt" sz="half" idx="10"/>
          </p:nvPr>
        </p:nvSpPr>
        <p:spPr/>
        <p:txBody>
          <a:bodyPr/>
          <a:lstStyle/>
          <a:p>
            <a:fld id="{516D860A-8E72-4E69-99F5-24C180C66E6E}" type="datetime1">
              <a:rPr lang="zh-CN" altLang="en-US" smtClean="0"/>
              <a:t>2025/9/29</a:t>
            </a:fld>
            <a:endParaRPr lang="zh-CN" altLang="en-US"/>
          </a:p>
        </p:txBody>
      </p:sp>
      <p:sp>
        <p:nvSpPr>
          <p:cNvPr id="5" name="灯片编号占位符 4">
            <a:extLst>
              <a:ext uri="{FF2B5EF4-FFF2-40B4-BE49-F238E27FC236}">
                <a16:creationId xmlns:a16="http://schemas.microsoft.com/office/drawing/2014/main" id="{54F66094-CEF9-45CD-737A-42B1A74981C9}"/>
              </a:ext>
            </a:extLst>
          </p:cNvPr>
          <p:cNvSpPr>
            <a:spLocks noGrp="1"/>
          </p:cNvSpPr>
          <p:nvPr>
            <p:ph type="sldNum" sz="quarter" idx="12"/>
          </p:nvPr>
        </p:nvSpPr>
        <p:spPr/>
        <p:txBody>
          <a:bodyPr/>
          <a:lstStyle/>
          <a:p>
            <a:fld id="{4848669B-E643-43EC-A659-71ED8C09CD5A}" type="slidenum">
              <a:rPr lang="zh-CN" altLang="en-US" smtClean="0"/>
              <a:pPr/>
              <a:t>16</a:t>
            </a:fld>
            <a:endParaRPr lang="zh-CN" altLang="en-US" dirty="0"/>
          </a:p>
        </p:txBody>
      </p:sp>
      <p:sp>
        <p:nvSpPr>
          <p:cNvPr id="7" name="文本框 6">
            <a:extLst>
              <a:ext uri="{FF2B5EF4-FFF2-40B4-BE49-F238E27FC236}">
                <a16:creationId xmlns:a16="http://schemas.microsoft.com/office/drawing/2014/main" id="{929072E2-CC6A-5BA9-BE39-58DFC6DCD26A}"/>
              </a:ext>
            </a:extLst>
          </p:cNvPr>
          <p:cNvSpPr txBox="1"/>
          <p:nvPr/>
        </p:nvSpPr>
        <p:spPr>
          <a:xfrm>
            <a:off x="8224817" y="5967110"/>
            <a:ext cx="2440859" cy="261610"/>
          </a:xfrm>
          <a:prstGeom prst="rect">
            <a:avLst/>
          </a:prstGeom>
          <a:noFill/>
        </p:spPr>
        <p:txBody>
          <a:bodyPr wrap="square">
            <a:spAutoFit/>
          </a:bodyPr>
          <a:lstStyle/>
          <a:p>
            <a:r>
              <a:rPr lang="it-IT" altLang="zh-CN" sz="1100" dirty="0">
                <a:solidFill>
                  <a:srgbClr val="000000"/>
                </a:solidFill>
                <a:effectLst/>
                <a:latin typeface="Times New Roman" panose="02020603050405020304" pitchFamily="18" charset="0"/>
                <a:cs typeface="Times New Roman" panose="02020603050405020304" pitchFamily="18" charset="0"/>
              </a:rPr>
              <a:t>Chiara Caprini </a:t>
            </a:r>
            <a:r>
              <a:rPr lang="it-IT" altLang="zh-CN" sz="1100" i="1" dirty="0">
                <a:solidFill>
                  <a:srgbClr val="000000"/>
                </a:solidFill>
                <a:effectLst/>
                <a:latin typeface="Times New Roman" panose="02020603050405020304" pitchFamily="18" charset="0"/>
                <a:cs typeface="Times New Roman" panose="02020603050405020304" pitchFamily="18" charset="0"/>
              </a:rPr>
              <a:t>et al, </a:t>
            </a:r>
            <a:r>
              <a:rPr lang="it-IT" altLang="zh-CN" sz="1100" dirty="0">
                <a:solidFill>
                  <a:srgbClr val="000000"/>
                </a:solidFill>
                <a:effectLst/>
                <a:latin typeface="Times New Roman" panose="02020603050405020304" pitchFamily="18" charset="0"/>
                <a:cs typeface="Times New Roman" panose="02020603050405020304" pitchFamily="18" charset="0"/>
              </a:rPr>
              <a:t>JCAP03(2020)024 </a:t>
            </a:r>
            <a:endParaRPr lang="zh-CN"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554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FE6DDE-24DA-F786-1001-3D739B8E9264}"/>
              </a:ext>
            </a:extLst>
          </p:cNvPr>
          <p:cNvSpPr>
            <a:spLocks noGrp="1"/>
          </p:cNvSpPr>
          <p:nvPr>
            <p:ph type="title"/>
          </p:nvPr>
        </p:nvSpPr>
        <p:spPr/>
        <p:txBody>
          <a:bodyPr/>
          <a:lstStyle/>
          <a:p>
            <a:r>
              <a:rPr lang="en-US" altLang="zh-CN" dirty="0"/>
              <a:t>Uncertainties of GW Predictions</a:t>
            </a:r>
            <a:endParaRPr lang="zh-CN" altLang="en-US" dirty="0"/>
          </a:p>
        </p:txBody>
      </p:sp>
      <p:sp>
        <p:nvSpPr>
          <p:cNvPr id="3" name="内容占位符 2">
            <a:extLst>
              <a:ext uri="{FF2B5EF4-FFF2-40B4-BE49-F238E27FC236}">
                <a16:creationId xmlns:a16="http://schemas.microsoft.com/office/drawing/2014/main" id="{934C5538-3B2B-E23C-A745-B06714EB736F}"/>
              </a:ext>
            </a:extLst>
          </p:cNvPr>
          <p:cNvSpPr>
            <a:spLocks noGrp="1"/>
          </p:cNvSpPr>
          <p:nvPr>
            <p:ph idx="1"/>
          </p:nvPr>
        </p:nvSpPr>
        <p:spPr/>
        <p:txBody>
          <a:bodyPr>
            <a:normAutofit/>
          </a:bodyPr>
          <a:lstStyle/>
          <a:p>
            <a:pPr marL="0" indent="0">
              <a:buNone/>
            </a:pPr>
            <a:r>
              <a:rPr lang="en-US" altLang="zh-CN" dirty="0"/>
              <a:t>Theoretical uncertainties originate from </a:t>
            </a:r>
          </a:p>
          <a:p>
            <a:r>
              <a:rPr lang="en-US" altLang="zh-CN" dirty="0">
                <a:solidFill>
                  <a:srgbClr val="FF0000"/>
                </a:solidFill>
              </a:rPr>
              <a:t>Phase transition parameters:</a:t>
            </a:r>
          </a:p>
          <a:p>
            <a:pPr lvl="1">
              <a:buFont typeface="Wingdings" panose="05000000000000000000" pitchFamily="2" charset="2"/>
              <a:buChar char="Ø"/>
            </a:pPr>
            <a:r>
              <a:rPr lang="en-US" altLang="zh-CN" dirty="0">
                <a:solidFill>
                  <a:schemeClr val="accent5">
                    <a:lumMod val="75000"/>
                  </a:schemeClr>
                </a:solidFill>
              </a:rPr>
              <a:t>Strength parameter</a:t>
            </a:r>
          </a:p>
          <a:p>
            <a:pPr lvl="1">
              <a:buFont typeface="Wingdings" panose="05000000000000000000" pitchFamily="2" charset="2"/>
              <a:buChar char="Ø"/>
            </a:pPr>
            <a:r>
              <a:rPr lang="en-US" altLang="zh-CN" dirty="0">
                <a:solidFill>
                  <a:schemeClr val="accent5">
                    <a:lumMod val="75000"/>
                  </a:schemeClr>
                </a:solidFill>
              </a:rPr>
              <a:t>Inverse duration</a:t>
            </a:r>
          </a:p>
          <a:p>
            <a:pPr lvl="1">
              <a:buFont typeface="Wingdings" panose="05000000000000000000" pitchFamily="2" charset="2"/>
              <a:buChar char="Ø"/>
            </a:pPr>
            <a:r>
              <a:rPr lang="en-US" altLang="zh-CN" dirty="0">
                <a:solidFill>
                  <a:schemeClr val="accent5">
                    <a:lumMod val="75000"/>
                  </a:schemeClr>
                </a:solidFill>
              </a:rPr>
              <a:t>Reference temperature</a:t>
            </a:r>
          </a:p>
          <a:p>
            <a:pPr lvl="1">
              <a:buFont typeface="Wingdings" panose="05000000000000000000" pitchFamily="2" charset="2"/>
              <a:buChar char="Ø"/>
            </a:pPr>
            <a:r>
              <a:rPr lang="en-US" altLang="zh-CN" dirty="0">
                <a:solidFill>
                  <a:schemeClr val="accent5">
                    <a:lumMod val="75000"/>
                  </a:schemeClr>
                </a:solidFill>
              </a:rPr>
              <a:t>Wall velocity</a:t>
            </a:r>
          </a:p>
          <a:p>
            <a:pPr marL="0" indent="0">
              <a:buNone/>
            </a:pPr>
            <a:endParaRPr lang="en-US" altLang="zh-CN" dirty="0"/>
          </a:p>
          <a:p>
            <a:r>
              <a:rPr lang="en-US" altLang="zh-CN" dirty="0">
                <a:solidFill>
                  <a:srgbClr val="FF0000"/>
                </a:solidFill>
              </a:rPr>
              <a:t>Modelling of GWs productions</a:t>
            </a:r>
          </a:p>
          <a:p>
            <a:pPr lvl="1"/>
            <a:r>
              <a:rPr lang="en-US" altLang="zh-CN" dirty="0">
                <a:solidFill>
                  <a:schemeClr val="accent5">
                    <a:lumMod val="75000"/>
                  </a:schemeClr>
                </a:solidFill>
              </a:rPr>
              <a:t>SSM  </a:t>
            </a:r>
            <a:r>
              <a:rPr lang="en-US" altLang="zh-CN" dirty="0"/>
              <a:t>                        (</a:t>
            </a:r>
            <a:r>
              <a:rPr lang="en-US" altLang="zh-CN" dirty="0">
                <a:solidFill>
                  <a:schemeClr val="accent2"/>
                </a:solidFill>
              </a:rPr>
              <a:t>validity of approximations</a:t>
            </a:r>
            <a:r>
              <a:rPr lang="en-US" altLang="zh-CN" dirty="0"/>
              <a:t>…)</a:t>
            </a:r>
          </a:p>
          <a:p>
            <a:pPr lvl="1"/>
            <a:r>
              <a:rPr lang="en-US" altLang="zh-CN" dirty="0" err="1">
                <a:solidFill>
                  <a:schemeClr val="accent5">
                    <a:lumMod val="75000"/>
                  </a:schemeClr>
                </a:solidFill>
              </a:rPr>
              <a:t>Higgsless</a:t>
            </a:r>
            <a:r>
              <a:rPr lang="en-US" altLang="zh-CN" dirty="0">
                <a:solidFill>
                  <a:schemeClr val="accent5">
                    <a:lumMod val="75000"/>
                  </a:schemeClr>
                </a:solidFill>
              </a:rPr>
              <a:t>   </a:t>
            </a:r>
            <a:r>
              <a:rPr lang="en-US" altLang="zh-CN" dirty="0"/>
              <a:t>               (</a:t>
            </a:r>
            <a:r>
              <a:rPr lang="en-US" altLang="zh-CN" dirty="0">
                <a:solidFill>
                  <a:schemeClr val="accent2"/>
                </a:solidFill>
              </a:rPr>
              <a:t>resolutions, simulation volume, integration time</a:t>
            </a:r>
            <a:r>
              <a:rPr lang="en-US" altLang="zh-CN" dirty="0"/>
              <a:t>…)</a:t>
            </a:r>
          </a:p>
        </p:txBody>
      </p:sp>
      <p:sp>
        <p:nvSpPr>
          <p:cNvPr id="4" name="日期占位符 3">
            <a:extLst>
              <a:ext uri="{FF2B5EF4-FFF2-40B4-BE49-F238E27FC236}">
                <a16:creationId xmlns:a16="http://schemas.microsoft.com/office/drawing/2014/main" id="{1D9999A0-CCE0-20BA-657A-6D46561D593B}"/>
              </a:ext>
            </a:extLst>
          </p:cNvPr>
          <p:cNvSpPr>
            <a:spLocks noGrp="1"/>
          </p:cNvSpPr>
          <p:nvPr>
            <p:ph type="dt" sz="half" idx="10"/>
          </p:nvPr>
        </p:nvSpPr>
        <p:spPr/>
        <p:txBody>
          <a:bodyPr/>
          <a:lstStyle/>
          <a:p>
            <a:fld id="{516D860A-8E72-4E69-99F5-24C180C66E6E}" type="datetime1">
              <a:rPr lang="zh-CN" altLang="en-US" smtClean="0"/>
              <a:t>2025/9/29</a:t>
            </a:fld>
            <a:endParaRPr lang="zh-CN" altLang="en-US"/>
          </a:p>
        </p:txBody>
      </p:sp>
      <p:sp>
        <p:nvSpPr>
          <p:cNvPr id="5" name="灯片编号占位符 4">
            <a:extLst>
              <a:ext uri="{FF2B5EF4-FFF2-40B4-BE49-F238E27FC236}">
                <a16:creationId xmlns:a16="http://schemas.microsoft.com/office/drawing/2014/main" id="{AB7D08C9-4BF0-544C-0831-C341DC62245E}"/>
              </a:ext>
            </a:extLst>
          </p:cNvPr>
          <p:cNvSpPr>
            <a:spLocks noGrp="1"/>
          </p:cNvSpPr>
          <p:nvPr>
            <p:ph type="sldNum" sz="quarter" idx="12"/>
          </p:nvPr>
        </p:nvSpPr>
        <p:spPr/>
        <p:txBody>
          <a:bodyPr/>
          <a:lstStyle/>
          <a:p>
            <a:fld id="{4848669B-E643-43EC-A659-71ED8C09CD5A}" type="slidenum">
              <a:rPr lang="zh-CN" altLang="en-US" smtClean="0"/>
              <a:pPr/>
              <a:t>17</a:t>
            </a:fld>
            <a:endParaRPr lang="zh-CN" altLang="en-US" dirty="0"/>
          </a:p>
        </p:txBody>
      </p:sp>
      <p:sp>
        <p:nvSpPr>
          <p:cNvPr id="6" name="右大括号 5">
            <a:extLst>
              <a:ext uri="{FF2B5EF4-FFF2-40B4-BE49-F238E27FC236}">
                <a16:creationId xmlns:a16="http://schemas.microsoft.com/office/drawing/2014/main" id="{8B844C2F-6FFA-398E-1FC8-ADB3187A8F54}"/>
              </a:ext>
            </a:extLst>
          </p:cNvPr>
          <p:cNvSpPr/>
          <p:nvPr/>
        </p:nvSpPr>
        <p:spPr>
          <a:xfrm>
            <a:off x="4565695" y="2831487"/>
            <a:ext cx="283779" cy="1097280"/>
          </a:xfrm>
          <a:prstGeom prst="rightBrace">
            <a:avLst>
              <a:gd name="adj1" fmla="val 1888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F40EA4DF-357E-F4BE-0EE7-FD15E43E2289}"/>
                  </a:ext>
                </a:extLst>
              </p:cNvPr>
              <p:cNvSpPr txBox="1"/>
              <p:nvPr/>
            </p:nvSpPr>
            <p:spPr>
              <a:xfrm>
                <a:off x="7319666" y="3045836"/>
                <a:ext cx="2560320" cy="668581"/>
              </a:xfrm>
              <a:prstGeom prst="rect">
                <a:avLst/>
              </a:prstGeom>
              <a:noFill/>
              <a:ln>
                <a:solidFill>
                  <a:srgbClr val="FF0000"/>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The effective potential: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𝑒𝑓𝑓</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𝜙</m:t>
                    </m:r>
                    <m:r>
                      <a:rPr lang="en-US" altLang="zh-CN" b="0" i="1" smtClean="0">
                        <a:latin typeface="Cambria Math" panose="02040503050406030204" pitchFamily="18" charset="0"/>
                      </a:rPr>
                      <m:t>, </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oMath>
                </a14:m>
                <a:r>
                  <a:rPr lang="en-US" altLang="zh-CN" dirty="0"/>
                  <a:t> </a:t>
                </a:r>
                <a:endParaRPr lang="zh-CN" altLang="en-US" dirty="0"/>
              </a:p>
            </p:txBody>
          </p:sp>
        </mc:Choice>
        <mc:Fallback xmlns="">
          <p:sp>
            <p:nvSpPr>
              <p:cNvPr id="7" name="文本框 6">
                <a:extLst>
                  <a:ext uri="{FF2B5EF4-FFF2-40B4-BE49-F238E27FC236}">
                    <a16:creationId xmlns:a16="http://schemas.microsoft.com/office/drawing/2014/main" id="{F40EA4DF-357E-F4BE-0EE7-FD15E43E2289}"/>
                  </a:ext>
                </a:extLst>
              </p:cNvPr>
              <p:cNvSpPr txBox="1">
                <a:spLocks noRot="1" noChangeAspect="1" noMove="1" noResize="1" noEditPoints="1" noAdjustHandles="1" noChangeArrowheads="1" noChangeShapeType="1" noTextEdit="1"/>
              </p:cNvSpPr>
              <p:nvPr/>
            </p:nvSpPr>
            <p:spPr>
              <a:xfrm>
                <a:off x="7319666" y="3045836"/>
                <a:ext cx="2560320" cy="668581"/>
              </a:xfrm>
              <a:prstGeom prst="rect">
                <a:avLst/>
              </a:prstGeom>
              <a:blipFill>
                <a:blip r:embed="rId2"/>
                <a:stretch>
                  <a:fillRect t="-4505" b="-4505"/>
                </a:stretch>
              </a:blipFill>
              <a:ln>
                <a:solidFill>
                  <a:srgbClr val="FF0000"/>
                </a:solidFill>
              </a:ln>
            </p:spPr>
            <p:txBody>
              <a:bodyPr/>
              <a:lstStyle/>
              <a:p>
                <a:r>
                  <a:rPr lang="zh-CN" altLang="en-US">
                    <a:noFill/>
                  </a:rPr>
                  <a:t> </a:t>
                </a:r>
              </a:p>
            </p:txBody>
          </p:sp>
        </mc:Fallback>
      </mc:AlternateContent>
      <p:cxnSp>
        <p:nvCxnSpPr>
          <p:cNvPr id="9" name="直接箭头连接符 8">
            <a:extLst>
              <a:ext uri="{FF2B5EF4-FFF2-40B4-BE49-F238E27FC236}">
                <a16:creationId xmlns:a16="http://schemas.microsoft.com/office/drawing/2014/main" id="{448C3DBA-E119-9C60-A208-A7D5F892A71B}"/>
              </a:ext>
            </a:extLst>
          </p:cNvPr>
          <p:cNvCxnSpPr>
            <a:stCxn id="6" idx="1"/>
            <a:endCxn id="7" idx="1"/>
          </p:cNvCxnSpPr>
          <p:nvPr/>
        </p:nvCxnSpPr>
        <p:spPr>
          <a:xfrm>
            <a:off x="4849474" y="3380127"/>
            <a:ext cx="247019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FE55586C-AF06-A98D-2A13-60DC860FBC1C}"/>
              </a:ext>
            </a:extLst>
          </p:cNvPr>
          <p:cNvSpPr txBox="1"/>
          <p:nvPr/>
        </p:nvSpPr>
        <p:spPr>
          <a:xfrm>
            <a:off x="4664491" y="3016074"/>
            <a:ext cx="2863018" cy="369332"/>
          </a:xfrm>
          <a:prstGeom prst="rect">
            <a:avLst/>
          </a:prstGeom>
          <a:noFill/>
        </p:spPr>
        <p:txBody>
          <a:bodyPr wrap="square" rtlCol="0">
            <a:spAutoFit/>
          </a:bodyPr>
          <a:lstStyle/>
          <a:p>
            <a:pPr algn="ctr"/>
            <a:r>
              <a:rPr lang="en-US" altLang="zh-CN" dirty="0">
                <a:solidFill>
                  <a:srgbClr val="FF0000"/>
                </a:solidFill>
                <a:latin typeface="Times New Roman" panose="02020603050405020304" pitchFamily="18" charset="0"/>
                <a:cs typeface="Times New Roman" panose="02020603050405020304" pitchFamily="18" charset="0"/>
              </a:rPr>
              <a:t>strongly related to</a:t>
            </a:r>
            <a:endParaRPr lang="zh-CN"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538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D3E50F5C-3136-16B0-A030-1127083C5E52}"/>
              </a:ext>
            </a:extLst>
          </p:cNvPr>
          <p:cNvSpPr>
            <a:spLocks noGrp="1"/>
          </p:cNvSpPr>
          <p:nvPr>
            <p:ph type="title"/>
          </p:nvPr>
        </p:nvSpPr>
        <p:spPr/>
        <p:txBody>
          <a:bodyPr/>
          <a:lstStyle/>
          <a:p>
            <a:r>
              <a:rPr lang="en-US" altLang="zh-CN" dirty="0"/>
              <a:t>Cosmic Expansion</a:t>
            </a:r>
            <a:endParaRPr lang="zh-CN" altLang="en-US" dirty="0"/>
          </a:p>
        </p:txBody>
      </p:sp>
      <p:sp>
        <p:nvSpPr>
          <p:cNvPr id="4" name="日期占位符 3">
            <a:extLst>
              <a:ext uri="{FF2B5EF4-FFF2-40B4-BE49-F238E27FC236}">
                <a16:creationId xmlns:a16="http://schemas.microsoft.com/office/drawing/2014/main" id="{1592F6EE-4564-F924-4EAE-8C59A9F12E42}"/>
              </a:ext>
            </a:extLst>
          </p:cNvPr>
          <p:cNvSpPr>
            <a:spLocks noGrp="1"/>
          </p:cNvSpPr>
          <p:nvPr>
            <p:ph type="dt" sz="half" idx="4294967295"/>
          </p:nvPr>
        </p:nvSpPr>
        <p:spPr>
          <a:xfrm>
            <a:off x="0" y="6356350"/>
            <a:ext cx="2743200" cy="365125"/>
          </a:xfrm>
        </p:spPr>
        <p:txBody>
          <a:bodyPr/>
          <a:lstStyle/>
          <a:p>
            <a:fld id="{516D860A-8E72-4E69-99F5-24C180C66E6E}" type="datetime1">
              <a:rPr lang="zh-CN" altLang="en-US" smtClean="0"/>
              <a:t>2025/9/29</a:t>
            </a:fld>
            <a:endParaRPr lang="zh-CN" altLang="en-US"/>
          </a:p>
        </p:txBody>
      </p:sp>
      <p:sp>
        <p:nvSpPr>
          <p:cNvPr id="5" name="灯片编号占位符 4">
            <a:extLst>
              <a:ext uri="{FF2B5EF4-FFF2-40B4-BE49-F238E27FC236}">
                <a16:creationId xmlns:a16="http://schemas.microsoft.com/office/drawing/2014/main" id="{21674E64-650B-1CC3-646F-5E2A3DE2765D}"/>
              </a:ext>
            </a:extLst>
          </p:cNvPr>
          <p:cNvSpPr>
            <a:spLocks noGrp="1"/>
          </p:cNvSpPr>
          <p:nvPr>
            <p:ph type="sldNum" sz="quarter" idx="4294967295"/>
          </p:nvPr>
        </p:nvSpPr>
        <p:spPr>
          <a:xfrm>
            <a:off x="9448800" y="6356350"/>
            <a:ext cx="2743200" cy="365125"/>
          </a:xfrm>
        </p:spPr>
        <p:txBody>
          <a:bodyPr/>
          <a:lstStyle/>
          <a:p>
            <a:fld id="{4848669B-E643-43EC-A659-71ED8C09CD5A}" type="slidenum">
              <a:rPr lang="zh-CN" altLang="en-US" smtClean="0"/>
              <a:pPr/>
              <a:t>18</a:t>
            </a:fld>
            <a:endParaRPr lang="zh-CN" altLang="en-US" dirty="0"/>
          </a:p>
        </p:txBody>
      </p:sp>
    </p:spTree>
    <p:extLst>
      <p:ext uri="{BB962C8B-B14F-4D97-AF65-F5344CB8AC3E}">
        <p14:creationId xmlns:p14="http://schemas.microsoft.com/office/powerpoint/2010/main" val="2570549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42FBD-B755-ACC9-610E-8FC7A7FD47BA}"/>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621E6726-32E6-077F-3472-AD590CF07594}"/>
              </a:ext>
            </a:extLst>
          </p:cNvPr>
          <p:cNvSpPr>
            <a:spLocks noGrp="1"/>
          </p:cNvSpPr>
          <p:nvPr>
            <p:ph type="title"/>
          </p:nvPr>
        </p:nvSpPr>
        <p:spPr/>
        <p:txBody>
          <a:bodyPr/>
          <a:lstStyle/>
          <a:p>
            <a:r>
              <a:rPr lang="en-US" altLang="zh-CN" dirty="0"/>
              <a:t>Energy injection VS Dilution</a:t>
            </a:r>
            <a:endParaRPr lang="zh-CN" altLang="en-US" dirty="0"/>
          </a:p>
        </p:txBody>
      </p:sp>
      <p:sp>
        <p:nvSpPr>
          <p:cNvPr id="6" name="内容占位符 5">
            <a:extLst>
              <a:ext uri="{FF2B5EF4-FFF2-40B4-BE49-F238E27FC236}">
                <a16:creationId xmlns:a16="http://schemas.microsoft.com/office/drawing/2014/main" id="{FFC409E0-72EB-1BEA-179E-864A07F685A3}"/>
              </a:ext>
            </a:extLst>
          </p:cNvPr>
          <p:cNvSpPr>
            <a:spLocks noGrp="1"/>
          </p:cNvSpPr>
          <p:nvPr>
            <p:ph idx="1"/>
          </p:nvPr>
        </p:nvSpPr>
        <p:spPr>
          <a:xfrm>
            <a:off x="838200" y="1825625"/>
            <a:ext cx="10515600" cy="2375993"/>
          </a:xfrm>
        </p:spPr>
        <p:txBody>
          <a:bodyPr>
            <a:normAutofit/>
          </a:bodyPr>
          <a:lstStyle/>
          <a:p>
            <a:pPr marL="0" indent="0">
              <a:buNone/>
            </a:pPr>
            <a:r>
              <a:rPr lang="en-US" altLang="zh-CN" dirty="0"/>
              <a:t>One important fact:</a:t>
            </a:r>
          </a:p>
          <a:p>
            <a:r>
              <a:rPr lang="en-US" altLang="zh-CN" dirty="0">
                <a:solidFill>
                  <a:srgbClr val="0070C0"/>
                </a:solidFill>
              </a:rPr>
              <a:t>Phase transitions is a dynamical process and all phase transitions parameters are T-dependent.</a:t>
            </a:r>
          </a:p>
          <a:p>
            <a:pPr marL="0" indent="0">
              <a:buNone/>
            </a:pPr>
            <a:endParaRPr lang="en-US" altLang="zh-CN" dirty="0">
              <a:solidFill>
                <a:srgbClr val="FF0000"/>
              </a:solidFill>
            </a:endParaRPr>
          </a:p>
          <a:p>
            <a:pPr marL="0" indent="0">
              <a:buNone/>
            </a:pPr>
            <a:endParaRPr lang="en-US" altLang="zh-CN" dirty="0">
              <a:solidFill>
                <a:srgbClr val="FF0000"/>
              </a:solidFill>
            </a:endParaRPr>
          </a:p>
          <a:p>
            <a:pPr marL="0" indent="0">
              <a:buNone/>
            </a:pPr>
            <a:endParaRPr lang="en-US" altLang="zh-CN" dirty="0"/>
          </a:p>
          <a:p>
            <a:pPr marL="0" indent="0">
              <a:buNone/>
            </a:pPr>
            <a:endParaRPr lang="en-US" altLang="zh-CN" dirty="0"/>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53B3A62D-9D14-E9F8-9C8D-734D3EB05EA5}"/>
                  </a:ext>
                </a:extLst>
              </p:cNvPr>
              <p:cNvGraphicFramePr>
                <a:graphicFrameLocks noGrp="1"/>
              </p:cNvGraphicFramePr>
              <p:nvPr>
                <p:extLst>
                  <p:ext uri="{D42A27DB-BD31-4B8C-83A1-F6EECF244321}">
                    <p14:modId xmlns:p14="http://schemas.microsoft.com/office/powerpoint/2010/main" val="2593534921"/>
                  </p:ext>
                </p:extLst>
              </p:nvPr>
            </p:nvGraphicFramePr>
            <p:xfrm>
              <a:off x="1042390" y="3175715"/>
              <a:ext cx="10107219" cy="857112"/>
            </p:xfrm>
            <a:graphic>
              <a:graphicData uri="http://schemas.openxmlformats.org/drawingml/2006/table">
                <a:tbl>
                  <a:tblPr firstRow="1" bandRow="1">
                    <a:tableStyleId>{5940675A-B579-460E-94D1-54222C63F5DA}</a:tableStyleId>
                  </a:tblPr>
                  <a:tblGrid>
                    <a:gridCol w="3369073">
                      <a:extLst>
                        <a:ext uri="{9D8B030D-6E8A-4147-A177-3AD203B41FA5}">
                          <a16:colId xmlns:a16="http://schemas.microsoft.com/office/drawing/2014/main" val="2000693735"/>
                        </a:ext>
                      </a:extLst>
                    </a:gridCol>
                    <a:gridCol w="3369073">
                      <a:extLst>
                        <a:ext uri="{9D8B030D-6E8A-4147-A177-3AD203B41FA5}">
                          <a16:colId xmlns:a16="http://schemas.microsoft.com/office/drawing/2014/main" val="2451732613"/>
                        </a:ext>
                      </a:extLst>
                    </a:gridCol>
                    <a:gridCol w="3369073">
                      <a:extLst>
                        <a:ext uri="{9D8B030D-6E8A-4147-A177-3AD203B41FA5}">
                          <a16:colId xmlns:a16="http://schemas.microsoft.com/office/drawing/2014/main" val="1786621848"/>
                        </a:ext>
                      </a:extLst>
                    </a:gridCol>
                  </a:tblGrid>
                  <a:tr h="284672">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𝛼</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𝛽</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𝑤</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oMath>
                            </m:oMathPara>
                          </a14:m>
                          <a:endParaRPr lang="zh-CN" altLang="en-US" dirty="0"/>
                        </a:p>
                      </a:txBody>
                      <a:tcPr/>
                    </a:tc>
                    <a:extLst>
                      <a:ext uri="{0D108BD9-81ED-4DB2-BD59-A6C34878D82A}">
                        <a16:rowId xmlns:a16="http://schemas.microsoft.com/office/drawing/2014/main" val="1587215690"/>
                      </a:ext>
                    </a:extLst>
                  </a:tr>
                  <a:tr h="491352">
                    <a:tc>
                      <a:txBody>
                        <a:bodyPr/>
                        <a:lstStyle/>
                        <a:p>
                          <a:pPr algn="ctr"/>
                          <a:r>
                            <a:rPr lang="en-US" altLang="zh-CN" dirty="0">
                              <a:solidFill>
                                <a:srgbClr val="FF0000"/>
                              </a:solidFill>
                              <a:latin typeface="Times New Roman" panose="02020603050405020304" pitchFamily="18" charset="0"/>
                              <a:cs typeface="Times New Roman" panose="02020603050405020304" pitchFamily="18" charset="0"/>
                            </a:rPr>
                            <a:t>Increase</a:t>
                          </a:r>
                          <a:r>
                            <a:rPr lang="en-US" altLang="zh-CN" dirty="0">
                              <a:latin typeface="Times New Roman" panose="02020603050405020304" pitchFamily="18" charset="0"/>
                              <a:cs typeface="Times New Roman" panose="02020603050405020304" pitchFamily="18" charset="0"/>
                            </a:rPr>
                            <a:t> with the decreasing of T</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Decrease with the decreasing of T</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rgbClr val="FF0000"/>
                              </a:solidFill>
                              <a:latin typeface="Times New Roman" panose="02020603050405020304" pitchFamily="18" charset="0"/>
                              <a:cs typeface="Times New Roman" panose="02020603050405020304" pitchFamily="18" charset="0"/>
                            </a:rPr>
                            <a:t>Increase</a:t>
                          </a:r>
                          <a:r>
                            <a:rPr lang="en-US" altLang="zh-CN" dirty="0">
                              <a:latin typeface="Times New Roman" panose="02020603050405020304" pitchFamily="18" charset="0"/>
                              <a:cs typeface="Times New Roman" panose="02020603050405020304" pitchFamily="18" charset="0"/>
                            </a:rPr>
                            <a:t> with the decreeing of T</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2998824"/>
                      </a:ext>
                    </a:extLst>
                  </a:tr>
                </a:tbl>
              </a:graphicData>
            </a:graphic>
          </p:graphicFrame>
        </mc:Choice>
        <mc:Fallback xmlns="">
          <p:graphicFrame>
            <p:nvGraphicFramePr>
              <p:cNvPr id="2" name="表格 1">
                <a:extLst>
                  <a:ext uri="{FF2B5EF4-FFF2-40B4-BE49-F238E27FC236}">
                    <a16:creationId xmlns:a16="http://schemas.microsoft.com/office/drawing/2014/main" id="{53B3A62D-9D14-E9F8-9C8D-734D3EB05EA5}"/>
                  </a:ext>
                </a:extLst>
              </p:cNvPr>
              <p:cNvGraphicFramePr>
                <a:graphicFrameLocks noGrp="1"/>
              </p:cNvGraphicFramePr>
              <p:nvPr>
                <p:extLst>
                  <p:ext uri="{D42A27DB-BD31-4B8C-83A1-F6EECF244321}">
                    <p14:modId xmlns:p14="http://schemas.microsoft.com/office/powerpoint/2010/main" val="2593534921"/>
                  </p:ext>
                </p:extLst>
              </p:nvPr>
            </p:nvGraphicFramePr>
            <p:xfrm>
              <a:off x="1042390" y="3175715"/>
              <a:ext cx="10107219" cy="857112"/>
            </p:xfrm>
            <a:graphic>
              <a:graphicData uri="http://schemas.openxmlformats.org/drawingml/2006/table">
                <a:tbl>
                  <a:tblPr firstRow="1" bandRow="1">
                    <a:tableStyleId>{5940675A-B579-460E-94D1-54222C63F5DA}</a:tableStyleId>
                  </a:tblPr>
                  <a:tblGrid>
                    <a:gridCol w="3369073">
                      <a:extLst>
                        <a:ext uri="{9D8B030D-6E8A-4147-A177-3AD203B41FA5}">
                          <a16:colId xmlns:a16="http://schemas.microsoft.com/office/drawing/2014/main" val="2000693735"/>
                        </a:ext>
                      </a:extLst>
                    </a:gridCol>
                    <a:gridCol w="3369073">
                      <a:extLst>
                        <a:ext uri="{9D8B030D-6E8A-4147-A177-3AD203B41FA5}">
                          <a16:colId xmlns:a16="http://schemas.microsoft.com/office/drawing/2014/main" val="2451732613"/>
                        </a:ext>
                      </a:extLst>
                    </a:gridCol>
                    <a:gridCol w="3369073">
                      <a:extLst>
                        <a:ext uri="{9D8B030D-6E8A-4147-A177-3AD203B41FA5}">
                          <a16:colId xmlns:a16="http://schemas.microsoft.com/office/drawing/2014/main" val="1786621848"/>
                        </a:ext>
                      </a:extLst>
                    </a:gridCol>
                  </a:tblGrid>
                  <a:tr h="365760">
                    <a:tc>
                      <a:txBody>
                        <a:bodyPr/>
                        <a:lstStyle/>
                        <a:p>
                          <a:endParaRPr lang="zh-CN"/>
                        </a:p>
                      </a:txBody>
                      <a:tcPr>
                        <a:blipFill>
                          <a:blip r:embed="rId3"/>
                          <a:stretch>
                            <a:fillRect l="-181" t="-1639" r="-200542" b="-136066"/>
                          </a:stretch>
                        </a:blipFill>
                      </a:tcPr>
                    </a:tc>
                    <a:tc>
                      <a:txBody>
                        <a:bodyPr/>
                        <a:lstStyle/>
                        <a:p>
                          <a:endParaRPr lang="zh-CN"/>
                        </a:p>
                      </a:txBody>
                      <a:tcPr>
                        <a:blipFill>
                          <a:blip r:embed="rId3"/>
                          <a:stretch>
                            <a:fillRect l="-100000" t="-1639" r="-100181" b="-136066"/>
                          </a:stretch>
                        </a:blipFill>
                      </a:tcPr>
                    </a:tc>
                    <a:tc>
                      <a:txBody>
                        <a:bodyPr/>
                        <a:lstStyle/>
                        <a:p>
                          <a:endParaRPr lang="zh-CN"/>
                        </a:p>
                      </a:txBody>
                      <a:tcPr>
                        <a:blipFill>
                          <a:blip r:embed="rId3"/>
                          <a:stretch>
                            <a:fillRect l="-200362" t="-1639" r="-362" b="-136066"/>
                          </a:stretch>
                        </a:blipFill>
                      </a:tcPr>
                    </a:tc>
                    <a:extLst>
                      <a:ext uri="{0D108BD9-81ED-4DB2-BD59-A6C34878D82A}">
                        <a16:rowId xmlns:a16="http://schemas.microsoft.com/office/drawing/2014/main" val="1587215690"/>
                      </a:ext>
                    </a:extLst>
                  </a:tr>
                  <a:tr h="491352">
                    <a:tc>
                      <a:txBody>
                        <a:bodyPr/>
                        <a:lstStyle/>
                        <a:p>
                          <a:pPr algn="ctr"/>
                          <a:r>
                            <a:rPr lang="en-US" altLang="zh-CN" dirty="0">
                              <a:solidFill>
                                <a:srgbClr val="FF0000"/>
                              </a:solidFill>
                              <a:latin typeface="Times New Roman" panose="02020603050405020304" pitchFamily="18" charset="0"/>
                              <a:cs typeface="Times New Roman" panose="02020603050405020304" pitchFamily="18" charset="0"/>
                            </a:rPr>
                            <a:t>Increase</a:t>
                          </a:r>
                          <a:r>
                            <a:rPr lang="en-US" altLang="zh-CN" dirty="0">
                              <a:latin typeface="Times New Roman" panose="02020603050405020304" pitchFamily="18" charset="0"/>
                              <a:cs typeface="Times New Roman" panose="02020603050405020304" pitchFamily="18" charset="0"/>
                            </a:rPr>
                            <a:t> with the decreasing of T</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Decrease with the decreasing of T</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rgbClr val="FF0000"/>
                              </a:solidFill>
                              <a:latin typeface="Times New Roman" panose="02020603050405020304" pitchFamily="18" charset="0"/>
                              <a:cs typeface="Times New Roman" panose="02020603050405020304" pitchFamily="18" charset="0"/>
                            </a:rPr>
                            <a:t>Increase</a:t>
                          </a:r>
                          <a:r>
                            <a:rPr lang="en-US" altLang="zh-CN" dirty="0">
                              <a:latin typeface="Times New Roman" panose="02020603050405020304" pitchFamily="18" charset="0"/>
                              <a:cs typeface="Times New Roman" panose="02020603050405020304" pitchFamily="18" charset="0"/>
                            </a:rPr>
                            <a:t> with the decreeing of T</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2998824"/>
                      </a:ext>
                    </a:extLst>
                  </a:tr>
                </a:tbl>
              </a:graphicData>
            </a:graphic>
          </p:graphicFrame>
        </mc:Fallback>
      </mc:AlternateContent>
      <p:pic>
        <p:nvPicPr>
          <p:cNvPr id="12" name="图片 11">
            <a:extLst>
              <a:ext uri="{FF2B5EF4-FFF2-40B4-BE49-F238E27FC236}">
                <a16:creationId xmlns:a16="http://schemas.microsoft.com/office/drawing/2014/main" id="{32FA4186-4128-9627-4B76-17D57E067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607" y="4382461"/>
            <a:ext cx="2534017" cy="1904797"/>
          </a:xfrm>
          <a:prstGeom prst="rect">
            <a:avLst/>
          </a:prstGeom>
        </p:spPr>
      </p:pic>
      <p:sp>
        <p:nvSpPr>
          <p:cNvPr id="13" name="文本框 12">
            <a:extLst>
              <a:ext uri="{FF2B5EF4-FFF2-40B4-BE49-F238E27FC236}">
                <a16:creationId xmlns:a16="http://schemas.microsoft.com/office/drawing/2014/main" id="{C4C81E01-0DE4-0D6C-BD0B-F978AB25DA61}"/>
              </a:ext>
            </a:extLst>
          </p:cNvPr>
          <p:cNvSpPr txBox="1"/>
          <p:nvPr/>
        </p:nvSpPr>
        <p:spPr>
          <a:xfrm>
            <a:off x="7651732" y="6423093"/>
            <a:ext cx="3178005" cy="338554"/>
          </a:xfrm>
          <a:prstGeom prst="rect">
            <a:avLst/>
          </a:prstGeom>
          <a:noFill/>
        </p:spPr>
        <p:txBody>
          <a:bodyPr wrap="square" rtlCol="0">
            <a:spAutoFit/>
          </a:bodyPr>
          <a:lstStyle/>
          <a:p>
            <a:pPr algn="ctr"/>
            <a:r>
              <a:rPr lang="en-US" altLang="zh-CN" sz="1600" i="1" dirty="0">
                <a:latin typeface="Times New Roman" panose="02020603050405020304" pitchFamily="18" charset="0"/>
                <a:cs typeface="Times New Roman" panose="02020603050405020304" pitchFamily="18" charset="0"/>
              </a:rPr>
              <a:t>Based on </a:t>
            </a:r>
            <a:r>
              <a:rPr lang="en-US" altLang="zh-CN" sz="1600" i="1" dirty="0">
                <a:solidFill>
                  <a:srgbClr val="FF0000"/>
                </a:solidFill>
                <a:latin typeface="Times New Roman" panose="02020603050405020304" pitchFamily="18" charset="0"/>
                <a:cs typeface="Times New Roman" panose="02020603050405020304" pitchFamily="18" charset="0"/>
              </a:rPr>
              <a:t>X.W.</a:t>
            </a:r>
            <a:r>
              <a:rPr lang="en-US" altLang="zh-CN" sz="1600" i="1" dirty="0">
                <a:latin typeface="Times New Roman" panose="02020603050405020304" pitchFamily="18" charset="0"/>
                <a:cs typeface="Times New Roman" panose="02020603050405020304" pitchFamily="18" charset="0"/>
              </a:rPr>
              <a:t> et al. PRD ’21 </a:t>
            </a:r>
            <a:endParaRPr lang="zh-CN" altLang="en-US" sz="1600" i="1" dirty="0">
              <a:latin typeface="Times New Roman" panose="02020603050405020304" pitchFamily="18" charset="0"/>
              <a:cs typeface="Times New Roman" panose="02020603050405020304" pitchFamily="18" charset="0"/>
            </a:endParaRPr>
          </a:p>
        </p:txBody>
      </p:sp>
      <p:cxnSp>
        <p:nvCxnSpPr>
          <p:cNvPr id="15" name="直接箭头连接符 14">
            <a:extLst>
              <a:ext uri="{FF2B5EF4-FFF2-40B4-BE49-F238E27FC236}">
                <a16:creationId xmlns:a16="http://schemas.microsoft.com/office/drawing/2014/main" id="{A3E7A3CD-C9F1-3EEC-913A-D4087F5A2E12}"/>
              </a:ext>
            </a:extLst>
          </p:cNvPr>
          <p:cNvCxnSpPr>
            <a:cxnSpLocks/>
            <a:stCxn id="12" idx="3"/>
            <a:endCxn id="16" idx="1"/>
          </p:cNvCxnSpPr>
          <p:nvPr/>
        </p:nvCxnSpPr>
        <p:spPr>
          <a:xfrm flipV="1">
            <a:off x="3960624" y="5319857"/>
            <a:ext cx="870179" cy="150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07D3CBE8-DD32-816F-1348-10EE932955E7}"/>
                  </a:ext>
                </a:extLst>
              </p:cNvPr>
              <p:cNvSpPr txBox="1"/>
              <p:nvPr/>
            </p:nvSpPr>
            <p:spPr>
              <a:xfrm>
                <a:off x="4830803" y="4858192"/>
                <a:ext cx="1607833" cy="923330"/>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Larger kinetic energy fraction</a:t>
                </a:r>
              </a:p>
              <a:p>
                <a:pPr algn="ctr"/>
                <a:r>
                  <a:rPr lang="en-US" altLang="zh-CN" dirty="0">
                    <a:latin typeface="Times New Roman" panose="02020603050405020304" pitchFamily="18" charset="0"/>
                    <a:cs typeface="Times New Roman" panose="02020603050405020304" pitchFamily="18" charset="0"/>
                  </a:rPr>
                  <a:t>Smaller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𝛽</m:t>
                    </m:r>
                  </m:oMath>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6" name="文本框 15">
                <a:extLst>
                  <a:ext uri="{FF2B5EF4-FFF2-40B4-BE49-F238E27FC236}">
                    <a16:creationId xmlns:a16="http://schemas.microsoft.com/office/drawing/2014/main" id="{07D3CBE8-DD32-816F-1348-10EE932955E7}"/>
                  </a:ext>
                </a:extLst>
              </p:cNvPr>
              <p:cNvSpPr txBox="1">
                <a:spLocks noRot="1" noChangeAspect="1" noMove="1" noResize="1" noEditPoints="1" noAdjustHandles="1" noChangeArrowheads="1" noChangeShapeType="1" noTextEdit="1"/>
              </p:cNvSpPr>
              <p:nvPr/>
            </p:nvSpPr>
            <p:spPr>
              <a:xfrm>
                <a:off x="4830803" y="4858192"/>
                <a:ext cx="1607833" cy="923330"/>
              </a:xfrm>
              <a:prstGeom prst="rect">
                <a:avLst/>
              </a:prstGeom>
              <a:blipFill>
                <a:blip r:embed="rId5"/>
                <a:stretch>
                  <a:fillRect l="-1894" t="-3974" r="-2273" b="-9934"/>
                </a:stretch>
              </a:blipFill>
            </p:spPr>
            <p:txBody>
              <a:bodyPr/>
              <a:lstStyle/>
              <a:p>
                <a:r>
                  <a:rPr lang="zh-CN" altLang="en-US">
                    <a:noFill/>
                  </a:rPr>
                  <a:t> </a:t>
                </a:r>
              </a:p>
            </p:txBody>
          </p:sp>
        </mc:Fallback>
      </mc:AlternateContent>
      <p:cxnSp>
        <p:nvCxnSpPr>
          <p:cNvPr id="23" name="直接箭头连接符 22">
            <a:extLst>
              <a:ext uri="{FF2B5EF4-FFF2-40B4-BE49-F238E27FC236}">
                <a16:creationId xmlns:a16="http://schemas.microsoft.com/office/drawing/2014/main" id="{B51FEF6A-C048-60AB-B4A3-9A104F6909B8}"/>
              </a:ext>
            </a:extLst>
          </p:cNvPr>
          <p:cNvCxnSpPr>
            <a:cxnSpLocks/>
            <a:stCxn id="16" idx="3"/>
            <a:endCxn id="28" idx="1"/>
          </p:cNvCxnSpPr>
          <p:nvPr/>
        </p:nvCxnSpPr>
        <p:spPr>
          <a:xfrm>
            <a:off x="6438636" y="5319857"/>
            <a:ext cx="1151301" cy="225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图片 27">
            <a:extLst>
              <a:ext uri="{FF2B5EF4-FFF2-40B4-BE49-F238E27FC236}">
                <a16:creationId xmlns:a16="http://schemas.microsoft.com/office/drawing/2014/main" id="{DBA2419B-960A-2ED1-917C-EF6A86CB4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9937" y="4261788"/>
            <a:ext cx="3301597" cy="2161305"/>
          </a:xfrm>
          <a:prstGeom prst="rect">
            <a:avLst/>
          </a:prstGeom>
        </p:spPr>
      </p:pic>
    </p:spTree>
    <p:extLst>
      <p:ext uri="{BB962C8B-B14F-4D97-AF65-F5344CB8AC3E}">
        <p14:creationId xmlns:p14="http://schemas.microsoft.com/office/powerpoint/2010/main" val="60609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FB80D7-0BDC-0AC7-3711-6EBE9894C4C3}"/>
              </a:ext>
            </a:extLst>
          </p:cNvPr>
          <p:cNvSpPr>
            <a:spLocks noGrp="1"/>
          </p:cNvSpPr>
          <p:nvPr>
            <p:ph type="title"/>
          </p:nvPr>
        </p:nvSpPr>
        <p:spPr/>
        <p:txBody>
          <a:bodyPr/>
          <a:lstStyle/>
          <a:p>
            <a:r>
              <a:rPr lang="en-US" altLang="zh-CN" dirty="0"/>
              <a:t>Outline</a:t>
            </a:r>
            <a:endParaRPr lang="zh-CN" altLang="en-US" dirty="0"/>
          </a:p>
        </p:txBody>
      </p:sp>
      <p:sp>
        <p:nvSpPr>
          <p:cNvPr id="3" name="内容占位符 2">
            <a:extLst>
              <a:ext uri="{FF2B5EF4-FFF2-40B4-BE49-F238E27FC236}">
                <a16:creationId xmlns:a16="http://schemas.microsoft.com/office/drawing/2014/main" id="{C74BF2A5-5650-7E0B-8D50-EE197A38FEBB}"/>
              </a:ext>
            </a:extLst>
          </p:cNvPr>
          <p:cNvSpPr>
            <a:spLocks noGrp="1"/>
          </p:cNvSpPr>
          <p:nvPr>
            <p:ph idx="1"/>
          </p:nvPr>
        </p:nvSpPr>
        <p:spPr/>
        <p:txBody>
          <a:bodyPr/>
          <a:lstStyle/>
          <a:p>
            <a:r>
              <a:rPr lang="en-US" altLang="zh-CN" dirty="0"/>
              <a:t>Introduction</a:t>
            </a:r>
          </a:p>
          <a:p>
            <a:endParaRPr lang="en-US" altLang="zh-CN" dirty="0"/>
          </a:p>
          <a:p>
            <a:r>
              <a:rPr lang="en-US" altLang="zh-CN" dirty="0"/>
              <a:t>Inverse Hydrodynamics</a:t>
            </a:r>
          </a:p>
          <a:p>
            <a:endParaRPr lang="en-US" altLang="zh-CN" dirty="0"/>
          </a:p>
          <a:p>
            <a:r>
              <a:rPr lang="en-US" altLang="zh-CN" dirty="0"/>
              <a:t>Cosmic Expansion</a:t>
            </a:r>
          </a:p>
          <a:p>
            <a:endParaRPr lang="en-US" altLang="zh-CN" dirty="0"/>
          </a:p>
          <a:p>
            <a:r>
              <a:rPr lang="en-US" altLang="zh-CN" dirty="0"/>
              <a:t>Summary</a:t>
            </a:r>
            <a:endParaRPr lang="zh-CN" altLang="en-US" dirty="0"/>
          </a:p>
        </p:txBody>
      </p:sp>
      <p:sp>
        <p:nvSpPr>
          <p:cNvPr id="4" name="日期占位符 3">
            <a:extLst>
              <a:ext uri="{FF2B5EF4-FFF2-40B4-BE49-F238E27FC236}">
                <a16:creationId xmlns:a16="http://schemas.microsoft.com/office/drawing/2014/main" id="{FCC493D1-464E-957C-107D-1A646E8FB847}"/>
              </a:ext>
            </a:extLst>
          </p:cNvPr>
          <p:cNvSpPr>
            <a:spLocks noGrp="1"/>
          </p:cNvSpPr>
          <p:nvPr>
            <p:ph type="dt" sz="half" idx="10"/>
          </p:nvPr>
        </p:nvSpPr>
        <p:spPr/>
        <p:txBody>
          <a:bodyPr/>
          <a:lstStyle/>
          <a:p>
            <a:fld id="{516D860A-8E72-4E69-99F5-24C180C66E6E}" type="datetime1">
              <a:rPr lang="zh-CN" altLang="en-US" smtClean="0"/>
              <a:t>2025/9/29</a:t>
            </a:fld>
            <a:endParaRPr lang="zh-CN" altLang="en-US"/>
          </a:p>
        </p:txBody>
      </p:sp>
      <p:sp>
        <p:nvSpPr>
          <p:cNvPr id="5" name="灯片编号占位符 4">
            <a:extLst>
              <a:ext uri="{FF2B5EF4-FFF2-40B4-BE49-F238E27FC236}">
                <a16:creationId xmlns:a16="http://schemas.microsoft.com/office/drawing/2014/main" id="{1CEFDE2E-09BA-00E6-1D28-CDE4708EEECA}"/>
              </a:ext>
            </a:extLst>
          </p:cNvPr>
          <p:cNvSpPr>
            <a:spLocks noGrp="1"/>
          </p:cNvSpPr>
          <p:nvPr>
            <p:ph type="sldNum" sz="quarter" idx="12"/>
          </p:nvPr>
        </p:nvSpPr>
        <p:spPr/>
        <p:txBody>
          <a:bodyPr/>
          <a:lstStyle/>
          <a:p>
            <a:fld id="{4848669B-E643-43EC-A659-71ED8C09CD5A}" type="slidenum">
              <a:rPr lang="zh-CN" altLang="en-US" smtClean="0"/>
              <a:t>2</a:t>
            </a:fld>
            <a:endParaRPr lang="zh-CN" altLang="en-US"/>
          </a:p>
        </p:txBody>
      </p:sp>
    </p:spTree>
    <p:extLst>
      <p:ext uri="{BB962C8B-B14F-4D97-AF65-F5344CB8AC3E}">
        <p14:creationId xmlns:p14="http://schemas.microsoft.com/office/powerpoint/2010/main" val="1687564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C19FEF6-47AB-A4A1-01F5-8BC74CFBB0B3}"/>
              </a:ext>
            </a:extLst>
          </p:cNvPr>
          <p:cNvSpPr>
            <a:spLocks noGrp="1"/>
          </p:cNvSpPr>
          <p:nvPr>
            <p:ph type="title"/>
          </p:nvPr>
        </p:nvSpPr>
        <p:spPr/>
        <p:txBody>
          <a:bodyPr/>
          <a:lstStyle/>
          <a:p>
            <a:r>
              <a:rPr lang="en-US" altLang="zh-CN" dirty="0"/>
              <a:t>Energy injection VS Dilution</a:t>
            </a:r>
            <a:endParaRPr lang="zh-CN" altLang="en-US" dirty="0"/>
          </a:p>
        </p:txBody>
      </p:sp>
      <p:grpSp>
        <p:nvGrpSpPr>
          <p:cNvPr id="45" name="组合 44">
            <a:extLst>
              <a:ext uri="{FF2B5EF4-FFF2-40B4-BE49-F238E27FC236}">
                <a16:creationId xmlns:a16="http://schemas.microsoft.com/office/drawing/2014/main" id="{1299771A-BCDF-C940-6CB9-B98F0CED4AB1}"/>
              </a:ext>
            </a:extLst>
          </p:cNvPr>
          <p:cNvGrpSpPr/>
          <p:nvPr/>
        </p:nvGrpSpPr>
        <p:grpSpPr>
          <a:xfrm>
            <a:off x="838200" y="2157572"/>
            <a:ext cx="4780105" cy="3209859"/>
            <a:chOff x="908094" y="2043210"/>
            <a:chExt cx="4780105" cy="3209859"/>
          </a:xfrm>
        </p:grpSpPr>
        <p:sp>
          <p:nvSpPr>
            <p:cNvPr id="44" name="矩形: 圆角 43">
              <a:extLst>
                <a:ext uri="{FF2B5EF4-FFF2-40B4-BE49-F238E27FC236}">
                  <a16:creationId xmlns:a16="http://schemas.microsoft.com/office/drawing/2014/main" id="{34250FEF-2DB4-A7CC-5BAC-6AEDFB937303}"/>
                </a:ext>
              </a:extLst>
            </p:cNvPr>
            <p:cNvSpPr/>
            <p:nvPr/>
          </p:nvSpPr>
          <p:spPr>
            <a:xfrm>
              <a:off x="977462" y="2043210"/>
              <a:ext cx="4710735" cy="3209859"/>
            </a:xfrm>
            <a:prstGeom prst="roundRect">
              <a:avLst>
                <a:gd name="adj" fmla="val 6451"/>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DB3C72B3-AC15-6E31-E18C-136FE4CDC6BA}"/>
                </a:ext>
              </a:extLst>
            </p:cNvPr>
            <p:cNvSpPr txBox="1"/>
            <p:nvPr/>
          </p:nvSpPr>
          <p:spPr>
            <a:xfrm>
              <a:off x="908094" y="3433730"/>
              <a:ext cx="4780105" cy="400110"/>
            </a:xfrm>
            <a:prstGeom prst="rect">
              <a:avLst/>
            </a:prstGeom>
            <a:noFill/>
          </p:spPr>
          <p:txBody>
            <a:bodyPr wrap="square">
              <a:spAutoFit/>
            </a:bodyPr>
            <a:lstStyle/>
            <a:p>
              <a:pPr algn="ctr"/>
              <a:r>
                <a:rPr lang="en-US" altLang="zh-CN" sz="2000" dirty="0">
                  <a:latin typeface="Times New Roman" panose="02020603050405020304" pitchFamily="18" charset="0"/>
                  <a:cs typeface="Times New Roman" panose="02020603050405020304" pitchFamily="18" charset="0"/>
                </a:rPr>
                <a:t>Energy continuously injected into plasma</a:t>
              </a:r>
            </a:p>
          </p:txBody>
        </p:sp>
        <p:sp>
          <p:nvSpPr>
            <p:cNvPr id="18" name="文本框 17">
              <a:extLst>
                <a:ext uri="{FF2B5EF4-FFF2-40B4-BE49-F238E27FC236}">
                  <a16:creationId xmlns:a16="http://schemas.microsoft.com/office/drawing/2014/main" id="{DAAA7E6D-C41B-E75E-FDC1-7661DFC0CA66}"/>
                </a:ext>
              </a:extLst>
            </p:cNvPr>
            <p:cNvSpPr txBox="1"/>
            <p:nvPr/>
          </p:nvSpPr>
          <p:spPr>
            <a:xfrm>
              <a:off x="1798059" y="2180350"/>
              <a:ext cx="3000177" cy="461665"/>
            </a:xfrm>
            <a:prstGeom prst="rect">
              <a:avLst/>
            </a:prstGeom>
            <a:noFill/>
          </p:spPr>
          <p:txBody>
            <a:bodyPr wrap="square">
              <a:spAutoFit/>
            </a:bodyPr>
            <a:lstStyle/>
            <a:p>
              <a:pPr algn="ctr"/>
              <a:r>
                <a:rPr lang="en-US" altLang="zh-CN" sz="2400" dirty="0">
                  <a:latin typeface="Times New Roman" panose="02020603050405020304" pitchFamily="18" charset="0"/>
                  <a:cs typeface="Times New Roman" panose="02020603050405020304" pitchFamily="18" charset="0"/>
                </a:rPr>
                <a:t>Evolution of PT</a:t>
              </a:r>
              <a:endParaRPr lang="zh-CN" altLang="en-US" sz="2400" dirty="0">
                <a:latin typeface="Times New Roman" panose="02020603050405020304" pitchFamily="18" charset="0"/>
                <a:cs typeface="Times New Roman" panose="02020603050405020304" pitchFamily="18" charset="0"/>
              </a:endParaRPr>
            </a:p>
          </p:txBody>
        </p:sp>
        <p:cxnSp>
          <p:nvCxnSpPr>
            <p:cNvPr id="20" name="直接箭头连接符 19">
              <a:extLst>
                <a:ext uri="{FF2B5EF4-FFF2-40B4-BE49-F238E27FC236}">
                  <a16:creationId xmlns:a16="http://schemas.microsoft.com/office/drawing/2014/main" id="{D3C8E1F3-402B-2D61-9306-2905DB160C85}"/>
                </a:ext>
              </a:extLst>
            </p:cNvPr>
            <p:cNvCxnSpPr>
              <a:cxnSpLocks/>
              <a:stCxn id="18" idx="2"/>
              <a:endCxn id="3" idx="0"/>
            </p:cNvCxnSpPr>
            <p:nvPr/>
          </p:nvCxnSpPr>
          <p:spPr>
            <a:xfrm flipH="1">
              <a:off x="3298147" y="2642015"/>
              <a:ext cx="1" cy="791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97B76BA5-161A-6CB0-1D01-CDAA9FA1724B}"/>
                </a:ext>
              </a:extLst>
            </p:cNvPr>
            <p:cNvCxnSpPr>
              <a:cxnSpLocks/>
              <a:stCxn id="3" idx="2"/>
              <a:endCxn id="23" idx="0"/>
            </p:cNvCxnSpPr>
            <p:nvPr/>
          </p:nvCxnSpPr>
          <p:spPr>
            <a:xfrm>
              <a:off x="3298147" y="3833840"/>
              <a:ext cx="1" cy="6168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80F657A0-AA7A-621C-88D3-A9661B5AAFDC}"/>
                </a:ext>
              </a:extLst>
            </p:cNvPr>
            <p:cNvSpPr txBox="1"/>
            <p:nvPr/>
          </p:nvSpPr>
          <p:spPr>
            <a:xfrm>
              <a:off x="2450752" y="4450671"/>
              <a:ext cx="1694792" cy="707886"/>
            </a:xfrm>
            <a:prstGeom prst="rect">
              <a:avLst/>
            </a:prstGeom>
            <a:noFill/>
            <a:ln w="28575">
              <a:solidFill>
                <a:srgbClr val="FF0000"/>
              </a:solidFill>
            </a:ln>
          </p:spPr>
          <p:txBody>
            <a:bodyPr wrap="square">
              <a:spAutoFit/>
            </a:bodyPr>
            <a:lstStyle/>
            <a:p>
              <a:pPr algn="ctr"/>
              <a:r>
                <a:rPr lang="en-US" altLang="zh-CN" sz="2000" dirty="0">
                  <a:latin typeface="Times New Roman" panose="02020603050405020304" pitchFamily="18" charset="0"/>
                  <a:cs typeface="Times New Roman" panose="02020603050405020304" pitchFamily="18" charset="0"/>
                </a:rPr>
                <a:t>Amplification of GW </a:t>
              </a:r>
              <a:r>
                <a:rPr lang="en-US" altLang="zh-CN" sz="2000" b="1" dirty="0">
                  <a:solidFill>
                    <a:srgbClr val="FF0000"/>
                  </a:solidFill>
                  <a:latin typeface="Times New Roman" panose="02020603050405020304" pitchFamily="18" charset="0"/>
                  <a:cs typeface="Times New Roman" panose="02020603050405020304" pitchFamily="18" charset="0"/>
                </a:rPr>
                <a:t>?</a:t>
              </a:r>
              <a:endParaRPr lang="zh-CN" altLang="en-US" sz="2000" b="1" dirty="0">
                <a:solidFill>
                  <a:srgbClr val="FF0000"/>
                </a:solidFill>
                <a:latin typeface="Times New Roman" panose="02020603050405020304" pitchFamily="18" charset="0"/>
                <a:cs typeface="Times New Roman" panose="02020603050405020304" pitchFamily="18" charset="0"/>
              </a:endParaRPr>
            </a:p>
          </p:txBody>
        </p:sp>
      </p:grpSp>
      <p:grpSp>
        <p:nvGrpSpPr>
          <p:cNvPr id="54" name="组合 53">
            <a:extLst>
              <a:ext uri="{FF2B5EF4-FFF2-40B4-BE49-F238E27FC236}">
                <a16:creationId xmlns:a16="http://schemas.microsoft.com/office/drawing/2014/main" id="{85E661AF-4943-0546-D3C1-B42306A4EA9C}"/>
              </a:ext>
            </a:extLst>
          </p:cNvPr>
          <p:cNvGrpSpPr/>
          <p:nvPr/>
        </p:nvGrpSpPr>
        <p:grpSpPr>
          <a:xfrm>
            <a:off x="6643065" y="2157572"/>
            <a:ext cx="4710735" cy="3209859"/>
            <a:chOff x="6465698" y="2183849"/>
            <a:chExt cx="4710735" cy="3209859"/>
          </a:xfrm>
        </p:grpSpPr>
        <p:sp>
          <p:nvSpPr>
            <p:cNvPr id="53" name="矩形: 圆角 52">
              <a:extLst>
                <a:ext uri="{FF2B5EF4-FFF2-40B4-BE49-F238E27FC236}">
                  <a16:creationId xmlns:a16="http://schemas.microsoft.com/office/drawing/2014/main" id="{1585169F-392C-0083-88BC-833208FBED06}"/>
                </a:ext>
              </a:extLst>
            </p:cNvPr>
            <p:cNvSpPr/>
            <p:nvPr/>
          </p:nvSpPr>
          <p:spPr>
            <a:xfrm>
              <a:off x="6465698" y="2183849"/>
              <a:ext cx="4710735" cy="3209859"/>
            </a:xfrm>
            <a:prstGeom prst="roundRect">
              <a:avLst>
                <a:gd name="adj" fmla="val 6451"/>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1FBABB5-18E8-3F8E-E085-6D2B60C32AC4}"/>
                </a:ext>
              </a:extLst>
            </p:cNvPr>
            <p:cNvSpPr txBox="1"/>
            <p:nvPr/>
          </p:nvSpPr>
          <p:spPr>
            <a:xfrm>
              <a:off x="7978931" y="3551581"/>
              <a:ext cx="1694792" cy="400110"/>
            </a:xfrm>
            <a:prstGeom prst="rect">
              <a:avLst/>
            </a:prstGeom>
            <a:noFill/>
          </p:spPr>
          <p:txBody>
            <a:bodyPr wrap="square">
              <a:spAutoFit/>
            </a:bodyPr>
            <a:lstStyle/>
            <a:p>
              <a:pPr algn="ctr"/>
              <a:r>
                <a:rPr lang="en-US" altLang="zh-CN" sz="2000" dirty="0">
                  <a:latin typeface="Times New Roman" panose="02020603050405020304" pitchFamily="18" charset="0"/>
                  <a:cs typeface="Times New Roman" panose="02020603050405020304" pitchFamily="18" charset="0"/>
                </a:rPr>
                <a:t>Dilution</a:t>
              </a:r>
              <a:endParaRPr lang="zh-CN" altLang="en-US" sz="200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0DE2F441-8740-8408-2B49-1CE9F63AE227}"/>
                </a:ext>
              </a:extLst>
            </p:cNvPr>
            <p:cNvSpPr txBox="1"/>
            <p:nvPr/>
          </p:nvSpPr>
          <p:spPr>
            <a:xfrm>
              <a:off x="7326238" y="2314585"/>
              <a:ext cx="3000177" cy="461665"/>
            </a:xfrm>
            <a:prstGeom prst="rect">
              <a:avLst/>
            </a:prstGeom>
            <a:noFill/>
          </p:spPr>
          <p:txBody>
            <a:bodyPr wrap="square">
              <a:spAutoFit/>
            </a:bodyPr>
            <a:lstStyle/>
            <a:p>
              <a:pPr algn="ctr"/>
              <a:r>
                <a:rPr lang="en-US" altLang="zh-CN" sz="2400" dirty="0">
                  <a:latin typeface="Times New Roman" panose="02020603050405020304" pitchFamily="18" charset="0"/>
                  <a:cs typeface="Times New Roman" panose="02020603050405020304" pitchFamily="18" charset="0"/>
                </a:rPr>
                <a:t>Cosmic expansion</a:t>
              </a:r>
              <a:endParaRPr lang="zh-CN" altLang="en-US" sz="2400" dirty="0">
                <a:latin typeface="Times New Roman" panose="02020603050405020304" pitchFamily="18" charset="0"/>
                <a:cs typeface="Times New Roman" panose="02020603050405020304" pitchFamily="18" charset="0"/>
              </a:endParaRPr>
            </a:p>
          </p:txBody>
        </p:sp>
        <p:cxnSp>
          <p:nvCxnSpPr>
            <p:cNvPr id="25" name="直接箭头连接符 24">
              <a:extLst>
                <a:ext uri="{FF2B5EF4-FFF2-40B4-BE49-F238E27FC236}">
                  <a16:creationId xmlns:a16="http://schemas.microsoft.com/office/drawing/2014/main" id="{07A7EFB1-23A4-B547-5F9C-9C712582707A}"/>
                </a:ext>
              </a:extLst>
            </p:cNvPr>
            <p:cNvCxnSpPr>
              <a:cxnSpLocks/>
              <a:stCxn id="8" idx="2"/>
              <a:endCxn id="7" idx="0"/>
            </p:cNvCxnSpPr>
            <p:nvPr/>
          </p:nvCxnSpPr>
          <p:spPr>
            <a:xfrm>
              <a:off x="8826327" y="2776250"/>
              <a:ext cx="0" cy="7753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26A06DBF-FE52-5A5C-5052-874679D4C1D6}"/>
                </a:ext>
              </a:extLst>
            </p:cNvPr>
            <p:cNvCxnSpPr>
              <a:cxnSpLocks/>
              <a:stCxn id="7" idx="2"/>
              <a:endCxn id="30" idx="0"/>
            </p:cNvCxnSpPr>
            <p:nvPr/>
          </p:nvCxnSpPr>
          <p:spPr>
            <a:xfrm flipH="1">
              <a:off x="8826326" y="3951691"/>
              <a:ext cx="1" cy="6349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B7FBCB37-232C-39BF-773B-0D216B504DFA}"/>
                </a:ext>
              </a:extLst>
            </p:cNvPr>
            <p:cNvSpPr txBox="1"/>
            <p:nvPr/>
          </p:nvSpPr>
          <p:spPr>
            <a:xfrm>
              <a:off x="7978930" y="4586635"/>
              <a:ext cx="1694792" cy="707886"/>
            </a:xfrm>
            <a:prstGeom prst="rect">
              <a:avLst/>
            </a:prstGeom>
            <a:noFill/>
            <a:ln w="38100">
              <a:solidFill>
                <a:srgbClr val="FF0000"/>
              </a:solidFill>
            </a:ln>
          </p:spPr>
          <p:txBody>
            <a:bodyPr wrap="square">
              <a:spAutoFit/>
            </a:bodyPr>
            <a:lstStyle/>
            <a:p>
              <a:pPr algn="ctr"/>
              <a:r>
                <a:rPr lang="en-US" altLang="zh-CN" sz="2000" dirty="0">
                  <a:latin typeface="Times New Roman" panose="02020603050405020304" pitchFamily="18" charset="0"/>
                  <a:cs typeface="Times New Roman" panose="02020603050405020304" pitchFamily="18" charset="0"/>
                </a:rPr>
                <a:t>Suppression of GW</a:t>
              </a:r>
              <a:endParaRPr lang="zh-CN" altLang="en-US" sz="2000" dirty="0">
                <a:latin typeface="Times New Roman" panose="02020603050405020304" pitchFamily="18" charset="0"/>
                <a:cs typeface="Times New Roman" panose="02020603050405020304" pitchFamily="18" charset="0"/>
              </a:endParaRPr>
            </a:p>
          </p:txBody>
        </p:sp>
      </p:grpSp>
      <p:sp>
        <p:nvSpPr>
          <p:cNvPr id="55" name="矩形 54">
            <a:extLst>
              <a:ext uri="{FF2B5EF4-FFF2-40B4-BE49-F238E27FC236}">
                <a16:creationId xmlns:a16="http://schemas.microsoft.com/office/drawing/2014/main" id="{B9859729-95A8-C445-9308-940D073C8834}"/>
              </a:ext>
            </a:extLst>
          </p:cNvPr>
          <p:cNvSpPr/>
          <p:nvPr/>
        </p:nvSpPr>
        <p:spPr>
          <a:xfrm>
            <a:off x="5679058" y="2992559"/>
            <a:ext cx="833883" cy="923330"/>
          </a:xfrm>
          <a:prstGeom prst="rect">
            <a:avLst/>
          </a:prstGeom>
          <a:noFill/>
        </p:spPr>
        <p:txBody>
          <a:bodyPr wrap="none" lIns="91440" tIns="45720" rIns="91440" bIns="45720">
            <a:spAutoFit/>
          </a:bodyPr>
          <a:lstStyle/>
          <a:p>
            <a:pPr algn="ctr"/>
            <a:r>
              <a:rPr lang="en-US" altLang="zh-CN" sz="5400" b="1" dirty="0">
                <a:ln w="22225">
                  <a:solidFill>
                    <a:schemeClr val="accent2"/>
                  </a:solidFill>
                  <a:prstDash val="solid"/>
                </a:ln>
                <a:solidFill>
                  <a:schemeClr val="accent2">
                    <a:lumMod val="40000"/>
                    <a:lumOff val="60000"/>
                  </a:schemeClr>
                </a:solidFill>
              </a:rPr>
              <a:t>vs</a:t>
            </a:r>
            <a:endParaRPr lang="zh-CN" altLang="en-US" sz="5400" b="1" dirty="0">
              <a:ln w="22225">
                <a:solidFill>
                  <a:schemeClr val="accent2"/>
                </a:solidFill>
                <a:prstDash val="solid"/>
              </a:ln>
              <a:solidFill>
                <a:schemeClr val="accent2">
                  <a:lumMod val="40000"/>
                  <a:lumOff val="60000"/>
                </a:schemeClr>
              </a:solidFill>
            </a:endParaRPr>
          </a:p>
        </p:txBody>
      </p:sp>
      <p:sp>
        <p:nvSpPr>
          <p:cNvPr id="56" name="文本框 55">
            <a:extLst>
              <a:ext uri="{FF2B5EF4-FFF2-40B4-BE49-F238E27FC236}">
                <a16:creationId xmlns:a16="http://schemas.microsoft.com/office/drawing/2014/main" id="{FCAC1B87-8D15-947E-11B5-4BBF6AA21163}"/>
              </a:ext>
            </a:extLst>
          </p:cNvPr>
          <p:cNvSpPr txBox="1"/>
          <p:nvPr/>
        </p:nvSpPr>
        <p:spPr>
          <a:xfrm>
            <a:off x="3899206" y="5735799"/>
            <a:ext cx="4393586" cy="461665"/>
          </a:xfrm>
          <a:prstGeom prst="rect">
            <a:avLst/>
          </a:prstGeom>
          <a:noFill/>
          <a:ln>
            <a:solidFill>
              <a:schemeClr val="tx1"/>
            </a:solidFill>
          </a:ln>
        </p:spPr>
        <p:txBody>
          <a:bodyPr wrap="square" rtlCol="0">
            <a:spAutoFit/>
          </a:bodyPr>
          <a:lstStyle/>
          <a:p>
            <a:pPr algn="ctr"/>
            <a:r>
              <a:rPr lang="en-US" altLang="zh-CN" sz="2400" b="1" i="1" dirty="0">
                <a:solidFill>
                  <a:srgbClr val="FF0000"/>
                </a:solidFill>
                <a:latin typeface="Times New Roman" panose="02020603050405020304" pitchFamily="18" charset="0"/>
                <a:cs typeface="Times New Roman" panose="02020603050405020304" pitchFamily="18" charset="0"/>
              </a:rPr>
              <a:t>Which effect would be dominant?</a:t>
            </a:r>
            <a:endParaRPr lang="zh-CN" altLang="en-US" sz="2400" b="1" i="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5AFC1EB9-B6A2-92E0-A4BC-1444A1863984}"/>
                  </a:ext>
                </a:extLst>
              </p:cNvPr>
              <p:cNvSpPr txBox="1"/>
              <p:nvPr/>
            </p:nvSpPr>
            <p:spPr>
              <a:xfrm>
                <a:off x="9635232" y="3513243"/>
                <a:ext cx="1609272" cy="5167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200" b="0" i="0" smtClean="0">
                          <a:latin typeface="Cambria Math" panose="02040503050406030204" pitchFamily="18" charset="0"/>
                        </a:rPr>
                        <m:t>Υ</m:t>
                      </m:r>
                      <m:r>
                        <a:rPr lang="en-US" altLang="zh-CN" sz="1200" b="0" i="0" smtClean="0">
                          <a:latin typeface="Cambria Math" panose="02040503050406030204" pitchFamily="18" charset="0"/>
                        </a:rPr>
                        <m:t>=1−</m:t>
                      </m:r>
                      <m:f>
                        <m:fPr>
                          <m:ctrlPr>
                            <a:rPr lang="en-US" altLang="zh-CN" sz="1200" b="0" i="1" smtClean="0">
                              <a:latin typeface="Cambria Math" panose="02040503050406030204" pitchFamily="18" charset="0"/>
                            </a:rPr>
                          </m:ctrlPr>
                        </m:fPr>
                        <m:num>
                          <m:r>
                            <a:rPr lang="en-US" altLang="zh-CN" sz="1200" b="0" i="0" smtClean="0">
                              <a:latin typeface="Cambria Math" panose="02040503050406030204" pitchFamily="18" charset="0"/>
                            </a:rPr>
                            <m:t>1</m:t>
                          </m:r>
                        </m:num>
                        <m:den>
                          <m:rad>
                            <m:radPr>
                              <m:degHide m:val="on"/>
                              <m:ctrlPr>
                                <a:rPr lang="en-US" altLang="zh-CN" sz="1200" b="0" i="1" smtClean="0">
                                  <a:latin typeface="Cambria Math" panose="02040503050406030204" pitchFamily="18" charset="0"/>
                                </a:rPr>
                              </m:ctrlPr>
                            </m:radPr>
                            <m:deg/>
                            <m:e>
                              <m:r>
                                <a:rPr lang="en-US" altLang="zh-CN" sz="1200" b="0" i="1" smtClean="0">
                                  <a:latin typeface="Cambria Math" panose="02040503050406030204" pitchFamily="18" charset="0"/>
                                </a:rPr>
                                <m:t>1</m:t>
                              </m:r>
                              <m:r>
                                <a:rPr lang="en-US" altLang="zh-CN" sz="1200" i="1">
                                  <a:latin typeface="Cambria Math" panose="02040503050406030204" pitchFamily="18" charset="0"/>
                                </a:rPr>
                                <m:t>+2</m:t>
                              </m:r>
                              <m:r>
                                <a:rPr lang="en-US" altLang="zh-CN" sz="1200" i="1">
                                  <a:latin typeface="Cambria Math" panose="02040503050406030204" pitchFamily="18" charset="0"/>
                                </a:rPr>
                                <m:t>𝐻</m:t>
                              </m:r>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𝜏</m:t>
                                  </m:r>
                                </m:e>
                                <m:sub>
                                  <m:r>
                                    <a:rPr lang="en-US" altLang="zh-CN" sz="1200" i="1">
                                      <a:latin typeface="Cambria Math" panose="02040503050406030204" pitchFamily="18" charset="0"/>
                                    </a:rPr>
                                    <m:t>𝑠𝑤</m:t>
                                  </m:r>
                                </m:sub>
                              </m:sSub>
                            </m:e>
                          </m:rad>
                        </m:den>
                      </m:f>
                    </m:oMath>
                  </m:oMathPara>
                </a14:m>
                <a:endParaRPr lang="zh-CN" altLang="en-US" sz="1200" dirty="0"/>
              </a:p>
            </p:txBody>
          </p:sp>
        </mc:Choice>
        <mc:Fallback xmlns="">
          <p:sp>
            <p:nvSpPr>
              <p:cNvPr id="57" name="文本框 56">
                <a:extLst>
                  <a:ext uri="{FF2B5EF4-FFF2-40B4-BE49-F238E27FC236}">
                    <a16:creationId xmlns:a16="http://schemas.microsoft.com/office/drawing/2014/main" id="{5AFC1EB9-B6A2-92E0-A4BC-1444A1863984}"/>
                  </a:ext>
                </a:extLst>
              </p:cNvPr>
              <p:cNvSpPr txBox="1">
                <a:spLocks noRot="1" noChangeAspect="1" noMove="1" noResize="1" noEditPoints="1" noAdjustHandles="1" noChangeArrowheads="1" noChangeShapeType="1" noTextEdit="1"/>
              </p:cNvSpPr>
              <p:nvPr/>
            </p:nvSpPr>
            <p:spPr>
              <a:xfrm>
                <a:off x="9635232" y="3513243"/>
                <a:ext cx="1609272" cy="516745"/>
              </a:xfrm>
              <a:prstGeom prst="rect">
                <a:avLst/>
              </a:prstGeom>
              <a:blipFill>
                <a:blip r:embed="rId2"/>
                <a:stretch>
                  <a:fillRect/>
                </a:stretch>
              </a:blipFill>
            </p:spPr>
            <p:txBody>
              <a:bodyPr/>
              <a:lstStyle/>
              <a:p>
                <a:r>
                  <a:rPr lang="zh-CN" altLang="en-US">
                    <a:noFill/>
                  </a:rPr>
                  <a:t> </a:t>
                </a:r>
              </a:p>
            </p:txBody>
          </p:sp>
        </mc:Fallback>
      </mc:AlternateContent>
      <p:sp>
        <p:nvSpPr>
          <p:cNvPr id="59" name="文本框 58">
            <a:extLst>
              <a:ext uri="{FF2B5EF4-FFF2-40B4-BE49-F238E27FC236}">
                <a16:creationId xmlns:a16="http://schemas.microsoft.com/office/drawing/2014/main" id="{F71A9A44-5813-349E-4F5B-EA7AA5EC79AC}"/>
              </a:ext>
            </a:extLst>
          </p:cNvPr>
          <p:cNvSpPr txBox="1"/>
          <p:nvPr/>
        </p:nvSpPr>
        <p:spPr>
          <a:xfrm>
            <a:off x="9331617" y="4049573"/>
            <a:ext cx="2022184" cy="307777"/>
          </a:xfrm>
          <a:prstGeom prst="rect">
            <a:avLst/>
          </a:prstGeom>
          <a:noFill/>
        </p:spPr>
        <p:txBody>
          <a:bodyPr wrap="square">
            <a:spAutoFit/>
          </a:bodyPr>
          <a:lstStyle/>
          <a:p>
            <a:pPr algn="ctr"/>
            <a:r>
              <a:rPr lang="en-AU" altLang="zh-CN" sz="1400" i="1" dirty="0">
                <a:latin typeface="Times New Roman" panose="02020603050405020304" pitchFamily="18" charset="0"/>
                <a:cs typeface="Times New Roman" panose="02020603050405020304" pitchFamily="18" charset="0"/>
              </a:rPr>
              <a:t>Guo et al. JCAP ’21 </a:t>
            </a:r>
            <a:endParaRPr lang="zh-CN" alt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1817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6AE8D2-82E0-E5A0-56E4-7D2668A3F4B2}"/>
              </a:ext>
            </a:extLst>
          </p:cNvPr>
          <p:cNvSpPr>
            <a:spLocks noGrp="1"/>
          </p:cNvSpPr>
          <p:nvPr>
            <p:ph type="title"/>
          </p:nvPr>
        </p:nvSpPr>
        <p:spPr/>
        <p:txBody>
          <a:bodyPr/>
          <a:lstStyle/>
          <a:p>
            <a:r>
              <a:rPr lang="en-US" altLang="zh-CN" dirty="0"/>
              <a:t>Cosmic Expansion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5352D93-2E29-2222-FF0F-19579C37CAAA}"/>
                  </a:ext>
                </a:extLst>
              </p:cNvPr>
              <p:cNvSpPr>
                <a:spLocks noGrp="1"/>
              </p:cNvSpPr>
              <p:nvPr>
                <p:ph idx="1"/>
              </p:nvPr>
            </p:nvSpPr>
            <p:spPr/>
            <p:txBody>
              <a:bodyPr/>
              <a:lstStyle/>
              <a:p>
                <a:pPr marL="0" indent="0" algn="just">
                  <a:buNone/>
                </a:pPr>
                <a:r>
                  <a:rPr lang="en-US" altLang="zh-CN" dirty="0"/>
                  <a:t>Simple case: the universe consists of radiation and vacuum energy, which is characterized by the bag model (assumption used for the studies of PTs)</a:t>
                </a:r>
              </a:p>
              <a:p>
                <a:pPr marL="0" indent="0">
                  <a:buNone/>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𝑝</m:t>
                      </m:r>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r>
                            <a:rPr lang="en-US" altLang="zh-CN" sz="1800" b="0" i="1" smtClean="0">
                              <a:latin typeface="Cambria Math" panose="02040503050406030204" pitchFamily="18" charset="0"/>
                            </a:rPr>
                            <m:t>1</m:t>
                          </m:r>
                        </m:num>
                        <m:den>
                          <m:r>
                            <a:rPr lang="en-US" altLang="zh-CN" sz="1800" b="0" i="1" smtClean="0">
                              <a:latin typeface="Cambria Math" panose="02040503050406030204" pitchFamily="18" charset="0"/>
                            </a:rPr>
                            <m:t>3</m:t>
                          </m:r>
                        </m:den>
                      </m:f>
                      <m:r>
                        <a:rPr lang="en-US" altLang="zh-CN" sz="1800" b="0" i="1" smtClean="0">
                          <a:latin typeface="Cambria Math" panose="02040503050406030204" pitchFamily="18" charset="0"/>
                        </a:rPr>
                        <m:t>𝑎</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𝑇</m:t>
                          </m:r>
                        </m:e>
                        <m:sup>
                          <m:r>
                            <a:rPr lang="en-US" altLang="zh-CN" sz="1800" b="0" i="1" smtClean="0">
                              <a:latin typeface="Cambria Math" panose="02040503050406030204" pitchFamily="18" charset="0"/>
                            </a:rPr>
                            <m:t>4</m:t>
                          </m:r>
                        </m:sup>
                      </m:sSup>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𝜖</m:t>
                      </m:r>
                      <m:r>
                        <a:rPr lang="en-US" altLang="zh-CN" sz="1800" b="0" i="1" smtClean="0">
                          <a:latin typeface="Cambria Math" panose="02040503050406030204" pitchFamily="18" charset="0"/>
                        </a:rPr>
                        <m:t>,  </m:t>
                      </m:r>
                      <m:r>
                        <a:rPr lang="en-US" altLang="zh-CN" sz="1800" b="0" i="1" smtClean="0">
                          <a:latin typeface="Cambria Math" panose="02040503050406030204" pitchFamily="18" charset="0"/>
                        </a:rPr>
                        <m:t>𝑒</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𝑎</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𝑇</m:t>
                          </m:r>
                        </m:e>
                        <m:sup>
                          <m:r>
                            <a:rPr lang="en-US" altLang="zh-CN" sz="1800" b="0" i="1" smtClean="0">
                              <a:latin typeface="Cambria Math" panose="02040503050406030204" pitchFamily="18" charset="0"/>
                            </a:rPr>
                            <m:t>4</m:t>
                          </m:r>
                        </m:sup>
                      </m:sSup>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𝜖</m:t>
                      </m:r>
                    </m:oMath>
                  </m:oMathPara>
                </a14:m>
                <a:endParaRPr lang="zh-CN" altLang="en-US" sz="1800" dirty="0"/>
              </a:p>
            </p:txBody>
          </p:sp>
        </mc:Choice>
        <mc:Fallback xmlns="">
          <p:sp>
            <p:nvSpPr>
              <p:cNvPr id="3" name="内容占位符 2">
                <a:extLst>
                  <a:ext uri="{FF2B5EF4-FFF2-40B4-BE49-F238E27FC236}">
                    <a16:creationId xmlns:a16="http://schemas.microsoft.com/office/drawing/2014/main" id="{D5352D93-2E29-2222-FF0F-19579C37CAAA}"/>
                  </a:ext>
                </a:extLst>
              </p:cNvPr>
              <p:cNvSpPr>
                <a:spLocks noGrp="1" noRot="1" noChangeAspect="1" noMove="1" noResize="1" noEditPoints="1" noAdjustHandles="1" noChangeArrowheads="1" noChangeShapeType="1" noTextEdit="1"/>
              </p:cNvSpPr>
              <p:nvPr>
                <p:ph idx="1"/>
              </p:nvPr>
            </p:nvSpPr>
            <p:spPr>
              <a:blipFill>
                <a:blip r:embed="rId2"/>
                <a:stretch>
                  <a:fillRect l="-928" t="-1961" r="-870"/>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7ACCAE88-1CC8-6373-0C18-633BC06051AD}"/>
              </a:ext>
            </a:extLst>
          </p:cNvPr>
          <p:cNvSpPr>
            <a:spLocks noGrp="1"/>
          </p:cNvSpPr>
          <p:nvPr>
            <p:ph type="dt" sz="half" idx="10"/>
          </p:nvPr>
        </p:nvSpPr>
        <p:spPr/>
        <p:txBody>
          <a:bodyPr/>
          <a:lstStyle/>
          <a:p>
            <a:fld id="{516D860A-8E72-4E69-99F5-24C180C66E6E}" type="datetime1">
              <a:rPr lang="zh-CN" altLang="en-US" smtClean="0"/>
              <a:t>2025/9/29</a:t>
            </a:fld>
            <a:endParaRPr lang="zh-CN" altLang="en-US"/>
          </a:p>
        </p:txBody>
      </p:sp>
      <p:sp>
        <p:nvSpPr>
          <p:cNvPr id="5" name="灯片编号占位符 4">
            <a:extLst>
              <a:ext uri="{FF2B5EF4-FFF2-40B4-BE49-F238E27FC236}">
                <a16:creationId xmlns:a16="http://schemas.microsoft.com/office/drawing/2014/main" id="{E95C28D5-5C09-CC22-AB09-5F84B311F92A}"/>
              </a:ext>
            </a:extLst>
          </p:cNvPr>
          <p:cNvSpPr>
            <a:spLocks noGrp="1"/>
          </p:cNvSpPr>
          <p:nvPr>
            <p:ph type="sldNum" sz="quarter" idx="12"/>
          </p:nvPr>
        </p:nvSpPr>
        <p:spPr/>
        <p:txBody>
          <a:bodyPr/>
          <a:lstStyle/>
          <a:p>
            <a:fld id="{4848669B-E643-43EC-A659-71ED8C09CD5A}" type="slidenum">
              <a:rPr lang="zh-CN" altLang="en-US" smtClean="0"/>
              <a:pPr/>
              <a:t>21</a:t>
            </a:fld>
            <a:endParaRPr lang="zh-CN" altLang="en-US" dirty="0"/>
          </a:p>
        </p:txBody>
      </p:sp>
      <p:pic>
        <p:nvPicPr>
          <p:cNvPr id="7" name="图片 6">
            <a:extLst>
              <a:ext uri="{FF2B5EF4-FFF2-40B4-BE49-F238E27FC236}">
                <a16:creationId xmlns:a16="http://schemas.microsoft.com/office/drawing/2014/main" id="{79506813-9254-76A2-2DD2-99AABAA262BB}"/>
              </a:ext>
            </a:extLst>
          </p:cNvPr>
          <p:cNvPicPr>
            <a:picLocks noChangeAspect="1"/>
          </p:cNvPicPr>
          <p:nvPr/>
        </p:nvPicPr>
        <p:blipFill>
          <a:blip r:embed="rId3">
            <a:extLst>
              <a:ext uri="{28A0092B-C50C-407E-A947-70E740481C1C}">
                <a14:useLocalDpi xmlns:a14="http://schemas.microsoft.com/office/drawing/2010/main" val="0"/>
              </a:ext>
            </a:extLst>
          </a:blip>
          <a:srcRect t="4317" b="5707"/>
          <a:stretch>
            <a:fillRect/>
          </a:stretch>
        </p:blipFill>
        <p:spPr>
          <a:xfrm>
            <a:off x="1040262" y="3429000"/>
            <a:ext cx="3830492" cy="2379017"/>
          </a:xfrm>
          <a:prstGeom prst="rect">
            <a:avLst/>
          </a:prstGeom>
        </p:spPr>
      </p:pic>
      <p:pic>
        <p:nvPicPr>
          <p:cNvPr id="8" name="图片 7">
            <a:extLst>
              <a:ext uri="{FF2B5EF4-FFF2-40B4-BE49-F238E27FC236}">
                <a16:creationId xmlns:a16="http://schemas.microsoft.com/office/drawing/2014/main" id="{F907A0C9-3D3D-E08C-7B26-E1CB47DFCC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294" y="3409777"/>
            <a:ext cx="4468321" cy="2886512"/>
          </a:xfrm>
          <a:prstGeom prst="rect">
            <a:avLst/>
          </a:prstGeom>
        </p:spPr>
      </p:pic>
      <p:sp>
        <p:nvSpPr>
          <p:cNvPr id="9" name="文本框 8">
            <a:extLst>
              <a:ext uri="{FF2B5EF4-FFF2-40B4-BE49-F238E27FC236}">
                <a16:creationId xmlns:a16="http://schemas.microsoft.com/office/drawing/2014/main" id="{E67926C0-10E2-2BA5-2326-5DB5F9AA147F}"/>
              </a:ext>
            </a:extLst>
          </p:cNvPr>
          <p:cNvSpPr txBox="1"/>
          <p:nvPr/>
        </p:nvSpPr>
        <p:spPr>
          <a:xfrm>
            <a:off x="7604898" y="5973346"/>
            <a:ext cx="2629689" cy="338554"/>
          </a:xfrm>
          <a:prstGeom prst="rect">
            <a:avLst/>
          </a:prstGeom>
          <a:noFill/>
        </p:spPr>
        <p:txBody>
          <a:bodyPr wrap="square" rtlCol="0">
            <a:spAutoFit/>
          </a:bodyPr>
          <a:lstStyle/>
          <a:p>
            <a:pPr algn="ctr"/>
            <a:r>
              <a:rPr lang="en-US" altLang="zh-CN" sz="1600" i="1" dirty="0" err="1">
                <a:latin typeface="Times New Roman" panose="02020603050405020304" pitchFamily="18" charset="0"/>
                <a:cs typeface="Times New Roman" panose="02020603050405020304" pitchFamily="18" charset="0"/>
              </a:rPr>
              <a:t>Jinno</a:t>
            </a:r>
            <a:r>
              <a:rPr lang="en-US" altLang="zh-CN" sz="1600" i="1" dirty="0">
                <a:latin typeface="Times New Roman" panose="02020603050405020304" pitchFamily="18" charset="0"/>
                <a:cs typeface="Times New Roman" panose="02020603050405020304" pitchFamily="18" charset="0"/>
              </a:rPr>
              <a:t> et al. JCAP. ’25 </a:t>
            </a:r>
            <a:endParaRPr lang="zh-CN" altLang="en-US" sz="1600" i="1"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00461DC6-FA47-699E-E2D2-5C3711EF63E1}"/>
              </a:ext>
            </a:extLst>
          </p:cNvPr>
          <p:cNvSpPr txBox="1"/>
          <p:nvPr/>
        </p:nvSpPr>
        <p:spPr>
          <a:xfrm>
            <a:off x="1695913" y="3249613"/>
            <a:ext cx="2629689" cy="338554"/>
          </a:xfrm>
          <a:prstGeom prst="rect">
            <a:avLst/>
          </a:prstGeom>
          <a:noFill/>
        </p:spPr>
        <p:txBody>
          <a:bodyPr wrap="square" rtlCol="0">
            <a:spAutoFit/>
          </a:bodyPr>
          <a:lstStyle/>
          <a:p>
            <a:pPr algn="ctr"/>
            <a:r>
              <a:rPr lang="en-US" altLang="zh-CN" sz="1600" i="1" dirty="0">
                <a:latin typeface="Times New Roman" panose="02020603050405020304" pitchFamily="18" charset="0"/>
                <a:cs typeface="Times New Roman" panose="02020603050405020304" pitchFamily="18" charset="0"/>
              </a:rPr>
              <a:t>3D single bubble simulation</a:t>
            </a:r>
            <a:endParaRPr lang="zh-CN" altLang="en-US" sz="1600" i="1"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971705BB-0B10-BB1C-52B2-8310D324FB94}"/>
              </a:ext>
            </a:extLst>
          </p:cNvPr>
          <p:cNvSpPr txBox="1"/>
          <p:nvPr/>
        </p:nvSpPr>
        <p:spPr>
          <a:xfrm>
            <a:off x="7604897" y="3262580"/>
            <a:ext cx="2629689" cy="338554"/>
          </a:xfrm>
          <a:prstGeom prst="rect">
            <a:avLst/>
          </a:prstGeom>
          <a:noFill/>
        </p:spPr>
        <p:txBody>
          <a:bodyPr wrap="square" rtlCol="0">
            <a:spAutoFit/>
          </a:bodyPr>
          <a:lstStyle/>
          <a:p>
            <a:pPr algn="ctr"/>
            <a:r>
              <a:rPr lang="en-US" altLang="zh-CN" sz="1600" i="1" dirty="0">
                <a:latin typeface="Times New Roman" panose="02020603050405020304" pitchFamily="18" charset="0"/>
                <a:cs typeface="Times New Roman" panose="02020603050405020304" pitchFamily="18" charset="0"/>
              </a:rPr>
              <a:t>1D simulation</a:t>
            </a:r>
            <a:endParaRPr lang="zh-CN" altLang="en-US" sz="1600" i="1"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AB040218-D0E0-8A39-5CB7-605D20FB29FA}"/>
              </a:ext>
            </a:extLst>
          </p:cNvPr>
          <p:cNvSpPr txBox="1"/>
          <p:nvPr/>
        </p:nvSpPr>
        <p:spPr>
          <a:xfrm>
            <a:off x="5034095" y="4524676"/>
            <a:ext cx="1722161" cy="338554"/>
          </a:xfrm>
          <a:prstGeom prst="rect">
            <a:avLst/>
          </a:prstGeom>
          <a:noFill/>
        </p:spPr>
        <p:txBody>
          <a:bodyPr wrap="square" rtlCol="0">
            <a:spAutoFit/>
          </a:bodyPr>
          <a:lstStyle/>
          <a:p>
            <a:pPr algn="ctr"/>
            <a:r>
              <a:rPr lang="en-US" altLang="zh-CN" sz="1600" b="1" i="1" dirty="0">
                <a:solidFill>
                  <a:srgbClr val="FF0000"/>
                </a:solidFill>
                <a:latin typeface="Times New Roman" panose="02020603050405020304" pitchFamily="18" charset="0"/>
                <a:cs typeface="Times New Roman" panose="02020603050405020304" pitchFamily="18" charset="0"/>
              </a:rPr>
              <a:t>Consistent</a:t>
            </a:r>
            <a:endParaRPr lang="zh-CN" altLang="en-US" sz="1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517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29C0E-0594-568F-572C-DE641257477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B6E42D5-6D4B-B937-2C9D-056998980EA9}"/>
              </a:ext>
            </a:extLst>
          </p:cNvPr>
          <p:cNvSpPr>
            <a:spLocks noGrp="1"/>
          </p:cNvSpPr>
          <p:nvPr>
            <p:ph type="title"/>
          </p:nvPr>
        </p:nvSpPr>
        <p:spPr/>
        <p:txBody>
          <a:bodyPr/>
          <a:lstStyle/>
          <a:p>
            <a:r>
              <a:rPr lang="en-US" altLang="zh-CN" dirty="0"/>
              <a:t>Calculation of GW</a:t>
            </a:r>
            <a:endParaRPr lang="zh-CN" altLang="en-US" dirty="0"/>
          </a:p>
        </p:txBody>
      </p:sp>
      <p:sp>
        <p:nvSpPr>
          <p:cNvPr id="3" name="内容占位符 2">
            <a:extLst>
              <a:ext uri="{FF2B5EF4-FFF2-40B4-BE49-F238E27FC236}">
                <a16:creationId xmlns:a16="http://schemas.microsoft.com/office/drawing/2014/main" id="{8F9F5AAA-2863-B1E4-4C0E-324FBA2FDB81}"/>
              </a:ext>
            </a:extLst>
          </p:cNvPr>
          <p:cNvSpPr>
            <a:spLocks noGrp="1"/>
          </p:cNvSpPr>
          <p:nvPr>
            <p:ph idx="1"/>
          </p:nvPr>
        </p:nvSpPr>
        <p:spPr>
          <a:xfrm>
            <a:off x="838200" y="1825625"/>
            <a:ext cx="10515600" cy="438303"/>
          </a:xfrm>
        </p:spPr>
        <p:txBody>
          <a:bodyPr/>
          <a:lstStyle/>
          <a:p>
            <a:pPr marL="0" indent="0">
              <a:buNone/>
            </a:pPr>
            <a:r>
              <a:rPr lang="en-US" altLang="zh-CN" dirty="0"/>
              <a:t>The flowchart of the </a:t>
            </a:r>
            <a:r>
              <a:rPr lang="en-US" altLang="zh-CN" dirty="0" err="1"/>
              <a:t>Higgsless</a:t>
            </a:r>
            <a:r>
              <a:rPr lang="en-US" altLang="zh-CN" dirty="0"/>
              <a:t> simulation for different spacetime:</a:t>
            </a:r>
            <a:endParaRPr lang="zh-CN" altLang="en-US" dirty="0"/>
          </a:p>
          <a:p>
            <a:pPr marL="0" indent="0">
              <a:buNone/>
            </a:pPr>
            <a:endParaRPr lang="en-US" altLang="zh-CN" dirty="0">
              <a:solidFill>
                <a:srgbClr val="FF0000"/>
              </a:solidFill>
            </a:endParaRPr>
          </a:p>
        </p:txBody>
      </p:sp>
      <p:sp>
        <p:nvSpPr>
          <p:cNvPr id="4" name="日期占位符 3">
            <a:extLst>
              <a:ext uri="{FF2B5EF4-FFF2-40B4-BE49-F238E27FC236}">
                <a16:creationId xmlns:a16="http://schemas.microsoft.com/office/drawing/2014/main" id="{6444560D-792B-2D5E-1E6D-7DE2A1AA295E}"/>
              </a:ext>
            </a:extLst>
          </p:cNvPr>
          <p:cNvSpPr>
            <a:spLocks noGrp="1"/>
          </p:cNvSpPr>
          <p:nvPr>
            <p:ph type="dt" sz="half" idx="10"/>
          </p:nvPr>
        </p:nvSpPr>
        <p:spPr/>
        <p:txBody>
          <a:bodyPr/>
          <a:lstStyle/>
          <a:p>
            <a:fld id="{516D860A-8E72-4E69-99F5-24C180C66E6E}" type="datetime1">
              <a:rPr lang="zh-CN" altLang="en-US" smtClean="0"/>
              <a:t>2025/9/29</a:t>
            </a:fld>
            <a:endParaRPr lang="zh-CN" altLang="en-US" dirty="0"/>
          </a:p>
        </p:txBody>
      </p:sp>
      <p:sp>
        <p:nvSpPr>
          <p:cNvPr id="5" name="灯片编号占位符 4">
            <a:extLst>
              <a:ext uri="{FF2B5EF4-FFF2-40B4-BE49-F238E27FC236}">
                <a16:creationId xmlns:a16="http://schemas.microsoft.com/office/drawing/2014/main" id="{52B81885-BA1E-097F-DA9F-836C5EB1A2C6}"/>
              </a:ext>
            </a:extLst>
          </p:cNvPr>
          <p:cNvSpPr>
            <a:spLocks noGrp="1"/>
          </p:cNvSpPr>
          <p:nvPr>
            <p:ph type="sldNum" sz="quarter" idx="12"/>
          </p:nvPr>
        </p:nvSpPr>
        <p:spPr/>
        <p:txBody>
          <a:bodyPr/>
          <a:lstStyle/>
          <a:p>
            <a:fld id="{4848669B-E643-43EC-A659-71ED8C09CD5A}" type="slidenum">
              <a:rPr lang="zh-CN" altLang="en-US" smtClean="0"/>
              <a:pPr/>
              <a:t>22</a:t>
            </a:fld>
            <a:endParaRPr lang="zh-CN" altLang="en-US" dirty="0"/>
          </a:p>
        </p:txBody>
      </p:sp>
      <p:grpSp>
        <p:nvGrpSpPr>
          <p:cNvPr id="53" name="组合 52">
            <a:extLst>
              <a:ext uri="{FF2B5EF4-FFF2-40B4-BE49-F238E27FC236}">
                <a16:creationId xmlns:a16="http://schemas.microsoft.com/office/drawing/2014/main" id="{DABE78B0-393C-FD89-8E80-59025C47F36B}"/>
              </a:ext>
            </a:extLst>
          </p:cNvPr>
          <p:cNvGrpSpPr/>
          <p:nvPr/>
        </p:nvGrpSpPr>
        <p:grpSpPr>
          <a:xfrm>
            <a:off x="838200" y="2416275"/>
            <a:ext cx="10515600" cy="1724314"/>
            <a:chOff x="838200" y="4532928"/>
            <a:chExt cx="10515600" cy="1724314"/>
          </a:xfrm>
        </p:grpSpPr>
        <p:grpSp>
          <p:nvGrpSpPr>
            <p:cNvPr id="38" name="组合 37">
              <a:extLst>
                <a:ext uri="{FF2B5EF4-FFF2-40B4-BE49-F238E27FC236}">
                  <a16:creationId xmlns:a16="http://schemas.microsoft.com/office/drawing/2014/main" id="{5B6D7942-8DE1-313F-0115-074B8EDA9FD5}"/>
                </a:ext>
              </a:extLst>
            </p:cNvPr>
            <p:cNvGrpSpPr/>
            <p:nvPr/>
          </p:nvGrpSpPr>
          <p:grpSpPr>
            <a:xfrm>
              <a:off x="838200" y="4534865"/>
              <a:ext cx="10515600" cy="1722377"/>
              <a:chOff x="838200" y="2411340"/>
              <a:chExt cx="10515600" cy="1722377"/>
            </a:xfrm>
          </p:grpSpPr>
          <p:sp>
            <p:nvSpPr>
              <p:cNvPr id="39" name="矩形: 圆角 38">
                <a:extLst>
                  <a:ext uri="{FF2B5EF4-FFF2-40B4-BE49-F238E27FC236}">
                    <a16:creationId xmlns:a16="http://schemas.microsoft.com/office/drawing/2014/main" id="{78840FFB-C3B1-8609-8F50-D0E873A34341}"/>
                  </a:ext>
                </a:extLst>
              </p:cNvPr>
              <p:cNvSpPr/>
              <p:nvPr/>
            </p:nvSpPr>
            <p:spPr>
              <a:xfrm>
                <a:off x="838200" y="2411340"/>
                <a:ext cx="10515600" cy="1722377"/>
              </a:xfrm>
              <a:prstGeom prst="roundRect">
                <a:avLst>
                  <a:gd name="adj" fmla="val 7005"/>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a:extLst>
                  <a:ext uri="{FF2B5EF4-FFF2-40B4-BE49-F238E27FC236}">
                    <a16:creationId xmlns:a16="http://schemas.microsoft.com/office/drawing/2014/main" id="{F338472E-6CFD-CB85-2361-C8569A609E59}"/>
                  </a:ext>
                </a:extLst>
              </p:cNvPr>
              <p:cNvSpPr txBox="1"/>
              <p:nvPr/>
            </p:nvSpPr>
            <p:spPr>
              <a:xfrm>
                <a:off x="3847839" y="2949971"/>
                <a:ext cx="1993025" cy="646331"/>
              </a:xfrm>
              <a:prstGeom prst="rect">
                <a:avLst/>
              </a:prstGeom>
              <a:noFill/>
              <a:ln>
                <a:solidFill>
                  <a:srgbClr val="FF0000"/>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Solving fluid equations </a:t>
                </a:r>
                <a:endParaRPr lang="zh-CN" altLang="en-US" dirty="0">
                  <a:latin typeface="Times New Roman" panose="02020603050405020304" pitchFamily="18" charset="0"/>
                  <a:cs typeface="Times New Roman" panose="02020603050405020304" pitchFamily="18" charset="0"/>
                </a:endParaRPr>
              </a:p>
            </p:txBody>
          </p:sp>
          <p:sp>
            <p:nvSpPr>
              <p:cNvPr id="41" name="文本框 40">
                <a:extLst>
                  <a:ext uri="{FF2B5EF4-FFF2-40B4-BE49-F238E27FC236}">
                    <a16:creationId xmlns:a16="http://schemas.microsoft.com/office/drawing/2014/main" id="{069098D2-8EFE-7920-3855-4AB1FF8AAB4A}"/>
                  </a:ext>
                </a:extLst>
              </p:cNvPr>
              <p:cNvSpPr txBox="1"/>
              <p:nvPr/>
            </p:nvSpPr>
            <p:spPr>
              <a:xfrm>
                <a:off x="1103588" y="2949970"/>
                <a:ext cx="1993025" cy="646331"/>
              </a:xfrm>
              <a:prstGeom prst="rect">
                <a:avLst/>
              </a:prstGeom>
              <a:noFill/>
              <a:ln>
                <a:solidFill>
                  <a:srgbClr val="FF0000"/>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Bubble nucleation history</a:t>
                </a:r>
                <a:endParaRPr lang="zh-CN" altLang="en-US" dirty="0">
                  <a:latin typeface="Times New Roman" panose="02020603050405020304" pitchFamily="18" charset="0"/>
                  <a:cs typeface="Times New Roman" panose="02020603050405020304" pitchFamily="18" charset="0"/>
                </a:endParaRPr>
              </a:p>
            </p:txBody>
          </p:sp>
          <p:sp>
            <p:nvSpPr>
              <p:cNvPr id="43" name="文本框 42">
                <a:extLst>
                  <a:ext uri="{FF2B5EF4-FFF2-40B4-BE49-F238E27FC236}">
                    <a16:creationId xmlns:a16="http://schemas.microsoft.com/office/drawing/2014/main" id="{F919DCFA-6DD0-8806-5C16-0FCB0D72CDEF}"/>
                  </a:ext>
                </a:extLst>
              </p:cNvPr>
              <p:cNvSpPr txBox="1"/>
              <p:nvPr/>
            </p:nvSpPr>
            <p:spPr>
              <a:xfrm>
                <a:off x="6578298" y="2949970"/>
                <a:ext cx="1993025" cy="646331"/>
              </a:xfrm>
              <a:prstGeom prst="rect">
                <a:avLst/>
              </a:prstGeom>
              <a:noFill/>
              <a:ln>
                <a:solidFill>
                  <a:srgbClr val="FF0000"/>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Weinberg’s formula </a:t>
                </a:r>
                <a:endParaRPr lang="zh-CN" altLang="en-US" dirty="0">
                  <a:latin typeface="Times New Roman" panose="02020603050405020304" pitchFamily="18" charset="0"/>
                  <a:cs typeface="Times New Roman" panose="02020603050405020304" pitchFamily="18" charset="0"/>
                </a:endParaRPr>
              </a:p>
            </p:txBody>
          </p:sp>
          <p:sp>
            <p:nvSpPr>
              <p:cNvPr id="44" name="文本框 43">
                <a:extLst>
                  <a:ext uri="{FF2B5EF4-FFF2-40B4-BE49-F238E27FC236}">
                    <a16:creationId xmlns:a16="http://schemas.microsoft.com/office/drawing/2014/main" id="{293AC242-34C6-F40A-267D-B3E56C38DF07}"/>
                  </a:ext>
                </a:extLst>
              </p:cNvPr>
              <p:cNvSpPr txBox="1"/>
              <p:nvPr/>
            </p:nvSpPr>
            <p:spPr>
              <a:xfrm>
                <a:off x="9219417" y="3086894"/>
                <a:ext cx="1993025" cy="369332"/>
              </a:xfrm>
              <a:prstGeom prst="rect">
                <a:avLst/>
              </a:prstGeom>
              <a:noFill/>
              <a:ln>
                <a:solidFill>
                  <a:srgbClr val="FF0000"/>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GW spectrum </a:t>
                </a:r>
                <a:endParaRPr lang="zh-CN" altLang="en-US" dirty="0">
                  <a:latin typeface="Times New Roman" panose="02020603050405020304" pitchFamily="18" charset="0"/>
                  <a:cs typeface="Times New Roman" panose="02020603050405020304" pitchFamily="18" charset="0"/>
                </a:endParaRPr>
              </a:p>
            </p:txBody>
          </p:sp>
          <p:cxnSp>
            <p:nvCxnSpPr>
              <p:cNvPr id="46" name="直接箭头连接符 45">
                <a:extLst>
                  <a:ext uri="{FF2B5EF4-FFF2-40B4-BE49-F238E27FC236}">
                    <a16:creationId xmlns:a16="http://schemas.microsoft.com/office/drawing/2014/main" id="{A6C6E6B6-AEB8-C858-F094-37C66E46B015}"/>
                  </a:ext>
                </a:extLst>
              </p:cNvPr>
              <p:cNvCxnSpPr>
                <a:cxnSpLocks/>
                <a:stCxn id="41" idx="3"/>
                <a:endCxn id="40" idx="1"/>
              </p:cNvCxnSpPr>
              <p:nvPr/>
            </p:nvCxnSpPr>
            <p:spPr>
              <a:xfrm>
                <a:off x="3096613" y="3273136"/>
                <a:ext cx="751226"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73725EA9-4C67-F128-C110-26982B72AB1B}"/>
                  </a:ext>
                </a:extLst>
              </p:cNvPr>
              <p:cNvCxnSpPr>
                <a:stCxn id="40" idx="3"/>
                <a:endCxn id="43" idx="1"/>
              </p:cNvCxnSpPr>
              <p:nvPr/>
            </p:nvCxnSpPr>
            <p:spPr>
              <a:xfrm flipV="1">
                <a:off x="5840864" y="3273136"/>
                <a:ext cx="737434"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6D547297-46DB-12AA-58AF-D843BCF6DFB5}"/>
                  </a:ext>
                </a:extLst>
              </p:cNvPr>
              <p:cNvCxnSpPr>
                <a:stCxn id="43" idx="3"/>
                <a:endCxn id="44" idx="1"/>
              </p:cNvCxnSpPr>
              <p:nvPr/>
            </p:nvCxnSpPr>
            <p:spPr>
              <a:xfrm flipV="1">
                <a:off x="8571323" y="3271560"/>
                <a:ext cx="648094" cy="15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文本框 49">
              <a:extLst>
                <a:ext uri="{FF2B5EF4-FFF2-40B4-BE49-F238E27FC236}">
                  <a16:creationId xmlns:a16="http://schemas.microsoft.com/office/drawing/2014/main" id="{585E9C0E-4BD7-D00A-8F69-CACE5746C3B9}"/>
                </a:ext>
              </a:extLst>
            </p:cNvPr>
            <p:cNvSpPr txBox="1"/>
            <p:nvPr/>
          </p:nvSpPr>
          <p:spPr>
            <a:xfrm>
              <a:off x="9680027" y="4532928"/>
              <a:ext cx="1532415" cy="369332"/>
            </a:xfrm>
            <a:prstGeom prst="rect">
              <a:avLst/>
            </a:prstGeom>
            <a:noFill/>
          </p:spPr>
          <p:txBody>
            <a:bodyPr wrap="square" rtlCol="0">
              <a:spAutoFit/>
            </a:bodyPr>
            <a:lstStyle/>
            <a:p>
              <a:pPr algn="ctr"/>
              <a:r>
                <a:rPr lang="en-US" altLang="zh-CN" b="1" i="1" dirty="0">
                  <a:solidFill>
                    <a:srgbClr val="FF0000"/>
                  </a:solidFill>
                  <a:latin typeface="Times New Roman" panose="02020603050405020304" pitchFamily="18" charset="0"/>
                  <a:cs typeface="Times New Roman" panose="02020603050405020304" pitchFamily="18" charset="0"/>
                </a:rPr>
                <a:t>Minkowski</a:t>
              </a:r>
              <a:endParaRPr lang="zh-CN" altLang="en-US" b="1" i="1" dirty="0">
                <a:solidFill>
                  <a:srgbClr val="FF0000"/>
                </a:solidFill>
                <a:latin typeface="Times New Roman" panose="02020603050405020304" pitchFamily="18" charset="0"/>
                <a:cs typeface="Times New Roman" panose="02020603050405020304" pitchFamily="18" charset="0"/>
              </a:endParaRPr>
            </a:p>
          </p:txBody>
        </p:sp>
      </p:grpSp>
      <p:grpSp>
        <p:nvGrpSpPr>
          <p:cNvPr id="52" name="组合 51">
            <a:extLst>
              <a:ext uri="{FF2B5EF4-FFF2-40B4-BE49-F238E27FC236}">
                <a16:creationId xmlns:a16="http://schemas.microsoft.com/office/drawing/2014/main" id="{2676E890-706C-7607-31CD-87BCDFF2DE74}"/>
              </a:ext>
            </a:extLst>
          </p:cNvPr>
          <p:cNvGrpSpPr/>
          <p:nvPr/>
        </p:nvGrpSpPr>
        <p:grpSpPr>
          <a:xfrm>
            <a:off x="838200" y="4387281"/>
            <a:ext cx="10515600" cy="1722377"/>
            <a:chOff x="838200" y="2411340"/>
            <a:chExt cx="10515600" cy="1722377"/>
          </a:xfrm>
        </p:grpSpPr>
        <p:grpSp>
          <p:nvGrpSpPr>
            <p:cNvPr id="37" name="组合 36">
              <a:extLst>
                <a:ext uri="{FF2B5EF4-FFF2-40B4-BE49-F238E27FC236}">
                  <a16:creationId xmlns:a16="http://schemas.microsoft.com/office/drawing/2014/main" id="{356205CF-4426-F8E4-8E48-BDAD39502315}"/>
                </a:ext>
              </a:extLst>
            </p:cNvPr>
            <p:cNvGrpSpPr/>
            <p:nvPr/>
          </p:nvGrpSpPr>
          <p:grpSpPr>
            <a:xfrm>
              <a:off x="838200" y="2411340"/>
              <a:ext cx="10515600" cy="1722377"/>
              <a:chOff x="838200" y="2411340"/>
              <a:chExt cx="10515600" cy="1722377"/>
            </a:xfrm>
          </p:grpSpPr>
          <p:sp>
            <p:nvSpPr>
              <p:cNvPr id="11" name="矩形: 圆角 10">
                <a:extLst>
                  <a:ext uri="{FF2B5EF4-FFF2-40B4-BE49-F238E27FC236}">
                    <a16:creationId xmlns:a16="http://schemas.microsoft.com/office/drawing/2014/main" id="{5C07EB5D-650F-257B-B7BF-4190C68C707D}"/>
                  </a:ext>
                </a:extLst>
              </p:cNvPr>
              <p:cNvSpPr/>
              <p:nvPr/>
            </p:nvSpPr>
            <p:spPr>
              <a:xfrm>
                <a:off x="838200" y="2411340"/>
                <a:ext cx="10515600" cy="1722377"/>
              </a:xfrm>
              <a:prstGeom prst="roundRect">
                <a:avLst>
                  <a:gd name="adj" fmla="val 7005"/>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D179233A-8ED2-EF57-962D-E47E981A0B1B}"/>
                  </a:ext>
                </a:extLst>
              </p:cNvPr>
              <p:cNvSpPr txBox="1"/>
              <p:nvPr/>
            </p:nvSpPr>
            <p:spPr>
              <a:xfrm>
                <a:off x="3847839" y="2949971"/>
                <a:ext cx="1993025" cy="646331"/>
              </a:xfrm>
              <a:prstGeom prst="rect">
                <a:avLst/>
              </a:prstGeom>
              <a:noFill/>
              <a:ln>
                <a:solidFill>
                  <a:srgbClr val="FF0000"/>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Solving fluid equations </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316E37F4-6DF6-7CBC-205C-46C1142D132F}"/>
                  </a:ext>
                </a:extLst>
              </p:cNvPr>
              <p:cNvSpPr txBox="1"/>
              <p:nvPr/>
            </p:nvSpPr>
            <p:spPr>
              <a:xfrm>
                <a:off x="1103590" y="3388278"/>
                <a:ext cx="1993025" cy="646331"/>
              </a:xfrm>
              <a:prstGeom prst="rect">
                <a:avLst/>
              </a:prstGeom>
              <a:noFill/>
              <a:ln>
                <a:solidFill>
                  <a:srgbClr val="FF0000"/>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Bubble nucleation history</a:t>
                </a:r>
                <a:endParaRPr lang="zh-CN" altLang="en-US"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6BB22705-3B8A-70F3-6393-D61C56B5936D}"/>
                  </a:ext>
                </a:extLst>
              </p:cNvPr>
              <p:cNvSpPr txBox="1"/>
              <p:nvPr/>
            </p:nvSpPr>
            <p:spPr>
              <a:xfrm>
                <a:off x="1103589" y="2505201"/>
                <a:ext cx="1993025" cy="646331"/>
              </a:xfrm>
              <a:prstGeom prst="rect">
                <a:avLst/>
              </a:prstGeom>
              <a:noFill/>
              <a:ln>
                <a:solidFill>
                  <a:srgbClr val="FF0000"/>
                </a:solidFill>
                <a:prstDash val="lgDashDot"/>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Friedmann Equation</a:t>
                </a:r>
                <a:endParaRPr lang="zh-CN" altLang="en-US"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BACA3DB6-25F0-5569-061D-1D17E5D5740E}"/>
                  </a:ext>
                </a:extLst>
              </p:cNvPr>
              <p:cNvSpPr txBox="1"/>
              <p:nvPr/>
            </p:nvSpPr>
            <p:spPr>
              <a:xfrm>
                <a:off x="6578298" y="2949970"/>
                <a:ext cx="1993025" cy="646331"/>
              </a:xfrm>
              <a:prstGeom prst="rect">
                <a:avLst/>
              </a:prstGeom>
              <a:noFill/>
              <a:ln>
                <a:solidFill>
                  <a:srgbClr val="FF0000"/>
                </a:solidFill>
                <a:prstDash val="lgDashDot"/>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Eisenstein’s equations </a:t>
                </a:r>
                <a:endParaRPr lang="zh-CN" altLang="en-US"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8D0C2B14-B33F-6442-C6E6-8D02F2093B5B}"/>
                  </a:ext>
                </a:extLst>
              </p:cNvPr>
              <p:cNvSpPr txBox="1"/>
              <p:nvPr/>
            </p:nvSpPr>
            <p:spPr>
              <a:xfrm>
                <a:off x="9219417" y="3086894"/>
                <a:ext cx="1993025" cy="369332"/>
              </a:xfrm>
              <a:prstGeom prst="rect">
                <a:avLst/>
              </a:prstGeom>
              <a:noFill/>
              <a:ln>
                <a:solidFill>
                  <a:srgbClr val="FF0000"/>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GW spectrum </a:t>
                </a:r>
                <a:endParaRPr lang="zh-CN" altLang="en-US" dirty="0">
                  <a:latin typeface="Times New Roman" panose="02020603050405020304" pitchFamily="18" charset="0"/>
                  <a:cs typeface="Times New Roman" panose="02020603050405020304" pitchFamily="18" charset="0"/>
                </a:endParaRPr>
              </a:p>
            </p:txBody>
          </p:sp>
          <p:sp>
            <p:nvSpPr>
              <p:cNvPr id="18" name="右大括号 17">
                <a:extLst>
                  <a:ext uri="{FF2B5EF4-FFF2-40B4-BE49-F238E27FC236}">
                    <a16:creationId xmlns:a16="http://schemas.microsoft.com/office/drawing/2014/main" id="{A479DD59-EF1D-EC8F-E91B-67203A95731F}"/>
                  </a:ext>
                </a:extLst>
              </p:cNvPr>
              <p:cNvSpPr/>
              <p:nvPr/>
            </p:nvSpPr>
            <p:spPr>
              <a:xfrm>
                <a:off x="3096614" y="2815754"/>
                <a:ext cx="166191" cy="913839"/>
              </a:xfrm>
              <a:prstGeom prst="rightBrace">
                <a:avLst>
                  <a:gd name="adj1" fmla="val 84224"/>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0" name="直接箭头连接符 19">
                <a:extLst>
                  <a:ext uri="{FF2B5EF4-FFF2-40B4-BE49-F238E27FC236}">
                    <a16:creationId xmlns:a16="http://schemas.microsoft.com/office/drawing/2014/main" id="{D832ADCB-3B20-6A35-0D5A-11E5E10F0607}"/>
                  </a:ext>
                </a:extLst>
              </p:cNvPr>
              <p:cNvCxnSpPr>
                <a:stCxn id="18" idx="1"/>
                <a:endCxn id="6" idx="1"/>
              </p:cNvCxnSpPr>
              <p:nvPr/>
            </p:nvCxnSpPr>
            <p:spPr>
              <a:xfrm>
                <a:off x="3262805" y="3272674"/>
                <a:ext cx="585034" cy="4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CF27222C-BC81-D26B-58F5-E43A3013A38A}"/>
                  </a:ext>
                </a:extLst>
              </p:cNvPr>
              <p:cNvCxnSpPr>
                <a:stCxn id="6" idx="3"/>
                <a:endCxn id="9" idx="1"/>
              </p:cNvCxnSpPr>
              <p:nvPr/>
            </p:nvCxnSpPr>
            <p:spPr>
              <a:xfrm flipV="1">
                <a:off x="5840864" y="3273136"/>
                <a:ext cx="737434"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9CDB945A-781F-96CC-6DDB-DF4C8120EAEF}"/>
                  </a:ext>
                </a:extLst>
              </p:cNvPr>
              <p:cNvCxnSpPr>
                <a:stCxn id="9" idx="3"/>
                <a:endCxn id="10" idx="1"/>
              </p:cNvCxnSpPr>
              <p:nvPr/>
            </p:nvCxnSpPr>
            <p:spPr>
              <a:xfrm flipV="1">
                <a:off x="8571323" y="3271560"/>
                <a:ext cx="648094" cy="15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文本框 50">
              <a:extLst>
                <a:ext uri="{FF2B5EF4-FFF2-40B4-BE49-F238E27FC236}">
                  <a16:creationId xmlns:a16="http://schemas.microsoft.com/office/drawing/2014/main" id="{465AC89D-5A67-3F13-EE77-09C51A28C100}"/>
                </a:ext>
              </a:extLst>
            </p:cNvPr>
            <p:cNvSpPr txBox="1"/>
            <p:nvPr/>
          </p:nvSpPr>
          <p:spPr>
            <a:xfrm>
              <a:off x="9680026" y="2418007"/>
              <a:ext cx="1532415" cy="369332"/>
            </a:xfrm>
            <a:prstGeom prst="rect">
              <a:avLst/>
            </a:prstGeom>
            <a:noFill/>
          </p:spPr>
          <p:txBody>
            <a:bodyPr wrap="square" rtlCol="0">
              <a:spAutoFit/>
            </a:bodyPr>
            <a:lstStyle/>
            <a:p>
              <a:pPr algn="ctr"/>
              <a:r>
                <a:rPr lang="en-US" altLang="zh-CN" b="1" i="1" dirty="0">
                  <a:solidFill>
                    <a:srgbClr val="FF0000"/>
                  </a:solidFill>
                  <a:latin typeface="Times New Roman" panose="02020603050405020304" pitchFamily="18" charset="0"/>
                  <a:cs typeface="Times New Roman" panose="02020603050405020304" pitchFamily="18" charset="0"/>
                </a:rPr>
                <a:t>FLRW</a:t>
              </a:r>
              <a:endParaRPr lang="zh-CN" altLang="en-US" b="1" i="1" dirty="0">
                <a:solidFill>
                  <a:srgbClr val="FF0000"/>
                </a:solidFill>
                <a:latin typeface="Times New Roman" panose="02020603050405020304" pitchFamily="18" charset="0"/>
                <a:cs typeface="Times New Roman" panose="02020603050405020304" pitchFamily="18" charset="0"/>
              </a:endParaRPr>
            </a:p>
          </p:txBody>
        </p:sp>
      </p:grpSp>
      <p:pic>
        <p:nvPicPr>
          <p:cNvPr id="65" name="图片 64">
            <a:extLst>
              <a:ext uri="{FF2B5EF4-FFF2-40B4-BE49-F238E27FC236}">
                <a16:creationId xmlns:a16="http://schemas.microsoft.com/office/drawing/2014/main" id="{5CAC28A6-2318-BC32-967C-8EFE577F32B6}"/>
              </a:ext>
            </a:extLst>
          </p:cNvPr>
          <p:cNvPicPr>
            <a:picLocks noChangeAspect="1"/>
          </p:cNvPicPr>
          <p:nvPr/>
        </p:nvPicPr>
        <p:blipFill>
          <a:blip r:embed="rId2">
            <a:duotone>
              <a:prstClr val="black"/>
              <a:schemeClr val="accent1">
                <a:lumMod val="20000"/>
                <a:lumOff val="80000"/>
                <a:tint val="45000"/>
                <a:satMod val="400000"/>
              </a:schemeClr>
            </a:duotone>
            <a:extLst>
              <a:ext uri="{28A0092B-C50C-407E-A947-70E740481C1C}">
                <a14:useLocalDpi xmlns:a14="http://schemas.microsoft.com/office/drawing/2010/main" val="0"/>
              </a:ext>
            </a:extLst>
          </a:blip>
          <a:stretch>
            <a:fillRect/>
          </a:stretch>
        </p:blipFill>
        <p:spPr>
          <a:xfrm>
            <a:off x="4148939" y="3640675"/>
            <a:ext cx="1390823" cy="462413"/>
          </a:xfrm>
          <a:prstGeom prst="rect">
            <a:avLst/>
          </a:prstGeom>
        </p:spPr>
      </p:pic>
      <p:pic>
        <p:nvPicPr>
          <p:cNvPr id="67" name="图片 66">
            <a:extLst>
              <a:ext uri="{FF2B5EF4-FFF2-40B4-BE49-F238E27FC236}">
                <a16:creationId xmlns:a16="http://schemas.microsoft.com/office/drawing/2014/main" id="{47020A5D-2A20-85EA-C3EE-8A734BA8C5A1}"/>
              </a:ext>
            </a:extLst>
          </p:cNvPr>
          <p:cNvPicPr>
            <a:picLocks noChangeAspect="1"/>
          </p:cNvPicPr>
          <p:nvPr/>
        </p:nvPicPr>
        <p:blipFill>
          <a:blip r:embed="rId3">
            <a:duotone>
              <a:prstClr val="black"/>
              <a:schemeClr val="accent1">
                <a:lumMod val="20000"/>
                <a:lumOff val="80000"/>
                <a:tint val="45000"/>
                <a:satMod val="400000"/>
              </a:schemeClr>
            </a:duotone>
            <a:extLst>
              <a:ext uri="{28A0092B-C50C-407E-A947-70E740481C1C}">
                <a14:useLocalDpi xmlns:a14="http://schemas.microsoft.com/office/drawing/2010/main" val="0"/>
              </a:ext>
            </a:extLst>
          </a:blip>
          <a:stretch>
            <a:fillRect/>
          </a:stretch>
        </p:blipFill>
        <p:spPr>
          <a:xfrm>
            <a:off x="4051888" y="5602958"/>
            <a:ext cx="1584923" cy="485845"/>
          </a:xfrm>
          <a:prstGeom prst="rect">
            <a:avLst/>
          </a:prstGeom>
        </p:spPr>
      </p:pic>
      <p:pic>
        <p:nvPicPr>
          <p:cNvPr id="68" name="图片 67">
            <a:extLst>
              <a:ext uri="{FF2B5EF4-FFF2-40B4-BE49-F238E27FC236}">
                <a16:creationId xmlns:a16="http://schemas.microsoft.com/office/drawing/2014/main" id="{A0D4AE8D-4831-E9E7-9406-7433FDEE2236}"/>
              </a:ext>
            </a:extLst>
          </p:cNvPr>
          <p:cNvPicPr>
            <a:picLocks noChangeAspect="1"/>
          </p:cNvPicPr>
          <p:nvPr/>
        </p:nvPicPr>
        <p:blipFill>
          <a:blip r:embed="rId4">
            <a:duotone>
              <a:prstClr val="black"/>
              <a:schemeClr val="accent1">
                <a:lumMod val="20000"/>
                <a:lumOff val="80000"/>
                <a:tint val="45000"/>
                <a:satMod val="400000"/>
              </a:schemeClr>
            </a:duotone>
            <a:extLst>
              <a:ext uri="{28A0092B-C50C-407E-A947-70E740481C1C}">
                <a14:useLocalDpi xmlns:a14="http://schemas.microsoft.com/office/drawing/2010/main" val="0"/>
              </a:ext>
            </a:extLst>
          </a:blip>
          <a:srcRect t="10558" r="11621" b="28481"/>
          <a:stretch>
            <a:fillRect/>
          </a:stretch>
        </p:blipFill>
        <p:spPr>
          <a:xfrm>
            <a:off x="6343110" y="5678958"/>
            <a:ext cx="2670579" cy="292564"/>
          </a:xfrm>
          <a:prstGeom prst="rect">
            <a:avLst/>
          </a:prstGeom>
        </p:spPr>
      </p:pic>
      <p:pic>
        <p:nvPicPr>
          <p:cNvPr id="70" name="图片 69">
            <a:extLst>
              <a:ext uri="{FF2B5EF4-FFF2-40B4-BE49-F238E27FC236}">
                <a16:creationId xmlns:a16="http://schemas.microsoft.com/office/drawing/2014/main" id="{33682AF1-6EDC-B970-A7DA-58361C42C036}"/>
              </a:ext>
            </a:extLst>
          </p:cNvPr>
          <p:cNvPicPr>
            <a:picLocks noChangeAspect="1"/>
          </p:cNvPicPr>
          <p:nvPr/>
        </p:nvPicPr>
        <p:blipFill>
          <a:blip r:embed="rId5">
            <a:duotone>
              <a:prstClr val="black"/>
              <a:schemeClr val="accent1">
                <a:lumMod val="20000"/>
                <a:lumOff val="80000"/>
                <a:tint val="45000"/>
                <a:satMod val="400000"/>
              </a:schemeClr>
            </a:duotone>
            <a:extLst>
              <a:ext uri="{28A0092B-C50C-407E-A947-70E740481C1C}">
                <a14:useLocalDpi xmlns:a14="http://schemas.microsoft.com/office/drawing/2010/main" val="0"/>
              </a:ext>
            </a:extLst>
          </a:blip>
          <a:stretch>
            <a:fillRect/>
          </a:stretch>
        </p:blipFill>
        <p:spPr>
          <a:xfrm>
            <a:off x="6037765" y="3694443"/>
            <a:ext cx="3256962" cy="354875"/>
          </a:xfrm>
          <a:prstGeom prst="rect">
            <a:avLst/>
          </a:prstGeom>
        </p:spPr>
      </p:pic>
    </p:spTree>
    <p:extLst>
      <p:ext uri="{BB962C8B-B14F-4D97-AF65-F5344CB8AC3E}">
        <p14:creationId xmlns:p14="http://schemas.microsoft.com/office/powerpoint/2010/main" val="3216410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E5F9FD-843E-43FB-81EE-DBBC75A525B7}"/>
              </a:ext>
            </a:extLst>
          </p:cNvPr>
          <p:cNvSpPr>
            <a:spLocks noGrp="1"/>
          </p:cNvSpPr>
          <p:nvPr>
            <p:ph type="title"/>
          </p:nvPr>
        </p:nvSpPr>
        <p:spPr/>
        <p:txBody>
          <a:bodyPr/>
          <a:lstStyle/>
          <a:p>
            <a:r>
              <a:rPr lang="en-US" altLang="zh-CN" dirty="0"/>
              <a:t>Summary</a:t>
            </a:r>
            <a:endParaRPr lang="zh-CN" altLang="en-US" dirty="0"/>
          </a:p>
        </p:txBody>
      </p:sp>
      <p:sp>
        <p:nvSpPr>
          <p:cNvPr id="3" name="内容占位符 2">
            <a:extLst>
              <a:ext uri="{FF2B5EF4-FFF2-40B4-BE49-F238E27FC236}">
                <a16:creationId xmlns:a16="http://schemas.microsoft.com/office/drawing/2014/main" id="{242EF1A0-87D8-E1DC-DCEC-47D523B1F0FB}"/>
              </a:ext>
            </a:extLst>
          </p:cNvPr>
          <p:cNvSpPr>
            <a:spLocks noGrp="1"/>
          </p:cNvSpPr>
          <p:nvPr>
            <p:ph idx="1"/>
          </p:nvPr>
        </p:nvSpPr>
        <p:spPr/>
        <p:txBody>
          <a:bodyPr>
            <a:normAutofit/>
          </a:bodyPr>
          <a:lstStyle/>
          <a:p>
            <a:pPr marL="0" lvl="0" indent="0" eaLnBrk="0" fontAlgn="base" hangingPunct="0">
              <a:lnSpc>
                <a:spcPct val="100000"/>
              </a:lnSpc>
              <a:spcBef>
                <a:spcPct val="0"/>
              </a:spcBef>
              <a:spcAft>
                <a:spcPct val="0"/>
              </a:spcAft>
              <a:buFontTx/>
              <a:buChar char="•"/>
            </a:pPr>
            <a:r>
              <a:rPr lang="zh-CN" altLang="zh-CN" b="1" dirty="0"/>
              <a:t>Inverse Hydrodynamics &amp; GW Signals</a:t>
            </a:r>
            <a:endParaRPr lang="zh-CN" altLang="zh-CN" dirty="0"/>
          </a:p>
          <a:p>
            <a:pPr marL="457200" lvl="1" indent="0" eaLnBrk="0" fontAlgn="base" hangingPunct="0">
              <a:lnSpc>
                <a:spcPct val="100000"/>
              </a:lnSpc>
              <a:spcBef>
                <a:spcPct val="0"/>
              </a:spcBef>
              <a:spcAft>
                <a:spcPct val="0"/>
              </a:spcAft>
              <a:buFontTx/>
              <a:buChar char="•"/>
            </a:pPr>
            <a:r>
              <a:rPr lang="zh-CN" altLang="zh-CN" dirty="0"/>
              <a:t>Offers access to unique BSM parameter spaces</a:t>
            </a:r>
          </a:p>
          <a:p>
            <a:pPr marL="457200" lvl="1" indent="0" eaLnBrk="0" fontAlgn="base" hangingPunct="0">
              <a:lnSpc>
                <a:spcPct val="100000"/>
              </a:lnSpc>
              <a:spcBef>
                <a:spcPct val="0"/>
              </a:spcBef>
              <a:spcAft>
                <a:spcPct val="0"/>
              </a:spcAft>
              <a:buFontTx/>
              <a:buChar char="•"/>
            </a:pPr>
            <a:r>
              <a:rPr lang="zh-CN" altLang="zh-CN" dirty="0"/>
              <a:t>Distinct from those explored via direct hydrodynamic modeling</a:t>
            </a:r>
            <a:endParaRPr lang="en-US" altLang="zh-CN" dirty="0"/>
          </a:p>
          <a:p>
            <a:pPr marL="457200" lvl="1" indent="0" eaLnBrk="0" fontAlgn="base" hangingPunct="0">
              <a:lnSpc>
                <a:spcPct val="100000"/>
              </a:lnSpc>
              <a:spcBef>
                <a:spcPct val="0"/>
              </a:spcBef>
              <a:spcAft>
                <a:spcPct val="0"/>
              </a:spcAft>
              <a:buFontTx/>
              <a:buChar char="•"/>
            </a:pPr>
            <a:endParaRPr lang="zh-CN" altLang="zh-CN" dirty="0"/>
          </a:p>
          <a:p>
            <a:pPr marL="0" lvl="0" indent="0" eaLnBrk="0" fontAlgn="base" hangingPunct="0">
              <a:lnSpc>
                <a:spcPct val="100000"/>
              </a:lnSpc>
              <a:spcBef>
                <a:spcPct val="0"/>
              </a:spcBef>
              <a:spcAft>
                <a:spcPct val="0"/>
              </a:spcAft>
              <a:buFontTx/>
              <a:buChar char="•"/>
            </a:pPr>
            <a:r>
              <a:rPr lang="zh-CN" altLang="zh-CN" b="1" dirty="0"/>
              <a:t>Modeling Uncertainties</a:t>
            </a:r>
            <a:endParaRPr lang="zh-CN" altLang="zh-CN" dirty="0"/>
          </a:p>
          <a:p>
            <a:pPr marL="457200" lvl="1" indent="0" eaLnBrk="0" fontAlgn="base" hangingPunct="0">
              <a:lnSpc>
                <a:spcPct val="100000"/>
              </a:lnSpc>
              <a:spcBef>
                <a:spcPct val="0"/>
              </a:spcBef>
              <a:spcAft>
                <a:spcPct val="0"/>
              </a:spcAft>
              <a:buFontTx/>
              <a:buChar char="•"/>
            </a:pPr>
            <a:r>
              <a:rPr lang="zh-CN" altLang="zh-CN" dirty="0"/>
              <a:t>Different GW production models introduce theoretical ambiguities</a:t>
            </a:r>
          </a:p>
          <a:p>
            <a:pPr marL="457200" lvl="1" indent="0" eaLnBrk="0" fontAlgn="base" hangingPunct="0">
              <a:lnSpc>
                <a:spcPct val="100000"/>
              </a:lnSpc>
              <a:spcBef>
                <a:spcPct val="0"/>
              </a:spcBef>
              <a:spcAft>
                <a:spcPct val="0"/>
              </a:spcAft>
              <a:buFontTx/>
              <a:buChar char="•"/>
            </a:pPr>
            <a:r>
              <a:rPr lang="en-US" altLang="zh-CN" dirty="0"/>
              <a:t>For each models, the intrinsic a</a:t>
            </a:r>
            <a:r>
              <a:rPr lang="zh-CN" altLang="zh-CN" dirty="0"/>
              <a:t>ssumptions</a:t>
            </a:r>
            <a:r>
              <a:rPr lang="en-US" altLang="zh-CN" dirty="0"/>
              <a:t> and numerical issues</a:t>
            </a:r>
            <a:r>
              <a:rPr lang="zh-CN" altLang="zh-CN" dirty="0"/>
              <a:t> affect predictions</a:t>
            </a:r>
            <a:endParaRPr lang="en-US" altLang="zh-CN" dirty="0"/>
          </a:p>
          <a:p>
            <a:pPr marL="457200" lvl="1" indent="0" eaLnBrk="0" fontAlgn="base" hangingPunct="0">
              <a:lnSpc>
                <a:spcPct val="100000"/>
              </a:lnSpc>
              <a:spcBef>
                <a:spcPct val="0"/>
              </a:spcBef>
              <a:spcAft>
                <a:spcPct val="0"/>
              </a:spcAft>
              <a:buFontTx/>
              <a:buChar char="•"/>
            </a:pPr>
            <a:endParaRPr lang="zh-CN" altLang="zh-CN" dirty="0"/>
          </a:p>
          <a:p>
            <a:pPr marL="0" lvl="0" indent="0" eaLnBrk="0" fontAlgn="base" hangingPunct="0">
              <a:lnSpc>
                <a:spcPct val="100000"/>
              </a:lnSpc>
              <a:spcBef>
                <a:spcPct val="0"/>
              </a:spcBef>
              <a:spcAft>
                <a:spcPct val="0"/>
              </a:spcAft>
              <a:buFontTx/>
              <a:buChar char="•"/>
            </a:pPr>
            <a:r>
              <a:rPr lang="en-US" altLang="zh-CN" b="1" dirty="0"/>
              <a:t>Cosmic expansion </a:t>
            </a:r>
            <a:endParaRPr lang="zh-CN" altLang="zh-CN" dirty="0"/>
          </a:p>
          <a:p>
            <a:pPr marL="457200" lvl="1" indent="0" eaLnBrk="0" fontAlgn="base" hangingPunct="0">
              <a:lnSpc>
                <a:spcPct val="100000"/>
              </a:lnSpc>
              <a:spcBef>
                <a:spcPct val="0"/>
              </a:spcBef>
              <a:spcAft>
                <a:spcPct val="0"/>
              </a:spcAft>
              <a:buFontTx/>
              <a:buChar char="•"/>
            </a:pPr>
            <a:r>
              <a:rPr lang="zh-CN" altLang="zh-CN" dirty="0"/>
              <a:t>Ongoing debate: dilution vs. energy injection</a:t>
            </a:r>
          </a:p>
          <a:p>
            <a:pPr marL="457200" lvl="1" indent="0" eaLnBrk="0" fontAlgn="base" hangingPunct="0">
              <a:lnSpc>
                <a:spcPct val="100000"/>
              </a:lnSpc>
              <a:spcBef>
                <a:spcPct val="0"/>
              </a:spcBef>
              <a:spcAft>
                <a:spcPct val="0"/>
              </a:spcAft>
              <a:buFontTx/>
              <a:buChar char="•"/>
            </a:pPr>
            <a:r>
              <a:rPr lang="zh-CN" altLang="zh-CN" dirty="0"/>
              <a:t>Net impact on GW spectra remains controversial</a:t>
            </a:r>
          </a:p>
          <a:p>
            <a:endParaRPr lang="zh-CN" altLang="en-US" dirty="0"/>
          </a:p>
        </p:txBody>
      </p:sp>
      <p:sp>
        <p:nvSpPr>
          <p:cNvPr id="4" name="日期占位符 3">
            <a:extLst>
              <a:ext uri="{FF2B5EF4-FFF2-40B4-BE49-F238E27FC236}">
                <a16:creationId xmlns:a16="http://schemas.microsoft.com/office/drawing/2014/main" id="{03D8A312-95EC-45AB-11D6-2F0CDB08120E}"/>
              </a:ext>
            </a:extLst>
          </p:cNvPr>
          <p:cNvSpPr>
            <a:spLocks noGrp="1"/>
          </p:cNvSpPr>
          <p:nvPr>
            <p:ph type="dt" sz="half" idx="10"/>
          </p:nvPr>
        </p:nvSpPr>
        <p:spPr/>
        <p:txBody>
          <a:bodyPr/>
          <a:lstStyle/>
          <a:p>
            <a:fld id="{516D860A-8E72-4E69-99F5-24C180C66E6E}" type="datetime1">
              <a:rPr lang="zh-CN" altLang="en-US" smtClean="0"/>
              <a:t>2025/9/29</a:t>
            </a:fld>
            <a:endParaRPr lang="zh-CN" altLang="en-US"/>
          </a:p>
        </p:txBody>
      </p:sp>
      <p:sp>
        <p:nvSpPr>
          <p:cNvPr id="5" name="灯片编号占位符 4">
            <a:extLst>
              <a:ext uri="{FF2B5EF4-FFF2-40B4-BE49-F238E27FC236}">
                <a16:creationId xmlns:a16="http://schemas.microsoft.com/office/drawing/2014/main" id="{376288EE-3D5F-F1D0-BEEF-D4FB2D1EAA7E}"/>
              </a:ext>
            </a:extLst>
          </p:cNvPr>
          <p:cNvSpPr>
            <a:spLocks noGrp="1"/>
          </p:cNvSpPr>
          <p:nvPr>
            <p:ph type="sldNum" sz="quarter" idx="12"/>
          </p:nvPr>
        </p:nvSpPr>
        <p:spPr/>
        <p:txBody>
          <a:bodyPr/>
          <a:lstStyle/>
          <a:p>
            <a:fld id="{4848669B-E643-43EC-A659-71ED8C09CD5A}" type="slidenum">
              <a:rPr lang="zh-CN" altLang="en-US" smtClean="0"/>
              <a:pPr/>
              <a:t>23</a:t>
            </a:fld>
            <a:endParaRPr lang="zh-CN" altLang="en-US" dirty="0"/>
          </a:p>
        </p:txBody>
      </p:sp>
      <p:sp>
        <p:nvSpPr>
          <p:cNvPr id="6" name="文本框 5">
            <a:extLst>
              <a:ext uri="{FF2B5EF4-FFF2-40B4-BE49-F238E27FC236}">
                <a16:creationId xmlns:a16="http://schemas.microsoft.com/office/drawing/2014/main" id="{20ABC324-DF52-76A2-E2DE-839BD1047FDD}"/>
              </a:ext>
            </a:extLst>
          </p:cNvPr>
          <p:cNvSpPr txBox="1"/>
          <p:nvPr/>
        </p:nvSpPr>
        <p:spPr>
          <a:xfrm>
            <a:off x="5017636" y="5492707"/>
            <a:ext cx="2156723" cy="523220"/>
          </a:xfrm>
          <a:prstGeom prst="rect">
            <a:avLst/>
          </a:prstGeom>
          <a:noFill/>
        </p:spPr>
        <p:txBody>
          <a:bodyPr wrap="square" rtlCol="0">
            <a:spAutoFit/>
          </a:bodyPr>
          <a:lstStyle/>
          <a:p>
            <a:pPr algn="ctr"/>
            <a:r>
              <a:rPr lang="en-US" altLang="zh-CN" sz="2800" b="1" dirty="0">
                <a:solidFill>
                  <a:srgbClr val="FF0000"/>
                </a:solidFill>
                <a:latin typeface="Times New Roman" panose="02020603050405020304" pitchFamily="18" charset="0"/>
                <a:cs typeface="Times New Roman" panose="02020603050405020304" pitchFamily="18" charset="0"/>
              </a:rPr>
              <a:t>Thank you!</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47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A764D2-D3FF-D168-DFFB-A9AF3D7988D3}"/>
              </a:ext>
            </a:extLst>
          </p:cNvPr>
          <p:cNvSpPr>
            <a:spLocks noGrp="1"/>
          </p:cNvSpPr>
          <p:nvPr>
            <p:ph type="title"/>
          </p:nvPr>
        </p:nvSpPr>
        <p:spPr/>
        <p:txBody>
          <a:bodyPr/>
          <a:lstStyle/>
          <a:p>
            <a:r>
              <a:rPr lang="en-US" altLang="zh-CN" dirty="0"/>
              <a:t>Introduction</a:t>
            </a:r>
            <a:endParaRPr lang="zh-CN" altLang="en-US" dirty="0"/>
          </a:p>
        </p:txBody>
      </p:sp>
      <p:sp>
        <p:nvSpPr>
          <p:cNvPr id="4" name="日期占位符 3">
            <a:extLst>
              <a:ext uri="{FF2B5EF4-FFF2-40B4-BE49-F238E27FC236}">
                <a16:creationId xmlns:a16="http://schemas.microsoft.com/office/drawing/2014/main" id="{BE26EC1F-48E2-F7E7-C0E0-44A94A72C76F}"/>
              </a:ext>
            </a:extLst>
          </p:cNvPr>
          <p:cNvSpPr>
            <a:spLocks noGrp="1"/>
          </p:cNvSpPr>
          <p:nvPr>
            <p:ph type="dt" sz="half" idx="10"/>
          </p:nvPr>
        </p:nvSpPr>
        <p:spPr/>
        <p:txBody>
          <a:bodyPr/>
          <a:lstStyle/>
          <a:p>
            <a:fld id="{516D860A-8E72-4E69-99F5-24C180C66E6E}" type="datetime1">
              <a:rPr lang="zh-CN" altLang="en-US" smtClean="0"/>
              <a:t>2025/9/29</a:t>
            </a:fld>
            <a:endParaRPr lang="zh-CN" altLang="en-US"/>
          </a:p>
        </p:txBody>
      </p:sp>
      <p:sp>
        <p:nvSpPr>
          <p:cNvPr id="5" name="灯片编号占位符 4">
            <a:extLst>
              <a:ext uri="{FF2B5EF4-FFF2-40B4-BE49-F238E27FC236}">
                <a16:creationId xmlns:a16="http://schemas.microsoft.com/office/drawing/2014/main" id="{F93583E4-8354-BB80-B139-83CD15B2F26F}"/>
              </a:ext>
            </a:extLst>
          </p:cNvPr>
          <p:cNvSpPr>
            <a:spLocks noGrp="1"/>
          </p:cNvSpPr>
          <p:nvPr>
            <p:ph type="sldNum" sz="quarter" idx="12"/>
          </p:nvPr>
        </p:nvSpPr>
        <p:spPr/>
        <p:txBody>
          <a:bodyPr/>
          <a:lstStyle/>
          <a:p>
            <a:fld id="{4848669B-E643-43EC-A659-71ED8C09CD5A}" type="slidenum">
              <a:rPr lang="zh-CN" altLang="en-US" smtClean="0"/>
              <a:pPr/>
              <a:t>3</a:t>
            </a:fld>
            <a:endParaRPr lang="zh-CN" altLang="en-US" dirty="0"/>
          </a:p>
        </p:txBody>
      </p:sp>
      <p:sp>
        <p:nvSpPr>
          <p:cNvPr id="6" name="内容占位符 2">
            <a:extLst>
              <a:ext uri="{FF2B5EF4-FFF2-40B4-BE49-F238E27FC236}">
                <a16:creationId xmlns:a16="http://schemas.microsoft.com/office/drawing/2014/main" id="{CD217668-C72C-ECD6-3601-64B9700829AF}"/>
              </a:ext>
            </a:extLst>
          </p:cNvPr>
          <p:cNvSpPr txBox="1">
            <a:spLocks/>
          </p:cNvSpPr>
          <p:nvPr/>
        </p:nvSpPr>
        <p:spPr>
          <a:xfrm>
            <a:off x="838199" y="1825625"/>
            <a:ext cx="7021255" cy="1356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altLang="zh-CN" sz="2000" b="1" dirty="0"/>
              <a:t>The detection of GWs by LIGO and Virgo opens a new era for </a:t>
            </a:r>
            <a:r>
              <a:rPr lang="en-US" altLang="zh-CN" sz="2000" b="1" i="1" dirty="0"/>
              <a:t>astrophysics</a:t>
            </a:r>
            <a:r>
              <a:rPr lang="en-US" altLang="zh-CN" sz="2000" b="1" dirty="0"/>
              <a:t> and </a:t>
            </a:r>
            <a:r>
              <a:rPr lang="en-US" altLang="zh-CN" sz="2000" b="1" i="1" dirty="0"/>
              <a:t>cosmology</a:t>
            </a:r>
            <a:r>
              <a:rPr lang="en-US" altLang="zh-CN" sz="2000" b="1" dirty="0"/>
              <a:t>. </a:t>
            </a:r>
          </a:p>
          <a:p>
            <a:pPr marL="0" indent="0" algn="just">
              <a:buFont typeface="Arial" panose="020B0604020202020204" pitchFamily="34" charset="0"/>
              <a:buNone/>
            </a:pPr>
            <a:r>
              <a:rPr lang="en-US" altLang="zh-CN" sz="2000" b="1" dirty="0"/>
              <a:t>It also offers </a:t>
            </a:r>
            <a:r>
              <a:rPr lang="en-US" altLang="zh-CN" sz="2000" b="1" i="1" u="sng" dirty="0">
                <a:solidFill>
                  <a:srgbClr val="FF0000"/>
                </a:solidFill>
              </a:rPr>
              <a:t>a novel probe</a:t>
            </a:r>
            <a:r>
              <a:rPr lang="en-US" altLang="zh-CN" sz="2000" b="1" dirty="0"/>
              <a:t> for </a:t>
            </a:r>
            <a:r>
              <a:rPr lang="en-US" altLang="zh-CN" sz="2000" b="1" i="1" u="sng" dirty="0">
                <a:solidFill>
                  <a:srgbClr val="FF0000"/>
                </a:solidFill>
              </a:rPr>
              <a:t>the physics beyond the Standard Model of particle physics.</a:t>
            </a:r>
          </a:p>
        </p:txBody>
      </p:sp>
      <p:sp>
        <p:nvSpPr>
          <p:cNvPr id="7" name="左大括号 6">
            <a:extLst>
              <a:ext uri="{FF2B5EF4-FFF2-40B4-BE49-F238E27FC236}">
                <a16:creationId xmlns:a16="http://schemas.microsoft.com/office/drawing/2014/main" id="{EFCC5792-1AA9-EDBA-F5D8-E0CE6A22A379}"/>
              </a:ext>
            </a:extLst>
          </p:cNvPr>
          <p:cNvSpPr/>
          <p:nvPr/>
        </p:nvSpPr>
        <p:spPr>
          <a:xfrm>
            <a:off x="7704563" y="3954326"/>
            <a:ext cx="173542" cy="2280547"/>
          </a:xfrm>
          <a:prstGeom prst="leftBrace">
            <a:avLst>
              <a:gd name="adj1" fmla="val 103161"/>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8" name="箭头: 右 7">
            <a:extLst>
              <a:ext uri="{FF2B5EF4-FFF2-40B4-BE49-F238E27FC236}">
                <a16:creationId xmlns:a16="http://schemas.microsoft.com/office/drawing/2014/main" id="{46153671-5812-BE9A-295B-FD4493BA5CD9}"/>
              </a:ext>
            </a:extLst>
          </p:cNvPr>
          <p:cNvSpPr/>
          <p:nvPr/>
        </p:nvSpPr>
        <p:spPr>
          <a:xfrm>
            <a:off x="4989281" y="4977296"/>
            <a:ext cx="576000" cy="216000"/>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0A48654E-4178-C1E7-FFE1-EFBF503E066E}"/>
              </a:ext>
            </a:extLst>
          </p:cNvPr>
          <p:cNvGrpSpPr/>
          <p:nvPr/>
        </p:nvGrpSpPr>
        <p:grpSpPr>
          <a:xfrm>
            <a:off x="7961833" y="1749067"/>
            <a:ext cx="3296581" cy="4684105"/>
            <a:chOff x="8079062" y="1825625"/>
            <a:chExt cx="3296581" cy="4684105"/>
          </a:xfrm>
        </p:grpSpPr>
        <p:pic>
          <p:nvPicPr>
            <p:cNvPr id="10" name="图片 9">
              <a:extLst>
                <a:ext uri="{FF2B5EF4-FFF2-40B4-BE49-F238E27FC236}">
                  <a16:creationId xmlns:a16="http://schemas.microsoft.com/office/drawing/2014/main" id="{7B0FA5A9-FAFF-BFF8-7410-96131EDCA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062" y="1825625"/>
              <a:ext cx="3296581" cy="4684105"/>
            </a:xfrm>
            <a:prstGeom prst="rect">
              <a:avLst/>
            </a:prstGeom>
          </p:spPr>
        </p:pic>
        <p:sp>
          <p:nvSpPr>
            <p:cNvPr id="11" name="文本框 10">
              <a:extLst>
                <a:ext uri="{FF2B5EF4-FFF2-40B4-BE49-F238E27FC236}">
                  <a16:creationId xmlns:a16="http://schemas.microsoft.com/office/drawing/2014/main" id="{A3DD92BC-BE59-CCD3-40D2-CA35F45F2924}"/>
                </a:ext>
              </a:extLst>
            </p:cNvPr>
            <p:cNvSpPr txBox="1"/>
            <p:nvPr/>
          </p:nvSpPr>
          <p:spPr>
            <a:xfrm>
              <a:off x="10522860" y="6263509"/>
              <a:ext cx="852783" cy="246221"/>
            </a:xfrm>
            <a:prstGeom prst="rect">
              <a:avLst/>
            </a:prstGeom>
            <a:noFill/>
          </p:spPr>
          <p:txBody>
            <a:bodyPr wrap="square" rtlCol="0">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Credit: </a:t>
              </a:r>
              <a:r>
                <a:rPr lang="en-US" altLang="zh-CN" sz="1000" b="1" dirty="0" err="1">
                  <a:solidFill>
                    <a:schemeClr val="bg1"/>
                  </a:solidFill>
                  <a:latin typeface="微软雅黑" panose="020B0503020204020204" pitchFamily="34" charset="-122"/>
                  <a:ea typeface="微软雅黑" panose="020B0503020204020204" pitchFamily="34" charset="-122"/>
                </a:rPr>
                <a:t>ctc</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sp>
        <p:nvSpPr>
          <p:cNvPr id="12" name="文本框 11">
            <a:extLst>
              <a:ext uri="{FF2B5EF4-FFF2-40B4-BE49-F238E27FC236}">
                <a16:creationId xmlns:a16="http://schemas.microsoft.com/office/drawing/2014/main" id="{F611681C-1ED9-225F-D8D3-6F9BC91D8C60}"/>
              </a:ext>
            </a:extLst>
          </p:cNvPr>
          <p:cNvSpPr txBox="1"/>
          <p:nvPr/>
        </p:nvSpPr>
        <p:spPr>
          <a:xfrm>
            <a:off x="4940312" y="5852256"/>
            <a:ext cx="2849037" cy="338554"/>
          </a:xfrm>
          <a:prstGeom prst="rect">
            <a:avLst/>
          </a:prstGeom>
          <a:noFill/>
        </p:spPr>
        <p:txBody>
          <a:bodyPr wrap="square">
            <a:spAutoFit/>
          </a:bodyPr>
          <a:lstStyle/>
          <a:p>
            <a:pPr marL="0" indent="0" algn="ctr">
              <a:buNone/>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Early universe is a Black box</a:t>
            </a:r>
          </a:p>
        </p:txBody>
      </p:sp>
      <p:grpSp>
        <p:nvGrpSpPr>
          <p:cNvPr id="13" name="组合 12">
            <a:extLst>
              <a:ext uri="{FF2B5EF4-FFF2-40B4-BE49-F238E27FC236}">
                <a16:creationId xmlns:a16="http://schemas.microsoft.com/office/drawing/2014/main" id="{E8E8B33A-BEDA-BFC2-D385-84112F200FC1}"/>
              </a:ext>
            </a:extLst>
          </p:cNvPr>
          <p:cNvGrpSpPr/>
          <p:nvPr/>
        </p:nvGrpSpPr>
        <p:grpSpPr>
          <a:xfrm>
            <a:off x="5634853" y="4392478"/>
            <a:ext cx="1492293" cy="1477156"/>
            <a:chOff x="6177254" y="4446536"/>
            <a:chExt cx="1492293" cy="1477156"/>
          </a:xfrm>
        </p:grpSpPr>
        <p:grpSp>
          <p:nvGrpSpPr>
            <p:cNvPr id="14" name="组合 13">
              <a:extLst>
                <a:ext uri="{FF2B5EF4-FFF2-40B4-BE49-F238E27FC236}">
                  <a16:creationId xmlns:a16="http://schemas.microsoft.com/office/drawing/2014/main" id="{300BFA2E-4ED0-4D36-B5BF-56485F785BB9}"/>
                </a:ext>
              </a:extLst>
            </p:cNvPr>
            <p:cNvGrpSpPr/>
            <p:nvPr/>
          </p:nvGrpSpPr>
          <p:grpSpPr>
            <a:xfrm>
              <a:off x="6177254" y="4446536"/>
              <a:ext cx="1480877" cy="1477156"/>
              <a:chOff x="6077536" y="4463647"/>
              <a:chExt cx="1480877" cy="1477156"/>
            </a:xfrm>
          </p:grpSpPr>
          <p:sp>
            <p:nvSpPr>
              <p:cNvPr id="18" name="菱形 17">
                <a:extLst>
                  <a:ext uri="{FF2B5EF4-FFF2-40B4-BE49-F238E27FC236}">
                    <a16:creationId xmlns:a16="http://schemas.microsoft.com/office/drawing/2014/main" id="{B921630C-025A-E188-B41B-3A0562D3CB21}"/>
                  </a:ext>
                </a:extLst>
              </p:cNvPr>
              <p:cNvSpPr/>
              <p:nvPr/>
            </p:nvSpPr>
            <p:spPr>
              <a:xfrm>
                <a:off x="6158983" y="4463647"/>
                <a:ext cx="1330921" cy="628744"/>
              </a:xfrm>
              <a:prstGeom prst="diamond">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B37A433-3141-DB35-17EE-3DC2288042E0}"/>
                  </a:ext>
                </a:extLst>
              </p:cNvPr>
              <p:cNvSpPr/>
              <p:nvPr/>
            </p:nvSpPr>
            <p:spPr>
              <a:xfrm rot="3472771">
                <a:off x="5857438" y="4927680"/>
                <a:ext cx="1225445" cy="785250"/>
              </a:xfrm>
              <a:prstGeom prst="diamond">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3F643F32-CC71-FBE0-89B9-ED5ED3EC6F65}"/>
                  </a:ext>
                </a:extLst>
              </p:cNvPr>
              <p:cNvSpPr/>
              <p:nvPr/>
            </p:nvSpPr>
            <p:spPr>
              <a:xfrm rot="18160819" flipH="1">
                <a:off x="6553065" y="4935456"/>
                <a:ext cx="1225445" cy="785250"/>
              </a:xfrm>
              <a:prstGeom prst="diamond">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a:extLst>
                <a:ext uri="{FF2B5EF4-FFF2-40B4-BE49-F238E27FC236}">
                  <a16:creationId xmlns:a16="http://schemas.microsoft.com/office/drawing/2014/main" id="{BDF9E7BC-6138-82E2-6E26-DE430976CE84}"/>
                </a:ext>
              </a:extLst>
            </p:cNvPr>
            <p:cNvSpPr txBox="1"/>
            <p:nvPr/>
          </p:nvSpPr>
          <p:spPr>
            <a:xfrm>
              <a:off x="6651947" y="4590778"/>
              <a:ext cx="609926"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a:t>
              </a:r>
            </a:p>
          </p:txBody>
        </p:sp>
        <p:sp>
          <p:nvSpPr>
            <p:cNvPr id="16" name="文本框 15">
              <a:extLst>
                <a:ext uri="{FF2B5EF4-FFF2-40B4-BE49-F238E27FC236}">
                  <a16:creationId xmlns:a16="http://schemas.microsoft.com/office/drawing/2014/main" id="{3AC697EF-C2B3-D3EE-8177-4536FE58FAA6}"/>
                </a:ext>
              </a:extLst>
            </p:cNvPr>
            <p:cNvSpPr txBox="1"/>
            <p:nvPr/>
          </p:nvSpPr>
          <p:spPr>
            <a:xfrm>
              <a:off x="6297306" y="5150449"/>
              <a:ext cx="609926"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a:t>
              </a:r>
            </a:p>
          </p:txBody>
        </p:sp>
        <p:sp>
          <p:nvSpPr>
            <p:cNvPr id="17" name="文本框 16">
              <a:extLst>
                <a:ext uri="{FF2B5EF4-FFF2-40B4-BE49-F238E27FC236}">
                  <a16:creationId xmlns:a16="http://schemas.microsoft.com/office/drawing/2014/main" id="{848DF4A4-F70D-746D-D888-F7495F2D1311}"/>
                </a:ext>
              </a:extLst>
            </p:cNvPr>
            <p:cNvSpPr txBox="1"/>
            <p:nvPr/>
          </p:nvSpPr>
          <p:spPr>
            <a:xfrm>
              <a:off x="7059621" y="5185114"/>
              <a:ext cx="609926"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a:t>
              </a:r>
            </a:p>
          </p:txBody>
        </p:sp>
      </p:grpSp>
      <p:sp>
        <p:nvSpPr>
          <p:cNvPr id="21" name="文本框 20">
            <a:extLst>
              <a:ext uri="{FF2B5EF4-FFF2-40B4-BE49-F238E27FC236}">
                <a16:creationId xmlns:a16="http://schemas.microsoft.com/office/drawing/2014/main" id="{D396A7D0-8D2C-7114-F9F2-6F99DA11DDCA}"/>
              </a:ext>
            </a:extLst>
          </p:cNvPr>
          <p:cNvSpPr txBox="1"/>
          <p:nvPr/>
        </p:nvSpPr>
        <p:spPr>
          <a:xfrm>
            <a:off x="3710470" y="4836905"/>
            <a:ext cx="708525" cy="369332"/>
          </a:xfrm>
          <a:prstGeom prst="rect">
            <a:avLst/>
          </a:prstGeom>
          <a:noFill/>
        </p:spPr>
        <p:txBody>
          <a:bodyPr wrap="square" rtlCol="0">
            <a:spAutoFit/>
          </a:bodyPr>
          <a:lstStyle/>
          <a:p>
            <a:r>
              <a:rPr lang="en-US" altLang="zh-CN" b="1" dirty="0">
                <a:solidFill>
                  <a:schemeClr val="bg1"/>
                </a:solidFill>
                <a:latin typeface="Times New Roman" panose="02020603050405020304" pitchFamily="18" charset="0"/>
                <a:cs typeface="Times New Roman" panose="02020603050405020304" pitchFamily="18" charset="0"/>
              </a:rPr>
              <a:t>BSM</a:t>
            </a:r>
            <a:endParaRPr lang="zh-CN" altLang="en-US" b="1" dirty="0">
              <a:solidFill>
                <a:schemeClr val="bg1"/>
              </a:solidFill>
              <a:latin typeface="Times New Roman" panose="02020603050405020304" pitchFamily="18" charset="0"/>
              <a:cs typeface="Times New Roman" panose="02020603050405020304" pitchFamily="18" charset="0"/>
            </a:endParaRPr>
          </a:p>
        </p:txBody>
      </p:sp>
      <p:sp>
        <p:nvSpPr>
          <p:cNvPr id="22" name="文本框 21">
            <a:extLst>
              <a:ext uri="{FF2B5EF4-FFF2-40B4-BE49-F238E27FC236}">
                <a16:creationId xmlns:a16="http://schemas.microsoft.com/office/drawing/2014/main" id="{39B06054-DC0B-6850-6CC7-4BA4845CF7F7}"/>
              </a:ext>
            </a:extLst>
          </p:cNvPr>
          <p:cNvSpPr txBox="1"/>
          <p:nvPr/>
        </p:nvSpPr>
        <p:spPr>
          <a:xfrm>
            <a:off x="2532333" y="4079840"/>
            <a:ext cx="708525" cy="369332"/>
          </a:xfrm>
          <a:prstGeom prst="rect">
            <a:avLst/>
          </a:prstGeom>
          <a:noFill/>
        </p:spPr>
        <p:txBody>
          <a:bodyPr wrap="square" rtlCol="0">
            <a:spAutoFit/>
          </a:bodyPr>
          <a:lstStyle/>
          <a:p>
            <a:r>
              <a:rPr lang="en-US" altLang="zh-CN" b="1" dirty="0">
                <a:solidFill>
                  <a:schemeClr val="bg1"/>
                </a:solidFill>
                <a:latin typeface="Times New Roman" panose="02020603050405020304" pitchFamily="18" charset="0"/>
                <a:cs typeface="Times New Roman" panose="02020603050405020304" pitchFamily="18" charset="0"/>
              </a:rPr>
              <a:t>GWs</a:t>
            </a:r>
            <a:endParaRPr lang="zh-CN" altLang="en-US" b="1" dirty="0">
              <a:solidFill>
                <a:schemeClr val="bg1"/>
              </a:solidFill>
              <a:latin typeface="Times New Roman" panose="02020603050405020304" pitchFamily="18" charset="0"/>
              <a:cs typeface="Times New Roman" panose="02020603050405020304" pitchFamily="18" charset="0"/>
            </a:endParaRPr>
          </a:p>
        </p:txBody>
      </p:sp>
      <p:sp>
        <p:nvSpPr>
          <p:cNvPr id="24" name="箭头: 左 23">
            <a:extLst>
              <a:ext uri="{FF2B5EF4-FFF2-40B4-BE49-F238E27FC236}">
                <a16:creationId xmlns:a16="http://schemas.microsoft.com/office/drawing/2014/main" id="{6D478CA0-567A-22D2-C95F-4E3112DAC62A}"/>
              </a:ext>
            </a:extLst>
          </p:cNvPr>
          <p:cNvSpPr/>
          <p:nvPr/>
        </p:nvSpPr>
        <p:spPr>
          <a:xfrm>
            <a:off x="7122862" y="4990237"/>
            <a:ext cx="540000" cy="216000"/>
          </a:xfrm>
          <a:prstGeom prst="lef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箭头: 右 35">
            <a:extLst>
              <a:ext uri="{FF2B5EF4-FFF2-40B4-BE49-F238E27FC236}">
                <a16:creationId xmlns:a16="http://schemas.microsoft.com/office/drawing/2014/main" id="{DE2A3D3D-87F6-2644-B584-7A2AFA85E6A6}"/>
              </a:ext>
            </a:extLst>
          </p:cNvPr>
          <p:cNvSpPr/>
          <p:nvPr/>
        </p:nvSpPr>
        <p:spPr>
          <a:xfrm>
            <a:off x="4989281" y="4977296"/>
            <a:ext cx="576000" cy="216000"/>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a:extLst>
              <a:ext uri="{FF2B5EF4-FFF2-40B4-BE49-F238E27FC236}">
                <a16:creationId xmlns:a16="http://schemas.microsoft.com/office/drawing/2014/main" id="{3A608140-6158-D9DC-52E7-DE662F3FF833}"/>
              </a:ext>
            </a:extLst>
          </p:cNvPr>
          <p:cNvGrpSpPr/>
          <p:nvPr/>
        </p:nvGrpSpPr>
        <p:grpSpPr>
          <a:xfrm rot="1970690">
            <a:off x="1503902" y="3263384"/>
            <a:ext cx="3444687" cy="3427824"/>
            <a:chOff x="1509433" y="3415909"/>
            <a:chExt cx="3444687" cy="3427824"/>
          </a:xfrm>
        </p:grpSpPr>
        <p:sp>
          <p:nvSpPr>
            <p:cNvPr id="38" name="任意多边形: 形状 37">
              <a:extLst>
                <a:ext uri="{FF2B5EF4-FFF2-40B4-BE49-F238E27FC236}">
                  <a16:creationId xmlns:a16="http://schemas.microsoft.com/office/drawing/2014/main" id="{BBB320CA-9FEB-DC9A-8F8E-F6E6C7A24E81}"/>
                </a:ext>
              </a:extLst>
            </p:cNvPr>
            <p:cNvSpPr/>
            <p:nvPr/>
          </p:nvSpPr>
          <p:spPr>
            <a:xfrm>
              <a:off x="1814467" y="3598923"/>
              <a:ext cx="2956395" cy="2956395"/>
            </a:xfrm>
            <a:custGeom>
              <a:avLst/>
              <a:gdLst>
                <a:gd name="connsiteX0" fmla="*/ 1478197 w 2956395"/>
                <a:gd name="connsiteY0" fmla="*/ 0 h 2956395"/>
                <a:gd name="connsiteX1" fmla="*/ 2758354 w 2956395"/>
                <a:gd name="connsiteY1" fmla="*/ 739099 h 2956395"/>
                <a:gd name="connsiteX2" fmla="*/ 2758354 w 2956395"/>
                <a:gd name="connsiteY2" fmla="*/ 2217297 h 2956395"/>
                <a:gd name="connsiteX3" fmla="*/ 1478198 w 2956395"/>
                <a:gd name="connsiteY3" fmla="*/ 1478198 h 2956395"/>
                <a:gd name="connsiteX4" fmla="*/ 1478197 w 2956395"/>
                <a:gd name="connsiteY4" fmla="*/ 0 h 2956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395" h="2956395">
                  <a:moveTo>
                    <a:pt x="1478197" y="0"/>
                  </a:moveTo>
                  <a:cubicBezTo>
                    <a:pt x="2006306" y="0"/>
                    <a:pt x="2494299" y="281743"/>
                    <a:pt x="2758354" y="739099"/>
                  </a:cubicBezTo>
                  <a:cubicBezTo>
                    <a:pt x="3022409" y="1196455"/>
                    <a:pt x="3022409" y="1759941"/>
                    <a:pt x="2758354" y="2217297"/>
                  </a:cubicBezTo>
                  <a:lnTo>
                    <a:pt x="1478198" y="1478198"/>
                  </a:lnTo>
                  <a:cubicBezTo>
                    <a:pt x="1478198" y="985465"/>
                    <a:pt x="1478197" y="492733"/>
                    <a:pt x="1478197" y="0"/>
                  </a:cubicBez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577141" tIns="645525" rIns="361499" bIns="1469091" numCol="1" spcCol="1270" anchor="ctr" anchorCtr="0">
              <a:noAutofit/>
            </a:bodyPr>
            <a:lstStyle/>
            <a:p>
              <a:pPr marL="0" lvl="0" indent="0" algn="ctr" defTabSz="666750">
                <a:lnSpc>
                  <a:spcPct val="90000"/>
                </a:lnSpc>
                <a:spcBef>
                  <a:spcPct val="0"/>
                </a:spcBef>
                <a:spcAft>
                  <a:spcPct val="35000"/>
                </a:spcAft>
                <a:buNone/>
              </a:pPr>
              <a:endParaRPr lang="zh-CN" altLang="en-US" sz="1500" kern="1200" dirty="0"/>
            </a:p>
          </p:txBody>
        </p:sp>
        <p:sp>
          <p:nvSpPr>
            <p:cNvPr id="39" name="任意多边形: 形状 38">
              <a:extLst>
                <a:ext uri="{FF2B5EF4-FFF2-40B4-BE49-F238E27FC236}">
                  <a16:creationId xmlns:a16="http://schemas.microsoft.com/office/drawing/2014/main" id="{3211D0A5-007B-F9DE-1C98-29CE1B0ABC76}"/>
                </a:ext>
              </a:extLst>
            </p:cNvPr>
            <p:cNvSpPr/>
            <p:nvPr/>
          </p:nvSpPr>
          <p:spPr>
            <a:xfrm>
              <a:off x="1753580" y="3704509"/>
              <a:ext cx="2956395" cy="2956395"/>
            </a:xfrm>
            <a:custGeom>
              <a:avLst/>
              <a:gdLst>
                <a:gd name="connsiteX0" fmla="*/ 2758354 w 2956395"/>
                <a:gd name="connsiteY0" fmla="*/ 2217296 h 2956395"/>
                <a:gd name="connsiteX1" fmla="*/ 1478197 w 2956395"/>
                <a:gd name="connsiteY1" fmla="*/ 2956395 h 2956395"/>
                <a:gd name="connsiteX2" fmla="*/ 198040 w 2956395"/>
                <a:gd name="connsiteY2" fmla="*/ 2217296 h 2956395"/>
                <a:gd name="connsiteX3" fmla="*/ 1478198 w 2956395"/>
                <a:gd name="connsiteY3" fmla="*/ 1478198 h 2956395"/>
                <a:gd name="connsiteX4" fmla="*/ 2758354 w 2956395"/>
                <a:gd name="connsiteY4" fmla="*/ 2217296 h 2956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395" h="2956395">
                  <a:moveTo>
                    <a:pt x="2758354" y="2217296"/>
                  </a:moveTo>
                  <a:cubicBezTo>
                    <a:pt x="2494299" y="2674652"/>
                    <a:pt x="2006306" y="2956395"/>
                    <a:pt x="1478197" y="2956395"/>
                  </a:cubicBezTo>
                  <a:cubicBezTo>
                    <a:pt x="950088" y="2956395"/>
                    <a:pt x="462095" y="2674652"/>
                    <a:pt x="198040" y="2217296"/>
                  </a:cubicBezTo>
                  <a:lnTo>
                    <a:pt x="1478198" y="1478198"/>
                  </a:lnTo>
                  <a:lnTo>
                    <a:pt x="2758354" y="2217296"/>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22953" tIns="1937188" rIns="687759" bIns="283013" numCol="1" spcCol="1270" anchor="ctr" anchorCtr="0">
              <a:noAutofit/>
            </a:bodyPr>
            <a:lstStyle/>
            <a:p>
              <a:pPr marL="0" lvl="0" indent="0" algn="ctr" defTabSz="666750">
                <a:lnSpc>
                  <a:spcPct val="90000"/>
                </a:lnSpc>
                <a:spcBef>
                  <a:spcPct val="0"/>
                </a:spcBef>
                <a:spcAft>
                  <a:spcPct val="35000"/>
                </a:spcAft>
                <a:buNone/>
              </a:pPr>
              <a:endParaRPr lang="zh-CN" altLang="en-US" sz="1500" kern="1200" dirty="0"/>
            </a:p>
          </p:txBody>
        </p:sp>
        <p:sp>
          <p:nvSpPr>
            <p:cNvPr id="40" name="任意多边形: 形状 39">
              <a:extLst>
                <a:ext uri="{FF2B5EF4-FFF2-40B4-BE49-F238E27FC236}">
                  <a16:creationId xmlns:a16="http://schemas.microsoft.com/office/drawing/2014/main" id="{863E7EE5-D4EF-E7DD-7805-075B1872B6AD}"/>
                </a:ext>
              </a:extLst>
            </p:cNvPr>
            <p:cNvSpPr/>
            <p:nvPr/>
          </p:nvSpPr>
          <p:spPr>
            <a:xfrm>
              <a:off x="1692691" y="3598924"/>
              <a:ext cx="2956395" cy="2956395"/>
            </a:xfrm>
            <a:custGeom>
              <a:avLst/>
              <a:gdLst>
                <a:gd name="connsiteX0" fmla="*/ 198041 w 2956395"/>
                <a:gd name="connsiteY0" fmla="*/ 2217296 h 2956395"/>
                <a:gd name="connsiteX1" fmla="*/ 198041 w 2956395"/>
                <a:gd name="connsiteY1" fmla="*/ 739098 h 2956395"/>
                <a:gd name="connsiteX2" fmla="*/ 1478198 w 2956395"/>
                <a:gd name="connsiteY2" fmla="*/ -1 h 2956395"/>
                <a:gd name="connsiteX3" fmla="*/ 1478198 w 2956395"/>
                <a:gd name="connsiteY3" fmla="*/ 1478198 h 2956395"/>
                <a:gd name="connsiteX4" fmla="*/ 198041 w 2956395"/>
                <a:gd name="connsiteY4" fmla="*/ 2217296 h 2956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395" h="2956395">
                  <a:moveTo>
                    <a:pt x="198041" y="2217296"/>
                  </a:moveTo>
                  <a:cubicBezTo>
                    <a:pt x="-66014" y="1759940"/>
                    <a:pt x="-66014" y="1196454"/>
                    <a:pt x="198041" y="739098"/>
                  </a:cubicBezTo>
                  <a:cubicBezTo>
                    <a:pt x="462096" y="281742"/>
                    <a:pt x="950089" y="-1"/>
                    <a:pt x="1478198" y="-1"/>
                  </a:cubicBezTo>
                  <a:lnTo>
                    <a:pt x="1478198" y="1478198"/>
                  </a:lnTo>
                  <a:lnTo>
                    <a:pt x="198041" y="2217296"/>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361499" tIns="645525" rIns="1577141" bIns="1469091" numCol="1" spcCol="1270" anchor="ctr" anchorCtr="0">
              <a:noAutofit/>
            </a:bodyPr>
            <a:lstStyle/>
            <a:p>
              <a:pPr marL="0" lvl="0" indent="0" algn="ctr" defTabSz="666750">
                <a:lnSpc>
                  <a:spcPct val="90000"/>
                </a:lnSpc>
                <a:spcBef>
                  <a:spcPct val="0"/>
                </a:spcBef>
                <a:spcAft>
                  <a:spcPct val="35000"/>
                </a:spcAft>
                <a:buNone/>
              </a:pPr>
              <a:endParaRPr lang="zh-CN" altLang="en-US" sz="1500" kern="1200" dirty="0"/>
            </a:p>
          </p:txBody>
        </p:sp>
        <p:sp>
          <p:nvSpPr>
            <p:cNvPr id="41" name="箭头: 环形 40">
              <a:extLst>
                <a:ext uri="{FF2B5EF4-FFF2-40B4-BE49-F238E27FC236}">
                  <a16:creationId xmlns:a16="http://schemas.microsoft.com/office/drawing/2014/main" id="{41FDB3BC-DD2A-134E-E2A1-D40092786624}"/>
                </a:ext>
              </a:extLst>
            </p:cNvPr>
            <p:cNvSpPr/>
            <p:nvPr/>
          </p:nvSpPr>
          <p:spPr>
            <a:xfrm>
              <a:off x="1631695" y="3415909"/>
              <a:ext cx="3322425" cy="3322425"/>
            </a:xfrm>
            <a:prstGeom prst="circularArrow">
              <a:avLst>
                <a:gd name="adj1" fmla="val 5085"/>
                <a:gd name="adj2" fmla="val 327528"/>
                <a:gd name="adj3" fmla="val 1472472"/>
                <a:gd name="adj4" fmla="val 16199432"/>
                <a:gd name="adj5" fmla="val 5932"/>
              </a:avLst>
            </a:prstGeom>
            <a:solidFill>
              <a:srgbClr val="FFC000"/>
            </a:solidFill>
          </p:spPr>
          <p:style>
            <a:lnRef idx="0">
              <a:schemeClr val="dk2">
                <a:tint val="60000"/>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lt1"/>
            </a:fontRef>
          </p:style>
        </p:sp>
        <p:sp>
          <p:nvSpPr>
            <p:cNvPr id="42" name="箭头: 环形 41">
              <a:extLst>
                <a:ext uri="{FF2B5EF4-FFF2-40B4-BE49-F238E27FC236}">
                  <a16:creationId xmlns:a16="http://schemas.microsoft.com/office/drawing/2014/main" id="{7546FD5D-D11D-8457-C12E-D77E15DD8AE9}"/>
                </a:ext>
              </a:extLst>
            </p:cNvPr>
            <p:cNvSpPr/>
            <p:nvPr/>
          </p:nvSpPr>
          <p:spPr>
            <a:xfrm>
              <a:off x="1570565" y="3521308"/>
              <a:ext cx="3322425" cy="3322425"/>
            </a:xfrm>
            <a:prstGeom prst="circularArrow">
              <a:avLst>
                <a:gd name="adj1" fmla="val 5085"/>
                <a:gd name="adj2" fmla="val 327528"/>
                <a:gd name="adj3" fmla="val 8671970"/>
                <a:gd name="adj4" fmla="val 1800502"/>
                <a:gd name="adj5" fmla="val 5932"/>
              </a:avLst>
            </a:prstGeom>
            <a:solidFill>
              <a:srgbClr val="0070C0"/>
            </a:solidFill>
          </p:spPr>
          <p:style>
            <a:lnRef idx="0">
              <a:schemeClr val="dk2">
                <a:tint val="60000"/>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lt1"/>
            </a:fontRef>
          </p:style>
        </p:sp>
        <p:sp>
          <p:nvSpPr>
            <p:cNvPr id="43" name="箭头: 环形 42">
              <a:extLst>
                <a:ext uri="{FF2B5EF4-FFF2-40B4-BE49-F238E27FC236}">
                  <a16:creationId xmlns:a16="http://schemas.microsoft.com/office/drawing/2014/main" id="{12EE41D5-4C08-FA22-2C19-94F829EE8F04}"/>
                </a:ext>
              </a:extLst>
            </p:cNvPr>
            <p:cNvSpPr/>
            <p:nvPr/>
          </p:nvSpPr>
          <p:spPr>
            <a:xfrm>
              <a:off x="1509433" y="3415909"/>
              <a:ext cx="3322425" cy="3322425"/>
            </a:xfrm>
            <a:prstGeom prst="circularArrow">
              <a:avLst>
                <a:gd name="adj1" fmla="val 5085"/>
                <a:gd name="adj2" fmla="val 327528"/>
                <a:gd name="adj3" fmla="val 15873039"/>
                <a:gd name="adj4" fmla="val 9000000"/>
                <a:gd name="adj5" fmla="val 5932"/>
              </a:avLst>
            </a:prstGeom>
            <a:solidFill>
              <a:srgbClr val="C00000"/>
            </a:solidFill>
          </p:spPr>
          <p:style>
            <a:lnRef idx="0">
              <a:schemeClr val="dk2">
                <a:tint val="60000"/>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lt1"/>
            </a:fontRef>
          </p:style>
        </p:sp>
      </p:grpSp>
      <p:sp>
        <p:nvSpPr>
          <p:cNvPr id="44" name="文本框 43">
            <a:extLst>
              <a:ext uri="{FF2B5EF4-FFF2-40B4-BE49-F238E27FC236}">
                <a16:creationId xmlns:a16="http://schemas.microsoft.com/office/drawing/2014/main" id="{BCFD87F9-8CDA-6A97-2058-A9FC46415C8C}"/>
              </a:ext>
            </a:extLst>
          </p:cNvPr>
          <p:cNvSpPr txBox="1"/>
          <p:nvPr/>
        </p:nvSpPr>
        <p:spPr>
          <a:xfrm>
            <a:off x="3710470" y="4836905"/>
            <a:ext cx="708525" cy="369332"/>
          </a:xfrm>
          <a:prstGeom prst="rect">
            <a:avLst/>
          </a:prstGeom>
          <a:noFill/>
        </p:spPr>
        <p:txBody>
          <a:bodyPr wrap="square" rtlCol="0">
            <a:spAutoFit/>
          </a:bodyPr>
          <a:lstStyle/>
          <a:p>
            <a:r>
              <a:rPr lang="en-US" altLang="zh-CN" b="1" dirty="0">
                <a:solidFill>
                  <a:schemeClr val="bg1"/>
                </a:solidFill>
                <a:latin typeface="Times New Roman" panose="02020603050405020304" pitchFamily="18" charset="0"/>
                <a:cs typeface="Times New Roman" panose="02020603050405020304" pitchFamily="18" charset="0"/>
              </a:rPr>
              <a:t>BSM</a:t>
            </a:r>
            <a:endParaRPr lang="zh-CN" altLang="en-US" b="1" dirty="0">
              <a:solidFill>
                <a:schemeClr val="bg1"/>
              </a:solidFill>
              <a:latin typeface="Times New Roman" panose="02020603050405020304" pitchFamily="18" charset="0"/>
              <a:cs typeface="Times New Roman" panose="02020603050405020304" pitchFamily="18" charset="0"/>
            </a:endParaRPr>
          </a:p>
        </p:txBody>
      </p:sp>
      <p:sp>
        <p:nvSpPr>
          <p:cNvPr id="45" name="文本框 44">
            <a:extLst>
              <a:ext uri="{FF2B5EF4-FFF2-40B4-BE49-F238E27FC236}">
                <a16:creationId xmlns:a16="http://schemas.microsoft.com/office/drawing/2014/main" id="{26E213F2-5DBE-E138-689C-C5D277EB0830}"/>
              </a:ext>
            </a:extLst>
          </p:cNvPr>
          <p:cNvSpPr txBox="1"/>
          <p:nvPr/>
        </p:nvSpPr>
        <p:spPr>
          <a:xfrm>
            <a:off x="2532333" y="4079840"/>
            <a:ext cx="708525" cy="369332"/>
          </a:xfrm>
          <a:prstGeom prst="rect">
            <a:avLst/>
          </a:prstGeom>
          <a:noFill/>
        </p:spPr>
        <p:txBody>
          <a:bodyPr wrap="square" rtlCol="0">
            <a:spAutoFit/>
          </a:bodyPr>
          <a:lstStyle/>
          <a:p>
            <a:r>
              <a:rPr lang="en-US" altLang="zh-CN" b="1" dirty="0">
                <a:solidFill>
                  <a:schemeClr val="bg1"/>
                </a:solidFill>
                <a:latin typeface="Times New Roman" panose="02020603050405020304" pitchFamily="18" charset="0"/>
                <a:cs typeface="Times New Roman" panose="02020603050405020304" pitchFamily="18" charset="0"/>
              </a:rPr>
              <a:t>GWs</a:t>
            </a:r>
            <a:endParaRPr lang="zh-CN" altLang="en-US" b="1" dirty="0">
              <a:solidFill>
                <a:schemeClr val="bg1"/>
              </a:solidFill>
              <a:latin typeface="Times New Roman" panose="02020603050405020304" pitchFamily="18" charset="0"/>
              <a:cs typeface="Times New Roman" panose="02020603050405020304" pitchFamily="18" charset="0"/>
            </a:endParaRPr>
          </a:p>
        </p:txBody>
      </p:sp>
      <p:sp>
        <p:nvSpPr>
          <p:cNvPr id="46" name="文本框 45">
            <a:extLst>
              <a:ext uri="{FF2B5EF4-FFF2-40B4-BE49-F238E27FC236}">
                <a16:creationId xmlns:a16="http://schemas.microsoft.com/office/drawing/2014/main" id="{160CDFE5-23B9-6E63-4379-DD56263B7721}"/>
              </a:ext>
            </a:extLst>
          </p:cNvPr>
          <p:cNvSpPr txBox="1"/>
          <p:nvPr/>
        </p:nvSpPr>
        <p:spPr>
          <a:xfrm>
            <a:off x="2074720" y="5021571"/>
            <a:ext cx="1316855" cy="1104918"/>
          </a:xfrm>
          <a:prstGeom prst="rect">
            <a:avLst/>
          </a:prstGeom>
          <a:noFill/>
        </p:spPr>
        <p:txBody>
          <a:bodyPr wrap="square">
            <a:spAutoFit/>
          </a:bodyPr>
          <a:lstStyle/>
          <a:p>
            <a:pPr marL="0" lvl="0" indent="0" algn="ctr" defTabSz="666750">
              <a:spcBef>
                <a:spcPct val="0"/>
              </a:spcBef>
              <a:spcAft>
                <a:spcPct val="35000"/>
              </a:spcAft>
              <a:buNone/>
            </a:pPr>
            <a:r>
              <a:rPr lang="en-US" altLang="zh-CN" sz="1400" b="1" kern="1200" dirty="0">
                <a:solidFill>
                  <a:srgbClr val="FF0000"/>
                </a:solidFill>
                <a:latin typeface="Times New Roman" panose="02020603050405020304" pitchFamily="18" charset="0"/>
                <a:cs typeface="Times New Roman" panose="02020603050405020304" pitchFamily="18" charset="0"/>
              </a:rPr>
              <a:t>FOPT</a:t>
            </a:r>
            <a:r>
              <a:rPr lang="en-US" altLang="zh-CN" sz="1400" b="1" dirty="0">
                <a:solidFill>
                  <a:srgbClr val="FF0000"/>
                </a:solidFill>
                <a:latin typeface="Times New Roman" panose="02020603050405020304" pitchFamily="18" charset="0"/>
                <a:cs typeface="Times New Roman" panose="02020603050405020304" pitchFamily="18" charset="0"/>
              </a:rPr>
              <a:t>,</a:t>
            </a:r>
            <a:endParaRPr lang="en-US" altLang="zh-CN" sz="1400" b="1" kern="1200" dirty="0">
              <a:solidFill>
                <a:srgbClr val="FF0000"/>
              </a:solidFill>
              <a:latin typeface="Times New Roman" panose="02020603050405020304" pitchFamily="18" charset="0"/>
              <a:cs typeface="Times New Roman" panose="02020603050405020304" pitchFamily="18" charset="0"/>
            </a:endParaRPr>
          </a:p>
          <a:p>
            <a:pPr marL="0" lvl="0" indent="0" algn="ctr" defTabSz="666750">
              <a:spcBef>
                <a:spcPct val="0"/>
              </a:spcBef>
              <a:spcAft>
                <a:spcPct val="35000"/>
              </a:spcAft>
              <a:buNone/>
            </a:pPr>
            <a:r>
              <a:rPr lang="en-US" altLang="zh-CN" sz="1400" b="1" kern="1200" dirty="0">
                <a:solidFill>
                  <a:schemeClr val="bg1"/>
                </a:solidFill>
                <a:latin typeface="Times New Roman" panose="02020603050405020304" pitchFamily="18" charset="0"/>
                <a:cs typeface="Times New Roman" panose="02020603050405020304" pitchFamily="18" charset="0"/>
              </a:rPr>
              <a:t>Domain wall, </a:t>
            </a:r>
          </a:p>
          <a:p>
            <a:pPr marL="0" lvl="0" indent="0" algn="ctr" defTabSz="666750">
              <a:spcBef>
                <a:spcPct val="0"/>
              </a:spcBef>
              <a:spcAft>
                <a:spcPct val="35000"/>
              </a:spcAft>
              <a:buNone/>
            </a:pPr>
            <a:r>
              <a:rPr lang="en-US" altLang="zh-CN" sz="1400" b="1" kern="1200" dirty="0">
                <a:solidFill>
                  <a:schemeClr val="bg1"/>
                </a:solidFill>
                <a:latin typeface="Times New Roman" panose="02020603050405020304" pitchFamily="18" charset="0"/>
                <a:cs typeface="Times New Roman" panose="02020603050405020304" pitchFamily="18" charset="0"/>
              </a:rPr>
              <a:t>Cosmic string</a:t>
            </a:r>
            <a:r>
              <a:rPr lang="en-US" altLang="zh-CN" sz="1400" b="1" dirty="0">
                <a:solidFill>
                  <a:schemeClr val="bg1"/>
                </a:solidFill>
                <a:latin typeface="Times New Roman" panose="02020603050405020304" pitchFamily="18" charset="0"/>
                <a:cs typeface="Times New Roman" panose="02020603050405020304" pitchFamily="18" charset="0"/>
              </a:rPr>
              <a:t>, etc.</a:t>
            </a:r>
            <a:endParaRPr lang="en-US" altLang="zh-CN" sz="1400" b="1" kern="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697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6FFB92-EDF6-E99B-3AC5-90AC78679CA5}"/>
              </a:ext>
            </a:extLst>
          </p:cNvPr>
          <p:cNvSpPr>
            <a:spLocks noGrp="1"/>
          </p:cNvSpPr>
          <p:nvPr>
            <p:ph type="title"/>
          </p:nvPr>
        </p:nvSpPr>
        <p:spPr/>
        <p:txBody>
          <a:bodyPr/>
          <a:lstStyle/>
          <a:p>
            <a:r>
              <a:rPr lang="en-US" altLang="zh-CN" dirty="0"/>
              <a:t>Introduction</a:t>
            </a:r>
            <a:endParaRPr lang="zh-CN" altLang="en-US" dirty="0"/>
          </a:p>
        </p:txBody>
      </p:sp>
      <p:sp>
        <p:nvSpPr>
          <p:cNvPr id="3" name="内容占位符 2">
            <a:extLst>
              <a:ext uri="{FF2B5EF4-FFF2-40B4-BE49-F238E27FC236}">
                <a16:creationId xmlns:a16="http://schemas.microsoft.com/office/drawing/2014/main" id="{029A3B70-DC44-AE7C-0147-E7E330743727}"/>
              </a:ext>
            </a:extLst>
          </p:cNvPr>
          <p:cNvSpPr>
            <a:spLocks noGrp="1"/>
          </p:cNvSpPr>
          <p:nvPr>
            <p:ph idx="1"/>
          </p:nvPr>
        </p:nvSpPr>
        <p:spPr/>
        <p:txBody>
          <a:bodyPr>
            <a:normAutofit fontScale="85000" lnSpcReduction="20000"/>
          </a:bodyPr>
          <a:lstStyle/>
          <a:p>
            <a:pPr marL="0" indent="0">
              <a:buNone/>
            </a:pPr>
            <a:r>
              <a:rPr lang="en-US" altLang="zh-CN" dirty="0"/>
              <a:t>Three major GWs sources of during FOPTs:</a:t>
            </a:r>
          </a:p>
          <a:p>
            <a:r>
              <a:rPr lang="en-US" altLang="zh-CN" dirty="0"/>
              <a:t>Bubble collisions</a:t>
            </a:r>
          </a:p>
          <a:p>
            <a:r>
              <a:rPr lang="en-US" altLang="zh-CN" dirty="0">
                <a:solidFill>
                  <a:srgbClr val="FF0000"/>
                </a:solidFill>
              </a:rPr>
              <a:t>Sound wave</a:t>
            </a:r>
          </a:p>
          <a:p>
            <a:r>
              <a:rPr lang="en-US" altLang="zh-CN" dirty="0"/>
              <a:t>Turbulence</a:t>
            </a:r>
          </a:p>
          <a:p>
            <a:pPr marL="0" indent="0">
              <a:buNone/>
            </a:pPr>
            <a:endParaRPr lang="en-US" altLang="zh-CN" sz="2100" dirty="0"/>
          </a:p>
          <a:p>
            <a:pPr marL="0" indent="0">
              <a:buNone/>
            </a:pPr>
            <a:endParaRPr lang="en-US" altLang="zh-CN" sz="2100" dirty="0"/>
          </a:p>
          <a:p>
            <a:pPr marL="0" indent="0">
              <a:buNone/>
            </a:pPr>
            <a:endParaRPr lang="en-US" altLang="zh-CN" sz="2100" dirty="0"/>
          </a:p>
          <a:p>
            <a:pPr>
              <a:buFont typeface="Wingdings" panose="05000000000000000000" pitchFamily="2" charset="2"/>
              <a:buChar char="Ø"/>
            </a:pPr>
            <a:r>
              <a:rPr lang="en-US" altLang="zh-CN" dirty="0"/>
              <a:t>New sources of GWs during phase transition:</a:t>
            </a:r>
          </a:p>
          <a:p>
            <a:pPr lvl="1">
              <a:buFont typeface="Wingdings" panose="05000000000000000000" pitchFamily="2" charset="2"/>
              <a:buChar char="ü"/>
            </a:pPr>
            <a:r>
              <a:rPr lang="en-US" altLang="zh-CN" dirty="0">
                <a:solidFill>
                  <a:srgbClr val="0070C0"/>
                </a:solidFill>
              </a:rPr>
              <a:t>Particles produced by bubble collisions </a:t>
            </a:r>
          </a:p>
          <a:p>
            <a:pPr marL="457200" lvl="1" indent="0">
              <a:buNone/>
            </a:pPr>
            <a:r>
              <a:rPr lang="en-US" altLang="zh-CN" sz="1600" i="1" dirty="0"/>
              <a:t>	(Inomata et al. </a:t>
            </a:r>
            <a:r>
              <a:rPr lang="en-US" altLang="zh-CN" sz="1600" i="1" dirty="0" err="1"/>
              <a:t>arXiv</a:t>
            </a:r>
            <a:r>
              <a:rPr lang="en-US" altLang="zh-CN" sz="1600" i="1" dirty="0"/>
              <a:t>: 2412.17912)</a:t>
            </a:r>
            <a:endParaRPr lang="en-US" altLang="zh-CN" i="1" dirty="0"/>
          </a:p>
          <a:p>
            <a:pPr lvl="1">
              <a:buFont typeface="Wingdings" panose="05000000000000000000" pitchFamily="2" charset="2"/>
              <a:buChar char="ü"/>
            </a:pPr>
            <a:r>
              <a:rPr lang="en-US" altLang="zh-CN" dirty="0">
                <a:solidFill>
                  <a:srgbClr val="0070C0"/>
                </a:solidFill>
              </a:rPr>
              <a:t>Particle splitting/losing momentum process across the bubble wall </a:t>
            </a:r>
          </a:p>
          <a:p>
            <a:pPr marL="457200" lvl="1" indent="0">
              <a:buNone/>
            </a:pPr>
            <a:r>
              <a:rPr lang="en-US" altLang="zh-CN" sz="1600" i="1" dirty="0"/>
              <a:t>	(</a:t>
            </a:r>
            <a:r>
              <a:rPr lang="en-AU" altLang="zh-CN" sz="1600" i="1" dirty="0"/>
              <a:t>Wenyuan Ai. arXiv:2508.02794, Qiu et al, arXiv:2508.04314)</a:t>
            </a:r>
            <a:endParaRPr lang="en-US" altLang="zh-CN" sz="1600" i="1" dirty="0"/>
          </a:p>
          <a:p>
            <a:pPr lvl="1">
              <a:buFont typeface="Wingdings" panose="05000000000000000000" pitchFamily="2" charset="2"/>
              <a:buChar char="ü"/>
            </a:pPr>
            <a:r>
              <a:rPr lang="en-US" altLang="zh-CN" dirty="0">
                <a:solidFill>
                  <a:srgbClr val="0070C0"/>
                </a:solidFill>
              </a:rPr>
              <a:t>Feebly Interacting Particles</a:t>
            </a:r>
            <a:r>
              <a:rPr lang="en-AU" altLang="zh-CN" i="1" dirty="0">
                <a:solidFill>
                  <a:srgbClr val="0070C0"/>
                </a:solidFill>
              </a:rPr>
              <a:t> </a:t>
            </a:r>
          </a:p>
          <a:p>
            <a:pPr marL="457200" lvl="1" indent="0">
              <a:buNone/>
            </a:pPr>
            <a:r>
              <a:rPr lang="en-AU" altLang="zh-CN" sz="1600" i="1" dirty="0"/>
              <a:t>	(</a:t>
            </a:r>
            <a:r>
              <a:rPr lang="en-AU" altLang="zh-CN" sz="1600" i="1" dirty="0" err="1"/>
              <a:t>Jinno</a:t>
            </a:r>
            <a:r>
              <a:rPr lang="en-AU" altLang="zh-CN" sz="1600" i="1" dirty="0"/>
              <a:t> et al. </a:t>
            </a:r>
            <a:r>
              <a:rPr lang="en-AU" altLang="zh-CN" sz="1600" i="1" dirty="0" err="1"/>
              <a:t>arXiv</a:t>
            </a:r>
            <a:r>
              <a:rPr lang="en-AU" altLang="zh-CN" sz="1600" i="1" dirty="0"/>
              <a:t>: 2211.06405)</a:t>
            </a:r>
            <a:endParaRPr lang="en-US" altLang="zh-CN" sz="1600" dirty="0"/>
          </a:p>
          <a:p>
            <a:pPr lvl="1">
              <a:buFont typeface="Wingdings" panose="05000000000000000000" pitchFamily="2" charset="2"/>
              <a:buChar char="ü"/>
            </a:pPr>
            <a:r>
              <a:rPr lang="en-US" altLang="zh-CN" dirty="0">
                <a:solidFill>
                  <a:srgbClr val="0070C0"/>
                </a:solidFill>
              </a:rPr>
              <a:t>…</a:t>
            </a:r>
          </a:p>
        </p:txBody>
      </p:sp>
      <p:sp>
        <p:nvSpPr>
          <p:cNvPr id="4" name="日期占位符 3">
            <a:extLst>
              <a:ext uri="{FF2B5EF4-FFF2-40B4-BE49-F238E27FC236}">
                <a16:creationId xmlns:a16="http://schemas.microsoft.com/office/drawing/2014/main" id="{85FB0742-5E1F-09FE-9D4C-1039C1F089AA}"/>
              </a:ext>
            </a:extLst>
          </p:cNvPr>
          <p:cNvSpPr>
            <a:spLocks noGrp="1"/>
          </p:cNvSpPr>
          <p:nvPr>
            <p:ph type="dt" sz="half" idx="10"/>
          </p:nvPr>
        </p:nvSpPr>
        <p:spPr/>
        <p:txBody>
          <a:bodyPr/>
          <a:lstStyle/>
          <a:p>
            <a:fld id="{516D860A-8E72-4E69-99F5-24C180C66E6E}" type="datetime1">
              <a:rPr lang="zh-CN" altLang="en-US" smtClean="0"/>
              <a:t>2025/9/29</a:t>
            </a:fld>
            <a:endParaRPr lang="zh-CN" altLang="en-US"/>
          </a:p>
        </p:txBody>
      </p:sp>
      <p:sp>
        <p:nvSpPr>
          <p:cNvPr id="5" name="灯片编号占位符 4">
            <a:extLst>
              <a:ext uri="{FF2B5EF4-FFF2-40B4-BE49-F238E27FC236}">
                <a16:creationId xmlns:a16="http://schemas.microsoft.com/office/drawing/2014/main" id="{1FE5D392-0FAA-0888-C04F-EF6B1019769B}"/>
              </a:ext>
            </a:extLst>
          </p:cNvPr>
          <p:cNvSpPr>
            <a:spLocks noGrp="1"/>
          </p:cNvSpPr>
          <p:nvPr>
            <p:ph type="sldNum" sz="quarter" idx="12"/>
          </p:nvPr>
        </p:nvSpPr>
        <p:spPr/>
        <p:txBody>
          <a:bodyPr/>
          <a:lstStyle/>
          <a:p>
            <a:fld id="{4848669B-E643-43EC-A659-71ED8C09CD5A}" type="slidenum">
              <a:rPr lang="zh-CN" altLang="en-US" smtClean="0"/>
              <a:pPr/>
              <a:t>4</a:t>
            </a:fld>
            <a:endParaRPr lang="zh-CN" altLang="en-US" dirty="0"/>
          </a:p>
        </p:txBody>
      </p:sp>
      <p:pic>
        <p:nvPicPr>
          <p:cNvPr id="7" name="图片 6">
            <a:extLst>
              <a:ext uri="{FF2B5EF4-FFF2-40B4-BE49-F238E27FC236}">
                <a16:creationId xmlns:a16="http://schemas.microsoft.com/office/drawing/2014/main" id="{544EA60A-141C-BD46-226E-832286434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523" y="1797892"/>
            <a:ext cx="3720545" cy="2903371"/>
          </a:xfrm>
          <a:prstGeom prst="rect">
            <a:avLst/>
          </a:prstGeom>
        </p:spPr>
      </p:pic>
      <p:sp>
        <p:nvSpPr>
          <p:cNvPr id="8" name="文本框 7">
            <a:extLst>
              <a:ext uri="{FF2B5EF4-FFF2-40B4-BE49-F238E27FC236}">
                <a16:creationId xmlns:a16="http://schemas.microsoft.com/office/drawing/2014/main" id="{5C10EF5F-AE4D-3C5D-B36E-9C9D483FA506}"/>
              </a:ext>
            </a:extLst>
          </p:cNvPr>
          <p:cNvSpPr txBox="1"/>
          <p:nvPr/>
        </p:nvSpPr>
        <p:spPr>
          <a:xfrm>
            <a:off x="7967363" y="4414337"/>
            <a:ext cx="3535154" cy="253916"/>
          </a:xfrm>
          <a:prstGeom prst="rect">
            <a:avLst/>
          </a:prstGeom>
          <a:noFill/>
        </p:spPr>
        <p:txBody>
          <a:bodyPr wrap="square">
            <a:spAutoFit/>
          </a:bodyPr>
          <a:lstStyle/>
          <a:p>
            <a:pPr algn="ctr"/>
            <a:r>
              <a:rPr lang="en-US" altLang="zh-CN" sz="1050" b="0" dirty="0" err="1">
                <a:solidFill>
                  <a:srgbClr val="FF0000"/>
                </a:solidFill>
                <a:effectLst/>
                <a:highlight>
                  <a:srgbClr val="FFFFFF"/>
                </a:highlight>
                <a:latin typeface="Times New Roman" panose="02020603050405020304" pitchFamily="18" charset="0"/>
                <a:cs typeface="Times New Roman" panose="02020603050405020304" pitchFamily="18" charset="0"/>
              </a:rPr>
              <a:t>X.Wang</a:t>
            </a:r>
            <a:r>
              <a:rPr lang="en-US" altLang="zh-CN" sz="1050" b="0" dirty="0">
                <a:effectLst/>
                <a:highlight>
                  <a:srgbClr val="FFFFFF"/>
                </a:highlight>
                <a:latin typeface="Times New Roman" panose="02020603050405020304" pitchFamily="18" charset="0"/>
                <a:cs typeface="Times New Roman" panose="02020603050405020304" pitchFamily="18" charset="0"/>
              </a:rPr>
              <a:t>, </a:t>
            </a:r>
            <a:r>
              <a:rPr lang="en-US" altLang="zh-CN" sz="1050" b="0" dirty="0" err="1">
                <a:effectLst/>
                <a:highlight>
                  <a:srgbClr val="FFFFFF"/>
                </a:highlight>
                <a:latin typeface="Times New Roman" panose="02020603050405020304" pitchFamily="18" charset="0"/>
                <a:cs typeface="Times New Roman" panose="02020603050405020304" pitchFamily="18" charset="0"/>
              </a:rPr>
              <a:t>F.P.Huang</a:t>
            </a:r>
            <a:r>
              <a:rPr lang="en-US" altLang="zh-CN" sz="1050" b="0" dirty="0">
                <a:effectLst/>
                <a:highlight>
                  <a:srgbClr val="FFFFFF"/>
                </a:highlight>
                <a:latin typeface="Times New Roman" panose="02020603050405020304" pitchFamily="18" charset="0"/>
                <a:cs typeface="Times New Roman" panose="02020603050405020304" pitchFamily="18" charset="0"/>
              </a:rPr>
              <a:t>, </a:t>
            </a:r>
            <a:r>
              <a:rPr lang="en-US" altLang="zh-CN" sz="1050" b="0" dirty="0" err="1">
                <a:effectLst/>
                <a:highlight>
                  <a:srgbClr val="FFFFFF"/>
                </a:highlight>
                <a:latin typeface="Times New Roman" panose="02020603050405020304" pitchFamily="18" charset="0"/>
                <a:cs typeface="Times New Roman" panose="02020603050405020304" pitchFamily="18" charset="0"/>
              </a:rPr>
              <a:t>X.Zhang</a:t>
            </a:r>
            <a:r>
              <a:rPr lang="en-US" altLang="zh-CN" sz="1050" b="0" dirty="0">
                <a:effectLst/>
                <a:highlight>
                  <a:srgbClr val="FFFFFF"/>
                </a:highlight>
                <a:latin typeface="Times New Roman" panose="02020603050405020304" pitchFamily="18" charset="0"/>
                <a:cs typeface="Times New Roman" panose="02020603050405020304" pitchFamily="18" charset="0"/>
              </a:rPr>
              <a:t>, </a:t>
            </a:r>
            <a:r>
              <a:rPr lang="en-US" altLang="zh-CN" sz="1050" b="0" i="1" dirty="0">
                <a:effectLst/>
                <a:highlight>
                  <a:srgbClr val="FFFFFF"/>
                </a:highlight>
                <a:latin typeface="Times New Roman" panose="02020603050405020304" pitchFamily="18" charset="0"/>
                <a:cs typeface="Times New Roman" panose="02020603050405020304" pitchFamily="18" charset="0"/>
              </a:rPr>
              <a:t>JCAP</a:t>
            </a:r>
            <a:r>
              <a:rPr lang="en-US" altLang="zh-CN" sz="1050" b="0" i="0" dirty="0">
                <a:effectLst/>
                <a:highlight>
                  <a:srgbClr val="FFFFFF"/>
                </a:highlight>
                <a:latin typeface="Times New Roman" panose="02020603050405020304" pitchFamily="18" charset="0"/>
                <a:cs typeface="Times New Roman" panose="02020603050405020304" pitchFamily="18" charset="0"/>
              </a:rPr>
              <a:t> 05 (2020) 045</a:t>
            </a:r>
            <a:endParaRPr lang="zh-CN" altLang="en-US" sz="105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3C65CACD-2DCF-2198-3C4F-21E5486E18BA}"/>
              </a:ext>
            </a:extLst>
          </p:cNvPr>
          <p:cNvSpPr txBox="1"/>
          <p:nvPr/>
        </p:nvSpPr>
        <p:spPr>
          <a:xfrm>
            <a:off x="964441" y="3227202"/>
            <a:ext cx="4399028" cy="600164"/>
          </a:xfrm>
          <a:prstGeom prst="rect">
            <a:avLst/>
          </a:prstGeom>
          <a:noFill/>
        </p:spPr>
        <p:txBody>
          <a:bodyPr wrap="square">
            <a:spAutoFit/>
          </a:bodyPr>
          <a:lstStyle/>
          <a:p>
            <a:pPr marL="0" indent="0" algn="just">
              <a:buNone/>
            </a:pPr>
            <a:r>
              <a:rPr lang="en-US" altLang="zh-CN" sz="1100" dirty="0">
                <a:latin typeface="Times New Roman" panose="02020603050405020304" pitchFamily="18" charset="0"/>
                <a:cs typeface="Times New Roman" panose="02020603050405020304" pitchFamily="18" charset="0"/>
              </a:rPr>
              <a:t>JCAP 0809, 022 (2008); PRL112, 041301 (2014); PRD92, no. 12,123009 (2015); PRD96, no. 10,103520 (2017); Phys. Rev. D 66, 024030 (2002), Phys. Rev. D 76 (2007) 083002, JCAP 0912, 024 (2009) etc.</a:t>
            </a:r>
          </a:p>
        </p:txBody>
      </p:sp>
    </p:spTree>
    <p:extLst>
      <p:ext uri="{BB962C8B-B14F-4D97-AF65-F5344CB8AC3E}">
        <p14:creationId xmlns:p14="http://schemas.microsoft.com/office/powerpoint/2010/main" val="1754652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50928F-427C-9522-86F5-90F653DBA97B}"/>
              </a:ext>
            </a:extLst>
          </p:cNvPr>
          <p:cNvSpPr>
            <a:spLocks noGrp="1"/>
          </p:cNvSpPr>
          <p:nvPr>
            <p:ph type="title"/>
          </p:nvPr>
        </p:nvSpPr>
        <p:spPr/>
        <p:txBody>
          <a:bodyPr/>
          <a:lstStyle/>
          <a:p>
            <a:r>
              <a:rPr lang="en-US" altLang="zh-CN" dirty="0"/>
              <a:t>Inverse Hydrodynamics</a:t>
            </a:r>
            <a:endParaRPr lang="zh-CN" altLang="en-US" dirty="0"/>
          </a:p>
        </p:txBody>
      </p:sp>
    </p:spTree>
    <p:extLst>
      <p:ext uri="{BB962C8B-B14F-4D97-AF65-F5344CB8AC3E}">
        <p14:creationId xmlns:p14="http://schemas.microsoft.com/office/powerpoint/2010/main" val="304541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B61CAEF8-6802-A59D-5289-49D01720EF58}"/>
              </a:ext>
            </a:extLst>
          </p:cNvPr>
          <p:cNvGrpSpPr/>
          <p:nvPr/>
        </p:nvGrpSpPr>
        <p:grpSpPr>
          <a:xfrm>
            <a:off x="7610889" y="2630208"/>
            <a:ext cx="3997112" cy="2997834"/>
            <a:chOff x="7583507" y="1810404"/>
            <a:chExt cx="3997112" cy="2997834"/>
          </a:xfrm>
        </p:grpSpPr>
        <p:pic>
          <p:nvPicPr>
            <p:cNvPr id="7" name="图片 6">
              <a:extLst>
                <a:ext uri="{FF2B5EF4-FFF2-40B4-BE49-F238E27FC236}">
                  <a16:creationId xmlns:a16="http://schemas.microsoft.com/office/drawing/2014/main" id="{A3B7B7BE-7BD3-247A-6604-AD2FE6578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3507" y="1810404"/>
              <a:ext cx="3997112" cy="2997834"/>
            </a:xfrm>
            <a:prstGeom prst="rect">
              <a:avLst/>
            </a:prstGeom>
          </p:spPr>
        </p:pic>
        <p:sp>
          <p:nvSpPr>
            <p:cNvPr id="8" name="文本框 7">
              <a:extLst>
                <a:ext uri="{FF2B5EF4-FFF2-40B4-BE49-F238E27FC236}">
                  <a16:creationId xmlns:a16="http://schemas.microsoft.com/office/drawing/2014/main" id="{D00B6710-3015-C40D-C446-AA42D8CB14C8}"/>
                </a:ext>
              </a:extLst>
            </p:cNvPr>
            <p:cNvSpPr txBox="1"/>
            <p:nvPr/>
          </p:nvSpPr>
          <p:spPr>
            <a:xfrm rot="21109942">
              <a:off x="8189080" y="2522185"/>
              <a:ext cx="2043211"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Inverse phase transitions</a:t>
              </a:r>
              <a:endParaRPr lang="zh-CN" altLang="en-US" sz="14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92F941FA-7DCA-DD49-727A-20503C205F88}"/>
                </a:ext>
              </a:extLst>
            </p:cNvPr>
            <p:cNvSpPr txBox="1"/>
            <p:nvPr/>
          </p:nvSpPr>
          <p:spPr>
            <a:xfrm rot="805456">
              <a:off x="8178933" y="3634255"/>
              <a:ext cx="2516177"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Direct phase transitions</a:t>
              </a:r>
              <a:endParaRPr lang="zh-CN" altLang="en-US" sz="1400" dirty="0">
                <a:latin typeface="Times New Roman" panose="02020603050405020304" pitchFamily="18" charset="0"/>
                <a:cs typeface="Times New Roman" panose="02020603050405020304" pitchFamily="18" charset="0"/>
              </a:endParaRPr>
            </a:p>
          </p:txBody>
        </p:sp>
      </p:grpSp>
      <p:sp>
        <p:nvSpPr>
          <p:cNvPr id="2" name="标题 1">
            <a:extLst>
              <a:ext uri="{FF2B5EF4-FFF2-40B4-BE49-F238E27FC236}">
                <a16:creationId xmlns:a16="http://schemas.microsoft.com/office/drawing/2014/main" id="{459A5FB7-2AA4-43F9-F245-661D39300755}"/>
              </a:ext>
            </a:extLst>
          </p:cNvPr>
          <p:cNvSpPr>
            <a:spLocks noGrp="1"/>
          </p:cNvSpPr>
          <p:nvPr>
            <p:ph type="title"/>
          </p:nvPr>
        </p:nvSpPr>
        <p:spPr/>
        <p:txBody>
          <a:bodyPr/>
          <a:lstStyle/>
          <a:p>
            <a:r>
              <a:rPr lang="en-US" altLang="zh-CN" dirty="0"/>
              <a:t>Inverse Hydrodynamics</a:t>
            </a:r>
            <a:endParaRPr lang="zh-CN" altLang="en-US" dirty="0"/>
          </a:p>
        </p:txBody>
      </p:sp>
      <p:sp>
        <p:nvSpPr>
          <p:cNvPr id="3" name="内容占位符 2">
            <a:extLst>
              <a:ext uri="{FF2B5EF4-FFF2-40B4-BE49-F238E27FC236}">
                <a16:creationId xmlns:a16="http://schemas.microsoft.com/office/drawing/2014/main" id="{43EF147D-B2AA-CFA7-1E7D-40F4D69BBB7E}"/>
              </a:ext>
            </a:extLst>
          </p:cNvPr>
          <p:cNvSpPr>
            <a:spLocks noGrp="1"/>
          </p:cNvSpPr>
          <p:nvPr>
            <p:ph idx="1"/>
          </p:nvPr>
        </p:nvSpPr>
        <p:spPr>
          <a:xfrm>
            <a:off x="838200" y="1825625"/>
            <a:ext cx="10515600" cy="4351338"/>
          </a:xfrm>
        </p:spPr>
        <p:txBody>
          <a:bodyPr>
            <a:normAutofit/>
          </a:bodyPr>
          <a:lstStyle/>
          <a:p>
            <a:pPr marL="0" indent="0" algn="just">
              <a:buNone/>
            </a:pPr>
            <a:r>
              <a:rPr lang="en-US" altLang="zh-CN" dirty="0"/>
              <a:t>Inverse Hydrodynamics was first studied in the context of the inverse phase transitions: </a:t>
            </a:r>
          </a:p>
          <a:p>
            <a:pPr marL="0" indent="0">
              <a:buNone/>
            </a:pPr>
            <a:endParaRPr lang="en-US" altLang="zh-CN" sz="1400" dirty="0"/>
          </a:p>
          <a:p>
            <a:r>
              <a:rPr lang="en-US" altLang="zh-CN" dirty="0"/>
              <a:t>Inverse phase transitions (superheated PTs)</a:t>
            </a:r>
          </a:p>
          <a:p>
            <a:pPr lvl="1">
              <a:buFont typeface="Wingdings" panose="05000000000000000000" pitchFamily="2" charset="2"/>
              <a:buChar char="Ø"/>
            </a:pPr>
            <a:r>
              <a:rPr lang="en-US" altLang="zh-CN" dirty="0">
                <a:solidFill>
                  <a:srgbClr val="0070C0"/>
                </a:solidFill>
              </a:rPr>
              <a:t>Reheating stage, reheated dark sector…</a:t>
            </a:r>
          </a:p>
          <a:p>
            <a:pPr marL="457200" lvl="1" indent="0">
              <a:buNone/>
            </a:pPr>
            <a:endParaRPr lang="en-US" altLang="zh-CN" dirty="0"/>
          </a:p>
          <a:p>
            <a:pPr>
              <a:buFont typeface="Wingdings" panose="05000000000000000000" pitchFamily="2" charset="2"/>
              <a:buChar char="u"/>
            </a:pPr>
            <a:r>
              <a:rPr lang="en-US" altLang="zh-CN" sz="2000" i="1" u="sng" dirty="0">
                <a:solidFill>
                  <a:srgbClr val="C00000"/>
                </a:solidFill>
              </a:rPr>
              <a:t>Initially, inverse hydrodynamics is strongly tied with </a:t>
            </a:r>
            <a:r>
              <a:rPr lang="en-US" altLang="zh-CN" sz="2000" i="1" u="sng" dirty="0" err="1">
                <a:solidFill>
                  <a:srgbClr val="C00000"/>
                </a:solidFill>
              </a:rPr>
              <a:t>iPT</a:t>
            </a:r>
            <a:endParaRPr lang="en-US" altLang="zh-CN" sz="2000" i="1" u="sng" dirty="0">
              <a:solidFill>
                <a:srgbClr val="C00000"/>
              </a:solidFill>
            </a:endParaRPr>
          </a:p>
          <a:p>
            <a:pPr marL="0" indent="0">
              <a:buNone/>
            </a:pPr>
            <a:endParaRPr lang="en-US" altLang="zh-CN" sz="1600" i="1" u="sng" dirty="0">
              <a:solidFill>
                <a:srgbClr val="C00000"/>
              </a:solidFill>
            </a:endParaRPr>
          </a:p>
          <a:p>
            <a:r>
              <a:rPr lang="en-US" altLang="zh-CN" dirty="0"/>
              <a:t>Direct phase transitions (supercooled PTs)</a:t>
            </a:r>
          </a:p>
          <a:p>
            <a:pPr lvl="1">
              <a:buFont typeface="Wingdings" panose="05000000000000000000" pitchFamily="2" charset="2"/>
              <a:buChar char="Ø"/>
            </a:pPr>
            <a:r>
              <a:rPr lang="en-US" altLang="zh-CN" dirty="0"/>
              <a:t>Inverse hydrodynamics exist in </a:t>
            </a:r>
            <a:r>
              <a:rPr lang="en-US" altLang="zh-CN" dirty="0" err="1"/>
              <a:t>dPTs</a:t>
            </a:r>
            <a:r>
              <a:rPr lang="en-US" altLang="zh-CN" dirty="0"/>
              <a:t> for a</a:t>
            </a:r>
            <a:r>
              <a:rPr lang="zh-CN" altLang="en-US" dirty="0"/>
              <a:t> </a:t>
            </a:r>
            <a:r>
              <a:rPr lang="en-US" altLang="zh-CN" dirty="0"/>
              <a:t>SUSY model</a:t>
            </a:r>
          </a:p>
        </p:txBody>
      </p:sp>
      <p:sp>
        <p:nvSpPr>
          <p:cNvPr id="4" name="日期占位符 3">
            <a:extLst>
              <a:ext uri="{FF2B5EF4-FFF2-40B4-BE49-F238E27FC236}">
                <a16:creationId xmlns:a16="http://schemas.microsoft.com/office/drawing/2014/main" id="{E5E54496-0D2D-F294-4737-FCE5F9D6D9AA}"/>
              </a:ext>
            </a:extLst>
          </p:cNvPr>
          <p:cNvSpPr>
            <a:spLocks noGrp="1"/>
          </p:cNvSpPr>
          <p:nvPr>
            <p:ph type="dt" sz="half" idx="10"/>
          </p:nvPr>
        </p:nvSpPr>
        <p:spPr/>
        <p:txBody>
          <a:bodyPr/>
          <a:lstStyle/>
          <a:p>
            <a:fld id="{516D860A-8E72-4E69-99F5-24C180C66E6E}" type="datetime1">
              <a:rPr lang="zh-CN" altLang="en-US" smtClean="0"/>
              <a:t>2025/9/29</a:t>
            </a:fld>
            <a:endParaRPr lang="zh-CN" altLang="en-US" dirty="0"/>
          </a:p>
        </p:txBody>
      </p:sp>
      <p:sp>
        <p:nvSpPr>
          <p:cNvPr id="5" name="灯片编号占位符 4">
            <a:extLst>
              <a:ext uri="{FF2B5EF4-FFF2-40B4-BE49-F238E27FC236}">
                <a16:creationId xmlns:a16="http://schemas.microsoft.com/office/drawing/2014/main" id="{77A56A8C-AC0B-7CA0-A679-4F5EA46300A7}"/>
              </a:ext>
            </a:extLst>
          </p:cNvPr>
          <p:cNvSpPr>
            <a:spLocks noGrp="1"/>
          </p:cNvSpPr>
          <p:nvPr>
            <p:ph type="sldNum" sz="quarter" idx="12"/>
          </p:nvPr>
        </p:nvSpPr>
        <p:spPr/>
        <p:txBody>
          <a:bodyPr/>
          <a:lstStyle/>
          <a:p>
            <a:fld id="{4848669B-E643-43EC-A659-71ED8C09CD5A}" type="slidenum">
              <a:rPr lang="zh-CN" altLang="en-US" smtClean="0"/>
              <a:pPr/>
              <a:t>6</a:t>
            </a:fld>
            <a:endParaRPr lang="zh-CN" altLang="en-US" dirty="0"/>
          </a:p>
        </p:txBody>
      </p:sp>
      <p:sp>
        <p:nvSpPr>
          <p:cNvPr id="16" name="文本框 15">
            <a:extLst>
              <a:ext uri="{FF2B5EF4-FFF2-40B4-BE49-F238E27FC236}">
                <a16:creationId xmlns:a16="http://schemas.microsoft.com/office/drawing/2014/main" id="{CF4564D5-0208-9883-ED1D-E4DB19C52183}"/>
              </a:ext>
            </a:extLst>
          </p:cNvPr>
          <p:cNvSpPr txBox="1"/>
          <p:nvPr/>
        </p:nvSpPr>
        <p:spPr>
          <a:xfrm>
            <a:off x="1002599" y="3655452"/>
            <a:ext cx="5157602" cy="369332"/>
          </a:xfrm>
          <a:prstGeom prst="rect">
            <a:avLst/>
          </a:prstGeom>
          <a:noFill/>
        </p:spPr>
        <p:txBody>
          <a:bodyPr wrap="square">
            <a:spAutoFit/>
          </a:bodyPr>
          <a:lstStyle/>
          <a:p>
            <a:pPr algn="ctr"/>
            <a:r>
              <a:rPr lang="en-AU" altLang="zh-CN" dirty="0">
                <a:solidFill>
                  <a:srgbClr val="000000"/>
                </a:solidFill>
                <a:latin typeface="Times New Roman" panose="02020603050405020304" pitchFamily="18" charset="0"/>
                <a:cs typeface="Times New Roman" panose="02020603050405020304" pitchFamily="18" charset="0"/>
              </a:rPr>
              <a:t>(</a:t>
            </a:r>
            <a:r>
              <a:rPr lang="en-AU" altLang="zh-CN" sz="1600" i="1" dirty="0">
                <a:solidFill>
                  <a:srgbClr val="000000"/>
                </a:solidFill>
                <a:latin typeface="Times New Roman" panose="02020603050405020304" pitchFamily="18" charset="0"/>
                <a:cs typeface="Times New Roman" panose="02020603050405020304" pitchFamily="18" charset="0"/>
              </a:rPr>
              <a:t>Buen-Abad et al. PRD ’23; </a:t>
            </a:r>
            <a:r>
              <a:rPr lang="en-AU" altLang="zh-CN" sz="1600" i="1" dirty="0">
                <a:latin typeface="Times New Roman" panose="02020603050405020304" pitchFamily="18" charset="0"/>
                <a:cs typeface="Times New Roman" panose="02020603050405020304" pitchFamily="18" charset="0"/>
              </a:rPr>
              <a:t>Dent et al. JHEP ’25</a:t>
            </a:r>
            <a:r>
              <a:rPr lang="en-AU" altLang="zh-CN" dirty="0">
                <a:latin typeface="Times New Roman" panose="02020603050405020304" pitchFamily="18" charset="0"/>
                <a:cs typeface="Times New Roman" panose="02020603050405020304" pitchFamily="18" charset="0"/>
              </a:rPr>
              <a:t>)</a:t>
            </a:r>
          </a:p>
        </p:txBody>
      </p:sp>
      <p:sp>
        <p:nvSpPr>
          <p:cNvPr id="20" name="文本框 19">
            <a:extLst>
              <a:ext uri="{FF2B5EF4-FFF2-40B4-BE49-F238E27FC236}">
                <a16:creationId xmlns:a16="http://schemas.microsoft.com/office/drawing/2014/main" id="{B7130A54-4120-E111-9807-394DAEAEFBEB}"/>
              </a:ext>
            </a:extLst>
          </p:cNvPr>
          <p:cNvSpPr txBox="1"/>
          <p:nvPr/>
        </p:nvSpPr>
        <p:spPr>
          <a:xfrm>
            <a:off x="1325837" y="5527918"/>
            <a:ext cx="3328100" cy="338554"/>
          </a:xfrm>
          <a:prstGeom prst="rect">
            <a:avLst/>
          </a:prstGeom>
          <a:noFill/>
        </p:spPr>
        <p:txBody>
          <a:bodyPr wrap="square">
            <a:spAutoFit/>
          </a:bodyPr>
          <a:lstStyle/>
          <a:p>
            <a:pPr algn="ctr"/>
            <a:r>
              <a:rPr lang="en-AU" altLang="zh-CN" sz="1600" i="1" dirty="0">
                <a:latin typeface="Times New Roman" panose="02020603050405020304" pitchFamily="18" charset="0"/>
                <a:cs typeface="Times New Roman" panose="02020603050405020304" pitchFamily="18" charset="0"/>
              </a:rPr>
              <a:t>(Barni et al. arXiv:2503.01951)</a:t>
            </a:r>
          </a:p>
        </p:txBody>
      </p:sp>
    </p:spTree>
    <p:extLst>
      <p:ext uri="{BB962C8B-B14F-4D97-AF65-F5344CB8AC3E}">
        <p14:creationId xmlns:p14="http://schemas.microsoft.com/office/powerpoint/2010/main" val="453976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939F5E-AE45-6A9B-91BC-A80AC48B5DF3}"/>
              </a:ext>
            </a:extLst>
          </p:cNvPr>
          <p:cNvSpPr>
            <a:spLocks noGrp="1"/>
          </p:cNvSpPr>
          <p:nvPr>
            <p:ph type="title"/>
          </p:nvPr>
        </p:nvSpPr>
        <p:spPr/>
        <p:txBody>
          <a:bodyPr/>
          <a:lstStyle/>
          <a:p>
            <a:r>
              <a:rPr lang="en-US" altLang="zh-CN" dirty="0"/>
              <a:t>Inverse Hydrodynamics</a:t>
            </a:r>
            <a:endParaRPr lang="zh-CN" altLang="en-US" dirty="0"/>
          </a:p>
        </p:txBody>
      </p:sp>
      <p:sp>
        <p:nvSpPr>
          <p:cNvPr id="4" name="日期占位符 3">
            <a:extLst>
              <a:ext uri="{FF2B5EF4-FFF2-40B4-BE49-F238E27FC236}">
                <a16:creationId xmlns:a16="http://schemas.microsoft.com/office/drawing/2014/main" id="{E9693281-4F3E-05FA-BB92-7486F17625F4}"/>
              </a:ext>
            </a:extLst>
          </p:cNvPr>
          <p:cNvSpPr>
            <a:spLocks noGrp="1"/>
          </p:cNvSpPr>
          <p:nvPr>
            <p:ph type="dt" sz="half" idx="10"/>
          </p:nvPr>
        </p:nvSpPr>
        <p:spPr/>
        <p:txBody>
          <a:bodyPr/>
          <a:lstStyle/>
          <a:p>
            <a:fld id="{516D860A-8E72-4E69-99F5-24C180C66E6E}" type="datetime1">
              <a:rPr lang="zh-CN" altLang="en-US" smtClean="0"/>
              <a:t>2025/9/29</a:t>
            </a:fld>
            <a:endParaRPr lang="zh-CN" altLang="en-US"/>
          </a:p>
        </p:txBody>
      </p:sp>
      <p:sp>
        <p:nvSpPr>
          <p:cNvPr id="5" name="灯片编号占位符 4">
            <a:extLst>
              <a:ext uri="{FF2B5EF4-FFF2-40B4-BE49-F238E27FC236}">
                <a16:creationId xmlns:a16="http://schemas.microsoft.com/office/drawing/2014/main" id="{FEF3833A-4BB7-2C25-0B59-445285C77F12}"/>
              </a:ext>
            </a:extLst>
          </p:cNvPr>
          <p:cNvSpPr>
            <a:spLocks noGrp="1"/>
          </p:cNvSpPr>
          <p:nvPr>
            <p:ph type="sldNum" sz="quarter" idx="12"/>
          </p:nvPr>
        </p:nvSpPr>
        <p:spPr/>
        <p:txBody>
          <a:bodyPr/>
          <a:lstStyle/>
          <a:p>
            <a:fld id="{4848669B-E643-43EC-A659-71ED8C09CD5A}" type="slidenum">
              <a:rPr lang="zh-CN" altLang="en-US" smtClean="0"/>
              <a:pPr/>
              <a:t>7</a:t>
            </a:fld>
            <a:endParaRPr lang="zh-CN" altLang="en-US" dirty="0"/>
          </a:p>
        </p:txBody>
      </p:sp>
      <mc:AlternateContent xmlns:mc="http://schemas.openxmlformats.org/markup-compatibility/2006" xmlns:a14="http://schemas.microsoft.com/office/drawing/2010/main">
        <mc:Choice Requires="a14">
          <p:sp>
            <p:nvSpPr>
              <p:cNvPr id="8" name="内容占位符 7">
                <a:extLst>
                  <a:ext uri="{FF2B5EF4-FFF2-40B4-BE49-F238E27FC236}">
                    <a16:creationId xmlns:a16="http://schemas.microsoft.com/office/drawing/2014/main" id="{260E1DD1-5940-C5AF-C91D-E5E77F7CB699}"/>
                  </a:ext>
                </a:extLst>
              </p:cNvPr>
              <p:cNvSpPr>
                <a:spLocks noGrp="1"/>
              </p:cNvSpPr>
              <p:nvPr>
                <p:ph idx="1"/>
              </p:nvPr>
            </p:nvSpPr>
            <p:spPr>
              <a:xfrm>
                <a:off x="838200" y="5106014"/>
                <a:ext cx="10515600" cy="1070948"/>
              </a:xfrm>
              <a:solidFill>
                <a:schemeClr val="bg1">
                  <a:lumMod val="95000"/>
                </a:schemeClr>
              </a:solidFill>
            </p:spPr>
            <p:txBody>
              <a:bodyPr>
                <a:normAutofit fontScale="55000" lnSpcReduction="20000"/>
              </a:bodyPr>
              <a:lstStyle/>
              <a:p>
                <a:pPr marL="0" indent="0">
                  <a:buNone/>
                </a:pPr>
                <a:r>
                  <a:rPr lang="en-AU" altLang="zh-CN" b="1" dirty="0"/>
                  <a:t>Hydrodynamic mode for inverse hydrodynamics</a:t>
                </a:r>
              </a:p>
              <a:p>
                <a:r>
                  <a:rPr lang="en-AU" altLang="zh-CN" dirty="0">
                    <a:solidFill>
                      <a:schemeClr val="accent5">
                        <a:lumMod val="75000"/>
                      </a:schemeClr>
                    </a:solidFill>
                  </a:rPr>
                  <a:t>Inverse Detonation (</a:t>
                </a:r>
                <a14:m>
                  <m:oMath xmlns:m="http://schemas.openxmlformats.org/officeDocument/2006/math">
                    <m:sSub>
                      <m:sSubPr>
                        <m:ctrlPr>
                          <a:rPr lang="en-AU" altLang="zh-CN" i="1" dirty="0">
                            <a:solidFill>
                              <a:schemeClr val="accent5">
                                <a:lumMod val="75000"/>
                              </a:schemeClr>
                            </a:solidFill>
                            <a:latin typeface="Cambria Math" panose="02040503050406030204" pitchFamily="18" charset="0"/>
                          </a:rPr>
                        </m:ctrlPr>
                      </m:sSubPr>
                      <m:e>
                        <m:r>
                          <a:rPr lang="zh-CN" altLang="en-AU" i="1" dirty="0">
                            <a:solidFill>
                              <a:schemeClr val="accent5">
                                <a:lumMod val="75000"/>
                              </a:schemeClr>
                            </a:solidFill>
                            <a:latin typeface="Cambria Math" panose="02040503050406030204" pitchFamily="18" charset="0"/>
                          </a:rPr>
                          <m:t>𝑣</m:t>
                        </m:r>
                      </m:e>
                      <m:sub>
                        <m:r>
                          <a:rPr lang="zh-CN" altLang="en-AU" i="1" dirty="0">
                            <a:solidFill>
                              <a:schemeClr val="accent5">
                                <a:lumMod val="75000"/>
                              </a:schemeClr>
                            </a:solidFill>
                            <a:latin typeface="Cambria Math" panose="02040503050406030204" pitchFamily="18" charset="0"/>
                          </a:rPr>
                          <m:t>𝑤</m:t>
                        </m:r>
                      </m:sub>
                    </m:sSub>
                    <m:r>
                      <a:rPr lang="en-AU" altLang="zh-CN" i="1" dirty="0">
                        <a:solidFill>
                          <a:schemeClr val="accent5">
                            <a:lumMod val="75000"/>
                          </a:schemeClr>
                        </a:solidFill>
                        <a:latin typeface="Cambria Math" panose="02040503050406030204" pitchFamily="18" charset="0"/>
                      </a:rPr>
                      <m:t>&lt;</m:t>
                    </m:r>
                    <m:sSub>
                      <m:sSubPr>
                        <m:ctrlPr>
                          <a:rPr lang="en-AU" altLang="zh-CN" i="1" dirty="0">
                            <a:solidFill>
                              <a:schemeClr val="accent5">
                                <a:lumMod val="75000"/>
                              </a:schemeClr>
                            </a:solidFill>
                            <a:latin typeface="Cambria Math" panose="02040503050406030204" pitchFamily="18" charset="0"/>
                          </a:rPr>
                        </m:ctrlPr>
                      </m:sSubPr>
                      <m:e>
                        <m:r>
                          <a:rPr lang="zh-CN" altLang="en-AU" i="1" dirty="0">
                            <a:solidFill>
                              <a:schemeClr val="accent5">
                                <a:lumMod val="75000"/>
                              </a:schemeClr>
                            </a:solidFill>
                            <a:latin typeface="Cambria Math" panose="02040503050406030204" pitchFamily="18" charset="0"/>
                          </a:rPr>
                          <m:t>𝑣</m:t>
                        </m:r>
                      </m:e>
                      <m:sub>
                        <m:r>
                          <a:rPr lang="zh-CN" altLang="en-AU" i="1" dirty="0">
                            <a:solidFill>
                              <a:schemeClr val="accent5">
                                <a:lumMod val="75000"/>
                              </a:schemeClr>
                            </a:solidFill>
                            <a:latin typeface="Cambria Math" panose="02040503050406030204" pitchFamily="18" charset="0"/>
                          </a:rPr>
                          <m:t>𝑗</m:t>
                        </m:r>
                      </m:sub>
                    </m:sSub>
                  </m:oMath>
                </a14:m>
                <a:r>
                  <a:rPr lang="en-AU" altLang="zh-CN" dirty="0">
                    <a:solidFill>
                      <a:schemeClr val="accent5">
                        <a:lumMod val="75000"/>
                      </a:schemeClr>
                    </a:solidFill>
                  </a:rPr>
                  <a:t> ), Inverse Hybrid (</a:t>
                </a:r>
                <a14:m>
                  <m:oMath xmlns:m="http://schemas.openxmlformats.org/officeDocument/2006/math">
                    <m:sSub>
                      <m:sSubPr>
                        <m:ctrlPr>
                          <a:rPr lang="en-AU" altLang="zh-CN" i="1" dirty="0">
                            <a:solidFill>
                              <a:schemeClr val="accent5">
                                <a:lumMod val="75000"/>
                              </a:schemeClr>
                            </a:solidFill>
                            <a:latin typeface="Cambria Math" panose="02040503050406030204" pitchFamily="18" charset="0"/>
                          </a:rPr>
                        </m:ctrlPr>
                      </m:sSubPr>
                      <m:e>
                        <m:r>
                          <a:rPr lang="zh-CN" altLang="en-AU" i="1" dirty="0">
                            <a:solidFill>
                              <a:schemeClr val="accent5">
                                <a:lumMod val="75000"/>
                              </a:schemeClr>
                            </a:solidFill>
                            <a:latin typeface="Cambria Math" panose="02040503050406030204" pitchFamily="18" charset="0"/>
                          </a:rPr>
                          <m:t>𝑣</m:t>
                        </m:r>
                      </m:e>
                      <m:sub>
                        <m:r>
                          <a:rPr lang="zh-CN" altLang="en-AU" i="1" dirty="0">
                            <a:solidFill>
                              <a:schemeClr val="accent5">
                                <a:lumMod val="75000"/>
                              </a:schemeClr>
                            </a:solidFill>
                            <a:latin typeface="Cambria Math" panose="02040503050406030204" pitchFamily="18" charset="0"/>
                          </a:rPr>
                          <m:t>𝑗</m:t>
                        </m:r>
                      </m:sub>
                    </m:sSub>
                    <m:r>
                      <a:rPr lang="en-AU" altLang="zh-CN" i="1" dirty="0">
                        <a:solidFill>
                          <a:schemeClr val="accent5">
                            <a:lumMod val="75000"/>
                          </a:schemeClr>
                        </a:solidFill>
                        <a:latin typeface="Cambria Math" panose="02040503050406030204" pitchFamily="18" charset="0"/>
                      </a:rPr>
                      <m:t>&lt;</m:t>
                    </m:r>
                    <m:sSub>
                      <m:sSubPr>
                        <m:ctrlPr>
                          <a:rPr lang="en-AU" altLang="zh-CN" i="1" dirty="0">
                            <a:solidFill>
                              <a:schemeClr val="accent5">
                                <a:lumMod val="75000"/>
                              </a:schemeClr>
                            </a:solidFill>
                            <a:latin typeface="Cambria Math" panose="02040503050406030204" pitchFamily="18" charset="0"/>
                          </a:rPr>
                        </m:ctrlPr>
                      </m:sSubPr>
                      <m:e>
                        <m:r>
                          <a:rPr lang="zh-CN" altLang="en-AU" i="1" dirty="0">
                            <a:solidFill>
                              <a:schemeClr val="accent5">
                                <a:lumMod val="75000"/>
                              </a:schemeClr>
                            </a:solidFill>
                            <a:latin typeface="Cambria Math" panose="02040503050406030204" pitchFamily="18" charset="0"/>
                          </a:rPr>
                          <m:t>𝑣</m:t>
                        </m:r>
                      </m:e>
                      <m:sub>
                        <m:r>
                          <a:rPr lang="zh-CN" altLang="en-AU" i="1" dirty="0">
                            <a:solidFill>
                              <a:schemeClr val="accent5">
                                <a:lumMod val="75000"/>
                              </a:schemeClr>
                            </a:solidFill>
                            <a:latin typeface="Cambria Math" panose="02040503050406030204" pitchFamily="18" charset="0"/>
                          </a:rPr>
                          <m:t>𝑤</m:t>
                        </m:r>
                      </m:sub>
                    </m:sSub>
                    <m:r>
                      <a:rPr lang="en-AU" altLang="zh-CN" i="1" dirty="0">
                        <a:solidFill>
                          <a:schemeClr val="accent5">
                            <a:lumMod val="75000"/>
                          </a:schemeClr>
                        </a:solidFill>
                        <a:latin typeface="Cambria Math" panose="02040503050406030204" pitchFamily="18" charset="0"/>
                      </a:rPr>
                      <m:t>&lt;</m:t>
                    </m:r>
                    <m:sSub>
                      <m:sSubPr>
                        <m:ctrlPr>
                          <a:rPr lang="en-AU" altLang="zh-CN" i="1" dirty="0">
                            <a:solidFill>
                              <a:schemeClr val="accent5">
                                <a:lumMod val="75000"/>
                              </a:schemeClr>
                            </a:solidFill>
                            <a:latin typeface="Cambria Math" panose="02040503050406030204" pitchFamily="18" charset="0"/>
                          </a:rPr>
                        </m:ctrlPr>
                      </m:sSubPr>
                      <m:e>
                        <m:r>
                          <a:rPr lang="zh-CN" altLang="en-AU" i="1" dirty="0">
                            <a:solidFill>
                              <a:schemeClr val="accent5">
                                <a:lumMod val="75000"/>
                              </a:schemeClr>
                            </a:solidFill>
                            <a:latin typeface="Cambria Math" panose="02040503050406030204" pitchFamily="18" charset="0"/>
                          </a:rPr>
                          <m:t>𝑐</m:t>
                        </m:r>
                      </m:e>
                      <m:sub>
                        <m:r>
                          <a:rPr lang="zh-CN" altLang="en-AU" i="1" dirty="0">
                            <a:solidFill>
                              <a:schemeClr val="accent5">
                                <a:lumMod val="75000"/>
                              </a:schemeClr>
                            </a:solidFill>
                            <a:latin typeface="Cambria Math" panose="02040503050406030204" pitchFamily="18" charset="0"/>
                          </a:rPr>
                          <m:t>𝑠</m:t>
                        </m:r>
                      </m:sub>
                    </m:sSub>
                  </m:oMath>
                </a14:m>
                <a:r>
                  <a:rPr lang="en-AU" altLang="zh-CN" dirty="0">
                    <a:solidFill>
                      <a:schemeClr val="accent5">
                        <a:lumMod val="75000"/>
                      </a:schemeClr>
                    </a:solidFill>
                  </a:rPr>
                  <a:t>), Inverse Deflagration (</a:t>
                </a:r>
                <a14:m>
                  <m:oMath xmlns:m="http://schemas.openxmlformats.org/officeDocument/2006/math">
                    <m:sSub>
                      <m:sSubPr>
                        <m:ctrlPr>
                          <a:rPr lang="en-AU" altLang="zh-CN" i="1" dirty="0">
                            <a:solidFill>
                              <a:schemeClr val="accent5">
                                <a:lumMod val="75000"/>
                              </a:schemeClr>
                            </a:solidFill>
                            <a:latin typeface="Cambria Math" panose="02040503050406030204" pitchFamily="18" charset="0"/>
                          </a:rPr>
                        </m:ctrlPr>
                      </m:sSubPr>
                      <m:e>
                        <m:r>
                          <a:rPr lang="zh-CN" altLang="en-AU" i="1" dirty="0">
                            <a:solidFill>
                              <a:schemeClr val="accent5">
                                <a:lumMod val="75000"/>
                              </a:schemeClr>
                            </a:solidFill>
                            <a:latin typeface="Cambria Math" panose="02040503050406030204" pitchFamily="18" charset="0"/>
                          </a:rPr>
                          <m:t>𝑣</m:t>
                        </m:r>
                      </m:e>
                      <m:sub>
                        <m:r>
                          <a:rPr lang="zh-CN" altLang="en-AU" i="1" dirty="0">
                            <a:solidFill>
                              <a:schemeClr val="accent5">
                                <a:lumMod val="75000"/>
                              </a:schemeClr>
                            </a:solidFill>
                            <a:latin typeface="Cambria Math" panose="02040503050406030204" pitchFamily="18" charset="0"/>
                          </a:rPr>
                          <m:t>𝑤</m:t>
                        </m:r>
                      </m:sub>
                    </m:sSub>
                    <m:r>
                      <a:rPr lang="en-AU" altLang="zh-CN" i="1" dirty="0">
                        <a:solidFill>
                          <a:schemeClr val="accent5">
                            <a:lumMod val="75000"/>
                          </a:schemeClr>
                        </a:solidFill>
                        <a:latin typeface="Cambria Math" panose="02040503050406030204" pitchFamily="18" charset="0"/>
                      </a:rPr>
                      <m:t>&gt;</m:t>
                    </m:r>
                    <m:sSub>
                      <m:sSubPr>
                        <m:ctrlPr>
                          <a:rPr lang="en-AU" altLang="zh-CN" i="1" dirty="0">
                            <a:solidFill>
                              <a:schemeClr val="accent5">
                                <a:lumMod val="75000"/>
                              </a:schemeClr>
                            </a:solidFill>
                            <a:latin typeface="Cambria Math" panose="02040503050406030204" pitchFamily="18" charset="0"/>
                          </a:rPr>
                        </m:ctrlPr>
                      </m:sSubPr>
                      <m:e>
                        <m:r>
                          <a:rPr lang="zh-CN" altLang="en-AU" i="1" dirty="0">
                            <a:solidFill>
                              <a:schemeClr val="accent5">
                                <a:lumMod val="75000"/>
                              </a:schemeClr>
                            </a:solidFill>
                            <a:latin typeface="Cambria Math" panose="02040503050406030204" pitchFamily="18" charset="0"/>
                          </a:rPr>
                          <m:t>𝑐</m:t>
                        </m:r>
                      </m:e>
                      <m:sub>
                        <m:r>
                          <a:rPr lang="zh-CN" altLang="en-AU" i="1" dirty="0">
                            <a:solidFill>
                              <a:schemeClr val="accent5">
                                <a:lumMod val="75000"/>
                              </a:schemeClr>
                            </a:solidFill>
                            <a:latin typeface="Cambria Math" panose="02040503050406030204" pitchFamily="18" charset="0"/>
                          </a:rPr>
                          <m:t>𝑠</m:t>
                        </m:r>
                      </m:sub>
                    </m:sSub>
                  </m:oMath>
                </a14:m>
                <a:r>
                  <a:rPr lang="en-AU" altLang="zh-CN" dirty="0">
                    <a:solidFill>
                      <a:schemeClr val="accent5">
                        <a:lumMod val="75000"/>
                      </a:schemeClr>
                    </a:solidFill>
                  </a:rPr>
                  <a:t>) </a:t>
                </a:r>
              </a:p>
              <a:p>
                <a:pPr marL="0" indent="0">
                  <a:buNone/>
                </a:pPr>
                <a:r>
                  <a:rPr lang="en-AU" altLang="zh-CN" b="1" dirty="0"/>
                  <a:t>Hydrodynamic mode for direct hydrodynamics:</a:t>
                </a:r>
              </a:p>
              <a:p>
                <a:r>
                  <a:rPr lang="en-AU" altLang="zh-CN" dirty="0">
                    <a:solidFill>
                      <a:schemeClr val="accent5">
                        <a:lumMod val="75000"/>
                      </a:schemeClr>
                    </a:solidFill>
                  </a:rPr>
                  <a:t>Deflagration (</a:t>
                </a:r>
                <a14:m>
                  <m:oMath xmlns:m="http://schemas.openxmlformats.org/officeDocument/2006/math">
                    <m:sSub>
                      <m:sSubPr>
                        <m:ctrlPr>
                          <a:rPr lang="en-AU" altLang="zh-CN" i="1" dirty="0">
                            <a:solidFill>
                              <a:schemeClr val="accent5">
                                <a:lumMod val="75000"/>
                              </a:schemeClr>
                            </a:solidFill>
                            <a:latin typeface="Cambria Math" panose="02040503050406030204" pitchFamily="18" charset="0"/>
                          </a:rPr>
                        </m:ctrlPr>
                      </m:sSubPr>
                      <m:e>
                        <m:r>
                          <a:rPr lang="zh-CN" altLang="en-AU" i="1" dirty="0">
                            <a:solidFill>
                              <a:schemeClr val="accent5">
                                <a:lumMod val="75000"/>
                              </a:schemeClr>
                            </a:solidFill>
                            <a:latin typeface="Cambria Math" panose="02040503050406030204" pitchFamily="18" charset="0"/>
                          </a:rPr>
                          <m:t>𝑣</m:t>
                        </m:r>
                      </m:e>
                      <m:sub>
                        <m:r>
                          <a:rPr lang="zh-CN" altLang="en-AU" i="1" dirty="0">
                            <a:solidFill>
                              <a:schemeClr val="accent5">
                                <a:lumMod val="75000"/>
                              </a:schemeClr>
                            </a:solidFill>
                            <a:latin typeface="Cambria Math" panose="02040503050406030204" pitchFamily="18" charset="0"/>
                          </a:rPr>
                          <m:t>𝑤</m:t>
                        </m:r>
                      </m:sub>
                    </m:sSub>
                    <m:r>
                      <a:rPr lang="en-AU" altLang="zh-CN" i="1" dirty="0">
                        <a:solidFill>
                          <a:schemeClr val="accent5">
                            <a:lumMod val="75000"/>
                          </a:schemeClr>
                        </a:solidFill>
                        <a:latin typeface="Cambria Math" panose="02040503050406030204" pitchFamily="18" charset="0"/>
                      </a:rPr>
                      <m:t>&lt;</m:t>
                    </m:r>
                    <m:sSub>
                      <m:sSubPr>
                        <m:ctrlPr>
                          <a:rPr lang="en-AU" altLang="zh-CN" i="1" dirty="0">
                            <a:solidFill>
                              <a:schemeClr val="accent5">
                                <a:lumMod val="75000"/>
                              </a:schemeClr>
                            </a:solidFill>
                            <a:latin typeface="Cambria Math" panose="02040503050406030204" pitchFamily="18" charset="0"/>
                          </a:rPr>
                        </m:ctrlPr>
                      </m:sSubPr>
                      <m:e>
                        <m:r>
                          <a:rPr lang="zh-CN" altLang="en-AU" i="1" dirty="0">
                            <a:solidFill>
                              <a:schemeClr val="accent5">
                                <a:lumMod val="75000"/>
                              </a:schemeClr>
                            </a:solidFill>
                            <a:latin typeface="Cambria Math" panose="02040503050406030204" pitchFamily="18" charset="0"/>
                          </a:rPr>
                          <m:t>𝑐</m:t>
                        </m:r>
                      </m:e>
                      <m:sub>
                        <m:r>
                          <a:rPr lang="zh-CN" altLang="en-AU" i="1" dirty="0">
                            <a:solidFill>
                              <a:schemeClr val="accent5">
                                <a:lumMod val="75000"/>
                              </a:schemeClr>
                            </a:solidFill>
                            <a:latin typeface="Cambria Math" panose="02040503050406030204" pitchFamily="18" charset="0"/>
                          </a:rPr>
                          <m:t>𝑠</m:t>
                        </m:r>
                      </m:sub>
                    </m:sSub>
                  </m:oMath>
                </a14:m>
                <a:r>
                  <a:rPr lang="en-AU" altLang="zh-CN" dirty="0">
                    <a:solidFill>
                      <a:schemeClr val="accent5">
                        <a:lumMod val="75000"/>
                      </a:schemeClr>
                    </a:solidFill>
                  </a:rPr>
                  <a:t>), Hybrid (</a:t>
                </a:r>
                <a14:m>
                  <m:oMath xmlns:m="http://schemas.openxmlformats.org/officeDocument/2006/math">
                    <m:sSub>
                      <m:sSubPr>
                        <m:ctrlPr>
                          <a:rPr lang="en-AU" altLang="zh-CN" i="1" dirty="0">
                            <a:solidFill>
                              <a:schemeClr val="accent5">
                                <a:lumMod val="75000"/>
                              </a:schemeClr>
                            </a:solidFill>
                            <a:latin typeface="Cambria Math" panose="02040503050406030204" pitchFamily="18" charset="0"/>
                          </a:rPr>
                        </m:ctrlPr>
                      </m:sSubPr>
                      <m:e>
                        <m:r>
                          <a:rPr lang="zh-CN" altLang="en-AU" i="1" dirty="0">
                            <a:solidFill>
                              <a:schemeClr val="accent5">
                                <a:lumMod val="75000"/>
                              </a:schemeClr>
                            </a:solidFill>
                            <a:latin typeface="Cambria Math" panose="02040503050406030204" pitchFamily="18" charset="0"/>
                          </a:rPr>
                          <m:t>𝑐</m:t>
                        </m:r>
                      </m:e>
                      <m:sub>
                        <m:r>
                          <a:rPr lang="zh-CN" altLang="en-AU" i="1" dirty="0">
                            <a:solidFill>
                              <a:schemeClr val="accent5">
                                <a:lumMod val="75000"/>
                              </a:schemeClr>
                            </a:solidFill>
                            <a:latin typeface="Cambria Math" panose="02040503050406030204" pitchFamily="18" charset="0"/>
                          </a:rPr>
                          <m:t>𝑠</m:t>
                        </m:r>
                      </m:sub>
                    </m:sSub>
                    <m:r>
                      <a:rPr lang="en-AU" altLang="zh-CN" i="1" dirty="0">
                        <a:solidFill>
                          <a:schemeClr val="accent5">
                            <a:lumMod val="75000"/>
                          </a:schemeClr>
                        </a:solidFill>
                        <a:latin typeface="Cambria Math" panose="02040503050406030204" pitchFamily="18" charset="0"/>
                      </a:rPr>
                      <m:t>&lt;</m:t>
                    </m:r>
                    <m:sSub>
                      <m:sSubPr>
                        <m:ctrlPr>
                          <a:rPr lang="en-AU" altLang="zh-CN" i="1" dirty="0">
                            <a:solidFill>
                              <a:schemeClr val="accent5">
                                <a:lumMod val="75000"/>
                              </a:schemeClr>
                            </a:solidFill>
                            <a:latin typeface="Cambria Math" panose="02040503050406030204" pitchFamily="18" charset="0"/>
                          </a:rPr>
                        </m:ctrlPr>
                      </m:sSubPr>
                      <m:e>
                        <m:r>
                          <a:rPr lang="zh-CN" altLang="en-AU" i="1" dirty="0">
                            <a:solidFill>
                              <a:schemeClr val="accent5">
                                <a:lumMod val="75000"/>
                              </a:schemeClr>
                            </a:solidFill>
                            <a:latin typeface="Cambria Math" panose="02040503050406030204" pitchFamily="18" charset="0"/>
                          </a:rPr>
                          <m:t>𝑣</m:t>
                        </m:r>
                      </m:e>
                      <m:sub>
                        <m:r>
                          <a:rPr lang="zh-CN" altLang="en-AU" i="1" dirty="0">
                            <a:solidFill>
                              <a:schemeClr val="accent5">
                                <a:lumMod val="75000"/>
                              </a:schemeClr>
                            </a:solidFill>
                            <a:latin typeface="Cambria Math" panose="02040503050406030204" pitchFamily="18" charset="0"/>
                          </a:rPr>
                          <m:t>𝑤</m:t>
                        </m:r>
                      </m:sub>
                    </m:sSub>
                    <m:r>
                      <a:rPr lang="en-AU" altLang="zh-CN" i="1" dirty="0">
                        <a:solidFill>
                          <a:schemeClr val="accent5">
                            <a:lumMod val="75000"/>
                          </a:schemeClr>
                        </a:solidFill>
                        <a:latin typeface="Cambria Math" panose="02040503050406030204" pitchFamily="18" charset="0"/>
                      </a:rPr>
                      <m:t>&lt;</m:t>
                    </m:r>
                    <m:sSub>
                      <m:sSubPr>
                        <m:ctrlPr>
                          <a:rPr lang="en-AU" altLang="zh-CN" i="1" dirty="0">
                            <a:solidFill>
                              <a:schemeClr val="accent5">
                                <a:lumMod val="75000"/>
                              </a:schemeClr>
                            </a:solidFill>
                            <a:latin typeface="Cambria Math" panose="02040503050406030204" pitchFamily="18" charset="0"/>
                          </a:rPr>
                        </m:ctrlPr>
                      </m:sSubPr>
                      <m:e>
                        <m:r>
                          <a:rPr lang="zh-CN" altLang="en-AU" i="1" dirty="0">
                            <a:solidFill>
                              <a:schemeClr val="accent5">
                                <a:lumMod val="75000"/>
                              </a:schemeClr>
                            </a:solidFill>
                            <a:latin typeface="Cambria Math" panose="02040503050406030204" pitchFamily="18" charset="0"/>
                          </a:rPr>
                          <m:t>𝑣</m:t>
                        </m:r>
                      </m:e>
                      <m:sub>
                        <m:r>
                          <a:rPr lang="zh-CN" altLang="en-AU" i="1" dirty="0">
                            <a:solidFill>
                              <a:schemeClr val="accent5">
                                <a:lumMod val="75000"/>
                              </a:schemeClr>
                            </a:solidFill>
                            <a:latin typeface="Cambria Math" panose="02040503050406030204" pitchFamily="18" charset="0"/>
                          </a:rPr>
                          <m:t>𝑗</m:t>
                        </m:r>
                      </m:sub>
                    </m:sSub>
                  </m:oMath>
                </a14:m>
                <a:r>
                  <a:rPr lang="en-AU" altLang="zh-CN" dirty="0">
                    <a:solidFill>
                      <a:schemeClr val="accent5">
                        <a:lumMod val="75000"/>
                      </a:schemeClr>
                    </a:solidFill>
                  </a:rPr>
                  <a:t>), Detonation (</a:t>
                </a:r>
                <a14:m>
                  <m:oMath xmlns:m="http://schemas.openxmlformats.org/officeDocument/2006/math">
                    <m:sSub>
                      <m:sSubPr>
                        <m:ctrlPr>
                          <a:rPr lang="en-AU" altLang="zh-CN" i="1" dirty="0">
                            <a:solidFill>
                              <a:schemeClr val="accent5">
                                <a:lumMod val="75000"/>
                              </a:schemeClr>
                            </a:solidFill>
                            <a:latin typeface="Cambria Math" panose="02040503050406030204" pitchFamily="18" charset="0"/>
                          </a:rPr>
                        </m:ctrlPr>
                      </m:sSubPr>
                      <m:e>
                        <m:r>
                          <a:rPr lang="zh-CN" altLang="en-AU" i="1" dirty="0">
                            <a:solidFill>
                              <a:schemeClr val="accent5">
                                <a:lumMod val="75000"/>
                              </a:schemeClr>
                            </a:solidFill>
                            <a:latin typeface="Cambria Math" panose="02040503050406030204" pitchFamily="18" charset="0"/>
                          </a:rPr>
                          <m:t>𝑣</m:t>
                        </m:r>
                      </m:e>
                      <m:sub>
                        <m:r>
                          <a:rPr lang="zh-CN" altLang="en-AU" i="1" dirty="0">
                            <a:solidFill>
                              <a:schemeClr val="accent5">
                                <a:lumMod val="75000"/>
                              </a:schemeClr>
                            </a:solidFill>
                            <a:latin typeface="Cambria Math" panose="02040503050406030204" pitchFamily="18" charset="0"/>
                          </a:rPr>
                          <m:t>𝑤</m:t>
                        </m:r>
                      </m:sub>
                    </m:sSub>
                    <m:r>
                      <a:rPr lang="en-AU" altLang="zh-CN" i="1" dirty="0">
                        <a:solidFill>
                          <a:schemeClr val="accent5">
                            <a:lumMod val="75000"/>
                          </a:schemeClr>
                        </a:solidFill>
                        <a:latin typeface="Cambria Math" panose="02040503050406030204" pitchFamily="18" charset="0"/>
                      </a:rPr>
                      <m:t>&gt;</m:t>
                    </m:r>
                    <m:sSub>
                      <m:sSubPr>
                        <m:ctrlPr>
                          <a:rPr lang="en-AU" altLang="zh-CN" i="1" dirty="0">
                            <a:solidFill>
                              <a:schemeClr val="accent5">
                                <a:lumMod val="75000"/>
                              </a:schemeClr>
                            </a:solidFill>
                            <a:latin typeface="Cambria Math" panose="02040503050406030204" pitchFamily="18" charset="0"/>
                          </a:rPr>
                        </m:ctrlPr>
                      </m:sSubPr>
                      <m:e>
                        <m:r>
                          <a:rPr lang="zh-CN" altLang="en-AU" i="1" dirty="0">
                            <a:solidFill>
                              <a:schemeClr val="accent5">
                                <a:lumMod val="75000"/>
                              </a:schemeClr>
                            </a:solidFill>
                            <a:latin typeface="Cambria Math" panose="02040503050406030204" pitchFamily="18" charset="0"/>
                          </a:rPr>
                          <m:t>𝑣</m:t>
                        </m:r>
                      </m:e>
                      <m:sub>
                        <m:r>
                          <a:rPr lang="zh-CN" altLang="en-AU" i="1" dirty="0">
                            <a:solidFill>
                              <a:schemeClr val="accent5">
                                <a:lumMod val="75000"/>
                              </a:schemeClr>
                            </a:solidFill>
                            <a:latin typeface="Cambria Math" panose="02040503050406030204" pitchFamily="18" charset="0"/>
                          </a:rPr>
                          <m:t>𝑗</m:t>
                        </m:r>
                      </m:sub>
                    </m:sSub>
                  </m:oMath>
                </a14:m>
                <a:r>
                  <a:rPr lang="en-AU" altLang="zh-CN" dirty="0">
                    <a:solidFill>
                      <a:schemeClr val="accent5">
                        <a:lumMod val="75000"/>
                      </a:schemeClr>
                    </a:solidFill>
                  </a:rPr>
                  <a:t>)</a:t>
                </a:r>
              </a:p>
            </p:txBody>
          </p:sp>
        </mc:Choice>
        <mc:Fallback xmlns="">
          <p:sp>
            <p:nvSpPr>
              <p:cNvPr id="8" name="内容占位符 7">
                <a:extLst>
                  <a:ext uri="{FF2B5EF4-FFF2-40B4-BE49-F238E27FC236}">
                    <a16:creationId xmlns:a16="http://schemas.microsoft.com/office/drawing/2014/main" id="{260E1DD1-5940-C5AF-C91D-E5E77F7CB699}"/>
                  </a:ext>
                </a:extLst>
              </p:cNvPr>
              <p:cNvSpPr>
                <a:spLocks noGrp="1" noRot="1" noChangeAspect="1" noMove="1" noResize="1" noEditPoints="1" noAdjustHandles="1" noChangeArrowheads="1" noChangeShapeType="1" noTextEdit="1"/>
              </p:cNvSpPr>
              <p:nvPr>
                <p:ph idx="1"/>
              </p:nvPr>
            </p:nvSpPr>
            <p:spPr>
              <a:xfrm>
                <a:off x="838200" y="5106014"/>
                <a:ext cx="10515600" cy="1070948"/>
              </a:xfrm>
              <a:blipFill>
                <a:blip r:embed="rId3"/>
                <a:stretch>
                  <a:fillRect l="-116" t="-5714" b="-3429"/>
                </a:stretch>
              </a:blipFill>
            </p:spPr>
            <p:txBody>
              <a:bodyPr/>
              <a:lstStyle/>
              <a:p>
                <a:r>
                  <a:rPr lang="zh-CN" altLang="en-US">
                    <a:noFill/>
                  </a:rPr>
                  <a:t> </a:t>
                </a:r>
              </a:p>
            </p:txBody>
          </p:sp>
        </mc:Fallback>
      </mc:AlternateContent>
      <p:grpSp>
        <p:nvGrpSpPr>
          <p:cNvPr id="26" name="组合 25">
            <a:extLst>
              <a:ext uri="{FF2B5EF4-FFF2-40B4-BE49-F238E27FC236}">
                <a16:creationId xmlns:a16="http://schemas.microsoft.com/office/drawing/2014/main" id="{83843E55-6FD0-7AB6-C1D3-E97FD296B4C4}"/>
              </a:ext>
            </a:extLst>
          </p:cNvPr>
          <p:cNvGrpSpPr/>
          <p:nvPr/>
        </p:nvGrpSpPr>
        <p:grpSpPr>
          <a:xfrm>
            <a:off x="1500618" y="1852884"/>
            <a:ext cx="9190764" cy="3038611"/>
            <a:chOff x="1057603" y="1945443"/>
            <a:chExt cx="9190764" cy="3038611"/>
          </a:xfrm>
        </p:grpSpPr>
        <p:cxnSp>
          <p:nvCxnSpPr>
            <p:cNvPr id="10" name="直接连接符 9">
              <a:extLst>
                <a:ext uri="{FF2B5EF4-FFF2-40B4-BE49-F238E27FC236}">
                  <a16:creationId xmlns:a16="http://schemas.microsoft.com/office/drawing/2014/main" id="{30B06F03-169B-FF7D-098C-C69E285BE1D9}"/>
                </a:ext>
              </a:extLst>
            </p:cNvPr>
            <p:cNvCxnSpPr/>
            <p:nvPr/>
          </p:nvCxnSpPr>
          <p:spPr>
            <a:xfrm>
              <a:off x="2673832" y="1945443"/>
              <a:ext cx="0" cy="18256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91315A6A-D38F-24B2-60BD-80FA883D0E5A}"/>
                </a:ext>
              </a:extLst>
            </p:cNvPr>
            <p:cNvCxnSpPr/>
            <p:nvPr/>
          </p:nvCxnSpPr>
          <p:spPr>
            <a:xfrm>
              <a:off x="2673832" y="2327388"/>
              <a:ext cx="115403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CEE25BBD-3282-8CF0-3202-76C6B3E3B262}"/>
                    </a:ext>
                  </a:extLst>
                </p:cNvPr>
                <p:cNvSpPr txBox="1"/>
                <p:nvPr/>
              </p:nvSpPr>
              <p:spPr>
                <a:xfrm>
                  <a:off x="2894550" y="1945443"/>
                  <a:ext cx="71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𝑤</m:t>
                            </m:r>
                          </m:sub>
                        </m:sSub>
                      </m:oMath>
                    </m:oMathPara>
                  </a14:m>
                  <a:endParaRPr lang="zh-CN" altLang="en-US" dirty="0"/>
                </a:p>
              </p:txBody>
            </p:sp>
          </mc:Choice>
          <mc:Fallback xmlns="">
            <p:sp>
              <p:nvSpPr>
                <p:cNvPr id="13" name="文本框 12">
                  <a:extLst>
                    <a:ext uri="{FF2B5EF4-FFF2-40B4-BE49-F238E27FC236}">
                      <a16:creationId xmlns:a16="http://schemas.microsoft.com/office/drawing/2014/main" id="{CEE25BBD-3282-8CF0-3202-76C6B3E3B262}"/>
                    </a:ext>
                  </a:extLst>
                </p:cNvPr>
                <p:cNvSpPr txBox="1">
                  <a:spLocks noRot="1" noChangeAspect="1" noMove="1" noResize="1" noEditPoints="1" noAdjustHandles="1" noChangeArrowheads="1" noChangeShapeType="1" noTextEdit="1"/>
                </p:cNvSpPr>
                <p:nvPr/>
              </p:nvSpPr>
              <p:spPr>
                <a:xfrm>
                  <a:off x="2894550" y="1945443"/>
                  <a:ext cx="712600" cy="369332"/>
                </a:xfrm>
                <a:prstGeom prst="rect">
                  <a:avLst/>
                </a:prstGeom>
                <a:blipFill>
                  <a:blip r:embed="rId4"/>
                  <a:stretch>
                    <a:fillRect/>
                  </a:stretch>
                </a:blipFill>
              </p:spPr>
              <p:txBody>
                <a:bodyPr/>
                <a:lstStyle/>
                <a:p>
                  <a:r>
                    <a:rPr lang="zh-CN" altLang="en-US">
                      <a:noFill/>
                    </a:rPr>
                    <a:t> </a:t>
                  </a:r>
                </a:p>
              </p:txBody>
            </p:sp>
          </mc:Fallback>
        </mc:AlternateContent>
        <p:cxnSp>
          <p:nvCxnSpPr>
            <p:cNvPr id="15" name="直接箭头连接符 14">
              <a:extLst>
                <a:ext uri="{FF2B5EF4-FFF2-40B4-BE49-F238E27FC236}">
                  <a16:creationId xmlns:a16="http://schemas.microsoft.com/office/drawing/2014/main" id="{D77C5A4F-EE3D-53CE-AA48-1ECFD1387F5A}"/>
                </a:ext>
              </a:extLst>
            </p:cNvPr>
            <p:cNvCxnSpPr/>
            <p:nvPr/>
          </p:nvCxnSpPr>
          <p:spPr>
            <a:xfrm>
              <a:off x="1866637" y="2755812"/>
              <a:ext cx="66215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id="{D682B30B-DAFB-17A7-056F-6511849C10BB}"/>
                </a:ext>
              </a:extLst>
            </p:cNvPr>
            <p:cNvCxnSpPr/>
            <p:nvPr/>
          </p:nvCxnSpPr>
          <p:spPr>
            <a:xfrm>
              <a:off x="2894550" y="2755812"/>
              <a:ext cx="66215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56EA7589-1A4E-FCA8-9A87-7CA713A65F1B}"/>
                    </a:ext>
                  </a:extLst>
                </p:cNvPr>
                <p:cNvSpPr txBox="1"/>
                <p:nvPr/>
              </p:nvSpPr>
              <p:spPr>
                <a:xfrm>
                  <a:off x="2822029" y="2827518"/>
                  <a:ext cx="712600"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𝑝𝑙</m:t>
                            </m:r>
                          </m:sub>
                        </m:sSub>
                      </m:oMath>
                    </m:oMathPara>
                  </a14:m>
                  <a:endParaRPr lang="zh-CN" altLang="en-US" dirty="0"/>
                </a:p>
              </p:txBody>
            </p:sp>
          </mc:Choice>
          <mc:Fallback xmlns="">
            <p:sp>
              <p:nvSpPr>
                <p:cNvPr id="17" name="文本框 16">
                  <a:extLst>
                    <a:ext uri="{FF2B5EF4-FFF2-40B4-BE49-F238E27FC236}">
                      <a16:creationId xmlns:a16="http://schemas.microsoft.com/office/drawing/2014/main" id="{56EA7589-1A4E-FCA8-9A87-7CA713A65F1B}"/>
                    </a:ext>
                  </a:extLst>
                </p:cNvPr>
                <p:cNvSpPr txBox="1">
                  <a:spLocks noRot="1" noChangeAspect="1" noMove="1" noResize="1" noEditPoints="1" noAdjustHandles="1" noChangeArrowheads="1" noChangeShapeType="1" noTextEdit="1"/>
                </p:cNvSpPr>
                <p:nvPr/>
              </p:nvSpPr>
              <p:spPr>
                <a:xfrm>
                  <a:off x="2822029" y="2827518"/>
                  <a:ext cx="712600" cy="390748"/>
                </a:xfrm>
                <a:prstGeom prst="rect">
                  <a:avLst/>
                </a:prstGeom>
                <a:blipFill>
                  <a:blip r:embed="rId5"/>
                  <a:stretch>
                    <a:fillRect b="-6250"/>
                  </a:stretch>
                </a:blipFill>
              </p:spPr>
              <p:txBody>
                <a:bodyPr/>
                <a:lstStyle/>
                <a:p>
                  <a:r>
                    <a:rPr lang="zh-CN" altLang="en-US">
                      <a:noFill/>
                    </a:rPr>
                    <a:t> </a:t>
                  </a:r>
                </a:p>
              </p:txBody>
            </p:sp>
          </mc:Fallback>
        </mc:AlternateContent>
        <p:cxnSp>
          <p:nvCxnSpPr>
            <p:cNvPr id="18" name="直接连接符 17">
              <a:extLst>
                <a:ext uri="{FF2B5EF4-FFF2-40B4-BE49-F238E27FC236}">
                  <a16:creationId xmlns:a16="http://schemas.microsoft.com/office/drawing/2014/main" id="{7CE46D9F-7429-41FA-13D1-DDAB6A9B4F9C}"/>
                </a:ext>
              </a:extLst>
            </p:cNvPr>
            <p:cNvCxnSpPr/>
            <p:nvPr/>
          </p:nvCxnSpPr>
          <p:spPr>
            <a:xfrm>
              <a:off x="8539649" y="1959109"/>
              <a:ext cx="0" cy="18256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F11D8609-C833-311D-8592-C08C1B12CCD8}"/>
                </a:ext>
              </a:extLst>
            </p:cNvPr>
            <p:cNvCxnSpPr/>
            <p:nvPr/>
          </p:nvCxnSpPr>
          <p:spPr>
            <a:xfrm>
              <a:off x="8539649" y="2341054"/>
              <a:ext cx="115403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B4CCE8D7-2D72-20E7-4B0A-D48B79A9FAC9}"/>
                </a:ext>
              </a:extLst>
            </p:cNvPr>
            <p:cNvCxnSpPr>
              <a:cxnSpLocks/>
            </p:cNvCxnSpPr>
            <p:nvPr/>
          </p:nvCxnSpPr>
          <p:spPr>
            <a:xfrm flipH="1">
              <a:off x="7732454" y="2769478"/>
              <a:ext cx="66215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1" name="直接箭头连接符 20">
              <a:extLst>
                <a:ext uri="{FF2B5EF4-FFF2-40B4-BE49-F238E27FC236}">
                  <a16:creationId xmlns:a16="http://schemas.microsoft.com/office/drawing/2014/main" id="{1986FF7D-CD24-59E6-FB45-70D5A306F208}"/>
                </a:ext>
              </a:extLst>
            </p:cNvPr>
            <p:cNvCxnSpPr>
              <a:cxnSpLocks/>
            </p:cNvCxnSpPr>
            <p:nvPr/>
          </p:nvCxnSpPr>
          <p:spPr>
            <a:xfrm flipH="1">
              <a:off x="8760367" y="2769478"/>
              <a:ext cx="66215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0529F7FD-FA62-964A-4972-215A6B0958D8}"/>
                    </a:ext>
                  </a:extLst>
                </p:cNvPr>
                <p:cNvSpPr txBox="1"/>
                <p:nvPr/>
              </p:nvSpPr>
              <p:spPr>
                <a:xfrm>
                  <a:off x="8687846" y="2841184"/>
                  <a:ext cx="712600"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𝑝𝑙</m:t>
                            </m:r>
                          </m:sub>
                        </m:sSub>
                      </m:oMath>
                    </m:oMathPara>
                  </a14:m>
                  <a:endParaRPr lang="zh-CN" altLang="en-US" dirty="0"/>
                </a:p>
              </p:txBody>
            </p:sp>
          </mc:Choice>
          <mc:Fallback xmlns="">
            <p:sp>
              <p:nvSpPr>
                <p:cNvPr id="22" name="文本框 21">
                  <a:extLst>
                    <a:ext uri="{FF2B5EF4-FFF2-40B4-BE49-F238E27FC236}">
                      <a16:creationId xmlns:a16="http://schemas.microsoft.com/office/drawing/2014/main" id="{0529F7FD-FA62-964A-4972-215A6B0958D8}"/>
                    </a:ext>
                  </a:extLst>
                </p:cNvPr>
                <p:cNvSpPr txBox="1">
                  <a:spLocks noRot="1" noChangeAspect="1" noMove="1" noResize="1" noEditPoints="1" noAdjustHandles="1" noChangeArrowheads="1" noChangeShapeType="1" noTextEdit="1"/>
                </p:cNvSpPr>
                <p:nvPr/>
              </p:nvSpPr>
              <p:spPr>
                <a:xfrm>
                  <a:off x="8687846" y="2841184"/>
                  <a:ext cx="712600" cy="390748"/>
                </a:xfrm>
                <a:prstGeom prst="rect">
                  <a:avLst/>
                </a:prstGeom>
                <a:blipFill>
                  <a:blip r:embed="rId6"/>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0C2BE23E-10AF-07A1-1743-E56039C8ADC5}"/>
                    </a:ext>
                  </a:extLst>
                </p:cNvPr>
                <p:cNvSpPr txBox="1"/>
                <p:nvPr/>
              </p:nvSpPr>
              <p:spPr>
                <a:xfrm>
                  <a:off x="8703609" y="1971720"/>
                  <a:ext cx="71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𝑤</m:t>
                            </m:r>
                          </m:sub>
                        </m:sSub>
                      </m:oMath>
                    </m:oMathPara>
                  </a14:m>
                  <a:endParaRPr lang="zh-CN" altLang="en-US" dirty="0"/>
                </a:p>
              </p:txBody>
            </p:sp>
          </mc:Choice>
          <mc:Fallback xmlns="">
            <p:sp>
              <p:nvSpPr>
                <p:cNvPr id="23" name="文本框 22">
                  <a:extLst>
                    <a:ext uri="{FF2B5EF4-FFF2-40B4-BE49-F238E27FC236}">
                      <a16:creationId xmlns:a16="http://schemas.microsoft.com/office/drawing/2014/main" id="{0C2BE23E-10AF-07A1-1743-E56039C8ADC5}"/>
                    </a:ext>
                  </a:extLst>
                </p:cNvPr>
                <p:cNvSpPr txBox="1">
                  <a:spLocks noRot="1" noChangeAspect="1" noMove="1" noResize="1" noEditPoints="1" noAdjustHandles="1" noChangeArrowheads="1" noChangeShapeType="1" noTextEdit="1"/>
                </p:cNvSpPr>
                <p:nvPr/>
              </p:nvSpPr>
              <p:spPr>
                <a:xfrm>
                  <a:off x="8703609" y="1971720"/>
                  <a:ext cx="712600"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BF7805EB-7C2C-E175-5280-EF1390129386}"/>
                    </a:ext>
                  </a:extLst>
                </p:cNvPr>
                <p:cNvSpPr txBox="1"/>
                <p:nvPr/>
              </p:nvSpPr>
              <p:spPr>
                <a:xfrm>
                  <a:off x="1057603" y="3783725"/>
                  <a:ext cx="3417437" cy="1200329"/>
                </a:xfrm>
                <a:prstGeom prst="rect">
                  <a:avLst/>
                </a:prstGeom>
                <a:noFill/>
                <a:ln>
                  <a:solidFill>
                    <a:srgbClr val="FF0000"/>
                  </a:solidFill>
                </a:ln>
              </p:spPr>
              <p:txBody>
                <a:bodyPr wrap="square" rtlCol="0">
                  <a:spAutoFit/>
                </a:bodyPr>
                <a:lstStyle/>
                <a:p>
                  <a:pPr algn="ctr"/>
                  <a:r>
                    <a:rPr lang="en-US" altLang="zh-CN" i="1" dirty="0">
                      <a:latin typeface="Times New Roman" panose="02020603050405020304" pitchFamily="18" charset="0"/>
                      <a:cs typeface="Times New Roman" panose="02020603050405020304" pitchFamily="18" charset="0"/>
                    </a:rPr>
                    <a:t>Direct phase transitions:</a:t>
                  </a:r>
                </a:p>
                <a:p>
                  <a:pPr algn="ctr"/>
                  <a:r>
                    <a:rPr lang="en-US" altLang="zh-CN" i="1" dirty="0">
                      <a:solidFill>
                        <a:srgbClr val="0070C0"/>
                      </a:solidFill>
                      <a:latin typeface="Times New Roman" panose="02020603050405020304" pitchFamily="18" charset="0"/>
                      <a:cs typeface="Times New Roman" panose="02020603050405020304" pitchFamily="18" charset="0"/>
                    </a:rPr>
                    <a:t>Plasma is pushed or dragged</a:t>
                  </a:r>
                </a:p>
                <a:p>
                  <a:pPr algn="ctr"/>
                  <a:r>
                    <a:rPr lang="en-US" altLang="zh-CN" i="1" dirty="0">
                      <a:solidFill>
                        <a:srgbClr val="0070C0"/>
                      </a:solidFill>
                      <a:latin typeface="Times New Roman" panose="02020603050405020304" pitchFamily="18" charset="0"/>
                      <a:cs typeface="Times New Roman" panose="02020603050405020304" pitchFamily="18" charset="0"/>
                    </a:rPr>
                    <a:t>(Direct hydrodynamics)</a:t>
                  </a:r>
                </a:p>
                <a:p>
                  <a:pPr algn="ct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cs typeface="Times New Roman" panose="02020603050405020304" pitchFamily="18" charset="0"/>
                          </a:rPr>
                          <m:t>𝛼</m:t>
                        </m:r>
                        <m:r>
                          <a:rPr lang="en-US" altLang="zh-CN" b="0" i="1" smtClean="0">
                            <a:solidFill>
                              <a:srgbClr val="FF0000"/>
                            </a:solidFill>
                            <a:latin typeface="Cambria Math" panose="02040503050406030204" pitchFamily="18" charset="0"/>
                            <a:cs typeface="Times New Roman" panose="02020603050405020304" pitchFamily="18" charset="0"/>
                          </a:rPr>
                          <m:t>&gt;0</m:t>
                        </m:r>
                      </m:oMath>
                    </m:oMathPara>
                  </a14:m>
                  <a:endParaRPr lang="zh-CN" altLang="en-US" i="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4" name="文本框 23">
                  <a:extLst>
                    <a:ext uri="{FF2B5EF4-FFF2-40B4-BE49-F238E27FC236}">
                      <a16:creationId xmlns:a16="http://schemas.microsoft.com/office/drawing/2014/main" id="{BF7805EB-7C2C-E175-5280-EF1390129386}"/>
                    </a:ext>
                  </a:extLst>
                </p:cNvPr>
                <p:cNvSpPr txBox="1">
                  <a:spLocks noRot="1" noChangeAspect="1" noMove="1" noResize="1" noEditPoints="1" noAdjustHandles="1" noChangeArrowheads="1" noChangeShapeType="1" noTextEdit="1"/>
                </p:cNvSpPr>
                <p:nvPr/>
              </p:nvSpPr>
              <p:spPr>
                <a:xfrm>
                  <a:off x="1057603" y="3783725"/>
                  <a:ext cx="3417437" cy="1200329"/>
                </a:xfrm>
                <a:prstGeom prst="rect">
                  <a:avLst/>
                </a:prstGeom>
                <a:blipFill>
                  <a:blip r:embed="rId8"/>
                  <a:stretch>
                    <a:fillRect t="-2525"/>
                  </a:stretch>
                </a:blipFill>
                <a:ln>
                  <a:solidFill>
                    <a:srgbClr val="FF0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B331418F-8799-D016-F33B-057F325F8E1D}"/>
                    </a:ext>
                  </a:extLst>
                </p:cNvPr>
                <p:cNvSpPr txBox="1"/>
                <p:nvPr/>
              </p:nvSpPr>
              <p:spPr>
                <a:xfrm>
                  <a:off x="6830930" y="3783725"/>
                  <a:ext cx="3417437" cy="1200329"/>
                </a:xfrm>
                <a:prstGeom prst="rect">
                  <a:avLst/>
                </a:prstGeom>
                <a:noFill/>
                <a:ln>
                  <a:solidFill>
                    <a:srgbClr val="FF0000"/>
                  </a:solidFill>
                </a:ln>
              </p:spPr>
              <p:txBody>
                <a:bodyPr wrap="square" rtlCol="0">
                  <a:spAutoFit/>
                </a:bodyPr>
                <a:lstStyle/>
                <a:p>
                  <a:pPr algn="ctr"/>
                  <a:r>
                    <a:rPr lang="en-US" altLang="zh-CN" i="1" dirty="0">
                      <a:latin typeface="Times New Roman" panose="02020603050405020304" pitchFamily="18" charset="0"/>
                      <a:cs typeface="Times New Roman" panose="02020603050405020304" pitchFamily="18" charset="0"/>
                    </a:rPr>
                    <a:t>Inverse phase transitions:</a:t>
                  </a:r>
                </a:p>
                <a:p>
                  <a:pPr algn="ctr"/>
                  <a:r>
                    <a:rPr lang="en-US" altLang="zh-CN" i="1" dirty="0">
                      <a:solidFill>
                        <a:srgbClr val="0070C0"/>
                      </a:solidFill>
                      <a:latin typeface="Times New Roman" panose="02020603050405020304" pitchFamily="18" charset="0"/>
                      <a:cs typeface="Times New Roman" panose="02020603050405020304" pitchFamily="18" charset="0"/>
                    </a:rPr>
                    <a:t>Plasma is sucked into bubble</a:t>
                  </a:r>
                </a:p>
                <a:p>
                  <a:pPr algn="ctr"/>
                  <a:r>
                    <a:rPr lang="en-US" altLang="zh-CN" i="1" dirty="0">
                      <a:solidFill>
                        <a:srgbClr val="0070C0"/>
                      </a:solidFill>
                      <a:latin typeface="Times New Roman" panose="02020603050405020304" pitchFamily="18" charset="0"/>
                      <a:cs typeface="Times New Roman" panose="02020603050405020304" pitchFamily="18" charset="0"/>
                    </a:rPr>
                    <a:t>(Inverse hydrodynamics)</a:t>
                  </a:r>
                </a:p>
                <a:p>
                  <a:pPr algn="ctr"/>
                  <a14:m>
                    <m:oMath xmlns:m="http://schemas.openxmlformats.org/officeDocument/2006/math">
                      <m:r>
                        <a:rPr lang="en-US" altLang="zh-CN" b="0" i="1" smtClean="0">
                          <a:solidFill>
                            <a:srgbClr val="FF0000"/>
                          </a:solidFill>
                          <a:latin typeface="Cambria Math" panose="02040503050406030204" pitchFamily="18" charset="0"/>
                          <a:cs typeface="Times New Roman" panose="02020603050405020304" pitchFamily="18" charset="0"/>
                        </a:rPr>
                        <m:t>𝛼</m:t>
                      </m:r>
                      <m:r>
                        <a:rPr lang="en-US" altLang="zh-CN" b="0" i="1" smtClean="0">
                          <a:solidFill>
                            <a:srgbClr val="FF0000"/>
                          </a:solidFill>
                          <a:latin typeface="Cambria Math" panose="02040503050406030204" pitchFamily="18" charset="0"/>
                          <a:cs typeface="Times New Roman" panose="02020603050405020304" pitchFamily="18" charset="0"/>
                        </a:rPr>
                        <m:t>&lt;0</m:t>
                      </m:r>
                    </m:oMath>
                  </a14:m>
                  <a:r>
                    <a:rPr lang="en-US" altLang="zh-CN" i="1" dirty="0">
                      <a:latin typeface="Times New Roman" panose="02020603050405020304" pitchFamily="18" charset="0"/>
                      <a:cs typeface="Times New Roman" panose="02020603050405020304" pitchFamily="18" charset="0"/>
                    </a:rPr>
                    <a:t> </a:t>
                  </a:r>
                  <a:endParaRPr lang="zh-CN" altLang="en-US" i="1" dirty="0">
                    <a:latin typeface="Times New Roman" panose="02020603050405020304" pitchFamily="18" charset="0"/>
                    <a:cs typeface="Times New Roman" panose="02020603050405020304" pitchFamily="18" charset="0"/>
                  </a:endParaRPr>
                </a:p>
              </p:txBody>
            </p:sp>
          </mc:Choice>
          <mc:Fallback xmlns="">
            <p:sp>
              <p:nvSpPr>
                <p:cNvPr id="25" name="文本框 24">
                  <a:extLst>
                    <a:ext uri="{FF2B5EF4-FFF2-40B4-BE49-F238E27FC236}">
                      <a16:creationId xmlns:a16="http://schemas.microsoft.com/office/drawing/2014/main" id="{B331418F-8799-D016-F33B-057F325F8E1D}"/>
                    </a:ext>
                  </a:extLst>
                </p:cNvPr>
                <p:cNvSpPr txBox="1">
                  <a:spLocks noRot="1" noChangeAspect="1" noMove="1" noResize="1" noEditPoints="1" noAdjustHandles="1" noChangeArrowheads="1" noChangeShapeType="1" noTextEdit="1"/>
                </p:cNvSpPr>
                <p:nvPr/>
              </p:nvSpPr>
              <p:spPr>
                <a:xfrm>
                  <a:off x="6830930" y="3783725"/>
                  <a:ext cx="3417437" cy="1200329"/>
                </a:xfrm>
                <a:prstGeom prst="rect">
                  <a:avLst/>
                </a:prstGeom>
                <a:blipFill>
                  <a:blip r:embed="rId9"/>
                  <a:stretch>
                    <a:fillRect t="-2525"/>
                  </a:stretch>
                </a:blipFill>
                <a:ln>
                  <a:solidFill>
                    <a:srgbClr val="FF0000"/>
                  </a:solidFill>
                </a:ln>
              </p:spPr>
              <p:txBody>
                <a:bodyPr/>
                <a:lstStyle/>
                <a:p>
                  <a:r>
                    <a:rPr lang="zh-CN" altLang="en-US">
                      <a:noFill/>
                    </a:rPr>
                    <a:t> </a:t>
                  </a:r>
                </a:p>
              </p:txBody>
            </p:sp>
          </mc:Fallback>
        </mc:AlternateContent>
      </p:grpSp>
      <p:sp>
        <p:nvSpPr>
          <p:cNvPr id="27" name="文本框 26">
            <a:extLst>
              <a:ext uri="{FF2B5EF4-FFF2-40B4-BE49-F238E27FC236}">
                <a16:creationId xmlns:a16="http://schemas.microsoft.com/office/drawing/2014/main" id="{1BFE3A41-031E-6E79-3A3A-E89E2BF8C190}"/>
              </a:ext>
            </a:extLst>
          </p:cNvPr>
          <p:cNvSpPr txBox="1"/>
          <p:nvPr/>
        </p:nvSpPr>
        <p:spPr>
          <a:xfrm>
            <a:off x="1035140" y="1889830"/>
            <a:ext cx="2160000"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Broken phase </a:t>
            </a:r>
            <a:endParaRPr lang="zh-CN" altLang="en-US"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AD8782A0-F391-2520-F332-8C791CE2B321}"/>
              </a:ext>
            </a:extLst>
          </p:cNvPr>
          <p:cNvSpPr txBox="1"/>
          <p:nvPr/>
        </p:nvSpPr>
        <p:spPr>
          <a:xfrm>
            <a:off x="3102651" y="3136125"/>
            <a:ext cx="2159900"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 Symmetric phase</a:t>
            </a:r>
            <a:endParaRPr lang="zh-CN" altLang="en-US"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F78C7760-81DE-4BCD-DF82-92F3553CBF2D}"/>
              </a:ext>
            </a:extLst>
          </p:cNvPr>
          <p:cNvSpPr txBox="1"/>
          <p:nvPr/>
        </p:nvSpPr>
        <p:spPr>
          <a:xfrm>
            <a:off x="6695052" y="1825624"/>
            <a:ext cx="2159900"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 Symmetric phase</a:t>
            </a:r>
            <a:endParaRPr lang="zh-CN" altLang="en-US" dirty="0">
              <a:latin typeface="Times New Roman" panose="02020603050405020304" pitchFamily="18" charset="0"/>
              <a:cs typeface="Times New Roman" panose="02020603050405020304" pitchFamily="18" charset="0"/>
            </a:endParaRPr>
          </a:p>
        </p:txBody>
      </p:sp>
      <p:sp>
        <p:nvSpPr>
          <p:cNvPr id="30" name="文本框 29">
            <a:extLst>
              <a:ext uri="{FF2B5EF4-FFF2-40B4-BE49-F238E27FC236}">
                <a16:creationId xmlns:a16="http://schemas.microsoft.com/office/drawing/2014/main" id="{4D42BE7E-83C3-816B-7F21-9D149553ECB6}"/>
              </a:ext>
            </a:extLst>
          </p:cNvPr>
          <p:cNvSpPr txBox="1"/>
          <p:nvPr/>
        </p:nvSpPr>
        <p:spPr>
          <a:xfrm>
            <a:off x="9081985" y="3102239"/>
            <a:ext cx="2159900"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 Broken phase</a:t>
            </a:r>
            <a:endParaRPr lang="zh-CN" altLang="en-US" dirty="0">
              <a:latin typeface="Times New Roman" panose="02020603050405020304" pitchFamily="18" charset="0"/>
              <a:cs typeface="Times New Roman" panose="02020603050405020304" pitchFamily="18" charset="0"/>
            </a:endParaRPr>
          </a:p>
        </p:txBody>
      </p:sp>
      <p:pic>
        <p:nvPicPr>
          <p:cNvPr id="34" name="图片 33">
            <a:extLst>
              <a:ext uri="{FF2B5EF4-FFF2-40B4-BE49-F238E27FC236}">
                <a16:creationId xmlns:a16="http://schemas.microsoft.com/office/drawing/2014/main" id="{3B49F5A1-CD88-E133-B18B-05D461B0F8E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98456" y="2342829"/>
            <a:ext cx="2395089" cy="858797"/>
          </a:xfrm>
          <a:prstGeom prst="rect">
            <a:avLst/>
          </a:prstGeom>
          <a:ln>
            <a:solidFill>
              <a:srgbClr val="FF0000"/>
            </a:solidFill>
          </a:ln>
        </p:spPr>
      </p:pic>
      <p:sp>
        <p:nvSpPr>
          <p:cNvPr id="36" name="文本框 35">
            <a:extLst>
              <a:ext uri="{FF2B5EF4-FFF2-40B4-BE49-F238E27FC236}">
                <a16:creationId xmlns:a16="http://schemas.microsoft.com/office/drawing/2014/main" id="{686307EF-FE65-5BBD-5107-5756E62D7109}"/>
              </a:ext>
            </a:extLst>
          </p:cNvPr>
          <p:cNvSpPr txBox="1"/>
          <p:nvPr/>
        </p:nvSpPr>
        <p:spPr>
          <a:xfrm>
            <a:off x="4536256" y="5094292"/>
            <a:ext cx="1681148" cy="276999"/>
          </a:xfrm>
          <a:prstGeom prst="rect">
            <a:avLst/>
          </a:prstGeom>
          <a:noFill/>
        </p:spPr>
        <p:txBody>
          <a:bodyPr wrap="square">
            <a:spAutoFit/>
          </a:bodyPr>
          <a:lstStyle/>
          <a:p>
            <a:pPr algn="ctr"/>
            <a:r>
              <a:rPr lang="en-AU" altLang="zh-CN" sz="1200" i="1" dirty="0">
                <a:latin typeface="Times New Roman" panose="02020603050405020304" pitchFamily="18" charset="0"/>
                <a:cs typeface="Times New Roman" panose="02020603050405020304" pitchFamily="18" charset="0"/>
              </a:rPr>
              <a:t>(Barni et al. JCAP</a:t>
            </a:r>
            <a:r>
              <a:rPr lang="en-AU" altLang="zh-CN" sz="1200" dirty="0">
                <a:latin typeface="Times New Roman" panose="02020603050405020304" pitchFamily="18" charset="0"/>
                <a:cs typeface="Times New Roman" panose="02020603050405020304" pitchFamily="18" charset="0"/>
              </a:rPr>
              <a:t>  ’24)</a:t>
            </a:r>
          </a:p>
        </p:txBody>
      </p:sp>
      <p:grpSp>
        <p:nvGrpSpPr>
          <p:cNvPr id="37" name="组合 36">
            <a:extLst>
              <a:ext uri="{FF2B5EF4-FFF2-40B4-BE49-F238E27FC236}">
                <a16:creationId xmlns:a16="http://schemas.microsoft.com/office/drawing/2014/main" id="{F8963330-7BB4-6F66-4119-D43E087EB22C}"/>
              </a:ext>
            </a:extLst>
          </p:cNvPr>
          <p:cNvGrpSpPr/>
          <p:nvPr/>
        </p:nvGrpSpPr>
        <p:grpSpPr>
          <a:xfrm>
            <a:off x="5017379" y="4015984"/>
            <a:ext cx="2157241" cy="283899"/>
            <a:chOff x="1698975" y="4804891"/>
            <a:chExt cx="3474258" cy="457223"/>
          </a:xfrm>
        </p:grpSpPr>
        <p:pic>
          <p:nvPicPr>
            <p:cNvPr id="38" name="图片 37">
              <a:extLst>
                <a:ext uri="{FF2B5EF4-FFF2-40B4-BE49-F238E27FC236}">
                  <a16:creationId xmlns:a16="http://schemas.microsoft.com/office/drawing/2014/main" id="{A6B485B6-4B04-F173-711B-6D14ED1C70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98975" y="4804891"/>
              <a:ext cx="1289116" cy="457223"/>
            </a:xfrm>
            <a:prstGeom prst="rect">
              <a:avLst/>
            </a:prstGeom>
          </p:spPr>
        </p:pic>
        <p:pic>
          <p:nvPicPr>
            <p:cNvPr id="39" name="图片 38">
              <a:extLst>
                <a:ext uri="{FF2B5EF4-FFF2-40B4-BE49-F238E27FC236}">
                  <a16:creationId xmlns:a16="http://schemas.microsoft.com/office/drawing/2014/main" id="{42E9DBFB-2CD3-D46E-7528-A12FC100D8F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06166" y="4811241"/>
              <a:ext cx="2267067" cy="450873"/>
            </a:xfrm>
            <a:prstGeom prst="rect">
              <a:avLst/>
            </a:prstGeom>
          </p:spPr>
        </p:pic>
      </p:grpSp>
      <p:cxnSp>
        <p:nvCxnSpPr>
          <p:cNvPr id="41" name="直接箭头连接符 40">
            <a:extLst>
              <a:ext uri="{FF2B5EF4-FFF2-40B4-BE49-F238E27FC236}">
                <a16:creationId xmlns:a16="http://schemas.microsoft.com/office/drawing/2014/main" id="{281AED5B-24E3-AEF6-5F9E-977E6193C4EB}"/>
              </a:ext>
            </a:extLst>
          </p:cNvPr>
          <p:cNvCxnSpPr>
            <a:cxnSpLocks/>
            <a:stCxn id="34" idx="2"/>
          </p:cNvCxnSpPr>
          <p:nvPr/>
        </p:nvCxnSpPr>
        <p:spPr>
          <a:xfrm>
            <a:off x="6096001" y="3201626"/>
            <a:ext cx="0" cy="708222"/>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a16="http://schemas.microsoft.com/office/drawing/2014/main" id="{A62F9999-EE65-C57F-6054-6996289DBBA6}"/>
              </a:ext>
            </a:extLst>
          </p:cNvPr>
          <p:cNvCxnSpPr>
            <a:cxnSpLocks/>
            <a:endCxn id="8" idx="0"/>
          </p:cNvCxnSpPr>
          <p:nvPr/>
        </p:nvCxnSpPr>
        <p:spPr>
          <a:xfrm>
            <a:off x="6096000" y="4382814"/>
            <a:ext cx="0" cy="723200"/>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86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2E4EFB-0869-5A46-D67E-55D6E9491FCF}"/>
              </a:ext>
            </a:extLst>
          </p:cNvPr>
          <p:cNvSpPr>
            <a:spLocks noGrp="1"/>
          </p:cNvSpPr>
          <p:nvPr>
            <p:ph type="title"/>
          </p:nvPr>
        </p:nvSpPr>
        <p:spPr/>
        <p:txBody>
          <a:bodyPr/>
          <a:lstStyle/>
          <a:p>
            <a:r>
              <a:rPr lang="en-US" altLang="zh-CN" dirty="0"/>
              <a:t>Inverse Hydrodynamic Solutions</a:t>
            </a:r>
            <a:endParaRPr lang="zh-CN" altLang="en-US" dirty="0"/>
          </a:p>
        </p:txBody>
      </p:sp>
      <p:sp>
        <p:nvSpPr>
          <p:cNvPr id="3" name="内容占位符 2">
            <a:extLst>
              <a:ext uri="{FF2B5EF4-FFF2-40B4-BE49-F238E27FC236}">
                <a16:creationId xmlns:a16="http://schemas.microsoft.com/office/drawing/2014/main" id="{B9172E09-75BC-A3D1-1A50-844C31D62802}"/>
              </a:ext>
            </a:extLst>
          </p:cNvPr>
          <p:cNvSpPr>
            <a:spLocks noGrp="1"/>
          </p:cNvSpPr>
          <p:nvPr>
            <p:ph idx="1"/>
          </p:nvPr>
        </p:nvSpPr>
        <p:spPr/>
        <p:txBody>
          <a:bodyPr/>
          <a:lstStyle/>
          <a:p>
            <a:pPr marL="0" indent="0">
              <a:buNone/>
            </a:pPr>
            <a:r>
              <a:rPr lang="en-US" altLang="zh-CN" dirty="0"/>
              <a:t>Velocity profiles for inverse and direct hydrodynamics</a:t>
            </a:r>
            <a:endParaRPr lang="zh-CN" altLang="en-US" dirty="0"/>
          </a:p>
        </p:txBody>
      </p:sp>
      <p:sp>
        <p:nvSpPr>
          <p:cNvPr id="4" name="日期占位符 3">
            <a:extLst>
              <a:ext uri="{FF2B5EF4-FFF2-40B4-BE49-F238E27FC236}">
                <a16:creationId xmlns:a16="http://schemas.microsoft.com/office/drawing/2014/main" id="{F75CDE6E-9849-1137-624A-541168CBED05}"/>
              </a:ext>
            </a:extLst>
          </p:cNvPr>
          <p:cNvSpPr>
            <a:spLocks noGrp="1"/>
          </p:cNvSpPr>
          <p:nvPr>
            <p:ph type="dt" sz="half" idx="10"/>
          </p:nvPr>
        </p:nvSpPr>
        <p:spPr/>
        <p:txBody>
          <a:bodyPr/>
          <a:lstStyle/>
          <a:p>
            <a:fld id="{516D860A-8E72-4E69-99F5-24C180C66E6E}" type="datetime1">
              <a:rPr lang="zh-CN" altLang="en-US" smtClean="0"/>
              <a:t>2025/9/29</a:t>
            </a:fld>
            <a:endParaRPr lang="zh-CN" altLang="en-US"/>
          </a:p>
        </p:txBody>
      </p:sp>
      <p:sp>
        <p:nvSpPr>
          <p:cNvPr id="5" name="灯片编号占位符 4">
            <a:extLst>
              <a:ext uri="{FF2B5EF4-FFF2-40B4-BE49-F238E27FC236}">
                <a16:creationId xmlns:a16="http://schemas.microsoft.com/office/drawing/2014/main" id="{E5DE664B-45DD-3B5B-2448-4FE8E4625211}"/>
              </a:ext>
            </a:extLst>
          </p:cNvPr>
          <p:cNvSpPr>
            <a:spLocks noGrp="1"/>
          </p:cNvSpPr>
          <p:nvPr>
            <p:ph type="sldNum" sz="quarter" idx="12"/>
          </p:nvPr>
        </p:nvSpPr>
        <p:spPr/>
        <p:txBody>
          <a:bodyPr/>
          <a:lstStyle/>
          <a:p>
            <a:fld id="{4848669B-E643-43EC-A659-71ED8C09CD5A}" type="slidenum">
              <a:rPr lang="zh-CN" altLang="en-US" smtClean="0"/>
              <a:pPr/>
              <a:t>8</a:t>
            </a:fld>
            <a:endParaRPr lang="zh-CN" altLang="en-US" dirty="0"/>
          </a:p>
        </p:txBody>
      </p:sp>
      <p:pic>
        <p:nvPicPr>
          <p:cNvPr id="7" name="图片 6">
            <a:extLst>
              <a:ext uri="{FF2B5EF4-FFF2-40B4-BE49-F238E27FC236}">
                <a16:creationId xmlns:a16="http://schemas.microsoft.com/office/drawing/2014/main" id="{392A8E34-6D84-81DB-EB04-5CD9C6E13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350" y="2224230"/>
            <a:ext cx="8327300" cy="4163650"/>
          </a:xfrm>
          <a:prstGeom prst="rect">
            <a:avLst/>
          </a:prstGeom>
        </p:spPr>
      </p:pic>
    </p:spTree>
    <p:extLst>
      <p:ext uri="{BB962C8B-B14F-4D97-AF65-F5344CB8AC3E}">
        <p14:creationId xmlns:p14="http://schemas.microsoft.com/office/powerpoint/2010/main" val="3445580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4358F-EB36-50B2-0BE4-AB6CF337CDD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7F2F1BB-E0CE-2100-FE3B-270744770D6D}"/>
              </a:ext>
            </a:extLst>
          </p:cNvPr>
          <p:cNvSpPr>
            <a:spLocks noGrp="1"/>
          </p:cNvSpPr>
          <p:nvPr>
            <p:ph type="title"/>
          </p:nvPr>
        </p:nvSpPr>
        <p:spPr/>
        <p:txBody>
          <a:bodyPr/>
          <a:lstStyle/>
          <a:p>
            <a:r>
              <a:rPr lang="en-US" altLang="zh-CN" dirty="0"/>
              <a:t>Inverse Hydrodynamic Solutions</a:t>
            </a:r>
            <a:endParaRPr lang="zh-CN" altLang="en-US" dirty="0"/>
          </a:p>
        </p:txBody>
      </p:sp>
      <p:sp>
        <p:nvSpPr>
          <p:cNvPr id="3" name="内容占位符 2">
            <a:extLst>
              <a:ext uri="{FF2B5EF4-FFF2-40B4-BE49-F238E27FC236}">
                <a16:creationId xmlns:a16="http://schemas.microsoft.com/office/drawing/2014/main" id="{18AB379A-BE7B-6F0F-01AC-5050BF032CBB}"/>
              </a:ext>
            </a:extLst>
          </p:cNvPr>
          <p:cNvSpPr>
            <a:spLocks noGrp="1"/>
          </p:cNvSpPr>
          <p:nvPr>
            <p:ph idx="1"/>
          </p:nvPr>
        </p:nvSpPr>
        <p:spPr/>
        <p:txBody>
          <a:bodyPr/>
          <a:lstStyle/>
          <a:p>
            <a:pPr marL="0" indent="0">
              <a:buNone/>
            </a:pPr>
            <a:r>
              <a:rPr lang="en-US" altLang="zh-CN" dirty="0"/>
              <a:t>Enthalpy profiles for inverse and direct hydrodynamics</a:t>
            </a:r>
            <a:endParaRPr lang="zh-CN" altLang="en-US" dirty="0"/>
          </a:p>
        </p:txBody>
      </p:sp>
      <p:sp>
        <p:nvSpPr>
          <p:cNvPr id="4" name="日期占位符 3">
            <a:extLst>
              <a:ext uri="{FF2B5EF4-FFF2-40B4-BE49-F238E27FC236}">
                <a16:creationId xmlns:a16="http://schemas.microsoft.com/office/drawing/2014/main" id="{541464AB-EA10-CFC3-D8CC-9655779A4D79}"/>
              </a:ext>
            </a:extLst>
          </p:cNvPr>
          <p:cNvSpPr>
            <a:spLocks noGrp="1"/>
          </p:cNvSpPr>
          <p:nvPr>
            <p:ph type="dt" sz="half" idx="10"/>
          </p:nvPr>
        </p:nvSpPr>
        <p:spPr/>
        <p:txBody>
          <a:bodyPr/>
          <a:lstStyle/>
          <a:p>
            <a:fld id="{516D860A-8E72-4E69-99F5-24C180C66E6E}" type="datetime1">
              <a:rPr lang="zh-CN" altLang="en-US" smtClean="0"/>
              <a:t>2025/9/29</a:t>
            </a:fld>
            <a:endParaRPr lang="zh-CN" altLang="en-US"/>
          </a:p>
        </p:txBody>
      </p:sp>
      <p:sp>
        <p:nvSpPr>
          <p:cNvPr id="5" name="灯片编号占位符 4">
            <a:extLst>
              <a:ext uri="{FF2B5EF4-FFF2-40B4-BE49-F238E27FC236}">
                <a16:creationId xmlns:a16="http://schemas.microsoft.com/office/drawing/2014/main" id="{D72DF93C-9DAD-A9CF-BD8D-991895E747FD}"/>
              </a:ext>
            </a:extLst>
          </p:cNvPr>
          <p:cNvSpPr>
            <a:spLocks noGrp="1"/>
          </p:cNvSpPr>
          <p:nvPr>
            <p:ph type="sldNum" sz="quarter" idx="12"/>
          </p:nvPr>
        </p:nvSpPr>
        <p:spPr/>
        <p:txBody>
          <a:bodyPr/>
          <a:lstStyle/>
          <a:p>
            <a:fld id="{4848669B-E643-43EC-A659-71ED8C09CD5A}" type="slidenum">
              <a:rPr lang="zh-CN" altLang="en-US" smtClean="0"/>
              <a:pPr/>
              <a:t>9</a:t>
            </a:fld>
            <a:endParaRPr lang="zh-CN" altLang="en-US" dirty="0"/>
          </a:p>
        </p:txBody>
      </p:sp>
      <p:pic>
        <p:nvPicPr>
          <p:cNvPr id="7" name="图片 6">
            <a:extLst>
              <a:ext uri="{FF2B5EF4-FFF2-40B4-BE49-F238E27FC236}">
                <a16:creationId xmlns:a16="http://schemas.microsoft.com/office/drawing/2014/main" id="{B7258742-6A64-680E-DB03-C1D62354FB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32350" y="2253552"/>
            <a:ext cx="8327299" cy="4163650"/>
          </a:xfrm>
          <a:prstGeom prst="rect">
            <a:avLst/>
          </a:prstGeom>
        </p:spPr>
      </p:pic>
    </p:spTree>
    <p:extLst>
      <p:ext uri="{BB962C8B-B14F-4D97-AF65-F5344CB8AC3E}">
        <p14:creationId xmlns:p14="http://schemas.microsoft.com/office/powerpoint/2010/main" val="1263479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23171</TotalTime>
  <Words>1566</Words>
  <Application>Microsoft Office PowerPoint</Application>
  <PresentationFormat>宽屏</PresentationFormat>
  <Paragraphs>268</Paragraphs>
  <Slides>23</Slides>
  <Notes>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等线</vt:lpstr>
      <vt:lpstr>微软雅黑</vt:lpstr>
      <vt:lpstr>Arial</vt:lpstr>
      <vt:lpstr>Cambria Math</vt:lpstr>
      <vt:lpstr>Times New Roman</vt:lpstr>
      <vt:lpstr>Wingdings</vt:lpstr>
      <vt:lpstr>Office 主题​​</vt:lpstr>
      <vt:lpstr>GWs from Sound Waves:  effects of inverse hydrodynamics and cosmic expansion</vt:lpstr>
      <vt:lpstr>Outline</vt:lpstr>
      <vt:lpstr>Introduction</vt:lpstr>
      <vt:lpstr>Introduction</vt:lpstr>
      <vt:lpstr>Inverse Hydrodynamics</vt:lpstr>
      <vt:lpstr>Inverse Hydrodynamics</vt:lpstr>
      <vt:lpstr>Inverse Hydrodynamics</vt:lpstr>
      <vt:lpstr>Inverse Hydrodynamic Solutions</vt:lpstr>
      <vt:lpstr>Inverse Hydrodynamic Solutions</vt:lpstr>
      <vt:lpstr>Modellings of GW Production</vt:lpstr>
      <vt:lpstr>Modellings of GW Production</vt:lpstr>
      <vt:lpstr>Modellings of GW Production</vt:lpstr>
      <vt:lpstr>Modellings of GW Production</vt:lpstr>
      <vt:lpstr>Modellings of GW Production</vt:lpstr>
      <vt:lpstr>Modellings of GW Production</vt:lpstr>
      <vt:lpstr>Uncertainties of GW Predictions</vt:lpstr>
      <vt:lpstr>Uncertainties of GW Predictions</vt:lpstr>
      <vt:lpstr>Cosmic Expansion</vt:lpstr>
      <vt:lpstr>Energy injection VS Dilution</vt:lpstr>
      <vt:lpstr>Energy injection VS Dilution</vt:lpstr>
      <vt:lpstr>Cosmic Expansion</vt:lpstr>
      <vt:lpstr>Calculation of GW</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 Wang</dc:creator>
  <cp:lastModifiedBy>Xiao Wang</cp:lastModifiedBy>
  <cp:revision>32</cp:revision>
  <dcterms:created xsi:type="dcterms:W3CDTF">2023-11-29T06:56:59Z</dcterms:created>
  <dcterms:modified xsi:type="dcterms:W3CDTF">2025-09-28T23:54:54Z</dcterms:modified>
</cp:coreProperties>
</file>