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894" r:id="rId3"/>
    <p:sldId id="895" r:id="rId4"/>
    <p:sldId id="896" r:id="rId5"/>
    <p:sldId id="901" r:id="rId6"/>
    <p:sldId id="902" r:id="rId7"/>
    <p:sldId id="903" r:id="rId8"/>
    <p:sldId id="899" r:id="rId9"/>
    <p:sldId id="904" r:id="rId10"/>
    <p:sldId id="905" r:id="rId11"/>
    <p:sldId id="925" r:id="rId12"/>
    <p:sldId id="926" r:id="rId13"/>
    <p:sldId id="924" r:id="rId14"/>
    <p:sldId id="909" r:id="rId15"/>
    <p:sldId id="914" r:id="rId16"/>
    <p:sldId id="910" r:id="rId17"/>
    <p:sldId id="916" r:id="rId18"/>
    <p:sldId id="917" r:id="rId19"/>
    <p:sldId id="918" r:id="rId20"/>
    <p:sldId id="908" r:id="rId21"/>
    <p:sldId id="919" r:id="rId22"/>
    <p:sldId id="923" r:id="rId23"/>
    <p:sldId id="92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EDC"/>
    <a:srgbClr val="FEFEFE"/>
    <a:srgbClr val="6C6C6C"/>
    <a:srgbClr val="E743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3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2130-2869-FB46-8CA8-429DB1FD99F1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CD77-F985-DB4D-8ED7-50DC0A2053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687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AC384-EB52-1B4C-957B-DC96445C25C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67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F5A5-BF8D-7ABD-A503-4F8830BE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1C67BB3-C707-EDF2-4E5B-41972D338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48F0D-5424-4D4C-6521-AEE3CFFD6061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10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F070-EB58-CB8D-3019-65236F9D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8D38E8D-0F8D-B91A-D445-85089A2F12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51AE05-A39F-F4A7-CADB-AA04CDFC095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3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61CE-58B6-49C7-B122-C1A8BC3FD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5BCBFE-FBBC-41FA-0B7B-94E1CD05B3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D6160-5264-6CE0-77E4-9023A9CDAB2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2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7DB8-5192-7AAC-F722-97F8AD0E8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4C825A-244F-7C27-237F-FA81414D7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8EE3D3-8D8E-ADBD-D915-7021866362F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4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DEC4-592C-2373-BC90-1E8AF74A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C1920B-D5E5-0443-C2D8-27309A9FA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1A65CB-94DF-2286-867A-FB5B960ADC1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563C-083D-F852-3EDC-AAEB76E74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8DAEDE-43E7-790B-B46D-0F2BA4CE5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919090-B11D-97E3-2117-250C21E40BC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69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FD12F-FF7F-CF05-4853-D402FFC9A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48F41AF-676B-16D4-D433-4E461E706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7A4398-8FDE-98ED-2239-F6502F6870C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0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D5A07-25F5-6AD5-9A85-128F95E7A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3766C4-29BC-D49F-BFA6-C4EEC41D4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3AFE30-EE88-80E2-E3DF-9B688528646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0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FA682-03D6-165F-B764-063A68BC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E2E2AC-5E29-D7BD-75A7-6C822B935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9DF692-4DA2-1BCA-8B68-A96A83C44DD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8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1993-9D7F-C909-146B-96900FEBE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116692-083B-E072-356F-E8903E2787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BCEEB7-C9E4-5235-B49E-EAEEAB3E73E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01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DB0BC-A039-4248-C1A3-BB6DD2EF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D71BBC-9414-2310-1993-8EA0419A9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8AEA25-D2E9-2D18-1396-6F527EE6ACB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985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5C8FC-E92A-4C78-F4FA-0595C468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164AB2-CE2D-FF31-BDE0-7323CD5F7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AE0DAA-83BD-B369-C4EC-085EC92565B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365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CAD1D-C31C-771A-71C2-F504030E0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9D568C-1C36-55E1-8059-AA2FD3ED6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3C0405-DC1F-B338-EB4F-5BC193E741D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092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BD81D-37E0-F9FC-7E7D-3DE4226C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78271F-B4BE-EEEF-BDB2-A8FB568EC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4FF507-75A3-A9D8-82D5-7D2EE7919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C38626-4155-3191-F32C-E7EC342E7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AC384-EB52-1B4C-957B-DC96445C25CB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236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C7D64-52B6-8577-1FBF-6CEC562C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D78186-15B7-022B-DF45-08E4E2245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8DFDD9-5586-28AC-FC4E-11E7B4F8AC3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50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93DE-3F48-B60A-0E74-1C9598AA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91AAE5-DF3F-DED3-FA80-B78A7A7914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B208F7-6020-94E2-60FE-86DC9AC207F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36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5997A-1327-2F34-2F3E-52150E76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3A7A36-D330-686F-9DED-1F75823B7C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E54F-C608-FB25-7CAB-C70787FACED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54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71CB-1B4E-FC71-5F7D-AB888431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E29E78-7706-8AAB-DB53-72A28357EC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9A7D0D-2E80-D517-4EE5-AEC323874CA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1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536A-7861-6E8C-F951-1593CC12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0213EF-1489-8FED-3CBE-DFF301DC7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6D70CB-BB27-EBD5-EE13-5521A32F848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9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FCFA-C746-A4D5-B289-887E296D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966303-CC52-1B4F-AE6C-678CEFE49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6D1DC7-BCFC-33DD-F751-D0FFF92F453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7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58AB3-60A8-D2A8-602A-400663C5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F6C59A-5DCB-7242-EAFB-47238B4B9D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938BFB-59AE-B201-4028-9673EC68C94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7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3C6A5-4430-2CCA-CE84-729EE243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7C3044-0120-341F-216A-F3A3FB738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A92E8-619B-15B3-C070-E41139B3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26ADC-0BA6-9929-C0BC-1B5D41F2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D59F8C-FB8A-6D9C-66A2-F90A96E2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59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0FB07-E524-B57D-9E2D-84D8AE17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E3B2D9-C3D9-4988-6F97-F9FE682CF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0CB914-96F3-F8BD-F8EC-F0DEEE3C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D08A7-FE38-4974-D606-E51B5491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4054C-6E2E-76FB-6B69-9241079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264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65C983-6839-D69F-4F22-02DF6D355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734A1E-1956-34E2-71F0-6D31E87F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4F6D1B-64DF-375E-A7A7-698004A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12D16E-00D8-3CA7-1883-4D806EAE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456C0-3CC0-6EAA-F2CA-29E5B49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E3989-4958-C471-7318-3B5C750B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C396-F82C-057C-9B97-8036B09C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66236-BDAC-EA6B-3FEA-D24F4E42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64B1D-F100-D230-D391-8E93B14E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DE276-2334-DD9E-DEDE-1E28224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32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F3C61-102E-61F3-2FC2-2D06FF89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73CC6-2D79-CACA-B27E-FA66E87F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74F229-9B29-11ED-ECDF-4937BDF0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260266-B4B7-267F-0314-2A342176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0E36A-66ED-5674-975E-1CF7572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22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99282-7D81-B6B1-2A7D-5587476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D0B9EB-E604-0D3C-7721-1A630AAFF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4D8B9D-C2B9-70F5-47D2-A1BEB3F9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B7D8B2-741B-203C-94D3-D3258789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63C06-A07A-2202-D7FC-24782B12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106EA4-6CD3-0999-9481-7F32D2D4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611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8B855-C525-96AE-93FA-00EFF925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3A57F-834F-1738-93D1-CF1C18EE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774BF-892E-5418-AF86-F4CB0961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13E246-464A-E65A-2303-4D5CE5198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E53A9-205B-E93B-DE41-DCF78EF57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93F97E-6A17-BD5C-F7A4-24942E9B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D2A93F-A55E-ED9C-D5F1-D08870EE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974E17-AD7E-02DC-AE26-4CBEDCA5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67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724AB-9D11-9049-7DB9-996CB477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2466F2-3CA1-88E9-B3E8-DA410DD5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683479-0990-5DC1-E6D8-437DC303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C05037-0C9D-119D-A4FD-2149189E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25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A18638-1676-8299-7255-44A25841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EDB82C-28ED-7608-9A84-9A4735B8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7F079A-E9B4-4777-7572-B9A6FB7C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4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92BAF-A88E-1C70-23B6-0395650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0D8DE3-A035-A667-E01D-A34DE995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2E7B1B-ED52-9DC7-011E-F1370FC5B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09EB15-BD32-FA27-7F93-942F0BE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F05212-8F3A-FAB1-8D48-68D645B9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E91554-87DB-0F18-8BC7-6AA28962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03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A09BE-E7DE-DA26-CB34-C54BE400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68A731-9F23-ED37-7827-A7DDF5742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4EEDB0-1CC1-BD8B-4A18-8FA158A2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5BAD83-C6E6-B80F-F66D-35CFFDA5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799DC9-2335-A938-FED4-95AB1193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C2E42-2A77-8520-493A-048D1C1F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96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1A1E3C-140E-547C-69D6-D042137D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EBE245-58CD-497A-CA95-08AF7D03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9FE0A5-091E-0610-133B-68E0BAC56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90AD-2882-0948-A494-6EDF05D0DDDB}" type="datetimeFigureOut">
              <a:rPr kumimoji="1" lang="zh-CN" altLang="en-US" smtClean="0"/>
              <a:t>2025/9/4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14C80-25C4-C603-35AC-2119B7BA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2F0FA-1F1C-D2B5-64D5-6BF70BA40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646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2.012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github.com/ctian282/DeepSS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arxiv.org/abs/1205.245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arxiv.org/abs/1205.245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205.2451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205.245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205.24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BB53A-A32A-AE4D-A18A-79A22F9D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5461" y="1331214"/>
            <a:ext cx="12597461" cy="2494834"/>
          </a:xfrm>
        </p:spPr>
        <p:txBody>
          <a:bodyPr>
            <a:normAutofit fontScale="90000"/>
          </a:bodyPr>
          <a:lstStyle/>
          <a:p>
            <a:br>
              <a:rPr lang="en-US" altLang="zh-CN" sz="4200" b="1" dirty="0">
                <a:latin typeface="Chalkboard" panose="03050602040202020205" pitchFamily="66" charset="0"/>
              </a:rPr>
            </a:br>
            <a:br>
              <a:rPr lang="en-US" altLang="zh-CN" sz="3600" b="1" dirty="0">
                <a:latin typeface="Chalkboard" panose="03050602040202020205" pitchFamily="66" charset="0"/>
              </a:rPr>
            </a:br>
            <a:r>
              <a:rPr lang="en-US" altLang="zh-CN" sz="3600" b="1" dirty="0">
                <a:latin typeface="Chalkboard" panose="03050602040202020205" pitchFamily="66" charset="0"/>
              </a:rPr>
              <a:t>Emulating gravitational wave spectra</a:t>
            </a:r>
            <a:br>
              <a:rPr lang="en-US" altLang="zh-CN" sz="3600" b="1" dirty="0">
                <a:latin typeface="Chalkboard" panose="03050602040202020205" pitchFamily="66" charset="0"/>
              </a:rPr>
            </a:br>
            <a:r>
              <a:rPr lang="en-US" altLang="zh-CN" sz="3600" b="1" dirty="0">
                <a:latin typeface="Chalkboard" panose="03050602040202020205" pitchFamily="66" charset="0"/>
              </a:rPr>
              <a:t>from sound waves during FOPTs</a:t>
            </a:r>
            <a:br>
              <a:rPr lang="en-US" altLang="zh-CN" sz="3600" b="1" dirty="0">
                <a:latin typeface="Chalkboard" panose="03050602040202020205" pitchFamily="66" charset="0"/>
              </a:rPr>
            </a:br>
            <a:br>
              <a:rPr lang="en-US" altLang="zh-CN" sz="3100" dirty="0">
                <a:solidFill>
                  <a:schemeClr val="accent1"/>
                </a:solidFill>
                <a:latin typeface="Chalkboard" panose="03050602040202020205" pitchFamily="66" charset="0"/>
              </a:rPr>
            </a:br>
            <a:endParaRPr lang="zh-CN" altLang="en-US" sz="3100" dirty="0">
              <a:solidFill>
                <a:schemeClr val="accent1"/>
              </a:solidFill>
              <a:latin typeface="Chalkboard" panose="03050602040202020205" pitchFamily="66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4570E6-C0FF-E448-9876-30CBE4F3B1E4}"/>
              </a:ext>
            </a:extLst>
          </p:cNvPr>
          <p:cNvSpPr txBox="1"/>
          <p:nvPr/>
        </p:nvSpPr>
        <p:spPr>
          <a:xfrm>
            <a:off x="631371" y="3499384"/>
            <a:ext cx="10929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600" dirty="0">
                <a:latin typeface="Chalkboard" panose="03050602040202020205" pitchFamily="66" charset="0"/>
              </a:rPr>
              <a:t>田驰</a:t>
            </a:r>
            <a:r>
              <a:rPr kumimoji="1" lang="en-US" altLang="zh-CN" sz="2600" dirty="0">
                <a:latin typeface="Chalkboard" panose="03050602040202020205" pitchFamily="66" charset="0"/>
              </a:rPr>
              <a:t> (Chi Tian) </a:t>
            </a:r>
            <a:r>
              <a:rPr kumimoji="1" lang="zh-CN" altLang="en-US" sz="2600" dirty="0">
                <a:latin typeface="Chalkboard" panose="03050602040202020205" pitchFamily="66" charset="0"/>
              </a:rPr>
              <a:t>   </a:t>
            </a:r>
            <a:endParaRPr kumimoji="1" lang="en-US" altLang="zh-CN" sz="2600" dirty="0">
              <a:latin typeface="Chalkboard" panose="03050602040202020205" pitchFamily="66" charset="0"/>
            </a:endParaRPr>
          </a:p>
          <a:p>
            <a:pPr algn="ctr"/>
            <a:r>
              <a:rPr kumimoji="1" lang="en-US" altLang="zh-CN" sz="2000" dirty="0">
                <a:latin typeface="Chalkboard" panose="03050602040202020205" pitchFamily="66" charset="0"/>
              </a:rPr>
              <a:t>Anhui University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3FE09-250F-BC40-A48F-BC83787E6F4C}"/>
              </a:ext>
            </a:extLst>
          </p:cNvPr>
          <p:cNvSpPr/>
          <p:nvPr/>
        </p:nvSpPr>
        <p:spPr>
          <a:xfrm>
            <a:off x="0" y="6651171"/>
            <a:ext cx="12192000" cy="2068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C4F1ACBE-1201-8B4E-AFAF-8FF96CC36CAB}"/>
              </a:ext>
            </a:extLst>
          </p:cNvPr>
          <p:cNvSpPr txBox="1"/>
          <p:nvPr/>
        </p:nvSpPr>
        <p:spPr>
          <a:xfrm>
            <a:off x="358100" y="4760603"/>
            <a:ext cx="1137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zh-CN" sz="1600" dirty="0">
                <a:solidFill>
                  <a:srgbClr val="000000"/>
                </a:solidFill>
                <a:latin typeface="Chalkboard" panose="03050602040202020205" pitchFamily="66" charset="0"/>
              </a:rPr>
              <a:t>The 2025 Beijing Particle Physics and Cosmology Symposium (BPCS)</a:t>
            </a:r>
            <a:endParaRPr lang="en-US" altLang="zh-CN" sz="1600" dirty="0">
              <a:solidFill>
                <a:srgbClr val="000000"/>
              </a:solidFill>
              <a:effectLst/>
              <a:latin typeface="Chalkboard" panose="03050602040202020205" pitchFamily="66" charset="0"/>
            </a:endParaRPr>
          </a:p>
          <a:p>
            <a:pPr algn="ctr"/>
            <a:r>
              <a:rPr kumimoji="1" lang="en-US" altLang="zh-CN" sz="1600" dirty="0">
                <a:latin typeface="Chalkboard" panose="03050602040202020205" pitchFamily="66" charset="0"/>
              </a:rPr>
              <a:t>2025</a:t>
            </a:r>
            <a:r>
              <a:rPr kumimoji="1" lang="zh-CN" altLang="en-US" sz="1600" dirty="0">
                <a:latin typeface="Chalkboard" panose="03050602040202020205" pitchFamily="66" charset="0"/>
              </a:rPr>
              <a:t>年</a:t>
            </a:r>
            <a:r>
              <a:rPr kumimoji="1" lang="en-US" altLang="zh-CN" sz="1600" dirty="0">
                <a:latin typeface="Chalkboard" panose="03050602040202020205" pitchFamily="66" charset="0"/>
              </a:rPr>
              <a:t>9</a:t>
            </a:r>
            <a:r>
              <a:rPr kumimoji="1" lang="zh-CN" altLang="en-US" sz="1600" dirty="0">
                <a:latin typeface="Chalkboard" panose="03050602040202020205" pitchFamily="66" charset="0"/>
              </a:rPr>
              <a:t>月 </a:t>
            </a:r>
            <a:r>
              <a:rPr kumimoji="1" lang="en-US" altLang="zh-CN" sz="1600" dirty="0">
                <a:latin typeface="Chalkboard" panose="03050602040202020205" pitchFamily="66" charset="0"/>
              </a:rPr>
              <a:t>Beijing</a:t>
            </a:r>
            <a:endParaRPr kumimoji="1" lang="zh-CN" altLang="en-US" sz="1600" dirty="0">
              <a:latin typeface="Chalkboard" panose="03050602040202020205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0318DF-462B-5E83-84DC-A0653C90750A}"/>
              </a:ext>
            </a:extLst>
          </p:cNvPr>
          <p:cNvSpPr txBox="1"/>
          <p:nvPr/>
        </p:nvSpPr>
        <p:spPr>
          <a:xfrm>
            <a:off x="222005" y="6040023"/>
            <a:ext cx="56712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Collaborator: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王潇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(Xiao Wang), </a:t>
            </a:r>
            <a:r>
              <a:rPr lang="en" altLang="zh-CN" sz="1600" dirty="0">
                <a:solidFill>
                  <a:srgbClr val="000000"/>
                </a:solidFill>
                <a:effectLst/>
                <a:latin typeface="Helvetica" pitchFamily="2" charset="0"/>
              </a:rPr>
              <a:t>Csaba </a:t>
            </a:r>
            <a:r>
              <a:rPr lang="en" altLang="zh-CN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Balázs</a:t>
            </a:r>
            <a:endParaRPr lang="en" altLang="zh-CN" sz="16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DCE1BD-96A2-F632-B9AD-C7D4959F8A87}"/>
              </a:ext>
            </a:extLst>
          </p:cNvPr>
          <p:cNvSpPr txBox="1"/>
          <p:nvPr/>
        </p:nvSpPr>
        <p:spPr>
          <a:xfrm>
            <a:off x="7884978" y="5994218"/>
            <a:ext cx="4656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arXiv:</a:t>
            </a:r>
            <a:r>
              <a:rPr lang="en-US" altLang="zh-CN" sz="1600" b="0" i="0" u="none" strike="noStrike" dirty="0">
                <a:solidFill>
                  <a:srgbClr val="0050B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2501.10244 (Tian, et. al. JCAP 2025)</a:t>
            </a:r>
          </a:p>
          <a:p>
            <a:r>
              <a:rPr lang="e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https://</a:t>
            </a:r>
            <a:r>
              <a:rPr lang="en" altLang="zh-CN" sz="1600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github.com</a:t>
            </a:r>
            <a:r>
              <a:rPr lang="en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/ctian282/</a:t>
            </a:r>
            <a:r>
              <a:rPr lang="en" altLang="zh-CN" sz="1600" dirty="0" err="1">
                <a:latin typeface="Microsoft YaHei" panose="020B0503020204020204" pitchFamily="34" charset="-122"/>
                <a:ea typeface="Microsoft YaHei" panose="020B0503020204020204" pitchFamily="34" charset="-122"/>
                <a:hlinkClick r:id="rId4"/>
              </a:rPr>
              <a:t>DeepSSM</a:t>
            </a:r>
            <a:endParaRPr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ABE45C-0832-EDE7-8380-4DFB5DEE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0" y="145863"/>
            <a:ext cx="1537677" cy="15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E45C0D-8E87-D49B-8EF1-A59AEAE0C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22" y="314558"/>
            <a:ext cx="1351857" cy="13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DD3C-ECA8-E97E-3017-BBD7CBDE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F8B56E-118B-7BDE-8BC7-B9A6113970A1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D79CE8-FEF5-B0AB-94C7-D9918BB9A381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The sound shell model in a nutshell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74F6B7E3-3575-E7D9-C88F-9A9B53B37F8B}"/>
                  </a:ext>
                </a:extLst>
              </p:cNvPr>
              <p:cNvSpPr/>
              <p:nvPr/>
            </p:nvSpPr>
            <p:spPr>
              <a:xfrm>
                <a:off x="9590783" y="1602438"/>
                <a:ext cx="2233915" cy="1330505"/>
              </a:xfrm>
              <a:prstGeom prst="roundRect">
                <a:avLst/>
              </a:prstGeom>
              <a:solidFill>
                <a:schemeClr val="accent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𝐺𝑊</m:t>
                          </m:r>
                        </m:sub>
                      </m:sSub>
                    </m:oMath>
                  </m:oMathPara>
                </a14:m>
                <a:endParaRPr kumimoji="1" lang="zh-CN" altLang="en-US" sz="2800" dirty="0">
                  <a:solidFill>
                    <a:schemeClr val="bg1"/>
                  </a:solidFill>
                  <a:latin typeface="Chalkboard" panose="03050602040202020205" pitchFamily="66" charset="0"/>
                </a:endParaRPr>
              </a:p>
            </p:txBody>
          </p:sp>
        </mc:Choice>
        <mc:Fallback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id="{74F6B7E3-3575-E7D9-C88F-9A9B53B37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83" y="1602438"/>
                <a:ext cx="2233915" cy="13305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>
            <a:extLst>
              <a:ext uri="{FF2B5EF4-FFF2-40B4-BE49-F238E27FC236}">
                <a16:creationId xmlns:a16="http://schemas.microsoft.com/office/drawing/2014/main" id="{D09ADBC3-AB26-BFCF-DAC0-E52A9916EB7A}"/>
              </a:ext>
            </a:extLst>
          </p:cNvPr>
          <p:cNvGrpSpPr/>
          <p:nvPr/>
        </p:nvGrpSpPr>
        <p:grpSpPr>
          <a:xfrm>
            <a:off x="5813748" y="1602439"/>
            <a:ext cx="3777035" cy="1330505"/>
            <a:chOff x="5813748" y="1602439"/>
            <a:chExt cx="3777035" cy="13305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圆角矩形 14">
                  <a:extLst>
                    <a:ext uri="{FF2B5EF4-FFF2-40B4-BE49-F238E27FC236}">
                      <a16:creationId xmlns:a16="http://schemas.microsoft.com/office/drawing/2014/main" id="{43C56436-A4DC-CD61-01C9-5741B90A1644}"/>
                    </a:ext>
                  </a:extLst>
                </p:cNvPr>
                <p:cNvSpPr/>
                <p:nvPr/>
              </p:nvSpPr>
              <p:spPr>
                <a:xfrm>
                  <a:off x="5813748" y="1602439"/>
                  <a:ext cx="2233915" cy="1330505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𝑈𝐸𝑇𝐶</m:t>
                        </m:r>
                      </m:oMath>
                    </m:oMathPara>
                  </a14:m>
                  <a:endParaRPr kumimoji="1" lang="en-US" altLang="zh-CN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kumimoji="1"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zh-C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kumimoji="1" lang="en-US" altLang="zh-C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  <m:r>
                          <a:rPr kumimoji="1"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bg1"/>
                    </a:solidFill>
                    <a:latin typeface="Chalkboard" panose="03050602040202020205" pitchFamily="66" charset="0"/>
                  </a:endParaRPr>
                </a:p>
              </p:txBody>
            </p:sp>
          </mc:Choice>
          <mc:Fallback>
            <p:sp>
              <p:nvSpPr>
                <p:cNvPr id="15" name="圆角矩形 14">
                  <a:extLst>
                    <a:ext uri="{FF2B5EF4-FFF2-40B4-BE49-F238E27FC236}">
                      <a16:creationId xmlns:a16="http://schemas.microsoft.com/office/drawing/2014/main" id="{43C56436-A4DC-CD61-01C9-5741B90A16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748" y="1602439"/>
                  <a:ext cx="2233915" cy="1330505"/>
                </a:xfrm>
                <a:prstGeom prst="roundRect">
                  <a:avLst/>
                </a:prstGeom>
                <a:blipFill>
                  <a:blip r:embed="rId5"/>
                  <a:stretch>
                    <a:fillRect l="-2778"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曲线连接符 15">
              <a:extLst>
                <a:ext uri="{FF2B5EF4-FFF2-40B4-BE49-F238E27FC236}">
                  <a16:creationId xmlns:a16="http://schemas.microsoft.com/office/drawing/2014/main" id="{33D05E20-BC07-ED86-3B09-34F28F4ACA84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 flipV="1">
              <a:off x="8047663" y="2267691"/>
              <a:ext cx="1543120" cy="1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A0DB8A3-B0A1-08B4-4A26-790387777328}"/>
              </a:ext>
            </a:extLst>
          </p:cNvPr>
          <p:cNvGrpSpPr/>
          <p:nvPr/>
        </p:nvGrpSpPr>
        <p:grpSpPr>
          <a:xfrm>
            <a:off x="1484258" y="1602437"/>
            <a:ext cx="4329490" cy="1330505"/>
            <a:chOff x="1484258" y="1602437"/>
            <a:chExt cx="4329490" cy="13305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圆角矩形 20">
                  <a:extLst>
                    <a:ext uri="{FF2B5EF4-FFF2-40B4-BE49-F238E27FC236}">
                      <a16:creationId xmlns:a16="http://schemas.microsoft.com/office/drawing/2014/main" id="{8CDB7D48-4B01-A084-5CF2-65FF5F47A883}"/>
                    </a:ext>
                  </a:extLst>
                </p:cNvPr>
                <p:cNvSpPr/>
                <p:nvPr/>
              </p:nvSpPr>
              <p:spPr>
                <a:xfrm>
                  <a:off x="1484258" y="1602437"/>
                  <a:ext cx="2233915" cy="1330505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0" dirty="0">
                      <a:solidFill>
                        <a:schemeClr val="bg1"/>
                      </a:solidFill>
                      <a:latin typeface="Chalkboard" panose="03050602040202020205" pitchFamily="66" charset="0"/>
                    </a:rPr>
                    <a:t>Velocity field(Plane wave approximation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zh-CN" altLang="en-US" dirty="0">
                    <a:solidFill>
                      <a:schemeClr val="bg1"/>
                    </a:solidFill>
                    <a:latin typeface="Chalkboard" panose="03050602040202020205" pitchFamily="66" charset="0"/>
                  </a:endParaRPr>
                </a:p>
              </p:txBody>
            </p:sp>
          </mc:Choice>
          <mc:Fallback>
            <p:sp>
              <p:nvSpPr>
                <p:cNvPr id="21" name="圆角矩形 20">
                  <a:extLst>
                    <a:ext uri="{FF2B5EF4-FFF2-40B4-BE49-F238E27FC236}">
                      <a16:creationId xmlns:a16="http://schemas.microsoft.com/office/drawing/2014/main" id="{8CDB7D48-4B01-A084-5CF2-65FF5F47A8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258" y="1602437"/>
                  <a:ext cx="2233915" cy="1330505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曲线连接符 21">
              <a:extLst>
                <a:ext uri="{FF2B5EF4-FFF2-40B4-BE49-F238E27FC236}">
                  <a16:creationId xmlns:a16="http://schemas.microsoft.com/office/drawing/2014/main" id="{CB464F17-7397-5125-4C3A-6A5136D0136A}"/>
                </a:ext>
              </a:extLst>
            </p:cNvPr>
            <p:cNvCxnSpPr>
              <a:cxnSpLocks/>
              <a:stCxn id="21" idx="3"/>
              <a:endCxn id="15" idx="1"/>
            </p:cNvCxnSpPr>
            <p:nvPr/>
          </p:nvCxnSpPr>
          <p:spPr>
            <a:xfrm>
              <a:off x="3718173" y="2267690"/>
              <a:ext cx="2095575" cy="2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458C0AC-6D70-3CA7-1328-6EB2AC274E82}"/>
                    </a:ext>
                  </a:extLst>
                </p:cNvPr>
                <p:cNvSpPr txBox="1"/>
                <p:nvPr/>
              </p:nvSpPr>
              <p:spPr>
                <a:xfrm>
                  <a:off x="3926051" y="1883508"/>
                  <a:ext cx="16798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ΠΠ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∼⟨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⟩⟨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𝑣𝑣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F458C0AC-6D70-3CA7-1328-6EB2AC274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051" y="1883508"/>
                  <a:ext cx="1679819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545" r="-3759" b="-40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519FB4E-197A-7519-E301-4F284C8D0BAB}"/>
              </a:ext>
            </a:extLst>
          </p:cNvPr>
          <p:cNvGrpSpPr/>
          <p:nvPr/>
        </p:nvGrpSpPr>
        <p:grpSpPr>
          <a:xfrm>
            <a:off x="1484257" y="2932943"/>
            <a:ext cx="2233915" cy="3785922"/>
            <a:chOff x="1484257" y="2932943"/>
            <a:chExt cx="2233915" cy="3785922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92556323-D240-FA51-B18B-5D9C2165EC61}"/>
                </a:ext>
              </a:extLst>
            </p:cNvPr>
            <p:cNvSpPr/>
            <p:nvPr/>
          </p:nvSpPr>
          <p:spPr>
            <a:xfrm>
              <a:off x="1484257" y="3761624"/>
              <a:ext cx="2233915" cy="1330505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solidFill>
                    <a:schemeClr val="bg1"/>
                  </a:solidFill>
                  <a:latin typeface="Chalkboard" panose="03050602040202020205" pitchFamily="66" charset="0"/>
                </a:rPr>
                <a:t>Self-similar solutions</a:t>
              </a:r>
              <a:endParaRPr kumimoji="1" lang="zh-CN" altLang="en-US" sz="2400" dirty="0">
                <a:solidFill>
                  <a:schemeClr val="bg1"/>
                </a:solidFill>
                <a:latin typeface="Chalkboard" panose="03050602040202020205" pitchFamily="66" charset="0"/>
              </a:endParaRPr>
            </a:p>
          </p:txBody>
        </p:sp>
        <p:cxnSp>
          <p:nvCxnSpPr>
            <p:cNvPr id="31" name="曲线连接符 30">
              <a:extLst>
                <a:ext uri="{FF2B5EF4-FFF2-40B4-BE49-F238E27FC236}">
                  <a16:creationId xmlns:a16="http://schemas.microsoft.com/office/drawing/2014/main" id="{F0626577-BF3E-D3D7-A50F-09BF213ABA98}"/>
                </a:ext>
              </a:extLst>
            </p:cNvPr>
            <p:cNvCxnSpPr>
              <a:cxnSpLocks/>
              <a:stCxn id="13" idx="0"/>
              <a:endCxn id="21" idx="2"/>
            </p:cNvCxnSpPr>
            <p:nvPr/>
          </p:nvCxnSpPr>
          <p:spPr>
            <a:xfrm rot="5400000" flipH="1" flipV="1">
              <a:off x="2186874" y="3347283"/>
              <a:ext cx="828682" cy="1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0288092-7E02-C971-26A9-A6657770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2066" y="5358105"/>
              <a:ext cx="1998295" cy="1360760"/>
            </a:xfrm>
            <a:prstGeom prst="rect">
              <a:avLst/>
            </a:prstGeom>
          </p:spPr>
        </p:pic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266DA37-C547-9FD3-7F8B-A1FE3CAE43EB}"/>
              </a:ext>
            </a:extLst>
          </p:cNvPr>
          <p:cNvGrpSpPr/>
          <p:nvPr/>
        </p:nvGrpSpPr>
        <p:grpSpPr>
          <a:xfrm>
            <a:off x="5813747" y="2932945"/>
            <a:ext cx="2359322" cy="4010808"/>
            <a:chOff x="5813747" y="2932945"/>
            <a:chExt cx="2359322" cy="4010808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id="{3A3CCAE3-135E-9FA9-5045-2D11FD9BB4F9}"/>
                </a:ext>
              </a:extLst>
            </p:cNvPr>
            <p:cNvSpPr/>
            <p:nvPr/>
          </p:nvSpPr>
          <p:spPr>
            <a:xfrm>
              <a:off x="5813747" y="3826134"/>
              <a:ext cx="2233915" cy="1330505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solidFill>
                    <a:schemeClr val="bg1"/>
                  </a:solidFill>
                  <a:latin typeface="Chalkboard" panose="03050602040202020205" pitchFamily="66" charset="0"/>
                </a:rPr>
                <a:t>Bubble life-time distribution</a:t>
              </a:r>
              <a:endParaRPr kumimoji="1" lang="zh-CN" altLang="en-US" sz="2400" dirty="0">
                <a:solidFill>
                  <a:schemeClr val="bg1"/>
                </a:solidFill>
                <a:latin typeface="Chalkboard" panose="03050602040202020205" pitchFamily="66" charset="0"/>
              </a:endParaRPr>
            </a:p>
          </p:txBody>
        </p:sp>
        <p:cxnSp>
          <p:nvCxnSpPr>
            <p:cNvPr id="43" name="曲线连接符 42">
              <a:extLst>
                <a:ext uri="{FF2B5EF4-FFF2-40B4-BE49-F238E27FC236}">
                  <a16:creationId xmlns:a16="http://schemas.microsoft.com/office/drawing/2014/main" id="{ED39D1BA-B499-951C-34C4-28424969FD5A}"/>
                </a:ext>
              </a:extLst>
            </p:cNvPr>
            <p:cNvCxnSpPr>
              <a:cxnSpLocks/>
              <a:stCxn id="42" idx="0"/>
              <a:endCxn id="15" idx="2"/>
            </p:cNvCxnSpPr>
            <p:nvPr/>
          </p:nvCxnSpPr>
          <p:spPr>
            <a:xfrm rot="5400000" flipH="1" flipV="1">
              <a:off x="6484110" y="3379539"/>
              <a:ext cx="893190" cy="1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7BD1008-95EF-0CF1-8E3D-9D429956D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747" y="5155904"/>
              <a:ext cx="2359322" cy="178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3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E488-91DF-4FA4-3324-43C13306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A4537A5-CD15-F5D5-AC40-501E52832860}"/>
              </a:ext>
            </a:extLst>
          </p:cNvPr>
          <p:cNvGrpSpPr/>
          <p:nvPr/>
        </p:nvGrpSpPr>
        <p:grpSpPr>
          <a:xfrm>
            <a:off x="6362418" y="3919505"/>
            <a:ext cx="5762205" cy="2938495"/>
            <a:chOff x="6341589" y="528903"/>
            <a:chExt cx="5762205" cy="293849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E0F5EB3-9178-542A-5F8C-8CF316FC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589" y="528903"/>
              <a:ext cx="5762205" cy="293849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7ACFD17-336C-3520-2103-41F498385C63}"/>
                </a:ext>
              </a:extLst>
            </p:cNvPr>
            <p:cNvSpPr/>
            <p:nvPr/>
          </p:nvSpPr>
          <p:spPr>
            <a:xfrm>
              <a:off x="7637576" y="1875883"/>
              <a:ext cx="43893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A19C15D-0724-8A03-DAB9-11777FDC16AA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2C7B00-77DF-1026-F80A-EDF17D947B64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The sound shell model in a nutshell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C2B616-F0F8-9BD9-BF28-C35989B17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2239187"/>
            <a:ext cx="7772400" cy="1519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115161-E91A-1A52-A83D-5E2AB74B9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31" y="1140148"/>
            <a:ext cx="4445000" cy="6223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912CE27-0FD3-7762-5FC8-DA688E79F2A0}"/>
              </a:ext>
            </a:extLst>
          </p:cNvPr>
          <p:cNvSpPr/>
          <p:nvPr/>
        </p:nvSpPr>
        <p:spPr>
          <a:xfrm>
            <a:off x="3964886" y="1266632"/>
            <a:ext cx="539737" cy="427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AE65E1-29BE-E591-EA52-9AAC2778FB4C}"/>
              </a:ext>
            </a:extLst>
          </p:cNvPr>
          <p:cNvSpPr txBox="1"/>
          <p:nvPr/>
        </p:nvSpPr>
        <p:spPr>
          <a:xfrm>
            <a:off x="3770863" y="1762448"/>
            <a:ext cx="10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Chalkboard" panose="03050602040202020205" pitchFamily="66" charset="0"/>
              </a:rPr>
              <a:t>redshift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E552C8-DEA7-757C-8677-A20B25D82B13}"/>
              </a:ext>
            </a:extLst>
          </p:cNvPr>
          <p:cNvSpPr txBox="1"/>
          <p:nvPr/>
        </p:nvSpPr>
        <p:spPr>
          <a:xfrm>
            <a:off x="656033" y="4449148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Chalkboard" panose="03050602040202020205" pitchFamily="66" charset="0"/>
              </a:rPr>
              <a:t>approximated as delta function</a:t>
            </a:r>
          </a:p>
        </p:txBody>
      </p:sp>
      <p:cxnSp>
        <p:nvCxnSpPr>
          <p:cNvPr id="18" name="曲线连接符 17">
            <a:extLst>
              <a:ext uri="{FF2B5EF4-FFF2-40B4-BE49-F238E27FC236}">
                <a16:creationId xmlns:a16="http://schemas.microsoft.com/office/drawing/2014/main" id="{32D8DF9E-6870-BFAB-22C7-A6958654B6C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86875" y="4071006"/>
            <a:ext cx="756282" cy="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27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4A6B4-7FDA-2A2B-19C6-FE4DF587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7E8B3D3D-70DC-CB27-8CA4-B2CF5F9C1156}"/>
              </a:ext>
            </a:extLst>
          </p:cNvPr>
          <p:cNvGrpSpPr/>
          <p:nvPr/>
        </p:nvGrpSpPr>
        <p:grpSpPr>
          <a:xfrm>
            <a:off x="6362418" y="3919505"/>
            <a:ext cx="5762205" cy="2938495"/>
            <a:chOff x="6341589" y="528903"/>
            <a:chExt cx="5762205" cy="293849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EEFFFBE-2EE1-8A87-DED9-30A7FBB60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1589" y="528903"/>
              <a:ext cx="5762205" cy="293849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ADA2CD4-A0DB-FD7D-6FBC-363B8E077E38}"/>
                </a:ext>
              </a:extLst>
            </p:cNvPr>
            <p:cNvSpPr/>
            <p:nvPr/>
          </p:nvSpPr>
          <p:spPr>
            <a:xfrm>
              <a:off x="7637576" y="1875883"/>
              <a:ext cx="43893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D616F11-204D-9ACC-EF64-B4B427740A42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EBF4DF-980D-D182-3CC6-C262B474030B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The sound shell model in a nutshell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33402C-F7FC-A185-3C7A-7CFBB0E46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2239187"/>
            <a:ext cx="7772400" cy="1519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8B0284-EE58-C346-B919-06224EDA7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31" y="1140148"/>
            <a:ext cx="4445000" cy="6223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6DF953E-3335-94DE-AD14-63285B60FFC7}"/>
              </a:ext>
            </a:extLst>
          </p:cNvPr>
          <p:cNvSpPr/>
          <p:nvPr/>
        </p:nvSpPr>
        <p:spPr>
          <a:xfrm>
            <a:off x="3964886" y="1266632"/>
            <a:ext cx="539737" cy="427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FE1A73-CC56-25FA-87AE-087567F6B7B5}"/>
              </a:ext>
            </a:extLst>
          </p:cNvPr>
          <p:cNvSpPr txBox="1"/>
          <p:nvPr/>
        </p:nvSpPr>
        <p:spPr>
          <a:xfrm>
            <a:off x="3770863" y="1762448"/>
            <a:ext cx="10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Chalkboard" panose="03050602040202020205" pitchFamily="66" charset="0"/>
              </a:rPr>
              <a:t>redshift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AF94EA-BDD2-D5DC-4E5F-9A0D5CD35D23}"/>
              </a:ext>
            </a:extLst>
          </p:cNvPr>
          <p:cNvSpPr txBox="1"/>
          <p:nvPr/>
        </p:nvSpPr>
        <p:spPr>
          <a:xfrm>
            <a:off x="656033" y="4449148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Chalkboard" panose="03050602040202020205" pitchFamily="66" charset="0"/>
              </a:rPr>
              <a:t>approximated as delta function</a:t>
            </a:r>
          </a:p>
        </p:txBody>
      </p:sp>
      <p:cxnSp>
        <p:nvCxnSpPr>
          <p:cNvPr id="18" name="曲线连接符 17">
            <a:extLst>
              <a:ext uri="{FF2B5EF4-FFF2-40B4-BE49-F238E27FC236}">
                <a16:creationId xmlns:a16="http://schemas.microsoft.com/office/drawing/2014/main" id="{D7E2DE36-4FD4-E225-5C65-60F56D5ED5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686875" y="4071006"/>
            <a:ext cx="756282" cy="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EB912718-306F-A27C-48F0-1B28DA3BA818}"/>
              </a:ext>
            </a:extLst>
          </p:cNvPr>
          <p:cNvSpPr txBox="1"/>
          <p:nvPr/>
        </p:nvSpPr>
        <p:spPr>
          <a:xfrm>
            <a:off x="389100" y="4897153"/>
            <a:ext cx="555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Chalkboard" panose="03050602040202020205" pitchFamily="66" charset="0"/>
              </a:rPr>
              <a:t>Enhanced sound shell model (Pol et. al. PRD 2024) </a:t>
            </a:r>
            <a:endParaRPr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C666DC1-308F-E949-FF10-564354410FB9}"/>
              </a:ext>
            </a:extLst>
          </p:cNvPr>
          <p:cNvCxnSpPr>
            <a:cxnSpLocks/>
            <a:stCxn id="17" idx="1"/>
            <a:endCxn id="17" idx="3"/>
          </p:cNvCxnSpPr>
          <p:nvPr/>
        </p:nvCxnSpPr>
        <p:spPr>
          <a:xfrm>
            <a:off x="656033" y="4633814"/>
            <a:ext cx="339548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63D3EE9-AE65-D8AB-0339-78B2CC629A58}"/>
              </a:ext>
            </a:extLst>
          </p:cNvPr>
          <p:cNvGrpSpPr/>
          <p:nvPr/>
        </p:nvGrpSpPr>
        <p:grpSpPr>
          <a:xfrm>
            <a:off x="7658405" y="3561524"/>
            <a:ext cx="3838203" cy="2938495"/>
            <a:chOff x="2977485" y="1826989"/>
            <a:chExt cx="3838203" cy="293849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7F745A0-B693-1BC9-3162-58EC87A2C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7485" y="1826989"/>
              <a:ext cx="3838203" cy="2938495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F883FA5-0EDA-D826-285D-D8AF0409A108}"/>
                </a:ext>
              </a:extLst>
            </p:cNvPr>
            <p:cNvGrpSpPr/>
            <p:nvPr/>
          </p:nvGrpSpPr>
          <p:grpSpPr>
            <a:xfrm>
              <a:off x="4457647" y="3407398"/>
              <a:ext cx="438939" cy="374228"/>
              <a:chOff x="4457647" y="3407398"/>
              <a:chExt cx="438939" cy="374228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A0FA5CEA-27BD-E9C7-627B-D76D78AA8BEF}"/>
                  </a:ext>
                </a:extLst>
              </p:cNvPr>
              <p:cNvSpPr/>
              <p:nvPr/>
            </p:nvSpPr>
            <p:spPr>
              <a:xfrm>
                <a:off x="4457647" y="3412294"/>
                <a:ext cx="438939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3F8E7A19-45AA-9524-7899-C55361B6F89E}"/>
                      </a:ext>
                    </a:extLst>
                  </p:cNvPr>
                  <p:cNvSpPr txBox="1"/>
                  <p:nvPr/>
                </p:nvSpPr>
                <p:spPr>
                  <a:xfrm>
                    <a:off x="4504623" y="3407398"/>
                    <a:ext cx="3077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3F8E7A19-45AA-9524-7899-C55361B6F8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4623" y="3407398"/>
                    <a:ext cx="307713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t="-4348" r="-4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0297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A0CF-9088-27BD-26C7-DB8BA8A2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51E3D1AF-1795-C6EC-D32E-AD30B9C3D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8" y="5913474"/>
            <a:ext cx="3656664" cy="944526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68D4D95-795F-D450-34D8-11F74BBCF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313" y="5797163"/>
            <a:ext cx="5518910" cy="10173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13FF729-D83C-DA1A-7F3D-B00E01D7B43F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7FAEAE-9068-41D6-9A75-5032016EF51C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Extracting GW shapes from data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B7332327-1E64-8418-6544-53E2CC0336F6}"/>
              </a:ext>
            </a:extLst>
          </p:cNvPr>
          <p:cNvSpPr/>
          <p:nvPr/>
        </p:nvSpPr>
        <p:spPr>
          <a:xfrm>
            <a:off x="1495405" y="2395299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Data (noise + data)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B4C059EF-991F-16B3-DCC2-CE3059845967}"/>
              </a:ext>
            </a:extLst>
          </p:cNvPr>
          <p:cNvSpPr/>
          <p:nvPr/>
        </p:nvSpPr>
        <p:spPr>
          <a:xfrm>
            <a:off x="8471628" y="2395299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Physical models (SSM)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C709BF-C94B-DDB4-A7C6-742BF981F45A}"/>
              </a:ext>
            </a:extLst>
          </p:cNvPr>
          <p:cNvSpPr txBox="1"/>
          <p:nvPr/>
        </p:nvSpPr>
        <p:spPr>
          <a:xfrm>
            <a:off x="832380" y="5362130"/>
            <a:ext cx="110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halkboard" panose="03050602040202020205" pitchFamily="66" charset="0"/>
              </a:rPr>
              <a:t>A </a:t>
            </a:r>
            <a:r>
              <a:rPr kumimoji="1" lang="en-US" altLang="zh-CN" sz="2800" dirty="0">
                <a:solidFill>
                  <a:srgbClr val="FF0000"/>
                </a:solidFill>
                <a:latin typeface="Chalkboard" panose="03050602040202020205" pitchFamily="66" charset="0"/>
              </a:rPr>
              <a:t>broken or double broken power-law template </a:t>
            </a:r>
            <a:r>
              <a:rPr kumimoji="1" lang="en-US" altLang="zh-CN" sz="2800" dirty="0">
                <a:latin typeface="Chalkboard" panose="03050602040202020205" pitchFamily="66" charset="0"/>
              </a:rPr>
              <a:t>is still necessary!</a:t>
            </a:r>
            <a:endParaRPr kumimoji="1" lang="zh-CN" altLang="en-US" sz="2800" dirty="0">
              <a:latin typeface="Chalkboard" panose="03050602040202020205" pitchFamily="66" charset="0"/>
            </a:endParaRPr>
          </a:p>
        </p:txBody>
      </p: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84BF34F0-C952-88F1-51B4-AC3CBC6139E7}"/>
              </a:ext>
            </a:extLst>
          </p:cNvPr>
          <p:cNvCxnSpPr>
            <a:stCxn id="14" idx="0"/>
          </p:cNvCxnSpPr>
          <p:nvPr/>
        </p:nvCxnSpPr>
        <p:spPr>
          <a:xfrm>
            <a:off x="9585767" y="2395299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0DFEDB95-A62F-C098-24ED-5DE48B134D78}"/>
              </a:ext>
            </a:extLst>
          </p:cNvPr>
          <p:cNvCxnSpPr>
            <a:stCxn id="14" idx="0"/>
            <a:endCxn id="9" idx="0"/>
          </p:cNvCxnSpPr>
          <p:nvPr/>
        </p:nvCxnSpPr>
        <p:spPr>
          <a:xfrm rot="16200000" flipV="1">
            <a:off x="6100475" y="-1092813"/>
            <a:ext cx="12700" cy="6976223"/>
          </a:xfrm>
          <a:prstGeom prst="curvedConnector3">
            <a:avLst>
              <a:gd name="adj1" fmla="val 868148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0BBBF2F-A7A4-C4DA-D40A-612C21301955}"/>
              </a:ext>
            </a:extLst>
          </p:cNvPr>
          <p:cNvSpPr txBox="1"/>
          <p:nvPr/>
        </p:nvSpPr>
        <p:spPr>
          <a:xfrm>
            <a:off x="5682874" y="1268381"/>
            <a:ext cx="8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halkboard" panose="03050602040202020205" pitchFamily="66" charset="0"/>
              </a:rPr>
              <a:t>Slow</a:t>
            </a:r>
            <a:endParaRPr kumimoji="1" lang="zh-CN" altLang="en-US" sz="2400" dirty="0">
              <a:latin typeface="Chalkboard" panose="03050602040202020205" pitchFamily="66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F71C80-CA21-E1FF-40CE-4AAB5994EE45}"/>
              </a:ext>
            </a:extLst>
          </p:cNvPr>
          <p:cNvSpPr txBox="1"/>
          <p:nvPr/>
        </p:nvSpPr>
        <p:spPr>
          <a:xfrm>
            <a:off x="5333952" y="4443618"/>
            <a:ext cx="154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halkboard" panose="03050602040202020205" pitchFamily="66" charset="0"/>
              </a:rPr>
              <a:t>Very slow</a:t>
            </a:r>
            <a:endParaRPr kumimoji="1" lang="zh-CN" altLang="en-US" sz="2400" dirty="0">
              <a:latin typeface="Chalkboard" panose="03050602040202020205" pitchFamily="66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4498499-DCE3-D76A-22FA-346F78C5BA10}"/>
              </a:ext>
            </a:extLst>
          </p:cNvPr>
          <p:cNvGrpSpPr/>
          <p:nvPr/>
        </p:nvGrpSpPr>
        <p:grpSpPr>
          <a:xfrm>
            <a:off x="2618712" y="3719454"/>
            <a:ext cx="6976223" cy="1710436"/>
            <a:chOff x="2618712" y="3719454"/>
            <a:chExt cx="6976223" cy="1710436"/>
          </a:xfrm>
        </p:grpSpPr>
        <p:cxnSp>
          <p:nvCxnSpPr>
            <p:cNvPr id="18" name="曲线连接符 17">
              <a:extLst>
                <a:ext uri="{FF2B5EF4-FFF2-40B4-BE49-F238E27FC236}">
                  <a16:creationId xmlns:a16="http://schemas.microsoft.com/office/drawing/2014/main" id="{D072B44C-85E3-BB3D-B4E8-1CF7CAEF76AC}"/>
                </a:ext>
              </a:extLst>
            </p:cNvPr>
            <p:cNvCxnSpPr>
              <a:cxnSpLocks/>
              <a:stCxn id="9" idx="2"/>
              <a:endCxn id="14" idx="2"/>
            </p:cNvCxnSpPr>
            <p:nvPr/>
          </p:nvCxnSpPr>
          <p:spPr>
            <a:xfrm rot="16200000" flipH="1">
              <a:off x="6100474" y="237692"/>
              <a:ext cx="12700" cy="6976223"/>
            </a:xfrm>
            <a:prstGeom prst="curvedConnector3">
              <a:avLst>
                <a:gd name="adj1" fmla="val 968211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1C38340-45E8-83A4-BB1C-0F345B124257}"/>
                </a:ext>
              </a:extLst>
            </p:cNvPr>
            <p:cNvSpPr txBox="1"/>
            <p:nvPr/>
          </p:nvSpPr>
          <p:spPr>
            <a:xfrm>
              <a:off x="4989480" y="4968225"/>
              <a:ext cx="277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halkboard" panose="03050602040202020205" pitchFamily="66" charset="0"/>
                </a:rPr>
                <a:t>Bayesian inference</a:t>
              </a:r>
              <a:endParaRPr kumimoji="1" lang="zh-CN" altLang="en-US" sz="2400" dirty="0">
                <a:latin typeface="Chalkboard" panose="03050602040202020205" pitchFamily="66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28F0B8E-7CED-28F5-0E7A-9B8B90095DFE}"/>
              </a:ext>
            </a:extLst>
          </p:cNvPr>
          <p:cNvGrpSpPr/>
          <p:nvPr/>
        </p:nvGrpSpPr>
        <p:grpSpPr>
          <a:xfrm>
            <a:off x="3729320" y="2395299"/>
            <a:ext cx="4733361" cy="1742733"/>
            <a:chOff x="3729320" y="2395299"/>
            <a:chExt cx="4733361" cy="174273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48DB7B4-E280-F572-80CF-A919313E48F7}"/>
                </a:ext>
              </a:extLst>
            </p:cNvPr>
            <p:cNvGrpSpPr/>
            <p:nvPr/>
          </p:nvGrpSpPr>
          <p:grpSpPr>
            <a:xfrm>
              <a:off x="3729320" y="2395299"/>
              <a:ext cx="4733361" cy="1330505"/>
              <a:chOff x="3299128" y="2579081"/>
              <a:chExt cx="4733361" cy="1330505"/>
            </a:xfrm>
          </p:grpSpPr>
          <p:cxnSp>
            <p:nvCxnSpPr>
              <p:cNvPr id="29" name="直线箭头连接符 28">
                <a:extLst>
                  <a:ext uri="{FF2B5EF4-FFF2-40B4-BE49-F238E27FC236}">
                    <a16:creationId xmlns:a16="http://schemas.microsoft.com/office/drawing/2014/main" id="{5C070C83-B62F-717E-17C9-BF8F87E92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9128" y="3266954"/>
                <a:ext cx="1249723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E31A395B-FCC1-E221-43FE-4FB34E2079A2}"/>
                  </a:ext>
                </a:extLst>
              </p:cNvPr>
              <p:cNvSpPr/>
              <p:nvPr/>
            </p:nvSpPr>
            <p:spPr>
              <a:xfrm>
                <a:off x="4548851" y="2579081"/>
                <a:ext cx="2233915" cy="1330505"/>
              </a:xfrm>
              <a:prstGeom prst="roundRect">
                <a:avLst/>
              </a:prstGeom>
              <a:solidFill>
                <a:schemeClr val="accent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800" dirty="0">
                    <a:solidFill>
                      <a:schemeClr val="bg1"/>
                    </a:solidFill>
                    <a:latin typeface="Chalkboard" panose="03050602040202020205" pitchFamily="66" charset="0"/>
                  </a:rPr>
                  <a:t>Empirical template</a:t>
                </a:r>
                <a:endParaRPr kumimoji="1" lang="zh-CN" altLang="en-US" sz="2800" dirty="0">
                  <a:solidFill>
                    <a:schemeClr val="bg1"/>
                  </a:solidFill>
                  <a:latin typeface="Chalkboard" panose="03050602040202020205" pitchFamily="66" charset="0"/>
                </a:endParaRPr>
              </a:p>
            </p:txBody>
          </p:sp>
          <p:cxnSp>
            <p:nvCxnSpPr>
              <p:cNvPr id="31" name="直线箭头连接符 30">
                <a:extLst>
                  <a:ext uri="{FF2B5EF4-FFF2-40B4-BE49-F238E27FC236}">
                    <a16:creationId xmlns:a16="http://schemas.microsoft.com/office/drawing/2014/main" id="{7BFAB997-64B4-DD2B-95A9-CBD07E10A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2766" y="3244333"/>
                <a:ext cx="1249723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3F8CAB6-9B64-CFA3-4379-938B571D7B21}"/>
                </a:ext>
              </a:extLst>
            </p:cNvPr>
            <p:cNvSpPr txBox="1"/>
            <p:nvPr/>
          </p:nvSpPr>
          <p:spPr>
            <a:xfrm>
              <a:off x="4989479" y="3830255"/>
              <a:ext cx="32285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400" dirty="0">
                  <a:solidFill>
                    <a:srgbClr val="000000"/>
                  </a:solidFill>
                  <a:effectLst/>
                  <a:latin typeface="Helvetica" pitchFamily="2" charset="0"/>
                </a:rPr>
                <a:t>See also Guo, et. al.  JCAP 2025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13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AA4B2-868B-716F-8F25-5AB88CC3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A7E0EF0-6C2D-DAA0-0B2D-0741F944AA15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49B568-F347-C26F-A701-935221EA9D5A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Extracting GW shapes from data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17A720-4EA0-5625-CE91-4893C7ACD343}"/>
              </a:ext>
            </a:extLst>
          </p:cNvPr>
          <p:cNvSpPr txBox="1"/>
          <p:nvPr/>
        </p:nvSpPr>
        <p:spPr>
          <a:xfrm>
            <a:off x="844950" y="5414177"/>
            <a:ext cx="110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halkboard" panose="03050602040202020205" pitchFamily="66" charset="0"/>
              </a:rPr>
              <a:t>A </a:t>
            </a:r>
            <a:r>
              <a:rPr kumimoji="1" lang="en-US" altLang="zh-CN" sz="2800" dirty="0">
                <a:solidFill>
                  <a:srgbClr val="FF0000"/>
                </a:solidFill>
                <a:latin typeface="Chalkboard" panose="03050602040202020205" pitchFamily="66" charset="0"/>
              </a:rPr>
              <a:t>broken or double broken power-law template </a:t>
            </a:r>
            <a:r>
              <a:rPr kumimoji="1" lang="en-US" altLang="zh-CN" sz="2800" dirty="0">
                <a:latin typeface="Chalkboard" panose="03050602040202020205" pitchFamily="66" charset="0"/>
              </a:rPr>
              <a:t>is still necessary!</a:t>
            </a:r>
            <a:endParaRPr kumimoji="1" lang="zh-CN" altLang="en-US" sz="2800" dirty="0">
              <a:latin typeface="Chalkboard" panose="03050602040202020205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D50A81-C417-7AAD-BC1C-2F72C5333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793" y="942756"/>
            <a:ext cx="5359400" cy="4178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12958A-420A-87EE-0141-6D1B93788BBA}"/>
              </a:ext>
            </a:extLst>
          </p:cNvPr>
          <p:cNvSpPr txBox="1"/>
          <p:nvPr/>
        </p:nvSpPr>
        <p:spPr>
          <a:xfrm>
            <a:off x="9864302" y="669343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Giese et. al.  JCAP 2024 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4F807B-3D17-63AA-1042-8CAC8F8AB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13" y="1167819"/>
            <a:ext cx="5030787" cy="38318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A459A9-C420-04DA-1C7C-719833C2C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28" y="5913474"/>
            <a:ext cx="3656664" cy="9445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2B23E76-7DBF-9A73-701F-409877EB9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313" y="5797163"/>
            <a:ext cx="5518910" cy="10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CDF96D-CEDE-8B7D-A95C-0999E577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1A4E1E-6C62-5364-DAA3-7809371685A5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65F6D5-0879-FDA8-D379-6DC44AC049A3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Extracting GW shapes from data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738719-82E1-AC8A-9581-288C056DF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793" y="942756"/>
            <a:ext cx="5359400" cy="4178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289D32A-C064-2A0F-4F54-EEF6CB7F5913}"/>
              </a:ext>
            </a:extLst>
          </p:cNvPr>
          <p:cNvSpPr txBox="1"/>
          <p:nvPr/>
        </p:nvSpPr>
        <p:spPr>
          <a:xfrm>
            <a:off x="9864302" y="604202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Giese et. al.  JCAP 2024 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CDEFA0-87FA-9A69-5466-709E64596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13" y="1167819"/>
            <a:ext cx="5030787" cy="3831861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8E324FFC-EED9-E739-79DB-D609663153BA}"/>
              </a:ext>
            </a:extLst>
          </p:cNvPr>
          <p:cNvSpPr/>
          <p:nvPr/>
        </p:nvSpPr>
        <p:spPr>
          <a:xfrm>
            <a:off x="1065213" y="2579081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Data (noise + data)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29CFA919-D5FE-1178-CE2D-8D61B18BAF5C}"/>
              </a:ext>
            </a:extLst>
          </p:cNvPr>
          <p:cNvCxnSpPr>
            <a:cxnSpLocks/>
          </p:cNvCxnSpPr>
          <p:nvPr/>
        </p:nvCxnSpPr>
        <p:spPr>
          <a:xfrm>
            <a:off x="3299128" y="3266954"/>
            <a:ext cx="124972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1FA0BD10-9A36-9AEC-7AEC-B5903479B0D8}"/>
              </a:ext>
            </a:extLst>
          </p:cNvPr>
          <p:cNvSpPr/>
          <p:nvPr/>
        </p:nvSpPr>
        <p:spPr>
          <a:xfrm>
            <a:off x="4548851" y="2579081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Empirical template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6C57455F-3195-9BC4-8902-27F395C41A25}"/>
              </a:ext>
            </a:extLst>
          </p:cNvPr>
          <p:cNvCxnSpPr>
            <a:cxnSpLocks/>
          </p:cNvCxnSpPr>
          <p:nvPr/>
        </p:nvCxnSpPr>
        <p:spPr>
          <a:xfrm>
            <a:off x="6782766" y="3244333"/>
            <a:ext cx="124972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6F1D7742-5F38-AC0C-E652-D6837FA66930}"/>
              </a:ext>
            </a:extLst>
          </p:cNvPr>
          <p:cNvSpPr/>
          <p:nvPr/>
        </p:nvSpPr>
        <p:spPr>
          <a:xfrm>
            <a:off x="8041436" y="2579081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Physical models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4B2B9C-D28E-9843-110F-2ABF36B5967C}"/>
              </a:ext>
            </a:extLst>
          </p:cNvPr>
          <p:cNvSpPr txBox="1"/>
          <p:nvPr/>
        </p:nvSpPr>
        <p:spPr>
          <a:xfrm>
            <a:off x="844950" y="5545912"/>
            <a:ext cx="110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halkboard" panose="03050602040202020205" pitchFamily="66" charset="0"/>
              </a:rPr>
              <a:t>A </a:t>
            </a:r>
            <a:r>
              <a:rPr kumimoji="1" lang="en-US" altLang="zh-CN" sz="2800" dirty="0">
                <a:solidFill>
                  <a:srgbClr val="FF0000"/>
                </a:solidFill>
                <a:latin typeface="Chalkboard" panose="03050602040202020205" pitchFamily="66" charset="0"/>
              </a:rPr>
              <a:t>broken or double broken power-law template </a:t>
            </a:r>
            <a:r>
              <a:rPr kumimoji="1" lang="en-US" altLang="zh-CN" sz="2800" dirty="0">
                <a:latin typeface="Chalkboard" panose="03050602040202020205" pitchFamily="66" charset="0"/>
              </a:rPr>
              <a:t>is still necessary!</a:t>
            </a:r>
            <a:endParaRPr kumimoji="1" lang="zh-CN" altLang="en-US" sz="2800" dirty="0"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2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31ED-BDBD-6B6A-985C-8C65176C2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7E8640-EB44-16E8-E928-9A9EC81C1BF5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A2B91D-C65B-6858-C633-8B37CED3720B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Emulating the sound-shell model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685AB29-C616-49E9-1055-33F3E9203F43}"/>
              </a:ext>
            </a:extLst>
          </p:cNvPr>
          <p:cNvSpPr/>
          <p:nvPr/>
        </p:nvSpPr>
        <p:spPr>
          <a:xfrm>
            <a:off x="672322" y="1388793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Physical model (SSM)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41DA782-320E-8205-5492-2A397AC4A5F5}"/>
              </a:ext>
            </a:extLst>
          </p:cNvPr>
          <p:cNvSpPr/>
          <p:nvPr/>
        </p:nvSpPr>
        <p:spPr>
          <a:xfrm>
            <a:off x="7550995" y="1388794"/>
            <a:ext cx="2233915" cy="1330505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Chalkboard" panose="03050602040202020205" pitchFamily="66" charset="0"/>
              </a:rPr>
              <a:t>Data (noise + data)</a:t>
            </a:r>
            <a:endParaRPr kumimoji="1" lang="zh-CN" altLang="en-US" sz="2800" dirty="0">
              <a:solidFill>
                <a:schemeClr val="bg1"/>
              </a:solidFill>
              <a:latin typeface="Chalkboard" panose="03050602040202020205" pitchFamily="66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C515D05-D4DA-ADFF-F806-FE1FB250A81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906237" y="2054046"/>
            <a:ext cx="4644758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7BC4CF1-8D31-A93C-AAED-07AF0000BF38}"/>
              </a:ext>
            </a:extLst>
          </p:cNvPr>
          <p:cNvSpPr txBox="1"/>
          <p:nvPr/>
        </p:nvSpPr>
        <p:spPr>
          <a:xfrm>
            <a:off x="4490615" y="1604128"/>
            <a:ext cx="8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halkboard" panose="03050602040202020205" pitchFamily="66" charset="0"/>
              </a:rPr>
              <a:t>Slow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55A50C-FA38-C2A1-8AD4-FF6EF31A98DA}"/>
              </a:ext>
            </a:extLst>
          </p:cNvPr>
          <p:cNvGrpSpPr/>
          <p:nvPr/>
        </p:nvGrpSpPr>
        <p:grpSpPr>
          <a:xfrm>
            <a:off x="2906236" y="2054047"/>
            <a:ext cx="4644759" cy="2486241"/>
            <a:chOff x="2906236" y="2054047"/>
            <a:chExt cx="4644759" cy="2486241"/>
          </a:xfrm>
        </p:grpSpPr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593EA568-35B9-6403-4B8A-D65FA78D9397}"/>
                </a:ext>
              </a:extLst>
            </p:cNvPr>
            <p:cNvCxnSpPr>
              <a:cxnSpLocks/>
              <a:stCxn id="6" idx="3"/>
              <a:endCxn id="5" idx="1"/>
            </p:cNvCxnSpPr>
            <p:nvPr/>
          </p:nvCxnSpPr>
          <p:spPr>
            <a:xfrm flipV="1">
              <a:off x="2906236" y="2054047"/>
              <a:ext cx="4644759" cy="24862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93801DE-3D4D-9C4B-81CB-3DFFA38C7930}"/>
                </a:ext>
              </a:extLst>
            </p:cNvPr>
            <p:cNvSpPr txBox="1"/>
            <p:nvPr/>
          </p:nvSpPr>
          <p:spPr>
            <a:xfrm>
              <a:off x="3458153" y="3297166"/>
              <a:ext cx="1032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halkboard" panose="03050602040202020205" pitchFamily="66" charset="0"/>
                </a:rPr>
                <a:t>Faster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8379121-20E8-A630-FABA-7A3DFD7214B0}"/>
              </a:ext>
            </a:extLst>
          </p:cNvPr>
          <p:cNvGrpSpPr/>
          <p:nvPr/>
        </p:nvGrpSpPr>
        <p:grpSpPr>
          <a:xfrm>
            <a:off x="672321" y="2719298"/>
            <a:ext cx="2233915" cy="2486242"/>
            <a:chOff x="672321" y="2719298"/>
            <a:chExt cx="2233915" cy="248624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A51EFAF0-6C63-D073-5BE7-E300110B82B1}"/>
                </a:ext>
              </a:extLst>
            </p:cNvPr>
            <p:cNvSpPr/>
            <p:nvPr/>
          </p:nvSpPr>
          <p:spPr>
            <a:xfrm>
              <a:off x="672321" y="3875035"/>
              <a:ext cx="2233915" cy="1330505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chemeClr val="bg1"/>
                  </a:solidFill>
                  <a:latin typeface="Chalkboard" panose="03050602040202020205" pitchFamily="66" charset="0"/>
                </a:rPr>
                <a:t>Emulator</a:t>
              </a:r>
              <a:endParaRPr kumimoji="1" lang="zh-CN" altLang="en-US" sz="2800" dirty="0">
                <a:solidFill>
                  <a:schemeClr val="bg1"/>
                </a:solidFill>
                <a:latin typeface="Chalkboard" panose="03050602040202020205" pitchFamily="66" charset="0"/>
              </a:endParaRPr>
            </a:p>
          </p:txBody>
        </p: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00F6CA9E-8C7B-A369-B964-E1D3E6F0A08E}"/>
                </a:ext>
              </a:extLst>
            </p:cNvPr>
            <p:cNvCxnSpPr>
              <a:cxnSpLocks/>
            </p:cNvCxnSpPr>
            <p:nvPr/>
          </p:nvCxnSpPr>
          <p:spPr>
            <a:xfrm>
              <a:off x="1821528" y="2719298"/>
              <a:ext cx="0" cy="115573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193CA79-4DA7-D5F9-6615-7EC650BC39A3}"/>
                </a:ext>
              </a:extLst>
            </p:cNvPr>
            <p:cNvSpPr txBox="1"/>
            <p:nvPr/>
          </p:nvSpPr>
          <p:spPr>
            <a:xfrm>
              <a:off x="730694" y="3066334"/>
              <a:ext cx="966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Chalkboard" panose="03050602040202020205" pitchFamily="66" charset="0"/>
                </a:rPr>
                <a:t>Learn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88D6966-D946-8E93-A5A5-4D4788DE8727}"/>
              </a:ext>
            </a:extLst>
          </p:cNvPr>
          <p:cNvGrpSpPr/>
          <p:nvPr/>
        </p:nvGrpSpPr>
        <p:grpSpPr>
          <a:xfrm>
            <a:off x="2906236" y="2790172"/>
            <a:ext cx="8430661" cy="3781414"/>
            <a:chOff x="2906236" y="2790172"/>
            <a:chExt cx="8430661" cy="378141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E1F0621-36F2-C189-4D14-FA037AD55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0101" y="2790172"/>
              <a:ext cx="5896796" cy="3781414"/>
            </a:xfrm>
            <a:prstGeom prst="rect">
              <a:avLst/>
            </a:prstGeom>
          </p:spPr>
        </p:pic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E19307EE-0602-6694-CFB0-D08ACD8AD747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2906236" y="4680879"/>
              <a:ext cx="2533865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89CC-1285-9154-CC09-57BEC727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4D151E4-BA5C-42C8-D85E-F3A22FD7AFDF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C31AE4A-7C90-BD5D-B78A-E5978AEFBD8E}"/>
              </a:ext>
            </a:extLst>
          </p:cNvPr>
          <p:cNvSpPr txBox="1"/>
          <p:nvPr/>
        </p:nvSpPr>
        <p:spPr>
          <a:xfrm>
            <a:off x="190763" y="357981"/>
            <a:ext cx="1004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Emulating the sound-shell model with </a:t>
            </a:r>
            <a:r>
              <a:rPr kumimoji="1" lang="en-US" altLang="zh-CN" sz="3200" b="1" dirty="0" err="1">
                <a:latin typeface="Chalkboard" panose="03050602040202020205" pitchFamily="66" charset="0"/>
              </a:rPr>
              <a:t>DeepSSM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84CD37-2C0D-780E-9E2C-1770C9948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60" y="964517"/>
            <a:ext cx="7686302" cy="4928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66CAAD-01E2-6923-964C-6C4C90167CF3}"/>
                  </a:ext>
                </a:extLst>
              </p:cNvPr>
              <p:cNvSpPr txBox="1"/>
              <p:nvPr/>
            </p:nvSpPr>
            <p:spPr>
              <a:xfrm>
                <a:off x="754405" y="1397673"/>
                <a:ext cx="291477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000" b="1" dirty="0">
                    <a:latin typeface="Chalkboard" panose="03050602040202020205" pitchFamily="66" charset="0"/>
                    <a:ea typeface="微软雅黑" panose="020B0503020204020204" pitchFamily="34" charset="-122"/>
                  </a:rPr>
                  <a:t>Input: PT parameters</a:t>
                </a:r>
                <a:endParaRPr lang="en-US" altLang="zh-CN" sz="2000" dirty="0">
                  <a:latin typeface="Chalkboard" panose="03050602040202020205" pitchFamily="66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halkboard" panose="03050602040202020205" pitchFamily="66" charset="0"/>
                    <a:ea typeface="微软雅黑" panose="020B0503020204020204" pitchFamily="34" charset="-122"/>
                  </a:rPr>
                  <a:t>Strength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𝛼</m:t>
                    </m:r>
                  </m:oMath>
                </a14:m>
                <a:endParaRPr lang="en-US" altLang="zh-CN" sz="2000" dirty="0">
                  <a:latin typeface="Chalkboard" panose="03050602040202020205" pitchFamily="66" charset="0"/>
                  <a:ea typeface="微软雅黑" panose="020B0503020204020204" pitchFamily="34" charset="-122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halkboard" panose="03050602040202020205" pitchFamily="66" charset="0"/>
                    <a:ea typeface="微软雅黑" panose="020B0503020204020204" pitchFamily="34" charset="-122"/>
                  </a:rPr>
                  <a:t>Nucleation rate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</m:t>
                    </m:r>
                  </m:oMath>
                </a14:m>
                <a:endParaRPr lang="en-US" altLang="zh-CN" sz="2000" dirty="0">
                  <a:latin typeface="Chalkboard" panose="03050602040202020205" pitchFamily="66" charset="0"/>
                  <a:ea typeface="微软雅黑" panose="020B0503020204020204" pitchFamily="34" charset="-122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halkboard" panose="03050602040202020205" pitchFamily="66" charset="0"/>
                    <a:ea typeface="微软雅黑" panose="020B0503020204020204" pitchFamily="34" charset="-122"/>
                  </a:rPr>
                  <a:t>Wall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𝑤</m:t>
                        </m:r>
                      </m:sub>
                    </m:sSub>
                  </m:oMath>
                </a14:m>
                <a:endParaRPr lang="en-US" altLang="zh-CN" sz="2000" dirty="0">
                  <a:latin typeface="Chalkboard" panose="03050602040202020205" pitchFamily="66" charset="0"/>
                  <a:ea typeface="微软雅黑" panose="020B0503020204020204" pitchFamily="34" charset="-122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Chalkboard" panose="03050602040202020205" pitchFamily="66" charset="0"/>
                    <a:ea typeface="微软雅黑" panose="020B0503020204020204" pitchFamily="34" charset="-122"/>
                  </a:rPr>
                  <a:t>Bubble lifetime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𝑠𝑤</m:t>
                        </m:r>
                      </m:sub>
                    </m:sSub>
                  </m:oMath>
                </a14:m>
                <a:endParaRPr lang="en-US" altLang="zh-CN" sz="2000" dirty="0">
                  <a:latin typeface="Chalkboard" panose="03050602040202020205" pitchFamily="66" charset="0"/>
                  <a:ea typeface="微软雅黑" panose="020B0503020204020204" pitchFamily="34" charset="-122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Chalkboard" panose="03050602040202020205" pitchFamily="66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66CAAD-01E2-6923-964C-6C4C90167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05" y="1397673"/>
                <a:ext cx="2914770" cy="1938992"/>
              </a:xfrm>
              <a:prstGeom prst="rect">
                <a:avLst/>
              </a:prstGeom>
              <a:blipFill>
                <a:blip r:embed="rId5"/>
                <a:stretch>
                  <a:fillRect l="-2174" t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22E60A0-D34D-B435-A29C-DD6E2D6A0EDF}"/>
              </a:ext>
            </a:extLst>
          </p:cNvPr>
          <p:cNvSpPr txBox="1"/>
          <p:nvPr/>
        </p:nvSpPr>
        <p:spPr>
          <a:xfrm>
            <a:off x="858576" y="4576412"/>
            <a:ext cx="2810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Chalkboard" panose="03050602040202020205" pitchFamily="66" charset="0"/>
                <a:ea typeface="微软雅黑" panose="020B0503020204020204" pitchFamily="34" charset="-122"/>
              </a:rPr>
              <a:t>Output: </a:t>
            </a:r>
            <a:r>
              <a:rPr lang="en-US" altLang="zh-CN" sz="2000" dirty="0">
                <a:latin typeface="Chalkboard" panose="03050602040202020205" pitchFamily="66" charset="0"/>
                <a:ea typeface="微软雅黑" panose="020B0503020204020204" pitchFamily="34" charset="-122"/>
              </a:rPr>
              <a:t>Spectrum of gravitational waves</a:t>
            </a:r>
          </a:p>
        </p:txBody>
      </p:sp>
    </p:spTree>
    <p:extLst>
      <p:ext uri="{BB962C8B-B14F-4D97-AF65-F5344CB8AC3E}">
        <p14:creationId xmlns:p14="http://schemas.microsoft.com/office/powerpoint/2010/main" val="161177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4189-0539-E69B-A49A-CE057AC7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334B705-2E5F-DD03-BFCA-FBEC182AB021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F29D4E4-C923-D390-9A43-3F9D8B6A4EC8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Emulating the sound-shell model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40C8EA-F6DD-4874-D230-0CA15731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346" y="1500232"/>
            <a:ext cx="5111817" cy="356877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5C29E8C-C87D-7E4B-FD33-775EA9D23277}"/>
              </a:ext>
            </a:extLst>
          </p:cNvPr>
          <p:cNvSpPr txBox="1"/>
          <p:nvPr/>
        </p:nvSpPr>
        <p:spPr>
          <a:xfrm>
            <a:off x="860282" y="1720365"/>
            <a:ext cx="2810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Chalkboard" panose="03050602040202020205" pitchFamily="66" charset="0"/>
                <a:ea typeface="微软雅黑" panose="020B0503020204020204" pitchFamily="34" charset="-122"/>
              </a:rPr>
              <a:t>Train the NN based emulator on 400,000 spectra by SSM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34EC15-A114-0EA6-ECF4-932261985C2C}"/>
              </a:ext>
            </a:extLst>
          </p:cNvPr>
          <p:cNvSpPr txBox="1"/>
          <p:nvPr/>
        </p:nvSpPr>
        <p:spPr>
          <a:xfrm>
            <a:off x="860281" y="3429000"/>
            <a:ext cx="32024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latin typeface="Chalkboard" panose="03050602040202020205" pitchFamily="66" charset="0"/>
                <a:ea typeface="微软雅黑" panose="020B0503020204020204" pitchFamily="34" charset="-122"/>
              </a:rPr>
              <a:t>Immediate GW spectrum output (&lt;100 </a:t>
            </a:r>
            <a:r>
              <a:rPr lang="en-US" altLang="zh-CN" sz="2000" dirty="0" err="1">
                <a:latin typeface="Chalkboard" panose="03050602040202020205" pitchFamily="66" charset="0"/>
                <a:ea typeface="微软雅黑" panose="020B0503020204020204" pitchFamily="34" charset="-122"/>
              </a:rPr>
              <a:t>ms</a:t>
            </a:r>
            <a:r>
              <a:rPr lang="en-US" altLang="zh-CN" sz="2000" dirty="0">
                <a:latin typeface="Chalkboard" panose="03050602040202020205" pitchFamily="66" charset="0"/>
                <a:ea typeface="微软雅黑" panose="020B0503020204020204" pitchFamily="34" charset="-122"/>
              </a:rPr>
              <a:t>) can be achieved  with percent level of accuracy.</a:t>
            </a:r>
          </a:p>
        </p:txBody>
      </p:sp>
    </p:spTree>
    <p:extLst>
      <p:ext uri="{BB962C8B-B14F-4D97-AF65-F5344CB8AC3E}">
        <p14:creationId xmlns:p14="http://schemas.microsoft.com/office/powerpoint/2010/main" val="312130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0E84-5DD2-8C34-00FE-82C0E2DB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0885680-C789-E3FA-AF56-1A14DA445F69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983D523-6278-63CC-DA21-3AE6F99C49A0}"/>
              </a:ext>
            </a:extLst>
          </p:cNvPr>
          <p:cNvSpPr txBox="1"/>
          <p:nvPr/>
        </p:nvSpPr>
        <p:spPr>
          <a:xfrm>
            <a:off x="190763" y="357981"/>
            <a:ext cx="821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Reconstructions of PT parameters directly from enhanced-SSM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D44A78-985B-4612-49C4-B8F3FFB9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959" y="1516319"/>
            <a:ext cx="4165600" cy="6223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69B18A7-860C-28CB-AE2B-80D43AEA53AA}"/>
              </a:ext>
            </a:extLst>
          </p:cNvPr>
          <p:cNvSpPr txBox="1"/>
          <p:nvPr/>
        </p:nvSpPr>
        <p:spPr>
          <a:xfrm>
            <a:off x="632484" y="1837294"/>
            <a:ext cx="5463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Chalkboard" panose="03050602040202020205" pitchFamily="66" charset="0"/>
                <a:ea typeface="微软雅黑" panose="020B0503020204020204" pitchFamily="34" charset="-122"/>
              </a:rPr>
              <a:t>7 parameters included LISA noise parameter are reconstructed by MCMC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C0B7EC-4B6A-F381-20AC-31F1200E898D}"/>
              </a:ext>
            </a:extLst>
          </p:cNvPr>
          <p:cNvSpPr txBox="1"/>
          <p:nvPr/>
        </p:nvSpPr>
        <p:spPr>
          <a:xfrm>
            <a:off x="555482" y="2885720"/>
            <a:ext cx="5463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halkboard" panose="03050602040202020205" pitchFamily="66" charset="0"/>
                <a:ea typeface="微软雅黑" panose="020B0503020204020204" pitchFamily="34" charset="-122"/>
              </a:rPr>
              <a:t>A gradient based sampling scheme is employed (Hamiltonian Monte Carlo).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73959D-92F9-169B-0E0A-36C8540F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798" y="3796911"/>
            <a:ext cx="7772400" cy="2733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BBD8CB-035B-4393-BC82-11A8611691F1}"/>
                  </a:ext>
                </a:extLst>
              </p:cNvPr>
              <p:cNvSpPr txBox="1"/>
              <p:nvPr/>
            </p:nvSpPr>
            <p:spPr>
              <a:xfrm>
                <a:off x="1140106" y="6443918"/>
                <a:ext cx="60998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=0.3, 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=0.15</m:t>
                      </m:r>
                    </m:oMath>
                  </m:oMathPara>
                </a14:m>
                <a:endParaRPr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BBD8CB-035B-4393-BC82-11A861169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06" y="6443918"/>
                <a:ext cx="609985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2EC5FF-A814-4030-6015-ACFD63B0BEF4}"/>
                  </a:ext>
                </a:extLst>
              </p:cNvPr>
              <p:cNvSpPr txBox="1"/>
              <p:nvPr/>
            </p:nvSpPr>
            <p:spPr>
              <a:xfrm>
                <a:off x="5065853" y="6443918"/>
                <a:ext cx="60998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𝛼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=0.3, 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</a:rPr>
                            <m:t>𝑤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Microsoft YaHei" panose="020B0503020204020204" pitchFamily="34" charset="-122"/>
                        </a:rPr>
                        <m:t>=0.6</m:t>
                      </m:r>
                    </m:oMath>
                  </m:oMathPara>
                </a14:m>
                <a:endParaRPr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F2EC5FF-A814-4030-6015-ACFD63B0B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53" y="6443918"/>
                <a:ext cx="609985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A903421E-0D2C-5CAB-98B3-9C5757358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914" y="2149872"/>
            <a:ext cx="4325797" cy="17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AA34F-ECF9-EC3D-8249-32FBA58DF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图表&#10;&#10;描述已自动生成">
            <a:extLst>
              <a:ext uri="{FF2B5EF4-FFF2-40B4-BE49-F238E27FC236}">
                <a16:creationId xmlns:a16="http://schemas.microsoft.com/office/drawing/2014/main" id="{790D0A65-C151-2FF0-AFF6-026CA89C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63" y="19189"/>
            <a:ext cx="9662473" cy="68388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4ECCC0E-47D5-6F1B-3936-ABFA0609CE06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12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DEB3-3684-CAC6-8DCF-4E87D011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E5D2A97-FE8B-BD0E-7729-55092D922D74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346216-9A4E-E1E0-AC56-2D8B0C5C3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089" y="1321370"/>
            <a:ext cx="7294752" cy="54671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532445-864C-C332-073E-85BD218791A6}"/>
              </a:ext>
            </a:extLst>
          </p:cNvPr>
          <p:cNvSpPr txBox="1"/>
          <p:nvPr/>
        </p:nvSpPr>
        <p:spPr>
          <a:xfrm>
            <a:off x="190763" y="357981"/>
            <a:ext cx="821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Reconstruction of PT parameters directly from enhanced SSM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ED583-8CCF-E382-FFCB-3F4F9A471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05BE687-CCAE-A5FE-84F2-533B7437C5E4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44EEC6-7CA2-E838-D48B-B5FB51B801B2}"/>
              </a:ext>
            </a:extLst>
          </p:cNvPr>
          <p:cNvSpPr txBox="1"/>
          <p:nvPr/>
        </p:nvSpPr>
        <p:spPr>
          <a:xfrm>
            <a:off x="190763" y="357981"/>
            <a:ext cx="821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Reconstruction of PT parameters directly from enhanced SSM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C2DA25-A991-FC9C-989C-15DB96B4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668" y="1338832"/>
            <a:ext cx="7152373" cy="54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ED36-5C8E-2824-B636-7DC3D47EC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22C17B85-A373-D084-696D-E77AD6B98AD9}"/>
              </a:ext>
            </a:extLst>
          </p:cNvPr>
          <p:cNvSpPr txBox="1"/>
          <p:nvPr/>
        </p:nvSpPr>
        <p:spPr>
          <a:xfrm>
            <a:off x="187595" y="230686"/>
            <a:ext cx="950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Outlooks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DD95A0-7207-19B0-364B-BBE67511D449}"/>
              </a:ext>
            </a:extLst>
          </p:cNvPr>
          <p:cNvSpPr txBox="1"/>
          <p:nvPr/>
        </p:nvSpPr>
        <p:spPr>
          <a:xfrm>
            <a:off x="612432" y="1912031"/>
            <a:ext cx="9508197" cy="280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Chalkboard" panose="03050602040202020205" pitchFamily="66" charset="0"/>
                <a:sym typeface="+mn-ea"/>
              </a:rPr>
              <a:t>Based on an enhanced sound-shell model, a neuron-network based emulator is proposed 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Chalkboard" panose="03050602040202020205" pitchFamily="66" charset="0"/>
                <a:sym typeface="+mn-ea"/>
              </a:rPr>
              <a:t>This emulator can be employed to directly Bayesian infer PT parameters; Example based on LISA mock data is provided;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Chalkboard" panose="03050602040202020205" pitchFamily="66" charset="0"/>
                <a:sym typeface="+mn-ea"/>
              </a:rPr>
              <a:t>More applications await to be explored.</a:t>
            </a:r>
          </a:p>
        </p:txBody>
      </p:sp>
    </p:spTree>
    <p:extLst>
      <p:ext uri="{BB962C8B-B14F-4D97-AF65-F5344CB8AC3E}">
        <p14:creationId xmlns:p14="http://schemas.microsoft.com/office/powerpoint/2010/main" val="352004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626AE-C8A3-20BB-98A7-A7D5978C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FF8DD0D-4D7F-4D9A-90FE-BBEC87479272}"/>
              </a:ext>
            </a:extLst>
          </p:cNvPr>
          <p:cNvSpPr/>
          <p:nvPr/>
        </p:nvSpPr>
        <p:spPr>
          <a:xfrm>
            <a:off x="0" y="6651171"/>
            <a:ext cx="12192000" cy="2068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4E03392-A278-C2FC-0FF9-57CD4BF88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Chalkboard" panose="03050602040202020205" pitchFamily="66" charset="0"/>
              </a:rPr>
              <a:t>Thank You</a:t>
            </a:r>
            <a:endParaRPr lang="zh-CN" altLang="en-US" b="1" dirty="0">
              <a:solidFill>
                <a:srgbClr val="0070C0"/>
              </a:solidFill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32793-96DE-F9F3-72C3-2A775221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示&#10;&#10;低可信度描述已自动生成">
            <a:extLst>
              <a:ext uri="{FF2B5EF4-FFF2-40B4-BE49-F238E27FC236}">
                <a16:creationId xmlns:a16="http://schemas.microsoft.com/office/drawing/2014/main" id="{3A60D78D-A4F7-A173-E5DB-53C8E87C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08" y="0"/>
            <a:ext cx="968958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B8A4F2D-953F-1305-FADD-8CBD1ED72BB8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55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401D-4812-30A7-79B2-FCF0A89A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512F6F1-502C-FE4C-E156-DA7B85302F04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72E06D45-1D09-9089-DB34-A5F00904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739" y="7815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5AB933-BFC0-1EFC-DD23-84A617DF639A}"/>
              </a:ext>
            </a:extLst>
          </p:cNvPr>
          <p:cNvSpPr txBox="1"/>
          <p:nvPr/>
        </p:nvSpPr>
        <p:spPr>
          <a:xfrm>
            <a:off x="7295661" y="6428155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kumimoji="1" lang="en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NASA</a:t>
            </a:r>
            <a:endParaRPr kumimoji="1"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3A5602-FF0B-DD39-B3D2-A914C9BB6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201" y="828528"/>
            <a:ext cx="6060799" cy="147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5024-CFAF-05E2-7BE2-4074D779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FBB661-C56C-81BE-7855-0AE10D564386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Stochastic gravitational wave backgrounds - IOPscience">
            <a:extLst>
              <a:ext uri="{FF2B5EF4-FFF2-40B4-BE49-F238E27FC236}">
                <a16:creationId xmlns:a16="http://schemas.microsoft.com/office/drawing/2014/main" id="{3707444F-C50D-634B-71E7-438F5D85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0"/>
            <a:ext cx="939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8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FF235-66E5-EDBD-44E1-FCDFC8B3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8E3AA28-7350-553C-8349-5D125033D5DD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Stochastic gravitational wave backgrounds - IOPscience">
            <a:extLst>
              <a:ext uri="{FF2B5EF4-FFF2-40B4-BE49-F238E27FC236}">
                <a16:creationId xmlns:a16="http://schemas.microsoft.com/office/drawing/2014/main" id="{0F70DED6-D483-67DE-86E1-87395375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1" y="0"/>
            <a:ext cx="939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任意形状 16">
            <a:extLst>
              <a:ext uri="{FF2B5EF4-FFF2-40B4-BE49-F238E27FC236}">
                <a16:creationId xmlns:a16="http://schemas.microsoft.com/office/drawing/2014/main" id="{81535C8B-A3CE-6C7E-4759-451340F4C461}"/>
              </a:ext>
            </a:extLst>
          </p:cNvPr>
          <p:cNvSpPr/>
          <p:nvPr/>
        </p:nvSpPr>
        <p:spPr>
          <a:xfrm>
            <a:off x="5181600" y="4665785"/>
            <a:ext cx="3993663" cy="1180123"/>
          </a:xfrm>
          <a:custGeom>
            <a:avLst/>
            <a:gdLst>
              <a:gd name="connsiteX0" fmla="*/ 0 w 3516923"/>
              <a:gd name="connsiteY0" fmla="*/ 1493328 h 1641820"/>
              <a:gd name="connsiteX1" fmla="*/ 1555261 w 3516923"/>
              <a:gd name="connsiteY1" fmla="*/ 589 h 1641820"/>
              <a:gd name="connsiteX2" fmla="*/ 3516923 w 3516923"/>
              <a:gd name="connsiteY2" fmla="*/ 1641820 h 1641820"/>
              <a:gd name="connsiteX3" fmla="*/ 3516923 w 3516923"/>
              <a:gd name="connsiteY3" fmla="*/ 1641820 h 16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923" h="1641820">
                <a:moveTo>
                  <a:pt x="0" y="1493328"/>
                </a:moveTo>
                <a:cubicBezTo>
                  <a:pt x="484553" y="734584"/>
                  <a:pt x="969107" y="-24160"/>
                  <a:pt x="1555261" y="589"/>
                </a:cubicBezTo>
                <a:cubicBezTo>
                  <a:pt x="2141415" y="25338"/>
                  <a:pt x="3516923" y="1641820"/>
                  <a:pt x="3516923" y="1641820"/>
                </a:cubicBezTo>
                <a:lnTo>
                  <a:pt x="3516923" y="164182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0C69AE6-9F77-FF8C-71CB-D8D909C9730C}"/>
              </a:ext>
            </a:extLst>
          </p:cNvPr>
          <p:cNvSpPr txBox="1"/>
          <p:nvPr/>
        </p:nvSpPr>
        <p:spPr>
          <a:xfrm>
            <a:off x="8773019" y="525584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  <a:latin typeface="Chalkboard" panose="03050602040202020205" pitchFamily="66" charset="0"/>
                <a:ea typeface="CMU Serif Roman" panose="02000603000000000000" pitchFamily="2" charset="0"/>
                <a:cs typeface="CMU Serif Roman" panose="02000603000000000000" pitchFamily="2" charset="0"/>
              </a:rPr>
              <a:t>Cosmological origins</a:t>
            </a:r>
            <a:endParaRPr kumimoji="1" lang="zh-CN" altLang="en-US" dirty="0">
              <a:solidFill>
                <a:schemeClr val="accent1"/>
              </a:solidFill>
              <a:latin typeface="Chalkboard" panose="03050602040202020205" pitchFamily="66" charset="0"/>
              <a:cs typeface="CMU Serif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2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426D8-F993-81AF-988D-FB1B18B8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970EF0-2D0D-FD0F-DDDC-99B9B428F40E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BDACFB-2B40-3CAA-1F8D-5E9C6F4098CB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Cosmological FOPTs</a:t>
            </a:r>
            <a:r>
              <a:rPr kumimoji="1" lang="zh-CN" altLang="en-US" sz="3200" b="1" dirty="0">
                <a:latin typeface="Chalkboard" panose="03050602040202020205" pitchFamily="66" charset="0"/>
              </a:rPr>
              <a:t> </a:t>
            </a:r>
            <a:r>
              <a:rPr kumimoji="1" lang="en-US" altLang="zh-CN" sz="3200" b="1" dirty="0">
                <a:latin typeface="Chalkboard" panose="03050602040202020205" pitchFamily="66" charset="0"/>
              </a:rPr>
              <a:t>as SGWB origins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1B287D-2168-F734-B681-29366E85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3" y="2203602"/>
            <a:ext cx="2367555" cy="2272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70057B-B5AE-BC83-BCA1-F93FF921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10" y="2570265"/>
            <a:ext cx="2799165" cy="17174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99040A-4EDB-9C20-FB01-4A0E7FEC5470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75DBD2-6CAE-75A7-36D8-276AC1E85D8E}"/>
              </a:ext>
            </a:extLst>
          </p:cNvPr>
          <p:cNvSpPr txBox="1"/>
          <p:nvPr/>
        </p:nvSpPr>
        <p:spPr>
          <a:xfrm>
            <a:off x="2643652" y="2827285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halkboard" panose="03050602040202020205" pitchFamily="66" charset="0"/>
              </a:rPr>
              <a:t>Bubble nucleation</a:t>
            </a:r>
            <a:endParaRPr kumimoji="1" lang="zh-CN" altLang="en-US" dirty="0">
              <a:latin typeface="Chalkboard" panose="03050602040202020205" pitchFamily="66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220406-0AF1-81EE-7C4A-280989AD4FB8}"/>
              </a:ext>
            </a:extLst>
          </p:cNvPr>
          <p:cNvSpPr txBox="1"/>
          <p:nvPr/>
        </p:nvSpPr>
        <p:spPr>
          <a:xfrm>
            <a:off x="7391475" y="2827285"/>
            <a:ext cx="187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Chalkboard" panose="03050602040202020205" pitchFamily="66" charset="0"/>
              </a:rPr>
              <a:t>Dynamics of PTs</a:t>
            </a:r>
            <a:endParaRPr kumimoji="1" lang="zh-CN" altLang="en-US" dirty="0">
              <a:solidFill>
                <a:srgbClr val="FF0000"/>
              </a:solidFill>
              <a:latin typeface="Chalkboard" panose="03050602040202020205" pitchFamily="66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4611075-065E-0A16-C9C5-2A362D34A6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35385" y="3429000"/>
            <a:ext cx="18569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B67ED72-1031-957D-73FA-2B597C345C68}"/>
              </a:ext>
            </a:extLst>
          </p:cNvPr>
          <p:cNvCxnSpPr>
            <a:cxnSpLocks/>
          </p:cNvCxnSpPr>
          <p:nvPr/>
        </p:nvCxnSpPr>
        <p:spPr>
          <a:xfrm>
            <a:off x="7367854" y="3428999"/>
            <a:ext cx="18569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140F50AA-D0EF-72A5-0233-840DA805B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779" y="2472061"/>
            <a:ext cx="2971873" cy="19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A2AB-D010-A6D2-EEC0-D96D0F19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0D631BD-7877-AC44-0B9E-2F6E4B6697E9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90EB52-85A9-7FBF-B4C9-4ABA986F4FA7}"/>
              </a:ext>
            </a:extLst>
          </p:cNvPr>
          <p:cNvSpPr txBox="1"/>
          <p:nvPr/>
        </p:nvSpPr>
        <p:spPr>
          <a:xfrm>
            <a:off x="1448692" y="1933422"/>
            <a:ext cx="307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GWs sources of FOPT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algn="just"/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Bubble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Sound wave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Turbulence</a:t>
            </a:r>
          </a:p>
          <a:p>
            <a:pPr algn="just"/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JCAP 0809, 022 (2008); PRL112, 041301 (2014); PRD92, no. 12,123009 (2015); PRD96, no. 10,103520 (2017); Phys. Rev. D 66, 024030 (2002), Phys. Rev. D 76 (2007) 083002, JCAP 0912, 024 (2009)</a:t>
            </a:r>
          </a:p>
          <a:p>
            <a:pPr algn="just"/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amplitude and shape of GW spectrum are strongly related to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 dynamics.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5180B6-23C4-F677-CBDB-5CE60C18D0AA}"/>
              </a:ext>
            </a:extLst>
          </p:cNvPr>
          <p:cNvGrpSpPr/>
          <p:nvPr/>
        </p:nvGrpSpPr>
        <p:grpSpPr>
          <a:xfrm>
            <a:off x="4633878" y="1791254"/>
            <a:ext cx="5794845" cy="3852809"/>
            <a:chOff x="4354873" y="1623786"/>
            <a:chExt cx="4789128" cy="318414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15ED4B0-7B5E-A1DE-B4CF-FA5A5CE20321}"/>
                </a:ext>
              </a:extLst>
            </p:cNvPr>
            <p:cNvGrpSpPr/>
            <p:nvPr/>
          </p:nvGrpSpPr>
          <p:grpSpPr>
            <a:xfrm>
              <a:off x="4659491" y="1623786"/>
              <a:ext cx="4484510" cy="3184140"/>
              <a:chOff x="4211039" y="1771621"/>
              <a:chExt cx="4932961" cy="3502554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6ABBF1A-75DA-194D-81CF-2447D450392D}"/>
                  </a:ext>
                </a:extLst>
              </p:cNvPr>
              <p:cNvGrpSpPr/>
              <p:nvPr/>
            </p:nvGrpSpPr>
            <p:grpSpPr>
              <a:xfrm>
                <a:off x="5540827" y="2662172"/>
                <a:ext cx="1081636" cy="524582"/>
                <a:chOff x="3885695" y="1982054"/>
                <a:chExt cx="1977743" cy="934958"/>
              </a:xfrm>
            </p:grpSpPr>
            <p:sp>
              <p:nvSpPr>
                <p:cNvPr id="57" name="流程图: 接点 76">
                  <a:extLst>
                    <a:ext uri="{FF2B5EF4-FFF2-40B4-BE49-F238E27FC236}">
                      <a16:creationId xmlns:a16="http://schemas.microsoft.com/office/drawing/2014/main" id="{12F2AAAA-7E72-EA74-3633-7C0A72D6F308}"/>
                    </a:ext>
                  </a:extLst>
                </p:cNvPr>
                <p:cNvSpPr/>
                <p:nvPr/>
              </p:nvSpPr>
              <p:spPr>
                <a:xfrm>
                  <a:off x="4876812" y="1982054"/>
                  <a:ext cx="986626" cy="933789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8" name="流程图: 接点 77">
                  <a:extLst>
                    <a:ext uri="{FF2B5EF4-FFF2-40B4-BE49-F238E27FC236}">
                      <a16:creationId xmlns:a16="http://schemas.microsoft.com/office/drawing/2014/main" id="{1E2847EB-2DD3-11A3-9974-32F79D580E35}"/>
                    </a:ext>
                  </a:extLst>
                </p:cNvPr>
                <p:cNvSpPr/>
                <p:nvPr/>
              </p:nvSpPr>
              <p:spPr>
                <a:xfrm>
                  <a:off x="3885695" y="1983223"/>
                  <a:ext cx="986626" cy="933789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9" name="流程图: 接点 78">
                  <a:extLst>
                    <a:ext uri="{FF2B5EF4-FFF2-40B4-BE49-F238E27FC236}">
                      <a16:creationId xmlns:a16="http://schemas.microsoft.com/office/drawing/2014/main" id="{D93E006A-5B98-A31D-C6BC-DEFE4AA6CE7C}"/>
                    </a:ext>
                  </a:extLst>
                </p:cNvPr>
                <p:cNvSpPr/>
                <p:nvPr/>
              </p:nvSpPr>
              <p:spPr>
                <a:xfrm>
                  <a:off x="5039852" y="2128516"/>
                  <a:ext cx="673879" cy="63779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noFill/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60" name="流程图: 接点 79">
                  <a:extLst>
                    <a:ext uri="{FF2B5EF4-FFF2-40B4-BE49-F238E27FC236}">
                      <a16:creationId xmlns:a16="http://schemas.microsoft.com/office/drawing/2014/main" id="{56F8E532-EFAE-7077-D547-8814C671A1A2}"/>
                    </a:ext>
                  </a:extLst>
                </p:cNvPr>
                <p:cNvSpPr/>
                <p:nvPr/>
              </p:nvSpPr>
              <p:spPr>
                <a:xfrm>
                  <a:off x="4044314" y="2130054"/>
                  <a:ext cx="673879" cy="63779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noFill/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F60786-C499-A1B7-0F52-4765DA464719}"/>
                  </a:ext>
                </a:extLst>
              </p:cNvPr>
              <p:cNvSpPr txBox="1"/>
              <p:nvPr/>
            </p:nvSpPr>
            <p:spPr>
              <a:xfrm>
                <a:off x="8037139" y="3615817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Bubble collision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BB0712-DED3-748D-9041-90DF37150164}"/>
                  </a:ext>
                </a:extLst>
              </p:cNvPr>
              <p:cNvSpPr txBox="1"/>
              <p:nvPr/>
            </p:nvSpPr>
            <p:spPr>
              <a:xfrm>
                <a:off x="8037139" y="2743355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Overlapping of sound shell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7D5DD5B7-4927-3131-4090-7AB2908AD456}"/>
                  </a:ext>
                </a:extLst>
              </p:cNvPr>
              <p:cNvGrpSpPr/>
              <p:nvPr/>
            </p:nvGrpSpPr>
            <p:grpSpPr>
              <a:xfrm>
                <a:off x="5512623" y="3314900"/>
                <a:ext cx="1120549" cy="796093"/>
                <a:chOff x="3277424" y="2662690"/>
                <a:chExt cx="2727078" cy="1888517"/>
              </a:xfrm>
            </p:grpSpPr>
            <p:sp>
              <p:nvSpPr>
                <p:cNvPr id="50" name="流程图: 接点 69">
                  <a:extLst>
                    <a:ext uri="{FF2B5EF4-FFF2-40B4-BE49-F238E27FC236}">
                      <a16:creationId xmlns:a16="http://schemas.microsoft.com/office/drawing/2014/main" id="{4A052743-4B8B-EEC7-8F9C-F7E0BCB102B1}"/>
                    </a:ext>
                  </a:extLst>
                </p:cNvPr>
                <p:cNvSpPr/>
                <p:nvPr/>
              </p:nvSpPr>
              <p:spPr>
                <a:xfrm>
                  <a:off x="4081847" y="2662690"/>
                  <a:ext cx="1922655" cy="1819692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1" name="流程图: 接点 70">
                  <a:extLst>
                    <a:ext uri="{FF2B5EF4-FFF2-40B4-BE49-F238E27FC236}">
                      <a16:creationId xmlns:a16="http://schemas.microsoft.com/office/drawing/2014/main" id="{1379FD42-41D6-BE3F-57BB-43F37B4F36FA}"/>
                    </a:ext>
                  </a:extLst>
                </p:cNvPr>
                <p:cNvSpPr/>
                <p:nvPr/>
              </p:nvSpPr>
              <p:spPr>
                <a:xfrm>
                  <a:off x="3277424" y="2666390"/>
                  <a:ext cx="1922655" cy="1819692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52" name="直接箭头连接符 71">
                  <a:extLst>
                    <a:ext uri="{FF2B5EF4-FFF2-40B4-BE49-F238E27FC236}">
                      <a16:creationId xmlns:a16="http://schemas.microsoft.com/office/drawing/2014/main" id="{01978E00-C603-E21D-9909-2C6F647D3B37}"/>
                    </a:ext>
                  </a:extLst>
                </p:cNvPr>
                <p:cNvCxnSpPr/>
                <p:nvPr/>
              </p:nvCxnSpPr>
              <p:spPr>
                <a:xfrm flipH="1">
                  <a:off x="4773978" y="3312986"/>
                  <a:ext cx="99750" cy="6370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流程图: 接点 72">
                  <a:extLst>
                    <a:ext uri="{FF2B5EF4-FFF2-40B4-BE49-F238E27FC236}">
                      <a16:creationId xmlns:a16="http://schemas.microsoft.com/office/drawing/2014/main" id="{8133E91E-606A-837B-AED6-1E32D229EB28}"/>
                    </a:ext>
                  </a:extLst>
                </p:cNvPr>
                <p:cNvSpPr/>
                <p:nvPr/>
              </p:nvSpPr>
              <p:spPr>
                <a:xfrm>
                  <a:off x="4440227" y="3030244"/>
                  <a:ext cx="1193818" cy="1129885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4" name="流程图: 接点 73">
                  <a:extLst>
                    <a:ext uri="{FF2B5EF4-FFF2-40B4-BE49-F238E27FC236}">
                      <a16:creationId xmlns:a16="http://schemas.microsoft.com/office/drawing/2014/main" id="{FBEDD5A6-1318-071F-3F3F-249E3752EAD3}"/>
                    </a:ext>
                  </a:extLst>
                </p:cNvPr>
                <p:cNvSpPr/>
                <p:nvPr/>
              </p:nvSpPr>
              <p:spPr>
                <a:xfrm>
                  <a:off x="3641843" y="3035256"/>
                  <a:ext cx="1193818" cy="1129885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D6D4FDB8-F3C1-F206-728B-5BE396C0DD99}"/>
                    </a:ext>
                  </a:extLst>
                </p:cNvPr>
                <p:cNvSpPr/>
                <p:nvPr/>
              </p:nvSpPr>
              <p:spPr>
                <a:xfrm>
                  <a:off x="4488460" y="4213207"/>
                  <a:ext cx="347135" cy="3380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8626DD90-2875-BC1F-5B1A-D98D19FB69B0}"/>
                    </a:ext>
                  </a:extLst>
                </p:cNvPr>
                <p:cNvSpPr/>
                <p:nvPr/>
              </p:nvSpPr>
              <p:spPr>
                <a:xfrm>
                  <a:off x="4435928" y="3079322"/>
                  <a:ext cx="1085145" cy="10282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1" name="箭头: 下 30">
                <a:extLst>
                  <a:ext uri="{FF2B5EF4-FFF2-40B4-BE49-F238E27FC236}">
                    <a16:creationId xmlns:a16="http://schemas.microsoft.com/office/drawing/2014/main" id="{F983B874-E623-7ECD-6AD9-47930097788D}"/>
                  </a:ext>
                </a:extLst>
              </p:cNvPr>
              <p:cNvSpPr/>
              <p:nvPr/>
            </p:nvSpPr>
            <p:spPr>
              <a:xfrm>
                <a:off x="6050411" y="3119610"/>
                <a:ext cx="64039" cy="18210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C09665-15DB-A4AE-3A90-2DEABE7A1588}"/>
                  </a:ext>
                </a:extLst>
              </p:cNvPr>
              <p:cNvSpPr txBox="1"/>
              <p:nvPr/>
            </p:nvSpPr>
            <p:spPr>
              <a:xfrm>
                <a:off x="5318277" y="4121343"/>
                <a:ext cx="1592347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Detonation mode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DEE3C50-CC33-C5D2-E25C-347BB2F9A8C4}"/>
                  </a:ext>
                </a:extLst>
              </p:cNvPr>
              <p:cNvGrpSpPr/>
              <p:nvPr/>
            </p:nvGrpSpPr>
            <p:grpSpPr>
              <a:xfrm>
                <a:off x="6679846" y="3276372"/>
                <a:ext cx="1335286" cy="778383"/>
                <a:chOff x="6103856" y="2698953"/>
                <a:chExt cx="3249682" cy="1846503"/>
              </a:xfrm>
            </p:grpSpPr>
            <p:sp>
              <p:nvSpPr>
                <p:cNvPr id="46" name="流程图: 接点 65">
                  <a:extLst>
                    <a:ext uri="{FF2B5EF4-FFF2-40B4-BE49-F238E27FC236}">
                      <a16:creationId xmlns:a16="http://schemas.microsoft.com/office/drawing/2014/main" id="{1ABC4469-0102-2961-9A36-3C1C0709FFAE}"/>
                    </a:ext>
                  </a:extLst>
                </p:cNvPr>
                <p:cNvSpPr/>
                <p:nvPr/>
              </p:nvSpPr>
              <p:spPr>
                <a:xfrm>
                  <a:off x="7430883" y="2698953"/>
                  <a:ext cx="1922655" cy="1819693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7" name="流程图: 接点 66">
                  <a:extLst>
                    <a:ext uri="{FF2B5EF4-FFF2-40B4-BE49-F238E27FC236}">
                      <a16:creationId xmlns:a16="http://schemas.microsoft.com/office/drawing/2014/main" id="{0810B099-EE96-C7CC-25A0-B75403F437E4}"/>
                    </a:ext>
                  </a:extLst>
                </p:cNvPr>
                <p:cNvSpPr/>
                <p:nvPr/>
              </p:nvSpPr>
              <p:spPr>
                <a:xfrm>
                  <a:off x="6103856" y="2725763"/>
                  <a:ext cx="1922655" cy="1819693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8" name="流程图: 接点 67">
                  <a:extLst>
                    <a:ext uri="{FF2B5EF4-FFF2-40B4-BE49-F238E27FC236}">
                      <a16:creationId xmlns:a16="http://schemas.microsoft.com/office/drawing/2014/main" id="{6134CCDC-738C-416D-23DE-31845EAC59E0}"/>
                    </a:ext>
                  </a:extLst>
                </p:cNvPr>
                <p:cNvSpPr/>
                <p:nvPr/>
              </p:nvSpPr>
              <p:spPr>
                <a:xfrm>
                  <a:off x="7735610" y="2969920"/>
                  <a:ext cx="1313199" cy="1242874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9" name="流程图: 接点 68">
                  <a:extLst>
                    <a:ext uri="{FF2B5EF4-FFF2-40B4-BE49-F238E27FC236}">
                      <a16:creationId xmlns:a16="http://schemas.microsoft.com/office/drawing/2014/main" id="{14C6C6F1-C7DC-7080-460C-91A0619B5028}"/>
                    </a:ext>
                  </a:extLst>
                </p:cNvPr>
                <p:cNvSpPr/>
                <p:nvPr/>
              </p:nvSpPr>
              <p:spPr>
                <a:xfrm>
                  <a:off x="6413267" y="3005092"/>
                  <a:ext cx="1313199" cy="1242874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22A9B5B-9486-143E-0A54-2CB1A7FC4FF3}"/>
                  </a:ext>
                </a:extLst>
              </p:cNvPr>
              <p:cNvGrpSpPr/>
              <p:nvPr/>
            </p:nvGrpSpPr>
            <p:grpSpPr>
              <a:xfrm>
                <a:off x="6732753" y="2606642"/>
                <a:ext cx="1241517" cy="636530"/>
                <a:chOff x="6328564" y="1883250"/>
                <a:chExt cx="2270080" cy="1134482"/>
              </a:xfrm>
            </p:grpSpPr>
            <p:sp>
              <p:nvSpPr>
                <p:cNvPr id="41" name="流程图: 接点 60">
                  <a:extLst>
                    <a:ext uri="{FF2B5EF4-FFF2-40B4-BE49-F238E27FC236}">
                      <a16:creationId xmlns:a16="http://schemas.microsoft.com/office/drawing/2014/main" id="{4A145241-B990-DF80-0458-0AB7C57EBFCA}"/>
                    </a:ext>
                  </a:extLst>
                </p:cNvPr>
                <p:cNvSpPr/>
                <p:nvPr/>
              </p:nvSpPr>
              <p:spPr>
                <a:xfrm>
                  <a:off x="7404827" y="1883250"/>
                  <a:ext cx="1193817" cy="1129887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2" name="流程图: 接点 61">
                  <a:extLst>
                    <a:ext uri="{FF2B5EF4-FFF2-40B4-BE49-F238E27FC236}">
                      <a16:creationId xmlns:a16="http://schemas.microsoft.com/office/drawing/2014/main" id="{825DBB2F-FDC7-994B-0F16-669860929132}"/>
                    </a:ext>
                  </a:extLst>
                </p:cNvPr>
                <p:cNvSpPr/>
                <p:nvPr/>
              </p:nvSpPr>
              <p:spPr>
                <a:xfrm>
                  <a:off x="6328564" y="1887845"/>
                  <a:ext cx="1193817" cy="1129887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3" name="流程图: 接点 62">
                  <a:extLst>
                    <a:ext uri="{FF2B5EF4-FFF2-40B4-BE49-F238E27FC236}">
                      <a16:creationId xmlns:a16="http://schemas.microsoft.com/office/drawing/2014/main" id="{68A8C5D7-1752-E3A1-479D-D3D6471B79C2}"/>
                    </a:ext>
                  </a:extLst>
                </p:cNvPr>
                <p:cNvSpPr/>
                <p:nvPr/>
              </p:nvSpPr>
              <p:spPr>
                <a:xfrm>
                  <a:off x="7559820" y="2030187"/>
                  <a:ext cx="896933" cy="84890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4" name="流程图: 接点 63">
                  <a:extLst>
                    <a:ext uri="{FF2B5EF4-FFF2-40B4-BE49-F238E27FC236}">
                      <a16:creationId xmlns:a16="http://schemas.microsoft.com/office/drawing/2014/main" id="{28A388E5-D39E-EAC9-D93E-5753F7A6BDAA}"/>
                    </a:ext>
                  </a:extLst>
                </p:cNvPr>
                <p:cNvSpPr/>
                <p:nvPr/>
              </p:nvSpPr>
              <p:spPr>
                <a:xfrm>
                  <a:off x="6483557" y="2032810"/>
                  <a:ext cx="896933" cy="84890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5" name="流程图: 接点 64">
                  <a:extLst>
                    <a:ext uri="{FF2B5EF4-FFF2-40B4-BE49-F238E27FC236}">
                      <a16:creationId xmlns:a16="http://schemas.microsoft.com/office/drawing/2014/main" id="{53605B50-45CF-02D1-A6D0-18E4CB050715}"/>
                    </a:ext>
                  </a:extLst>
                </p:cNvPr>
                <p:cNvSpPr/>
                <p:nvPr/>
              </p:nvSpPr>
              <p:spPr>
                <a:xfrm>
                  <a:off x="7378955" y="2605536"/>
                  <a:ext cx="174024" cy="176812"/>
                </a:xfrm>
                <a:prstGeom prst="flowChartConnector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5" name="箭头: 下 34">
                <a:extLst>
                  <a:ext uri="{FF2B5EF4-FFF2-40B4-BE49-F238E27FC236}">
                    <a16:creationId xmlns:a16="http://schemas.microsoft.com/office/drawing/2014/main" id="{70A3309D-0AC8-C1D6-CE78-B228535DD956}"/>
                  </a:ext>
                </a:extLst>
              </p:cNvPr>
              <p:cNvSpPr/>
              <p:nvPr/>
            </p:nvSpPr>
            <p:spPr>
              <a:xfrm>
                <a:off x="7307668" y="3134273"/>
                <a:ext cx="65086" cy="18210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93C1B42-763B-275C-5C13-347BE5D5D694}"/>
                  </a:ext>
                </a:extLst>
              </p:cNvPr>
              <p:cNvSpPr/>
              <p:nvPr/>
            </p:nvSpPr>
            <p:spPr>
              <a:xfrm>
                <a:off x="6879849" y="4124336"/>
                <a:ext cx="939257" cy="20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Deflagration mode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流程图: 接点 36">
                <a:extLst>
                  <a:ext uri="{FF2B5EF4-FFF2-40B4-BE49-F238E27FC236}">
                    <a16:creationId xmlns:a16="http://schemas.microsoft.com/office/drawing/2014/main" id="{C2FC1CBB-6D88-9BD8-F6C0-C65844758668}"/>
                  </a:ext>
                </a:extLst>
              </p:cNvPr>
              <p:cNvSpPr/>
              <p:nvPr/>
            </p:nvSpPr>
            <p:spPr>
              <a:xfrm>
                <a:off x="6319694" y="4409905"/>
                <a:ext cx="789876" cy="790996"/>
              </a:xfrm>
              <a:prstGeom prst="flowChartConnector">
                <a:avLst/>
              </a:prstGeom>
              <a:blipFill>
                <a:blip r:embed="rId5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D57F83E-0056-2912-5951-EFFB656C2B4B}"/>
                  </a:ext>
                </a:extLst>
              </p:cNvPr>
              <p:cNvSpPr txBox="1"/>
              <p:nvPr/>
            </p:nvSpPr>
            <p:spPr>
              <a:xfrm>
                <a:off x="4521211" y="2800172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Bubble collision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箭头连接符 38">
                <a:extLst>
                  <a:ext uri="{FF2B5EF4-FFF2-40B4-BE49-F238E27FC236}">
                    <a16:creationId xmlns:a16="http://schemas.microsoft.com/office/drawing/2014/main" id="{0ABD1D76-71AE-27D3-B1ED-03598FA257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1786" y="2970192"/>
                <a:ext cx="849638" cy="1409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EDFED8-08E6-2E74-023D-61F64695FEE0}"/>
                  </a:ext>
                </a:extLst>
              </p:cNvPr>
              <p:cNvSpPr txBox="1"/>
              <p:nvPr/>
            </p:nvSpPr>
            <p:spPr>
              <a:xfrm>
                <a:off x="4519350" y="3525102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Overlapping of sound shell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箭头连接符 40">
                <a:extLst>
                  <a:ext uri="{FF2B5EF4-FFF2-40B4-BE49-F238E27FC236}">
                    <a16:creationId xmlns:a16="http://schemas.microsoft.com/office/drawing/2014/main" id="{6B564E67-D54D-B996-1D44-5CF085335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70226" y="3746163"/>
                <a:ext cx="635414" cy="30008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59E08F-3E96-792B-F73A-E5C3FD71D783}"/>
                  </a:ext>
                </a:extLst>
              </p:cNvPr>
              <p:cNvSpPr txBox="1"/>
              <p:nvPr/>
            </p:nvSpPr>
            <p:spPr>
              <a:xfrm>
                <a:off x="5171144" y="1900865"/>
                <a:ext cx="3151131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Formation and expansion of bubbles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27E4807-F677-4034-25BC-BDF17A0C659D}"/>
                  </a:ext>
                </a:extLst>
              </p:cNvPr>
              <p:cNvSpPr txBox="1"/>
              <p:nvPr/>
            </p:nvSpPr>
            <p:spPr>
              <a:xfrm>
                <a:off x="7023003" y="4727996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Turbulence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67E6895E-E716-B291-58AC-EF6A98BCB136}"/>
                  </a:ext>
                </a:extLst>
              </p:cNvPr>
              <p:cNvGrpSpPr/>
              <p:nvPr/>
            </p:nvGrpSpPr>
            <p:grpSpPr>
              <a:xfrm rot="2759422">
                <a:off x="5790014" y="2103136"/>
                <a:ext cx="558323" cy="535476"/>
                <a:chOff x="3856087" y="413043"/>
                <a:chExt cx="995096" cy="979104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FD24E921-FF9E-B189-6627-C0CB43754246}"/>
                    </a:ext>
                  </a:extLst>
                </p:cNvPr>
                <p:cNvSpPr/>
                <p:nvPr/>
              </p:nvSpPr>
              <p:spPr>
                <a:xfrm>
                  <a:off x="4018422" y="577347"/>
                  <a:ext cx="645189" cy="64518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0560" tIns="20281" rIns="40560" bIns="202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798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37" name="直接箭头连接符 56">
                  <a:extLst>
                    <a:ext uri="{FF2B5EF4-FFF2-40B4-BE49-F238E27FC236}">
                      <a16:creationId xmlns:a16="http://schemas.microsoft.com/office/drawing/2014/main" id="{3DD7B34E-40EF-5CA5-0BB2-D7450259EF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41016" y="413043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57">
                  <a:extLst>
                    <a:ext uri="{FF2B5EF4-FFF2-40B4-BE49-F238E27FC236}">
                      <a16:creationId xmlns:a16="http://schemas.microsoft.com/office/drawing/2014/main" id="{E0B66109-5F65-7931-7B49-42CD055B3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016" y="1140147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58">
                  <a:extLst>
                    <a:ext uri="{FF2B5EF4-FFF2-40B4-BE49-F238E27FC236}">
                      <a16:creationId xmlns:a16="http://schemas.microsoft.com/office/drawing/2014/main" id="{2D6B52E5-1EFC-0FCC-C0F0-81B40D844F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183" y="909123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59">
                  <a:extLst>
                    <a:ext uri="{FF2B5EF4-FFF2-40B4-BE49-F238E27FC236}">
                      <a16:creationId xmlns:a16="http://schemas.microsoft.com/office/drawing/2014/main" id="{FE7451B1-7B89-8461-71EA-D271B1723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6087" y="899941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AE403B3-0DE1-98A6-6A70-735983B004D5}"/>
                  </a:ext>
                </a:extLst>
              </p:cNvPr>
              <p:cNvGrpSpPr/>
              <p:nvPr/>
            </p:nvGrpSpPr>
            <p:grpSpPr>
              <a:xfrm rot="2574315">
                <a:off x="7067379" y="2113868"/>
                <a:ext cx="544222" cy="549351"/>
                <a:chOff x="3856087" y="413043"/>
                <a:chExt cx="995096" cy="979104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D25A46C7-2B62-091F-8F8A-3B6B47937E1C}"/>
                    </a:ext>
                  </a:extLst>
                </p:cNvPr>
                <p:cNvSpPr/>
                <p:nvPr/>
              </p:nvSpPr>
              <p:spPr>
                <a:xfrm>
                  <a:off x="4018422" y="577347"/>
                  <a:ext cx="645189" cy="64518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0560" tIns="20281" rIns="40560" bIns="202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798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32" name="直接箭头连接符 51">
                  <a:extLst>
                    <a:ext uri="{FF2B5EF4-FFF2-40B4-BE49-F238E27FC236}">
                      <a16:creationId xmlns:a16="http://schemas.microsoft.com/office/drawing/2014/main" id="{E3B283EC-F7C6-4822-858F-67E902E32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41016" y="413043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52">
                  <a:extLst>
                    <a:ext uri="{FF2B5EF4-FFF2-40B4-BE49-F238E27FC236}">
                      <a16:creationId xmlns:a16="http://schemas.microsoft.com/office/drawing/2014/main" id="{629245EA-AC69-31B0-C760-43ECE13A2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016" y="1140147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53">
                  <a:extLst>
                    <a:ext uri="{FF2B5EF4-FFF2-40B4-BE49-F238E27FC236}">
                      <a16:creationId xmlns:a16="http://schemas.microsoft.com/office/drawing/2014/main" id="{1FFAEDC8-DD87-528C-604D-1CA37D3A61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183" y="909123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箭头连接符 54">
                  <a:extLst>
                    <a:ext uri="{FF2B5EF4-FFF2-40B4-BE49-F238E27FC236}">
                      <a16:creationId xmlns:a16="http://schemas.microsoft.com/office/drawing/2014/main" id="{099C32FE-4049-7BBA-E768-9EF4D13E0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6087" y="899941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箭头: 下 45">
                <a:extLst>
                  <a:ext uri="{FF2B5EF4-FFF2-40B4-BE49-F238E27FC236}">
                    <a16:creationId xmlns:a16="http://schemas.microsoft.com/office/drawing/2014/main" id="{0F00C9D6-BF23-DD96-34CA-0C046CA19BDA}"/>
                  </a:ext>
                </a:extLst>
              </p:cNvPr>
              <p:cNvSpPr/>
              <p:nvPr/>
            </p:nvSpPr>
            <p:spPr>
              <a:xfrm>
                <a:off x="4211039" y="1771621"/>
                <a:ext cx="306417" cy="3502554"/>
              </a:xfrm>
              <a:prstGeom prst="downArrow">
                <a:avLst/>
              </a:prstGeom>
              <a:gradFill flip="none" rotWithShape="1">
                <a:gsLst>
                  <a:gs pos="100000">
                    <a:srgbClr val="FF0000"/>
                  </a:gs>
                  <a:gs pos="60000">
                    <a:srgbClr val="FFFF00"/>
                  </a:gs>
                  <a:gs pos="40000">
                    <a:srgbClr val="00B050"/>
                  </a:gs>
                  <a:gs pos="80000">
                    <a:srgbClr val="FFC000"/>
                  </a:gs>
                  <a:gs pos="20000">
                    <a:srgbClr val="0070C0"/>
                  </a:gs>
                  <a:gs pos="0">
                    <a:srgbClr val="002060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cxnSp>
            <p:nvCxnSpPr>
              <p:cNvPr id="27" name="直接箭头连接符 46">
                <a:extLst>
                  <a:ext uri="{FF2B5EF4-FFF2-40B4-BE49-F238E27FC236}">
                    <a16:creationId xmlns:a16="http://schemas.microsoft.com/office/drawing/2014/main" id="{CBBFCBC8-CC77-AA0D-06DC-B888DF3CB7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66502" y="3071950"/>
                <a:ext cx="301572" cy="1305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47">
                <a:extLst>
                  <a:ext uri="{FF2B5EF4-FFF2-40B4-BE49-F238E27FC236}">
                    <a16:creationId xmlns:a16="http://schemas.microsoft.com/office/drawing/2014/main" id="{3267A7B2-C0CA-10FD-2F5A-CF308AF01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6984" y="3120765"/>
                <a:ext cx="330900" cy="13278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49FC2CD-2103-930E-C581-47B3C95294E3}"/>
                  </a:ext>
                </a:extLst>
              </p:cNvPr>
              <p:cNvSpPr txBox="1"/>
              <p:nvPr/>
            </p:nvSpPr>
            <p:spPr>
              <a:xfrm>
                <a:off x="4511097" y="3205433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Shells of rarefaction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3F9AFCF-E7BD-09A8-ECA8-A3E83226403D}"/>
                  </a:ext>
                </a:extLst>
              </p:cNvPr>
              <p:cNvSpPr txBox="1"/>
              <p:nvPr/>
            </p:nvSpPr>
            <p:spPr>
              <a:xfrm>
                <a:off x="8097682" y="3267391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Shells of compression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F74A15A-47CA-4663-2DB4-EE56A0F56DE6}"/>
                </a:ext>
              </a:extLst>
            </p:cNvPr>
            <p:cNvSpPr txBox="1"/>
            <p:nvPr/>
          </p:nvSpPr>
          <p:spPr>
            <a:xfrm>
              <a:off x="4354873" y="1955784"/>
              <a:ext cx="369332" cy="23584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Decreasing temperature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A7EE5AC2-BD0D-512A-6B7F-54A11CAC59B6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Various GW generation mechanisms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D701CCF-B91B-2E7A-D90A-0B8B4034A994}"/>
              </a:ext>
            </a:extLst>
          </p:cNvPr>
          <p:cNvSpPr txBox="1"/>
          <p:nvPr/>
        </p:nvSpPr>
        <p:spPr>
          <a:xfrm>
            <a:off x="8782923" y="542490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000000"/>
                </a:solidFill>
                <a:effectLst/>
                <a:latin typeface="Helvetica" pitchFamily="2" charset="0"/>
              </a:rPr>
              <a:t>Wang, et. al.  PRD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543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6E141-7442-CCA6-2E25-C7897C05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1A03601-A3C1-68DC-0C55-76367911A1F1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176237-67E1-9A33-4EEB-B79AAB77069A}"/>
              </a:ext>
            </a:extLst>
          </p:cNvPr>
          <p:cNvSpPr txBox="1"/>
          <p:nvPr/>
        </p:nvSpPr>
        <p:spPr>
          <a:xfrm>
            <a:off x="8263966" y="1412250"/>
            <a:ext cx="353498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(Semi) analytical approach: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4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Sound shell model</a:t>
            </a:r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Modeling of the relevant sources</a:t>
            </a:r>
          </a:p>
          <a:p>
            <a:pPr algn="just"/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 basic assumptions</a:t>
            </a:r>
          </a:p>
          <a:p>
            <a:pPr algn="just"/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 physics insight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 cost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Robustness of assumptions and modeling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7A70522-321B-F8C1-B338-4F0534BC7B45}"/>
              </a:ext>
            </a:extLst>
          </p:cNvPr>
          <p:cNvSpPr txBox="1"/>
          <p:nvPr/>
        </p:nvSpPr>
        <p:spPr>
          <a:xfrm>
            <a:off x="314783" y="1412250"/>
            <a:ext cx="34803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Full Hydrodynamical simulation: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Require a simulation volume large enough.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grid spacing must be small enough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 priori assumptions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robust predictions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Phenomenological friction term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numerically expensive / time consuming </a:t>
            </a:r>
          </a:p>
        </p:txBody>
      </p:sp>
      <p:cxnSp>
        <p:nvCxnSpPr>
          <p:cNvPr id="5" name="直接连接符 6">
            <a:extLst>
              <a:ext uri="{FF2B5EF4-FFF2-40B4-BE49-F238E27FC236}">
                <a16:creationId xmlns:a16="http://schemas.microsoft.com/office/drawing/2014/main" id="{13D4EF74-C4F4-9CC4-25AB-6D126F8554C7}"/>
              </a:ext>
            </a:extLst>
          </p:cNvPr>
          <p:cNvCxnSpPr>
            <a:cxnSpLocks/>
          </p:cNvCxnSpPr>
          <p:nvPr/>
        </p:nvCxnSpPr>
        <p:spPr>
          <a:xfrm flipV="1">
            <a:off x="317748" y="3523174"/>
            <a:ext cx="9180000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9">
            <a:extLst>
              <a:ext uri="{FF2B5EF4-FFF2-40B4-BE49-F238E27FC236}">
                <a16:creationId xmlns:a16="http://schemas.microsoft.com/office/drawing/2014/main" id="{567173A8-1561-8676-867B-B764866A85A8}"/>
              </a:ext>
            </a:extLst>
          </p:cNvPr>
          <p:cNvCxnSpPr>
            <a:cxnSpLocks/>
          </p:cNvCxnSpPr>
          <p:nvPr/>
        </p:nvCxnSpPr>
        <p:spPr>
          <a:xfrm>
            <a:off x="3826482" y="1277688"/>
            <a:ext cx="0" cy="461547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2">
            <a:extLst>
              <a:ext uri="{FF2B5EF4-FFF2-40B4-BE49-F238E27FC236}">
                <a16:creationId xmlns:a16="http://schemas.microsoft.com/office/drawing/2014/main" id="{00367597-5E78-6977-AD46-03714EDE5DC1}"/>
              </a:ext>
            </a:extLst>
          </p:cNvPr>
          <p:cNvCxnSpPr>
            <a:cxnSpLocks/>
          </p:cNvCxnSpPr>
          <p:nvPr/>
        </p:nvCxnSpPr>
        <p:spPr>
          <a:xfrm>
            <a:off x="314783" y="5902275"/>
            <a:ext cx="11559467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id="{CA409023-52D6-CAEE-4BA5-F34B22AA5C8C}"/>
              </a:ext>
            </a:extLst>
          </p:cNvPr>
          <p:cNvCxnSpPr>
            <a:cxnSpLocks/>
          </p:cNvCxnSpPr>
          <p:nvPr/>
        </p:nvCxnSpPr>
        <p:spPr>
          <a:xfrm>
            <a:off x="317749" y="1277688"/>
            <a:ext cx="11556501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04115BC-532A-A728-64E2-FA2462D351AB}"/>
              </a:ext>
            </a:extLst>
          </p:cNvPr>
          <p:cNvSpPr txBox="1"/>
          <p:nvPr/>
        </p:nvSpPr>
        <p:spPr>
          <a:xfrm>
            <a:off x="190763" y="357981"/>
            <a:ext cx="821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Numerical vs. semi-analytical methods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cxnSp>
        <p:nvCxnSpPr>
          <p:cNvPr id="12" name="直接连接符 9">
            <a:extLst>
              <a:ext uri="{FF2B5EF4-FFF2-40B4-BE49-F238E27FC236}">
                <a16:creationId xmlns:a16="http://schemas.microsoft.com/office/drawing/2014/main" id="{16440D35-5C94-CBF0-E9FD-5A50AB23D80B}"/>
              </a:ext>
            </a:extLst>
          </p:cNvPr>
          <p:cNvCxnSpPr>
            <a:cxnSpLocks/>
          </p:cNvCxnSpPr>
          <p:nvPr/>
        </p:nvCxnSpPr>
        <p:spPr>
          <a:xfrm>
            <a:off x="7989778" y="1319763"/>
            <a:ext cx="24582" cy="45482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FFE8925-BAE1-0A2C-2EDB-6F3BF3E3AEC0}"/>
              </a:ext>
            </a:extLst>
          </p:cNvPr>
          <p:cNvSpPr txBox="1"/>
          <p:nvPr/>
        </p:nvSpPr>
        <p:spPr>
          <a:xfrm>
            <a:off x="4011844" y="1412250"/>
            <a:ext cx="39664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Higgsless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(Hybrid) Hydrodynamical simulation: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Higgs (fluid only)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grid spacing can be larger</a:t>
            </a:r>
          </a:p>
          <a:p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Higher 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Higher flexibility (with realistic </a:t>
            </a:r>
            <a:r>
              <a:rPr lang="en-US" altLang="zh-CN" sz="16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EoS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/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assumptions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Complicate to  implement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908C193-1E89-771E-9FB5-66DE8F35C2AC}"/>
              </a:ext>
            </a:extLst>
          </p:cNvPr>
          <p:cNvSpPr txBox="1"/>
          <p:nvPr/>
        </p:nvSpPr>
        <p:spPr>
          <a:xfrm>
            <a:off x="314783" y="6071126"/>
            <a:ext cx="2891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Hindmarsh, et. al.  PRL 2013;</a:t>
            </a:r>
          </a:p>
          <a:p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Hindmarsh, et. al.  PRD 2015 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2DF616-0DF5-23AD-26FF-EF030A7596E1}"/>
              </a:ext>
            </a:extLst>
          </p:cNvPr>
          <p:cNvSpPr txBox="1"/>
          <p:nvPr/>
        </p:nvSpPr>
        <p:spPr>
          <a:xfrm>
            <a:off x="3789146" y="6027719"/>
            <a:ext cx="4474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Jinno</a:t>
            </a:r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, et. al.  JCAP 2021; </a:t>
            </a:r>
            <a:r>
              <a:rPr lang="en" altLang="zh-CN" sz="1400" dirty="0" err="1">
                <a:solidFill>
                  <a:srgbClr val="000000"/>
                </a:solidFill>
                <a:effectLst/>
                <a:latin typeface="Helvetica" pitchFamily="2" charset="0"/>
              </a:rPr>
              <a:t>Jinno</a:t>
            </a:r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, et. al.  JCAP 2023;</a:t>
            </a:r>
          </a:p>
          <a:p>
            <a:r>
              <a:rPr lang="en" altLang="zh-CN" sz="1400" dirty="0">
                <a:solidFill>
                  <a:srgbClr val="000000"/>
                </a:solidFill>
                <a:latin typeface="Helvetica" pitchFamily="2" charset="0"/>
              </a:rPr>
              <a:t>Tian, et. al. EPJC 2025; Wang, CT, et. al. 2409.06599</a:t>
            </a:r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 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7EE25A-C9A5-B5B0-D657-0C8E99576DDF}"/>
              </a:ext>
            </a:extLst>
          </p:cNvPr>
          <p:cNvSpPr txBox="1"/>
          <p:nvPr/>
        </p:nvSpPr>
        <p:spPr>
          <a:xfrm>
            <a:off x="8402855" y="6027718"/>
            <a:ext cx="2613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Hindmarsh, et. al.  PRL 2019;</a:t>
            </a:r>
          </a:p>
          <a:p>
            <a:r>
              <a:rPr lang="en" altLang="zh-CN" sz="1400" dirty="0">
                <a:solidFill>
                  <a:srgbClr val="000000"/>
                </a:solidFill>
                <a:effectLst/>
                <a:latin typeface="Helvetica" pitchFamily="2" charset="0"/>
              </a:rPr>
              <a:t>Hindmarsh, et. al.  JCAP 2019</a:t>
            </a:r>
          </a:p>
        </p:txBody>
      </p:sp>
    </p:spTree>
    <p:extLst>
      <p:ext uri="{BB962C8B-B14F-4D97-AF65-F5344CB8AC3E}">
        <p14:creationId xmlns:p14="http://schemas.microsoft.com/office/powerpoint/2010/main" val="239461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68169</TotalTime>
  <Words>819</Words>
  <Application>Microsoft Macintosh PowerPoint</Application>
  <PresentationFormat>宽屏</PresentationFormat>
  <Paragraphs>170</Paragraphs>
  <Slides>23</Slides>
  <Notes>22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Microsoft YaHei</vt:lpstr>
      <vt:lpstr>Microsoft YaHei</vt:lpstr>
      <vt:lpstr>Arial</vt:lpstr>
      <vt:lpstr>Calibri</vt:lpstr>
      <vt:lpstr>Cambria Math</vt:lpstr>
      <vt:lpstr>Chalkboard</vt:lpstr>
      <vt:lpstr>Helvetica</vt:lpstr>
      <vt:lpstr>Times New Roman</vt:lpstr>
      <vt:lpstr>Wingdings</vt:lpstr>
      <vt:lpstr>Office 主题​​</vt:lpstr>
      <vt:lpstr>  Emulating gravitational wave spectra from sound waves during FOPTs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general relativistic oscillon preheating and gauge puzzles in GWs</dc:title>
  <dc:creator>c t</dc:creator>
  <cp:lastModifiedBy>a4726</cp:lastModifiedBy>
  <cp:revision>736</cp:revision>
  <dcterms:created xsi:type="dcterms:W3CDTF">2022-08-14T04:58:28Z</dcterms:created>
  <dcterms:modified xsi:type="dcterms:W3CDTF">2025-09-27T07:25:58Z</dcterms:modified>
</cp:coreProperties>
</file>