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460" r:id="rId3"/>
    <p:sldId id="438" r:id="rId5"/>
    <p:sldId id="458" r:id="rId6"/>
    <p:sldId id="463" r:id="rId7"/>
    <p:sldId id="455" r:id="rId8"/>
    <p:sldId id="457" r:id="rId9"/>
    <p:sldId id="453" r:id="rId10"/>
    <p:sldId id="447" r:id="rId11"/>
    <p:sldId id="446" r:id="rId12"/>
    <p:sldId id="466" r:id="rId13"/>
    <p:sldId id="459" r:id="rId14"/>
    <p:sldId id="464" r:id="rId15"/>
    <p:sldId id="467" r:id="rId16"/>
    <p:sldId id="468" r:id="rId17"/>
    <p:sldId id="454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1" userDrawn="1">
          <p15:clr>
            <a:srgbClr val="A4A3A4"/>
          </p15:clr>
        </p15:guide>
        <p15:guide id="2" pos="3716" userDrawn="1">
          <p15:clr>
            <a:srgbClr val="A4A3A4"/>
          </p15:clr>
        </p15:guide>
        <p15:guide id="3" pos="5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F5F7FA"/>
    <a:srgbClr val="FFFFFF"/>
    <a:srgbClr val="2E75B6"/>
    <a:srgbClr val="0285C8"/>
    <a:srgbClr val="EAF7FF"/>
    <a:srgbClr val="C82E42"/>
    <a:srgbClr val="EDECF1"/>
    <a:srgbClr val="71A8EB"/>
    <a:srgbClr val="004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7" autoAdjust="0"/>
    <p:restoredTop sz="79887" autoAdjust="0"/>
  </p:normalViewPr>
  <p:slideViewPr>
    <p:cSldViewPr snapToGrid="0" showGuides="1">
      <p:cViewPr varScale="1">
        <p:scale>
          <a:sx n="77" d="100"/>
          <a:sy n="77" d="100"/>
        </p:scale>
        <p:origin x="723" y="60"/>
      </p:cViewPr>
      <p:guideLst>
        <p:guide orient="horz" pos="2271"/>
        <p:guide pos="3716"/>
        <p:guide pos="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38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4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4C733-F0E0-644D-B3A4-39804909063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1D347-AA57-044E-B1C6-604B2ED35E3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8DD32-5278-4062-9EEB-59D988D788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2E043-A863-4340-9FD2-971A9D9F664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7350" y="849313"/>
            <a:ext cx="4075113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Good afternoon every one. I am junxi shi, from UCAS. My title is --- 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EC87FF-D178-4043-B025-40B269F28A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we present detailed histogram. The x axis is still the ratio. With joint observation the contour shifts to left. It shows the effect of joint observation.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E043-A863-4340-9FD2-971A9D9F66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 proper way to deal with gap problem is to reconstruct the gapped signals.</a:t>
            </a:r>
            <a:endParaRPr lang="en-US" altLang="zh-CN" dirty="0"/>
          </a:p>
          <a:p>
            <a:r>
              <a:rPr lang="en-US" altLang="zh-CN" dirty="0"/>
              <a:t>Some previous researchers have utilised i</a:t>
            </a:r>
            <a:r>
              <a:rPr lang="en-US" altLang="zh-CN" dirty="0"/>
              <a:t>mprinting method to reconstruct gapped data.</a:t>
            </a:r>
            <a:endParaRPr lang="en-US" altLang="zh-CN" dirty="0"/>
          </a:p>
          <a:p>
            <a:r>
              <a:rPr lang="en-US" altLang="zh-CN" dirty="0"/>
              <a:t>Our group also achieves ML to .</a:t>
            </a:r>
            <a:endParaRPr lang="en-US" altLang="zh-CN" dirty="0"/>
          </a:p>
          <a:p>
            <a:r>
              <a:rPr lang="en-US" altLang="zh-CN" dirty="0"/>
              <a:t>Give a breif description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My group member ---</a:t>
            </a:r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E043-A863-4340-9FD2-971A9D9F66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Secondary, I want to talk about non</a:t>
            </a:r>
            <a:r>
              <a:rPr lang="en-US" altLang="zh-CN" dirty="0"/>
              <a:t>linear quasinormal modes. </a:t>
            </a:r>
            <a:endParaRPr lang="en-US" altLang="zh-CN" dirty="0"/>
          </a:p>
          <a:p>
            <a:r>
              <a:rPr lang="en-US" altLang="zh-CN" dirty="0"/>
              <a:t>It’s natural to turn our sight from linear to nonlinear. </a:t>
            </a:r>
            <a:endParaRPr lang="en-US" altLang="zh-CN" dirty="0"/>
          </a:p>
          <a:p>
            <a:r>
              <a:rPr lang="en-US" altLang="zh-CN" dirty="0"/>
              <a:t>Considering the vaccum situation, the second order teukolsky function reads. The linear order Psi4 consists of the source term.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sym typeface="+mn-ea"/>
              </a:rPr>
              <a:t>Amplitude Ratio is a</a:t>
            </a:r>
            <a:r>
              <a:rPr lang="en-US" altLang="zh-CN" dirty="0">
                <a:sym typeface="+mn-ea"/>
              </a:rPr>
              <a:t>n important task in this research area. </a:t>
            </a:r>
            <a:r>
              <a:rPr lang="en-US" altLang="zh-CN" dirty="0">
                <a:sym typeface="+mn-ea"/>
              </a:rPr>
              <a:t>Somebody says it’s indenpent with initial data, some says no. </a:t>
            </a:r>
            <a:r>
              <a:rPr lang="en-US" altLang="zh-CN" dirty="0">
                <a:sym typeface="+mn-ea"/>
              </a:rPr>
              <a:t>It</a:t>
            </a:r>
            <a:r>
              <a:rPr lang="en-US" altLang="zh-CN" dirty="0">
                <a:sym typeface="+mn-ea"/>
              </a:rPr>
              <a:t> is didn’t clearly solved. </a:t>
            </a:r>
            <a:endParaRPr lang="en-US" altLang="zh-CN" dirty="0">
              <a:sym typeface="+mn-ea"/>
            </a:endParaRPr>
          </a:p>
          <a:p>
            <a:endParaRPr lang="en-US" altLang="zh-CN" dirty="0"/>
          </a:p>
          <a:p>
            <a:r>
              <a:rPr lang="en-US" altLang="zh-CN" dirty="0"/>
              <a:t>With Nonlinear QNMs, we can test GR in Nonlinear region, and try to do full post peak waveform modeling.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E043-A863-4340-9FD2-971A9D9F66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Nonlinear tails are also a </a:t>
            </a:r>
            <a:r>
              <a:rPr lang="en-US" altLang="zh-CN" dirty="0"/>
              <a:t>new research direction.</a:t>
            </a:r>
            <a:endParaRPr lang="en-US" altLang="zh-CN" dirty="0"/>
          </a:p>
          <a:p>
            <a:r>
              <a:rPr lang="en-US" altLang="zh-CN" dirty="0"/>
              <a:t>It decays slower than linear tails, so it’s possible to be detected.</a:t>
            </a:r>
            <a:endParaRPr lang="en-US" altLang="zh-CN" dirty="0"/>
          </a:p>
          <a:p>
            <a:r>
              <a:rPr lang="en-US" altLang="zh-CN" dirty="0"/>
              <a:t>It also sensitive to enviroment, making it a suitable probe to enviroment effect.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 talk of my elder group member yesterday shows that the </a:t>
            </a:r>
            <a:r>
              <a:rPr lang="en-US" altLang="zh-CN">
                <a:latin typeface="Times New Roman" panose="02020503050405090304" charset="0"/>
                <a:cs typeface="Times New Roman" panose="02020503050405090304" charset="0"/>
                <a:sym typeface="+mn-ea"/>
              </a:rPr>
              <a:t>Electromagnetically sourced nonlinear tails significantly decrease the decay rate.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E043-A863-4340-9FD2-971A9D9F66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last interesting work I want to share is Direct Wave.</a:t>
            </a:r>
            <a:endParaRPr lang="en-US" altLang="zh-CN" dirty="0"/>
          </a:p>
          <a:p>
            <a:r>
              <a:rPr lang="en-US" altLang="zh-CN" dirty="0"/>
              <a:t>Researchers find expect QNMs, a contribution named direct wave is also present in ringdown phase.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wave has also the shape of damping sinusoid waveform. But the frequency is time dependent. </a:t>
            </a:r>
            <a:endParaRPr lang="en-US" altLang="zh-CN" dirty="0"/>
          </a:p>
          <a:p>
            <a:r>
              <a:rPr lang="en-US" altLang="zh-CN" dirty="0"/>
              <a:t>At the very late time, the frequency tends to a horizon mode, which real part is identical with horizon frequency, and imaginary part is identical with surface gra</a:t>
            </a:r>
            <a:r>
              <a:rPr lang="en-US" altLang="zh-CN" dirty="0"/>
              <a:t>rity.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After the QNMs are discarded totally, the residual is direct wave. This can be a new probe to black hole horizon.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E043-A863-4340-9FD2-971A9D9F66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7350" y="849313"/>
            <a:ext cx="4075113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EC87FF-D178-4043-B025-40B269F28A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effectLst/>
                <a:latin typeface="Times New Roman" panose="02020503050405090304" charset="0"/>
                <a:ea typeface="宋体" pitchFamily="2" charset="-122"/>
              </a:rPr>
              <a:t>1!!!!!!!!!!</a:t>
            </a:r>
            <a:endParaRPr lang="zh-CN" altLang="en-US" sz="1200" dirty="0">
              <a:effectLst/>
              <a:latin typeface="Times New Roman" panose="02020503050405090304" charset="0"/>
              <a:ea typeface="宋体" pitchFamily="2" charset="-122"/>
            </a:endParaRPr>
          </a:p>
          <a:p>
            <a:endParaRPr lang="zh-CN" altLang="en-US" sz="1200" dirty="0">
              <a:effectLst/>
              <a:latin typeface="Times New Roman" panose="02020503050405090304" charset="0"/>
              <a:ea typeface="宋体" pitchFamily="2" charset="-122"/>
            </a:endParaRPr>
          </a:p>
          <a:p>
            <a:r>
              <a:rPr lang="en-US" altLang="zh-CN" sz="1200" dirty="0">
                <a:effectLst/>
                <a:latin typeface="Times New Roman" panose="02020503050405090304" charset="0"/>
                <a:ea typeface="宋体" pitchFamily="2" charset="-122"/>
              </a:rPr>
              <a:t>The pre includes four parts.</a:t>
            </a:r>
            <a:endParaRPr lang="en-US" altLang="zh-CN" sz="1200" dirty="0">
              <a:effectLst/>
              <a:latin typeface="Times New Roman" panose="02020503050405090304" charset="0"/>
              <a:ea typeface="宋体" pitchFamily="2" charset="-122"/>
            </a:endParaRPr>
          </a:p>
          <a:p>
            <a:endParaRPr lang="en-US" altLang="zh-CN" sz="1200" dirty="0">
              <a:effectLst/>
              <a:latin typeface="Times New Roman" panose="02020503050405090304" charset="0"/>
              <a:ea typeface="宋体" pitchFamily="2" charset="-122"/>
            </a:endParaRPr>
          </a:p>
          <a:p>
            <a:r>
              <a:rPr lang="en-US" altLang="zh-CN" sz="1200" dirty="0">
                <a:effectLst/>
                <a:latin typeface="Times New Roman" panose="02020503050405090304" charset="0"/>
                <a:ea typeface="宋体" pitchFamily="2" charset="-122"/>
              </a:rPr>
              <a:t>At the beginning, I will give a breif introduction of Ringdown. It’s a significant source in the GW detection mission.</a:t>
            </a:r>
            <a:endParaRPr lang="en-US" altLang="zh-CN" sz="1200" dirty="0">
              <a:effectLst/>
              <a:latin typeface="Times New Roman" panose="02020503050405090304" charset="0"/>
              <a:ea typeface="宋体" pitchFamily="2" charset="-122"/>
            </a:endParaRPr>
          </a:p>
          <a:p>
            <a:endParaRPr lang="en-US" altLang="zh-CN" sz="1200" dirty="0">
              <a:effectLst/>
              <a:latin typeface="Times New Roman" panose="02020503050405090304" charset="0"/>
              <a:ea typeface="宋体" pitchFamily="2" charset="-122"/>
            </a:endParaRPr>
          </a:p>
          <a:p>
            <a:r>
              <a:rPr lang="en-US" altLang="zh-CN" sz="1200" dirty="0">
                <a:effectLst/>
                <a:latin typeface="Times New Roman" panose="02020503050405090304" charset="0"/>
                <a:ea typeface="宋体" pitchFamily="2" charset="-122"/>
              </a:rPr>
              <a:t>Data gaps is an inevitable problem in the GW detection mission. This obstacle has the chance to deeply impact the ringdown observation. </a:t>
            </a:r>
            <a:endParaRPr lang="en-US" altLang="zh-CN" sz="1200" dirty="0">
              <a:effectLst/>
              <a:latin typeface="Times New Roman" panose="02020503050405090304" charset="0"/>
              <a:ea typeface="宋体" pitchFamily="2" charset="-122"/>
            </a:endParaRPr>
          </a:p>
          <a:p>
            <a:r>
              <a:rPr lang="en-US" altLang="zh-CN" sz="1200" dirty="0">
                <a:effectLst/>
                <a:latin typeface="Times New Roman" panose="02020503050405090304" charset="0"/>
                <a:ea typeface="宋体" pitchFamily="2" charset="-122"/>
              </a:rPr>
              <a:t>So, we give a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Quantitative Analysis of the problem.</a:t>
            </a:r>
            <a:endParaRPr lang="en-US" altLang="zh-CN" dirty="0">
              <a:solidFill>
                <a:schemeClr val="accent5">
                  <a:lumMod val="75000"/>
                </a:schemeClr>
              </a:solidFill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  <a:p>
            <a:endParaRPr lang="en-US" altLang="zh-CN" sz="1200" dirty="0">
              <a:effectLst/>
              <a:latin typeface="Times New Roman" panose="02020503050405090304" charset="0"/>
              <a:ea typeface="宋体" pitchFamily="2" charset="-122"/>
            </a:endParaRPr>
          </a:p>
          <a:p>
            <a:r>
              <a:rPr lang="en-US" altLang="zh-CN" sz="1200" dirty="0">
                <a:effectLst/>
                <a:latin typeface="Times New Roman" panose="02020503050405090304" charset="0"/>
                <a:ea typeface="宋体" pitchFamily="2" charset="-122"/>
              </a:rPr>
              <a:t>We find Joint Observation have positive effect to gap problem, we have done some analyssi, but it remains further studies.</a:t>
            </a:r>
            <a:endParaRPr lang="en-US" altLang="zh-CN" sz="1200" dirty="0">
              <a:effectLst/>
              <a:latin typeface="Times New Roman" panose="02020503050405090304" charset="0"/>
              <a:ea typeface="宋体" pitchFamily="2" charset="-122"/>
            </a:endParaRPr>
          </a:p>
          <a:p>
            <a:endParaRPr lang="en-US" altLang="zh-CN" sz="1200" dirty="0">
              <a:effectLst/>
              <a:latin typeface="Times New Roman" panose="02020503050405090304" charset="0"/>
              <a:ea typeface="宋体" pitchFamily="2" charset="-122"/>
            </a:endParaRPr>
          </a:p>
          <a:p>
            <a:r>
              <a:rPr lang="en-US" altLang="zh-CN" sz="1200" dirty="0">
                <a:effectLst/>
                <a:latin typeface="Times New Roman" panose="02020503050405090304" charset="0"/>
                <a:ea typeface="宋体" pitchFamily="2" charset="-122"/>
              </a:rPr>
              <a:t>At last, I will give a breif outlook of current works of our group or something we are interested in.</a:t>
            </a:r>
            <a:endParaRPr lang="en-US" altLang="zh-CN" sz="1200" dirty="0">
              <a:effectLst/>
              <a:latin typeface="Times New Roman" panose="02020503050405090304" charset="0"/>
              <a:ea typeface="宋体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E043-A863-4340-9FD2-971A9D9F66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90204" pitchFamily="34" charset="0"/>
              <a:buNone/>
            </a:pPr>
            <a:r>
              <a:rPr lang="en-US" altLang="zh-CN" dirty="0"/>
              <a:t>1</a:t>
            </a:r>
            <a:endParaRPr lang="en-US" altLang="zh-CN" dirty="0"/>
          </a:p>
          <a:p>
            <a:pPr marL="0" indent="0" algn="just">
              <a:buFont typeface="Arial" panose="020B0604020202090204" pitchFamily="34" charset="0"/>
              <a:buNone/>
            </a:pPr>
            <a:endParaRPr lang="en-US" altLang="zh-CN" dirty="0"/>
          </a:p>
          <a:p>
            <a:r>
              <a:rPr lang="en-US" altLang="zh-CN" dirty="0"/>
              <a:t>Binary Black hole includes three phases --- Inspiral, merger, and ringdown. The rd starting time has not well definit. But, the orange and blue part of the figure almost covers the ringdown signal.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RD is significant, because it’s strongly related with black hole perturbation thoery and contributes near half signal to noise ratio of a full Binary BH data. </a:t>
            </a:r>
            <a:endParaRPr lang="en-US" altLang="zh-CN" dirty="0"/>
          </a:p>
          <a:p>
            <a:r>
              <a:rPr lang="en-US" altLang="zh-CN" dirty="0"/>
              <a:t>With ringdown we can do the ...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direct wave is also an interesting phenomeano, I will introduce later.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E043-A863-4340-9FD2-971A9D9F66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With so many benefits, RD signal come from lvk have been deeply studied. </a:t>
            </a:r>
            <a:endParaRPr lang="en-US" altLang="zh-CN" dirty="0"/>
          </a:p>
          <a:p>
            <a:r>
              <a:rPr lang="en-US" altLang="zh-CN" dirty="0"/>
              <a:t>such as multimode identif</a:t>
            </a:r>
            <a:r>
              <a:rPr lang="en-US" altLang="zh-CN" dirty="0"/>
              <a:t>ication, analysis of overtones, testing GR and so on. </a:t>
            </a:r>
            <a:endParaRPr lang="en-US" altLang="zh-CN" dirty="0"/>
          </a:p>
          <a:p>
            <a:r>
              <a:rPr lang="en-US" altLang="zh-CN" dirty="0"/>
              <a:t>But ,the signal is really weak. Some phenomenon like second order quasinormal modes, late time tails are hard to be identified.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After space based detectors successfully operate, the situation will be changed.  just read ---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E043-A863-4340-9FD2-971A9D9F66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But, space based detectors are still facing many chanllenges. One of them is data gap.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dirty="0"/>
              <a:t>Data gap is inevitable in SBGWD. And can be classified as the scheduled gap or unscheduled gap.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An example of schuduled gap is regular data transmission. Because of the cartwheel orbit, Heliocentric orbital detector needs regular antenna repointing. The process will dramatically impact the data qua</a:t>
            </a:r>
            <a:r>
              <a:rPr lang="en-US" altLang="zh-CN" dirty="0"/>
              <a:t>lity, inducing the data gaps.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Glitches are a possible type of unscheduled gap, this problem is also included in LIGO operation.</a:t>
            </a:r>
            <a:endParaRPr lang="en-US" altLang="zh-CN" dirty="0"/>
          </a:p>
          <a:p>
            <a:r>
              <a:rPr lang="en-US" altLang="zh-CN" dirty="0"/>
              <a:t>Only after the detector is launched will we know where the glitches come from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E043-A863-4340-9FD2-971A9D9F66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data gaps will directly bring two problems, spectral leakage and impact on PE.</a:t>
            </a:r>
            <a:endParaRPr lang="en-US" altLang="zh-CN" dirty="0"/>
          </a:p>
          <a:p>
            <a:r>
              <a:rPr lang="en-US" altLang="zh-CN" dirty="0"/>
              <a:t>Previous researchers have studied the effects of gaps on binary black hole inspiral signals.  </a:t>
            </a:r>
            <a:endParaRPr lang="en-US" altLang="zh-CN" dirty="0"/>
          </a:p>
          <a:p>
            <a:r>
              <a:rPr lang="en-US" altLang="zh-CN" dirty="0"/>
              <a:t>And they have pointed out that unscheduled gap can bring larger impact.</a:t>
            </a:r>
            <a:endParaRPr lang="en-US" altLang="zh-CN" dirty="0"/>
          </a:p>
          <a:p>
            <a:r>
              <a:rPr lang="en-US" altLang="zh-CN" dirty="0"/>
              <a:t>Of course with some specialized data processing methods we will mitigate the influence. And our group raised the method of joint observation to provide a solution.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As the damping time of the ringdown signal shows. Read ....</a:t>
            </a:r>
            <a:endParaRPr lang="en-US" altLang="zh-CN" dirty="0"/>
          </a:p>
          <a:p>
            <a:r>
              <a:rPr lang="en-US" altLang="zh-CN" dirty="0"/>
              <a:t>Above is our motivation to analysis the effects of gaps on ringdown detection.</a:t>
            </a:r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E043-A863-4340-9FD2-971A9D9F66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utilise this gap model to evaluate the effects. </a:t>
            </a:r>
            <a:endParaRPr lang="en-US" altLang="zh-CN" dirty="0"/>
          </a:p>
          <a:p>
            <a:r>
              <a:rPr lang="en-US" altLang="zh-CN" dirty="0"/>
              <a:t>read the first paragraphy.</a:t>
            </a:r>
            <a:endParaRPr lang="zh-CN" altLang="en-US" dirty="0"/>
          </a:p>
          <a:p>
            <a:r>
              <a:rPr lang="en-US" altLang="zh-CN" dirty="0"/>
              <a:t>This choice is aligned with LSRD. We estimate the effects in the worst case.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At the very beginning, we need capture the signiture of the effect. </a:t>
            </a:r>
            <a:endParaRPr lang="en-US" altLang="zh-CN" dirty="0"/>
          </a:p>
          <a:p>
            <a:r>
              <a:rPr lang="en-US" altLang="zh-CN" dirty="0"/>
              <a:t>This figure shows ---. The x axis indicates ---. We can see if a gap located in the initial period of ringdown the impacts on SNR are significant.</a:t>
            </a:r>
            <a:endParaRPr lang="en-US" altLang="zh-CN" dirty="0"/>
          </a:p>
          <a:p>
            <a:r>
              <a:rPr lang="en-US" altLang="zh-CN" dirty="0"/>
              <a:t>And the influence also varys with remnant mass and spin.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Similar signitures can be showed more clearly on redshift contour plot. We can see the effects are varying with different mass or spin.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E043-A863-4340-9FD2-971A9D9F66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Because </a:t>
            </a:r>
            <a:r>
              <a:rPr lang="en-US" altLang="zh-CN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  <a:sym typeface="+mn-ea"/>
              </a:rPr>
              <a:t>Detectors have independent gaps, the gap won’t overlap anytime. so joint observations can mitigate their impact.</a:t>
            </a:r>
            <a:endParaRPr lang="en-US" altLang="zh-CN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  <a:p>
            <a:r>
              <a:rPr lang="en-US" altLang="zh-CN" dirty="0"/>
              <a:t>Here we assess ---.</a:t>
            </a:r>
            <a:endParaRPr lang="en-US" altLang="zh-CN" dirty="0"/>
          </a:p>
          <a:p>
            <a:r>
              <a:rPr lang="en-US" altLang="zh-CN" dirty="0"/>
              <a:t> --- </a:t>
            </a:r>
            <a:endParaRPr lang="en-US" altLang="zh-CN" dirty="0"/>
          </a:p>
          <a:p>
            <a:r>
              <a:rPr lang="en-US" altLang="zh-CN" dirty="0"/>
              <a:t>We use PE accuracy of QNMs frequency to indicate the effects.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color indicate xxx, type of line indicate xxx.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we can see the accuracy are increased due to joint observation.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Taiji TQ network indicate xxx</a:t>
            </a:r>
            <a:endParaRPr lang="en-US" altLang="zh-CN" dirty="0"/>
          </a:p>
          <a:p>
            <a:r>
              <a:rPr lang="en-US" altLang="zh-CN" dirty="0"/>
              <a:t>Taiji LISA xxx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most exciting thing is the two dashed lines have only minor difference. </a:t>
            </a:r>
            <a:endParaRPr lang="en-US" altLang="zh-CN" dirty="0"/>
          </a:p>
          <a:p>
            <a:r>
              <a:rPr lang="en-US" altLang="zh-CN" dirty="0"/>
              <a:t>This situation is telling us that, even one detector is severly affected, </a:t>
            </a:r>
            <a:r>
              <a:rPr lang="en-US" altLang="zh-CN" dirty="0">
                <a:sym typeface="+mn-ea"/>
              </a:rPr>
              <a:t>as long as the other operates normally,</a:t>
            </a:r>
            <a:r>
              <a:rPr lang="en-US" altLang="zh-CN" dirty="0"/>
              <a:t> the final result will still be close to the situation without gaps. </a:t>
            </a:r>
            <a:endParaRPr lang="en-US" altLang="zh-CN" dirty="0"/>
          </a:p>
          <a:p>
            <a:r>
              <a:rPr lang="en-US" altLang="zh-CN" dirty="0"/>
              <a:t>So, the joint observation is important in gap problem. 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E043-A863-4340-9FD2-971A9D9F66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More general </a:t>
            </a:r>
            <a:r>
              <a:rPr lang="en-US" altLang="zh-CN" dirty="0"/>
              <a:t>average results need astrophysical population models. This is more practically meaningful.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read ---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read ---</a:t>
            </a:r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The first table shows ----.</a:t>
            </a:r>
            <a:endParaRPr lang="en-US" altLang="zh-CN" dirty="0"/>
          </a:p>
          <a:p>
            <a:r>
              <a:rPr lang="en-US" altLang="zh-CN" dirty="0"/>
              <a:t>We can see that joint observation networks notably decrease the ratio. And because low frequency band is more sensitive to ringdown, taiji LISA network behaves better.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second table shows ---. 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2E043-A863-4340-9FD2-971A9D9F66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08E9-5F20-4E33-8612-3B00CFE8A5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AA62-36AC-44D8-8AB0-2BD0B561B15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73" y="1243173"/>
            <a:ext cx="4078127" cy="4078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08E9-5F20-4E33-8612-3B00CFE8A5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AA62-36AC-44D8-8AB0-2BD0B561B15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73" y="1243173"/>
            <a:ext cx="4078127" cy="4078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08E9-5F20-4E33-8612-3B00CFE8A5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AA62-36AC-44D8-8AB0-2BD0B561B15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73" y="1243173"/>
            <a:ext cx="4078127" cy="4078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08E9-5F20-4E33-8612-3B00CFE8A5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AA62-36AC-44D8-8AB0-2BD0B561B15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73" y="1243173"/>
            <a:ext cx="4078127" cy="4078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08E9-5F20-4E33-8612-3B00CFE8A5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AA62-36AC-44D8-8AB0-2BD0B561B15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73" y="1243173"/>
            <a:ext cx="4078127" cy="4078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08E9-5F20-4E33-8612-3B00CFE8A5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AA62-36AC-44D8-8AB0-2BD0B561B15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73" y="1243173"/>
            <a:ext cx="4078127" cy="4078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08E9-5F20-4E33-8612-3B00CFE8A5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AA62-36AC-44D8-8AB0-2BD0B561B153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73" y="1243173"/>
            <a:ext cx="4078127" cy="4078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08E9-5F20-4E33-8612-3B00CFE8A5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AA62-36AC-44D8-8AB0-2BD0B561B153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73" y="1243173"/>
            <a:ext cx="4078127" cy="4078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08E9-5F20-4E33-8612-3B00CFE8A5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AA62-36AC-44D8-8AB0-2BD0B561B153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73" y="1243173"/>
            <a:ext cx="4078127" cy="4078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08E9-5F20-4E33-8612-3B00CFE8A5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AA62-36AC-44D8-8AB0-2BD0B561B15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73" y="1243173"/>
            <a:ext cx="4078127" cy="4078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08E9-5F20-4E33-8612-3B00CFE8A5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4AA62-36AC-44D8-8AB0-2BD0B561B15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73" y="1243173"/>
            <a:ext cx="4078127" cy="4078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B08E9-5F20-4E33-8612-3B00CFE8A5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4AA62-36AC-44D8-8AB0-2BD0B561B1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5.png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2.png"/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997072"/>
            <a:ext cx="12192000" cy="2341347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503050405090304"/>
              <a:ea typeface="微软雅黑" panose="020B0503020204020204" charset="-122"/>
              <a:cs typeface="+mn-cs"/>
            </a:endParaRPr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4663" y="727366"/>
            <a:ext cx="4762675" cy="99872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2451735"/>
            <a:ext cx="12192000" cy="1431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400" b="1" spc="500" dirty="0">
                <a:solidFill>
                  <a:schemeClr val="bg1"/>
                </a:solidFill>
                <a:latin typeface="Times New Roman" panose="02020503050405090304" charset="0"/>
                <a:ea typeface="思源黑体" panose="020B0400000000000000" charset="-122"/>
              </a:rPr>
              <a:t>Ringdown Signals: Data Gaps, Joint Observations, and Theoretical Outlook</a:t>
            </a:r>
            <a:endParaRPr lang="en-US" altLang="zh-CN" sz="4400" b="1" spc="500" dirty="0">
              <a:solidFill>
                <a:schemeClr val="bg1"/>
              </a:solidFill>
              <a:latin typeface="Times New Roman" panose="02020503050405090304" charset="0"/>
              <a:ea typeface="思源黑体" panose="020B0400000000000000" charset="-122"/>
            </a:endParaRPr>
          </a:p>
        </p:txBody>
      </p:sp>
      <p:sp>
        <p:nvSpPr>
          <p:cNvPr id="16" name="文本框 16"/>
          <p:cNvSpPr txBox="1"/>
          <p:nvPr/>
        </p:nvSpPr>
        <p:spPr>
          <a:xfrm>
            <a:off x="2239010" y="5160010"/>
            <a:ext cx="77146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  <a:cs typeface="Arial" panose="020B0604020202090204" pitchFamily="34" charset="0"/>
              </a:rPr>
              <a:t>Junxi Shi</a:t>
            </a:r>
            <a:endParaRPr lang="en-US" altLang="zh-CN" sz="2400" b="1" spc="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90204" pitchFamily="34" charset="0"/>
              <a:ea typeface="微软雅黑" panose="020B0503020204020204" charset="-122"/>
              <a:cs typeface="Arial" panose="020B0604020202090204" pitchFamily="34" charset="0"/>
            </a:endParaRPr>
          </a:p>
          <a:p>
            <a:pPr algn="ctr"/>
            <a:r>
              <a:rPr lang="en-US" altLang="zh-CN" sz="24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  <a:cs typeface="Arial" panose="020B0604020202090204" pitchFamily="34" charset="0"/>
              </a:rPr>
              <a:t>ICTP-AP</a:t>
            </a:r>
            <a:endParaRPr lang="en-US" altLang="zh-CN" sz="2400" b="1" spc="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90204" pitchFamily="34" charset="0"/>
              <a:ea typeface="微软雅黑" panose="020B0503020204020204" charset="-122"/>
              <a:cs typeface="Arial" panose="020B0604020202090204" pitchFamily="34" charset="0"/>
            </a:endParaRPr>
          </a:p>
          <a:p>
            <a:pPr algn="ctr"/>
            <a:r>
              <a:rPr lang="en-US" altLang="zh-CN" sz="24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  <a:cs typeface="Arial" panose="020B0604020202090204" pitchFamily="34" charset="0"/>
              </a:rPr>
              <a:t>2025.10.19</a:t>
            </a:r>
            <a:endParaRPr lang="en-US" altLang="zh-CN" sz="2400" b="1" spc="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90204" pitchFamily="34" charset="0"/>
              <a:ea typeface="微软雅黑" panose="020B0503020204020204" charset="-122"/>
              <a:cs typeface="Arial" panose="020B0604020202090204" pitchFamily="34" charset="0"/>
            </a:endParaRPr>
          </a:p>
          <a:p>
            <a:pPr algn="ctr"/>
            <a:r>
              <a:rPr lang="en-US" altLang="zh-CN" sz="24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  <a:cs typeface="Arial" panose="020B0604020202090204" pitchFamily="34" charset="0"/>
              </a:rPr>
              <a:t>Thousand Island Lake, Hangzhou </a:t>
            </a:r>
            <a:r>
              <a:rPr lang="en-US" altLang="zh-CN" sz="24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  <a:cs typeface="Arial" panose="020B0604020202090204" pitchFamily="34" charset="0"/>
              </a:rPr>
              <a:t>City</a:t>
            </a:r>
            <a:endParaRPr lang="en-US" altLang="zh-CN" sz="2400" b="1" spc="1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90204" pitchFamily="34" charset="0"/>
              <a:ea typeface="微软雅黑" panose="020B0503020204020204" charset="-122"/>
              <a:cs typeface="Arial" panose="020B060402020209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22045" y="4351020"/>
            <a:ext cx="994791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spc="500" dirty="0">
                <a:solidFill>
                  <a:srgbClr val="2F5597"/>
                </a:solidFill>
                <a:latin typeface="Arial" panose="020B0604020202090204" pitchFamily="34" charset="0"/>
                <a:ea typeface="思源黑体" panose="020B0400000000000000" charset="-122"/>
                <a:cs typeface="Arial" panose="020B0604020202090204" pitchFamily="34" charset="0"/>
              </a:rPr>
              <a:t>The 2025 Gravitational Wave </a:t>
            </a:r>
            <a:endParaRPr lang="en-US" altLang="zh-CN" sz="2800" b="1" spc="500" dirty="0">
              <a:solidFill>
                <a:srgbClr val="2F5597"/>
              </a:solidFill>
              <a:latin typeface="Arial" panose="020B0604020202090204" pitchFamily="34" charset="0"/>
              <a:ea typeface="思源黑体" panose="020B0400000000000000" charset="-122"/>
              <a:cs typeface="Arial" panose="020B0604020202090204" pitchFamily="34" charset="0"/>
            </a:endParaRPr>
          </a:p>
          <a:p>
            <a:pPr algn="ctr"/>
            <a:r>
              <a:rPr lang="en-US" altLang="zh-CN" sz="2800" b="1" spc="500" dirty="0">
                <a:solidFill>
                  <a:srgbClr val="2F5597"/>
                </a:solidFill>
                <a:latin typeface="Arial" panose="020B0604020202090204" pitchFamily="34" charset="0"/>
                <a:ea typeface="思源黑体" panose="020B0400000000000000" charset="-122"/>
                <a:cs typeface="Arial" panose="020B0604020202090204" pitchFamily="34" charset="0"/>
              </a:rPr>
              <a:t>Physics Conference</a:t>
            </a:r>
            <a:endParaRPr lang="en-US" altLang="zh-CN" sz="2800" b="1" spc="500" dirty="0">
              <a:solidFill>
                <a:srgbClr val="2F5597"/>
              </a:solidFill>
              <a:latin typeface="Arial" panose="020B0604020202090204" pitchFamily="34" charset="0"/>
              <a:ea typeface="思源黑体" panose="020B0400000000000000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858987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内容占位符 9"/>
          <p:cNvPicPr>
            <a:picLocks noGrp="1"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93" y="45398"/>
            <a:ext cx="3522356" cy="76902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86" y="6441263"/>
            <a:ext cx="1726028" cy="36420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52306" y="53913"/>
            <a:ext cx="8426669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  <a:sym typeface="+mn-ea"/>
              </a:rPr>
              <a:t>Detailed Results by Population</a:t>
            </a:r>
            <a:endParaRPr lang="zh-CN" altLang="en-US" sz="4400" dirty="0">
              <a:solidFill>
                <a:schemeClr val="bg1"/>
              </a:solidFill>
              <a:effectLst/>
              <a:latin typeface="Arial" panose="020B0604020202090204" pitchFamily="34" charset="0"/>
              <a:ea typeface="宋体" pitchFamily="2" charset="-122"/>
              <a:cs typeface="Arial" panose="020B060402020209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90" y="855345"/>
            <a:ext cx="5405755" cy="55333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00" y="859155"/>
            <a:ext cx="5373370" cy="5516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858987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内容占位符 9"/>
          <p:cNvPicPr>
            <a:picLocks noGrp="1"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93" y="45398"/>
            <a:ext cx="3522356" cy="76902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86" y="6441263"/>
            <a:ext cx="1726028" cy="36420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2306" y="53913"/>
            <a:ext cx="8426669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</a:rPr>
              <a:t>Recent </a:t>
            </a:r>
            <a:r>
              <a:rPr lang="en-US" altLang="zh-CN" sz="4400" dirty="0">
                <a:solidFill>
                  <a:schemeClr val="bg1"/>
                </a:solidFill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</a:rPr>
              <a:t>Works Outlook</a:t>
            </a:r>
            <a:endParaRPr lang="en-US" altLang="zh-CN" sz="4400" dirty="0">
              <a:solidFill>
                <a:schemeClr val="bg1"/>
              </a:solidFill>
              <a:latin typeface="Arial" panose="020B0604020202090204" pitchFamily="34" charset="0"/>
              <a:ea typeface="宋体" pitchFamily="2" charset="-122"/>
              <a:cs typeface="Arial" panose="020B0604020202090204" pitchFamily="34" charset="0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8728884" y="1572304"/>
            <a:ext cx="210312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2F5597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Output</a:t>
            </a:r>
            <a:endParaRPr lang="en-US" altLang="zh-CN" sz="2400" dirty="0">
              <a:solidFill>
                <a:srgbClr val="2F5597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60740" y="5631815"/>
            <a:ext cx="263842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Jingqi Lai, The next talk</a:t>
            </a:r>
            <a:endParaRPr lang="en-US" altLang="zh-CN" dirty="0">
              <a:solidFill>
                <a:schemeClr val="tx1"/>
              </a:solidFill>
              <a:latin typeface="Arial" panose="020B0604020202090204" pitchFamily="34" charset="0"/>
              <a:ea typeface="黑体" panose="02010609060101010101" charset="-122"/>
              <a:cs typeface="Arial" panose="020B060402020209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5465"/>
            <a:ext cx="7277735" cy="41846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605405" y="892175"/>
            <a:ext cx="7727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latin typeface="Times New Roman" panose="02020503050405090304" charset="0"/>
                <a:cs typeface="Times New Roman" panose="02020503050405090304" charset="0"/>
              </a:rPr>
              <a:t>Deep Learning for Gapped Signal Reconstruction</a:t>
            </a:r>
            <a:endParaRPr lang="en-US" altLang="zh-CN" sz="2800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07185" y="14122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rgbClr val="FF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DenoiseGapFiller</a:t>
            </a:r>
            <a:endParaRPr lang="en-US" altLang="zh-CN">
              <a:solidFill>
                <a:srgbClr val="FF0000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735" y="2303145"/>
            <a:ext cx="4914900" cy="2694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858987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52306" y="53913"/>
            <a:ext cx="8426669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</a:rPr>
              <a:t>Recent Works </a:t>
            </a:r>
            <a:r>
              <a:rPr lang="en-US" altLang="zh-CN" sz="4400" dirty="0">
                <a:solidFill>
                  <a:schemeClr val="bg1"/>
                </a:solidFill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  <a:sym typeface="+mn-ea"/>
              </a:rPr>
              <a:t>Outlook</a:t>
            </a:r>
            <a:endParaRPr lang="en-US" altLang="zh-CN" sz="4400" dirty="0">
              <a:solidFill>
                <a:schemeClr val="bg1"/>
              </a:solidFill>
              <a:latin typeface="Arial" panose="020B0604020202090204" pitchFamily="34" charset="0"/>
              <a:ea typeface="宋体" pitchFamily="2" charset="-122"/>
              <a:cs typeface="Arial" panose="020B060402020209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86" y="6441263"/>
            <a:ext cx="1726028" cy="364208"/>
          </a:xfrm>
          <a:prstGeom prst="rect">
            <a:avLst/>
          </a:prstGeom>
        </p:spPr>
      </p:pic>
      <p:pic>
        <p:nvPicPr>
          <p:cNvPr id="20" name="内容占位符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93" y="45398"/>
            <a:ext cx="3522356" cy="7690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1627505"/>
            <a:ext cx="4865370" cy="45072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874"/>
          <a:stretch>
            <a:fillRect/>
          </a:stretch>
        </p:blipFill>
        <p:spPr>
          <a:xfrm>
            <a:off x="1981835" y="889635"/>
            <a:ext cx="3983355" cy="847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165" y="2207895"/>
            <a:ext cx="3054350" cy="10896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42760" y="3689350"/>
            <a:ext cx="42779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2000">
                <a:latin typeface="Times New Roman" panose="02020503050405090304" charset="0"/>
                <a:cs typeface="Times New Roman" panose="02020503050405090304" charset="0"/>
                <a:sym typeface="+mn-ea"/>
              </a:rPr>
              <a:t>Amplitude Ratios </a:t>
            </a:r>
            <a:endParaRPr lang="en-US" altLang="zh-CN" sz="2000">
              <a:latin typeface="Times New Roman" panose="02020503050405090304" charset="0"/>
              <a:cs typeface="Times New Roman" panose="0202050305040509030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2000">
                <a:latin typeface="Times New Roman" panose="02020503050405090304" charset="0"/>
                <a:cs typeface="Times New Roman" panose="02020503050405090304" charset="0"/>
              </a:rPr>
              <a:t>Testing GR in Nonlinear Region</a:t>
            </a:r>
            <a:endParaRPr lang="en-US" altLang="zh-CN" sz="2000">
              <a:latin typeface="Times New Roman" panose="02020503050405090304" charset="0"/>
              <a:cs typeface="Times New Roman" panose="0202050305040509030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sz="2000">
                <a:latin typeface="Times New Roman" panose="02020503050405090304" charset="0"/>
                <a:cs typeface="Times New Roman" panose="02020503050405090304" charset="0"/>
              </a:rPr>
              <a:t>Post-Peak Waveform Modeling</a:t>
            </a:r>
            <a:endParaRPr lang="en-US" altLang="zh-CN" sz="2000">
              <a:latin typeface="Times New Roman" panose="02020503050405090304" charset="0"/>
              <a:cs typeface="Times New Roman" panose="0202050305040509030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endParaRPr lang="en-US" altLang="zh-CN" sz="2000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94510" y="6081395"/>
            <a:ext cx="4277360" cy="30670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1400" i="1">
                <a:latin typeface="Arial" panose="020B0604020202090204" pitchFamily="34" charset="0"/>
                <a:cs typeface="Arial" panose="020B0604020202090204" pitchFamily="34" charset="0"/>
              </a:rPr>
              <a:t>PHYSICAL REVIEW D 109, L101503 (2024)</a:t>
            </a:r>
            <a:endParaRPr lang="en-US" altLang="zh-CN" sz="1400" i="1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6995" y="1355090"/>
            <a:ext cx="5089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Times New Roman" panose="02020503050405090304" charset="0"/>
                <a:cs typeface="Times New Roman" panose="02020503050405090304" charset="0"/>
              </a:rPr>
              <a:t>Nonlinear Quasinormal Modes</a:t>
            </a:r>
            <a:endParaRPr lang="en-US" altLang="zh-CN" sz="2400">
              <a:latin typeface="Times New Roman" panose="02020503050405090304" charset="0"/>
              <a:cs typeface="Times New Roman" panose="0202050305040509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858987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52306" y="53913"/>
            <a:ext cx="8426669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</a:rPr>
              <a:t>Recent Works </a:t>
            </a:r>
            <a:r>
              <a:rPr lang="en-US" altLang="zh-CN" sz="4400" dirty="0">
                <a:solidFill>
                  <a:schemeClr val="bg1"/>
                </a:solidFill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  <a:sym typeface="+mn-ea"/>
              </a:rPr>
              <a:t>Outlook</a:t>
            </a:r>
            <a:endParaRPr lang="en-US" altLang="zh-CN" sz="4400" dirty="0">
              <a:solidFill>
                <a:schemeClr val="bg1"/>
              </a:solidFill>
              <a:latin typeface="Arial" panose="020B0604020202090204" pitchFamily="34" charset="0"/>
              <a:ea typeface="宋体" pitchFamily="2" charset="-122"/>
              <a:cs typeface="Arial" panose="020B060402020209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86" y="6441263"/>
            <a:ext cx="1726028" cy="364208"/>
          </a:xfrm>
          <a:prstGeom prst="rect">
            <a:avLst/>
          </a:prstGeom>
        </p:spPr>
      </p:pic>
      <p:pic>
        <p:nvPicPr>
          <p:cNvPr id="20" name="内容占位符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93" y="45398"/>
            <a:ext cx="3522356" cy="7690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810" y="1817370"/>
            <a:ext cx="5073650" cy="45713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675" y="859155"/>
            <a:ext cx="6979920" cy="10312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42555" y="1480185"/>
            <a:ext cx="3312795" cy="33718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1600">
                <a:latin typeface="Times New Roman" panose="02020503050405090304" charset="0"/>
                <a:cs typeface="Times New Roman" panose="02020503050405090304" charset="0"/>
              </a:rPr>
              <a:t> arXiv:2508.20499v2</a:t>
            </a:r>
            <a:endParaRPr lang="en-US" altLang="zh-CN" sz="1600">
              <a:latin typeface="Times New Roman" panose="02020503050405090304" charset="0"/>
              <a:cs typeface="Times New Roman" panose="0202050305040509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858987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52306" y="53913"/>
            <a:ext cx="8426669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</a:rPr>
              <a:t>Recent Works </a:t>
            </a:r>
            <a:r>
              <a:rPr lang="en-US" altLang="zh-CN" sz="4400" dirty="0">
                <a:solidFill>
                  <a:schemeClr val="bg1"/>
                </a:solidFill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  <a:sym typeface="+mn-ea"/>
              </a:rPr>
              <a:t>Outlook</a:t>
            </a:r>
            <a:endParaRPr lang="en-US" altLang="zh-CN" sz="4400" dirty="0">
              <a:solidFill>
                <a:schemeClr val="bg1"/>
              </a:solidFill>
              <a:latin typeface="Arial" panose="020B0604020202090204" pitchFamily="34" charset="0"/>
              <a:ea typeface="宋体" pitchFamily="2" charset="-122"/>
              <a:cs typeface="Arial" panose="020B060402020209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86" y="6441263"/>
            <a:ext cx="1726028" cy="364208"/>
          </a:xfrm>
          <a:prstGeom prst="rect">
            <a:avLst/>
          </a:prstGeom>
        </p:spPr>
      </p:pic>
      <p:pic>
        <p:nvPicPr>
          <p:cNvPr id="20" name="内容占位符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93" y="45398"/>
            <a:ext cx="3522356" cy="7690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2885"/>
            <a:ext cx="5285740" cy="8801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340" y="1706880"/>
            <a:ext cx="6804660" cy="31419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" y="2586990"/>
            <a:ext cx="4004310" cy="11442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625" y="4745355"/>
            <a:ext cx="3157220" cy="9747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454775" y="4805045"/>
            <a:ext cx="4669790" cy="469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i="1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arXiv:2509.09165v1</a:t>
            </a:r>
            <a:r>
              <a:rPr lang="en-US" altLang="zh-CN" i="1">
                <a:latin typeface="Arial" panose="020B0604020202090204" pitchFamily="34" charset="0"/>
                <a:cs typeface="Arial" panose="020B0604020202090204" pitchFamily="34" charset="0"/>
              </a:rPr>
              <a:t>, arXiv:2510.01001v1</a:t>
            </a:r>
            <a:endParaRPr lang="zh-CN" altLang="en-US" i="1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rcRect l="184"/>
          <a:stretch>
            <a:fillRect/>
          </a:stretch>
        </p:blipFill>
        <p:spPr>
          <a:xfrm>
            <a:off x="0" y="3829050"/>
            <a:ext cx="5518785" cy="9163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4690" y="5720080"/>
            <a:ext cx="3199765" cy="6470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5881370"/>
            <a:ext cx="1503680" cy="346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58326"/>
            <a:ext cx="12192000" cy="2341347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503050405090304"/>
              <a:ea typeface="微软雅黑" panose="020B0503020204020204" charset="-122"/>
              <a:cs typeface="+mn-cs"/>
            </a:endParaRPr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4663" y="932638"/>
            <a:ext cx="4762675" cy="99872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2748298"/>
            <a:ext cx="12192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spc="500" dirty="0">
                <a:solidFill>
                  <a:schemeClr val="bg1"/>
                </a:solidFill>
                <a:latin typeface="Times New Roman" panose="02020503050405090304" charset="0"/>
                <a:ea typeface="思源黑体" panose="020B0400000000000000" charset="-122"/>
              </a:rPr>
              <a:t>Thanks</a:t>
            </a:r>
            <a:endParaRPr lang="en-US" altLang="zh-CN" sz="7200" b="1" spc="500" dirty="0">
              <a:solidFill>
                <a:schemeClr val="bg1"/>
              </a:solidFill>
              <a:latin typeface="Times New Roman" panose="02020503050405090304" charset="0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858987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52306" y="53913"/>
            <a:ext cx="8426669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</a:rPr>
              <a:t>Content</a:t>
            </a:r>
            <a:endParaRPr lang="zh-CN" altLang="en-US" sz="4400" dirty="0">
              <a:solidFill>
                <a:schemeClr val="bg1"/>
              </a:solidFill>
              <a:effectLst/>
              <a:latin typeface="Arial" panose="020B0604020202090204" pitchFamily="34" charset="0"/>
              <a:ea typeface="宋体" pitchFamily="2" charset="-122"/>
              <a:cs typeface="Arial" panose="020B0604020202090204" pitchFamily="34" charset="0"/>
            </a:endParaRPr>
          </a:p>
        </p:txBody>
      </p:sp>
      <p:pic>
        <p:nvPicPr>
          <p:cNvPr id="7" name="内容占位符 9"/>
          <p:cNvPicPr>
            <a:picLocks noGrp="1"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93" y="45398"/>
            <a:ext cx="3522356" cy="76902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979295" y="1430020"/>
            <a:ext cx="920051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rgbClr val="2F5597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Background 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of Ringdown Signals</a:t>
            </a:r>
            <a:endParaRPr lang="en-US" altLang="zh-CN" sz="2800" dirty="0">
              <a:solidFill>
                <a:schemeClr val="accent5">
                  <a:lumMod val="75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Qua</a:t>
            </a: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ntitative Analysis of Data Gaps</a:t>
            </a:r>
            <a:endParaRPr lang="en-US" altLang="zh-CN" sz="2800" dirty="0">
              <a:solidFill>
                <a:schemeClr val="accent5">
                  <a:lumMod val="75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The Effects of Joint Observations</a:t>
            </a:r>
            <a:endParaRPr lang="en-US" altLang="zh-CN" sz="2800" dirty="0">
              <a:solidFill>
                <a:schemeClr val="accent5">
                  <a:lumMod val="75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Recent Ringdown Works</a:t>
            </a:r>
            <a:endParaRPr lang="en-US" altLang="zh-CN" sz="2800" dirty="0">
              <a:solidFill>
                <a:schemeClr val="accent5">
                  <a:lumMod val="75000"/>
                </a:scheme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858987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内容占位符 9"/>
          <p:cNvPicPr>
            <a:picLocks noGrp="1"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93" y="45398"/>
            <a:ext cx="3522356" cy="76902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461125" y="1427480"/>
            <a:ext cx="4956175" cy="410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b="1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Significance of Ringdown</a:t>
            </a:r>
            <a:r>
              <a:rPr lang="zh-CN" altLang="en-US" b="1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：</a:t>
            </a:r>
            <a:endParaRPr lang="zh-CN" altLang="en-US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Parameter </a:t>
            </a:r>
            <a:r>
              <a:rPr lang="en-US" altLang="zh-CN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  <a:sym typeface="+mn-ea"/>
              </a:rPr>
              <a:t>Estimation</a:t>
            </a:r>
            <a:endParaRPr lang="en-US" altLang="zh-CN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Test</a:t>
            </a:r>
            <a:r>
              <a:rPr lang="en-US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ing General Relativity (GR)</a:t>
            </a:r>
            <a:endParaRPr lang="en-US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Nonlinearities of Ringdown</a:t>
            </a:r>
            <a:endParaRPr lang="en-US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  <a:p>
            <a:pPr marL="742950" lvl="1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Second Order Quasinormal Modes (QNMs)</a:t>
            </a:r>
            <a:endParaRPr lang="en-US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  <a:p>
            <a:pPr marL="742950" lvl="1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en-US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Nonlinear Late-Time Tails</a:t>
            </a:r>
            <a:endParaRPr lang="en-US" altLang="en-US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  <a:sym typeface="+mn-ea"/>
              </a:rPr>
              <a:t>Direct Waves</a:t>
            </a:r>
            <a:endParaRPr lang="en-US" altLang="zh-CN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Echo Signals</a:t>
            </a:r>
            <a:endParaRPr lang="en-US" altLang="zh-CN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Quantum Gravity</a:t>
            </a:r>
            <a:endParaRPr lang="zh-CN" altLang="en-US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  <a:p>
            <a:pPr indent="0" algn="just">
              <a:buFont typeface="Arial" panose="020B0604020202090204" pitchFamily="34" charset="0"/>
              <a:buNone/>
            </a:pPr>
            <a:endParaRPr lang="en-US" altLang="zh-CN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86" y="6441263"/>
            <a:ext cx="1726028" cy="36420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0">
            <a:off x="1238250" y="2972435"/>
            <a:ext cx="4150360" cy="3211195"/>
            <a:chOff x="6990831" y="3627911"/>
            <a:chExt cx="4150360" cy="3211195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6990831" y="3627911"/>
              <a:ext cx="4150360" cy="3211195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9997556" y="3815871"/>
              <a:ext cx="802111" cy="26035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4071620" y="3160395"/>
            <a:ext cx="173355" cy="26035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927100" y="962025"/>
            <a:ext cx="4959350" cy="1907540"/>
            <a:chOff x="10494" y="2678"/>
            <a:chExt cx="7810" cy="300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/>
            <a:srcRect t="17457" r="71685"/>
            <a:stretch>
              <a:fillRect/>
            </a:stretch>
          </p:blipFill>
          <p:spPr>
            <a:xfrm>
              <a:off x="10494" y="2878"/>
              <a:ext cx="2718" cy="280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/>
            <a:srcRect l="46953" t="11569"/>
            <a:stretch>
              <a:fillRect/>
            </a:stretch>
          </p:blipFill>
          <p:spPr>
            <a:xfrm>
              <a:off x="13212" y="2678"/>
              <a:ext cx="5092" cy="3004"/>
            </a:xfrm>
            <a:prstGeom prst="rect">
              <a:avLst/>
            </a:prstGeom>
          </p:spPr>
        </p:pic>
      </p:grpSp>
      <p:sp>
        <p:nvSpPr>
          <p:cNvPr id="15" name="右箭头 14"/>
          <p:cNvSpPr/>
          <p:nvPr/>
        </p:nvSpPr>
        <p:spPr>
          <a:xfrm rot="6960000">
            <a:off x="4284980" y="2721610"/>
            <a:ext cx="617220" cy="44196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52306" y="53913"/>
            <a:ext cx="8426669" cy="76835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4400" dirty="0">
                <a:solidFill>
                  <a:schemeClr val="bg1"/>
                </a:solidFill>
                <a:effectLst/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</a:rPr>
              <a:t>Ringdown </a:t>
            </a:r>
            <a:r>
              <a:rPr lang="en-US" altLang="zh-CN" sz="4400" dirty="0">
                <a:solidFill>
                  <a:schemeClr val="bg1"/>
                </a:solidFill>
                <a:effectLst/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</a:rPr>
              <a:t>Signals</a:t>
            </a:r>
            <a:endParaRPr lang="en-US" altLang="zh-CN" sz="4400" dirty="0">
              <a:solidFill>
                <a:schemeClr val="bg1"/>
              </a:solidFill>
              <a:effectLst/>
              <a:latin typeface="Arial" panose="020B0604020202090204" pitchFamily="34" charset="0"/>
              <a:ea typeface="宋体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858987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52306" y="53913"/>
            <a:ext cx="8426669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effectLst/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</a:rPr>
              <a:t>Observations of </a:t>
            </a:r>
            <a:r>
              <a:rPr lang="en-US" altLang="zh-CN" sz="4400" dirty="0">
                <a:solidFill>
                  <a:schemeClr val="bg1"/>
                </a:solidFill>
                <a:effectLst/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  <a:sym typeface="+mn-ea"/>
              </a:rPr>
              <a:t>Ringdown</a:t>
            </a:r>
            <a:endParaRPr lang="zh-CN" altLang="en-US" sz="4400" dirty="0">
              <a:solidFill>
                <a:schemeClr val="bg1"/>
              </a:solidFill>
              <a:effectLst/>
              <a:latin typeface="Arial" panose="020B0604020202090204" pitchFamily="34" charset="0"/>
              <a:ea typeface="宋体" pitchFamily="2" charset="-122"/>
              <a:cs typeface="Arial" panose="020B060402020209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86" y="6441263"/>
            <a:ext cx="1726028" cy="364208"/>
          </a:xfrm>
          <a:prstGeom prst="rect">
            <a:avLst/>
          </a:prstGeom>
        </p:spPr>
      </p:pic>
      <p:pic>
        <p:nvPicPr>
          <p:cNvPr id="20" name="内容占位符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93" y="45398"/>
            <a:ext cx="3522356" cy="7690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2720"/>
            <a:ext cx="5814060" cy="10985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8910"/>
            <a:ext cx="5814695" cy="127381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707958" y="859155"/>
            <a:ext cx="855345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800">
                <a:solidFill>
                  <a:srgbClr val="2F5597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Arial" panose="020B0604020202090204" pitchFamily="34" charset="0"/>
                <a:cs typeface="Arial" panose="020B0604020202090204" pitchFamily="34" charset="0"/>
              </a:rPr>
              <a:t>LVK</a:t>
            </a:r>
            <a:endParaRPr lang="en-US" altLang="zh-CN" sz="2800">
              <a:solidFill>
                <a:srgbClr val="2F5597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b="3985"/>
          <a:stretch>
            <a:fillRect/>
          </a:stretch>
        </p:blipFill>
        <p:spPr>
          <a:xfrm>
            <a:off x="-635" y="3832860"/>
            <a:ext cx="5814695" cy="8432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05655"/>
            <a:ext cx="5814695" cy="127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3120" y="1565910"/>
            <a:ext cx="6219190" cy="25336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053898" y="859155"/>
            <a:ext cx="3936365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800">
                <a:solidFill>
                  <a:srgbClr val="2F5597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Arial" panose="020B0604020202090204" pitchFamily="34" charset="0"/>
                <a:cs typeface="Arial" panose="020B0604020202090204" pitchFamily="34" charset="0"/>
              </a:rPr>
              <a:t>Space-Based Detectors</a:t>
            </a:r>
            <a:endParaRPr lang="en-US" altLang="zh-CN" sz="2800">
              <a:solidFill>
                <a:srgbClr val="2F5597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04000" y="4049078"/>
            <a:ext cx="5080000" cy="275590"/>
          </a:xfrm>
          <a:prstGeom prst="rect">
            <a:avLst/>
          </a:prstGeom>
        </p:spPr>
        <p:txBody>
          <a:bodyPr>
            <a:spAutoFit/>
          </a:bodyPr>
          <a:p>
            <a:pPr algn="ctr"/>
            <a:r>
              <a:rPr lang="en-US" altLang="zh-CN" sz="1200" i="1">
                <a:latin typeface="Arial" panose="020B0604020202090204" pitchFamily="34" charset="0"/>
                <a:cs typeface="Arial" panose="020B0604020202090204" pitchFamily="34" charset="0"/>
              </a:rPr>
              <a:t>PHYSICAL REVIEW D 110, 124007 (2024)</a:t>
            </a:r>
            <a:endParaRPr lang="en-US" altLang="zh-CN" sz="1200" i="1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59500" y="4535805"/>
            <a:ext cx="597281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>
                <a:latin typeface="Times New Roman" panose="02020503050405090304" charset="0"/>
                <a:cs typeface="Times New Roman" panose="02020503050405090304" charset="0"/>
              </a:rPr>
              <a:t>The number of detections will increase</a:t>
            </a:r>
            <a:endParaRPr lang="en-US" altLang="zh-CN">
              <a:latin typeface="Times New Roman" panose="02020503050405090304" charset="0"/>
              <a:cs typeface="Times New Roman" panose="0202050305040509030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>
                <a:latin typeface="Times New Roman" panose="02020503050405090304" charset="0"/>
                <a:cs typeface="Times New Roman" panose="02020503050405090304" charset="0"/>
              </a:rPr>
              <a:t>The number of resolvable modes will increase</a:t>
            </a:r>
            <a:endParaRPr lang="en-US" altLang="zh-CN">
              <a:latin typeface="Times New Roman" panose="02020503050405090304" charset="0"/>
              <a:cs typeface="Times New Roman" panose="0202050305040509030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>
                <a:latin typeface="Times New Roman" panose="02020503050405090304" charset="0"/>
                <a:cs typeface="Times New Roman" panose="02020503050405090304" charset="0"/>
              </a:rPr>
              <a:t>The identification of second order QNMs become</a:t>
            </a:r>
            <a:r>
              <a:rPr lang="en-US" altLang="zh-CN">
                <a:latin typeface="Times New Roman" panose="02020503050405090304" charset="0"/>
                <a:cs typeface="Times New Roman" panose="02020503050405090304" charset="0"/>
              </a:rPr>
              <a:t>s possible</a:t>
            </a:r>
            <a:endParaRPr lang="en-US" altLang="zh-CN">
              <a:latin typeface="Times New Roman" panose="02020503050405090304" charset="0"/>
              <a:cs typeface="Times New Roman" panose="02020503050405090304" charset="0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5193665" y="955675"/>
            <a:ext cx="1410335" cy="3860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800" y="1416613"/>
            <a:ext cx="4762500" cy="35718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858987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631341" y="5170823"/>
            <a:ext cx="236741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Data glitches</a:t>
            </a:r>
            <a:endParaRPr lang="en-US" altLang="zh-CN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85278" y="5032382"/>
            <a:ext cx="3307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Perodical data transmission of </a:t>
            </a:r>
            <a:endParaRPr lang="en-US" altLang="zh-CN" dirty="0"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ctr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</a:rPr>
              <a:t>space-based GW detectors</a:t>
            </a:r>
            <a:endParaRPr lang="en-US" altLang="zh-CN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07569" y="1569718"/>
            <a:ext cx="4567399" cy="2923153"/>
            <a:chOff x="807569" y="1569718"/>
            <a:chExt cx="4567399" cy="2923153"/>
          </a:xfrm>
        </p:grpSpPr>
        <p:grpSp>
          <p:nvGrpSpPr>
            <p:cNvPr id="11" name="组合 10"/>
            <p:cNvGrpSpPr/>
            <p:nvPr/>
          </p:nvGrpSpPr>
          <p:grpSpPr>
            <a:xfrm rot="19821011">
              <a:off x="2785777" y="1776292"/>
              <a:ext cx="2589191" cy="2410143"/>
              <a:chOff x="3035300" y="1711960"/>
              <a:chExt cx="2589191" cy="2410143"/>
            </a:xfrm>
          </p:grpSpPr>
          <p:sp>
            <p:nvSpPr>
              <p:cNvPr id="7" name="等腰三角形 6"/>
              <p:cNvSpPr/>
              <p:nvPr/>
            </p:nvSpPr>
            <p:spPr>
              <a:xfrm>
                <a:off x="3134360" y="1825942"/>
                <a:ext cx="2382520" cy="2161858"/>
              </a:xfrm>
              <a:prstGeom prst="triangl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" name="矩形: 圆角 7"/>
              <p:cNvSpPr/>
              <p:nvPr/>
            </p:nvSpPr>
            <p:spPr>
              <a:xfrm>
                <a:off x="4206240" y="1711960"/>
                <a:ext cx="238760" cy="198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: 圆角 8"/>
              <p:cNvSpPr/>
              <p:nvPr/>
            </p:nvSpPr>
            <p:spPr>
              <a:xfrm rot="3408593">
                <a:off x="3014980" y="3888740"/>
                <a:ext cx="238760" cy="198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: 圆角 9"/>
              <p:cNvSpPr/>
              <p:nvPr/>
            </p:nvSpPr>
            <p:spPr>
              <a:xfrm rot="7303648">
                <a:off x="5406051" y="3903663"/>
                <a:ext cx="238760" cy="198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807569" y="3005954"/>
              <a:ext cx="786335" cy="80772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地球</a:t>
              </a:r>
              <a:endParaRPr lang="zh-CN" altLang="en-US" dirty="0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666240" y="2245857"/>
              <a:ext cx="1508661" cy="964721"/>
              <a:chOff x="2400964" y="3129277"/>
              <a:chExt cx="774040" cy="408388"/>
            </a:xfrm>
          </p:grpSpPr>
          <p:cxnSp>
            <p:nvCxnSpPr>
              <p:cNvPr id="15" name="连接符: 曲线 14"/>
              <p:cNvCxnSpPr/>
              <p:nvPr/>
            </p:nvCxnSpPr>
            <p:spPr>
              <a:xfrm rot="10800000" flipV="1">
                <a:off x="2768601" y="3129277"/>
                <a:ext cx="406403" cy="204194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连接符: 曲线 20"/>
              <p:cNvCxnSpPr/>
              <p:nvPr/>
            </p:nvCxnSpPr>
            <p:spPr>
              <a:xfrm rot="10800000" flipV="1">
                <a:off x="2400964" y="3333471"/>
                <a:ext cx="406403" cy="204194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/>
          </p:nvGrpSpPr>
          <p:grpSpPr>
            <a:xfrm rot="16200000">
              <a:off x="2762705" y="1993205"/>
              <a:ext cx="2589191" cy="2410142"/>
              <a:chOff x="3035300" y="1711960"/>
              <a:chExt cx="2589191" cy="2410142"/>
            </a:xfrm>
          </p:grpSpPr>
          <p:sp>
            <p:nvSpPr>
              <p:cNvPr id="24" name="等腰三角形 23"/>
              <p:cNvSpPr/>
              <p:nvPr/>
            </p:nvSpPr>
            <p:spPr>
              <a:xfrm>
                <a:off x="3134360" y="1825942"/>
                <a:ext cx="2382520" cy="2161858"/>
              </a:xfrm>
              <a:prstGeom prst="triangl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5" name="矩形: 圆角 24"/>
              <p:cNvSpPr/>
              <p:nvPr/>
            </p:nvSpPr>
            <p:spPr>
              <a:xfrm>
                <a:off x="4206240" y="1711960"/>
                <a:ext cx="238760" cy="198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: 圆角 25"/>
              <p:cNvSpPr/>
              <p:nvPr/>
            </p:nvSpPr>
            <p:spPr>
              <a:xfrm rot="3408593">
                <a:off x="3014980" y="3888740"/>
                <a:ext cx="238760" cy="198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: 圆角 26"/>
              <p:cNvSpPr/>
              <p:nvPr/>
            </p:nvSpPr>
            <p:spPr>
              <a:xfrm rot="7303648">
                <a:off x="5406051" y="3903662"/>
                <a:ext cx="238760" cy="19812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9" name="直接箭头连接符 28"/>
            <p:cNvCxnSpPr/>
            <p:nvPr/>
          </p:nvCxnSpPr>
          <p:spPr>
            <a:xfrm flipH="1">
              <a:off x="3174901" y="2075820"/>
              <a:ext cx="261525" cy="1700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flipH="1">
              <a:off x="2654215" y="3222169"/>
              <a:ext cx="196818" cy="2794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H="1">
              <a:off x="2501615" y="3202551"/>
              <a:ext cx="3494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 flipH="1" flipV="1">
              <a:off x="2517834" y="3234511"/>
              <a:ext cx="163743" cy="2354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9" name="组合 38"/>
            <p:cNvGrpSpPr/>
            <p:nvPr/>
          </p:nvGrpSpPr>
          <p:grpSpPr>
            <a:xfrm>
              <a:off x="1746504" y="3234511"/>
              <a:ext cx="617199" cy="47169"/>
              <a:chOff x="2400964" y="3129277"/>
              <a:chExt cx="774040" cy="408388"/>
            </a:xfrm>
          </p:grpSpPr>
          <p:cxnSp>
            <p:nvCxnSpPr>
              <p:cNvPr id="40" name="连接符: 曲线 39"/>
              <p:cNvCxnSpPr/>
              <p:nvPr/>
            </p:nvCxnSpPr>
            <p:spPr>
              <a:xfrm rot="10800000" flipV="1">
                <a:off x="2768601" y="3129277"/>
                <a:ext cx="406403" cy="204194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连接符: 曲线 40"/>
              <p:cNvCxnSpPr/>
              <p:nvPr/>
            </p:nvCxnSpPr>
            <p:spPr>
              <a:xfrm rot="10800000" flipV="1">
                <a:off x="2400964" y="3333471"/>
                <a:ext cx="406403" cy="204194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箭头: 左弧形 47"/>
            <p:cNvSpPr/>
            <p:nvPr/>
          </p:nvSpPr>
          <p:spPr>
            <a:xfrm rot="5400000">
              <a:off x="4169801" y="1049566"/>
              <a:ext cx="332025" cy="1372330"/>
            </a:xfrm>
            <a:prstGeom prst="curv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628371" y="1849968"/>
              <a:ext cx="13953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Data</a:t>
              </a:r>
              <a:endParaRPr lang="en-US" altLang="zh-CN" sz="1600" dirty="0">
                <a:latin typeface="Arial" panose="020B0604020202090204" pitchFamily="34" charset="0"/>
                <a:cs typeface="Arial" panose="020B0604020202090204" pitchFamily="34" charset="0"/>
              </a:endParaRPr>
            </a:p>
            <a:p>
              <a:pPr algn="ctr"/>
              <a:r>
                <a:rPr lang="en-US" altLang="zh-CN" sz="1600" dirty="0">
                  <a:latin typeface="Arial" panose="020B0604020202090204" pitchFamily="34" charset="0"/>
                  <a:cs typeface="Arial" panose="020B0604020202090204" pitchFamily="34" charset="0"/>
                </a:rPr>
                <a:t>Transmission</a:t>
              </a:r>
              <a:endParaRPr lang="zh-CN" altLang="en-US" sz="1600" dirty="0">
                <a:latin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52306" y="53913"/>
            <a:ext cx="8426669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</a:rPr>
              <a:t>Data Gaps</a:t>
            </a:r>
            <a:endParaRPr lang="zh-CN" altLang="en-US" sz="4400" dirty="0">
              <a:solidFill>
                <a:schemeClr val="bg1"/>
              </a:solidFill>
              <a:effectLst/>
              <a:latin typeface="Arial" panose="020B0604020202090204" pitchFamily="34" charset="0"/>
              <a:ea typeface="宋体" pitchFamily="2" charset="-122"/>
              <a:cs typeface="Arial" panose="020B060402020209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86" y="6441263"/>
            <a:ext cx="1726028" cy="364208"/>
          </a:xfrm>
          <a:prstGeom prst="rect">
            <a:avLst/>
          </a:prstGeom>
        </p:spPr>
      </p:pic>
      <p:pic>
        <p:nvPicPr>
          <p:cNvPr id="20" name="内容占位符 9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93" y="45398"/>
            <a:ext cx="3522356" cy="76902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21460" y="1025525"/>
            <a:ext cx="4015740" cy="4819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Scheduled Gap</a:t>
            </a:r>
            <a:endParaRPr lang="en-US" altLang="zh-CN" dirty="0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62420" y="963930"/>
            <a:ext cx="4015740" cy="4819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dirty="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Unscheduled Gap</a:t>
            </a:r>
            <a:endParaRPr lang="en-US" altLang="zh-CN" dirty="0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858987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620" y="3809089"/>
            <a:ext cx="4730765" cy="201661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66445" y="5825490"/>
            <a:ext cx="50634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</a:rPr>
              <a:t>The effects for paremeter estimation of different gap types</a:t>
            </a:r>
            <a:endParaRPr lang="en-US" altLang="zh-CN" sz="1400" dirty="0">
              <a:latin typeface="Arial" panose="020B0604020202090204" pitchFamily="34" charset="0"/>
              <a:ea typeface="宋体" pitchFamily="2" charset="-122"/>
              <a:cs typeface="Arial" panose="020B060402020209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306" y="53913"/>
            <a:ext cx="8426669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effectLst/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</a:rPr>
              <a:t>Data Gaps</a:t>
            </a:r>
            <a:endParaRPr lang="en-US" altLang="zh-CN" sz="4400" dirty="0">
              <a:solidFill>
                <a:schemeClr val="bg1"/>
              </a:solidFill>
              <a:effectLst/>
              <a:latin typeface="Arial" panose="020B0604020202090204" pitchFamily="34" charset="0"/>
              <a:ea typeface="宋体" pitchFamily="2" charset="-122"/>
              <a:cs typeface="Arial" panose="020B060402020209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6445" y="1078865"/>
            <a:ext cx="521335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Effects of data gaps:</a:t>
            </a:r>
            <a:endParaRPr lang="en-US" altLang="zh-CN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  <a:p>
            <a:pPr marL="742950" lvl="1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Spectral leakage</a:t>
            </a:r>
            <a:endParaRPr lang="en-US" altLang="zh-CN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  <a:p>
            <a:pPr marL="742950" lvl="1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Reducing parameter-estimation (PE) accuracy</a:t>
            </a:r>
            <a:endParaRPr lang="en-US" altLang="zh-CN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Unscheduled gaps can have a larger impact</a:t>
            </a:r>
            <a:endParaRPr lang="en-US" altLang="zh-CN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Specialized processing can mitigate the effects</a:t>
            </a:r>
            <a:endParaRPr lang="en-US" altLang="zh-CN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86" y="6441263"/>
            <a:ext cx="1726028" cy="364208"/>
          </a:xfrm>
          <a:prstGeom prst="rect">
            <a:avLst/>
          </a:prstGeom>
        </p:spPr>
      </p:pic>
      <p:pic>
        <p:nvPicPr>
          <p:cNvPr id="16" name="内容占位符 9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93" y="45398"/>
            <a:ext cx="3522356" cy="76902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898642" y="3550603"/>
            <a:ext cx="2576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>
                <a:latin typeface="Arial" panose="020B0604020202090204" pitchFamily="34" charset="0"/>
                <a:cs typeface="Arial" panose="020B0604020202090204" pitchFamily="34" charset="0"/>
              </a:rPr>
              <a:t>PHYS. REV. D 104, 044035 (2021)</a:t>
            </a:r>
            <a:endParaRPr lang="en-US" altLang="zh-CN" sz="1200" i="1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776" y="1646401"/>
            <a:ext cx="3523890" cy="81994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626860" y="2466340"/>
            <a:ext cx="4883150" cy="299974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 algn="just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503050405090304" charset="0"/>
                <a:cs typeface="Times New Roman" panose="02020503050405090304" charset="0"/>
              </a:rPr>
              <a:t>In the space band, ringdown lasts from </a:t>
            </a:r>
            <a:r>
              <a:rPr lang="en-US" altLang="zh-CN" dirty="0">
                <a:latin typeface="Times New Roman" panose="02020503050405090304" charset="0"/>
                <a:cs typeface="Times New Roman" panose="02020503050405090304" charset="0"/>
              </a:rPr>
              <a:t>a few seconds up to </a:t>
            </a:r>
            <a:r>
              <a:rPr lang="en-US" altLang="zh-CN" dirty="0">
                <a:latin typeface="Times New Roman" panose="02020503050405090304" charset="0"/>
                <a:cs typeface="Times New Roman" panose="02020503050405090304" charset="0"/>
              </a:rPr>
              <a:t>roughly half a day</a:t>
            </a:r>
            <a:endParaRPr lang="en-US" altLang="zh-CN" dirty="0">
              <a:latin typeface="Times New Roman" panose="02020503050405090304" charset="0"/>
              <a:cs typeface="Times New Roman" panose="0202050305040509030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503050405090304" charset="0"/>
                <a:cs typeface="Times New Roman" panose="02020503050405090304" charset="0"/>
              </a:rPr>
              <a:t>Data gaps are typically </a:t>
            </a:r>
            <a:r>
              <a:rPr lang="en-US" altLang="zh-CN" dirty="0">
                <a:latin typeface="Times New Roman" panose="02020503050405090304" charset="0"/>
                <a:cs typeface="Times New Roman" panose="02020503050405090304" charset="0"/>
              </a:rPr>
              <a:t>minutes to several hours; some anomalies </a:t>
            </a:r>
            <a:r>
              <a:rPr lang="en-US" altLang="zh-CN" dirty="0">
                <a:latin typeface="Times New Roman" panose="02020503050405090304" charset="0"/>
                <a:cs typeface="Times New Roman" panose="02020503050405090304" charset="0"/>
              </a:rPr>
              <a:t>can be longer</a:t>
            </a:r>
            <a:endParaRPr lang="en-US" altLang="zh-CN" dirty="0">
              <a:latin typeface="Times New Roman" panose="02020503050405090304" charset="0"/>
              <a:cs typeface="Times New Roman" panose="0202050305040509030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503050405090304" charset="0"/>
                <a:cs typeface="Times New Roman" panose="02020503050405090304" charset="0"/>
              </a:rPr>
              <a:t>Since ringdown </a:t>
            </a:r>
            <a:r>
              <a:rPr lang="en-US" altLang="zh-CN" dirty="0">
                <a:latin typeface="Times New Roman" panose="02020503050405090304" charset="0"/>
                <a:cs typeface="Times New Roman" panose="02020503050405090304" charset="0"/>
              </a:rPr>
              <a:t>durations are comparable to gap lengths, ringdown measurements can be</a:t>
            </a:r>
            <a:r>
              <a:rPr lang="en-US" altLang="zh-CN" dirty="0">
                <a:latin typeface="Times New Roman" panose="02020503050405090304" charset="0"/>
                <a:cs typeface="Times New Roman" panose="02020503050405090304" charset="0"/>
              </a:rPr>
              <a:t> strongly affected</a:t>
            </a:r>
            <a:endParaRPr lang="en-US" altLang="zh-CN" dirty="0">
              <a:latin typeface="Times New Roman" panose="02020503050405090304" charset="0"/>
              <a:cs typeface="Times New Roman" panose="0202050305040509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858987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" y="2096096"/>
            <a:ext cx="3823970" cy="10795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524808" y="1141637"/>
            <a:ext cx="19761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Data Gaps Model</a:t>
            </a:r>
            <a:endParaRPr lang="en-US" altLang="zh-CN" sz="2000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47858" y="4814902"/>
            <a:ext cx="37839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</a:rPr>
              <a:t>Relative change in SNR </a:t>
            </a:r>
            <a:endParaRPr lang="en-US" altLang="zh-CN" sz="1400" dirty="0">
              <a:latin typeface="Arial" panose="020B0604020202090204" pitchFamily="34" charset="0"/>
              <a:ea typeface="宋体" pitchFamily="2" charset="-122"/>
              <a:cs typeface="Arial" panose="020B0604020202090204" pitchFamily="34" charset="0"/>
            </a:endParaRPr>
          </a:p>
          <a:p>
            <a:pPr algn="ctr"/>
            <a:r>
              <a:rPr lang="en-US" altLang="zh-CN" sz="1400" dirty="0"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</a:rPr>
              <a:t>at a fixed 75% duty cycle for ringdown signals</a:t>
            </a:r>
            <a:endParaRPr lang="en-US" altLang="zh-CN" sz="1400" dirty="0">
              <a:latin typeface="Arial" panose="020B0604020202090204" pitchFamily="34" charset="0"/>
              <a:ea typeface="宋体" pitchFamily="2" charset="-122"/>
              <a:cs typeface="Arial" panose="020B060402020209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1421066" y="1633819"/>
                <a:ext cx="2182495" cy="36893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zh-CN" i="1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𝐺</m:t>
                          </m:r>
                        </m:sub>
                      </m:sSub>
                      <m:r>
                        <a:rPr lang="en-US" altLang="zh-CN" i="1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𝑡</m:t>
                      </m:r>
                      <m:r>
                        <a:rPr lang="en-US" altLang="zh-CN" i="1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) = 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𝐺</m:t>
                      </m:r>
                      <m:r>
                        <a:rPr lang="en-US" altLang="zh-CN" i="1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𝑡</m:t>
                      </m:r>
                      <m:r>
                        <a:rPr lang="en-US" altLang="zh-CN" i="1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)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ℎ</m:t>
                      </m:r>
                      <m:r>
                        <a:rPr lang="en-US" altLang="zh-CN" i="1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(</m:t>
                      </m:r>
                      <m:r>
                        <a:rPr lang="en-US" altLang="zh-CN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𝑡</m:t>
                      </m:r>
                      <m:r>
                        <a:rPr lang="en-US" altLang="zh-CN" i="1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)</m:t>
                      </m:r>
                    </m:oMath>
                  </m:oMathPara>
                </a14:m>
                <a:endParaRPr lang="en-US" altLang="zh-CN" i="1" dirty="0">
                  <a:latin typeface="Times New Roman" panose="02020503050405090304" charset="0"/>
                  <a:cs typeface="Times New Roman" panose="02020503050405090304" charset="0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66" y="1633819"/>
                <a:ext cx="2182495" cy="368935"/>
              </a:xfrm>
              <a:prstGeom prst="rect">
                <a:avLst/>
              </a:prstGeom>
              <a:blipFill rotWithShape="1">
                <a:blip r:embed="rId2"/>
                <a:stretch>
                  <a:fillRect l="-26" t="-162" r="-1283" b="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940" y="1725959"/>
            <a:ext cx="3972560" cy="3004820"/>
          </a:xfrm>
          <a:prstGeom prst="rect">
            <a:avLst/>
          </a:prstGeom>
        </p:spPr>
      </p:pic>
      <p:pic>
        <p:nvPicPr>
          <p:cNvPr id="19" name="内容占位符 9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93" y="45398"/>
            <a:ext cx="3522356" cy="76902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2306" y="53913"/>
            <a:ext cx="8426669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</a:rPr>
              <a:t>Gap Effects on Ringdown</a:t>
            </a:r>
            <a:endParaRPr lang="zh-CN" altLang="en-US" sz="4400" dirty="0">
              <a:solidFill>
                <a:schemeClr val="bg1"/>
              </a:solidFill>
              <a:effectLst/>
              <a:latin typeface="Arial" panose="020B0604020202090204" pitchFamily="34" charset="0"/>
              <a:ea typeface="宋体" pitchFamily="2" charset="-122"/>
              <a:cs typeface="Arial" panose="020B060402020209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1940" y="3281680"/>
            <a:ext cx="39890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With unscheduled gaps yielding a 75% duty cycle, we evaluate the worst-case impact on ringdown detection.</a:t>
            </a:r>
            <a:endParaRPr lang="en-US" altLang="zh-CN" sz="1600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4015" y="4631055"/>
            <a:ext cx="3896995" cy="127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…… Out of the 4 years of science measurement, 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the duty cycle</a:t>
            </a:r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 of usable science data at full (nominal) performance shall be </a:t>
            </a:r>
            <a:r>
              <a:rPr lang="en-US" altLang="zh-CN" sz="1400" dirty="0">
                <a:solidFill>
                  <a:srgbClr val="FF000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greater than 75%.</a:t>
            </a:r>
            <a:endParaRPr lang="en-US" altLang="zh-CN" sz="1400" dirty="0">
              <a:solidFill>
                <a:srgbClr val="FF0000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zh-CN" sz="1400" dirty="0">
                <a:latin typeface="Arial" panose="020B0604020202090204" pitchFamily="34" charset="0"/>
                <a:cs typeface="Arial" panose="020B0604020202090204" pitchFamily="34" charset="0"/>
              </a:rPr>
              <a:t>------ LISA Science Requirement Document</a:t>
            </a:r>
            <a:endParaRPr lang="zh-CN" altLang="en-US" sz="14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86" y="6441263"/>
            <a:ext cx="1726028" cy="364208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428118" y="1464604"/>
            <a:ext cx="3673331" cy="3673216"/>
            <a:chOff x="8428118" y="1296964"/>
            <a:chExt cx="3673331" cy="367321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3" r="1"/>
            <a:stretch>
              <a:fillRect/>
            </a:stretch>
          </p:blipFill>
          <p:spPr>
            <a:xfrm>
              <a:off x="8428118" y="1296964"/>
              <a:ext cx="3673331" cy="187863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8118" y="3184933"/>
              <a:ext cx="3619914" cy="1785247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8703945" y="5182870"/>
            <a:ext cx="3271520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</a:rPr>
              <a:t>Effects of gaps for detection range</a:t>
            </a:r>
            <a:endParaRPr lang="en-US" altLang="zh-CN" sz="1400" dirty="0">
              <a:latin typeface="Arial" panose="020B0604020202090204" pitchFamily="34" charset="0"/>
              <a:ea typeface="宋体" pitchFamily="2" charset="-122"/>
              <a:cs typeface="Arial" panose="020B060402020209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858987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711592" y="919481"/>
            <a:ext cx="6166728" cy="5241980"/>
            <a:chOff x="1334" y="2551"/>
            <a:chExt cx="8332" cy="710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4" y="6118"/>
              <a:ext cx="8333" cy="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4" y="2551"/>
              <a:ext cx="8333" cy="3567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7105015" y="1228090"/>
            <a:ext cx="461645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Detectors have independent data gaps, so joint observations can mitigate their impact</a:t>
            </a:r>
            <a:endParaRPr lang="en-US" altLang="zh-CN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Assess mitigation for the </a:t>
            </a:r>
            <a:r>
              <a:rPr lang="en-US" altLang="zh-CN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  <a:sym typeface="+mn-ea"/>
              </a:rPr>
              <a:t>Taiji–LISA</a:t>
            </a:r>
            <a:r>
              <a:rPr lang="en-US" altLang="zh-CN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 and </a:t>
            </a:r>
            <a:r>
              <a:rPr lang="en-US" altLang="zh-CN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  <a:sym typeface="+mn-ea"/>
              </a:rPr>
              <a:t>Taiji–TianQin</a:t>
            </a:r>
            <a:r>
              <a:rPr lang="en-US" altLang="zh-CN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 networks</a:t>
            </a:r>
            <a:endParaRPr lang="en-US" altLang="zh-CN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Consider the case: one detector heavily gapped, the other mildly affected</a:t>
            </a:r>
            <a:endParaRPr lang="en-US" altLang="zh-CN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</p:txBody>
      </p:sp>
      <p:pic>
        <p:nvPicPr>
          <p:cNvPr id="19" name="内容占位符 9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93" y="45398"/>
            <a:ext cx="3522356" cy="7690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422955" y="6049400"/>
                <a:ext cx="2745105" cy="245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zh-CN" sz="1600" b="0" dirty="0">
                    <a:latin typeface="Arial" panose="020B0604020202090204" pitchFamily="34" charset="0"/>
                    <a:cs typeface="Arial" panose="020B0604020202090204" pitchFamily="34" charset="0"/>
                  </a:rPr>
                  <a:t>PE Accuracy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1" smtClean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ω</m:t>
                        </m:r>
                      </m:e>
                      <m:sub>
                        <m:r>
                          <a:rPr lang="en-US" altLang="zh-CN" sz="1600" b="0" i="1" smtClean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𝑙𝑚</m:t>
                        </m:r>
                      </m:sub>
                    </m:sSub>
                  </m:oMath>
                </a14:m>
                <a:r>
                  <a:rPr lang="en-US" altLang="zh-CN" sz="1600" b="0" dirty="0">
                    <a:latin typeface="Arial" panose="020B0604020202090204" pitchFamily="34" charset="0"/>
                    <a:cs typeface="Arial" panose="020B060402020209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dirty="0" smtClean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</m:ctrlPr>
                      </m:sSubPr>
                      <m:e>
                        <m:r>
                          <a:rPr lang="en-US" altLang="zh-CN" sz="1600" b="0" i="1" dirty="0" smtClean="0">
                            <a:latin typeface="DejaVu Math TeX Gyre" panose="02000503000000000000" charset="0"/>
                            <a:ea typeface="宋体" charset="0"/>
                            <a:cs typeface="DejaVu Math TeX Gyre" panose="02000503000000000000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b="0" i="1" dirty="0" smtClean="0">
                            <a:latin typeface="DejaVu Math TeX Gyre" panose="02000503000000000000" charset="0"/>
                            <a:cs typeface="DejaVu Math TeX Gyre" panose="02000503000000000000" charset="0"/>
                          </a:rPr>
                          <m:t>𝑙𝑚</m:t>
                        </m:r>
                      </m:sub>
                    </m:sSub>
                  </m:oMath>
                </a14:m>
                <a:endParaRPr lang="en-US" altLang="zh-CN" sz="1600" b="0" i="1" dirty="0" smtClean="0">
                  <a:latin typeface="DejaVu Math TeX Gyre" panose="02000503000000000000" charset="0"/>
                  <a:cs typeface="DejaVu Math TeX Gyre" panose="02000503000000000000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955" y="6049400"/>
                <a:ext cx="2745105" cy="245745"/>
              </a:xfrm>
              <a:prstGeom prst="rect">
                <a:avLst/>
              </a:prstGeom>
              <a:blipFill rotWithShape="1">
                <a:blip r:embed="rId4"/>
                <a:stretch>
                  <a:fillRect l="-16" t="-159" r="-2344" b="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7641590" y="955675"/>
            <a:ext cx="36353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effectLst/>
                <a:latin typeface="Arial" panose="020B0604020202090204" pitchFamily="34" charset="0"/>
                <a:ea typeface="黑体" panose="02010609060101010101" charset="-122"/>
                <a:cs typeface="Arial" panose="020B0604020202090204" pitchFamily="34" charset="0"/>
              </a:rPr>
              <a:t>Analysis of Joint Observations</a:t>
            </a:r>
            <a:endParaRPr lang="en-US" altLang="zh-CN" b="1" dirty="0">
              <a:solidFill>
                <a:schemeClr val="tx1"/>
              </a:solidFill>
              <a:effectLst/>
              <a:latin typeface="Arial" panose="020B0604020202090204" pitchFamily="34" charset="0"/>
              <a:ea typeface="黑体" panose="02010609060101010101" charset="-122"/>
              <a:cs typeface="Arial" panose="020B060402020209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2306" y="53913"/>
            <a:ext cx="8426669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</a:rPr>
              <a:t>Effects of Joint Observation</a:t>
            </a:r>
            <a:endParaRPr lang="zh-CN" altLang="en-US" sz="4400" dirty="0">
              <a:solidFill>
                <a:schemeClr val="bg1"/>
              </a:solidFill>
              <a:effectLst/>
              <a:latin typeface="Arial" panose="020B0604020202090204" pitchFamily="34" charset="0"/>
              <a:ea typeface="宋体" pitchFamily="2" charset="-122"/>
              <a:cs typeface="Arial" panose="020B060402020209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86" y="6441263"/>
            <a:ext cx="1726028" cy="3642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"/>
          <a:stretch>
            <a:fillRect/>
          </a:stretch>
        </p:blipFill>
        <p:spPr>
          <a:xfrm>
            <a:off x="7761183" y="3987926"/>
            <a:ext cx="3280175" cy="5257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99" y="4587146"/>
            <a:ext cx="1647837" cy="6381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8" y="5350796"/>
            <a:ext cx="2591140" cy="699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437515" y="1482725"/>
            <a:ext cx="472630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With concrete astrophysical models, expectation-value estimates of the impact of data gaps on detection are more practically meaningful</a:t>
            </a:r>
            <a:endParaRPr lang="en-US" altLang="zh-CN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We compare gap induced effects on ringdown detection across three astrophysical populations </a:t>
            </a:r>
            <a:r>
              <a:rPr lang="en-US" altLang="zh-CN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in two joint observation network configurations</a:t>
            </a:r>
            <a:endParaRPr lang="en-US" altLang="zh-CN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  <a:p>
            <a:pPr marL="285750" indent="-285750" algn="just" fontAlgn="auto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en-US" altLang="zh-CN" dirty="0">
                <a:latin typeface="Times New Roman" panose="02020503050405090304" charset="0"/>
                <a:ea typeface="黑体" panose="02010609060101010101" charset="-122"/>
                <a:cs typeface="Times New Roman" panose="02020503050405090304" charset="0"/>
              </a:rPr>
              <a:t>The ratio                                           is utilised to indicate the effects </a:t>
            </a:r>
            <a:endParaRPr lang="en-US" altLang="zh-CN" dirty="0">
              <a:latin typeface="Times New Roman" panose="02020503050405090304" charset="0"/>
              <a:ea typeface="黑体" panose="02010609060101010101" charset="-122"/>
              <a:cs typeface="Times New Roman" panose="0202050305040509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858987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355EA9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1671331" y="4897413"/>
                <a:ext cx="2491740" cy="382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𝑟</m:t>
                      </m:r>
                      <m:d>
                        <m:dPr>
                          <m:ctrlPr>
                            <a:rPr lang="en-US" altLang="zh-CN" b="0" i="1" smtClean="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𝜃</m:t>
                          </m:r>
                        </m:e>
                      </m:d>
                      <m:r>
                        <a:rPr lang="en-US" altLang="zh-CN" b="0" i="1" smtClean="0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=</m:t>
                      </m:r>
                      <m:r>
                        <a:rPr lang="en-US" altLang="zh-CN" b="0" i="1" smtClean="0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b="0" i="1" smtClean="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𝑔𝑎𝑝</m:t>
                          </m:r>
                        </m:sub>
                      </m:sSub>
                      <m:r>
                        <a:rPr lang="en-US" altLang="zh-CN" b="0" i="1" smtClean="0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/</m:t>
                      </m:r>
                      <m:r>
                        <a:rPr lang="en-US" altLang="zh-CN" b="0" i="1" smtClean="0">
                          <a:latin typeface="DejaVu Math TeX Gyre" panose="02000503000000000000" charset="0"/>
                          <a:ea typeface="宋体" charset="0"/>
                          <a:cs typeface="DejaVu Math TeX Gyre" panose="02000503000000000000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b="0" i="1" smtClean="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DejaVu Math TeX Gyre" panose="02000503000000000000" charset="0"/>
                              <a:ea typeface="宋体" charset="0"/>
                              <a:cs typeface="DejaVu Math TeX Gyre" panose="02000503000000000000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DejaVu Math TeX Gyre" panose="02000503000000000000" charset="0"/>
                              <a:cs typeface="DejaVu Math TeX Gyre" panose="02000503000000000000" charset="0"/>
                            </a:rPr>
                            <m:t>𝑜𝑝𝑡</m:t>
                          </m:r>
                        </m:sub>
                      </m:sSub>
                    </m:oMath>
                  </m:oMathPara>
                </a14:m>
                <a:endParaRPr lang="zh-CN" altLang="en-US" i="1" dirty="0">
                  <a:latin typeface="Times New Roman" panose="02020503050405090304" charset="0"/>
                  <a:cs typeface="Times New Roman" panose="02020503050405090304" charset="0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31" y="4897413"/>
                <a:ext cx="2491740" cy="382270"/>
              </a:xfrm>
              <a:prstGeom prst="rect">
                <a:avLst/>
              </a:prstGeom>
              <a:blipFill rotWithShape="1">
                <a:blip r:embed="rId1"/>
                <a:stretch>
                  <a:fillRect t="-77" b="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内容占位符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93" y="45398"/>
            <a:ext cx="3522356" cy="76902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86" y="6441263"/>
            <a:ext cx="1726028" cy="36420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52306" y="53913"/>
            <a:ext cx="8426669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</a:rPr>
              <a:t>Average Results by </a:t>
            </a:r>
            <a:r>
              <a:rPr lang="en-US" altLang="zh-CN" sz="4400" dirty="0">
                <a:solidFill>
                  <a:schemeClr val="bg1"/>
                </a:solidFill>
                <a:latin typeface="Arial" panose="020B0604020202090204" pitchFamily="34" charset="0"/>
                <a:ea typeface="宋体" pitchFamily="2" charset="-122"/>
                <a:cs typeface="Arial" panose="020B0604020202090204" pitchFamily="34" charset="0"/>
              </a:rPr>
              <a:t>Population</a:t>
            </a:r>
            <a:endParaRPr lang="en-US" altLang="zh-CN" sz="4400" dirty="0">
              <a:solidFill>
                <a:schemeClr val="bg1"/>
              </a:solidFill>
              <a:latin typeface="Arial" panose="020B0604020202090204" pitchFamily="34" charset="0"/>
              <a:ea typeface="宋体" pitchFamily="2" charset="-122"/>
              <a:cs typeface="Arial" panose="020B060402020209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30" y="4117340"/>
            <a:ext cx="4888230" cy="21647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005" y="974090"/>
            <a:ext cx="6809105" cy="3090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tags/tag1.xml><?xml version="1.0" encoding="utf-8"?>
<p:tagLst xmlns:p="http://schemas.openxmlformats.org/presentationml/2006/main">
  <p:tag name="KSO_WM_DIAGRAM_VIRTUALLY_FRAME" val="{&quot;height&quot;:367.49133858267714,&quot;left&quot;:9.898818897637796,&quot;top&quot;:104.30874015748032,&quot;width&quot;:915.3654330708662}"/>
</p:tagLst>
</file>

<file path=ppt/tags/tag2.xml><?xml version="1.0" encoding="utf-8"?>
<p:tagLst xmlns:p="http://schemas.openxmlformats.org/presentationml/2006/main">
  <p:tag name="KSO_WM_DIAGRAM_VIRTUALLY_FRAME" val="{&quot;height&quot;:367.49133858267714,&quot;left&quot;:9.898818897637796,&quot;top&quot;:104.30874015748032,&quot;width&quot;:915.3654330708662}"/>
</p:tagLst>
</file>

<file path=ppt/tags/tag3.xml><?xml version="1.0" encoding="utf-8"?>
<p:tagLst xmlns:p="http://schemas.openxmlformats.org/presentationml/2006/main">
  <p:tag name="KSO_WM_DIAGRAM_VIRTUALLY_FRAME" val="{&quot;height&quot;:367.49133858267714,&quot;left&quot;:9.898818897637796,&quot;top&quot;:104.30874015748032,&quot;width&quot;:915.3654330708662}"/>
</p:tagLst>
</file>

<file path=ppt/tags/tag4.xml><?xml version="1.0" encoding="utf-8"?>
<p:tagLst xmlns:p="http://schemas.openxmlformats.org/presentationml/2006/main">
  <p:tag name="COMMONDATA" val="eyJoZGlkIjoiZWNmMTdiZjYwYTE0N2JiZTY2ZmQwZjRkNjc0ZWQ1ZjMifQ=="/>
</p:tagLst>
</file>

<file path=ppt/theme/theme1.xml><?xml version="1.0" encoding="utf-8"?>
<a:theme xmlns:a="http://schemas.openxmlformats.org/drawingml/2006/main" name="2023国科大融媒体编辑部出品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2989</Words>
  <Application>WPS 演示</Application>
  <PresentationFormat>宽屏</PresentationFormat>
  <Paragraphs>141</Paragraphs>
  <Slides>15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8" baseType="lpstr">
      <vt:lpstr>Arial</vt:lpstr>
      <vt:lpstr>宋体</vt:lpstr>
      <vt:lpstr>Wingdings</vt:lpstr>
      <vt:lpstr>Times New Roman</vt:lpstr>
      <vt:lpstr>微软雅黑</vt:lpstr>
      <vt:lpstr>Times New Roman</vt:lpstr>
      <vt:lpstr>思源黑体</vt:lpstr>
      <vt:lpstr>汉仪中黑KW</vt:lpstr>
      <vt:lpstr>等线</vt:lpstr>
      <vt:lpstr>汉仪书宋二KW</vt:lpstr>
      <vt:lpstr>黑体</vt:lpstr>
      <vt:lpstr>DejaVu Math TeX Gyre</vt:lpstr>
      <vt:lpstr>宋体</vt:lpstr>
      <vt:lpstr>汉仪旗黑</vt:lpstr>
      <vt:lpstr>Arial Unicode MS</vt:lpstr>
      <vt:lpstr>等线 Light</vt:lpstr>
      <vt:lpstr>汉仪中等线KW</vt:lpstr>
      <vt:lpstr>Wingdings</vt:lpstr>
      <vt:lpstr>微软雅黑</vt:lpstr>
      <vt:lpstr>思源黑体</vt:lpstr>
      <vt:lpstr>等线</vt:lpstr>
      <vt:lpstr>黑体</vt:lpstr>
      <vt:lpstr>2023国科大融媒体编辑部出品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视频</dc:title>
  <dc:creator>idmin</dc:creator>
  <cp:lastModifiedBy>DIVE</cp:lastModifiedBy>
  <cp:revision>347</cp:revision>
  <dcterms:created xsi:type="dcterms:W3CDTF">2025-10-18T15:46:01Z</dcterms:created>
  <dcterms:modified xsi:type="dcterms:W3CDTF">2025-10-18T15:46:01Z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680AED85F45B6830271AEB6873904E75_43</vt:lpwstr>
  </property>
  <property fmtid="{D5CDD505-2E9C-101B-9397-08002B2CF9AE}" pid="3" name="KSOProductBuildVer">
    <vt:lpwstr>2052-12.1.22522.22522</vt:lpwstr>
  </property>
</Properties>
</file>