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89" r:id="rId18"/>
    <p:sldId id="290" r:id="rId19"/>
    <p:sldId id="291" r:id="rId20"/>
    <p:sldId id="293" r:id="rId21"/>
    <p:sldId id="28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7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4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0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611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A96F0F3-58AD-431D-9447-137B4B3F605F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048612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3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1A517FF-42DB-4F8D-9791-67FC2957BF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69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670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671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4C944B7-1704-B142-A7B0-796AD81639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竖排标题 1"/>
          <p:cNvSpPr>
            <a:spLocks noGrp="1"/>
          </p:cNvSpPr>
          <p:nvPr>
            <p:ph type="title" orient="vert"/>
          </p:nvPr>
        </p:nvSpPr>
        <p:spPr>
          <a:xfrm>
            <a:off x="8229600" y="476250"/>
            <a:ext cx="2743200" cy="55340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476250"/>
            <a:ext cx="8026400" cy="55340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5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A96F0F3-58AD-431D-9447-137B4B3F605F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04865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1A517FF-42DB-4F8D-9791-67FC2957BF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8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A96F0F3-58AD-431D-9447-137B4B3F605F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04858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1A517FF-42DB-4F8D-9791-67FC2957BF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7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7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04867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78" name="内容占位符 2"/>
          <p:cNvSpPr>
            <a:spLocks noGrp="1"/>
          </p:cNvSpPr>
          <p:nvPr>
            <p:ph sz="half" idx="1"/>
          </p:nvPr>
        </p:nvSpPr>
        <p:spPr>
          <a:xfrm>
            <a:off x="0" y="14843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79" name="内容占位符 3"/>
          <p:cNvSpPr>
            <a:spLocks noGrp="1"/>
          </p:cNvSpPr>
          <p:nvPr>
            <p:ph sz="half" idx="2"/>
          </p:nvPr>
        </p:nvSpPr>
        <p:spPr>
          <a:xfrm>
            <a:off x="5588000" y="14843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80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A96F0F3-58AD-431D-9447-137B4B3F605F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04868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1A517FF-42DB-4F8D-9791-67FC2957BF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84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85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8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87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8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A96F0F3-58AD-431D-9447-137B4B3F605F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04868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1A517FF-42DB-4F8D-9791-67FC2957BF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A96F0F3-58AD-431D-9447-137B4B3F605F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04865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1A517FF-42DB-4F8D-9791-67FC2957BF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A96F0F3-58AD-431D-9447-137B4B3F605F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048692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3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1A517FF-42DB-4F8D-9791-67FC2957BF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95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96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9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69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69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0A5669F-2F43-8140-BC0B-4835C9568B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2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8663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6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A96F0F3-58AD-431D-9447-137B4B3F605F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04866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1A517FF-42DB-4F8D-9791-67FC2957BF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topl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1390651" cy="655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76" name="Rectangle 4"/>
          <p:cNvSpPr>
            <a:spLocks noChangeArrowheads="1"/>
          </p:cNvSpPr>
          <p:nvPr/>
        </p:nvSpPr>
        <p:spPr bwMode="auto">
          <a:xfrm>
            <a:off x="5903384" y="0"/>
            <a:ext cx="3937000" cy="449263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chemeClr val="bg1">
                  <a:alpha val="89998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CC"/>
                </a:solidFill>
                <a:latin typeface="Times New Roman" panose="02020603050405020304" charset="0"/>
                <a:ea typeface="楷体_GB2312" pitchFamily="49" charset="-122"/>
              </a:defRPr>
            </a:lvl1pPr>
            <a:lvl2pPr marL="742950" indent="-285750" eaLnBrk="0" hangingPunct="0">
              <a:defRPr sz="2400">
                <a:solidFill>
                  <a:srgbClr val="0000CC"/>
                </a:solidFill>
                <a:latin typeface="Times New Roman" panose="02020603050405020304" charset="0"/>
                <a:ea typeface="楷体_GB2312" pitchFamily="49" charset="-122"/>
              </a:defRPr>
            </a:lvl2pPr>
            <a:lvl3pPr marL="1143000" indent="-228600" eaLnBrk="0" hangingPunct="0">
              <a:defRPr sz="2400">
                <a:solidFill>
                  <a:srgbClr val="0000CC"/>
                </a:solidFill>
                <a:latin typeface="Times New Roman" panose="02020603050405020304" charset="0"/>
                <a:ea typeface="楷体_GB2312" pitchFamily="49" charset="-122"/>
              </a:defRPr>
            </a:lvl3pPr>
            <a:lvl4pPr marL="1600200" indent="-228600" eaLnBrk="0" hangingPunct="0">
              <a:defRPr sz="2400">
                <a:solidFill>
                  <a:srgbClr val="0000CC"/>
                </a:solidFill>
                <a:latin typeface="Times New Roman" panose="02020603050405020304" charset="0"/>
                <a:ea typeface="楷体_GB2312" pitchFamily="49" charset="-122"/>
              </a:defRPr>
            </a:lvl4pPr>
            <a:lvl5pPr marL="2057400" indent="-228600" eaLnBrk="0" hangingPunct="0">
              <a:defRPr sz="2400">
                <a:solidFill>
                  <a:srgbClr val="0000CC"/>
                </a:solidFill>
                <a:latin typeface="Times New Roman" panose="0202060305040502030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Times New Roman" panose="0202060305040502030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Times New Roman" panose="0202060305040502030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Times New Roman" panose="0202060305040502030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Times New Roman" panose="02020603050405020304" charset="0"/>
                <a:ea typeface="楷体_GB2312" pitchFamily="49" charset="-122"/>
              </a:defRPr>
            </a:lvl9pPr>
          </a:lstStyle>
          <a:p>
            <a:pPr algn="ctr" eaLnBrk="1" hangingPunct="1"/>
            <a:endParaRPr lang="zh-CN" altLang="en-US">
              <a:cs typeface="+mn-cs"/>
            </a:endParaRPr>
          </a:p>
        </p:txBody>
      </p:sp>
      <p:sp>
        <p:nvSpPr>
          <p:cNvPr id="10485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07533" y="476250"/>
            <a:ext cx="9793817" cy="720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84313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A96F0F3-58AD-431D-9447-137B4B3F605F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0485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zh-CN" altLang="en-US"/>
          </a:p>
        </p:txBody>
      </p:sp>
      <p:sp>
        <p:nvSpPr>
          <p:cNvPr id="10485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4167" y="6237288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1A517FF-42DB-4F8D-9791-67FC2957BF5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97153" name="Picture 10" descr="topr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295400" y="0"/>
            <a:ext cx="4703233" cy="5730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标题 1"/>
          <p:cNvSpPr>
            <a:spLocks noGrp="1"/>
          </p:cNvSpPr>
          <p:nvPr>
            <p:ph type="ctrTitle"/>
          </p:nvPr>
        </p:nvSpPr>
        <p:spPr>
          <a:xfrm>
            <a:off x="373930" y="2120998"/>
            <a:ext cx="11444139" cy="1470025"/>
          </a:xfrm>
        </p:spPr>
        <p:txBody>
          <a:bodyPr>
            <a:normAutofit/>
          </a:bodyPr>
          <a:lstStyle/>
          <a:p>
            <a:r>
              <a:rPr lang="en-US" altLang="zh-CN" dirty="0"/>
              <a:t>One-loop</a:t>
            </a:r>
            <a:r>
              <a:rPr lang="zh-CN" altLang="en-US" dirty="0"/>
              <a:t> </a:t>
            </a:r>
            <a:r>
              <a:rPr lang="en-US" altLang="zh-CN" dirty="0"/>
              <a:t>corrections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infrared</a:t>
            </a:r>
            <a:r>
              <a:rPr lang="zh-CN" altLang="en-US" dirty="0"/>
              <a:t> </a:t>
            </a:r>
            <a:r>
              <a:rPr lang="en-US" altLang="zh-CN" dirty="0"/>
              <a:t>GWs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forbidden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symmetries</a:t>
            </a:r>
          </a:p>
        </p:txBody>
      </p:sp>
      <p:sp>
        <p:nvSpPr>
          <p:cNvPr id="1048615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439186"/>
          </a:xfrm>
        </p:spPr>
        <p:txBody>
          <a:bodyPr/>
          <a:lstStyle/>
          <a:p>
            <a:r>
              <a:rPr lang="en-US" altLang="zh-CN" dirty="0"/>
              <a:t>Cheng-Jun Fang</a:t>
            </a:r>
          </a:p>
          <a:p>
            <a:r>
              <a:rPr lang="en-US" altLang="zh-CN" dirty="0"/>
              <a:t>Institute of theoretical physics</a:t>
            </a:r>
          </a:p>
          <a:p>
            <a:r>
              <a:rPr lang="en-US" altLang="zh-CN" dirty="0"/>
              <a:t>Based on 2501.11337, 2507.00077 and 2509.00420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BB7BAB-B0EA-C832-848E-4325E72E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Consistency relation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0C031C-9002-D5E0-AD74-8EED2542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From the Eoms of the mode function and the BD vacuum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 can prove an integral expression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offering us information of the Eoms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0E7003-2934-9908-2D4F-C0AE8083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25" y="2145845"/>
            <a:ext cx="7211431" cy="11145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6C3601-05F5-1059-AF33-D5CFABD6A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86" y="4022775"/>
            <a:ext cx="8830907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7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85101-698D-2380-2B35-74E40E2A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Cancellation between diagrams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6DAFC5-C43F-8B90-A101-57D7BCA8C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22E0F7-7E67-8F84-D662-4429FA26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4" y="1475782"/>
            <a:ext cx="10054475" cy="45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7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E69B8-CFCD-0F12-3921-EDA03636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Symmetry of the action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D2932D4-31EB-605F-D72B-0BDB5BEBE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31435" y="1523914"/>
            <a:ext cx="3129130" cy="134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87DE98-D23A-55D2-6737-AAD406622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088" y="3717243"/>
            <a:ext cx="9621823" cy="314075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415404C-7CDC-D156-C886-89E66E93B610}"/>
              </a:ext>
            </a:extLst>
          </p:cNvPr>
          <p:cNvSpPr txBox="1"/>
          <p:nvPr/>
        </p:nvSpPr>
        <p:spPr>
          <a:xfrm>
            <a:off x="754144" y="2978870"/>
            <a:ext cx="608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Additional terms cancel each other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3528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1D2F7F-C5B0-4739-26A7-6089A206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Ward identities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49DA9C-8DB5-11B4-7E13-C65965F8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operator form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Consider the transformation of a field configuration eigen state</a:t>
            </a:r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DA23A5-5FC3-F106-5148-6C6D650F2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3" y="2166092"/>
            <a:ext cx="3181794" cy="8478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6626207-15D8-6034-1FD3-C4DA1BC7C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41" y="2166092"/>
            <a:ext cx="4410691" cy="7430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73EC0AE-9B7F-1BFF-518F-FBCE93C16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96" y="4260264"/>
            <a:ext cx="10083289" cy="13159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D75448A-2B44-49CB-45B6-DE64270EA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697" y="5768676"/>
            <a:ext cx="8497486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0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DBA3E9-F652-6FAE-5881-1C9B8C2D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Wave functions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5C52FD-832F-3DB7-91D8-B191CC3A1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Taking expectation value of the identity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Considering early time eigen states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DEEA70-36EA-1B40-EF14-30BF94D1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10903"/>
            <a:ext cx="8465133" cy="10669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17325F-9DED-D1F6-5AC0-20C275B22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851" y="4213622"/>
            <a:ext cx="7468642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2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83F16-B90D-A6B7-B6CF-69EC2433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Wave functions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942BDA-EFDB-85A4-BC36-EAD6D21E7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transformation property of the wave functions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52FA48-7CA9-60CD-9F90-8FA09200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029" y="2104519"/>
            <a:ext cx="6725442" cy="18373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0EB10E-0AD3-69F7-82E1-C0AEC73A2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00" y="4229176"/>
            <a:ext cx="10393600" cy="21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C3EA88-89BB-ADB5-9C4F-2DECC894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Correlation between different times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C34186-513F-DDE0-514E-C9C2B4C4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matrix element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identity thus becomes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31E94C-5744-9111-48BC-36ACC418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553" y="2280109"/>
            <a:ext cx="6039693" cy="6763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2F07BF8-EB66-BB54-021D-36CCCD771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383" y="4004717"/>
            <a:ext cx="7278116" cy="7716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7E22EE-7A4F-4341-0E25-9A9A1B0F2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726" y="5112286"/>
            <a:ext cx="6487430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Two kinds of lines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4440" y="2528570"/>
            <a:ext cx="4643755" cy="1368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35" y="4415790"/>
            <a:ext cx="5434965" cy="4229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915" y="5357495"/>
            <a:ext cx="6948805" cy="8509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9869" y="1648460"/>
            <a:ext cx="660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Lines with arrow: Green’s function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700" y="4415790"/>
            <a:ext cx="3366770" cy="4908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Two kinds of lines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133349" y="1850390"/>
            <a:ext cx="7926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Lines without arrow: Wick contractions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670" y="3282950"/>
            <a:ext cx="2611755" cy="392430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9145" y="2544445"/>
            <a:ext cx="4915535" cy="4692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891C59-4AD3-393E-A26B-AF620C0C7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62" y="4242065"/>
            <a:ext cx="7401958" cy="13527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IR limit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9955" y="2372360"/>
            <a:ext cx="10085705" cy="292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/>
              <a:t>The extension of 1-PI:</a:t>
            </a:r>
          </a:p>
          <a:p>
            <a:r>
              <a:rPr lang="en-US" altLang="zh-CN" sz="3200"/>
              <a:t>Those that can become non-connected after cutting a na-line.(reducible) </a:t>
            </a:r>
          </a:p>
          <a:p>
            <a:pPr marL="0" lvl="0" indent="0">
              <a:buNone/>
            </a:pPr>
            <a:r>
              <a:rPr lang="en-US" altLang="zh-CN" sz="3200">
                <a:solidFill>
                  <a:schemeClr val="tx1"/>
                </a:solidFill>
              </a:rPr>
              <a:t>Those that cannot.(irreducible)</a:t>
            </a:r>
            <a:endParaRPr lang="en-US" altLang="zh-CN" sz="360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D87376-5D07-F5E3-3C0D-376FA969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627" y="4613180"/>
            <a:ext cx="5696745" cy="15908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Non-attractor inflation</a:t>
            </a:r>
            <a:endParaRPr lang="zh-CN" altLang="en-US" dirty="0"/>
          </a:p>
        </p:txBody>
      </p:sp>
      <p:sp>
        <p:nvSpPr>
          <p:cNvPr id="1048617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1048618" name="文本框 12"/>
          <p:cNvSpPr txBox="1"/>
          <p:nvPr/>
        </p:nvSpPr>
        <p:spPr>
          <a:xfrm>
            <a:off x="838200" y="5211445"/>
            <a:ext cx="287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Inomata 2502.08707</a:t>
            </a:r>
            <a:endParaRPr lang="zh-CN" altLang="en-US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2097178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240" y="2810510"/>
            <a:ext cx="2677795" cy="843915"/>
          </a:xfrm>
          <a:prstGeom prst="rect">
            <a:avLst/>
          </a:prstGeom>
        </p:spPr>
      </p:pic>
      <p:pic>
        <p:nvPicPr>
          <p:cNvPr id="2097179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090" y="1691005"/>
            <a:ext cx="5879465" cy="789940"/>
          </a:xfrm>
          <a:prstGeom prst="rect">
            <a:avLst/>
          </a:prstGeom>
        </p:spPr>
      </p:pic>
      <p:pic>
        <p:nvPicPr>
          <p:cNvPr id="2097180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090" y="2810510"/>
            <a:ext cx="3105150" cy="744220"/>
          </a:xfrm>
          <a:prstGeom prst="rect">
            <a:avLst/>
          </a:prstGeom>
        </p:spPr>
      </p:pic>
      <p:pic>
        <p:nvPicPr>
          <p:cNvPr id="2097181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090" y="4178300"/>
            <a:ext cx="2729230" cy="853440"/>
          </a:xfrm>
          <a:prstGeom prst="rect">
            <a:avLst/>
          </a:prstGeom>
        </p:spPr>
      </p:pic>
      <p:pic>
        <p:nvPicPr>
          <p:cNvPr id="2097182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4585" y="4161790"/>
            <a:ext cx="2838450" cy="869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E2CA67-1CAB-A04A-423C-D35DE3EE5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445" y="1873396"/>
            <a:ext cx="4886139" cy="30507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Symmetry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785" y="1326515"/>
            <a:ext cx="6105525" cy="904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785" y="2296795"/>
            <a:ext cx="6181725" cy="2705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45" y="5001895"/>
            <a:ext cx="5143500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内容占位符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1" name="文本框 3"/>
          <p:cNvSpPr txBox="1"/>
          <p:nvPr/>
        </p:nvSpPr>
        <p:spPr>
          <a:xfrm>
            <a:off x="3959258" y="2667786"/>
            <a:ext cx="3874416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Thank you!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Linear perturbations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9B6EDD-0056-EFE7-5FD0-6AB5B8AD5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4" y="3521592"/>
            <a:ext cx="5415194" cy="5907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3ACC3AF-69E4-A231-AD1C-631622F97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4" y="2749641"/>
            <a:ext cx="6096851" cy="7621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9A99D3F-D5B4-7F93-211E-A0BE54C7D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328" y="2444421"/>
            <a:ext cx="5157738" cy="324465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B3ECDAF-6744-8F11-35AC-2DCB2ADE63CD}"/>
              </a:ext>
            </a:extLst>
          </p:cNvPr>
          <p:cNvSpPr txBox="1"/>
          <p:nvPr/>
        </p:nvSpPr>
        <p:spPr>
          <a:xfrm>
            <a:off x="7887191" y="5885463"/>
            <a:ext cx="2914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Inomata et.al </a:t>
            </a:r>
            <a:r>
              <a:rPr lang="zh-CN" altLang="en-US" dirty="0"/>
              <a:t>2211.02586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3729E9E-79C0-27B8-8E36-AF6F2B4DD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04" y="4879338"/>
            <a:ext cx="2200582" cy="8097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AEB1E14-881B-C4C1-A988-0E845CBEDA82}"/>
              </a:ext>
            </a:extLst>
          </p:cNvPr>
          <p:cNvSpPr txBox="1"/>
          <p:nvPr/>
        </p:nvSpPr>
        <p:spPr>
          <a:xfrm>
            <a:off x="886119" y="2092751"/>
            <a:ext cx="383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Resonance models:</a:t>
            </a:r>
            <a:endParaRPr lang="zh-CN" altLang="en-US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94EFDAE-8A30-3211-AEF0-B8DEA95CE180}"/>
              </a:ext>
            </a:extLst>
          </p:cNvPr>
          <p:cNvSpPr txBox="1"/>
          <p:nvPr/>
        </p:nvSpPr>
        <p:spPr>
          <a:xfrm>
            <a:off x="886119" y="4308049"/>
            <a:ext cx="41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Comoving curvature: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4465D-A7EE-13C3-C8F0-0EBAD8C8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One-loop GWs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D896EC-9FC6-00C1-CFE6-055F631DF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48" y="3673260"/>
            <a:ext cx="9236860" cy="8467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81C7857-4A25-714A-63C4-88E29B98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346" y="5381785"/>
            <a:ext cx="6123770" cy="10722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A873795-625C-AAAD-DB9C-179D8265A334}"/>
              </a:ext>
            </a:extLst>
          </p:cNvPr>
          <p:cNvSpPr txBox="1"/>
          <p:nvPr/>
        </p:nvSpPr>
        <p:spPr>
          <a:xfrm>
            <a:off x="8710367" y="5917913"/>
            <a:ext cx="303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Ota et.al 2211.12766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0079BA-F63F-6CEC-AF9D-528B3C8AFD12}"/>
              </a:ext>
            </a:extLst>
          </p:cNvPr>
          <p:cNvSpPr txBox="1"/>
          <p:nvPr/>
        </p:nvSpPr>
        <p:spPr>
          <a:xfrm>
            <a:off x="1200345" y="1414021"/>
            <a:ext cx="770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Scalar-tensor Interactions in spatially flat gauge:</a:t>
            </a:r>
            <a:endParaRPr lang="zh-CN" altLang="en-US" sz="28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4FD2A8F-DA14-6AF5-C90D-8E1E8CFFD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776" y="2092944"/>
            <a:ext cx="8983329" cy="97168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3414719-390D-1BCB-9108-B5B84376A100}"/>
              </a:ext>
            </a:extLst>
          </p:cNvPr>
          <p:cNvSpPr txBox="1"/>
          <p:nvPr/>
        </p:nvSpPr>
        <p:spPr>
          <a:xfrm>
            <a:off x="1200344" y="3104714"/>
            <a:ext cx="507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Schwinger-</a:t>
            </a:r>
            <a:r>
              <a:rPr lang="en-US" altLang="zh-CN" sz="2800" dirty="0" err="1"/>
              <a:t>Keldysh</a:t>
            </a:r>
            <a:r>
              <a:rPr lang="en-US" altLang="zh-CN" sz="2800" dirty="0"/>
              <a:t> formalism:</a:t>
            </a:r>
            <a:endParaRPr lang="zh-CN" altLang="en-US" sz="28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7EDBDDE-8D04-D744-CDE8-24FEB23B3807}"/>
              </a:ext>
            </a:extLst>
          </p:cNvPr>
          <p:cNvSpPr txBox="1"/>
          <p:nvPr/>
        </p:nvSpPr>
        <p:spPr>
          <a:xfrm>
            <a:off x="1200344" y="4519972"/>
            <a:ext cx="585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One-loop diagrams: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327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A3C32-5822-90C0-CAFC-092ACD7D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Enhancement ansatz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9E69206-1B0A-49D8-824D-26F134F41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40980" y="1941156"/>
            <a:ext cx="4410691" cy="86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290A27-4AA5-8E23-9AF5-AAFBFBBA3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482" y="2093577"/>
            <a:ext cx="4305901" cy="5620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F52B50-DDE7-E4FE-B05E-CE902CC5A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86" y="3928905"/>
            <a:ext cx="4201111" cy="8478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1364519-DA69-FEB4-D7E2-4C49EFA80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171" y="5152215"/>
            <a:ext cx="2638793" cy="5144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28A41CA-F7DD-0DF7-1F73-CDA015A84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435" y="3928905"/>
            <a:ext cx="5058481" cy="213389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4272C2E-D3FC-1B24-330F-FB848E7D1B9E}"/>
              </a:ext>
            </a:extLst>
          </p:cNvPr>
          <p:cNvSpPr txBox="1"/>
          <p:nvPr/>
        </p:nvSpPr>
        <p:spPr>
          <a:xfrm>
            <a:off x="1007533" y="6197084"/>
            <a:ext cx="303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Ota et.al 2211.12766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54563C7-A0E5-9C9B-1601-F60B0E99F783}"/>
              </a:ext>
            </a:extLst>
          </p:cNvPr>
          <p:cNvSpPr txBox="1"/>
          <p:nvPr/>
        </p:nvSpPr>
        <p:spPr>
          <a:xfrm>
            <a:off x="920186" y="1319753"/>
            <a:ext cx="556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The interaction picture operator:</a:t>
            </a:r>
            <a:endParaRPr lang="zh-CN" altLang="en-US" sz="28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CE0B484-2BE3-ED63-A03F-DFF2E0CA6E98}"/>
              </a:ext>
            </a:extLst>
          </p:cNvPr>
          <p:cNvSpPr txBox="1"/>
          <p:nvPr/>
        </p:nvSpPr>
        <p:spPr>
          <a:xfrm>
            <a:off x="920186" y="3021297"/>
            <a:ext cx="707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Enhancement of the scalar mode function: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2644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155B13-2F7C-6822-A0AA-1DC1961F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power spectrum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8A99B3D3-4550-8325-F75E-0B6FB7416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3429000"/>
            <a:ext cx="5639766" cy="230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06C896-E634-E62F-8CC0-620B66BF1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41" y="2059331"/>
            <a:ext cx="6139500" cy="3917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06C23B6-6FB8-190D-996E-0BC8E1415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43" y="2621641"/>
            <a:ext cx="5173280" cy="68582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4409B22-305F-FD3A-7054-E1E2E693AC72}"/>
              </a:ext>
            </a:extLst>
          </p:cNvPr>
          <p:cNvSpPr txBox="1"/>
          <p:nvPr/>
        </p:nvSpPr>
        <p:spPr>
          <a:xfrm>
            <a:off x="452487" y="1545996"/>
            <a:ext cx="5354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Expansion </a:t>
            </a:r>
            <a:r>
              <a:rPr lang="en-US" altLang="zh-CN" sz="2800" dirty="0" err="1"/>
              <a:t>w.r.t.</a:t>
            </a:r>
            <a:r>
              <a:rPr lang="en-US" altLang="zh-CN" sz="2800" dirty="0"/>
              <a:t> order of </a:t>
            </a:r>
            <a:r>
              <a:rPr lang="en-US" altLang="zh-CN" sz="2800" dirty="0" err="1"/>
              <a:t>perturabtions</a:t>
            </a:r>
            <a:r>
              <a:rPr lang="en-US" altLang="zh-CN" sz="2800" dirty="0"/>
              <a:t>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717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F2CC0E-71C8-5753-8724-4B38A7C6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Breaking of the perturbation theory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5645E2A-75FC-7A0F-6422-6587B99F5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963" y="3429000"/>
            <a:ext cx="5450497" cy="116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3C5094D-3C85-96FA-97D7-800D906B8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3" y="4883013"/>
            <a:ext cx="2588898" cy="9667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04AECD-4691-F662-529D-78CA2655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997" y="4883013"/>
            <a:ext cx="2566806" cy="10469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7ABEE5B-2160-770A-C46A-08B742BEE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441" y="2427543"/>
            <a:ext cx="5885595" cy="372410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4F9F21A-E13C-D570-C9E5-E2BDAFBEBB83}"/>
              </a:ext>
            </a:extLst>
          </p:cNvPr>
          <p:cNvSpPr txBox="1"/>
          <p:nvPr/>
        </p:nvSpPr>
        <p:spPr>
          <a:xfrm>
            <a:off x="433633" y="1932495"/>
            <a:ext cx="4949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The spectrum of third order tensor perturbations: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495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9A5ACA-B5A7-D625-2C77-F63E3046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the orders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84B39C3-50AB-8CA4-D3FE-EA83C48FB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have the enhancement factor </a:t>
                </a:r>
                <a:r>
                  <a:rPr lang="en-US" altLang="zh-CN" dirty="0">
                    <a:sym typeface="Symbol" panose="05050102010706020507" pitchFamily="18" charset="2"/>
                  </a:rPr>
                  <a:t> and the suppression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b="0" dirty="0">
                  <a:sym typeface="Symbol" panose="05050102010706020507" pitchFamily="18" charset="2"/>
                </a:endParaRPr>
              </a:p>
              <a:p>
                <a:r>
                  <a:rPr lang="en-US" altLang="zh-CN" dirty="0"/>
                  <a:t>For one-loop diagrams, leading terms are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Meanwhile, f</a:t>
                </a:r>
                <a:r>
                  <a:rPr lang="en-US" altLang="zh-CN" b="0" dirty="0"/>
                  <a:t>or two-loop diagrams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84B39C3-50AB-8CA4-D3FE-EA83C48FB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71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CFFF4-9102-9228-31F4-B3E4426C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Wronskian condition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D67D621-09AA-12A2-FBA9-C7477FA5B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7533" y="1353567"/>
            <a:ext cx="5038033" cy="90886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DB860A5-F726-0D1E-C5C3-13A9B6451B1B}"/>
                  </a:ext>
                </a:extLst>
              </p:cNvPr>
              <p:cNvSpPr txBox="1"/>
              <p:nvPr/>
            </p:nvSpPr>
            <p:spPr>
              <a:xfrm>
                <a:off x="1007533" y="2262433"/>
                <a:ext cx="991813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Must be satisfied by dynamical mode functions</a:t>
                </a:r>
              </a:p>
              <a:p>
                <a:endParaRPr lang="en-US" altLang="zh-CN" sz="2800" dirty="0"/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However, the ansatz we applied break this condition, thus it is not physical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800" dirty="0"/>
              </a:p>
              <a:p>
                <a:r>
                  <a:rPr lang="en-US" altLang="zh-CN" sz="2800" dirty="0"/>
                  <a:t>And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800" dirty="0"/>
              </a:p>
              <a:p>
                <a:r>
                  <a:rPr lang="en-US" altLang="zh-CN" sz="2800" dirty="0"/>
                  <a:t>Are not of same order for physical models.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DB860A5-F726-0D1E-C5C3-13A9B6451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3" y="2262433"/>
                <a:ext cx="9918133" cy="3970318"/>
              </a:xfrm>
              <a:prstGeom prst="rect">
                <a:avLst/>
              </a:prstGeom>
              <a:blipFill>
                <a:blip r:embed="rId3"/>
                <a:stretch>
                  <a:fillRect l="-1229" t="-1536" r="-1905" b="-3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253551"/>
      </p:ext>
    </p:extLst>
  </p:cSld>
  <p:clrMapOvr>
    <a:masterClrMapping/>
  </p:clrMapOvr>
</p:sld>
</file>

<file path=ppt/theme/theme1.xml><?xml version="1.0" encoding="utf-8"?>
<a:theme xmlns:a="http://schemas.openxmlformats.org/drawingml/2006/main" name="ITP">
  <a:themeElements>
    <a:clrScheme name="IT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P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anose="0202060305040502030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anose="02020603050405020304" charset="0"/>
            <a:ea typeface="楷体_GB2312" pitchFamily="49" charset="-122"/>
          </a:defRPr>
        </a:defPPr>
      </a:lstStyle>
    </a:lnDef>
  </a:objectDefaults>
  <a:extraClrSchemeLst>
    <a:extraClrScheme>
      <a:clrScheme name="IT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319</Words>
  <Application>Microsoft Office PowerPoint</Application>
  <PresentationFormat>宽屏</PresentationFormat>
  <Paragraphs>80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方正粗黑宋简体</vt:lpstr>
      <vt:lpstr>Arial</vt:lpstr>
      <vt:lpstr>Calibri</vt:lpstr>
      <vt:lpstr>Cambria Math</vt:lpstr>
      <vt:lpstr>Symbol</vt:lpstr>
      <vt:lpstr>Times New Roman</vt:lpstr>
      <vt:lpstr>ITP</vt:lpstr>
      <vt:lpstr>One-loop corrections to infrared GWs is forbidden by symmetries</vt:lpstr>
      <vt:lpstr>Non-attractor inflation</vt:lpstr>
      <vt:lpstr>Linear perturbations</vt:lpstr>
      <vt:lpstr>One-loop GWs</vt:lpstr>
      <vt:lpstr>Enhancement ansatz</vt:lpstr>
      <vt:lpstr>The power spectrum</vt:lpstr>
      <vt:lpstr>Breaking of the perturbation theory</vt:lpstr>
      <vt:lpstr>Counting the orders</vt:lpstr>
      <vt:lpstr>Wronskian condition</vt:lpstr>
      <vt:lpstr>Consistency relation</vt:lpstr>
      <vt:lpstr>Cancellation between diagrams</vt:lpstr>
      <vt:lpstr>Symmetry of the action</vt:lpstr>
      <vt:lpstr>Ward identities</vt:lpstr>
      <vt:lpstr>Wave functions</vt:lpstr>
      <vt:lpstr>Wave functions</vt:lpstr>
      <vt:lpstr>Correlation between different times</vt:lpstr>
      <vt:lpstr>Two kinds of lines</vt:lpstr>
      <vt:lpstr>Two kinds of lines</vt:lpstr>
      <vt:lpstr>IR limit</vt:lpstr>
      <vt:lpstr>Symmetry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Backreaction in One-Loop Corrections in USR Inflation</dc:title>
  <dc:creator>呈珺 方</dc:creator>
  <cp:lastModifiedBy>呈珺 方</cp:lastModifiedBy>
  <cp:revision>11</cp:revision>
  <dcterms:created xsi:type="dcterms:W3CDTF">2025-06-13T14:34:05Z</dcterms:created>
  <dcterms:modified xsi:type="dcterms:W3CDTF">2025-10-17T14:17:27Z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D6AB27A572F8455CBD13C12F773800D5_12</vt:lpwstr>
  </property>
  <property fmtid="{D5CDD505-2E9C-101B-9397-08002B2CF9AE}" pid="3" name="KSOProductBuildVer">
    <vt:lpwstr>2052-12.1.0.21541</vt:lpwstr>
  </property>
</Properties>
</file>