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2" r:id="rId1"/>
  </p:sldMasterIdLst>
  <p:notesMasterIdLst>
    <p:notesMasterId r:id="rId71"/>
  </p:notesMasterIdLst>
  <p:sldIdLst>
    <p:sldId id="741" r:id="rId2"/>
    <p:sldId id="1063" r:id="rId3"/>
    <p:sldId id="1064" r:id="rId4"/>
    <p:sldId id="1080" r:id="rId5"/>
    <p:sldId id="1081" r:id="rId6"/>
    <p:sldId id="1112" r:id="rId7"/>
    <p:sldId id="1082" r:id="rId8"/>
    <p:sldId id="1119" r:id="rId9"/>
    <p:sldId id="1113" r:id="rId10"/>
    <p:sldId id="655" r:id="rId11"/>
    <p:sldId id="1083" r:id="rId12"/>
    <p:sldId id="1018" r:id="rId13"/>
    <p:sldId id="1135" r:id="rId14"/>
    <p:sldId id="1016" r:id="rId15"/>
    <p:sldId id="1136" r:id="rId16"/>
    <p:sldId id="1137" r:id="rId17"/>
    <p:sldId id="1165" r:id="rId18"/>
    <p:sldId id="1138" r:id="rId19"/>
    <p:sldId id="1139" r:id="rId20"/>
    <p:sldId id="1140" r:id="rId21"/>
    <p:sldId id="990" r:id="rId22"/>
    <p:sldId id="972" r:id="rId23"/>
    <p:sldId id="1065" r:id="rId24"/>
    <p:sldId id="992" r:id="rId25"/>
    <p:sldId id="700" r:id="rId26"/>
    <p:sldId id="701" r:id="rId27"/>
    <p:sldId id="976" r:id="rId28"/>
    <p:sldId id="1122" r:id="rId29"/>
    <p:sldId id="1141" r:id="rId30"/>
    <p:sldId id="1134" r:id="rId31"/>
    <p:sldId id="1142" r:id="rId32"/>
    <p:sldId id="1143" r:id="rId33"/>
    <p:sldId id="980" r:id="rId34"/>
    <p:sldId id="1131" r:id="rId35"/>
    <p:sldId id="1040" r:id="rId36"/>
    <p:sldId id="1144" r:id="rId37"/>
    <p:sldId id="1145" r:id="rId38"/>
    <p:sldId id="1150" r:id="rId39"/>
    <p:sldId id="1086" r:id="rId40"/>
    <p:sldId id="1110" r:id="rId41"/>
    <p:sldId id="1088" r:id="rId42"/>
    <p:sldId id="1087" r:id="rId43"/>
    <p:sldId id="1089" r:id="rId44"/>
    <p:sldId id="916" r:id="rId45"/>
    <p:sldId id="917" r:id="rId46"/>
    <p:sldId id="918" r:id="rId47"/>
    <p:sldId id="919" r:id="rId48"/>
    <p:sldId id="1130" r:id="rId49"/>
    <p:sldId id="279" r:id="rId50"/>
    <p:sldId id="295" r:id="rId51"/>
    <p:sldId id="1151" r:id="rId52"/>
    <p:sldId id="1152" r:id="rId53"/>
    <p:sldId id="1153" r:id="rId54"/>
    <p:sldId id="1154" r:id="rId55"/>
    <p:sldId id="1155" r:id="rId56"/>
    <p:sldId id="1156" r:id="rId57"/>
    <p:sldId id="1157" r:id="rId58"/>
    <p:sldId id="1158" r:id="rId59"/>
    <p:sldId id="1159" r:id="rId60"/>
    <p:sldId id="743" r:id="rId61"/>
    <p:sldId id="1166" r:id="rId62"/>
    <p:sldId id="1160" r:id="rId63"/>
    <p:sldId id="1161" r:id="rId64"/>
    <p:sldId id="1162" r:id="rId65"/>
    <p:sldId id="1163" r:id="rId66"/>
    <p:sldId id="1164" r:id="rId67"/>
    <p:sldId id="1097" r:id="rId68"/>
    <p:sldId id="982" r:id="rId69"/>
    <p:sldId id="1107" r:id="rId7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0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0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0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0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381CC7"/>
    <a:srgbClr val="4927FF"/>
    <a:srgbClr val="AD0000"/>
    <a:srgbClr val="009999"/>
    <a:srgbClr val="000000"/>
    <a:srgbClr val="FF0A0E"/>
    <a:srgbClr val="00FFFF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77"/>
    <p:restoredTop sz="94795"/>
  </p:normalViewPr>
  <p:slideViewPr>
    <p:cSldViewPr>
      <p:cViewPr varScale="1">
        <p:scale>
          <a:sx n="120" d="100"/>
          <a:sy n="120" d="100"/>
        </p:scale>
        <p:origin x="187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D1B05A94-8E7F-2643-A9C7-95EFA6BF6D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0842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62BEB0-B689-5246-9F99-4AB1F44B5CA8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122675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2675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B05A94-8E7F-2643-A9C7-95EFA6BF6DA0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278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 </a:t>
            </a:r>
            <a:r>
              <a:rPr lang="en-US" dirty="0" err="1"/>
              <a:t>Quadrupol</a:t>
            </a:r>
            <a:r>
              <a:rPr lang="en-US" baseline="0" dirty="0" err="1"/>
              <a:t>e</a:t>
            </a:r>
            <a:r>
              <a:rPr lang="en-US" baseline="0" dirty="0"/>
              <a:t> potential of the companion perturbs planet orbit. Even if you’ve never heard of </a:t>
            </a:r>
            <a:r>
              <a:rPr lang="en-US" baseline="0" dirty="0" err="1"/>
              <a:t>Kozai</a:t>
            </a:r>
            <a:r>
              <a:rPr lang="en-US" baseline="0" dirty="0"/>
              <a:t>, you would say obviously one thing that happens is that the orbital axis will </a:t>
            </a:r>
            <a:r>
              <a:rPr lang="en-US" baseline="0" dirty="0" err="1"/>
              <a:t>precess</a:t>
            </a:r>
            <a:r>
              <a:rPr lang="en-US" baseline="0" dirty="0"/>
              <a:t> around the </a:t>
            </a:r>
            <a:r>
              <a:rPr lang="en-US" baseline="0" dirty="0" err="1"/>
              <a:t>the</a:t>
            </a:r>
            <a:r>
              <a:rPr lang="en-US" baseline="0" dirty="0"/>
              <a:t> binary axis. But it turns out something else happens if the relative inclination is high enough.  </a:t>
            </a:r>
            <a:r>
              <a:rPr lang="en-US" dirty="0"/>
              <a:t>E max when</a:t>
            </a:r>
            <a:r>
              <a:rPr lang="en-US" baseline="0" dirty="0"/>
              <a:t> I min. Etc.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A7FF1-C7DF-EE4C-BC70-8A4FE2251EA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5571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 </a:t>
            </a:r>
            <a:r>
              <a:rPr lang="en-US" dirty="0" err="1"/>
              <a:t>Quadrupol</a:t>
            </a:r>
            <a:r>
              <a:rPr lang="en-US" baseline="0" dirty="0" err="1"/>
              <a:t>e</a:t>
            </a:r>
            <a:r>
              <a:rPr lang="en-US" baseline="0" dirty="0"/>
              <a:t> potential of the companion perturbs planet orbit. Even if you’ve never heard of </a:t>
            </a:r>
            <a:r>
              <a:rPr lang="en-US" baseline="0" dirty="0" err="1"/>
              <a:t>Kozai</a:t>
            </a:r>
            <a:r>
              <a:rPr lang="en-US" baseline="0" dirty="0"/>
              <a:t>, you would say obviously one thing that happens is that the orbital axis will </a:t>
            </a:r>
            <a:r>
              <a:rPr lang="en-US" baseline="0" dirty="0" err="1"/>
              <a:t>precess</a:t>
            </a:r>
            <a:r>
              <a:rPr lang="en-US" baseline="0" dirty="0"/>
              <a:t> around the </a:t>
            </a:r>
            <a:r>
              <a:rPr lang="en-US" baseline="0" dirty="0" err="1"/>
              <a:t>the</a:t>
            </a:r>
            <a:r>
              <a:rPr lang="en-US" baseline="0" dirty="0"/>
              <a:t> binary axis. But it turns out something else happens if the relative inclination is high enough.  </a:t>
            </a:r>
            <a:r>
              <a:rPr lang="en-US" dirty="0"/>
              <a:t>E max when</a:t>
            </a:r>
            <a:r>
              <a:rPr lang="en-US" baseline="0" dirty="0"/>
              <a:t> I min. Etc.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A7FF1-C7DF-EE4C-BC70-8A4FE2251EA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5978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Now we look at the effect of gas during CEs. We setup the BHs in a way that is similar to what we have previously.</a:t>
            </a:r>
          </a:p>
          <a:p>
            <a:endParaRPr lang="en-US" dirty="0"/>
          </a:p>
          <a:p>
            <a:r>
              <a:rPr lang="en-US" dirty="0"/>
              <a:t>But we add a gas disk, which is couple to the BHs via gravity and the evolution with hydrodynamics simulations.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8D52D-A3F1-4B43-9554-93E43582DB8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3839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we release the two BHs from the initial circular orbits, allows their trajectories to be perturbed by the gas and deflected by the other BH. </a:t>
            </a:r>
          </a:p>
          <a:p>
            <a:r>
              <a:rPr lang="en-US" dirty="0"/>
              <a:t>The inner one has a higher angular speed, so it will approach the outer one from behind, and have a close encounter. </a:t>
            </a:r>
          </a:p>
          <a:p>
            <a:endParaRPr lang="en-US" dirty="0"/>
          </a:p>
          <a:p>
            <a:r>
              <a:rPr lang="en-US" dirty="0"/>
              <a:t>The plot on the left shows the density around each BH before when they are ready to be released.</a:t>
            </a:r>
          </a:p>
          <a:p>
            <a:r>
              <a:rPr lang="en-US" dirty="0"/>
              <a:t>You see each of them has co-moving CSD around it. You can imagine that during close encounter, the CSDs will collide.</a:t>
            </a:r>
          </a:p>
          <a:p>
            <a:endParaRPr lang="en-US" dirty="0"/>
          </a:p>
          <a:p>
            <a:r>
              <a:rPr lang="en-US" dirty="0"/>
              <a:t>The right panel shows what happens during the close encounters in BHs center-of-mass frame:</a:t>
            </a:r>
          </a:p>
          <a:p>
            <a:r>
              <a:rPr lang="en-US" dirty="0"/>
              <a:t>As the BHs passes each other, their CSD gas collide at supersonic speed. </a:t>
            </a:r>
          </a:p>
          <a:p>
            <a:r>
              <a:rPr lang="en-US" dirty="0"/>
              <a:t>The gas evolution becomes highly non-linear and the CSDs are destroyed.  A long-live BH binary is formed during this process .</a:t>
            </a:r>
          </a:p>
          <a:p>
            <a:endParaRPr lang="en-US" dirty="0"/>
          </a:p>
          <a:p>
            <a:r>
              <a:rPr lang="en-US" dirty="0"/>
              <a:t>When I re-run the sane close encounter without gas, the BHs will leave each other immediately after their first closest approach. This capture only happens when sufficient amount of gas is around.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8D52D-A3F1-4B43-9554-93E43582DB8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1039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</a:t>
            </a:r>
            <a:r>
              <a:rPr lang="en-US" baseline="0" dirty="0"/>
              <a:t> me just take one step back a explain our results slowly.</a:t>
            </a:r>
          </a:p>
          <a:p>
            <a:endParaRPr lang="en-US" dirty="0"/>
          </a:p>
          <a:p>
            <a:r>
              <a:rPr lang="en-US" dirty="0"/>
              <a:t>In most of our hydrodynamics simulations, the two BHs experience their first close encounter at around t=534.</a:t>
            </a:r>
          </a:p>
          <a:p>
            <a:r>
              <a:rPr lang="en-US" dirty="0"/>
              <a:t>If the distance between the two BHs remains smaller than $R_{\</a:t>
            </a:r>
            <a:r>
              <a:rPr lang="en-US" dirty="0" err="1"/>
              <a:t>rm</a:t>
            </a:r>
            <a:r>
              <a:rPr lang="en-US" dirty="0"/>
              <a:t> H}$ from the beginning of the close encounter to the end of the simulation, then we say a bound BHs binary is formed</a:t>
            </a:r>
            <a:r>
              <a:rPr lang="en-US"/>
              <a:t>. </a:t>
            </a:r>
          </a:p>
          <a:p>
            <a:r>
              <a:rPr lang="en-US"/>
              <a:t>By </a:t>
            </a:r>
            <a:r>
              <a:rPr lang="en-US" dirty="0"/>
              <a:t>this definition, some of the close encounters in our simulations form tightly bound binaries, although not all of them do. </a:t>
            </a:r>
          </a:p>
          <a:p>
            <a:endParaRPr lang="en-US" dirty="0"/>
          </a:p>
          <a:p>
            <a:r>
              <a:rPr lang="en-US" dirty="0"/>
              <a:t>When we run the simulations with different disk surface density and different encountering trajectories, the outcomes are different.</a:t>
            </a:r>
          </a:p>
          <a:p>
            <a:r>
              <a:rPr lang="en-US" dirty="0"/>
              <a:t>Some of them forms binary, some of them just do a quick scattering, sending both BHs to an eccentric orbits around the SMBH. </a:t>
            </a:r>
          </a:p>
          <a:p>
            <a:r>
              <a:rPr lang="en-US" dirty="0"/>
              <a:t>The scatted BHs will just wait for their next close encounters, or wait for their orbital eccentricity to be damped by the disk.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8D52D-A3F1-4B43-9554-93E43582DB8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008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ac4eb4bd44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ac4eb4bd44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>
          <a:extLst>
            <a:ext uri="{FF2B5EF4-FFF2-40B4-BE49-F238E27FC236}">
              <a16:creationId xmlns:a16="http://schemas.microsoft.com/office/drawing/2014/main" id="{00AAD4F9-1307-5798-EA90-BE6CC1BBE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ac4eb4bd44_0_10:notes">
            <a:extLst>
              <a:ext uri="{FF2B5EF4-FFF2-40B4-BE49-F238E27FC236}">
                <a16:creationId xmlns:a16="http://schemas.microsoft.com/office/drawing/2014/main" id="{66C26E9A-F655-CC40-5E97-C4A57468C23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ac4eb4bd44_0_10:notes">
            <a:extLst>
              <a:ext uri="{FF2B5EF4-FFF2-40B4-BE49-F238E27FC236}">
                <a16:creationId xmlns:a16="http://schemas.microsoft.com/office/drawing/2014/main" id="{B2C760EB-65CD-E468-0919-058B6A7EFD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3139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B05A94-8E7F-2643-A9C7-95EFA6BF6DA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021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>
            <a:extLst>
              <a:ext uri="{FF2B5EF4-FFF2-40B4-BE49-F238E27FC236}">
                <a16:creationId xmlns:a16="http://schemas.microsoft.com/office/drawing/2014/main" id="{0E597376-5CF4-940B-D2B1-2366A78EB0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80A33B06-A8CF-5248-A686-2106C9D8EB16}" type="slidenum">
              <a:rPr lang="en-US" altLang="en-US" sz="1200" b="0" smtClean="0"/>
              <a:pPr/>
              <a:t>4</a:t>
            </a:fld>
            <a:endParaRPr lang="en-US" altLang="en-US" sz="1200" b="0"/>
          </a:p>
        </p:txBody>
      </p:sp>
      <p:sp>
        <p:nvSpPr>
          <p:cNvPr id="86018" name="Rectangle 2">
            <a:extLst>
              <a:ext uri="{FF2B5EF4-FFF2-40B4-BE49-F238E27FC236}">
                <a16:creationId xmlns:a16="http://schemas.microsoft.com/office/drawing/2014/main" id="{F503C575-BE5C-5969-E3E3-543CE6072D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2003" name="Rectangle 3">
            <a:extLst>
              <a:ext uri="{FF2B5EF4-FFF2-40B4-BE49-F238E27FC236}">
                <a16:creationId xmlns:a16="http://schemas.microsoft.com/office/drawing/2014/main" id="{C4D9FF2B-757A-77F4-A512-758D38F320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480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>
            <a:extLst>
              <a:ext uri="{FF2B5EF4-FFF2-40B4-BE49-F238E27FC236}">
                <a16:creationId xmlns:a16="http://schemas.microsoft.com/office/drawing/2014/main" id="{0E597376-5CF4-940B-D2B1-2366A78EB0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80A33B06-A8CF-5248-A686-2106C9D8EB16}" type="slidenum">
              <a:rPr lang="en-US" altLang="en-US" sz="1200" b="0" smtClean="0"/>
              <a:pPr/>
              <a:t>5</a:t>
            </a:fld>
            <a:endParaRPr lang="en-US" altLang="en-US" sz="1200" b="0"/>
          </a:p>
        </p:txBody>
      </p:sp>
      <p:sp>
        <p:nvSpPr>
          <p:cNvPr id="86018" name="Rectangle 2">
            <a:extLst>
              <a:ext uri="{FF2B5EF4-FFF2-40B4-BE49-F238E27FC236}">
                <a16:creationId xmlns:a16="http://schemas.microsoft.com/office/drawing/2014/main" id="{F503C575-BE5C-5969-E3E3-543CE6072D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2003" name="Rectangle 3">
            <a:extLst>
              <a:ext uri="{FF2B5EF4-FFF2-40B4-BE49-F238E27FC236}">
                <a16:creationId xmlns:a16="http://schemas.microsoft.com/office/drawing/2014/main" id="{C4D9FF2B-757A-77F4-A512-758D38F320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3533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>
            <a:extLst>
              <a:ext uri="{FF2B5EF4-FFF2-40B4-BE49-F238E27FC236}">
                <a16:creationId xmlns:a16="http://schemas.microsoft.com/office/drawing/2014/main" id="{0E597376-5CF4-940B-D2B1-2366A78EB0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80A33B06-A8CF-5248-A686-2106C9D8EB16}" type="slidenum">
              <a:rPr lang="en-US" altLang="en-US" sz="1200" b="0" smtClean="0"/>
              <a:pPr/>
              <a:t>6</a:t>
            </a:fld>
            <a:endParaRPr lang="en-US" altLang="en-US" sz="1200" b="0"/>
          </a:p>
        </p:txBody>
      </p:sp>
      <p:sp>
        <p:nvSpPr>
          <p:cNvPr id="86018" name="Rectangle 2">
            <a:extLst>
              <a:ext uri="{FF2B5EF4-FFF2-40B4-BE49-F238E27FC236}">
                <a16:creationId xmlns:a16="http://schemas.microsoft.com/office/drawing/2014/main" id="{F503C575-BE5C-5969-E3E3-543CE6072D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2003" name="Rectangle 3">
            <a:extLst>
              <a:ext uri="{FF2B5EF4-FFF2-40B4-BE49-F238E27FC236}">
                <a16:creationId xmlns:a16="http://schemas.microsoft.com/office/drawing/2014/main" id="{C4D9FF2B-757A-77F4-A512-758D38F320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566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>
            <a:extLst>
              <a:ext uri="{FF2B5EF4-FFF2-40B4-BE49-F238E27FC236}">
                <a16:creationId xmlns:a16="http://schemas.microsoft.com/office/drawing/2014/main" id="{0E597376-5CF4-940B-D2B1-2366A78EB0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80A33B06-A8CF-5248-A686-2106C9D8EB16}" type="slidenum">
              <a:rPr lang="en-US" altLang="en-US" sz="1200" b="0" smtClean="0"/>
              <a:pPr/>
              <a:t>7</a:t>
            </a:fld>
            <a:endParaRPr lang="en-US" altLang="en-US" sz="1200" b="0"/>
          </a:p>
        </p:txBody>
      </p:sp>
      <p:sp>
        <p:nvSpPr>
          <p:cNvPr id="86018" name="Rectangle 2">
            <a:extLst>
              <a:ext uri="{FF2B5EF4-FFF2-40B4-BE49-F238E27FC236}">
                <a16:creationId xmlns:a16="http://schemas.microsoft.com/office/drawing/2014/main" id="{F503C575-BE5C-5969-E3E3-543CE6072D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2003" name="Rectangle 3">
            <a:extLst>
              <a:ext uri="{FF2B5EF4-FFF2-40B4-BE49-F238E27FC236}">
                <a16:creationId xmlns:a16="http://schemas.microsoft.com/office/drawing/2014/main" id="{C4D9FF2B-757A-77F4-A512-758D38F320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905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>
            <a:extLst>
              <a:ext uri="{FF2B5EF4-FFF2-40B4-BE49-F238E27FC236}">
                <a16:creationId xmlns:a16="http://schemas.microsoft.com/office/drawing/2014/main" id="{0E597376-5CF4-940B-D2B1-2366A78EB0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80A33B06-A8CF-5248-A686-2106C9D8EB16}" type="slidenum">
              <a:rPr lang="en-US" altLang="en-US" sz="1200" b="0" smtClean="0"/>
              <a:pPr/>
              <a:t>8</a:t>
            </a:fld>
            <a:endParaRPr lang="en-US" altLang="en-US" sz="1200" b="0"/>
          </a:p>
        </p:txBody>
      </p:sp>
      <p:sp>
        <p:nvSpPr>
          <p:cNvPr id="86018" name="Rectangle 2">
            <a:extLst>
              <a:ext uri="{FF2B5EF4-FFF2-40B4-BE49-F238E27FC236}">
                <a16:creationId xmlns:a16="http://schemas.microsoft.com/office/drawing/2014/main" id="{F503C575-BE5C-5969-E3E3-543CE6072D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2003" name="Rectangle 3">
            <a:extLst>
              <a:ext uri="{FF2B5EF4-FFF2-40B4-BE49-F238E27FC236}">
                <a16:creationId xmlns:a16="http://schemas.microsoft.com/office/drawing/2014/main" id="{C4D9FF2B-757A-77F4-A512-758D38F320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5118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>
            <a:extLst>
              <a:ext uri="{FF2B5EF4-FFF2-40B4-BE49-F238E27FC236}">
                <a16:creationId xmlns:a16="http://schemas.microsoft.com/office/drawing/2014/main" id="{0E597376-5CF4-940B-D2B1-2366A78EB0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80A33B06-A8CF-5248-A686-2106C9D8EB16}" type="slidenum">
              <a:rPr lang="en-US" altLang="en-US" sz="1200" b="0" smtClean="0"/>
              <a:pPr/>
              <a:t>9</a:t>
            </a:fld>
            <a:endParaRPr lang="en-US" altLang="en-US" sz="1200" b="0"/>
          </a:p>
        </p:txBody>
      </p:sp>
      <p:sp>
        <p:nvSpPr>
          <p:cNvPr id="86018" name="Rectangle 2">
            <a:extLst>
              <a:ext uri="{FF2B5EF4-FFF2-40B4-BE49-F238E27FC236}">
                <a16:creationId xmlns:a16="http://schemas.microsoft.com/office/drawing/2014/main" id="{F503C575-BE5C-5969-E3E3-543CE6072D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2003" name="Rectangle 3">
            <a:extLst>
              <a:ext uri="{FF2B5EF4-FFF2-40B4-BE49-F238E27FC236}">
                <a16:creationId xmlns:a16="http://schemas.microsoft.com/office/drawing/2014/main" id="{C4D9FF2B-757A-77F4-A512-758D38F320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72165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>
            <a:extLst>
              <a:ext uri="{FF2B5EF4-FFF2-40B4-BE49-F238E27FC236}">
                <a16:creationId xmlns:a16="http://schemas.microsoft.com/office/drawing/2014/main" id="{0E597376-5CF4-940B-D2B1-2366A78EB0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80A33B06-A8CF-5248-A686-2106C9D8EB16}" type="slidenum">
              <a:rPr lang="en-US" altLang="en-US" sz="1200" b="0" smtClean="0"/>
              <a:pPr/>
              <a:t>11</a:t>
            </a:fld>
            <a:endParaRPr lang="en-US" altLang="en-US" sz="1200" b="0"/>
          </a:p>
        </p:txBody>
      </p:sp>
      <p:sp>
        <p:nvSpPr>
          <p:cNvPr id="86018" name="Rectangle 2">
            <a:extLst>
              <a:ext uri="{FF2B5EF4-FFF2-40B4-BE49-F238E27FC236}">
                <a16:creationId xmlns:a16="http://schemas.microsoft.com/office/drawing/2014/main" id="{F503C575-BE5C-5969-E3E3-543CE6072D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2003" name="Rectangle 3">
            <a:extLst>
              <a:ext uri="{FF2B5EF4-FFF2-40B4-BE49-F238E27FC236}">
                <a16:creationId xmlns:a16="http://schemas.microsoft.com/office/drawing/2014/main" id="{C4D9FF2B-757A-77F4-A512-758D38F320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9610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508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17B427-4421-2842-928C-CF02356ED5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823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99E60-5FAA-974F-AA22-7BF5AAF4C3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208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9EF6C-3D4F-9A4D-98E2-5483AE1249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1748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-No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09600"/>
            <a:ext cx="8229600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24F4C0B-8E0E-D247-8998-89B0F977E9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524000"/>
            <a:ext cx="8229600" cy="4260851"/>
          </a:xfrm>
        </p:spPr>
        <p:txBody>
          <a:bodyPr wrap="square"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tx1"/>
                </a:solidFill>
              </a:defRPr>
            </a:lvl1pPr>
            <a:lvl2pPr marL="460375" indent="-230188">
              <a:tabLst/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 marL="914400" indent="-227013">
              <a:tabLst/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9216243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Photo Statement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3" y="0"/>
            <a:ext cx="3767327" cy="6858000"/>
          </a:xfrm>
          <a:noFill/>
          <a:ln>
            <a:noFill/>
          </a:ln>
        </p:spPr>
        <p:txBody>
          <a:bodyPr/>
          <a:lstStyle>
            <a:lvl1pPr>
              <a:buFontTx/>
              <a:buNone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3296A8-807F-5647-9E27-81056A8089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09600"/>
            <a:ext cx="4526280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66E7E14-724D-564D-8C8A-AA19AF322B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71610" y="5894428"/>
            <a:ext cx="1505063" cy="56690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950A1-C470-5C48-B92A-282D2269A9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1" y="1524000"/>
            <a:ext cx="4525963" cy="4260851"/>
          </a:xfrm>
        </p:spPr>
        <p:txBody>
          <a:bodyPr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4798925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8714AB-DD6C-144E-BFF3-69F0975051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806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14FEEC-5FC7-494B-9BAD-6487F6F129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074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A9CFCF-3116-DC40-9371-B282B3F48D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861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3D247-120F-7443-AD34-D762EB8D6C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375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A8DD5-C9E2-7247-9B83-B9F02B8B5B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608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300466-71AC-0847-8D66-D55EB23B1A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859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A4BEF8-40CD-4042-823D-69D5FFFD59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624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5F72D9-6C55-744C-A0AE-D1FC766786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38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98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8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8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ea typeface="+mn-ea"/>
                <a:cs typeface="+mn-cs"/>
              </a:defRPr>
            </a:lvl1pPr>
          </a:lstStyle>
          <a:p>
            <a:pPr>
              <a:defRPr/>
            </a:pPr>
            <a:fld id="{70824B87-3177-2446-9C2A-0E54C153DC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80" r:id="rId12"/>
    <p:sldLayoutId id="214748368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0.png"/><Relationship Id="rId7" Type="http://schemas.openxmlformats.org/officeDocument/2006/relationships/image" Target="../media/image330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0.png"/><Relationship Id="rId4" Type="http://schemas.openxmlformats.org/officeDocument/2006/relationships/image" Target="../media/image300.png"/><Relationship Id="rId9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0.png"/><Relationship Id="rId7" Type="http://schemas.openxmlformats.org/officeDocument/2006/relationships/image" Target="../media/image30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10.png"/><Relationship Id="rId10" Type="http://schemas.openxmlformats.org/officeDocument/2006/relationships/image" Target="../media/image34.png"/><Relationship Id="rId4" Type="http://schemas.openxmlformats.org/officeDocument/2006/relationships/image" Target="../media/image300.png"/><Relationship Id="rId9" Type="http://schemas.openxmlformats.org/officeDocument/2006/relationships/image" Target="../media/image33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40.png"/><Relationship Id="rId7" Type="http://schemas.openxmlformats.org/officeDocument/2006/relationships/image" Target="../media/image34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42.png"/><Relationship Id="rId10" Type="http://schemas.openxmlformats.org/officeDocument/2006/relationships/image" Target="../media/image36.emf"/><Relationship Id="rId4" Type="http://schemas.openxmlformats.org/officeDocument/2006/relationships/image" Target="../media/image41.png"/><Relationship Id="rId9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37.png"/><Relationship Id="rId7" Type="http://schemas.openxmlformats.org/officeDocument/2006/relationships/image" Target="../media/image39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11" Type="http://schemas.openxmlformats.org/officeDocument/2006/relationships/image" Target="../media/image43.emf"/><Relationship Id="rId5" Type="http://schemas.openxmlformats.org/officeDocument/2006/relationships/image" Target="../media/image49.png"/><Relationship Id="rId10" Type="http://schemas.openxmlformats.org/officeDocument/2006/relationships/image" Target="../media/image42.emf"/><Relationship Id="rId4" Type="http://schemas.openxmlformats.org/officeDocument/2006/relationships/image" Target="../media/image48.png"/><Relationship Id="rId9" Type="http://schemas.openxmlformats.org/officeDocument/2006/relationships/image" Target="../media/image41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3" Type="http://schemas.openxmlformats.org/officeDocument/2006/relationships/image" Target="../media/image58.emf"/><Relationship Id="rId7" Type="http://schemas.openxmlformats.org/officeDocument/2006/relationships/image" Target="../media/image62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emf"/><Relationship Id="rId5" Type="http://schemas.openxmlformats.org/officeDocument/2006/relationships/image" Target="../media/image60.png"/><Relationship Id="rId4" Type="http://schemas.openxmlformats.org/officeDocument/2006/relationships/image" Target="../media/image59.emf"/><Relationship Id="rId9" Type="http://schemas.openxmlformats.org/officeDocument/2006/relationships/image" Target="../media/image64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103.png"/><Relationship Id="rId7" Type="http://schemas.openxmlformats.org/officeDocument/2006/relationships/image" Target="../media/image9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notesSlide" Target="../notesSlides/notesSlide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1.em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4.png"/><Relationship Id="rId4" Type="http://schemas.openxmlformats.org/officeDocument/2006/relationships/image" Target="../media/image71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emf"/><Relationship Id="rId5" Type="http://schemas.openxmlformats.org/officeDocument/2006/relationships/image" Target="../media/image680.png"/><Relationship Id="rId4" Type="http://schemas.openxmlformats.org/officeDocument/2006/relationships/image" Target="../media/image67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emf"/><Relationship Id="rId4" Type="http://schemas.openxmlformats.org/officeDocument/2006/relationships/image" Target="../media/image77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emf"/><Relationship Id="rId4" Type="http://schemas.openxmlformats.org/officeDocument/2006/relationships/image" Target="../media/image77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7" Type="http://schemas.openxmlformats.org/officeDocument/2006/relationships/image" Target="../media/image89.em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emf"/><Relationship Id="rId5" Type="http://schemas.openxmlformats.org/officeDocument/2006/relationships/image" Target="../media/image87.emf"/><Relationship Id="rId4" Type="http://schemas.openxmlformats.org/officeDocument/2006/relationships/image" Target="../media/image86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emf"/><Relationship Id="rId4" Type="http://schemas.openxmlformats.org/officeDocument/2006/relationships/image" Target="../media/image93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73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88775" y="1073939"/>
            <a:ext cx="91440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</a:rPr>
              <a:t>Formation of </a:t>
            </a:r>
            <a:br>
              <a:rPr lang="en-US" sz="4000" b="1" dirty="0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</a:rPr>
            </a:br>
            <a:r>
              <a:rPr lang="en-US" sz="4000" b="1" dirty="0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</a:rPr>
              <a:t>Merging Compact Binaries</a:t>
            </a:r>
            <a:br>
              <a:rPr lang="en-US" sz="4000" b="1" dirty="0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</a:rPr>
            </a:b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225731" name="Rectangle 1027"/>
          <p:cNvSpPr>
            <a:spLocks noChangeArrowheads="1"/>
          </p:cNvSpPr>
          <p:nvPr/>
        </p:nvSpPr>
        <p:spPr bwMode="auto">
          <a:xfrm>
            <a:off x="3097213" y="4589463"/>
            <a:ext cx="1841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400" b="0">
              <a:latin typeface="Times" charset="0"/>
              <a:cs typeface="+mn-cs"/>
            </a:endParaRPr>
          </a:p>
          <a:p>
            <a:pPr>
              <a:defRPr/>
            </a:pPr>
            <a:endParaRPr lang="en-US" sz="2400" b="0">
              <a:latin typeface="Times" charset="0"/>
              <a:cs typeface="+mn-cs"/>
            </a:endParaRPr>
          </a:p>
        </p:txBody>
      </p:sp>
      <p:sp>
        <p:nvSpPr>
          <p:cNvPr id="1225732" name="Rectangle 1028"/>
          <p:cNvSpPr>
            <a:spLocks noChangeArrowheads="1"/>
          </p:cNvSpPr>
          <p:nvPr/>
        </p:nvSpPr>
        <p:spPr bwMode="auto">
          <a:xfrm>
            <a:off x="3986213" y="5535613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400" b="0">
              <a:latin typeface="Times" charset="0"/>
              <a:cs typeface="+mn-cs"/>
            </a:endParaRPr>
          </a:p>
        </p:txBody>
      </p:sp>
      <p:sp>
        <p:nvSpPr>
          <p:cNvPr id="1225733" name="Rectangle 1029"/>
          <p:cNvSpPr>
            <a:spLocks noChangeArrowheads="1"/>
          </p:cNvSpPr>
          <p:nvPr/>
        </p:nvSpPr>
        <p:spPr bwMode="auto">
          <a:xfrm>
            <a:off x="2819400" y="4343400"/>
            <a:ext cx="3321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0">
                <a:latin typeface="Times" charset="0"/>
                <a:cs typeface="+mn-cs"/>
              </a:rPr>
              <a:t>  </a:t>
            </a:r>
          </a:p>
        </p:txBody>
      </p:sp>
      <p:sp>
        <p:nvSpPr>
          <p:cNvPr id="1225734" name="Rectangle 1030"/>
          <p:cNvSpPr>
            <a:spLocks noChangeArrowheads="1"/>
          </p:cNvSpPr>
          <p:nvPr/>
        </p:nvSpPr>
        <p:spPr bwMode="auto">
          <a:xfrm>
            <a:off x="3505200" y="51816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400" b="0">
              <a:latin typeface="Times" charset="0"/>
              <a:cs typeface="+mn-cs"/>
            </a:endParaRPr>
          </a:p>
        </p:txBody>
      </p:sp>
      <p:sp>
        <p:nvSpPr>
          <p:cNvPr id="1225735" name="Rectangle 1031"/>
          <p:cNvSpPr>
            <a:spLocks noChangeArrowheads="1"/>
          </p:cNvSpPr>
          <p:nvPr/>
        </p:nvSpPr>
        <p:spPr bwMode="auto">
          <a:xfrm>
            <a:off x="4183063" y="66643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400" b="0">
              <a:latin typeface="Times" charset="0"/>
              <a:cs typeface="+mn-cs"/>
            </a:endParaRPr>
          </a:p>
        </p:txBody>
      </p:sp>
      <p:sp>
        <p:nvSpPr>
          <p:cNvPr id="1225736" name="Rectangle 1032"/>
          <p:cNvSpPr>
            <a:spLocks noChangeArrowheads="1"/>
          </p:cNvSpPr>
          <p:nvPr/>
        </p:nvSpPr>
        <p:spPr bwMode="auto">
          <a:xfrm>
            <a:off x="6286500" y="38989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400" b="0">
              <a:latin typeface="Times" charset="0"/>
              <a:cs typeface="+mn-cs"/>
            </a:endParaRPr>
          </a:p>
        </p:txBody>
      </p:sp>
      <p:sp>
        <p:nvSpPr>
          <p:cNvPr id="1225737" name="Rectangle 1033"/>
          <p:cNvSpPr>
            <a:spLocks noChangeArrowheads="1"/>
          </p:cNvSpPr>
          <p:nvPr/>
        </p:nvSpPr>
        <p:spPr bwMode="auto">
          <a:xfrm>
            <a:off x="4776788" y="32924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400" b="0">
              <a:latin typeface="Times" charset="0"/>
              <a:cs typeface="+mn-cs"/>
            </a:endParaRPr>
          </a:p>
        </p:txBody>
      </p:sp>
      <p:sp>
        <p:nvSpPr>
          <p:cNvPr id="1225739" name="Rectangle 1035"/>
          <p:cNvSpPr>
            <a:spLocks noChangeArrowheads="1"/>
          </p:cNvSpPr>
          <p:nvPr/>
        </p:nvSpPr>
        <p:spPr bwMode="auto">
          <a:xfrm>
            <a:off x="4987925" y="600233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b="0">
              <a:latin typeface="Times" charset="0"/>
              <a:cs typeface="+mn-cs"/>
            </a:endParaRPr>
          </a:p>
        </p:txBody>
      </p:sp>
      <p:sp>
        <p:nvSpPr>
          <p:cNvPr id="1225740" name="Rectangle 1036"/>
          <p:cNvSpPr>
            <a:spLocks noChangeArrowheads="1"/>
          </p:cNvSpPr>
          <p:nvPr/>
        </p:nvSpPr>
        <p:spPr bwMode="auto">
          <a:xfrm>
            <a:off x="2851150" y="581501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latin typeface="Times" charset="0"/>
              <a:cs typeface="+mn-cs"/>
            </a:endParaRPr>
          </a:p>
        </p:txBody>
      </p:sp>
      <p:sp>
        <p:nvSpPr>
          <p:cNvPr id="1225741" name="Rectangle 1037"/>
          <p:cNvSpPr>
            <a:spLocks noChangeArrowheads="1"/>
          </p:cNvSpPr>
          <p:nvPr/>
        </p:nvSpPr>
        <p:spPr bwMode="auto">
          <a:xfrm>
            <a:off x="1417638" y="72707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latin typeface="Times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D9CD81-C141-3244-A7BA-D95F1B3D9D08}"/>
              </a:ext>
            </a:extLst>
          </p:cNvPr>
          <p:cNvSpPr txBox="1"/>
          <p:nvPr/>
        </p:nvSpPr>
        <p:spPr>
          <a:xfrm>
            <a:off x="1339944" y="6242437"/>
            <a:ext cx="70266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0" dirty="0"/>
              <a:t>Peng </a:t>
            </a:r>
            <a:r>
              <a:rPr lang="en-US" sz="1600" b="0" dirty="0" err="1"/>
              <a:t>Huanwu</a:t>
            </a:r>
            <a:r>
              <a:rPr lang="en-US" sz="1600" b="0" dirty="0"/>
              <a:t> Gravitational Wave Physics Conference, </a:t>
            </a:r>
            <a:r>
              <a:rPr lang="en-US" sz="1600" b="0" dirty="0" err="1"/>
              <a:t>千岛湖</a:t>
            </a:r>
            <a:r>
              <a:rPr lang="zh-CN" altLang="en-US" sz="1600" b="0" dirty="0"/>
              <a:t>，</a:t>
            </a:r>
            <a:r>
              <a:rPr lang="en-US" sz="1600" b="0" dirty="0"/>
              <a:t>10/14/2025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B67F9F-6D4F-3EF1-1D10-D8901EC8F02E}"/>
              </a:ext>
            </a:extLst>
          </p:cNvPr>
          <p:cNvSpPr txBox="1"/>
          <p:nvPr/>
        </p:nvSpPr>
        <p:spPr>
          <a:xfrm>
            <a:off x="-184731" y="2879834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5A24BD-3F1B-6AEC-2269-2940C6CE283A}"/>
              </a:ext>
            </a:extLst>
          </p:cNvPr>
          <p:cNvSpPr txBox="1"/>
          <p:nvPr/>
        </p:nvSpPr>
        <p:spPr>
          <a:xfrm>
            <a:off x="2919325" y="3862730"/>
            <a:ext cx="3714928" cy="8789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dirty="0">
                <a:solidFill>
                  <a:srgbClr val="002060"/>
                </a:solidFill>
              </a:rPr>
              <a:t>Dong Lai </a:t>
            </a:r>
            <a:r>
              <a:rPr lang="en-US" sz="2800" b="0" dirty="0" err="1">
                <a:solidFill>
                  <a:srgbClr val="002060"/>
                </a:solidFill>
              </a:rPr>
              <a:t>赖东</a:t>
            </a:r>
            <a:r>
              <a:rPr lang="zh-CN" altLang="en-US" sz="2800" b="0" dirty="0">
                <a:solidFill>
                  <a:srgbClr val="002060"/>
                </a:solidFill>
              </a:rPr>
              <a:t> </a:t>
            </a:r>
            <a:endParaRPr lang="en-US" sz="2800" b="0" dirty="0">
              <a:solidFill>
                <a:srgbClr val="002060"/>
              </a:solidFill>
            </a:endParaRPr>
          </a:p>
          <a:p>
            <a:pPr algn="ctr">
              <a:lnSpc>
                <a:spcPct val="130000"/>
              </a:lnSpc>
            </a:pPr>
            <a:r>
              <a:rPr lang="en-US" b="0" dirty="0">
                <a:solidFill>
                  <a:srgbClr val="002060"/>
                </a:solidFill>
              </a:rPr>
              <a:t>T.D. Lee Institute </a:t>
            </a:r>
            <a:r>
              <a:rPr lang="en-US" b="0" dirty="0" err="1">
                <a:solidFill>
                  <a:srgbClr val="002060"/>
                </a:solidFill>
              </a:rPr>
              <a:t>李政道研究所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4" descr="fig4-4.jpg">
            <a:extLst>
              <a:ext uri="{FF2B5EF4-FFF2-40B4-BE49-F238E27FC236}">
                <a16:creationId xmlns:a16="http://schemas.microsoft.com/office/drawing/2014/main" id="{18F305BD-B73C-E344-7DA1-8BB99B68C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95300"/>
            <a:ext cx="7162800" cy="636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8" name="TextBox 6">
            <a:extLst>
              <a:ext uri="{FF2B5EF4-FFF2-40B4-BE49-F238E27FC236}">
                <a16:creationId xmlns:a16="http://schemas.microsoft.com/office/drawing/2014/main" id="{7F15AED1-B28D-E150-8049-5AB6E9FDA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1113"/>
            <a:ext cx="78628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800000"/>
                </a:solidFill>
                <a:latin typeface="Times" pitchFamily="1" charset="0"/>
                <a:ea typeface="ＭＳ Ｐゴシック" panose="020B0600070205080204" pitchFamily="34" charset="-128"/>
              </a:rPr>
              <a:t>LIGO’s first NS Binaries: GW170817 / AT2017gfo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6">
            <a:extLst>
              <a:ext uri="{FF2B5EF4-FFF2-40B4-BE49-F238E27FC236}">
                <a16:creationId xmlns:a16="http://schemas.microsoft.com/office/drawing/2014/main" id="{AB72DCD5-30CE-8CB1-8932-94B0A8B4A2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598" y="460903"/>
            <a:ext cx="6066020" cy="2672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800000"/>
                </a:solidFill>
                <a:latin typeface="Times" pitchFamily="2" charset="0"/>
                <a:ea typeface="ＭＳ Ｐゴシック" panose="020B0600070205080204" pitchFamily="34" charset="-128"/>
              </a:rPr>
              <a:t>What to do with these GW detections?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en-US" altLang="en-US" sz="2400" b="0" dirty="0">
                <a:solidFill>
                  <a:srgbClr val="800000"/>
                </a:solidFill>
                <a:latin typeface="Times" pitchFamily="2" charset="0"/>
                <a:ea typeface="ＭＳ Ｐゴシック" panose="020B0600070205080204" pitchFamily="34" charset="-128"/>
              </a:rPr>
              <a:t>Test gravity theory in nonlinear regime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en-US" altLang="en-US" sz="2400" b="0" dirty="0">
                <a:solidFill>
                  <a:srgbClr val="800000"/>
                </a:solidFill>
                <a:latin typeface="Times" pitchFamily="2" charset="0"/>
                <a:ea typeface="ＭＳ Ｐゴシック" panose="020B0600070205080204" pitchFamily="34" charset="-128"/>
              </a:rPr>
              <a:t>Study dense nuclear matter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en-US" altLang="en-US" sz="2400" b="0" dirty="0">
                <a:solidFill>
                  <a:srgbClr val="800000"/>
                </a:solidFill>
                <a:latin typeface="Times" pitchFamily="2" charset="0"/>
                <a:ea typeface="ＭＳ Ｐゴシック" panose="020B0600070205080204" pitchFamily="34" charset="-128"/>
              </a:rPr>
              <a:t>Nucleosynthesis &amp; EM counterparts 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en-US" altLang="en-US" sz="2400" b="0" dirty="0">
                <a:solidFill>
                  <a:srgbClr val="800000"/>
                </a:solidFill>
                <a:latin typeface="Times" pitchFamily="2" charset="0"/>
                <a:ea typeface="ＭＳ Ｐゴシック" panose="020B0600070205080204" pitchFamily="34" charset="-128"/>
              </a:rPr>
              <a:t>Astrophysics of BH binary formation</a:t>
            </a:r>
          </a:p>
        </p:txBody>
      </p:sp>
    </p:spTree>
    <p:extLst>
      <p:ext uri="{BB962C8B-B14F-4D97-AF65-F5344CB8AC3E}">
        <p14:creationId xmlns:p14="http://schemas.microsoft.com/office/powerpoint/2010/main" val="4225370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Box 3"/>
          <p:cNvSpPr txBox="1">
            <a:spLocks noChangeArrowheads="1"/>
          </p:cNvSpPr>
          <p:nvPr/>
        </p:nvSpPr>
        <p:spPr bwMode="auto">
          <a:xfrm>
            <a:off x="381000" y="381000"/>
            <a:ext cx="60147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dirty="0">
                <a:solidFill>
                  <a:srgbClr val="800000"/>
                </a:solidFill>
              </a:rPr>
              <a:t>Formation of Merging BH Binaries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C546E5E-560B-0B41-8AE4-875713EE958E}"/>
                  </a:ext>
                </a:extLst>
              </p:cNvPr>
              <p:cNvSpPr txBox="1"/>
              <p:nvPr/>
            </p:nvSpPr>
            <p:spPr>
              <a:xfrm>
                <a:off x="762000" y="1371600"/>
                <a:ext cx="6624737" cy="669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m</m:t>
                        </m:r>
                      </m:sub>
                    </m:sSub>
                    <m:r>
                      <a:rPr lang="en-US" altLang="zh-CN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≈</m:t>
                    </m:r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 </m:t>
                    </m:r>
                    <m:sSup>
                      <m:sSupPr>
                        <m:ctrlP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10</m:t>
                        </m:r>
                      </m:sup>
                    </m:sSup>
                    <m:sSup>
                      <m:sSupPr>
                        <m:ctrlPr>
                          <a:rPr lang="en-US" altLang="zh-CN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yrs</m:t>
                        </m:r>
                        <m:d>
                          <m:dPr>
                            <m:ctrlP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zh-CN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altLang="zh-CN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60</m:t>
                                </m:r>
                                <m:r>
                                  <a:rPr lang="en-US" altLang="zh-CN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𝑀</m:t>
                                </m:r>
                                <m:r>
                                  <m:rPr>
                                    <m:nor/>
                                  </m:rPr>
                                  <a:rPr lang="zh-CN" altLang="en-US" baseline="-25000" dirty="0">
                                    <a:solidFill>
                                      <a:schemeClr val="tx1"/>
                                    </a:solidFill>
                                    <a:latin typeface="Garamond" pitchFamily="18" charset="0"/>
                                  </a:rPr>
                                  <m:t>⊙</m:t>
                                </m:r>
                                <m:r>
                                  <m:rPr>
                                    <m:nor/>
                                  </m:rPr>
                                  <a:rPr lang="zh-CN" altLang="en-US" dirty="0">
                                    <a:solidFill>
                                      <a:schemeClr val="tx1"/>
                                    </a:solidFill>
                                    <a:latin typeface="Garamond" pitchFamily="18" charset="0"/>
                                  </a:rPr>
                                  <m:t> 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altLang="zh-CN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altLang="zh-CN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altLang="zh-CN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altLang="zh-CN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15</m:t>
                            </m:r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𝑀</m:t>
                            </m:r>
                            <m:r>
                              <m:rPr>
                                <m:nor/>
                              </m:rPr>
                              <a:rPr lang="zh-CN" altLang="en-US" baseline="-25000" dirty="0">
                                <a:solidFill>
                                  <a:schemeClr val="tx1"/>
                                </a:solidFill>
                                <a:latin typeface="Garamond" pitchFamily="18" charset="0"/>
                              </a:rPr>
                              <m:t>⊙</m:t>
                            </m:r>
                            <m:r>
                              <m:rPr>
                                <m:nor/>
                              </m:rPr>
                              <a:rPr lang="zh-CN" altLang="en-US" dirty="0">
                                <a:solidFill>
                                  <a:schemeClr val="tx1"/>
                                </a:solidFill>
                                <a:latin typeface="Garamond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zh-CN" altLang="en-US" i="1" dirty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𝜇</m:t>
                            </m:r>
                          </m:den>
                        </m:f>
                      </m:e>
                    </m:d>
                    <m:sSup>
                      <m:sSup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zh-CN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nor/>
                                  </m:rPr>
                                  <a:rPr lang="en-US" altLang="zh-CN" b="1" i="0" smtClean="0">
                                    <a:solidFill>
                                      <a:schemeClr val="tx1"/>
                                    </a:solidFill>
                                    <a:latin typeface="Garamond" pitchFamily="18" charset="0"/>
                                    <a:ea typeface="Cambria Math"/>
                                  </a:rPr>
                                  <m:t>a</m:t>
                                </m:r>
                                <m:r>
                                  <m:rPr>
                                    <m:nor/>
                                  </m:rPr>
                                  <a:rPr lang="en-US" altLang="zh-CN" b="1" i="0" baseline="-25000" smtClean="0">
                                    <a:solidFill>
                                      <a:schemeClr val="tx1"/>
                                    </a:solidFill>
                                    <a:latin typeface="Garamond" pitchFamily="18" charset="0"/>
                                    <a:ea typeface="Cambria Math"/>
                                  </a:rPr>
                                  <m:t>0</m:t>
                                </m:r>
                                <m:r>
                                  <m:rPr>
                                    <m:nor/>
                                  </m:rPr>
                                  <a:rPr lang="zh-CN" altLang="en-US" b="1" dirty="0">
                                    <a:solidFill>
                                      <a:schemeClr val="tx1"/>
                                    </a:solidFill>
                                    <a:latin typeface="Garamond" pitchFamily="18" charset="0"/>
                                  </a:rPr>
                                  <m:t> </m:t>
                                </m:r>
                              </m:num>
                              <m:den>
                                <m:r>
                                  <a:rPr lang="en-US" altLang="zh-CN" b="0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0.2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b="0" i="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AU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sup>
                    </m:sSup>
                  </m:oMath>
                </a14:m>
                <a:r>
                  <a:rPr lang="en-US" altLang="zh-CN" dirty="0">
                    <a:solidFill>
                      <a:schemeClr val="tx1"/>
                    </a:solidFill>
                    <a:ea typeface="Cambria Math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altLang="zh-CN" b="1" i="0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1</m:t>
                            </m:r>
                            <m: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altLang="zh-CN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nor/>
                                  </m:rPr>
                                  <a:rPr lang="en-US" altLang="zh-CN" b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e</m:t>
                                </m:r>
                                <m:r>
                                  <m:rPr>
                                    <m:nor/>
                                  </m:rPr>
                                  <a:rPr lang="en-US" altLang="zh-CN" b="1" baseline="-25000">
                                    <a:solidFill>
                                      <a:schemeClr val="tx1"/>
                                    </a:solidFill>
                                    <a:latin typeface="Garamond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  <m:sup>
                                <m:r>
                                  <a:rPr lang="en-US" altLang="zh-CN" b="1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𝟐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altLang="zh-CN" b="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7/</m:t>
                        </m:r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zh-CN" altLang="en-US" dirty="0">
                  <a:solidFill>
                    <a:schemeClr val="tx1"/>
                  </a:solidFill>
                  <a:latin typeface="Garamond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C546E5E-560B-0B41-8AE4-875713EE95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371600"/>
                <a:ext cx="6624737" cy="669992"/>
              </a:xfrm>
              <a:prstGeom prst="rect">
                <a:avLst/>
              </a:prstGeom>
              <a:blipFill>
                <a:blip r:embed="rId2"/>
                <a:stretch>
                  <a:fillRect t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B6BABC48-BA66-6D9D-AA90-41DE74AE915B}"/>
              </a:ext>
            </a:extLst>
          </p:cNvPr>
          <p:cNvSpPr txBox="1"/>
          <p:nvPr/>
        </p:nvSpPr>
        <p:spPr>
          <a:xfrm>
            <a:off x="840828" y="2743200"/>
            <a:ext cx="2409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</a:rPr>
              <a:t>Final AU problem…</a:t>
            </a:r>
          </a:p>
        </p:txBody>
      </p:sp>
    </p:spTree>
    <p:extLst>
      <p:ext uri="{BB962C8B-B14F-4D97-AF65-F5344CB8AC3E}">
        <p14:creationId xmlns:p14="http://schemas.microsoft.com/office/powerpoint/2010/main" val="806780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7C019-1DDF-E105-492D-BF187442E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Box 3">
            <a:extLst>
              <a:ext uri="{FF2B5EF4-FFF2-40B4-BE49-F238E27FC236}">
                <a16:creationId xmlns:a16="http://schemas.microsoft.com/office/drawing/2014/main" id="{BA6BE39F-4AEE-FC6B-55FE-24CD08622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77258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dirty="0">
                <a:solidFill>
                  <a:srgbClr val="800000"/>
                </a:solidFill>
              </a:rPr>
              <a:t>Formation Channels of Merging BH Binaries</a:t>
            </a:r>
          </a:p>
        </p:txBody>
      </p:sp>
    </p:spTree>
    <p:extLst>
      <p:ext uri="{BB962C8B-B14F-4D97-AF65-F5344CB8AC3E}">
        <p14:creationId xmlns:p14="http://schemas.microsoft.com/office/powerpoint/2010/main" val="2896269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584096"/>
            <a:ext cx="5854488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800000"/>
                </a:solidFill>
              </a:rPr>
              <a:t>How to distinguish different channels?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    </a:t>
            </a:r>
            <a:r>
              <a:rPr lang="en-US" b="0" dirty="0"/>
              <a:t>Rates (uncertain)? </a:t>
            </a:r>
          </a:p>
          <a:p>
            <a:r>
              <a:rPr lang="en-US" b="0" dirty="0"/>
              <a:t>    Masses</a:t>
            </a:r>
          </a:p>
          <a:p>
            <a:r>
              <a:rPr lang="en-US" b="0" dirty="0"/>
              <a:t> 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299859-ECEE-97EC-7E52-494B99C6A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60" y="1976236"/>
            <a:ext cx="7225460" cy="29155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04402D-A8DB-12AD-60D7-9B2F721E1D1C}"/>
              </a:ext>
            </a:extLst>
          </p:cNvPr>
          <p:cNvSpPr txBox="1"/>
          <p:nvPr/>
        </p:nvSpPr>
        <p:spPr>
          <a:xfrm>
            <a:off x="7340720" y="3772409"/>
            <a:ext cx="17908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/>
              <a:t>LIGO: </a:t>
            </a:r>
          </a:p>
          <a:p>
            <a:r>
              <a:rPr lang="en-US" sz="1600" b="0" dirty="0"/>
              <a:t>arXiv:2508.18083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343681-D172-D74C-9C2F-CCB023079650}"/>
              </a:ext>
            </a:extLst>
          </p:cNvPr>
          <p:cNvSpPr txBox="1"/>
          <p:nvPr/>
        </p:nvSpPr>
        <p:spPr>
          <a:xfrm>
            <a:off x="4267200" y="5507026"/>
            <a:ext cx="3300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rgbClr val="381CC7"/>
                </a:solidFill>
              </a:rPr>
              <a:t>Most massive BH-BH merger: </a:t>
            </a:r>
          </a:p>
          <a:p>
            <a:r>
              <a:rPr lang="en-US" sz="1800" b="0" dirty="0"/>
              <a:t>	GW231123: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B80980-4DAB-53F7-AFF5-C30CA078F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5842596"/>
            <a:ext cx="2440173" cy="25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7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0E755C-CD60-8D15-3959-B60F0F79F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D3FA4B7-FFFB-C27A-8D94-D72E42902AE3}"/>
              </a:ext>
            </a:extLst>
          </p:cNvPr>
          <p:cNvSpPr txBox="1"/>
          <p:nvPr/>
        </p:nvSpPr>
        <p:spPr>
          <a:xfrm>
            <a:off x="533400" y="584096"/>
            <a:ext cx="5854488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800000"/>
                </a:solidFill>
              </a:rPr>
              <a:t>How to distinguish different channels?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    </a:t>
            </a:r>
            <a:r>
              <a:rPr lang="en-US" b="0" dirty="0"/>
              <a:t>Rates (uncertain)? </a:t>
            </a:r>
          </a:p>
          <a:p>
            <a:r>
              <a:rPr lang="en-US" b="0" dirty="0"/>
              <a:t>    Masses</a:t>
            </a:r>
          </a:p>
          <a:p>
            <a:r>
              <a:rPr lang="en-US" b="0" dirty="0"/>
              <a:t>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9D7904-F4D9-007F-E28C-FD0594AD0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084" y="1905000"/>
            <a:ext cx="7077740" cy="35099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497E81-D43B-8139-5EE4-DA47E1BC3E66}"/>
              </a:ext>
            </a:extLst>
          </p:cNvPr>
          <p:cNvSpPr txBox="1"/>
          <p:nvPr/>
        </p:nvSpPr>
        <p:spPr>
          <a:xfrm>
            <a:off x="7772400" y="4419600"/>
            <a:ext cx="11913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/>
              <a:t>Willcox et al.</a:t>
            </a:r>
          </a:p>
          <a:p>
            <a:r>
              <a:rPr lang="en-US" sz="1400" b="0" dirty="0"/>
              <a:t>2508.20787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E251D5-D6F6-0A4D-57C7-0B9174DAE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7578" y="6087294"/>
            <a:ext cx="1210498" cy="3751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35B59EA-476B-C155-7482-BEC2ADBE4E2F}"/>
              </a:ext>
            </a:extLst>
          </p:cNvPr>
          <p:cNvSpPr txBox="1"/>
          <p:nvPr/>
        </p:nvSpPr>
        <p:spPr>
          <a:xfrm>
            <a:off x="7035796" y="5764743"/>
            <a:ext cx="1140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/>
              <a:t>Chirp mass:</a:t>
            </a:r>
          </a:p>
        </p:txBody>
      </p:sp>
    </p:spTree>
    <p:extLst>
      <p:ext uri="{BB962C8B-B14F-4D97-AF65-F5344CB8AC3E}">
        <p14:creationId xmlns:p14="http://schemas.microsoft.com/office/powerpoint/2010/main" val="6936848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4830B-84D9-E763-6227-9D9150CDF5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2C2E5E-DCF9-8B13-B01F-F1D095800D75}"/>
              </a:ext>
            </a:extLst>
          </p:cNvPr>
          <p:cNvSpPr txBox="1"/>
          <p:nvPr/>
        </p:nvSpPr>
        <p:spPr>
          <a:xfrm>
            <a:off x="533400" y="584096"/>
            <a:ext cx="676178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800000"/>
                </a:solidFill>
              </a:rPr>
              <a:t>How to distinguish different channels?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    </a:t>
            </a:r>
            <a:r>
              <a:rPr lang="en-US" b="0" dirty="0"/>
              <a:t>Rates (uncertain)? </a:t>
            </a:r>
          </a:p>
          <a:p>
            <a:r>
              <a:rPr lang="en-US" b="0" dirty="0"/>
              <a:t>    Masses</a:t>
            </a:r>
          </a:p>
          <a:p>
            <a:pPr>
              <a:lnSpc>
                <a:spcPct val="150000"/>
              </a:lnSpc>
            </a:pPr>
            <a:r>
              <a:rPr lang="en-US" b="0" dirty="0"/>
              <a:t>    Residual eccentricity when enter LIGO band (10-20 Hz)</a:t>
            </a:r>
          </a:p>
          <a:p>
            <a:endParaRPr lang="en-US" b="0" dirty="0"/>
          </a:p>
          <a:p>
            <a:r>
              <a:rPr lang="en-US" b="0" dirty="0"/>
              <a:t>    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6EAC2ABF-08EF-12BB-24D8-6384619BE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75" y="2762310"/>
            <a:ext cx="755972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A4788F-A142-28E1-382E-C3FF9A4F1E0F}"/>
              </a:ext>
            </a:extLst>
          </p:cNvPr>
          <p:cNvSpPr txBox="1"/>
          <p:nvPr/>
        </p:nvSpPr>
        <p:spPr>
          <a:xfrm>
            <a:off x="1219200" y="2362200"/>
            <a:ext cx="2890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00B0F0"/>
                </a:solidFill>
              </a:rPr>
              <a:t>Circular orbit waveform:</a:t>
            </a:r>
          </a:p>
        </p:txBody>
      </p:sp>
    </p:spTree>
    <p:extLst>
      <p:ext uri="{BB962C8B-B14F-4D97-AF65-F5344CB8AC3E}">
        <p14:creationId xmlns:p14="http://schemas.microsoft.com/office/powerpoint/2010/main" val="105445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4518C-B142-6AC5-3EFE-772DF2869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C41085-7703-28B9-8550-32425993A326}"/>
              </a:ext>
            </a:extLst>
          </p:cNvPr>
          <p:cNvSpPr txBox="1"/>
          <p:nvPr/>
        </p:nvSpPr>
        <p:spPr>
          <a:xfrm>
            <a:off x="533400" y="584096"/>
            <a:ext cx="676178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800000"/>
                </a:solidFill>
              </a:rPr>
              <a:t>How to distinguish different channels?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    </a:t>
            </a:r>
            <a:r>
              <a:rPr lang="en-US" b="0" dirty="0"/>
              <a:t>Rates (uncertain)? </a:t>
            </a:r>
          </a:p>
          <a:p>
            <a:r>
              <a:rPr lang="en-US" b="0" dirty="0"/>
              <a:t>    Masses</a:t>
            </a:r>
          </a:p>
          <a:p>
            <a:pPr>
              <a:lnSpc>
                <a:spcPct val="150000"/>
              </a:lnSpc>
            </a:pPr>
            <a:r>
              <a:rPr lang="en-US" b="0" dirty="0"/>
              <a:t>    Residual eccentricity when enter LIGO band (10-20 Hz)</a:t>
            </a:r>
          </a:p>
          <a:p>
            <a:endParaRPr lang="en-US" b="0" dirty="0"/>
          </a:p>
          <a:p>
            <a:r>
              <a:rPr lang="en-US" b="0" dirty="0"/>
              <a:t>    </a:t>
            </a:r>
          </a:p>
        </p:txBody>
      </p:sp>
      <p:pic>
        <p:nvPicPr>
          <p:cNvPr id="4" name="图片 8">
            <a:extLst>
              <a:ext uri="{FF2B5EF4-FFF2-40B4-BE49-F238E27FC236}">
                <a16:creationId xmlns:a16="http://schemas.microsoft.com/office/drawing/2014/main" id="{45543B07-A440-08D2-D42F-0F7402320F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667000"/>
            <a:ext cx="5982292" cy="3273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D39D39-1820-3B48-A0ED-F0C496551B25}"/>
              </a:ext>
            </a:extLst>
          </p:cNvPr>
          <p:cNvSpPr txBox="1"/>
          <p:nvPr/>
        </p:nvSpPr>
        <p:spPr>
          <a:xfrm>
            <a:off x="2697147" y="6273904"/>
            <a:ext cx="51187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/>
              <a:t>GW200105 (BH-NS):  </a:t>
            </a:r>
            <a:r>
              <a:rPr lang="en-US" sz="1600" b="0" i="1" dirty="0"/>
              <a:t>e</a:t>
            </a:r>
            <a:r>
              <a:rPr lang="en-US" sz="1600" b="0" baseline="-25000" dirty="0"/>
              <a:t>20</a:t>
            </a:r>
            <a:r>
              <a:rPr lang="en-US" sz="1600" b="0" dirty="0"/>
              <a:t>=0.048-0.15   (Morras+2025)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EED90C-5613-85F5-1126-F148F969AAEE}"/>
              </a:ext>
            </a:extLst>
          </p:cNvPr>
          <p:cNvSpPr txBox="1"/>
          <p:nvPr/>
        </p:nvSpPr>
        <p:spPr>
          <a:xfrm>
            <a:off x="1524000" y="2268305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00B0F0"/>
                </a:solidFill>
              </a:rPr>
              <a:t>Eccentric orbit waveform:</a:t>
            </a:r>
          </a:p>
        </p:txBody>
      </p:sp>
    </p:spTree>
    <p:extLst>
      <p:ext uri="{BB962C8B-B14F-4D97-AF65-F5344CB8AC3E}">
        <p14:creationId xmlns:p14="http://schemas.microsoft.com/office/powerpoint/2010/main" val="220846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EB584-3D9B-614D-AE09-24A698090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9FF8CC-BFE0-E7F8-7311-BBD40AAEB03F}"/>
              </a:ext>
            </a:extLst>
          </p:cNvPr>
          <p:cNvSpPr txBox="1"/>
          <p:nvPr/>
        </p:nvSpPr>
        <p:spPr>
          <a:xfrm>
            <a:off x="533400" y="584096"/>
            <a:ext cx="6761787" cy="2769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800000"/>
                </a:solidFill>
              </a:rPr>
              <a:t>How to distinguish different channels?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    </a:t>
            </a:r>
            <a:r>
              <a:rPr lang="en-US" b="0" dirty="0"/>
              <a:t>Rates (uncertain)? </a:t>
            </a:r>
          </a:p>
          <a:p>
            <a:r>
              <a:rPr lang="en-US" b="0" dirty="0"/>
              <a:t>    Masses</a:t>
            </a:r>
          </a:p>
          <a:p>
            <a:pPr>
              <a:lnSpc>
                <a:spcPct val="150000"/>
              </a:lnSpc>
            </a:pPr>
            <a:r>
              <a:rPr lang="en-US" b="0" dirty="0"/>
              <a:t>    Residual eccentricity when enter LIGO band (10-20 Hz)</a:t>
            </a:r>
          </a:p>
          <a:p>
            <a:pPr>
              <a:lnSpc>
                <a:spcPct val="150000"/>
              </a:lnSpc>
            </a:pPr>
            <a:r>
              <a:rPr lang="en-US" b="0" dirty="0"/>
              <a:t>    Spin-orbit misalignment</a:t>
            </a:r>
          </a:p>
          <a:p>
            <a:endParaRPr lang="en-US" b="0" dirty="0"/>
          </a:p>
          <a:p>
            <a:r>
              <a:rPr lang="en-US" b="0" dirty="0"/>
              <a:t>    </a:t>
            </a:r>
          </a:p>
        </p:txBody>
      </p:sp>
      <p:pic>
        <p:nvPicPr>
          <p:cNvPr id="3" name="图片 9">
            <a:extLst>
              <a:ext uri="{FF2B5EF4-FFF2-40B4-BE49-F238E27FC236}">
                <a16:creationId xmlns:a16="http://schemas.microsoft.com/office/drawing/2014/main" id="{2F799487-1AE8-02E1-4744-3130CF7FB5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31"/>
          <a:stretch/>
        </p:blipFill>
        <p:spPr>
          <a:xfrm>
            <a:off x="914400" y="3048000"/>
            <a:ext cx="2819400" cy="2198688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9CDCE56C-047C-525D-0AE0-B55151AF2C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4114800" y="3048000"/>
            <a:ext cx="2821174" cy="2198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72E708-E898-6381-3040-C19DEF50A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6100" y="4648200"/>
            <a:ext cx="2057400" cy="47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4033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A2373-FDF3-8BF7-578B-A028071B0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019E47-FB3E-6612-ED9E-8E1E30F83643}"/>
              </a:ext>
            </a:extLst>
          </p:cNvPr>
          <p:cNvSpPr txBox="1"/>
          <p:nvPr/>
        </p:nvSpPr>
        <p:spPr>
          <a:xfrm>
            <a:off x="533400" y="584096"/>
            <a:ext cx="6761787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800000"/>
                </a:solidFill>
              </a:rPr>
              <a:t>How to distinguish different channels?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    </a:t>
            </a:r>
            <a:r>
              <a:rPr lang="en-US" b="0" dirty="0"/>
              <a:t>Rates (uncertain)? </a:t>
            </a:r>
          </a:p>
          <a:p>
            <a:r>
              <a:rPr lang="en-US" b="0" dirty="0"/>
              <a:t>    Masses</a:t>
            </a:r>
          </a:p>
          <a:p>
            <a:pPr>
              <a:lnSpc>
                <a:spcPct val="150000"/>
              </a:lnSpc>
            </a:pPr>
            <a:r>
              <a:rPr lang="en-US" b="0" dirty="0"/>
              <a:t>    Residual eccentricity when enter LIGO band (10-20 Hz)</a:t>
            </a:r>
          </a:p>
          <a:p>
            <a:pPr>
              <a:lnSpc>
                <a:spcPct val="150000"/>
              </a:lnSpc>
            </a:pPr>
            <a:r>
              <a:rPr lang="en-US" b="0" dirty="0"/>
              <a:t>    Spin-orbit misalignment</a:t>
            </a:r>
          </a:p>
          <a:p>
            <a:pPr>
              <a:lnSpc>
                <a:spcPct val="150000"/>
              </a:lnSpc>
            </a:pPr>
            <a:r>
              <a:rPr lang="en-US" b="0" dirty="0"/>
              <a:t>    EM counterpart</a:t>
            </a:r>
          </a:p>
          <a:p>
            <a:pPr>
              <a:lnSpc>
                <a:spcPct val="150000"/>
              </a:lnSpc>
            </a:pPr>
            <a:r>
              <a:rPr lang="en-US" b="0" dirty="0"/>
              <a:t>    </a:t>
            </a:r>
          </a:p>
          <a:p>
            <a:endParaRPr lang="en-US" b="0" dirty="0"/>
          </a:p>
          <a:p>
            <a:r>
              <a:rPr lang="en-US" b="0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039980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A61FFDF-462D-E246-A36F-8E8F7D8C7F9A}"/>
              </a:ext>
            </a:extLst>
          </p:cNvPr>
          <p:cNvSpPr txBox="1"/>
          <p:nvPr/>
        </p:nvSpPr>
        <p:spPr>
          <a:xfrm>
            <a:off x="47419" y="5638800"/>
            <a:ext cx="91072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b="0" dirty="0">
                <a:latin typeface="Times" pitchFamily="2" charset="0"/>
                <a:ea typeface="ＭＳ Ｐゴシック" panose="020B0600070205080204" pitchFamily="34" charset="-128"/>
              </a:rPr>
              <a:t> GWTC-4 (8/2025):  </a:t>
            </a:r>
            <a:r>
              <a:rPr lang="en-US" altLang="en-US" b="0" dirty="0">
                <a:latin typeface="Times" pitchFamily="2" charset="0"/>
                <a:ea typeface="ＭＳ Ｐゴシック" panose="020B0600070205080204" pitchFamily="34" charset="-128"/>
              </a:rPr>
              <a:t>218 </a:t>
            </a:r>
            <a:r>
              <a:rPr lang="en-US" altLang="en-US" sz="2000" b="0" dirty="0">
                <a:latin typeface="Times" pitchFamily="2" charset="0"/>
                <a:ea typeface="ＭＳ Ｐゴシック" panose="020B0600070205080204" pitchFamily="34" charset="-128"/>
              </a:rPr>
              <a:t>merger events, with </a:t>
            </a:r>
            <a:r>
              <a:rPr lang="en-US" altLang="en-US" b="0" dirty="0">
                <a:latin typeface="Times" pitchFamily="2" charset="0"/>
                <a:ea typeface="ＭＳ Ｐゴシック" panose="020B0600070205080204" pitchFamily="34" charset="-128"/>
              </a:rPr>
              <a:t>5 NS/BH mergers, 2 </a:t>
            </a:r>
            <a:r>
              <a:rPr lang="en-US" altLang="en-US" sz="2000" b="0" dirty="0">
                <a:latin typeface="Times" pitchFamily="2" charset="0"/>
                <a:ea typeface="ＭＳ Ｐゴシック" panose="020B0600070205080204" pitchFamily="34" charset="-128"/>
              </a:rPr>
              <a:t>NS/NS mergers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479117-74C2-C260-9B9E-06E649F97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867" y="0"/>
            <a:ext cx="9211733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4636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90DAA7-C0BF-5762-7758-90586DB9C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Box 3">
            <a:extLst>
              <a:ext uri="{FF2B5EF4-FFF2-40B4-BE49-F238E27FC236}">
                <a16:creationId xmlns:a16="http://schemas.microsoft.com/office/drawing/2014/main" id="{1E6D102F-2DBF-5A4E-117D-979A43E041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77258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dirty="0">
                <a:solidFill>
                  <a:srgbClr val="800000"/>
                </a:solidFill>
              </a:rPr>
              <a:t>Formation Channels of Merging BH Binaries</a:t>
            </a:r>
          </a:p>
        </p:txBody>
      </p:sp>
      <p:sp>
        <p:nvSpPr>
          <p:cNvPr id="38914" name="TextBox 4">
            <a:extLst>
              <a:ext uri="{FF2B5EF4-FFF2-40B4-BE49-F238E27FC236}">
                <a16:creationId xmlns:a16="http://schemas.microsoft.com/office/drawing/2014/main" id="{1668CBD8-5B19-CBE7-3E6A-DE6B8372E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19200"/>
            <a:ext cx="698806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0" dirty="0"/>
              <a:t>-- Isolated Binary Evolution</a:t>
            </a:r>
          </a:p>
          <a:p>
            <a:endParaRPr lang="en-US" b="0" dirty="0"/>
          </a:p>
          <a:p>
            <a:r>
              <a:rPr lang="en-US" b="0" dirty="0"/>
              <a:t>-- Dynamical Formation: </a:t>
            </a:r>
          </a:p>
          <a:p>
            <a:r>
              <a:rPr lang="en-US" b="0" dirty="0"/>
              <a:t>   several flavors: </a:t>
            </a:r>
            <a:r>
              <a:rPr lang="en-US" b="0" dirty="0">
                <a:solidFill>
                  <a:srgbClr val="381CC7"/>
                </a:solidFill>
              </a:rPr>
              <a:t>star clusters, triples (multiples), AGN disks</a:t>
            </a:r>
          </a:p>
        </p:txBody>
      </p:sp>
    </p:spTree>
    <p:extLst>
      <p:ext uri="{BB962C8B-B14F-4D97-AF65-F5344CB8AC3E}">
        <p14:creationId xmlns:p14="http://schemas.microsoft.com/office/powerpoint/2010/main" val="24589499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Box 3"/>
          <p:cNvSpPr txBox="1">
            <a:spLocks noChangeArrowheads="1"/>
          </p:cNvSpPr>
          <p:nvPr/>
        </p:nvSpPr>
        <p:spPr bwMode="auto">
          <a:xfrm>
            <a:off x="152400" y="152400"/>
            <a:ext cx="78935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dirty="0">
                <a:solidFill>
                  <a:srgbClr val="800000"/>
                </a:solidFill>
              </a:rPr>
              <a:t>Isolated Binary Evolution Channel:  Standard</a:t>
            </a:r>
          </a:p>
        </p:txBody>
      </p:sp>
      <p:pic>
        <p:nvPicPr>
          <p:cNvPr id="3993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828675"/>
            <a:ext cx="5181600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Box 5"/>
          <p:cNvSpPr txBox="1">
            <a:spLocks noChangeArrowheads="1"/>
          </p:cNvSpPr>
          <p:nvPr/>
        </p:nvSpPr>
        <p:spPr bwMode="auto">
          <a:xfrm>
            <a:off x="5778500" y="6494462"/>
            <a:ext cx="1558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b="0" dirty="0" err="1"/>
              <a:t>Belczynski</a:t>
            </a:r>
            <a:r>
              <a:rPr lang="en-US" sz="1600" b="0" dirty="0"/>
              <a:t> +16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65800" y="4343400"/>
            <a:ext cx="344196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800000"/>
                </a:solidFill>
                <a:sym typeface="Wingdings"/>
              </a:rPr>
              <a:t>Produce </a:t>
            </a:r>
          </a:p>
          <a:p>
            <a:r>
              <a:rPr lang="en-US" dirty="0">
                <a:solidFill>
                  <a:srgbClr val="FF0A0E"/>
                </a:solidFill>
                <a:sym typeface="Wingdings"/>
              </a:rPr>
              <a:t>  circular orbit at 10 Hz</a:t>
            </a:r>
          </a:p>
          <a:p>
            <a:r>
              <a:rPr lang="en-US" dirty="0">
                <a:solidFill>
                  <a:srgbClr val="FF0A0E"/>
                </a:solidFill>
                <a:sym typeface="Wingdings"/>
              </a:rPr>
              <a:t>  mostly aligned spin-orbit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88329" y="890031"/>
            <a:ext cx="26597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rgbClr val="800000"/>
                </a:solidFill>
              </a:rPr>
              <a:t>many papers, uncertain </a:t>
            </a:r>
          </a:p>
          <a:p>
            <a:r>
              <a:rPr lang="en-US" sz="1800" b="0" dirty="0">
                <a:solidFill>
                  <a:srgbClr val="800000"/>
                </a:solidFill>
              </a:rPr>
              <a:t>physical ingredients</a:t>
            </a:r>
          </a:p>
          <a:p>
            <a:r>
              <a:rPr lang="en-US" sz="1800" b="0" dirty="0">
                <a:solidFill>
                  <a:srgbClr val="800000"/>
                </a:solidFill>
              </a:rPr>
              <a:t>(e.g. common envelope;</a:t>
            </a:r>
          </a:p>
          <a:p>
            <a:r>
              <a:rPr lang="en-US" sz="1800" b="0" dirty="0">
                <a:solidFill>
                  <a:srgbClr val="800000"/>
                </a:solidFill>
              </a:rPr>
              <a:t> Gaia BH1,2,3 ??)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003214-97D4-AFD8-72F0-A072818D4B18}"/>
              </a:ext>
            </a:extLst>
          </p:cNvPr>
          <p:cNvSpPr txBox="1"/>
          <p:nvPr/>
        </p:nvSpPr>
        <p:spPr>
          <a:xfrm>
            <a:off x="7304690" y="2385848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Box 4"/>
          <p:cNvSpPr txBox="1">
            <a:spLocks noChangeArrowheads="1"/>
          </p:cNvSpPr>
          <p:nvPr/>
        </p:nvSpPr>
        <p:spPr bwMode="auto">
          <a:xfrm>
            <a:off x="457200" y="381000"/>
            <a:ext cx="57567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dirty="0">
                <a:solidFill>
                  <a:srgbClr val="800000"/>
                </a:solidFill>
              </a:rPr>
              <a:t>Dynamical Formation Channels  </a:t>
            </a:r>
          </a:p>
          <a:p>
            <a:r>
              <a:rPr lang="en-US" b="0" dirty="0">
                <a:solidFill>
                  <a:srgbClr val="800000"/>
                </a:solidFill>
              </a:rPr>
              <a:t>several flavors</a:t>
            </a:r>
            <a:r>
              <a:rPr lang="mr-IN" b="0" dirty="0">
                <a:solidFill>
                  <a:srgbClr val="800000"/>
                </a:solidFill>
              </a:rPr>
              <a:t>…</a:t>
            </a:r>
            <a:endParaRPr lang="en-US" b="0" dirty="0">
              <a:solidFill>
                <a:srgbClr val="800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Box 4"/>
          <p:cNvSpPr txBox="1">
            <a:spLocks noChangeArrowheads="1"/>
          </p:cNvSpPr>
          <p:nvPr/>
        </p:nvSpPr>
        <p:spPr bwMode="auto">
          <a:xfrm>
            <a:off x="457200" y="381000"/>
            <a:ext cx="57567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dirty="0">
                <a:solidFill>
                  <a:srgbClr val="800000"/>
                </a:solidFill>
              </a:rPr>
              <a:t>Dynamical Formation Channels  </a:t>
            </a:r>
          </a:p>
          <a:p>
            <a:r>
              <a:rPr lang="en-US" b="0" dirty="0">
                <a:solidFill>
                  <a:srgbClr val="800000"/>
                </a:solidFill>
              </a:rPr>
              <a:t>several flavors</a:t>
            </a:r>
            <a:r>
              <a:rPr lang="mr-IN" b="0" dirty="0">
                <a:solidFill>
                  <a:srgbClr val="800000"/>
                </a:solidFill>
              </a:rPr>
              <a:t>…</a:t>
            </a:r>
            <a:endParaRPr lang="en-US" b="0" dirty="0">
              <a:solidFill>
                <a:srgbClr val="800000"/>
              </a:solidFill>
            </a:endParaRPr>
          </a:p>
        </p:txBody>
      </p:sp>
      <p:sp>
        <p:nvSpPr>
          <p:cNvPr id="40962" name="TextBox 6"/>
          <p:cNvSpPr txBox="1">
            <a:spLocks noChangeArrowheads="1"/>
          </p:cNvSpPr>
          <p:nvPr/>
        </p:nvSpPr>
        <p:spPr bwMode="auto">
          <a:xfrm>
            <a:off x="304800" y="1524000"/>
            <a:ext cx="864852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dirty="0">
                <a:solidFill>
                  <a:srgbClr val="000090"/>
                </a:solidFill>
              </a:rPr>
              <a:t>1. Dense clusters: binary-single scatterings </a:t>
            </a:r>
            <a:r>
              <a:rPr lang="en-US" sz="2400" dirty="0">
                <a:solidFill>
                  <a:srgbClr val="000090"/>
                </a:solidFill>
                <a:sym typeface="Wingdings" charset="0"/>
              </a:rPr>
              <a:t> tight binary</a:t>
            </a:r>
            <a:endParaRPr lang="en-US" sz="2400" dirty="0">
              <a:solidFill>
                <a:srgbClr val="000090"/>
              </a:solidFill>
            </a:endParaRPr>
          </a:p>
          <a:p>
            <a:endParaRPr lang="en-US" sz="2400" dirty="0">
              <a:solidFill>
                <a:srgbClr val="000090"/>
              </a:solidFill>
            </a:endParaRPr>
          </a:p>
        </p:txBody>
      </p:sp>
      <p:pic>
        <p:nvPicPr>
          <p:cNvPr id="5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057400"/>
            <a:ext cx="4368800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18644" y="2776429"/>
            <a:ext cx="1331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/>
              <a:t>Samsing+14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257800"/>
            <a:ext cx="785177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Produce mostly circular orbit when enter LIGO band (10 Hz) ??</a:t>
            </a:r>
          </a:p>
          <a:p>
            <a:r>
              <a:rPr lang="en-US" dirty="0">
                <a:solidFill>
                  <a:srgbClr val="FF0000"/>
                </a:solidFill>
              </a:rPr>
              <a:t>               Expect random spin-orbit orientations 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6400800"/>
            <a:ext cx="868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 err="1"/>
              <a:t>Portegies</a:t>
            </a:r>
            <a:r>
              <a:rPr lang="en-US" sz="1400" b="0" dirty="0"/>
              <a:t> </a:t>
            </a:r>
            <a:r>
              <a:rPr lang="en-US" sz="1400" b="0" dirty="0" err="1"/>
              <a:t>Zwart</a:t>
            </a:r>
            <a:r>
              <a:rPr lang="en-US" sz="1400" b="0" dirty="0"/>
              <a:t> &amp; McMillan 2000; Rodriguez et al.2015; </a:t>
            </a:r>
            <a:r>
              <a:rPr lang="en-US" sz="1400" b="0" dirty="0" err="1"/>
              <a:t>Chatterjee</a:t>
            </a:r>
            <a:r>
              <a:rPr lang="en-US" sz="1400" b="0" dirty="0"/>
              <a:t> et al.2017; </a:t>
            </a:r>
            <a:r>
              <a:rPr lang="en-US" sz="1400" b="0" dirty="0" err="1"/>
              <a:t>Samsing</a:t>
            </a:r>
            <a:r>
              <a:rPr lang="en-US" sz="1400" b="0" dirty="0"/>
              <a:t> et al. 2018; </a:t>
            </a:r>
            <a:r>
              <a:rPr lang="mr-IN" sz="1400" b="0" dirty="0"/>
              <a:t>…</a:t>
            </a:r>
            <a:endParaRPr lang="en-US" sz="1400" b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AC53C2-B15E-3746-8F01-74F4496DC95E}"/>
              </a:ext>
            </a:extLst>
          </p:cNvPr>
          <p:cNvSpPr txBox="1"/>
          <p:nvPr/>
        </p:nvSpPr>
        <p:spPr>
          <a:xfrm>
            <a:off x="457200" y="4792663"/>
            <a:ext cx="74222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Enough BHs in clusters? Kicks? GCs or Nuclear Star Clusters? </a:t>
            </a:r>
          </a:p>
        </p:txBody>
      </p:sp>
    </p:spTree>
    <p:extLst>
      <p:ext uri="{BB962C8B-B14F-4D97-AF65-F5344CB8AC3E}">
        <p14:creationId xmlns:p14="http://schemas.microsoft.com/office/powerpoint/2010/main" val="3658542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Box 4"/>
          <p:cNvSpPr txBox="1">
            <a:spLocks noChangeArrowheads="1"/>
          </p:cNvSpPr>
          <p:nvPr/>
        </p:nvSpPr>
        <p:spPr bwMode="auto">
          <a:xfrm>
            <a:off x="457200" y="381000"/>
            <a:ext cx="55514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dirty="0">
                <a:solidFill>
                  <a:srgbClr val="800000"/>
                </a:solidFill>
              </a:rPr>
              <a:t>Dynamical Formation Channels  </a:t>
            </a:r>
          </a:p>
          <a:p>
            <a:r>
              <a:rPr lang="en-US" b="0" dirty="0">
                <a:solidFill>
                  <a:srgbClr val="800000"/>
                </a:solidFill>
              </a:rPr>
              <a:t>several flavors</a:t>
            </a:r>
            <a:r>
              <a:rPr lang="mr-IN" b="0" dirty="0">
                <a:solidFill>
                  <a:srgbClr val="800000"/>
                </a:solidFill>
              </a:rPr>
              <a:t>…</a:t>
            </a:r>
            <a:endParaRPr lang="en-US" b="0" dirty="0">
              <a:solidFill>
                <a:srgbClr val="800000"/>
              </a:solidFill>
            </a:endParaRPr>
          </a:p>
        </p:txBody>
      </p:sp>
      <p:sp>
        <p:nvSpPr>
          <p:cNvPr id="41986" name="TextBox 6"/>
          <p:cNvSpPr txBox="1">
            <a:spLocks noChangeArrowheads="1"/>
          </p:cNvSpPr>
          <p:nvPr/>
        </p:nvSpPr>
        <p:spPr bwMode="auto">
          <a:xfrm>
            <a:off x="311833" y="1524000"/>
            <a:ext cx="88152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dirty="0">
                <a:solidFill>
                  <a:srgbClr val="000090"/>
                </a:solidFill>
              </a:rPr>
              <a:t>1. Dense clusters: binary-single scatterings </a:t>
            </a:r>
            <a:r>
              <a:rPr lang="en-US" sz="2400" dirty="0">
                <a:solidFill>
                  <a:srgbClr val="000090"/>
                </a:solidFill>
                <a:sym typeface="Wingdings" charset="0"/>
              </a:rPr>
              <a:t> tight binary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41987" name="TextBox 9"/>
          <p:cNvSpPr txBox="1">
            <a:spLocks noChangeArrowheads="1"/>
          </p:cNvSpPr>
          <p:nvPr/>
        </p:nvSpPr>
        <p:spPr bwMode="auto">
          <a:xfrm>
            <a:off x="304800" y="2209800"/>
            <a:ext cx="8763000" cy="1435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dirty="0">
                <a:solidFill>
                  <a:srgbClr val="000090"/>
                </a:solidFill>
              </a:rPr>
              <a:t>2. Tertiary-Induced Mergers:</a:t>
            </a:r>
          </a:p>
          <a:p>
            <a:r>
              <a:rPr lang="en-US" dirty="0">
                <a:solidFill>
                  <a:srgbClr val="000090"/>
                </a:solidFill>
              </a:rPr>
              <a:t>     </a:t>
            </a:r>
            <a:r>
              <a:rPr lang="en-US" b="0" dirty="0">
                <a:solidFill>
                  <a:srgbClr val="000090"/>
                </a:solidFill>
              </a:rPr>
              <a:t>Mergers induced by (gentle) perturbations from tertiary companion</a:t>
            </a:r>
          </a:p>
          <a:p>
            <a:r>
              <a:rPr lang="en-US" b="0" dirty="0">
                <a:solidFill>
                  <a:srgbClr val="000090"/>
                </a:solidFill>
              </a:rPr>
              <a:t>     (via </a:t>
            </a:r>
            <a:r>
              <a:rPr lang="en-US" b="0" dirty="0" err="1">
                <a:solidFill>
                  <a:srgbClr val="000090"/>
                </a:solidFill>
              </a:rPr>
              <a:t>Lidov-Kozai</a:t>
            </a:r>
            <a:r>
              <a:rPr lang="en-US" b="0" dirty="0">
                <a:solidFill>
                  <a:srgbClr val="000090"/>
                </a:solidFill>
              </a:rPr>
              <a:t> or other secular resonance effects) </a:t>
            </a:r>
          </a:p>
          <a:p>
            <a:pPr>
              <a:lnSpc>
                <a:spcPct val="130000"/>
              </a:lnSpc>
            </a:pPr>
            <a:r>
              <a:rPr lang="en-US" b="0" dirty="0">
                <a:solidFill>
                  <a:srgbClr val="009999"/>
                </a:solidFill>
              </a:rPr>
              <a:t>     stellar triples in galactic field, binary around SMBH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822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err="1">
                <a:solidFill>
                  <a:srgbClr val="800000"/>
                </a:solidFill>
              </a:rPr>
              <a:t>Lidov-Kozai</a:t>
            </a:r>
            <a:r>
              <a:rPr lang="en-US" sz="2800" b="1" dirty="0">
                <a:solidFill>
                  <a:srgbClr val="800000"/>
                </a:solidFill>
              </a:rPr>
              <a:t> Effect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787545"/>
            <a:ext cx="8360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/>
              <a:t>Can perturbation from the Moon make Earth’s satellites fall?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A816F9-CC9E-E344-A39F-D557D7567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19" y="1531221"/>
            <a:ext cx="3947957" cy="39479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9E469E-945E-6D45-B71F-6FB1A8920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7277" y="2338108"/>
            <a:ext cx="5086723" cy="155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297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kozai.pn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851874" y="1145442"/>
            <a:ext cx="4953000" cy="3878579"/>
          </a:xfrm>
          <a:prstGeom prst="rect">
            <a:avLst/>
          </a:prstGeom>
        </p:spPr>
      </p:pic>
      <p:pic>
        <p:nvPicPr>
          <p:cNvPr id="11" name="Picture 10" descr="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766" y="549260"/>
            <a:ext cx="3842653" cy="3307506"/>
          </a:xfrm>
          <a:prstGeom prst="rect">
            <a:avLst/>
          </a:prstGeom>
        </p:spPr>
      </p:pic>
      <p:pic>
        <p:nvPicPr>
          <p:cNvPr id="12" name="Picture 11" descr="I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3542557"/>
            <a:ext cx="3851874" cy="33154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5799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err="1">
                <a:solidFill>
                  <a:srgbClr val="800000"/>
                </a:solidFill>
                <a:latin typeface="Arial"/>
                <a:cs typeface="Arial"/>
              </a:rPr>
              <a:t>Lidov-Kozai</a:t>
            </a:r>
            <a:r>
              <a:rPr lang="en-US" sz="2800" b="1" dirty="0">
                <a:solidFill>
                  <a:srgbClr val="800000"/>
                </a:solidFill>
                <a:latin typeface="Arial"/>
                <a:cs typeface="Arial"/>
              </a:rPr>
              <a:t> Effect</a:t>
            </a:r>
          </a:p>
        </p:txBody>
      </p:sp>
      <p:sp>
        <p:nvSpPr>
          <p:cNvPr id="17" name="Content Placeholder 7"/>
          <p:cNvSpPr>
            <a:spLocks noGrp="1"/>
          </p:cNvSpPr>
          <p:nvPr>
            <p:ph sz="half" idx="2"/>
          </p:nvPr>
        </p:nvSpPr>
        <p:spPr>
          <a:xfrm>
            <a:off x="3820887" y="5076899"/>
            <a:ext cx="5323113" cy="1471910"/>
          </a:xfrm>
        </p:spPr>
        <p:txBody>
          <a:bodyPr>
            <a:normAutofit/>
          </a:bodyPr>
          <a:lstStyle/>
          <a:p>
            <a:r>
              <a:rPr lang="en-US" sz="2000" dirty="0"/>
              <a:t>Eccentricity and inclination oscillations induced if </a:t>
            </a:r>
            <a:r>
              <a:rPr lang="en-US" sz="2000" dirty="0" err="1"/>
              <a:t>i</a:t>
            </a:r>
            <a:r>
              <a:rPr lang="en-US" sz="2000" dirty="0"/>
              <a:t> &gt; 40 degrees. </a:t>
            </a:r>
          </a:p>
          <a:p>
            <a:r>
              <a:rPr lang="en-US" sz="2000" dirty="0"/>
              <a:t>If </a:t>
            </a:r>
            <a:r>
              <a:rPr lang="en-US" sz="2000" dirty="0" err="1"/>
              <a:t>i</a:t>
            </a:r>
            <a:r>
              <a:rPr lang="en-US" sz="2000" dirty="0"/>
              <a:t> large (85-90 degrees), get extremely large eccentricities (e &gt; 0.99) </a:t>
            </a:r>
          </a:p>
        </p:txBody>
      </p:sp>
    </p:spTree>
    <p:extLst>
      <p:ext uri="{BB962C8B-B14F-4D97-AF65-F5344CB8AC3E}">
        <p14:creationId xmlns:p14="http://schemas.microsoft.com/office/powerpoint/2010/main" val="25268552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38200"/>
            <a:ext cx="6553200" cy="5402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172200"/>
            <a:ext cx="6400800" cy="396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228600"/>
            <a:ext cx="5665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800000"/>
                </a:solidFill>
              </a:rPr>
              <a:t>LK oscillation + Gravitation Radiation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Box 3"/>
          <p:cNvSpPr txBox="1">
            <a:spLocks noChangeArrowheads="1"/>
          </p:cNvSpPr>
          <p:nvPr/>
        </p:nvSpPr>
        <p:spPr bwMode="auto">
          <a:xfrm>
            <a:off x="381000" y="304800"/>
            <a:ext cx="7306231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dirty="0">
                <a:solidFill>
                  <a:srgbClr val="800000"/>
                </a:solidFill>
              </a:rPr>
              <a:t>Tertiary-Induced Binary Mergers</a:t>
            </a:r>
          </a:p>
          <a:p>
            <a:r>
              <a:rPr lang="en-US" sz="1800" dirty="0">
                <a:solidFill>
                  <a:srgbClr val="0000FF"/>
                </a:solidFill>
              </a:rPr>
              <a:t>merger window, mass ratio, GR effects, spin-orbit misalignments</a:t>
            </a:r>
          </a:p>
        </p:txBody>
      </p:sp>
      <p:pic>
        <p:nvPicPr>
          <p:cNvPr id="4403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93539"/>
            <a:ext cx="4114800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Box 5"/>
          <p:cNvSpPr txBox="1">
            <a:spLocks noChangeArrowheads="1"/>
          </p:cNvSpPr>
          <p:nvPr/>
        </p:nvSpPr>
        <p:spPr bwMode="auto">
          <a:xfrm>
            <a:off x="4724400" y="4226432"/>
            <a:ext cx="23086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0" dirty="0">
                <a:solidFill>
                  <a:srgbClr val="FF0000"/>
                </a:solidFill>
              </a:rPr>
              <a:t>Liu &amp; DL 2017-2023</a:t>
            </a:r>
          </a:p>
          <a:p>
            <a:r>
              <a:rPr lang="en-US" sz="1400" b="0" dirty="0">
                <a:solidFill>
                  <a:srgbClr val="FF0000"/>
                </a:solidFill>
              </a:rPr>
              <a:t>Su et al.2021a,b; Su+2024</a:t>
            </a:r>
          </a:p>
        </p:txBody>
      </p:sp>
      <p:pic>
        <p:nvPicPr>
          <p:cNvPr id="44036" name="Picture 1" descr="downloa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478" y="1527494"/>
            <a:ext cx="1695956" cy="1695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TextBox 2"/>
          <p:cNvSpPr txBox="1">
            <a:spLocks noChangeArrowheads="1"/>
          </p:cNvSpPr>
          <p:nvPr/>
        </p:nvSpPr>
        <p:spPr bwMode="auto">
          <a:xfrm>
            <a:off x="4724400" y="3202196"/>
            <a:ext cx="215315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b="0" dirty="0"/>
              <a:t>Bin Liu </a:t>
            </a:r>
          </a:p>
          <a:p>
            <a:r>
              <a:rPr lang="en-US" sz="1400" b="0" dirty="0"/>
              <a:t>(</a:t>
            </a:r>
            <a:r>
              <a:rPr lang="en-US" sz="1400" b="0" dirty="0" err="1"/>
              <a:t>Cornell</a:t>
            </a:r>
            <a:r>
              <a:rPr lang="en-US" sz="1400" b="0" dirty="0" err="1">
                <a:sym typeface="Wingdings" pitchFamily="2" charset="2"/>
              </a:rPr>
              <a:t>Niels</a:t>
            </a:r>
            <a:r>
              <a:rPr lang="en-US" sz="1400" b="0" dirty="0">
                <a:sym typeface="Wingdings" pitchFamily="2" charset="2"/>
              </a:rPr>
              <a:t> Bohr Inst</a:t>
            </a:r>
          </a:p>
          <a:p>
            <a:r>
              <a:rPr lang="en-US" sz="1400" b="0" dirty="0">
                <a:sym typeface="Wingdings" pitchFamily="2" charset="2"/>
              </a:rPr>
              <a:t> Zhejiang U.</a:t>
            </a:r>
            <a:r>
              <a:rPr lang="en-US" sz="1400" b="0" dirty="0"/>
              <a:t>)</a:t>
            </a:r>
          </a:p>
        </p:txBody>
      </p:sp>
      <p:sp>
        <p:nvSpPr>
          <p:cNvPr id="2" name="Rectangle 1"/>
          <p:cNvSpPr/>
          <p:nvPr/>
        </p:nvSpPr>
        <p:spPr>
          <a:xfrm>
            <a:off x="2831956" y="5181600"/>
            <a:ext cx="5715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chemeClr val="accent2"/>
                </a:solidFill>
              </a:rPr>
              <a:t>Previous/related works (in various contexts):  </a:t>
            </a:r>
          </a:p>
          <a:p>
            <a:r>
              <a:rPr lang="en-US" sz="1600" b="0" dirty="0"/>
              <a:t>e.g. </a:t>
            </a:r>
            <a:r>
              <a:rPr lang="en-US" sz="1600" b="0" dirty="0" err="1"/>
              <a:t>Blaes</a:t>
            </a:r>
            <a:r>
              <a:rPr lang="en-US" sz="1600" b="0" dirty="0"/>
              <a:t> et al. 2002; Miller &amp; Hamilton 2002; Wen 2003; </a:t>
            </a:r>
          </a:p>
          <a:p>
            <a:r>
              <a:rPr lang="en-US" sz="1600" b="0" dirty="0"/>
              <a:t>       Thompson 2011; </a:t>
            </a:r>
            <a:r>
              <a:rPr lang="en-US" sz="1600" b="0" dirty="0" err="1"/>
              <a:t>Antonini</a:t>
            </a:r>
            <a:r>
              <a:rPr lang="en-US" sz="1600" b="0" dirty="0"/>
              <a:t> et al. 2012,2014,2017, </a:t>
            </a:r>
          </a:p>
          <a:p>
            <a:r>
              <a:rPr lang="en-US" sz="1600" b="0" dirty="0"/>
              <a:t>       Silsbee &amp; </a:t>
            </a:r>
            <a:r>
              <a:rPr lang="en-US" sz="1600" b="0" dirty="0" err="1"/>
              <a:t>Tremaine</a:t>
            </a:r>
            <a:r>
              <a:rPr lang="en-US" sz="1600" b="0" dirty="0"/>
              <a:t> 2017</a:t>
            </a:r>
            <a:r>
              <a:rPr lang="is-IS" sz="1600" b="0" dirty="0"/>
              <a:t>; Petrovich &amp; Antonini 2017....</a:t>
            </a:r>
          </a:p>
          <a:p>
            <a:r>
              <a:rPr lang="is-IS" sz="1600" b="0" dirty="0">
                <a:solidFill>
                  <a:srgbClr val="381CC7"/>
                </a:solidFill>
              </a:rPr>
              <a:t>Note: Related/general effects of galatic tidal potential  </a:t>
            </a:r>
          </a:p>
          <a:p>
            <a:r>
              <a:rPr lang="is-IS" sz="1600" b="0" dirty="0">
                <a:solidFill>
                  <a:srgbClr val="381CC7"/>
                </a:solidFill>
              </a:rPr>
              <a:t>       </a:t>
            </a:r>
            <a:r>
              <a:rPr lang="is-IS" sz="1600" b="0" dirty="0"/>
              <a:t>Hamilton &amp; Rafikov 2019-2021  (a la Heisler-Tremaine)</a:t>
            </a:r>
            <a:endParaRPr lang="en-US" sz="1600" b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289175-657A-1249-8772-B4F1E6A370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3232" y="1743964"/>
            <a:ext cx="1273120" cy="14582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CD00ED-102E-0244-9C90-7C5C9E338501}"/>
              </a:ext>
            </a:extLst>
          </p:cNvPr>
          <p:cNvSpPr txBox="1"/>
          <p:nvPr/>
        </p:nvSpPr>
        <p:spPr>
          <a:xfrm>
            <a:off x="7114037" y="3313023"/>
            <a:ext cx="17983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err="1"/>
              <a:t>Yubo</a:t>
            </a:r>
            <a:r>
              <a:rPr lang="en-US" sz="1600" b="0" dirty="0"/>
              <a:t> Su</a:t>
            </a:r>
          </a:p>
          <a:p>
            <a:r>
              <a:rPr lang="en-US" sz="1400" b="0" dirty="0"/>
              <a:t>(Cornell, Ph.D.22</a:t>
            </a:r>
          </a:p>
          <a:p>
            <a:r>
              <a:rPr lang="en-US" sz="1400" b="0" dirty="0">
                <a:sym typeface="Wingdings" pitchFamily="2" charset="2"/>
              </a:rPr>
              <a:t> </a:t>
            </a:r>
            <a:r>
              <a:rPr lang="en-US" sz="1400" b="0" dirty="0" err="1">
                <a:sym typeface="Wingdings" pitchFamily="2" charset="2"/>
              </a:rPr>
              <a:t>PrincetonCITA</a:t>
            </a:r>
            <a:r>
              <a:rPr lang="en-US" sz="1400" b="0" dirty="0"/>
              <a:t>)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Box 3"/>
          <p:cNvSpPr txBox="1">
            <a:spLocks noChangeArrowheads="1"/>
          </p:cNvSpPr>
          <p:nvPr/>
        </p:nvSpPr>
        <p:spPr bwMode="auto">
          <a:xfrm>
            <a:off x="381000" y="304800"/>
            <a:ext cx="6650154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dirty="0">
                <a:solidFill>
                  <a:srgbClr val="800000"/>
                </a:solidFill>
              </a:rPr>
              <a:t>Summary of Tertiary-Induced Mergers</a:t>
            </a:r>
          </a:p>
          <a:p>
            <a:r>
              <a:rPr lang="en-US" sz="2400" b="0" dirty="0">
                <a:solidFill>
                  <a:srgbClr val="800000"/>
                </a:solidFill>
              </a:rPr>
              <a:t>Some general “predictions”: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1F7265-E7A1-023A-3F90-00A11CD0F887}"/>
              </a:ext>
            </a:extLst>
          </p:cNvPr>
          <p:cNvSpPr txBox="1"/>
          <p:nvPr/>
        </p:nvSpPr>
        <p:spPr>
          <a:xfrm>
            <a:off x="402021" y="1524000"/>
            <a:ext cx="8544327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1. Residual eccentricity at 10 Hz:   a few % have e ~0.1-0.2 </a:t>
            </a:r>
          </a:p>
          <a:p>
            <a:endParaRPr lang="en-US" b="0" dirty="0"/>
          </a:p>
          <a:p>
            <a:r>
              <a:rPr lang="en-US" b="0" dirty="0"/>
              <a:t>2. Broad spin-orbit angles, peak around 90 degrees</a:t>
            </a:r>
          </a:p>
          <a:p>
            <a:endParaRPr lang="en-US" b="0" dirty="0"/>
          </a:p>
          <a:p>
            <a:r>
              <a:rPr lang="en-US" b="0" dirty="0"/>
              <a:t>3. In galactic field (induced by another star):  </a:t>
            </a:r>
          </a:p>
          <a:p>
            <a:r>
              <a:rPr lang="en-US" b="0" dirty="0"/>
              <a:t>	unequal-mass mergers are more likely (other factors being equal)</a:t>
            </a:r>
          </a:p>
          <a:p>
            <a:r>
              <a:rPr lang="en-US" b="0" dirty="0"/>
              <a:t>	maybe constrained by LIGO data</a:t>
            </a:r>
          </a:p>
          <a:p>
            <a:endParaRPr lang="en-US" b="0" dirty="0"/>
          </a:p>
          <a:p>
            <a:r>
              <a:rPr lang="en-US" b="0" dirty="0"/>
              <a:t>4. In nuclear star cluster (induced by SMBH):</a:t>
            </a:r>
          </a:p>
          <a:p>
            <a:r>
              <a:rPr lang="en-US" b="0" dirty="0"/>
              <a:t>	SMBH spin enhances the LK merger fraction; </a:t>
            </a:r>
          </a:p>
          <a:p>
            <a:r>
              <a:rPr lang="en-US" b="0" dirty="0"/>
              <a:t>             Galactic tidal potential </a:t>
            </a:r>
            <a:r>
              <a:rPr lang="en-US" sz="1600" b="0" dirty="0"/>
              <a:t>(e.g. </a:t>
            </a:r>
            <a:r>
              <a:rPr lang="en-US" sz="1600" b="0" dirty="0" err="1"/>
              <a:t>Petrovich</a:t>
            </a:r>
            <a:r>
              <a:rPr lang="en-US" sz="1600" b="0" dirty="0"/>
              <a:t> &amp; </a:t>
            </a:r>
            <a:r>
              <a:rPr lang="en-US" sz="1600" b="0" dirty="0" err="1"/>
              <a:t>Antonini</a:t>
            </a:r>
            <a:r>
              <a:rPr lang="en-US" sz="1600" b="0" dirty="0"/>
              <a:t> 2017; Hamilton &amp; </a:t>
            </a:r>
            <a:r>
              <a:rPr lang="en-US" sz="1600" b="0" dirty="0" err="1"/>
              <a:t>Rafikov</a:t>
            </a:r>
            <a:r>
              <a:rPr lang="en-US" sz="1600" b="0" dirty="0"/>
              <a:t>)</a:t>
            </a:r>
          </a:p>
          <a:p>
            <a:r>
              <a:rPr lang="en-US" b="0" dirty="0"/>
              <a:t>	Synergy between galactic tide and stellar flybys </a:t>
            </a:r>
            <a:r>
              <a:rPr lang="en-US" sz="1600" b="0" dirty="0"/>
              <a:t>(Winter-Granic+2024)</a:t>
            </a:r>
          </a:p>
          <a:p>
            <a:endParaRPr lang="en-US" b="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971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5E37593-416D-7D49-9568-A8AA73277C94}"/>
              </a:ext>
            </a:extLst>
          </p:cNvPr>
          <p:cNvSpPr txBox="1"/>
          <p:nvPr/>
        </p:nvSpPr>
        <p:spPr>
          <a:xfrm>
            <a:off x="5674697" y="2590800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0000FF"/>
                </a:solidFill>
              </a:rPr>
              <a:t>Gravitational waveform gives</a:t>
            </a:r>
          </a:p>
        </p:txBody>
      </p:sp>
      <p:pic>
        <p:nvPicPr>
          <p:cNvPr id="8" name="Picture 7" descr="latex-image-1.pdf">
            <a:extLst>
              <a:ext uri="{FF2B5EF4-FFF2-40B4-BE49-F238E27FC236}">
                <a16:creationId xmlns:a16="http://schemas.microsoft.com/office/drawing/2014/main" id="{F350EF68-33A8-DD4D-8829-FD767F95C9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999" y="3166806"/>
            <a:ext cx="1524001" cy="2621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BD3B18-3D86-C14F-90F3-DA98264D96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3628782"/>
            <a:ext cx="2057400" cy="4766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80F13B2-1426-8A2E-A607-1FDBA31424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8860"/>
            <a:ext cx="5674697" cy="686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5648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DB5BE8-4D67-A31F-630D-E5D05D3CD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Box 3">
            <a:extLst>
              <a:ext uri="{FF2B5EF4-FFF2-40B4-BE49-F238E27FC236}">
                <a16:creationId xmlns:a16="http://schemas.microsoft.com/office/drawing/2014/main" id="{E44B80A8-3E82-782F-F6EA-742ABADF0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04800"/>
            <a:ext cx="6650154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dirty="0">
                <a:solidFill>
                  <a:srgbClr val="800000"/>
                </a:solidFill>
              </a:rPr>
              <a:t>Summary of Tertiary-Induced Mergers</a:t>
            </a:r>
          </a:p>
          <a:p>
            <a:r>
              <a:rPr lang="en-US" sz="2400" b="0" dirty="0">
                <a:solidFill>
                  <a:srgbClr val="800000"/>
                </a:solidFill>
              </a:rPr>
              <a:t>Some general “predictions”: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ACCE82-6CD0-B0C4-0C87-08FE6FE9E1EE}"/>
              </a:ext>
            </a:extLst>
          </p:cNvPr>
          <p:cNvSpPr txBox="1"/>
          <p:nvPr/>
        </p:nvSpPr>
        <p:spPr>
          <a:xfrm>
            <a:off x="402021" y="1524000"/>
            <a:ext cx="8544327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1. Residual eccentricity at 10 Hz:   a few % have e ~0.1-0.2 </a:t>
            </a:r>
          </a:p>
          <a:p>
            <a:endParaRPr lang="en-US" b="0" dirty="0"/>
          </a:p>
          <a:p>
            <a:r>
              <a:rPr lang="en-US" sz="2800" b="0" dirty="0">
                <a:solidFill>
                  <a:srgbClr val="FF0000"/>
                </a:solidFill>
              </a:rPr>
              <a:t>2. Broad spin-orbit angles, peak around 90 degrees</a:t>
            </a:r>
          </a:p>
          <a:p>
            <a:endParaRPr lang="en-US" b="0" dirty="0"/>
          </a:p>
          <a:p>
            <a:r>
              <a:rPr lang="en-US" b="0" dirty="0"/>
              <a:t>3. In galactic field (induced by another star):  </a:t>
            </a:r>
          </a:p>
          <a:p>
            <a:r>
              <a:rPr lang="en-US" b="0" dirty="0"/>
              <a:t>	unequal-mass mergers are more likely (other factors being equal)</a:t>
            </a:r>
          </a:p>
          <a:p>
            <a:r>
              <a:rPr lang="en-US" b="0" dirty="0"/>
              <a:t>	maybe constrained by LIGO data</a:t>
            </a:r>
          </a:p>
          <a:p>
            <a:endParaRPr lang="en-US" b="0" dirty="0"/>
          </a:p>
          <a:p>
            <a:r>
              <a:rPr lang="en-US" b="0" dirty="0"/>
              <a:t>4. In nuclear star cluster (induced by SMBH):</a:t>
            </a:r>
          </a:p>
          <a:p>
            <a:r>
              <a:rPr lang="en-US" b="0" dirty="0"/>
              <a:t>	SMBH spin enhances the LK merger fraction; </a:t>
            </a:r>
          </a:p>
          <a:p>
            <a:r>
              <a:rPr lang="en-US" b="0" dirty="0"/>
              <a:t>             Galactic tidal potential </a:t>
            </a:r>
            <a:r>
              <a:rPr lang="en-US" sz="1600" b="0" dirty="0"/>
              <a:t>(e.g. </a:t>
            </a:r>
            <a:r>
              <a:rPr lang="en-US" sz="1600" b="0" dirty="0" err="1"/>
              <a:t>Petrovich</a:t>
            </a:r>
            <a:r>
              <a:rPr lang="en-US" sz="1600" b="0" dirty="0"/>
              <a:t> &amp; </a:t>
            </a:r>
            <a:r>
              <a:rPr lang="en-US" sz="1600" b="0" dirty="0" err="1"/>
              <a:t>Antonini</a:t>
            </a:r>
            <a:r>
              <a:rPr lang="en-US" sz="1600" b="0" dirty="0"/>
              <a:t> 2017; Hamilton &amp; </a:t>
            </a:r>
            <a:r>
              <a:rPr lang="en-US" sz="1600" b="0" dirty="0" err="1"/>
              <a:t>Rafikov</a:t>
            </a:r>
            <a:r>
              <a:rPr lang="en-US" sz="1600" b="0" dirty="0"/>
              <a:t>)</a:t>
            </a:r>
          </a:p>
          <a:p>
            <a:r>
              <a:rPr lang="en-US" b="0" dirty="0"/>
              <a:t>	Synergy between galactic tide and stellar flybys </a:t>
            </a:r>
            <a:r>
              <a:rPr lang="en-US" sz="1600" b="0" dirty="0"/>
              <a:t>(Winter-Granic+2024)</a:t>
            </a:r>
          </a:p>
          <a:p>
            <a:endParaRPr lang="en-US" b="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1103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5CA7EA-205F-240F-6CBD-3885B1F44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BA6B86B2-E50B-563C-CD90-826EF0E332EF}"/>
              </a:ext>
            </a:extLst>
          </p:cNvPr>
          <p:cNvSpPr txBox="1">
            <a:spLocks/>
          </p:cNvSpPr>
          <p:nvPr/>
        </p:nvSpPr>
        <p:spPr bwMode="auto">
          <a:xfrm>
            <a:off x="381000" y="228600"/>
            <a:ext cx="8095584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l"/>
            <a:r>
              <a:rPr lang="en-US" altLang="zh-CN" sz="2800" dirty="0">
                <a:solidFill>
                  <a:srgbClr val="800000"/>
                </a:solidFill>
              </a:rPr>
              <a:t>How does BH spin axis evolve ?</a:t>
            </a:r>
          </a:p>
        </p:txBody>
      </p:sp>
      <p:sp>
        <p:nvSpPr>
          <p:cNvPr id="5" name="弧形 4">
            <a:extLst>
              <a:ext uri="{FF2B5EF4-FFF2-40B4-BE49-F238E27FC236}">
                <a16:creationId xmlns:a16="http://schemas.microsoft.com/office/drawing/2014/main" id="{A3D9132E-1F5C-915E-9C55-31DF21B1D270}"/>
              </a:ext>
            </a:extLst>
          </p:cNvPr>
          <p:cNvSpPr/>
          <p:nvPr/>
        </p:nvSpPr>
        <p:spPr>
          <a:xfrm rot="16639169">
            <a:off x="5120796" y="-461700"/>
            <a:ext cx="3253576" cy="7744177"/>
          </a:xfrm>
          <a:prstGeom prst="arc">
            <a:avLst>
              <a:gd name="adj1" fmla="val 19121369"/>
              <a:gd name="adj2" fmla="val 1690400"/>
            </a:avLst>
          </a:prstGeom>
          <a:ln w="19050">
            <a:solidFill>
              <a:schemeClr val="bg1">
                <a:lumMod val="50000"/>
              </a:schemeClr>
            </a:solidFill>
            <a:prstDash val="lg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C77F082A-8089-6170-93F1-E2E0FCA894C8}"/>
              </a:ext>
            </a:extLst>
          </p:cNvPr>
          <p:cNvSpPr/>
          <p:nvPr/>
        </p:nvSpPr>
        <p:spPr>
          <a:xfrm rot="1098171">
            <a:off x="1871402" y="4396642"/>
            <a:ext cx="2215802" cy="1162100"/>
          </a:xfrm>
          <a:prstGeom prst="ellips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615EE40A-40B6-118F-2DB8-EF595F7D091A}"/>
              </a:ext>
            </a:extLst>
          </p:cNvPr>
          <p:cNvSpPr/>
          <p:nvPr/>
        </p:nvSpPr>
        <p:spPr>
          <a:xfrm>
            <a:off x="1691680" y="4284164"/>
            <a:ext cx="535111" cy="504056"/>
          </a:xfrm>
          <a:prstGeom prst="ellipse">
            <a:avLst/>
          </a:prstGeom>
          <a:gradFill flip="none" rotWithShape="1">
            <a:gsLst>
              <a:gs pos="5000">
                <a:schemeClr val="tx1">
                  <a:lumMod val="85000"/>
                  <a:lumOff val="15000"/>
                </a:schemeClr>
              </a:gs>
              <a:gs pos="48000">
                <a:schemeClr val="tx1">
                  <a:lumMod val="85000"/>
                  <a:lumOff val="15000"/>
                </a:schemeClr>
              </a:gs>
              <a:gs pos="69000">
                <a:schemeClr val="bg1">
                  <a:lumMod val="66000"/>
                  <a:alpha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85000"/>
              </a:schemeClr>
            </a:solidFill>
          </a:ln>
          <a:effectLst>
            <a:glow rad="419100">
              <a:schemeClr val="bg1">
                <a:lumMod val="50000"/>
                <a:alpha val="81000"/>
              </a:schemeClr>
            </a:glo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E9257BC7-6E3C-2E31-53F3-5356107BBA16}"/>
              </a:ext>
            </a:extLst>
          </p:cNvPr>
          <p:cNvSpPr/>
          <p:nvPr/>
        </p:nvSpPr>
        <p:spPr>
          <a:xfrm>
            <a:off x="3761202" y="5086224"/>
            <a:ext cx="535111" cy="504056"/>
          </a:xfrm>
          <a:prstGeom prst="ellipse">
            <a:avLst/>
          </a:prstGeom>
          <a:gradFill flip="none" rotWithShape="1">
            <a:gsLst>
              <a:gs pos="5000">
                <a:schemeClr val="tx1">
                  <a:lumMod val="85000"/>
                  <a:lumOff val="15000"/>
                </a:schemeClr>
              </a:gs>
              <a:gs pos="48000">
                <a:schemeClr val="tx1">
                  <a:lumMod val="85000"/>
                  <a:lumOff val="15000"/>
                </a:schemeClr>
              </a:gs>
              <a:gs pos="69000">
                <a:schemeClr val="bg1">
                  <a:lumMod val="66000"/>
                  <a:alpha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85000"/>
              </a:schemeClr>
            </a:solidFill>
          </a:ln>
          <a:effectLst>
            <a:glow rad="419100">
              <a:schemeClr val="bg1">
                <a:lumMod val="50000"/>
                <a:alpha val="81000"/>
              </a:schemeClr>
            </a:glo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AC2A6796-6174-59FD-D37D-21D04B71A3AA}"/>
              </a:ext>
            </a:extLst>
          </p:cNvPr>
          <p:cNvSpPr/>
          <p:nvPr/>
        </p:nvSpPr>
        <p:spPr>
          <a:xfrm>
            <a:off x="6557169" y="1520609"/>
            <a:ext cx="535111" cy="504056"/>
          </a:xfrm>
          <a:prstGeom prst="ellipse">
            <a:avLst/>
          </a:prstGeom>
          <a:gradFill flip="none" rotWithShape="1">
            <a:gsLst>
              <a:gs pos="5000">
                <a:schemeClr val="tx1">
                  <a:lumMod val="85000"/>
                  <a:lumOff val="15000"/>
                </a:schemeClr>
              </a:gs>
              <a:gs pos="48000">
                <a:schemeClr val="tx1">
                  <a:lumMod val="85000"/>
                  <a:lumOff val="15000"/>
                </a:schemeClr>
              </a:gs>
              <a:gs pos="69000">
                <a:schemeClr val="bg1">
                  <a:lumMod val="66000"/>
                  <a:alpha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85000"/>
              </a:schemeClr>
            </a:solidFill>
          </a:ln>
          <a:effectLst>
            <a:glow rad="419100">
              <a:schemeClr val="bg1">
                <a:lumMod val="50000"/>
                <a:alpha val="81000"/>
              </a:schemeClr>
            </a:glo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7712463-F9FD-2B50-96FC-938D5D8E32FE}"/>
              </a:ext>
            </a:extLst>
          </p:cNvPr>
          <p:cNvGrpSpPr/>
          <p:nvPr/>
        </p:nvGrpSpPr>
        <p:grpSpPr>
          <a:xfrm rot="2081261">
            <a:off x="4236240" y="4946853"/>
            <a:ext cx="359462" cy="511536"/>
            <a:chOff x="4103714" y="4718704"/>
            <a:chExt cx="359462" cy="511536"/>
          </a:xfrm>
        </p:grpSpPr>
        <p:cxnSp>
          <p:nvCxnSpPr>
            <p:cNvPr id="11" name="直接箭头连接符 10">
              <a:extLst>
                <a:ext uri="{FF2B5EF4-FFF2-40B4-BE49-F238E27FC236}">
                  <a16:creationId xmlns:a16="http://schemas.microsoft.com/office/drawing/2014/main" id="{C080FC40-F092-2ED0-929D-2307768EC0AD}"/>
                </a:ext>
              </a:extLst>
            </p:cNvPr>
            <p:cNvCxnSpPr/>
            <p:nvPr/>
          </p:nvCxnSpPr>
          <p:spPr>
            <a:xfrm flipV="1">
              <a:off x="4103714" y="4793206"/>
              <a:ext cx="211076" cy="437034"/>
            </a:xfrm>
            <a:prstGeom prst="straightConnector1">
              <a:avLst/>
            </a:prstGeom>
            <a:ln w="9525" cap="flat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箭头连接符 11">
              <a:extLst>
                <a:ext uri="{FF2B5EF4-FFF2-40B4-BE49-F238E27FC236}">
                  <a16:creationId xmlns:a16="http://schemas.microsoft.com/office/drawing/2014/main" id="{96B6014E-DF22-CCC4-74F6-4E90D1BC58F1}"/>
                </a:ext>
              </a:extLst>
            </p:cNvPr>
            <p:cNvCxnSpPr/>
            <p:nvPr/>
          </p:nvCxnSpPr>
          <p:spPr>
            <a:xfrm>
              <a:off x="4348334" y="4879213"/>
              <a:ext cx="7753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弧形 12">
              <a:extLst>
                <a:ext uri="{FF2B5EF4-FFF2-40B4-BE49-F238E27FC236}">
                  <a16:creationId xmlns:a16="http://schemas.microsoft.com/office/drawing/2014/main" id="{F0222093-48E1-555F-1B0A-EE14498BC7F1}"/>
                </a:ext>
              </a:extLst>
            </p:cNvPr>
            <p:cNvSpPr/>
            <p:nvPr/>
          </p:nvSpPr>
          <p:spPr>
            <a:xfrm rot="12382314">
              <a:off x="4175144" y="4718704"/>
              <a:ext cx="288032" cy="149002"/>
            </a:xfrm>
            <a:prstGeom prst="arc">
              <a:avLst>
                <a:gd name="adj1" fmla="val 12289954"/>
                <a:gd name="adj2" fmla="val 9574105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36757123-9A1C-4983-C1D0-E1BB353AA1A0}"/>
              </a:ext>
            </a:extLst>
          </p:cNvPr>
          <p:cNvGrpSpPr/>
          <p:nvPr/>
        </p:nvGrpSpPr>
        <p:grpSpPr>
          <a:xfrm rot="19609205">
            <a:off x="1756235" y="3800328"/>
            <a:ext cx="376756" cy="555569"/>
            <a:chOff x="1961002" y="3882583"/>
            <a:chExt cx="376756" cy="555569"/>
          </a:xfrm>
        </p:grpSpPr>
        <p:cxnSp>
          <p:nvCxnSpPr>
            <p:cNvPr id="15" name="直接箭头连接符 14">
              <a:extLst>
                <a:ext uri="{FF2B5EF4-FFF2-40B4-BE49-F238E27FC236}">
                  <a16:creationId xmlns:a16="http://schemas.microsoft.com/office/drawing/2014/main" id="{14F5B2A7-FF47-73CA-91D1-1B924AF7BD53}"/>
                </a:ext>
              </a:extLst>
            </p:cNvPr>
            <p:cNvCxnSpPr/>
            <p:nvPr/>
          </p:nvCxnSpPr>
          <p:spPr>
            <a:xfrm flipV="1">
              <a:off x="1961002" y="3957085"/>
              <a:ext cx="228370" cy="481067"/>
            </a:xfrm>
            <a:prstGeom prst="straightConnector1">
              <a:avLst/>
            </a:prstGeom>
            <a:ln w="12700" cap="flat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箭头连接符 15">
              <a:extLst>
                <a:ext uri="{FF2B5EF4-FFF2-40B4-BE49-F238E27FC236}">
                  <a16:creationId xmlns:a16="http://schemas.microsoft.com/office/drawing/2014/main" id="{A397EEB6-687E-705B-E3AA-23AA168B33BA}"/>
                </a:ext>
              </a:extLst>
            </p:cNvPr>
            <p:cNvCxnSpPr/>
            <p:nvPr/>
          </p:nvCxnSpPr>
          <p:spPr>
            <a:xfrm>
              <a:off x="2222916" y="4043092"/>
              <a:ext cx="7753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弧形 16">
              <a:extLst>
                <a:ext uri="{FF2B5EF4-FFF2-40B4-BE49-F238E27FC236}">
                  <a16:creationId xmlns:a16="http://schemas.microsoft.com/office/drawing/2014/main" id="{F080017E-13EB-EA3D-2CB1-575450A0300A}"/>
                </a:ext>
              </a:extLst>
            </p:cNvPr>
            <p:cNvSpPr/>
            <p:nvPr/>
          </p:nvSpPr>
          <p:spPr>
            <a:xfrm rot="12382314">
              <a:off x="2049726" y="3882583"/>
              <a:ext cx="288032" cy="149002"/>
            </a:xfrm>
            <a:prstGeom prst="arc">
              <a:avLst>
                <a:gd name="adj1" fmla="val 12289954"/>
                <a:gd name="adj2" fmla="val 9574105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3320286B-EA41-6482-2425-5449176C5D34}"/>
              </a:ext>
            </a:extLst>
          </p:cNvPr>
          <p:cNvCxnSpPr/>
          <p:nvPr/>
        </p:nvCxnSpPr>
        <p:spPr>
          <a:xfrm flipV="1">
            <a:off x="2979303" y="3831070"/>
            <a:ext cx="493867" cy="1070148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2BDF5B3-44BC-EE01-83B4-1CA3DFF468B6}"/>
                  </a:ext>
                </a:extLst>
              </p:cNvPr>
              <p:cNvSpPr txBox="1"/>
              <p:nvPr/>
            </p:nvSpPr>
            <p:spPr>
              <a:xfrm>
                <a:off x="3518791" y="3631938"/>
                <a:ext cx="21640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𝑳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2BDF5B3-44BC-EE01-83B4-1CA3DFF468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791" y="3631938"/>
                <a:ext cx="216405" cy="307777"/>
              </a:xfrm>
              <a:prstGeom prst="rect">
                <a:avLst/>
              </a:prstGeom>
              <a:blipFill>
                <a:blip r:embed="rId2"/>
                <a:stretch>
                  <a:fillRect l="-15789" r="-21053"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60AE456D-0286-9BAC-97D0-94E5F6F54D82}"/>
              </a:ext>
            </a:extLst>
          </p:cNvPr>
          <p:cNvSpPr txBox="1"/>
          <p:nvPr/>
        </p:nvSpPr>
        <p:spPr>
          <a:xfrm>
            <a:off x="4114800" y="2971800"/>
            <a:ext cx="65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b="1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0F56E59-F003-BC68-5978-E529EAC7179C}"/>
                  </a:ext>
                </a:extLst>
              </p:cNvPr>
              <p:cNvSpPr txBox="1"/>
              <p:nvPr/>
            </p:nvSpPr>
            <p:spPr>
              <a:xfrm>
                <a:off x="4675685" y="4853444"/>
                <a:ext cx="438903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b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0F56E59-F003-BC68-5978-E529EAC717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685" y="4853444"/>
                <a:ext cx="438903" cy="61555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直接箭头连接符 17">
            <a:extLst>
              <a:ext uri="{FF2B5EF4-FFF2-40B4-BE49-F238E27FC236}">
                <a16:creationId xmlns:a16="http://schemas.microsoft.com/office/drawing/2014/main" id="{BFA553AB-1885-B432-6026-EA274932FA53}"/>
              </a:ext>
            </a:extLst>
          </p:cNvPr>
          <p:cNvCxnSpPr>
            <a:cxnSpLocks/>
          </p:cNvCxnSpPr>
          <p:nvPr/>
        </p:nvCxnSpPr>
        <p:spPr>
          <a:xfrm flipH="1" flipV="1">
            <a:off x="3648258" y="1172391"/>
            <a:ext cx="1304742" cy="2053671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C1A16F1-4C2D-5451-9DE8-1B1A04EA26F9}"/>
                  </a:ext>
                </a:extLst>
              </p:cNvPr>
              <p:cNvSpPr txBox="1"/>
              <p:nvPr/>
            </p:nvSpPr>
            <p:spPr>
              <a:xfrm flipH="1">
                <a:off x="2788123" y="1099343"/>
                <a:ext cx="1135497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𝒐𝒖𝒕</m:t>
                          </m:r>
                        </m:sub>
                      </m:sSub>
                    </m:oMath>
                  </m:oMathPara>
                </a14:m>
                <a:endParaRPr lang="en-US" b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C1A16F1-4C2D-5451-9DE8-1B1A04EA26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788123" y="1099343"/>
                <a:ext cx="1135497" cy="6155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0143F88-FB80-EEFD-79B1-2A460A1C1C9B}"/>
                  </a:ext>
                </a:extLst>
              </p:cNvPr>
              <p:cNvSpPr txBox="1"/>
              <p:nvPr/>
            </p:nvSpPr>
            <p:spPr>
              <a:xfrm>
                <a:off x="1413410" y="3498247"/>
                <a:ext cx="438903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b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0143F88-FB80-EEFD-79B1-2A460A1C1C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3410" y="3498247"/>
                <a:ext cx="438903" cy="6155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8E099D1-926F-26D2-91AB-3A5C333487F0}"/>
                  </a:ext>
                </a:extLst>
              </p:cNvPr>
              <p:cNvSpPr txBox="1"/>
              <p:nvPr/>
            </p:nvSpPr>
            <p:spPr>
              <a:xfrm>
                <a:off x="7001092" y="1246425"/>
                <a:ext cx="71654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US" b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8E099D1-926F-26D2-91AB-3A5C333487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1092" y="1246425"/>
                <a:ext cx="716543" cy="7078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6C61A25-B41D-1E2A-3C68-E78FE8C8184E}"/>
                  </a:ext>
                </a:extLst>
              </p:cNvPr>
              <p:cNvSpPr txBox="1"/>
              <p:nvPr/>
            </p:nvSpPr>
            <p:spPr>
              <a:xfrm>
                <a:off x="1074923" y="4564038"/>
                <a:ext cx="71654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b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6C61A25-B41D-1E2A-3C68-E78FE8C818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923" y="4564038"/>
                <a:ext cx="716543" cy="7078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E5AF877-5BBB-6BDA-D9D3-209A66BB2665}"/>
                  </a:ext>
                </a:extLst>
              </p:cNvPr>
              <p:cNvSpPr txBox="1"/>
              <p:nvPr/>
            </p:nvSpPr>
            <p:spPr>
              <a:xfrm>
                <a:off x="3553518" y="5596626"/>
                <a:ext cx="71654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b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E5AF877-5BBB-6BDA-D9D3-209A66BB26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3518" y="5596626"/>
                <a:ext cx="716543" cy="70788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>
            <a:extLst>
              <a:ext uri="{FF2B5EF4-FFF2-40B4-BE49-F238E27FC236}">
                <a16:creationId xmlns:a16="http://schemas.microsoft.com/office/drawing/2014/main" id="{DFE7C81F-F198-3AA0-B034-1CE3BF0A87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511" y="5721434"/>
            <a:ext cx="2549729" cy="59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4703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82D058-9103-2AE3-69EE-AA82225494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77172F9B-C884-ABF9-5AE2-550D59966C4D}"/>
              </a:ext>
            </a:extLst>
          </p:cNvPr>
          <p:cNvSpPr txBox="1">
            <a:spLocks/>
          </p:cNvSpPr>
          <p:nvPr/>
        </p:nvSpPr>
        <p:spPr bwMode="auto">
          <a:xfrm>
            <a:off x="381000" y="228600"/>
            <a:ext cx="8095584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l"/>
            <a:r>
              <a:rPr lang="en-US" altLang="zh-CN" sz="2800" dirty="0">
                <a:solidFill>
                  <a:srgbClr val="800000"/>
                </a:solidFill>
              </a:rPr>
              <a:t>How does BH spin axis evolve ?</a:t>
            </a:r>
          </a:p>
        </p:txBody>
      </p:sp>
      <p:sp>
        <p:nvSpPr>
          <p:cNvPr id="5" name="弧形 4">
            <a:extLst>
              <a:ext uri="{FF2B5EF4-FFF2-40B4-BE49-F238E27FC236}">
                <a16:creationId xmlns:a16="http://schemas.microsoft.com/office/drawing/2014/main" id="{BA454D5F-CD62-6804-3935-8EAA6E554691}"/>
              </a:ext>
            </a:extLst>
          </p:cNvPr>
          <p:cNvSpPr/>
          <p:nvPr/>
        </p:nvSpPr>
        <p:spPr>
          <a:xfrm rot="16639169">
            <a:off x="5120796" y="-461700"/>
            <a:ext cx="3253576" cy="7744177"/>
          </a:xfrm>
          <a:prstGeom prst="arc">
            <a:avLst>
              <a:gd name="adj1" fmla="val 19121369"/>
              <a:gd name="adj2" fmla="val 1690400"/>
            </a:avLst>
          </a:prstGeom>
          <a:ln w="19050">
            <a:solidFill>
              <a:schemeClr val="bg1">
                <a:lumMod val="50000"/>
              </a:schemeClr>
            </a:solidFill>
            <a:prstDash val="lg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FFF0D5CF-C671-5C20-CF13-AD0B416712F0}"/>
              </a:ext>
            </a:extLst>
          </p:cNvPr>
          <p:cNvSpPr/>
          <p:nvPr/>
        </p:nvSpPr>
        <p:spPr>
          <a:xfrm rot="1098171">
            <a:off x="1871402" y="4396642"/>
            <a:ext cx="2215802" cy="1162100"/>
          </a:xfrm>
          <a:prstGeom prst="ellips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2EE61DC8-4890-19A2-1B1F-49CF267FCD63}"/>
              </a:ext>
            </a:extLst>
          </p:cNvPr>
          <p:cNvSpPr/>
          <p:nvPr/>
        </p:nvSpPr>
        <p:spPr>
          <a:xfrm>
            <a:off x="1691680" y="4284164"/>
            <a:ext cx="535111" cy="504056"/>
          </a:xfrm>
          <a:prstGeom prst="ellipse">
            <a:avLst/>
          </a:prstGeom>
          <a:gradFill flip="none" rotWithShape="1">
            <a:gsLst>
              <a:gs pos="5000">
                <a:schemeClr val="tx1">
                  <a:lumMod val="85000"/>
                  <a:lumOff val="15000"/>
                </a:schemeClr>
              </a:gs>
              <a:gs pos="48000">
                <a:schemeClr val="tx1">
                  <a:lumMod val="85000"/>
                  <a:lumOff val="15000"/>
                </a:schemeClr>
              </a:gs>
              <a:gs pos="69000">
                <a:schemeClr val="bg1">
                  <a:lumMod val="66000"/>
                  <a:alpha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85000"/>
              </a:schemeClr>
            </a:solidFill>
          </a:ln>
          <a:effectLst>
            <a:glow rad="419100">
              <a:schemeClr val="bg1">
                <a:lumMod val="50000"/>
                <a:alpha val="81000"/>
              </a:schemeClr>
            </a:glo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2D244283-11E6-9999-A080-78D359F06990}"/>
              </a:ext>
            </a:extLst>
          </p:cNvPr>
          <p:cNvSpPr/>
          <p:nvPr/>
        </p:nvSpPr>
        <p:spPr>
          <a:xfrm>
            <a:off x="3761202" y="5086224"/>
            <a:ext cx="535111" cy="504056"/>
          </a:xfrm>
          <a:prstGeom prst="ellipse">
            <a:avLst/>
          </a:prstGeom>
          <a:gradFill flip="none" rotWithShape="1">
            <a:gsLst>
              <a:gs pos="5000">
                <a:schemeClr val="tx1">
                  <a:lumMod val="85000"/>
                  <a:lumOff val="15000"/>
                </a:schemeClr>
              </a:gs>
              <a:gs pos="48000">
                <a:schemeClr val="tx1">
                  <a:lumMod val="85000"/>
                  <a:lumOff val="15000"/>
                </a:schemeClr>
              </a:gs>
              <a:gs pos="69000">
                <a:schemeClr val="bg1">
                  <a:lumMod val="66000"/>
                  <a:alpha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85000"/>
              </a:schemeClr>
            </a:solidFill>
          </a:ln>
          <a:effectLst>
            <a:glow rad="419100">
              <a:schemeClr val="bg1">
                <a:lumMod val="50000"/>
                <a:alpha val="81000"/>
              </a:schemeClr>
            </a:glo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5BF3FC39-EC36-8BEC-464A-971D923C80C3}"/>
              </a:ext>
            </a:extLst>
          </p:cNvPr>
          <p:cNvSpPr/>
          <p:nvPr/>
        </p:nvSpPr>
        <p:spPr>
          <a:xfrm>
            <a:off x="6557169" y="1520609"/>
            <a:ext cx="535111" cy="504056"/>
          </a:xfrm>
          <a:prstGeom prst="ellipse">
            <a:avLst/>
          </a:prstGeom>
          <a:gradFill flip="none" rotWithShape="1">
            <a:gsLst>
              <a:gs pos="5000">
                <a:schemeClr val="tx1">
                  <a:lumMod val="85000"/>
                  <a:lumOff val="15000"/>
                </a:schemeClr>
              </a:gs>
              <a:gs pos="48000">
                <a:schemeClr val="tx1">
                  <a:lumMod val="85000"/>
                  <a:lumOff val="15000"/>
                </a:schemeClr>
              </a:gs>
              <a:gs pos="69000">
                <a:schemeClr val="bg1">
                  <a:lumMod val="66000"/>
                  <a:alpha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85000"/>
              </a:schemeClr>
            </a:solidFill>
          </a:ln>
          <a:effectLst>
            <a:glow rad="419100">
              <a:schemeClr val="bg1">
                <a:lumMod val="50000"/>
                <a:alpha val="81000"/>
              </a:schemeClr>
            </a:glo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84CDBF84-9B8D-160A-5020-2479A606666C}"/>
              </a:ext>
            </a:extLst>
          </p:cNvPr>
          <p:cNvGrpSpPr/>
          <p:nvPr/>
        </p:nvGrpSpPr>
        <p:grpSpPr>
          <a:xfrm rot="2081261">
            <a:off x="4236240" y="4946853"/>
            <a:ext cx="359462" cy="511536"/>
            <a:chOff x="4103714" y="4718704"/>
            <a:chExt cx="359462" cy="511536"/>
          </a:xfrm>
        </p:grpSpPr>
        <p:cxnSp>
          <p:nvCxnSpPr>
            <p:cNvPr id="11" name="直接箭头连接符 10">
              <a:extLst>
                <a:ext uri="{FF2B5EF4-FFF2-40B4-BE49-F238E27FC236}">
                  <a16:creationId xmlns:a16="http://schemas.microsoft.com/office/drawing/2014/main" id="{80E758C2-BF18-A19D-25A9-37EE945101EC}"/>
                </a:ext>
              </a:extLst>
            </p:cNvPr>
            <p:cNvCxnSpPr/>
            <p:nvPr/>
          </p:nvCxnSpPr>
          <p:spPr>
            <a:xfrm flipV="1">
              <a:off x="4103714" y="4793206"/>
              <a:ext cx="211076" cy="437034"/>
            </a:xfrm>
            <a:prstGeom prst="straightConnector1">
              <a:avLst/>
            </a:prstGeom>
            <a:ln w="9525" cap="flat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箭头连接符 11">
              <a:extLst>
                <a:ext uri="{FF2B5EF4-FFF2-40B4-BE49-F238E27FC236}">
                  <a16:creationId xmlns:a16="http://schemas.microsoft.com/office/drawing/2014/main" id="{4FB41637-8C5B-8792-BC2D-84E631D59930}"/>
                </a:ext>
              </a:extLst>
            </p:cNvPr>
            <p:cNvCxnSpPr/>
            <p:nvPr/>
          </p:nvCxnSpPr>
          <p:spPr>
            <a:xfrm>
              <a:off x="4348334" y="4879213"/>
              <a:ext cx="7753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弧形 12">
              <a:extLst>
                <a:ext uri="{FF2B5EF4-FFF2-40B4-BE49-F238E27FC236}">
                  <a16:creationId xmlns:a16="http://schemas.microsoft.com/office/drawing/2014/main" id="{7C0D5ED7-9AAE-549B-9B59-EC842B15AB54}"/>
                </a:ext>
              </a:extLst>
            </p:cNvPr>
            <p:cNvSpPr/>
            <p:nvPr/>
          </p:nvSpPr>
          <p:spPr>
            <a:xfrm rot="12382314">
              <a:off x="4175144" y="4718704"/>
              <a:ext cx="288032" cy="149002"/>
            </a:xfrm>
            <a:prstGeom prst="arc">
              <a:avLst>
                <a:gd name="adj1" fmla="val 12289954"/>
                <a:gd name="adj2" fmla="val 9574105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A684A1DA-CE53-7CCA-BDCA-6D9F244658E9}"/>
              </a:ext>
            </a:extLst>
          </p:cNvPr>
          <p:cNvGrpSpPr/>
          <p:nvPr/>
        </p:nvGrpSpPr>
        <p:grpSpPr>
          <a:xfrm rot="19609205">
            <a:off x="1756235" y="3800328"/>
            <a:ext cx="376756" cy="555569"/>
            <a:chOff x="1961002" y="3882583"/>
            <a:chExt cx="376756" cy="555569"/>
          </a:xfrm>
        </p:grpSpPr>
        <p:cxnSp>
          <p:nvCxnSpPr>
            <p:cNvPr id="15" name="直接箭头连接符 14">
              <a:extLst>
                <a:ext uri="{FF2B5EF4-FFF2-40B4-BE49-F238E27FC236}">
                  <a16:creationId xmlns:a16="http://schemas.microsoft.com/office/drawing/2014/main" id="{35CAB656-5CBB-F8BA-6BBB-930989F853E4}"/>
                </a:ext>
              </a:extLst>
            </p:cNvPr>
            <p:cNvCxnSpPr/>
            <p:nvPr/>
          </p:nvCxnSpPr>
          <p:spPr>
            <a:xfrm flipV="1">
              <a:off x="1961002" y="3957085"/>
              <a:ext cx="228370" cy="481067"/>
            </a:xfrm>
            <a:prstGeom prst="straightConnector1">
              <a:avLst/>
            </a:prstGeom>
            <a:ln w="12700" cap="flat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箭头连接符 15">
              <a:extLst>
                <a:ext uri="{FF2B5EF4-FFF2-40B4-BE49-F238E27FC236}">
                  <a16:creationId xmlns:a16="http://schemas.microsoft.com/office/drawing/2014/main" id="{28BED9FE-F9A9-AC27-2A59-3D7FD26FF9D3}"/>
                </a:ext>
              </a:extLst>
            </p:cNvPr>
            <p:cNvCxnSpPr/>
            <p:nvPr/>
          </p:nvCxnSpPr>
          <p:spPr>
            <a:xfrm>
              <a:off x="2222916" y="4043092"/>
              <a:ext cx="7753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弧形 16">
              <a:extLst>
                <a:ext uri="{FF2B5EF4-FFF2-40B4-BE49-F238E27FC236}">
                  <a16:creationId xmlns:a16="http://schemas.microsoft.com/office/drawing/2014/main" id="{F2148BEB-086E-323C-336D-73DBEC7BC27E}"/>
                </a:ext>
              </a:extLst>
            </p:cNvPr>
            <p:cNvSpPr/>
            <p:nvPr/>
          </p:nvSpPr>
          <p:spPr>
            <a:xfrm rot="12382314">
              <a:off x="2049726" y="3882583"/>
              <a:ext cx="288032" cy="149002"/>
            </a:xfrm>
            <a:prstGeom prst="arc">
              <a:avLst>
                <a:gd name="adj1" fmla="val 12289954"/>
                <a:gd name="adj2" fmla="val 9574105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C1B965D5-0ED5-6982-448A-09FE7A830010}"/>
              </a:ext>
            </a:extLst>
          </p:cNvPr>
          <p:cNvCxnSpPr/>
          <p:nvPr/>
        </p:nvCxnSpPr>
        <p:spPr>
          <a:xfrm flipV="1">
            <a:off x="2979303" y="3831070"/>
            <a:ext cx="493867" cy="1070148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FC0187F-9A5B-D570-E65C-7E288B7710C0}"/>
                  </a:ext>
                </a:extLst>
              </p:cNvPr>
              <p:cNvSpPr txBox="1"/>
              <p:nvPr/>
            </p:nvSpPr>
            <p:spPr>
              <a:xfrm>
                <a:off x="3518791" y="3631938"/>
                <a:ext cx="21640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𝑳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FC0187F-9A5B-D570-E65C-7E288B7710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791" y="3631938"/>
                <a:ext cx="216405" cy="307777"/>
              </a:xfrm>
              <a:prstGeom prst="rect">
                <a:avLst/>
              </a:prstGeom>
              <a:blipFill>
                <a:blip r:embed="rId2"/>
                <a:stretch>
                  <a:fillRect l="-15789" r="-21053"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D7416A2-4790-F698-1555-667E4427D72A}"/>
              </a:ext>
            </a:extLst>
          </p:cNvPr>
          <p:cNvSpPr txBox="1"/>
          <p:nvPr/>
        </p:nvSpPr>
        <p:spPr>
          <a:xfrm>
            <a:off x="4114800" y="2971800"/>
            <a:ext cx="65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b="1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8A7B235-B29A-4246-C889-3CA81BBAD92E}"/>
                  </a:ext>
                </a:extLst>
              </p:cNvPr>
              <p:cNvSpPr txBox="1"/>
              <p:nvPr/>
            </p:nvSpPr>
            <p:spPr>
              <a:xfrm>
                <a:off x="4675685" y="4853444"/>
                <a:ext cx="438903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b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8A7B235-B29A-4246-C889-3CA81BBAD9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685" y="4853444"/>
                <a:ext cx="438903" cy="61555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直接箭头连接符 17">
            <a:extLst>
              <a:ext uri="{FF2B5EF4-FFF2-40B4-BE49-F238E27FC236}">
                <a16:creationId xmlns:a16="http://schemas.microsoft.com/office/drawing/2014/main" id="{2174806A-993C-361F-5D24-2807B620CF86}"/>
              </a:ext>
            </a:extLst>
          </p:cNvPr>
          <p:cNvCxnSpPr>
            <a:cxnSpLocks/>
          </p:cNvCxnSpPr>
          <p:nvPr/>
        </p:nvCxnSpPr>
        <p:spPr>
          <a:xfrm flipH="1" flipV="1">
            <a:off x="3648258" y="1172391"/>
            <a:ext cx="1380879" cy="1875609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4C73DA3-E90F-9D37-DA14-8C7DEDA3D6BE}"/>
                  </a:ext>
                </a:extLst>
              </p:cNvPr>
              <p:cNvSpPr txBox="1"/>
              <p:nvPr/>
            </p:nvSpPr>
            <p:spPr>
              <a:xfrm flipH="1">
                <a:off x="2788123" y="1099343"/>
                <a:ext cx="1135497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𝒐𝒖𝒕</m:t>
                          </m:r>
                        </m:sub>
                      </m:sSub>
                    </m:oMath>
                  </m:oMathPara>
                </a14:m>
                <a:endParaRPr lang="en-US" b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4C73DA3-E90F-9D37-DA14-8C7DEDA3D6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788123" y="1099343"/>
                <a:ext cx="1135497" cy="6155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A9847B-B648-6D50-3B04-4BDF5BB40226}"/>
                  </a:ext>
                </a:extLst>
              </p:cNvPr>
              <p:cNvSpPr txBox="1"/>
              <p:nvPr/>
            </p:nvSpPr>
            <p:spPr>
              <a:xfrm>
                <a:off x="1413410" y="3498247"/>
                <a:ext cx="438903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b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A9847B-B648-6D50-3B04-4BDF5BB402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3410" y="3498247"/>
                <a:ext cx="438903" cy="6155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29">
            <a:extLst>
              <a:ext uri="{FF2B5EF4-FFF2-40B4-BE49-F238E27FC236}">
                <a16:creationId xmlns:a16="http://schemas.microsoft.com/office/drawing/2014/main" id="{4690015C-AFD4-5FDD-7816-1ADE0FB4AE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7924" y="4665017"/>
            <a:ext cx="2133600" cy="7874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DE9824E-9A9D-2ABB-428A-E224694C48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7702" y="5388713"/>
            <a:ext cx="2430670" cy="7874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15BC41B-D7FB-D386-9B0F-D5E2E262F476}"/>
              </a:ext>
            </a:extLst>
          </p:cNvPr>
          <p:cNvSpPr txBox="1"/>
          <p:nvPr/>
        </p:nvSpPr>
        <p:spPr>
          <a:xfrm>
            <a:off x="5682593" y="3892317"/>
            <a:ext cx="26901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</a:rPr>
              <a:t>Spin-orbit coupling</a:t>
            </a:r>
          </a:p>
          <a:p>
            <a:r>
              <a:rPr lang="en-US" b="0" dirty="0">
                <a:solidFill>
                  <a:srgbClr val="FF0000"/>
                </a:solidFill>
              </a:rPr>
              <a:t>(de Sitter precession):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C70A207-3BA9-2201-B8C0-7D4AD4DF94D6}"/>
                  </a:ext>
                </a:extLst>
              </p:cNvPr>
              <p:cNvSpPr txBox="1"/>
              <p:nvPr/>
            </p:nvSpPr>
            <p:spPr>
              <a:xfrm>
                <a:off x="7001092" y="1246425"/>
                <a:ext cx="71654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US" b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C70A207-3BA9-2201-B8C0-7D4AD4DF94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1092" y="1246425"/>
                <a:ext cx="716543" cy="70788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67A6A3E-76E6-2C77-5765-6155767CD803}"/>
                  </a:ext>
                </a:extLst>
              </p:cNvPr>
              <p:cNvSpPr txBox="1"/>
              <p:nvPr/>
            </p:nvSpPr>
            <p:spPr>
              <a:xfrm>
                <a:off x="1074923" y="4564038"/>
                <a:ext cx="71654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b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67A6A3E-76E6-2C77-5765-6155767CD8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923" y="4564038"/>
                <a:ext cx="716543" cy="70788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66BF0E9-461C-0840-0D17-31C0AC9ADD37}"/>
                  </a:ext>
                </a:extLst>
              </p:cNvPr>
              <p:cNvSpPr txBox="1"/>
              <p:nvPr/>
            </p:nvSpPr>
            <p:spPr>
              <a:xfrm>
                <a:off x="3553518" y="5596626"/>
                <a:ext cx="71654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b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66BF0E9-461C-0840-0D17-31C0AC9ADD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3518" y="5596626"/>
                <a:ext cx="716543" cy="70788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97172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6353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291BCBE-5AD1-C3FF-51ED-32105F4F89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68"/>
          <a:stretch/>
        </p:blipFill>
        <p:spPr>
          <a:xfrm>
            <a:off x="1143000" y="1219200"/>
            <a:ext cx="5943600" cy="47309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8CE52F-968A-D5CC-1446-8FDD10D2802E}"/>
              </a:ext>
            </a:extLst>
          </p:cNvPr>
          <p:cNvSpPr txBox="1"/>
          <p:nvPr/>
        </p:nvSpPr>
        <p:spPr>
          <a:xfrm>
            <a:off x="4598581" y="4038600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90</a:t>
            </a:r>
            <a:r>
              <a:rPr lang="en-US" sz="2000" baseline="30000" dirty="0">
                <a:solidFill>
                  <a:srgbClr val="FF0000"/>
                </a:solidFill>
              </a:rPr>
              <a:t>0</a:t>
            </a:r>
            <a:r>
              <a:rPr lang="en-US" sz="2000" dirty="0">
                <a:solidFill>
                  <a:srgbClr val="FF0000"/>
                </a:solidFill>
              </a:rPr>
              <a:t> “attractor”</a:t>
            </a:r>
          </a:p>
          <a:p>
            <a:pPr algn="ctr"/>
            <a:endParaRPr lang="en-US" sz="1200" b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4492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1143000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n-US" sz="2800" b="1" dirty="0">
                <a:solidFill>
                  <a:srgbClr val="800000"/>
                </a:solidFill>
                <a:latin typeface="Arial"/>
                <a:cs typeface="Arial"/>
              </a:rPr>
              <a:t>BH spin dynamics during LK oscillations</a:t>
            </a:r>
          </a:p>
        </p:txBody>
      </p:sp>
      <p:grpSp>
        <p:nvGrpSpPr>
          <p:cNvPr id="51202" name="Group 3"/>
          <p:cNvGrpSpPr>
            <a:grpSpLocks/>
          </p:cNvGrpSpPr>
          <p:nvPr/>
        </p:nvGrpSpPr>
        <p:grpSpPr bwMode="auto">
          <a:xfrm>
            <a:off x="5003800" y="1485900"/>
            <a:ext cx="3990975" cy="4305300"/>
            <a:chOff x="5407197" y="1496767"/>
            <a:chExt cx="3149738" cy="3122948"/>
          </a:xfrm>
        </p:grpSpPr>
        <p:cxnSp>
          <p:nvCxnSpPr>
            <p:cNvPr id="5" name="Straight Arrow Connector 4"/>
            <p:cNvCxnSpPr/>
            <p:nvPr/>
          </p:nvCxnSpPr>
          <p:spPr>
            <a:xfrm rot="20400000" flipH="1" flipV="1">
              <a:off x="5912108" y="2398415"/>
              <a:ext cx="1201511" cy="2221300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213" name="Group 5"/>
            <p:cNvGrpSpPr>
              <a:grpSpLocks/>
            </p:cNvGrpSpPr>
            <p:nvPr/>
          </p:nvGrpSpPr>
          <p:grpSpPr bwMode="auto">
            <a:xfrm>
              <a:off x="5407197" y="1496767"/>
              <a:ext cx="3149738" cy="2865006"/>
              <a:chOff x="5407197" y="1496767"/>
              <a:chExt cx="3149738" cy="2865006"/>
            </a:xfrm>
          </p:grpSpPr>
          <p:cxnSp>
            <p:nvCxnSpPr>
              <p:cNvPr id="7" name="Straight Arrow Connector 6"/>
              <p:cNvCxnSpPr/>
              <p:nvPr/>
            </p:nvCxnSpPr>
            <p:spPr>
              <a:xfrm flipH="1" flipV="1">
                <a:off x="7391757" y="1797317"/>
                <a:ext cx="18794" cy="2564456"/>
              </a:xfrm>
              <a:prstGeom prst="straightConnector1">
                <a:avLst/>
              </a:prstGeom>
              <a:ln w="47625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Oval 7"/>
              <p:cNvSpPr/>
              <p:nvPr/>
            </p:nvSpPr>
            <p:spPr>
              <a:xfrm>
                <a:off x="6255397" y="1695982"/>
                <a:ext cx="2272723" cy="871707"/>
              </a:xfrm>
              <a:prstGeom prst="ellipse">
                <a:avLst/>
              </a:prstGeom>
              <a:noFill/>
              <a:ln w="19050" cap="flat">
                <a:solidFill>
                  <a:srgbClr val="0000FF"/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9" name="Straight Arrow Connector 8"/>
              <p:cNvCxnSpPr>
                <a:endCxn id="8" idx="2"/>
              </p:cNvCxnSpPr>
              <p:nvPr/>
            </p:nvCxnSpPr>
            <p:spPr>
              <a:xfrm flipH="1" flipV="1">
                <a:off x="6255397" y="2132411"/>
                <a:ext cx="1201511" cy="2220149"/>
              </a:xfrm>
              <a:prstGeom prst="straightConnector1">
                <a:avLst/>
              </a:prstGeom>
              <a:ln w="47625"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Oval 9"/>
              <p:cNvSpPr/>
              <p:nvPr/>
            </p:nvSpPr>
            <p:spPr>
              <a:xfrm rot="19991723">
                <a:off x="5442278" y="2004592"/>
                <a:ext cx="1766559" cy="487097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218" name="Text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363397" y="1901137"/>
                    <a:ext cx="675823" cy="37232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20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>
                      <a:defRPr sz="20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marL="1143000" indent="-228600">
                      <a:defRPr sz="20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marL="1600200" indent="-228600">
                      <a:defRPr sz="20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marL="2057400" indent="-228600">
                      <a:defRPr sz="20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14:m>
                      <m:oMath xmlns:m="http://schemas.openxmlformats.org/officeDocument/2006/math"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𝑳</m:t>
                        </m:r>
                      </m:oMath>
                    </a14:m>
                    <a:r>
                      <a:rPr lang="en-US" sz="2400" baseline="-25000" dirty="0"/>
                      <a:t>out</a:t>
                    </a:r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51218" name="TextBox 1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7363397" y="1901137"/>
                    <a:ext cx="675823" cy="372321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l="-2899" b="-21429"/>
                    </a:stretch>
                  </a:blipFill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219" name="TextBox 1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533259" y="2857392"/>
                    <a:ext cx="337912" cy="64743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20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>
                      <a:defRPr sz="20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marL="1143000" indent="-228600">
                      <a:defRPr sz="20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marL="1600200" indent="-228600">
                      <a:defRPr sz="20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marL="2057400" indent="-228600">
                      <a:defRPr sz="20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800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e>
                            <m:sub>
                              <m:r>
                                <a:rPr lang="en-US" sz="2800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oMath>
                      </m:oMathPara>
                    </a14:m>
                    <a:endParaRPr lang="en-US" sz="2800" b="1" dirty="0">
                      <a:solidFill>
                        <a:srgbClr val="FF0000"/>
                      </a:solidFill>
                    </a:endParaRPr>
                  </a:p>
                  <a:p>
                    <a:endParaRPr lang="en-US" sz="24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1219" name="TextBox 1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5533259" y="2857392"/>
                    <a:ext cx="337912" cy="647433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5714" r="-25714"/>
                    </a:stretch>
                  </a:blipFill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220" name="TextBox 1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212302" y="2514144"/>
                    <a:ext cx="284041" cy="3795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defRPr sz="20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>
                      <a:defRPr sz="20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marL="1143000" indent="-228600">
                      <a:defRPr sz="20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marL="1600200" indent="-228600">
                      <a:defRPr sz="20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marL="2057400" indent="-228600">
                      <a:defRPr sz="20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1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oMath>
                      </m:oMathPara>
                    </a14:m>
                    <a:endParaRPr lang="en-US" sz="2800" dirty="0">
                      <a:solidFill>
                        <a:srgbClr val="0000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1220" name="TextBox 1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6212302" y="2514144"/>
                    <a:ext cx="284041" cy="37953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0345" r="-17241"/>
                    </a:stretch>
                  </a:blipFill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1221" name="TextBox 13"/>
              <p:cNvSpPr txBox="1">
                <a:spLocks noChangeArrowheads="1"/>
              </p:cNvSpPr>
              <p:nvPr/>
            </p:nvSpPr>
            <p:spPr bwMode="auto">
              <a:xfrm>
                <a:off x="6553058" y="3218542"/>
                <a:ext cx="53002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2400"/>
                  <a:t>θ</a:t>
                </a:r>
                <a:r>
                  <a:rPr lang="en-US" sz="2400" baseline="-25000"/>
                  <a:t>sl</a:t>
                </a:r>
                <a:endParaRPr lang="en-US" sz="2400"/>
              </a:p>
            </p:txBody>
          </p:sp>
          <p:sp>
            <p:nvSpPr>
              <p:cNvPr id="51222" name="TextBox 14"/>
              <p:cNvSpPr txBox="1">
                <a:spLocks noChangeArrowheads="1"/>
              </p:cNvSpPr>
              <p:nvPr/>
            </p:nvSpPr>
            <p:spPr bwMode="auto">
              <a:xfrm>
                <a:off x="6927313" y="3165447"/>
                <a:ext cx="530026" cy="334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2400"/>
                  <a:t>  I</a:t>
                </a:r>
              </a:p>
            </p:txBody>
          </p:sp>
          <p:sp>
            <p:nvSpPr>
              <p:cNvPr id="51223" name="TextBox 16"/>
              <p:cNvSpPr txBox="1">
                <a:spLocks noChangeArrowheads="1"/>
              </p:cNvSpPr>
              <p:nvPr/>
            </p:nvSpPr>
            <p:spPr bwMode="auto">
              <a:xfrm>
                <a:off x="6756819" y="3935728"/>
                <a:ext cx="606647" cy="334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endParaRPr lang="en-US" sz="2400"/>
              </a:p>
            </p:txBody>
          </p:sp>
          <p:sp>
            <p:nvSpPr>
              <p:cNvPr id="51224" name="TextBox 17"/>
              <p:cNvSpPr txBox="1">
                <a:spLocks noChangeArrowheads="1"/>
              </p:cNvSpPr>
              <p:nvPr/>
            </p:nvSpPr>
            <p:spPr bwMode="auto">
              <a:xfrm>
                <a:off x="8026909" y="1496767"/>
                <a:ext cx="530026" cy="334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2400" dirty="0"/>
                  <a:t>Ω</a:t>
                </a:r>
                <a:r>
                  <a:rPr lang="en-US" sz="2400" baseline="-25000" dirty="0"/>
                  <a:t>L</a:t>
                </a:r>
                <a:endParaRPr lang="en-US" sz="2400" dirty="0"/>
              </a:p>
            </p:txBody>
          </p:sp>
          <p:sp>
            <p:nvSpPr>
              <p:cNvPr id="51225" name="TextBox 18"/>
              <p:cNvSpPr txBox="1">
                <a:spLocks noChangeArrowheads="1"/>
              </p:cNvSpPr>
              <p:nvPr/>
            </p:nvSpPr>
            <p:spPr bwMode="auto">
              <a:xfrm>
                <a:off x="5407197" y="1980429"/>
                <a:ext cx="696234" cy="334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2400" dirty="0"/>
                  <a:t>Ω</a:t>
                </a:r>
                <a:r>
                  <a:rPr lang="en-US" sz="2400" baseline="-25000" dirty="0"/>
                  <a:t>SL</a:t>
                </a:r>
                <a:endParaRPr lang="en-US" sz="2400" dirty="0"/>
              </a:p>
            </p:txBody>
          </p:sp>
          <p:cxnSp>
            <p:nvCxnSpPr>
              <p:cNvPr id="20" name="Straight Arrow Connector 19"/>
              <p:cNvCxnSpPr/>
              <p:nvPr/>
            </p:nvCxnSpPr>
            <p:spPr>
              <a:xfrm flipH="1">
                <a:off x="6092522" y="2014955"/>
                <a:ext cx="338277" cy="191154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prstDash val="sysDot"/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1203" name="Group 20"/>
          <p:cNvGrpSpPr>
            <a:grpSpLocks/>
          </p:cNvGrpSpPr>
          <p:nvPr/>
        </p:nvGrpSpPr>
        <p:grpSpPr bwMode="auto">
          <a:xfrm>
            <a:off x="4972051" y="5617868"/>
            <a:ext cx="5257800" cy="1180150"/>
            <a:chOff x="409662" y="3865533"/>
            <a:chExt cx="3036656" cy="1180866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409662" y="4137161"/>
              <a:ext cx="39608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09662" y="4508861"/>
              <a:ext cx="396086" cy="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09662" y="4904388"/>
              <a:ext cx="39608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209" name="TextBox 24"/>
            <p:cNvSpPr txBox="1">
              <a:spLocks noChangeArrowheads="1"/>
            </p:cNvSpPr>
            <p:nvPr/>
          </p:nvSpPr>
          <p:spPr bwMode="auto">
            <a:xfrm>
              <a:off x="792018" y="3865533"/>
              <a:ext cx="2654300" cy="400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Outer binary axis</a:t>
              </a:r>
            </a:p>
          </p:txBody>
        </p:sp>
        <p:sp>
          <p:nvSpPr>
            <p:cNvPr id="51210" name="TextBox 25"/>
            <p:cNvSpPr txBox="1">
              <a:spLocks noChangeArrowheads="1"/>
            </p:cNvSpPr>
            <p:nvPr/>
          </p:nvSpPr>
          <p:spPr bwMode="auto">
            <a:xfrm>
              <a:off x="805668" y="4248765"/>
              <a:ext cx="2287871" cy="400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b="0" dirty="0">
                  <a:solidFill>
                    <a:srgbClr val="0000FF"/>
                  </a:solidFill>
                </a:rPr>
                <a:t>Inner binary axis</a:t>
              </a:r>
            </a:p>
          </p:txBody>
        </p:sp>
        <p:sp>
          <p:nvSpPr>
            <p:cNvPr id="51211" name="TextBox 26"/>
            <p:cNvSpPr txBox="1">
              <a:spLocks noChangeArrowheads="1"/>
            </p:cNvSpPr>
            <p:nvPr/>
          </p:nvSpPr>
          <p:spPr bwMode="auto">
            <a:xfrm>
              <a:off x="805669" y="4646046"/>
              <a:ext cx="2287870" cy="400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b="0" dirty="0">
                  <a:solidFill>
                    <a:srgbClr val="FF0000"/>
                  </a:solidFill>
                </a:rPr>
                <a:t>Spin axis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514600" y="1524000"/>
            <a:ext cx="26506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accent6"/>
                </a:solidFill>
              </a:rPr>
              <a:t>(de Sitter Precession)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77849" y="3644168"/>
                <a:ext cx="344953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/>
                  <a:t>But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𝑳</m:t>
                    </m:r>
                  </m:oMath>
                </a14:m>
                <a:r>
                  <a:rPr lang="en-US" b="0" dirty="0"/>
                  <a:t> </a:t>
                </a:r>
                <a:r>
                  <a:rPr lang="en-US" b="0" dirty="0" err="1"/>
                  <a:t>precesses</a:t>
                </a:r>
                <a:r>
                  <a:rPr lang="en-US" b="0" dirty="0"/>
                  <a:t> and </a:t>
                </a:r>
                <a:r>
                  <a:rPr lang="en-US" b="0" dirty="0" err="1"/>
                  <a:t>nutates</a:t>
                </a:r>
                <a:endParaRPr lang="en-US" b="0" dirty="0"/>
              </a:p>
              <a:p>
                <a:r>
                  <a:rPr lang="en-US" b="0" dirty="0"/>
                  <a:t>around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𝑳</m:t>
                    </m:r>
                  </m:oMath>
                </a14:m>
                <a:r>
                  <a:rPr lang="en-US" baseline="-25000" dirty="0"/>
                  <a:t>out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849" y="3644168"/>
                <a:ext cx="3449532" cy="707886"/>
              </a:xfrm>
              <a:prstGeom prst="rect">
                <a:avLst/>
              </a:prstGeom>
              <a:blipFill>
                <a:blip r:embed="rId5"/>
                <a:stretch>
                  <a:fillRect l="-1465" t="-5357" r="-733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389E057D-C619-DD36-D24F-4CA06B700F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494" y="1330355"/>
            <a:ext cx="2133600" cy="787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3860E78-79FD-C8C7-FA3C-9AC02C0F9B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6114" y="4495993"/>
            <a:ext cx="1981201" cy="5252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41B2F37-702A-38BC-F95B-8D42B62796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8286" y="5247450"/>
            <a:ext cx="3008954" cy="63101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D934F56-4529-8D5C-C11E-13BF5481054F}"/>
              </a:ext>
            </a:extLst>
          </p:cNvPr>
          <p:cNvGrpSpPr/>
          <p:nvPr/>
        </p:nvGrpSpPr>
        <p:grpSpPr>
          <a:xfrm>
            <a:off x="716908" y="2079401"/>
            <a:ext cx="3490317" cy="801560"/>
            <a:chOff x="716908" y="2079401"/>
            <a:chExt cx="3490317" cy="80156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E45EE06-5A00-035B-38CA-9FD3E34E2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16908" y="2079401"/>
              <a:ext cx="2474383" cy="80156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72E203F-C3FE-7898-CD93-213CCFD6F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332796" y="2344014"/>
              <a:ext cx="874429" cy="2550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33052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A0D7CED-FC39-2D50-E668-72C433CF9782}"/>
                  </a:ext>
                </a:extLst>
              </p:cNvPr>
              <p:cNvSpPr txBox="1"/>
              <p:nvPr/>
            </p:nvSpPr>
            <p:spPr>
              <a:xfrm>
                <a:off x="411510" y="440957"/>
                <a:ext cx="356905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/>
                  <a:t>In the frame co-rotating with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𝑳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A0D7CED-FC39-2D50-E668-72C433CF97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510" y="440957"/>
                <a:ext cx="3569054" cy="400110"/>
              </a:xfrm>
              <a:prstGeom prst="rect">
                <a:avLst/>
              </a:prstGeom>
              <a:blipFill>
                <a:blip r:embed="rId2"/>
                <a:stretch>
                  <a:fillRect l="-1773" t="-606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1039AE7F-60CA-DE87-064D-BA9197B7E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3764" y="1424318"/>
            <a:ext cx="2133600" cy="4784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E6D6E0C-2494-874B-3CD2-6A34B815525E}"/>
                  </a:ext>
                </a:extLst>
              </p:cNvPr>
              <p:cNvSpPr txBox="1"/>
              <p:nvPr/>
            </p:nvSpPr>
            <p:spPr>
              <a:xfrm>
                <a:off x="411510" y="2040460"/>
                <a:ext cx="9230471" cy="1600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1800" b="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𝑆𝐿</m:t>
                        </m:r>
                      </m:sub>
                    </m:sSub>
                  </m:oMath>
                </a14:m>
                <a:r>
                  <a:rPr lang="en-US" sz="1800" b="0" dirty="0"/>
                  <a:t> both vary (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800" b="0" i="1" dirty="0">
                  <a:latin typeface="Cambria Math" panose="02040503050406030204" pitchFamily="18" charset="0"/>
                </a:endParaRPr>
              </a:p>
              <a:p>
                <a:endParaRPr lang="en-US" b="0" i="1" dirty="0">
                  <a:latin typeface="Cambria Math" panose="02040503050406030204" pitchFamily="18" charset="0"/>
                </a:endParaRPr>
              </a:p>
              <a:p>
                <a:r>
                  <a:rPr lang="en-US" sz="1800" b="0" dirty="0"/>
                  <a:t>Over orbital decay timescale (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𝐿𝐾</m:t>
                        </m:r>
                      </m:sub>
                    </m:sSub>
                  </m:oMath>
                </a14:m>
                <a:r>
                  <a:rPr lang="en-US" sz="1800" b="0" dirty="0"/>
                  <a:t>), LK oscillation of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sz="1800" b="0" dirty="0"/>
                  <a:t> and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sz="1800" b="0" dirty="0"/>
                  <a:t> can “average” out…</a:t>
                </a:r>
              </a:p>
              <a:p>
                <a:endParaRPr lang="en-US" b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E6D6E0C-2494-874B-3CD2-6A34B81552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510" y="2040460"/>
                <a:ext cx="9230471" cy="1600438"/>
              </a:xfrm>
              <a:prstGeom prst="rect">
                <a:avLst/>
              </a:prstGeom>
              <a:blipFill>
                <a:blip r:embed="rId4"/>
                <a:stretch>
                  <a:fillRect l="-549" t="-23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A3389B3-E26F-D4A6-638C-DCE91DEA7C1B}"/>
                  </a:ext>
                </a:extLst>
              </p:cNvPr>
              <p:cNvSpPr txBox="1"/>
              <p:nvPr/>
            </p:nvSpPr>
            <p:spPr>
              <a:xfrm>
                <a:off x="806716" y="3598144"/>
                <a:ext cx="1371600" cy="4376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ym typeface="Wingdings" pitchFamily="2" charset="2"/>
                  </a:rPr>
                  <a:t> 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 </m:t>
                    </m:r>
                  </m:oMath>
                </a14:m>
                <a:r>
                  <a:rPr lang="en-US" dirty="0">
                    <a:sym typeface="Wingdings" pitchFamily="2" charset="2"/>
                  </a:rPr>
                  <a:t>   </a:t>
                </a:r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A3389B3-E26F-D4A6-638C-DCE91DEA7C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716" y="3598144"/>
                <a:ext cx="1371600" cy="437684"/>
              </a:xfrm>
              <a:prstGeom prst="rect">
                <a:avLst/>
              </a:prstGeom>
              <a:blipFill>
                <a:blip r:embed="rId5"/>
                <a:stretch>
                  <a:fillRect l="-4587" b="-2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50F6F573-A720-AB02-32AF-6E32482AF7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400" y="908545"/>
            <a:ext cx="2133600" cy="5689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EB5D99-BA9B-BB30-B087-2B1DA6A9BA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7401" y="3141082"/>
            <a:ext cx="2514600" cy="2627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359DE29-0253-6DDB-FF1F-F0EC8FFEEF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1600" y="3700297"/>
            <a:ext cx="6096000" cy="2363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64CDF59-1ABB-E4B1-DC8A-F63ED7BF63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1600" y="4230171"/>
            <a:ext cx="6248400" cy="25388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A4E1EE2-1CFC-0722-9F46-A7E71E576334}"/>
              </a:ext>
            </a:extLst>
          </p:cNvPr>
          <p:cNvSpPr txBox="1"/>
          <p:nvPr/>
        </p:nvSpPr>
        <p:spPr>
          <a:xfrm>
            <a:off x="812032" y="4175708"/>
            <a:ext cx="463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</a:t>
            </a:r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FC73651-6290-A4FB-E03F-75ECED5388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52107" y="5073329"/>
            <a:ext cx="5048693" cy="30100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47F018B-F933-4ADB-1629-1F516643C52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24763" y="5521557"/>
            <a:ext cx="4648200" cy="29683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412F642-72A8-BC2A-9370-65A328CDF83C}"/>
              </a:ext>
            </a:extLst>
          </p:cNvPr>
          <p:cNvSpPr txBox="1"/>
          <p:nvPr/>
        </p:nvSpPr>
        <p:spPr>
          <a:xfrm>
            <a:off x="5943600" y="6378166"/>
            <a:ext cx="27382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accent2"/>
                </a:solidFill>
              </a:rPr>
              <a:t>Su, Lai &amp; Liu 2021; Su 20</a:t>
            </a:r>
            <a:r>
              <a:rPr lang="en-US" sz="1600" b="0" i="0" dirty="0">
                <a:solidFill>
                  <a:schemeClr val="accent2"/>
                </a:solidFill>
                <a:effectLst/>
                <a:latin typeface="Helvetica Neue" panose="02000503000000020004" pitchFamily="2" charset="0"/>
              </a:rPr>
              <a:t>25</a:t>
            </a:r>
            <a:endParaRPr lang="en-US" sz="1600" b="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5225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728B1-041F-D4AB-0944-C646FCAC6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E798F5B-577E-9895-FEB0-244D6977DC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68"/>
          <a:stretch/>
        </p:blipFill>
        <p:spPr>
          <a:xfrm>
            <a:off x="-76200" y="1063526"/>
            <a:ext cx="5943600" cy="47309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FEB551-77A2-880E-597D-8BFF7F59009E}"/>
              </a:ext>
            </a:extLst>
          </p:cNvPr>
          <p:cNvSpPr txBox="1"/>
          <p:nvPr/>
        </p:nvSpPr>
        <p:spPr>
          <a:xfrm>
            <a:off x="2895600" y="3886200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90</a:t>
            </a:r>
            <a:r>
              <a:rPr lang="en-US" sz="2000" baseline="30000" dirty="0">
                <a:solidFill>
                  <a:srgbClr val="FF0000"/>
                </a:solidFill>
              </a:rPr>
              <a:t>0</a:t>
            </a:r>
            <a:r>
              <a:rPr lang="en-US" sz="2000" dirty="0">
                <a:solidFill>
                  <a:srgbClr val="FF0000"/>
                </a:solidFill>
              </a:rPr>
              <a:t> “attractor”</a:t>
            </a:r>
          </a:p>
          <a:p>
            <a:pPr algn="ctr"/>
            <a:endParaRPr lang="en-US" sz="1200" b="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579B50-7D1F-6EE5-126A-1C0F6E1B96B0}"/>
              </a:ext>
            </a:extLst>
          </p:cNvPr>
          <p:cNvSpPr txBox="1"/>
          <p:nvPr/>
        </p:nvSpPr>
        <p:spPr>
          <a:xfrm>
            <a:off x="3581400" y="5794474"/>
            <a:ext cx="14943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/>
              <a:t>Liu &amp; Lai 2018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1FE7B5-8C3C-7900-9258-873768AB2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467" y="914400"/>
            <a:ext cx="3021849" cy="47216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D025EB-525C-1A16-84E7-808B629B6E5E}"/>
              </a:ext>
            </a:extLst>
          </p:cNvPr>
          <p:cNvSpPr txBox="1"/>
          <p:nvPr/>
        </p:nvSpPr>
        <p:spPr>
          <a:xfrm>
            <a:off x="6954550" y="663416"/>
            <a:ext cx="13676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AD0000"/>
                </a:solidFill>
              </a:rPr>
              <a:t>Observed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A4D39C-ED24-5491-74F5-031EB19F4F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8607" y="6158770"/>
            <a:ext cx="2549729" cy="59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76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FEDEF-4C55-CC9B-8BBF-1EBF4142C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Box 3">
            <a:extLst>
              <a:ext uri="{FF2B5EF4-FFF2-40B4-BE49-F238E27FC236}">
                <a16:creationId xmlns:a16="http://schemas.microsoft.com/office/drawing/2014/main" id="{746900F4-364D-F8CE-B5C6-035BE7086B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04800"/>
            <a:ext cx="6650154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dirty="0">
                <a:solidFill>
                  <a:srgbClr val="800000"/>
                </a:solidFill>
              </a:rPr>
              <a:t>Summary of Tertiary-Induced Mergers</a:t>
            </a:r>
          </a:p>
          <a:p>
            <a:r>
              <a:rPr lang="en-US" sz="2400" b="0" dirty="0">
                <a:solidFill>
                  <a:srgbClr val="800000"/>
                </a:solidFill>
              </a:rPr>
              <a:t>Some some general “predictions”: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27B623-33C6-F154-AEE9-02CBDB9135C1}"/>
              </a:ext>
            </a:extLst>
          </p:cNvPr>
          <p:cNvSpPr txBox="1"/>
          <p:nvPr/>
        </p:nvSpPr>
        <p:spPr>
          <a:xfrm>
            <a:off x="402021" y="1524000"/>
            <a:ext cx="8544327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1. Residual eccentricity at 10 Hz:   a few % have e ~0.1-0.2 </a:t>
            </a:r>
          </a:p>
          <a:p>
            <a:endParaRPr lang="en-US" b="0" dirty="0"/>
          </a:p>
          <a:p>
            <a:r>
              <a:rPr lang="en-US" sz="2800" b="0" dirty="0">
                <a:solidFill>
                  <a:srgbClr val="FF0000"/>
                </a:solidFill>
              </a:rPr>
              <a:t>2. Broad spin-orbit angles, peak around 90 degrees</a:t>
            </a:r>
          </a:p>
          <a:p>
            <a:endParaRPr lang="en-US" b="0" dirty="0"/>
          </a:p>
          <a:p>
            <a:r>
              <a:rPr lang="en-US" b="0" dirty="0"/>
              <a:t>3. In galactic field (induced by another star):  </a:t>
            </a:r>
          </a:p>
          <a:p>
            <a:r>
              <a:rPr lang="en-US" b="0" dirty="0"/>
              <a:t>	unequal-mass mergers are more likely (other factors being equal)</a:t>
            </a:r>
          </a:p>
          <a:p>
            <a:r>
              <a:rPr lang="en-US" b="0" dirty="0"/>
              <a:t>	maybe constrained by LIGO data</a:t>
            </a:r>
          </a:p>
          <a:p>
            <a:endParaRPr lang="en-US" b="0" dirty="0"/>
          </a:p>
          <a:p>
            <a:r>
              <a:rPr lang="en-US" b="0" dirty="0"/>
              <a:t>4. In nuclear star cluster (induced by SMBH):</a:t>
            </a:r>
          </a:p>
          <a:p>
            <a:r>
              <a:rPr lang="en-US" b="0" dirty="0"/>
              <a:t>	SMBH spin enhances the LK merger fraction; </a:t>
            </a:r>
          </a:p>
          <a:p>
            <a:r>
              <a:rPr lang="en-US" b="0" dirty="0"/>
              <a:t>             Galactic tidal potential </a:t>
            </a:r>
            <a:r>
              <a:rPr lang="en-US" sz="1600" b="0" dirty="0"/>
              <a:t>(e.g. </a:t>
            </a:r>
            <a:r>
              <a:rPr lang="en-US" sz="1600" b="0" dirty="0" err="1"/>
              <a:t>Petrovich</a:t>
            </a:r>
            <a:r>
              <a:rPr lang="en-US" sz="1600" b="0" dirty="0"/>
              <a:t> &amp; </a:t>
            </a:r>
            <a:r>
              <a:rPr lang="en-US" sz="1600" b="0" dirty="0" err="1"/>
              <a:t>Antonini</a:t>
            </a:r>
            <a:r>
              <a:rPr lang="en-US" sz="1600" b="0" dirty="0"/>
              <a:t> 2017; Hamilton &amp; </a:t>
            </a:r>
            <a:r>
              <a:rPr lang="en-US" sz="1600" b="0" dirty="0" err="1"/>
              <a:t>Rafikov</a:t>
            </a:r>
            <a:r>
              <a:rPr lang="en-US" sz="1600" b="0" dirty="0"/>
              <a:t>)</a:t>
            </a:r>
          </a:p>
          <a:p>
            <a:r>
              <a:rPr lang="en-US" b="0" dirty="0"/>
              <a:t>	Synergy between galactic tide and stellar flybys </a:t>
            </a:r>
            <a:r>
              <a:rPr lang="en-US" sz="1600" b="0" dirty="0"/>
              <a:t>(Winter-Granic+2024)</a:t>
            </a:r>
          </a:p>
          <a:p>
            <a:endParaRPr lang="en-US" b="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6121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 txBox="1">
            <a:spLocks/>
          </p:cNvSpPr>
          <p:nvPr/>
        </p:nvSpPr>
        <p:spPr bwMode="auto">
          <a:xfrm>
            <a:off x="238862" y="712160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l"/>
            <a:r>
              <a:rPr lang="en-US" altLang="zh-CN" sz="3200" dirty="0">
                <a:solidFill>
                  <a:srgbClr val="800000"/>
                </a:solidFill>
              </a:rPr>
              <a:t>Dynamical Formation Channel:</a:t>
            </a:r>
          </a:p>
          <a:p>
            <a:pPr algn="l"/>
            <a:r>
              <a:rPr lang="en-US" altLang="zh-CN" sz="2400" dirty="0">
                <a:solidFill>
                  <a:srgbClr val="4927FF"/>
                </a:solidFill>
              </a:rPr>
              <a:t>3. Binary BH Mergers in AGN (Active Galactic Nuclei) disks</a:t>
            </a:r>
          </a:p>
        </p:txBody>
      </p:sp>
      <p:pic>
        <p:nvPicPr>
          <p:cNvPr id="6" name="图片 45">
            <a:extLst>
              <a:ext uri="{FF2B5EF4-FFF2-40B4-BE49-F238E27FC236}">
                <a16:creationId xmlns:a16="http://schemas.microsoft.com/office/drawing/2014/main" id="{F2775050-0E75-2737-9F63-61B3298C4F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915802"/>
            <a:ext cx="6248400" cy="302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503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6">
            <a:extLst>
              <a:ext uri="{FF2B5EF4-FFF2-40B4-BE49-F238E27FC236}">
                <a16:creationId xmlns:a16="http://schemas.microsoft.com/office/drawing/2014/main" id="{AB72DCD5-30CE-8CB1-8932-94B0A8B4A2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598" y="460903"/>
            <a:ext cx="60660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800000"/>
                </a:solidFill>
                <a:latin typeface="Times" pitchFamily="2" charset="0"/>
                <a:ea typeface="ＭＳ Ｐゴシック" panose="020B0600070205080204" pitchFamily="34" charset="-128"/>
              </a:rPr>
              <a:t>What to do with these GW detections?</a:t>
            </a:r>
          </a:p>
        </p:txBody>
      </p:sp>
    </p:spTree>
    <p:extLst>
      <p:ext uri="{BB962C8B-B14F-4D97-AF65-F5344CB8AC3E}">
        <p14:creationId xmlns:p14="http://schemas.microsoft.com/office/powerpoint/2010/main" val="15458149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2997290-A7FF-59BB-4511-5A1DF22E1384}"/>
              </a:ext>
            </a:extLst>
          </p:cNvPr>
          <p:cNvSpPr txBox="1"/>
          <p:nvPr/>
        </p:nvSpPr>
        <p:spPr>
          <a:xfrm>
            <a:off x="385846" y="609600"/>
            <a:ext cx="81499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>
                <a:solidFill>
                  <a:srgbClr val="800000"/>
                </a:solidFill>
              </a:rPr>
              <a:t>Empirical evidence for massive stars (-&gt; stellar mass BHs)</a:t>
            </a:r>
          </a:p>
          <a:p>
            <a:r>
              <a:rPr lang="en-US" sz="2400" b="0" dirty="0">
                <a:solidFill>
                  <a:srgbClr val="800000"/>
                </a:solidFill>
              </a:rPr>
              <a:t>in AGN disks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454D80-A86C-7725-3D55-A8E2954C3F80}"/>
              </a:ext>
            </a:extLst>
          </p:cNvPr>
          <p:cNvSpPr txBox="1"/>
          <p:nvPr/>
        </p:nvSpPr>
        <p:spPr>
          <a:xfrm>
            <a:off x="609600" y="1828800"/>
            <a:ext cx="522450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Galactic Center:  </a:t>
            </a:r>
          </a:p>
          <a:p>
            <a:r>
              <a:rPr lang="en-US" b="0" dirty="0"/>
              <a:t>        0.04-0.5 pc: OB/WR stars in disk</a:t>
            </a:r>
          </a:p>
          <a:p>
            <a:endParaRPr lang="en-US" b="0" dirty="0"/>
          </a:p>
          <a:p>
            <a:r>
              <a:rPr lang="en-US" b="0" dirty="0"/>
              <a:t>Broad emission lines of AGN </a:t>
            </a:r>
          </a:p>
          <a:p>
            <a:r>
              <a:rPr lang="en-US" b="0" dirty="0"/>
              <a:t>        ==&gt; metal rich (independent of redshift)</a:t>
            </a:r>
          </a:p>
        </p:txBody>
      </p:sp>
    </p:spTree>
    <p:extLst>
      <p:ext uri="{BB962C8B-B14F-4D97-AF65-F5344CB8AC3E}">
        <p14:creationId xmlns:p14="http://schemas.microsoft.com/office/powerpoint/2010/main" val="12140112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 txBox="1">
            <a:spLocks/>
          </p:cNvSpPr>
          <p:nvPr/>
        </p:nvSpPr>
        <p:spPr bwMode="auto">
          <a:xfrm>
            <a:off x="238862" y="712160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l"/>
            <a:r>
              <a:rPr lang="en-US" altLang="zh-CN" sz="3200" dirty="0">
                <a:solidFill>
                  <a:srgbClr val="800000"/>
                </a:solidFill>
              </a:rPr>
              <a:t>Dynamical Formation Channel:</a:t>
            </a:r>
          </a:p>
          <a:p>
            <a:pPr algn="l"/>
            <a:r>
              <a:rPr lang="en-US" altLang="zh-CN" sz="2400" dirty="0">
                <a:solidFill>
                  <a:srgbClr val="4927FF"/>
                </a:solidFill>
              </a:rPr>
              <a:t>3. Binary BH Mergers in AGN (Active Galactic Nuclei) disks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EE201C-1E34-D34E-9F30-0BEAB03C8C62}"/>
              </a:ext>
            </a:extLst>
          </p:cNvPr>
          <p:cNvSpPr txBox="1"/>
          <p:nvPr/>
        </p:nvSpPr>
        <p:spPr>
          <a:xfrm>
            <a:off x="457200" y="6242447"/>
            <a:ext cx="88652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/>
              <a:t>Previous works: Bellovary+16, Bartos+16, Stone+17, McKernan+18,  Secunda+18, Yang+19, Tagawa+20…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F88E7C-DEFA-282B-3B8F-3EDD9EEE1D47}"/>
              </a:ext>
            </a:extLst>
          </p:cNvPr>
          <p:cNvSpPr txBox="1"/>
          <p:nvPr/>
        </p:nvSpPr>
        <p:spPr>
          <a:xfrm>
            <a:off x="507267" y="5358606"/>
            <a:ext cx="4241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A0E"/>
                </a:solidFill>
              </a:rPr>
              <a:t>Several merger scenarios…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C3C4C5-822A-8452-3A57-149777BA0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676399"/>
            <a:ext cx="5029200" cy="34865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A16A37-E0E3-839F-67B3-1B468DE9F4FB}"/>
              </a:ext>
            </a:extLst>
          </p:cNvPr>
          <p:cNvSpPr txBox="1"/>
          <p:nvPr/>
        </p:nvSpPr>
        <p:spPr>
          <a:xfrm>
            <a:off x="6684579" y="4393324"/>
            <a:ext cx="12375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/>
              <a:t>Tagawa+20</a:t>
            </a:r>
          </a:p>
        </p:txBody>
      </p:sp>
    </p:spTree>
    <p:extLst>
      <p:ext uri="{BB962C8B-B14F-4D97-AF65-F5344CB8AC3E}">
        <p14:creationId xmlns:p14="http://schemas.microsoft.com/office/powerpoint/2010/main" val="39833619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126C79C-9998-E942-A0AF-357960DA64ED}"/>
              </a:ext>
            </a:extLst>
          </p:cNvPr>
          <p:cNvSpPr txBox="1"/>
          <p:nvPr/>
        </p:nvSpPr>
        <p:spPr>
          <a:xfrm>
            <a:off x="685800" y="609600"/>
            <a:ext cx="565892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800000"/>
                </a:solidFill>
              </a:rPr>
              <a:t>AGN channel merger scenarios:</a:t>
            </a:r>
          </a:p>
          <a:p>
            <a:r>
              <a:rPr lang="en-US" sz="2400" b="0" dirty="0">
                <a:solidFill>
                  <a:srgbClr val="C00000"/>
                </a:solidFill>
              </a:rPr>
              <a:t>(leading to different “predictions”)</a:t>
            </a:r>
          </a:p>
          <a:p>
            <a:endParaRPr lang="en-US" dirty="0"/>
          </a:p>
          <a:p>
            <a:r>
              <a:rPr lang="en-US" sz="2400" b="0" dirty="0">
                <a:solidFill>
                  <a:srgbClr val="4927FF"/>
                </a:solidFill>
              </a:rPr>
              <a:t>-- Gas-free (essentially) mergers</a:t>
            </a:r>
          </a:p>
          <a:p>
            <a:r>
              <a:rPr lang="en-US" sz="2400" b="0" dirty="0">
                <a:solidFill>
                  <a:srgbClr val="4927FF"/>
                </a:solidFill>
              </a:rPr>
              <a:t>   </a:t>
            </a:r>
            <a:r>
              <a:rPr lang="en-US" b="0" dirty="0"/>
              <a:t>AGN disk helps to bring BHs to a plane…</a:t>
            </a:r>
          </a:p>
          <a:p>
            <a:endParaRPr lang="en-US" sz="2400" b="0" dirty="0"/>
          </a:p>
          <a:p>
            <a:endParaRPr lang="en-US" sz="2400" b="0" dirty="0"/>
          </a:p>
          <a:p>
            <a:r>
              <a:rPr lang="en-US" sz="2400" b="0" dirty="0">
                <a:solidFill>
                  <a:srgbClr val="4927FF"/>
                </a:solidFill>
              </a:rPr>
              <a:t>-- Gas-assisted mergers</a:t>
            </a:r>
          </a:p>
        </p:txBody>
      </p:sp>
    </p:spTree>
    <p:extLst>
      <p:ext uri="{BB962C8B-B14F-4D97-AF65-F5344CB8AC3E}">
        <p14:creationId xmlns:p14="http://schemas.microsoft.com/office/powerpoint/2010/main" val="18282126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BC857AF-E678-2A4E-9DCE-D0B2B6A1F1DE}"/>
              </a:ext>
            </a:extLst>
          </p:cNvPr>
          <p:cNvSpPr txBox="1"/>
          <p:nvPr/>
        </p:nvSpPr>
        <p:spPr>
          <a:xfrm>
            <a:off x="402383" y="350058"/>
            <a:ext cx="585769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9E0000"/>
                </a:solidFill>
              </a:rPr>
              <a:t>Gas-free single-single “collision”</a:t>
            </a:r>
          </a:p>
          <a:p>
            <a:r>
              <a:rPr lang="en-US" sz="2400" dirty="0">
                <a:solidFill>
                  <a:srgbClr val="9E0000"/>
                </a:solidFill>
              </a:rPr>
              <a:t>via GW bremsstrahlung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215EA9-CCF6-C948-8958-150992109CFF}"/>
              </a:ext>
            </a:extLst>
          </p:cNvPr>
          <p:cNvSpPr txBox="1"/>
          <p:nvPr/>
        </p:nvSpPr>
        <p:spPr>
          <a:xfrm>
            <a:off x="3786155" y="3051730"/>
            <a:ext cx="54503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b="0" dirty="0"/>
          </a:p>
          <a:p>
            <a:r>
              <a:rPr lang="en-US" sz="1800" b="0" dirty="0"/>
              <a:t>Two BHs (m</a:t>
            </a:r>
            <a:r>
              <a:rPr lang="en-US" sz="1800" b="0" baseline="-25000" dirty="0"/>
              <a:t>1</a:t>
            </a:r>
            <a:r>
              <a:rPr lang="en-US" sz="1800" b="0" dirty="0"/>
              <a:t>, m</a:t>
            </a:r>
            <a:r>
              <a:rPr lang="en-US" sz="1800" b="0" baseline="-25000" dirty="0"/>
              <a:t>2</a:t>
            </a:r>
            <a:r>
              <a:rPr lang="en-US" sz="1800" b="0" dirty="0"/>
              <a:t>) on closely-packed, nearly circular, nearly-coplanar orbits around a SMBH (M)</a:t>
            </a:r>
            <a:endParaRPr lang="en-US" sz="1800" b="0" baseline="-25000" dirty="0"/>
          </a:p>
          <a:p>
            <a:r>
              <a:rPr lang="en-US" sz="1800" b="0" dirty="0"/>
              <a:t>(e.g. brought together by migration in AGN disks </a:t>
            </a:r>
          </a:p>
          <a:p>
            <a:endParaRPr lang="en-US" sz="1800" b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1C250BC-B1A7-80C0-1A69-578E2A30A935}"/>
              </a:ext>
            </a:extLst>
          </p:cNvPr>
          <p:cNvGrpSpPr/>
          <p:nvPr/>
        </p:nvGrpSpPr>
        <p:grpSpPr>
          <a:xfrm>
            <a:off x="-797814" y="964655"/>
            <a:ext cx="4262795" cy="3703333"/>
            <a:chOff x="-797814" y="964655"/>
            <a:chExt cx="4262795" cy="3703333"/>
          </a:xfrm>
        </p:grpSpPr>
        <p:sp>
          <p:nvSpPr>
            <p:cNvPr id="2" name="Donut 1">
              <a:extLst>
                <a:ext uri="{FF2B5EF4-FFF2-40B4-BE49-F238E27FC236}">
                  <a16:creationId xmlns:a16="http://schemas.microsoft.com/office/drawing/2014/main" id="{79851AA6-7024-C14E-A001-B13A2CECA101}"/>
                </a:ext>
              </a:extLst>
            </p:cNvPr>
            <p:cNvSpPr/>
            <p:nvPr/>
          </p:nvSpPr>
          <p:spPr>
            <a:xfrm>
              <a:off x="-797814" y="964655"/>
              <a:ext cx="3804745" cy="3703333"/>
            </a:xfrm>
            <a:prstGeom prst="donut">
              <a:avLst>
                <a:gd name="adj" fmla="val 28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" name="Donut 2">
              <a:extLst>
                <a:ext uri="{FF2B5EF4-FFF2-40B4-BE49-F238E27FC236}">
                  <a16:creationId xmlns:a16="http://schemas.microsoft.com/office/drawing/2014/main" id="{19AEA48F-9CAE-F447-836E-CE1975386CF2}"/>
                </a:ext>
              </a:extLst>
            </p:cNvPr>
            <p:cNvSpPr/>
            <p:nvPr/>
          </p:nvSpPr>
          <p:spPr>
            <a:xfrm>
              <a:off x="-571842" y="1150431"/>
              <a:ext cx="3352800" cy="3331779"/>
            </a:xfrm>
            <a:prstGeom prst="donut">
              <a:avLst>
                <a:gd name="adj" fmla="val 78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CFFD8EC-FDE5-9E49-90C3-9B716D41FE85}"/>
                </a:ext>
              </a:extLst>
            </p:cNvPr>
            <p:cNvSpPr/>
            <p:nvPr/>
          </p:nvSpPr>
          <p:spPr>
            <a:xfrm>
              <a:off x="924132" y="2560833"/>
              <a:ext cx="360854" cy="357113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F200ED9-3318-F24D-9D81-2A205D468230}"/>
                </a:ext>
              </a:extLst>
            </p:cNvPr>
            <p:cNvSpPr/>
            <p:nvPr/>
          </p:nvSpPr>
          <p:spPr>
            <a:xfrm>
              <a:off x="2938306" y="2923843"/>
              <a:ext cx="121074" cy="135352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67002F8-89A5-ED42-9945-61DCC1316765}"/>
                </a:ext>
              </a:extLst>
            </p:cNvPr>
            <p:cNvSpPr/>
            <p:nvPr/>
          </p:nvSpPr>
          <p:spPr>
            <a:xfrm>
              <a:off x="2650244" y="2280489"/>
              <a:ext cx="105308" cy="126381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6B6A887-E6FC-E94D-98F0-8C6E8F9D464A}"/>
                </a:ext>
              </a:extLst>
            </p:cNvPr>
            <p:cNvSpPr txBox="1"/>
            <p:nvPr/>
          </p:nvSpPr>
          <p:spPr>
            <a:xfrm>
              <a:off x="913640" y="2919655"/>
              <a:ext cx="4042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M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356AAA-C418-124A-BFCC-70654D79AA73}"/>
                </a:ext>
              </a:extLst>
            </p:cNvPr>
            <p:cNvSpPr txBox="1"/>
            <p:nvPr/>
          </p:nvSpPr>
          <p:spPr>
            <a:xfrm>
              <a:off x="2245868" y="2222204"/>
              <a:ext cx="4475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</a:t>
              </a:r>
              <a:r>
                <a:rPr lang="en-US" baseline="-25000" dirty="0"/>
                <a:t>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C6A1424-71D9-114C-9C9B-0EF453871DB3}"/>
                </a:ext>
              </a:extLst>
            </p:cNvPr>
            <p:cNvSpPr txBox="1"/>
            <p:nvPr/>
          </p:nvSpPr>
          <p:spPr>
            <a:xfrm>
              <a:off x="3017423" y="2874529"/>
              <a:ext cx="4475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</a:t>
              </a:r>
              <a:r>
                <a:rPr lang="en-US" baseline="-25000" dirty="0"/>
                <a:t>2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3E3D7E3-2449-8448-9C7F-858B2D03D1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3070" y="1802268"/>
              <a:ext cx="1303283" cy="95644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A41ED9C-178E-504A-90D0-E279FB19059A}"/>
                </a:ext>
              </a:extLst>
            </p:cNvPr>
            <p:cNvCxnSpPr/>
            <p:nvPr/>
          </p:nvCxnSpPr>
          <p:spPr>
            <a:xfrm>
              <a:off x="1115779" y="2758709"/>
              <a:ext cx="1822527" cy="67029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487CD938-697A-1848-A72B-0FA90F228EDF}"/>
                    </a:ext>
                  </a:extLst>
                </p:cNvPr>
                <p:cNvSpPr txBox="1"/>
                <p:nvPr/>
              </p:nvSpPr>
              <p:spPr>
                <a:xfrm>
                  <a:off x="1612593" y="1852872"/>
                  <a:ext cx="369204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487CD938-697A-1848-A72B-0FA90F228E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12593" y="1852872"/>
                  <a:ext cx="369204" cy="553998"/>
                </a:xfrm>
                <a:prstGeom prst="rect">
                  <a:avLst/>
                </a:prstGeom>
                <a:blipFill>
                  <a:blip r:embed="rId2"/>
                  <a:stretch>
                    <a:fillRect l="-34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BFB684E0-706F-0C40-8B3D-F3723829E53E}"/>
                    </a:ext>
                  </a:extLst>
                </p:cNvPr>
                <p:cNvSpPr txBox="1"/>
                <p:nvPr/>
              </p:nvSpPr>
              <p:spPr>
                <a:xfrm>
                  <a:off x="2027042" y="3161152"/>
                  <a:ext cx="371833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BFB684E0-706F-0C40-8B3D-F3723829E5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27042" y="3161152"/>
                  <a:ext cx="371833" cy="553998"/>
                </a:xfrm>
                <a:prstGeom prst="rect">
                  <a:avLst/>
                </a:prstGeom>
                <a:blipFill>
                  <a:blip r:embed="rId3"/>
                  <a:stretch>
                    <a:fillRect l="-32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3E2D4477-303A-AC47-BB0C-27ECCFA12CD7}"/>
              </a:ext>
            </a:extLst>
          </p:cNvPr>
          <p:cNvSpPr txBox="1"/>
          <p:nvPr/>
        </p:nvSpPr>
        <p:spPr>
          <a:xfrm>
            <a:off x="3825766" y="4868999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A831C4-EF74-3D20-4B73-1678FB2B46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2853" y="121070"/>
            <a:ext cx="1264915" cy="126491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DAC3DD8-BFCF-39DB-E92D-64AA859E691B}"/>
              </a:ext>
            </a:extLst>
          </p:cNvPr>
          <p:cNvSpPr txBox="1"/>
          <p:nvPr/>
        </p:nvSpPr>
        <p:spPr>
          <a:xfrm>
            <a:off x="6553200" y="1417109"/>
            <a:ext cx="2544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 err="1"/>
              <a:t>Jiaru</a:t>
            </a:r>
            <a:r>
              <a:rPr lang="en-US" sz="1400" b="0" dirty="0"/>
              <a:t> Li, Cornell Ph.D.23</a:t>
            </a:r>
          </a:p>
          <a:p>
            <a:r>
              <a:rPr lang="en-US" sz="1400" b="0" dirty="0">
                <a:sym typeface="Wingdings" pitchFamily="2" charset="2"/>
              </a:rPr>
              <a:t> Northwestern</a:t>
            </a:r>
            <a:endParaRPr lang="en-US" sz="1400" b="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A9DA69-836D-CDDC-87C1-4A2B7A493D41}"/>
              </a:ext>
            </a:extLst>
          </p:cNvPr>
          <p:cNvSpPr txBox="1"/>
          <p:nvPr/>
        </p:nvSpPr>
        <p:spPr>
          <a:xfrm>
            <a:off x="3937487" y="1424668"/>
            <a:ext cx="233589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rgbClr val="381CC7"/>
                </a:solidFill>
              </a:rPr>
              <a:t>Li, Lai &amp; </a:t>
            </a:r>
            <a:r>
              <a:rPr lang="en-US" sz="1600" b="0" dirty="0" err="1">
                <a:solidFill>
                  <a:srgbClr val="381CC7"/>
                </a:solidFill>
              </a:rPr>
              <a:t>Rodet</a:t>
            </a:r>
            <a:r>
              <a:rPr lang="en-US" sz="1600" b="0" dirty="0">
                <a:solidFill>
                  <a:srgbClr val="381CC7"/>
                </a:solidFill>
              </a:rPr>
              <a:t> 2022</a:t>
            </a:r>
          </a:p>
          <a:p>
            <a:r>
              <a:rPr lang="en-US" sz="1400" b="0" dirty="0">
                <a:solidFill>
                  <a:srgbClr val="381CC7"/>
                </a:solidFill>
              </a:rPr>
              <a:t>Also: Rom, Sari &amp; Lai 2024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5102BE-2A17-C467-15D5-8CFD5529B6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5622" y="4573929"/>
            <a:ext cx="2007885" cy="2583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39D9128-ED82-B44F-AFC4-180BD2E04B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5622" y="4988277"/>
            <a:ext cx="3423501" cy="44505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E1A88BD-563C-C461-168C-59DDD82A730F}"/>
              </a:ext>
            </a:extLst>
          </p:cNvPr>
          <p:cNvSpPr txBox="1"/>
          <p:nvPr/>
        </p:nvSpPr>
        <p:spPr>
          <a:xfrm>
            <a:off x="4571515" y="4515408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When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881E575-FEBB-9246-A9AA-4685C12599A0}"/>
              </a:ext>
            </a:extLst>
          </p:cNvPr>
          <p:cNvSpPr txBox="1"/>
          <p:nvPr/>
        </p:nvSpPr>
        <p:spPr>
          <a:xfrm>
            <a:off x="4571515" y="5608014"/>
            <a:ext cx="50554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dirty="0"/>
              <a:t>orbits are dynamically unstable.</a:t>
            </a:r>
          </a:p>
          <a:p>
            <a:r>
              <a:rPr lang="en-US" dirty="0">
                <a:solidFill>
                  <a:schemeClr val="accent2"/>
                </a:solidFill>
              </a:rPr>
              <a:t>What happens to the two BHs?</a:t>
            </a:r>
          </a:p>
        </p:txBody>
      </p:sp>
    </p:spTree>
    <p:extLst>
      <p:ext uri="{BB962C8B-B14F-4D97-AF65-F5344CB8AC3E}">
        <p14:creationId xmlns:p14="http://schemas.microsoft.com/office/powerpoint/2010/main" val="22793911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9215EA9-CCF6-C948-8958-150992109CFF}"/>
              </a:ext>
            </a:extLst>
          </p:cNvPr>
          <p:cNvSpPr txBox="1"/>
          <p:nvPr/>
        </p:nvSpPr>
        <p:spPr>
          <a:xfrm>
            <a:off x="3339625" y="428954"/>
            <a:ext cx="4922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9E0000"/>
                </a:solidFill>
              </a:rPr>
              <a:t>Two planets in unstable orbits around a star: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E3DEAE7-57FB-CBA7-B0E8-F9865520C729}"/>
              </a:ext>
            </a:extLst>
          </p:cNvPr>
          <p:cNvGrpSpPr/>
          <p:nvPr/>
        </p:nvGrpSpPr>
        <p:grpSpPr>
          <a:xfrm>
            <a:off x="-797814" y="964655"/>
            <a:ext cx="4262795" cy="3703333"/>
            <a:chOff x="-797814" y="964655"/>
            <a:chExt cx="4262795" cy="3703333"/>
          </a:xfrm>
        </p:grpSpPr>
        <p:sp>
          <p:nvSpPr>
            <p:cNvPr id="2" name="Donut 1">
              <a:extLst>
                <a:ext uri="{FF2B5EF4-FFF2-40B4-BE49-F238E27FC236}">
                  <a16:creationId xmlns:a16="http://schemas.microsoft.com/office/drawing/2014/main" id="{79851AA6-7024-C14E-A001-B13A2CECA101}"/>
                </a:ext>
              </a:extLst>
            </p:cNvPr>
            <p:cNvSpPr/>
            <p:nvPr/>
          </p:nvSpPr>
          <p:spPr>
            <a:xfrm>
              <a:off x="-797814" y="964655"/>
              <a:ext cx="3804745" cy="3703333"/>
            </a:xfrm>
            <a:prstGeom prst="donut">
              <a:avLst>
                <a:gd name="adj" fmla="val 28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" name="Donut 2">
              <a:extLst>
                <a:ext uri="{FF2B5EF4-FFF2-40B4-BE49-F238E27FC236}">
                  <a16:creationId xmlns:a16="http://schemas.microsoft.com/office/drawing/2014/main" id="{19AEA48F-9CAE-F447-836E-CE1975386CF2}"/>
                </a:ext>
              </a:extLst>
            </p:cNvPr>
            <p:cNvSpPr/>
            <p:nvPr/>
          </p:nvSpPr>
          <p:spPr>
            <a:xfrm>
              <a:off x="-571842" y="1150431"/>
              <a:ext cx="3352800" cy="3331779"/>
            </a:xfrm>
            <a:prstGeom prst="donut">
              <a:avLst>
                <a:gd name="adj" fmla="val 78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CFFD8EC-FDE5-9E49-90C3-9B716D41FE85}"/>
                </a:ext>
              </a:extLst>
            </p:cNvPr>
            <p:cNvSpPr/>
            <p:nvPr/>
          </p:nvSpPr>
          <p:spPr>
            <a:xfrm>
              <a:off x="924132" y="2560833"/>
              <a:ext cx="360854" cy="357113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F200ED9-3318-F24D-9D81-2A205D468230}"/>
                </a:ext>
              </a:extLst>
            </p:cNvPr>
            <p:cNvSpPr/>
            <p:nvPr/>
          </p:nvSpPr>
          <p:spPr>
            <a:xfrm>
              <a:off x="2938306" y="2923843"/>
              <a:ext cx="121074" cy="135352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67002F8-89A5-ED42-9945-61DCC1316765}"/>
                </a:ext>
              </a:extLst>
            </p:cNvPr>
            <p:cNvSpPr/>
            <p:nvPr/>
          </p:nvSpPr>
          <p:spPr>
            <a:xfrm>
              <a:off x="2650244" y="2280489"/>
              <a:ext cx="105308" cy="126381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6B6A887-E6FC-E94D-98F0-8C6E8F9D464A}"/>
                </a:ext>
              </a:extLst>
            </p:cNvPr>
            <p:cNvSpPr txBox="1"/>
            <p:nvPr/>
          </p:nvSpPr>
          <p:spPr>
            <a:xfrm>
              <a:off x="913640" y="2919655"/>
              <a:ext cx="4042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M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356AAA-C418-124A-BFCC-70654D79AA73}"/>
                </a:ext>
              </a:extLst>
            </p:cNvPr>
            <p:cNvSpPr txBox="1"/>
            <p:nvPr/>
          </p:nvSpPr>
          <p:spPr>
            <a:xfrm>
              <a:off x="2245868" y="2222204"/>
              <a:ext cx="4475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</a:t>
              </a:r>
              <a:r>
                <a:rPr lang="en-US" baseline="-25000" dirty="0"/>
                <a:t>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C6A1424-71D9-114C-9C9B-0EF453871DB3}"/>
                </a:ext>
              </a:extLst>
            </p:cNvPr>
            <p:cNvSpPr txBox="1"/>
            <p:nvPr/>
          </p:nvSpPr>
          <p:spPr>
            <a:xfrm>
              <a:off x="3017423" y="2874529"/>
              <a:ext cx="4475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</a:t>
              </a:r>
              <a:r>
                <a:rPr lang="en-US" baseline="-25000" dirty="0"/>
                <a:t>2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3E3D7E3-2449-8448-9C7F-858B2D03D1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3070" y="1802268"/>
              <a:ext cx="1303283" cy="95644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A41ED9C-178E-504A-90D0-E279FB19059A}"/>
                </a:ext>
              </a:extLst>
            </p:cNvPr>
            <p:cNvCxnSpPr/>
            <p:nvPr/>
          </p:nvCxnSpPr>
          <p:spPr>
            <a:xfrm>
              <a:off x="1115779" y="2758709"/>
              <a:ext cx="1822527" cy="67029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487CD938-697A-1848-A72B-0FA90F228EDF}"/>
                    </a:ext>
                  </a:extLst>
                </p:cNvPr>
                <p:cNvSpPr txBox="1"/>
                <p:nvPr/>
              </p:nvSpPr>
              <p:spPr>
                <a:xfrm>
                  <a:off x="1612593" y="1852872"/>
                  <a:ext cx="369204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487CD938-697A-1848-A72B-0FA90F228E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12593" y="1852872"/>
                  <a:ext cx="369204" cy="553998"/>
                </a:xfrm>
                <a:prstGeom prst="rect">
                  <a:avLst/>
                </a:prstGeom>
                <a:blipFill>
                  <a:blip r:embed="rId2"/>
                  <a:stretch>
                    <a:fillRect l="-34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BFB684E0-706F-0C40-8B3D-F3723829E53E}"/>
                    </a:ext>
                  </a:extLst>
                </p:cNvPr>
                <p:cNvSpPr txBox="1"/>
                <p:nvPr/>
              </p:nvSpPr>
              <p:spPr>
                <a:xfrm>
                  <a:off x="2027042" y="3161152"/>
                  <a:ext cx="371833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BFB684E0-706F-0C40-8B3D-F3723829E5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27042" y="3161152"/>
                  <a:ext cx="371833" cy="553998"/>
                </a:xfrm>
                <a:prstGeom prst="rect">
                  <a:avLst/>
                </a:prstGeom>
                <a:blipFill>
                  <a:blip r:embed="rId3"/>
                  <a:stretch>
                    <a:fillRect l="-32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FB300C9-CF67-1744-AEB1-03BED900B722}"/>
              </a:ext>
            </a:extLst>
          </p:cNvPr>
          <p:cNvSpPr txBox="1"/>
          <p:nvPr/>
        </p:nvSpPr>
        <p:spPr>
          <a:xfrm>
            <a:off x="3788430" y="931624"/>
            <a:ext cx="502894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Three outcomes: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b="0" dirty="0"/>
              <a:t>Ejection of lower-mass planet</a:t>
            </a:r>
          </a:p>
          <a:p>
            <a:pPr marL="342900" indent="-342900">
              <a:buAutoNum type="arabicPeriod"/>
            </a:pPr>
            <a:r>
              <a:rPr lang="en-US" b="0" dirty="0"/>
              <a:t>Planet-planet collision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b="0" dirty="0"/>
              <a:t>Injection into the the near vicinity of star</a:t>
            </a:r>
          </a:p>
          <a:p>
            <a:endParaRPr lang="en-US" b="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37F524-1064-CE42-859A-E1407DF0F5AD}"/>
              </a:ext>
            </a:extLst>
          </p:cNvPr>
          <p:cNvSpPr txBox="1"/>
          <p:nvPr/>
        </p:nvSpPr>
        <p:spPr>
          <a:xfrm>
            <a:off x="3541986" y="3422497"/>
            <a:ext cx="47975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9E0000"/>
                </a:solidFill>
              </a:rPr>
              <a:t>Two BHs in unstable orbits around a SMBH: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39BFED-7C74-5B47-BD34-36FEEC404C29}"/>
              </a:ext>
            </a:extLst>
          </p:cNvPr>
          <p:cNvSpPr txBox="1"/>
          <p:nvPr/>
        </p:nvSpPr>
        <p:spPr>
          <a:xfrm>
            <a:off x="3541986" y="4057718"/>
            <a:ext cx="41216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/>
              <a:t>Since </a:t>
            </a:r>
          </a:p>
          <a:p>
            <a:r>
              <a:rPr lang="en-US" sz="1800" b="0" dirty="0"/>
              <a:t>Ejection and injection are not possible </a:t>
            </a:r>
          </a:p>
          <a:p>
            <a:r>
              <a:rPr lang="en-US" sz="1800" b="0" dirty="0"/>
              <a:t>     (takes many orbits &gt; Hubble time)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2EE786-B4F4-434A-969E-5281A2A07A33}"/>
              </a:ext>
            </a:extLst>
          </p:cNvPr>
          <p:cNvSpPr txBox="1"/>
          <p:nvPr/>
        </p:nvSpPr>
        <p:spPr>
          <a:xfrm>
            <a:off x="3541986" y="5755251"/>
            <a:ext cx="56669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è"/>
            </a:pPr>
            <a:r>
              <a:rPr lang="en-US" sz="1800" b="0" dirty="0">
                <a:solidFill>
                  <a:srgbClr val="0432FF"/>
                </a:solidFill>
                <a:sym typeface="Wingdings" pitchFamily="2" charset="2"/>
              </a:rPr>
              <a:t>The two BHs undergo “chaotic” motion, experience</a:t>
            </a:r>
          </a:p>
          <a:p>
            <a:r>
              <a:rPr lang="en-US" sz="1800" b="0" dirty="0">
                <a:solidFill>
                  <a:srgbClr val="0432FF"/>
                </a:solidFill>
                <a:sym typeface="Wingdings" pitchFamily="2" charset="2"/>
              </a:rPr>
              <a:t>     recurring closer encounters (separation &lt; R</a:t>
            </a:r>
            <a:r>
              <a:rPr lang="en-US" sz="1800" b="0" baseline="-25000" dirty="0">
                <a:solidFill>
                  <a:srgbClr val="0432FF"/>
                </a:solidFill>
                <a:sym typeface="Wingdings" pitchFamily="2" charset="2"/>
              </a:rPr>
              <a:t>H</a:t>
            </a:r>
            <a:r>
              <a:rPr lang="en-US" sz="1800" b="0" dirty="0">
                <a:solidFill>
                  <a:srgbClr val="0432FF"/>
                </a:solidFill>
                <a:sym typeface="Wingdings" pitchFamily="2" charset="2"/>
              </a:rPr>
              <a:t>)</a:t>
            </a:r>
            <a:endParaRPr lang="en-US" sz="1800" b="0" dirty="0">
              <a:solidFill>
                <a:srgbClr val="0432FF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FF92AFA-8603-FF43-8F1E-1318A013E4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4350" y="4100341"/>
            <a:ext cx="1917044" cy="28054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55DB248-80D5-AFB9-60CD-E6650D9E87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0049" y="5154798"/>
            <a:ext cx="2362101" cy="38882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0DBBD38-DA00-8481-1E27-E605D9D0C670}"/>
              </a:ext>
            </a:extLst>
          </p:cNvPr>
          <p:cNvSpPr txBox="1"/>
          <p:nvPr/>
        </p:nvSpPr>
        <p:spPr>
          <a:xfrm>
            <a:off x="3788430" y="5098674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/>
              <a:t>Since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DB7F3B-39AC-4DCE-66D2-D2C5CC14E758}"/>
              </a:ext>
            </a:extLst>
          </p:cNvPr>
          <p:cNvSpPr txBox="1"/>
          <p:nvPr/>
        </p:nvSpPr>
        <p:spPr>
          <a:xfrm>
            <a:off x="5265683" y="2942897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08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5" grpId="0"/>
      <p:bldP spid="20" grpId="0"/>
      <p:bldP spid="1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B1062F-F0AD-F249-BC4C-A870ABDCF522}"/>
              </a:ext>
            </a:extLst>
          </p:cNvPr>
          <p:cNvSpPr txBox="1"/>
          <p:nvPr/>
        </p:nvSpPr>
        <p:spPr>
          <a:xfrm>
            <a:off x="588579" y="662152"/>
            <a:ext cx="3477555" cy="12279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9E0000"/>
                </a:solidFill>
              </a:rPr>
              <a:t>For VERY close encounter:</a:t>
            </a:r>
          </a:p>
          <a:p>
            <a:r>
              <a:rPr lang="en-US" dirty="0"/>
              <a:t>      </a:t>
            </a:r>
          </a:p>
          <a:p>
            <a:pPr>
              <a:lnSpc>
                <a:spcPct val="200000"/>
              </a:lnSpc>
            </a:pPr>
            <a:r>
              <a:rPr lang="en-US" sz="2000" dirty="0"/>
              <a:t>     </a:t>
            </a:r>
            <a:r>
              <a:rPr lang="en-US" sz="1800" b="0" dirty="0"/>
              <a:t>GW emission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D78306-0D74-8048-A6B3-19B2E444B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1509" y="1376027"/>
            <a:ext cx="2889249" cy="679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DA60ED-D39F-0A44-9C3C-A881722A3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0538" y="2250632"/>
            <a:ext cx="5002924" cy="619049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7CA1025A-A90F-094C-8E2B-27BE6D0F24D5}"/>
              </a:ext>
            </a:extLst>
          </p:cNvPr>
          <p:cNvSpPr/>
          <p:nvPr/>
        </p:nvSpPr>
        <p:spPr>
          <a:xfrm>
            <a:off x="990600" y="2460308"/>
            <a:ext cx="659776" cy="19969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CD445B-F0C8-F347-9851-22EE197D7CF7}"/>
              </a:ext>
            </a:extLst>
          </p:cNvPr>
          <p:cNvSpPr txBox="1"/>
          <p:nvPr/>
        </p:nvSpPr>
        <p:spPr>
          <a:xfrm>
            <a:off x="3200400" y="3105834"/>
            <a:ext cx="48782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/>
              <a:t>Capture radius for forming “permanent” binary</a:t>
            </a:r>
          </a:p>
          <a:p>
            <a:r>
              <a:rPr lang="en-US" sz="1800" b="0" dirty="0"/>
              <a:t>due to GW bremsstrahlung</a:t>
            </a:r>
          </a:p>
        </p:txBody>
      </p:sp>
    </p:spTree>
    <p:extLst>
      <p:ext uri="{BB962C8B-B14F-4D97-AF65-F5344CB8AC3E}">
        <p14:creationId xmlns:p14="http://schemas.microsoft.com/office/powerpoint/2010/main" val="34999664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BEA5723-ACA3-7B4F-9259-F37CAF89BE16}"/>
              </a:ext>
            </a:extLst>
          </p:cNvPr>
          <p:cNvSpPr txBox="1"/>
          <p:nvPr/>
        </p:nvSpPr>
        <p:spPr>
          <a:xfrm>
            <a:off x="448686" y="353163"/>
            <a:ext cx="869531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AD0000"/>
                </a:solidFill>
              </a:rPr>
              <a:t>How likely/often does this happen?</a:t>
            </a:r>
          </a:p>
          <a:p>
            <a:r>
              <a:rPr lang="en-US" sz="2400" b="0" dirty="0">
                <a:solidFill>
                  <a:srgbClr val="AD0000"/>
                </a:solidFill>
              </a:rPr>
              <a:t>(“loss cone” problem…)</a:t>
            </a:r>
          </a:p>
          <a:p>
            <a:endParaRPr lang="en-US" sz="2400" dirty="0">
              <a:solidFill>
                <a:srgbClr val="800000"/>
              </a:solidFill>
            </a:endParaRPr>
          </a:p>
          <a:p>
            <a:r>
              <a:rPr lang="en-US" b="0" dirty="0"/>
              <a:t>Probability of very close encounters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686B00-2810-A84F-B377-73C8C28E0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559" y="2590797"/>
            <a:ext cx="1137624" cy="5515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958867-861C-FD4F-BAC4-6954DA894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703" y="3387542"/>
            <a:ext cx="1862959" cy="2735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090E1B7-D312-1B9A-3696-9A669D6A85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1511763"/>
            <a:ext cx="3376472" cy="2580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B40AD1-576D-BACF-5E6D-C9DE3E00D8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9798" y="1812343"/>
            <a:ext cx="4369457" cy="3533894"/>
          </a:xfrm>
          <a:prstGeom prst="rect">
            <a:avLst/>
          </a:prstGeom>
        </p:spPr>
      </p:pic>
      <p:sp>
        <p:nvSpPr>
          <p:cNvPr id="12" name="Left-Right Arrow 11">
            <a:extLst>
              <a:ext uri="{FF2B5EF4-FFF2-40B4-BE49-F238E27FC236}">
                <a16:creationId xmlns:a16="http://schemas.microsoft.com/office/drawing/2014/main" id="{A6CAB92C-148B-5597-BDFC-BF32A845E246}"/>
              </a:ext>
            </a:extLst>
          </p:cNvPr>
          <p:cNvSpPr/>
          <p:nvPr/>
        </p:nvSpPr>
        <p:spPr>
          <a:xfrm flipV="1">
            <a:off x="1134287" y="2725678"/>
            <a:ext cx="325820" cy="11963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850DADE-6AC2-3794-D9FC-3F714BCE26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8174" y="5413825"/>
            <a:ext cx="840930" cy="2705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7B049F-738A-6869-7178-05FFE91F8F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548" y="5718544"/>
            <a:ext cx="4999815" cy="4598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06BDF1-B201-11AD-1941-57E0EA3C88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6629" y="1982761"/>
            <a:ext cx="1713896" cy="5016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060EECC-B949-0374-D45A-1F42BC63E6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07301" y="6178432"/>
            <a:ext cx="1740897" cy="49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65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1CC25D9-5DA1-7344-AD91-2AB4DB2F344D}"/>
              </a:ext>
            </a:extLst>
          </p:cNvPr>
          <p:cNvSpPr txBox="1"/>
          <p:nvPr/>
        </p:nvSpPr>
        <p:spPr>
          <a:xfrm>
            <a:off x="643156" y="959228"/>
            <a:ext cx="60647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4927FF"/>
                </a:solidFill>
              </a:rPr>
              <a:t>Two BHs get captured into a (very eccentric) binary </a:t>
            </a:r>
          </a:p>
          <a:p>
            <a:r>
              <a:rPr lang="en-US" b="0" dirty="0">
                <a:solidFill>
                  <a:srgbClr val="4927FF"/>
                </a:solidFill>
              </a:rPr>
              <a:t>via GW bremsstrahlung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574159-422B-554B-9440-84D680C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680" y="2040117"/>
            <a:ext cx="5702969" cy="5065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45B3DF-C7A0-274A-9088-7CE5D8657A88}"/>
              </a:ext>
            </a:extLst>
          </p:cNvPr>
          <p:cNvSpPr txBox="1"/>
          <p:nvPr/>
        </p:nvSpPr>
        <p:spPr>
          <a:xfrm>
            <a:off x="695137" y="2823489"/>
            <a:ext cx="5814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/>
              <a:t>Once captured, it will take a few orbital period to merge</a:t>
            </a:r>
          </a:p>
          <a:p>
            <a:r>
              <a:rPr lang="en-US" sz="1800" b="0" dirty="0"/>
              <a:t>                          it enters LIGO band with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B560D5-A5B2-5C6B-EC1D-C4907ED4EC80}"/>
              </a:ext>
            </a:extLst>
          </p:cNvPr>
          <p:cNvSpPr txBox="1"/>
          <p:nvPr/>
        </p:nvSpPr>
        <p:spPr>
          <a:xfrm>
            <a:off x="719959" y="3876982"/>
            <a:ext cx="61398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0432FF"/>
                </a:solidFill>
              </a:rPr>
              <a:t>This mechanism always produces eccentric mergers</a:t>
            </a:r>
          </a:p>
          <a:p>
            <a:endParaRPr lang="en-US" b="0" dirty="0">
              <a:solidFill>
                <a:srgbClr val="0432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9FE8C8-6220-9AF7-52EB-74559F237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3156900"/>
            <a:ext cx="831850" cy="2721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ED3E9B-80D9-D2B9-56B5-521BDBC4436D}"/>
              </a:ext>
            </a:extLst>
          </p:cNvPr>
          <p:cNvSpPr txBox="1"/>
          <p:nvPr/>
        </p:nvSpPr>
        <p:spPr>
          <a:xfrm>
            <a:off x="5670994" y="4584868"/>
            <a:ext cx="21339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/>
              <a:t>Li, Lai &amp; </a:t>
            </a:r>
            <a:r>
              <a:rPr lang="en-US" sz="1600" b="0" dirty="0" err="1"/>
              <a:t>Rodet</a:t>
            </a:r>
            <a:r>
              <a:rPr lang="en-US" sz="1600" b="0" dirty="0"/>
              <a:t> 2022</a:t>
            </a:r>
          </a:p>
          <a:p>
            <a:r>
              <a:rPr lang="en-US" sz="1600" b="0" dirty="0"/>
              <a:t>Rom, Sari &amp; Lai 2024</a:t>
            </a:r>
          </a:p>
        </p:txBody>
      </p:sp>
    </p:spTree>
    <p:extLst>
      <p:ext uri="{BB962C8B-B14F-4D97-AF65-F5344CB8AC3E}">
        <p14:creationId xmlns:p14="http://schemas.microsoft.com/office/powerpoint/2010/main" val="21513686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EA488B-0503-5D41-7CA8-5A42BED08A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476488"/>
            <a:ext cx="8229600" cy="669156"/>
          </a:xfrm>
        </p:spPr>
        <p:txBody>
          <a:bodyPr/>
          <a:lstStyle/>
          <a:p>
            <a:r>
              <a:rPr lang="en-US" dirty="0">
                <a:solidFill>
                  <a:srgbClr val="800000"/>
                </a:solidFill>
              </a:rPr>
              <a:t>Gas Effects:  Formation of BH binaries</a:t>
            </a:r>
          </a:p>
          <a:p>
            <a:r>
              <a:rPr lang="en-US" b="0" dirty="0">
                <a:solidFill>
                  <a:srgbClr val="800000"/>
                </a:solidFill>
              </a:rPr>
              <a:t>hydrodynamics simulations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B4091935-115F-53CC-B680-27F9557FA7B1}"/>
                  </a:ext>
                </a:extLst>
              </p:cNvPr>
              <p:cNvSpPr>
                <a:spLocks noGrp="1"/>
              </p:cNvSpPr>
              <p:nvPr>
                <p:ph type="body" sz="quarter" idx="19"/>
              </p:nvPr>
            </p:nvSpPr>
            <p:spPr>
              <a:xfrm>
                <a:off x="4636717" y="2116473"/>
                <a:ext cx="4803995" cy="3195638"/>
              </a:xfrm>
            </p:spPr>
            <p:txBody>
              <a:bodyPr/>
              <a:lstStyle/>
              <a:p>
                <a:r>
                  <a:rPr lang="en-US" sz="1800" dirty="0"/>
                  <a:t>Initial condition:</a:t>
                </a:r>
                <a:br>
                  <a:rPr lang="en-US" sz="18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𝒂</m:t>
                        </m:r>
                      </m:e>
                      <m:sub>
                        <m:r>
                          <a:rPr lang="en-US" sz="1800" b="1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𝟐</m:t>
                        </m:r>
                      </m:sub>
                    </m:sSub>
                    <m:r>
                      <a:rPr lang="en-US" sz="1800" b="1" i="1">
                        <a:solidFill>
                          <a:schemeClr val="tx1"/>
                        </a:solidFill>
                        <a:latin typeface="Cambria Math" charset="0"/>
                      </a:rPr>
                      <m:t>−</m:t>
                    </m:r>
                    <m:sSub>
                      <m:sSubPr>
                        <m:ctrlPr>
                          <a:rPr lang="en-US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𝒂</m:t>
                        </m:r>
                      </m:e>
                      <m:sub>
                        <m:r>
                          <a:rPr lang="en-US" sz="1800" b="1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𝟏</m:t>
                        </m:r>
                      </m:sub>
                    </m:sSub>
                    <m:r>
                      <a:rPr lang="en-US" sz="1800" b="1" i="1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r>
                      <a:rPr lang="en-US" sz="1800" b="1" i="1">
                        <a:solidFill>
                          <a:schemeClr val="tx1"/>
                        </a:solidFill>
                        <a:latin typeface="Cambria Math" charset="0"/>
                      </a:rPr>
                      <m:t>𝟐</m:t>
                    </m:r>
                    <m:sSub>
                      <m:sSubPr>
                        <m:ctrlPr>
                          <a:rPr lang="en-US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𝑹</m:t>
                        </m:r>
                      </m:e>
                      <m:sub>
                        <m:r>
                          <a:rPr lang="en-US" sz="1800" b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𝐇</m:t>
                        </m:r>
                      </m:sub>
                    </m:sSub>
                  </m:oMath>
                </a14:m>
                <a:endParaRPr lang="en-US" sz="1800" dirty="0"/>
              </a:p>
              <a:p>
                <a:pPr marL="457188" lvl="1" indent="0">
                  <a:buNone/>
                </a:pPr>
                <a:br>
                  <a:rPr lang="en-US" sz="1800" b="1" dirty="0">
                    <a:solidFill>
                      <a:schemeClr val="accent1"/>
                    </a:solidFill>
                  </a:rPr>
                </a:br>
                <a:endParaRPr lang="en-US" sz="1800" dirty="0"/>
              </a:p>
              <a:p>
                <a:pPr lvl="1"/>
                <a:endParaRPr lang="en-US" dirty="0">
                  <a:latin typeface="+mn-lt"/>
                </a:endParaRPr>
              </a:p>
              <a:p>
                <a:r>
                  <a:rPr lang="en-US" sz="1600" dirty="0"/>
                  <a:t>Simulation setup:</a:t>
                </a:r>
              </a:p>
              <a:p>
                <a:pPr marL="230187" lvl="1" indent="0">
                  <a:buNone/>
                </a:pPr>
                <a:r>
                  <a:rPr lang="en-US" sz="1600" dirty="0"/>
                  <a:t>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SMBH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=1,   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−5</m:t>
                        </m:r>
                      </m:sup>
                    </m:sSup>
                    <m:r>
                      <a:rPr lang="en-US" sz="1600" i="1">
                        <a:latin typeface="Cambria Math" panose="02040503050406030204" pitchFamily="18" charset="0"/>
                      </a:rPr>
                      <m:t>,   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=5×</m:t>
                    </m:r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−6</m:t>
                        </m:r>
                      </m:sup>
                    </m:sSup>
                  </m:oMath>
                </a14:m>
                <a:endParaRPr lang="en-US" sz="1600" dirty="0"/>
              </a:p>
              <a:p>
                <a:pPr marL="230187" lvl="1" indent="0">
                  <a:buNone/>
                </a:pPr>
                <a:r>
                  <a:rPr lang="en-US" sz="1600" dirty="0"/>
                  <a:t>- Thin disk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=0.01</m:t>
                    </m:r>
                  </m:oMath>
                </a14:m>
                <a:r>
                  <a:rPr lang="en-US" sz="1600" dirty="0"/>
                  <a:t>, low viscosity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=0.01</m:t>
                    </m:r>
                  </m:oMath>
                </a14:m>
                <a:r>
                  <a:rPr lang="en-US" sz="1600" dirty="0"/>
                  <a:t>.</a:t>
                </a:r>
              </a:p>
              <a:p>
                <a:pPr marL="230187" lvl="1" indent="0">
                  <a:buNone/>
                </a:pPr>
                <a:r>
                  <a:rPr lang="en-US" sz="1600" dirty="0"/>
                  <a:t>- Isothermal disk.</a:t>
                </a:r>
              </a:p>
              <a:p>
                <a:pPr marL="230187" lvl="1" indent="0">
                  <a:buNone/>
                </a:pPr>
                <a:r>
                  <a:rPr lang="en-US" sz="1600" dirty="0"/>
                  <a:t>- High resolution with 50</a:t>
                </a:r>
                <a:r>
                  <a:rPr lang="en-US" sz="1600" dirty="0">
                    <a:sym typeface="Wingdings"/>
                  </a:rPr>
                  <a:t></a:t>
                </a:r>
                <a:r>
                  <a:rPr lang="en-US" sz="1600" dirty="0"/>
                  <a:t>100 grid cells per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en-US" sz="1600" dirty="0"/>
                  <a:t>,    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=0.017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1600" dirty="0"/>
              </a:p>
              <a:p>
                <a:pPr lvl="1"/>
                <a:endParaRPr lang="en-US" sz="16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B4091935-115F-53CC-B680-27F9557FA7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9"/>
              </p:nvPr>
            </p:nvSpPr>
            <p:spPr>
              <a:xfrm>
                <a:off x="4636717" y="2116473"/>
                <a:ext cx="4803995" cy="3195638"/>
              </a:xfrm>
              <a:blipFill>
                <a:blip r:embed="rId3"/>
                <a:stretch>
                  <a:fillRect l="-2902" t="-2372" r="-2375" b="-10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Google Shape;79;p17">
            <a:extLst>
              <a:ext uri="{FF2B5EF4-FFF2-40B4-BE49-F238E27FC236}">
                <a16:creationId xmlns:a16="http://schemas.microsoft.com/office/drawing/2014/main" id="{6C838E37-9D4C-2597-F667-F941476192B0}"/>
              </a:ext>
            </a:extLst>
          </p:cNvPr>
          <p:cNvSpPr/>
          <p:nvPr/>
        </p:nvSpPr>
        <p:spPr>
          <a:xfrm>
            <a:off x="1819380" y="3402616"/>
            <a:ext cx="331500" cy="3315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5" name="Google Shape;80;p17">
            <a:extLst>
              <a:ext uri="{FF2B5EF4-FFF2-40B4-BE49-F238E27FC236}">
                <a16:creationId xmlns:a16="http://schemas.microsoft.com/office/drawing/2014/main" id="{63BC3C54-9894-A866-1E80-9542BCDEF280}"/>
              </a:ext>
            </a:extLst>
          </p:cNvPr>
          <p:cNvSpPr/>
          <p:nvPr/>
        </p:nvSpPr>
        <p:spPr>
          <a:xfrm>
            <a:off x="686880" y="2270116"/>
            <a:ext cx="2596500" cy="2596500"/>
          </a:xfrm>
          <a:prstGeom prst="ellipse">
            <a:avLst/>
          </a:prstGeom>
          <a:noFill/>
          <a:ln w="28575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6" name="Google Shape;81;p17">
            <a:extLst>
              <a:ext uri="{FF2B5EF4-FFF2-40B4-BE49-F238E27FC236}">
                <a16:creationId xmlns:a16="http://schemas.microsoft.com/office/drawing/2014/main" id="{3D9D076A-639C-BF6B-B461-7F681264C6C5}"/>
              </a:ext>
            </a:extLst>
          </p:cNvPr>
          <p:cNvSpPr/>
          <p:nvPr/>
        </p:nvSpPr>
        <p:spPr>
          <a:xfrm>
            <a:off x="1096530" y="2679766"/>
            <a:ext cx="1777200" cy="1777200"/>
          </a:xfrm>
          <a:prstGeom prst="ellipse">
            <a:avLst/>
          </a:prstGeom>
          <a:noFill/>
          <a:ln w="28575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grpSp>
        <p:nvGrpSpPr>
          <p:cNvPr id="7" name="Google Shape;90;p17">
            <a:extLst>
              <a:ext uri="{FF2B5EF4-FFF2-40B4-BE49-F238E27FC236}">
                <a16:creationId xmlns:a16="http://schemas.microsoft.com/office/drawing/2014/main" id="{5F81B8E9-783F-9B2A-85E8-B85363362CEF}"/>
              </a:ext>
            </a:extLst>
          </p:cNvPr>
          <p:cNvGrpSpPr/>
          <p:nvPr/>
        </p:nvGrpSpPr>
        <p:grpSpPr>
          <a:xfrm rot="414802">
            <a:off x="2066084" y="2207297"/>
            <a:ext cx="235601" cy="151200"/>
            <a:chOff x="4262249" y="4157533"/>
            <a:chExt cx="235601" cy="151200"/>
          </a:xfrm>
          <a:solidFill>
            <a:schemeClr val="tx1"/>
          </a:solidFill>
        </p:grpSpPr>
        <p:sp>
          <p:nvSpPr>
            <p:cNvPr id="8" name="Google Shape;91;p17">
              <a:extLst>
                <a:ext uri="{FF2B5EF4-FFF2-40B4-BE49-F238E27FC236}">
                  <a16:creationId xmlns:a16="http://schemas.microsoft.com/office/drawing/2014/main" id="{C1A90DC4-31DA-544C-CA5C-320942208B67}"/>
                </a:ext>
              </a:extLst>
            </p:cNvPr>
            <p:cNvSpPr/>
            <p:nvPr/>
          </p:nvSpPr>
          <p:spPr>
            <a:xfrm rot="-12997">
              <a:off x="4262248" y="4157833"/>
              <a:ext cx="158701" cy="150600"/>
            </a:xfrm>
            <a:prstGeom prst="leftArrow">
              <a:avLst>
                <a:gd name="adj1" fmla="val 27675"/>
                <a:gd name="adj2" fmla="val 5000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9" name="Google Shape;92;p17">
              <a:extLst>
                <a:ext uri="{FF2B5EF4-FFF2-40B4-BE49-F238E27FC236}">
                  <a16:creationId xmlns:a16="http://schemas.microsoft.com/office/drawing/2014/main" id="{FC67BE56-FF8F-58EE-2446-16FCE682F86F}"/>
                </a:ext>
              </a:extLst>
            </p:cNvPr>
            <p:cNvSpPr/>
            <p:nvPr/>
          </p:nvSpPr>
          <p:spPr>
            <a:xfrm>
              <a:off x="4370950" y="4169675"/>
              <a:ext cx="126900" cy="1269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</p:grpSp>
      <p:grpSp>
        <p:nvGrpSpPr>
          <p:cNvPr id="10" name="Google Shape;93;p17">
            <a:extLst>
              <a:ext uri="{FF2B5EF4-FFF2-40B4-BE49-F238E27FC236}">
                <a16:creationId xmlns:a16="http://schemas.microsoft.com/office/drawing/2014/main" id="{CFCAB7C0-61E0-43D3-7C02-5963BA9E509B}"/>
              </a:ext>
            </a:extLst>
          </p:cNvPr>
          <p:cNvGrpSpPr/>
          <p:nvPr/>
        </p:nvGrpSpPr>
        <p:grpSpPr>
          <a:xfrm rot="3313620">
            <a:off x="2600267" y="3003095"/>
            <a:ext cx="235598" cy="151198"/>
            <a:chOff x="4262249" y="4157533"/>
            <a:chExt cx="235601" cy="151200"/>
          </a:xfrm>
          <a:solidFill>
            <a:schemeClr val="tx1"/>
          </a:solidFill>
        </p:grpSpPr>
        <p:sp>
          <p:nvSpPr>
            <p:cNvPr id="11" name="Google Shape;94;p17">
              <a:extLst>
                <a:ext uri="{FF2B5EF4-FFF2-40B4-BE49-F238E27FC236}">
                  <a16:creationId xmlns:a16="http://schemas.microsoft.com/office/drawing/2014/main" id="{27BBADF4-946E-BCBF-51ED-D4A81CA7548F}"/>
                </a:ext>
              </a:extLst>
            </p:cNvPr>
            <p:cNvSpPr/>
            <p:nvPr/>
          </p:nvSpPr>
          <p:spPr>
            <a:xfrm rot="-12997">
              <a:off x="4262248" y="4157833"/>
              <a:ext cx="158701" cy="150600"/>
            </a:xfrm>
            <a:prstGeom prst="leftArrow">
              <a:avLst>
                <a:gd name="adj1" fmla="val 27675"/>
                <a:gd name="adj2" fmla="val 5000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12" name="Google Shape;95;p17">
              <a:extLst>
                <a:ext uri="{FF2B5EF4-FFF2-40B4-BE49-F238E27FC236}">
                  <a16:creationId xmlns:a16="http://schemas.microsoft.com/office/drawing/2014/main" id="{15BD616C-328F-9F42-3812-C9C978C5B75E}"/>
                </a:ext>
              </a:extLst>
            </p:cNvPr>
            <p:cNvSpPr/>
            <p:nvPr/>
          </p:nvSpPr>
          <p:spPr>
            <a:xfrm>
              <a:off x="4370950" y="4169675"/>
              <a:ext cx="126900" cy="1269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</p:grpSp>
      <p:sp>
        <p:nvSpPr>
          <p:cNvPr id="13" name="Google Shape;86;p17">
            <a:extLst>
              <a:ext uri="{FF2B5EF4-FFF2-40B4-BE49-F238E27FC236}">
                <a16:creationId xmlns:a16="http://schemas.microsoft.com/office/drawing/2014/main" id="{7BEBFFEA-0719-CD35-7C73-432A6FF6181A}"/>
              </a:ext>
            </a:extLst>
          </p:cNvPr>
          <p:cNvSpPr txBox="1"/>
          <p:nvPr/>
        </p:nvSpPr>
        <p:spPr>
          <a:xfrm>
            <a:off x="1716002" y="3579566"/>
            <a:ext cx="415431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98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M</a:t>
            </a:r>
            <a:endParaRPr dirty="0">
              <a:solidFill>
                <a:srgbClr val="98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Google Shape;86;p17">
                <a:extLst>
                  <a:ext uri="{FF2B5EF4-FFF2-40B4-BE49-F238E27FC236}">
                    <a16:creationId xmlns:a16="http://schemas.microsoft.com/office/drawing/2014/main" id="{2957E52E-8A9A-7986-A264-547B5038824B}"/>
                  </a:ext>
                </a:extLst>
              </p:cNvPr>
              <p:cNvSpPr txBox="1"/>
              <p:nvPr/>
            </p:nvSpPr>
            <p:spPr>
              <a:xfrm>
                <a:off x="2728110" y="3000366"/>
                <a:ext cx="458828" cy="4924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>
                              <a:solidFill>
                                <a:srgbClr val="980000"/>
                              </a:solidFill>
                              <a:latin typeface="Cambria Math" panose="02040503050406030204" pitchFamily="18" charset="0"/>
                              <a:ea typeface="Old Standard TT"/>
                              <a:cs typeface="Old Standard TT"/>
                              <a:sym typeface="Old Standard TT"/>
                            </a:rPr>
                          </m:ctrlPr>
                        </m:sSubPr>
                        <m:e>
                          <m:r>
                            <a:rPr lang="en-US" b="0" i="1">
                              <a:solidFill>
                                <a:srgbClr val="980000"/>
                              </a:solidFill>
                              <a:latin typeface="Cambria Math" panose="02040503050406030204" pitchFamily="18" charset="0"/>
                              <a:ea typeface="Old Standard TT"/>
                              <a:cs typeface="Old Standard TT"/>
                              <a:sym typeface="Old Standard TT"/>
                            </a:rPr>
                            <m:t>𝑚</m:t>
                          </m:r>
                        </m:e>
                        <m:sub>
                          <m:r>
                            <a:rPr lang="en-US" b="0" i="1">
                              <a:solidFill>
                                <a:srgbClr val="980000"/>
                              </a:solidFill>
                              <a:latin typeface="Cambria Math" panose="02040503050406030204" pitchFamily="18" charset="0"/>
                              <a:ea typeface="Old Standard TT"/>
                              <a:cs typeface="Old Standard TT"/>
                              <a:sym typeface="Old Standard TT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dirty="0">
                  <a:solidFill>
                    <a:srgbClr val="980000"/>
                  </a:solidFill>
                  <a:latin typeface="Old Standard TT"/>
                  <a:ea typeface="Old Standard TT"/>
                  <a:cs typeface="Old Standard TT"/>
                  <a:sym typeface="Old Standard TT"/>
                </a:endParaRPr>
              </a:p>
            </p:txBody>
          </p:sp>
        </mc:Choice>
        <mc:Fallback xmlns="">
          <p:sp>
            <p:nvSpPr>
              <p:cNvPr id="14" name="Google Shape;86;p17">
                <a:extLst>
                  <a:ext uri="{FF2B5EF4-FFF2-40B4-BE49-F238E27FC236}">
                    <a16:creationId xmlns:a16="http://schemas.microsoft.com/office/drawing/2014/main" id="{2957E52E-8A9A-7986-A264-547B503882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8110" y="3000366"/>
                <a:ext cx="458828" cy="49241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Google Shape;86;p17">
                <a:extLst>
                  <a:ext uri="{FF2B5EF4-FFF2-40B4-BE49-F238E27FC236}">
                    <a16:creationId xmlns:a16="http://schemas.microsoft.com/office/drawing/2014/main" id="{6E1431D4-7DC0-7B98-A170-FA02455E5B31}"/>
                  </a:ext>
                </a:extLst>
              </p:cNvPr>
              <p:cNvSpPr txBox="1"/>
              <p:nvPr/>
            </p:nvSpPr>
            <p:spPr>
              <a:xfrm>
                <a:off x="1755716" y="2160081"/>
                <a:ext cx="458828" cy="4924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>
                              <a:solidFill>
                                <a:srgbClr val="980000"/>
                              </a:solidFill>
                              <a:latin typeface="Cambria Math" panose="02040503050406030204" pitchFamily="18" charset="0"/>
                              <a:ea typeface="Old Standard TT"/>
                              <a:cs typeface="Old Standard TT"/>
                              <a:sym typeface="Old Standard TT"/>
                            </a:rPr>
                          </m:ctrlPr>
                        </m:sSubPr>
                        <m:e>
                          <m:r>
                            <a:rPr lang="en-US" b="0" i="1">
                              <a:solidFill>
                                <a:srgbClr val="980000"/>
                              </a:solidFill>
                              <a:latin typeface="Cambria Math" panose="02040503050406030204" pitchFamily="18" charset="0"/>
                              <a:ea typeface="Old Standard TT"/>
                              <a:cs typeface="Old Standard TT"/>
                              <a:sym typeface="Old Standard TT"/>
                            </a:rPr>
                            <m:t>𝑚</m:t>
                          </m:r>
                        </m:e>
                        <m:sub>
                          <m:r>
                            <a:rPr lang="en-US" b="0" i="1">
                              <a:solidFill>
                                <a:srgbClr val="980000"/>
                              </a:solidFill>
                              <a:latin typeface="Cambria Math" panose="02040503050406030204" pitchFamily="18" charset="0"/>
                              <a:ea typeface="Old Standard TT"/>
                              <a:cs typeface="Old Standard TT"/>
                              <a:sym typeface="Old Standard TT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dirty="0">
                  <a:solidFill>
                    <a:srgbClr val="980000"/>
                  </a:solidFill>
                  <a:latin typeface="Old Standard TT"/>
                  <a:ea typeface="Old Standard TT"/>
                  <a:cs typeface="Old Standard TT"/>
                  <a:sym typeface="Old Standard TT"/>
                </a:endParaRPr>
              </a:p>
            </p:txBody>
          </p:sp>
        </mc:Choice>
        <mc:Fallback xmlns="">
          <p:sp>
            <p:nvSpPr>
              <p:cNvPr id="15" name="Google Shape;86;p17">
                <a:extLst>
                  <a:ext uri="{FF2B5EF4-FFF2-40B4-BE49-F238E27FC236}">
                    <a16:creationId xmlns:a16="http://schemas.microsoft.com/office/drawing/2014/main" id="{6E1431D4-7DC0-7B98-A170-FA02455E5B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5716" y="2160081"/>
                <a:ext cx="458828" cy="492412"/>
              </a:xfrm>
              <a:prstGeom prst="rect">
                <a:avLst/>
              </a:prstGeom>
              <a:blipFill>
                <a:blip r:embed="rId5"/>
                <a:stretch>
                  <a:fillRect r="-27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D907E37-6D8B-D18A-7044-F6160FED6F7F}"/>
              </a:ext>
            </a:extLst>
          </p:cNvPr>
          <p:cNvCxnSpPr>
            <a:cxnSpLocks/>
          </p:cNvCxnSpPr>
          <p:nvPr/>
        </p:nvCxnSpPr>
        <p:spPr>
          <a:xfrm flipV="1">
            <a:off x="1988571" y="2265673"/>
            <a:ext cx="251294" cy="13025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6DF9F57-78FA-AFB1-F2C0-5C781D3B02A1}"/>
              </a:ext>
            </a:extLst>
          </p:cNvPr>
          <p:cNvCxnSpPr>
            <a:cxnSpLocks/>
          </p:cNvCxnSpPr>
          <p:nvPr/>
        </p:nvCxnSpPr>
        <p:spPr>
          <a:xfrm flipV="1">
            <a:off x="1928169" y="3099140"/>
            <a:ext cx="875159" cy="4884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Google Shape;86;p17">
                <a:extLst>
                  <a:ext uri="{FF2B5EF4-FFF2-40B4-BE49-F238E27FC236}">
                    <a16:creationId xmlns:a16="http://schemas.microsoft.com/office/drawing/2014/main" id="{220942AE-C262-B413-0D00-B3D6E32B1BD8}"/>
                  </a:ext>
                </a:extLst>
              </p:cNvPr>
              <p:cNvSpPr txBox="1"/>
              <p:nvPr/>
            </p:nvSpPr>
            <p:spPr>
              <a:xfrm>
                <a:off x="1762073" y="2661698"/>
                <a:ext cx="458828" cy="4924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>
                              <a:solidFill>
                                <a:srgbClr val="980000"/>
                              </a:solidFill>
                              <a:latin typeface="Cambria Math" panose="02040503050406030204" pitchFamily="18" charset="0"/>
                              <a:ea typeface="Old Standard TT"/>
                              <a:cs typeface="Old Standard TT"/>
                              <a:sym typeface="Old Standard TT"/>
                            </a:rPr>
                          </m:ctrlPr>
                        </m:sSubPr>
                        <m:e>
                          <m:r>
                            <a:rPr lang="en-US" b="0" i="1">
                              <a:solidFill>
                                <a:srgbClr val="980000"/>
                              </a:solidFill>
                              <a:latin typeface="Cambria Math" panose="02040503050406030204" pitchFamily="18" charset="0"/>
                              <a:ea typeface="Old Standard TT"/>
                              <a:cs typeface="Old Standard TT"/>
                              <a:sym typeface="Old Standard TT"/>
                            </a:rPr>
                            <m:t>𝑎</m:t>
                          </m:r>
                        </m:e>
                        <m:sub>
                          <m:r>
                            <a:rPr lang="en-US" b="0" i="1">
                              <a:solidFill>
                                <a:srgbClr val="980000"/>
                              </a:solidFill>
                              <a:latin typeface="Cambria Math" panose="02040503050406030204" pitchFamily="18" charset="0"/>
                              <a:ea typeface="Old Standard TT"/>
                              <a:cs typeface="Old Standard TT"/>
                              <a:sym typeface="Old Standard TT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dirty="0">
                  <a:solidFill>
                    <a:srgbClr val="980000"/>
                  </a:solidFill>
                  <a:latin typeface="Old Standard TT"/>
                  <a:ea typeface="Old Standard TT"/>
                  <a:cs typeface="Old Standard TT"/>
                  <a:sym typeface="Old Standard TT"/>
                </a:endParaRPr>
              </a:p>
            </p:txBody>
          </p:sp>
        </mc:Choice>
        <mc:Fallback xmlns="">
          <p:sp>
            <p:nvSpPr>
              <p:cNvPr id="18" name="Google Shape;86;p17">
                <a:extLst>
                  <a:ext uri="{FF2B5EF4-FFF2-40B4-BE49-F238E27FC236}">
                    <a16:creationId xmlns:a16="http://schemas.microsoft.com/office/drawing/2014/main" id="{220942AE-C262-B413-0D00-B3D6E32B1B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2073" y="2661698"/>
                <a:ext cx="458828" cy="4924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Google Shape;86;p17">
                <a:extLst>
                  <a:ext uri="{FF2B5EF4-FFF2-40B4-BE49-F238E27FC236}">
                    <a16:creationId xmlns:a16="http://schemas.microsoft.com/office/drawing/2014/main" id="{33D5E574-A27B-DC31-A64D-4CAD80F977AB}"/>
                  </a:ext>
                </a:extLst>
              </p:cNvPr>
              <p:cNvSpPr txBox="1"/>
              <p:nvPr/>
            </p:nvSpPr>
            <p:spPr>
              <a:xfrm>
                <a:off x="2243306" y="3197682"/>
                <a:ext cx="458828" cy="4924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>
                              <a:solidFill>
                                <a:srgbClr val="980000"/>
                              </a:solidFill>
                              <a:latin typeface="Cambria Math" panose="02040503050406030204" pitchFamily="18" charset="0"/>
                              <a:ea typeface="Old Standard TT"/>
                              <a:cs typeface="Old Standard TT"/>
                              <a:sym typeface="Old Standard TT"/>
                            </a:rPr>
                          </m:ctrlPr>
                        </m:sSubPr>
                        <m:e>
                          <m:r>
                            <a:rPr lang="en-US" b="0" i="1">
                              <a:solidFill>
                                <a:srgbClr val="980000"/>
                              </a:solidFill>
                              <a:latin typeface="Cambria Math" panose="02040503050406030204" pitchFamily="18" charset="0"/>
                              <a:ea typeface="Old Standard TT"/>
                              <a:cs typeface="Old Standard TT"/>
                              <a:sym typeface="Old Standard TT"/>
                            </a:rPr>
                            <m:t>𝑎</m:t>
                          </m:r>
                        </m:e>
                        <m:sub>
                          <m:r>
                            <a:rPr lang="en-US" b="0" i="1">
                              <a:solidFill>
                                <a:srgbClr val="980000"/>
                              </a:solidFill>
                              <a:latin typeface="Cambria Math" panose="02040503050406030204" pitchFamily="18" charset="0"/>
                              <a:ea typeface="Old Standard TT"/>
                              <a:cs typeface="Old Standard TT"/>
                              <a:sym typeface="Old Standard TT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dirty="0">
                  <a:solidFill>
                    <a:srgbClr val="980000"/>
                  </a:solidFill>
                  <a:latin typeface="Old Standard TT"/>
                  <a:ea typeface="Old Standard TT"/>
                  <a:cs typeface="Old Standard TT"/>
                  <a:sym typeface="Old Standard TT"/>
                </a:endParaRPr>
              </a:p>
            </p:txBody>
          </p:sp>
        </mc:Choice>
        <mc:Fallback xmlns="">
          <p:sp>
            <p:nvSpPr>
              <p:cNvPr id="19" name="Google Shape;86;p17">
                <a:extLst>
                  <a:ext uri="{FF2B5EF4-FFF2-40B4-BE49-F238E27FC236}">
                    <a16:creationId xmlns:a16="http://schemas.microsoft.com/office/drawing/2014/main" id="{33D5E574-A27B-DC31-A64D-4CAD80F977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3306" y="3197682"/>
                <a:ext cx="458828" cy="49241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809276A9-AD8F-FC49-F743-3C6A598465C4}"/>
              </a:ext>
            </a:extLst>
          </p:cNvPr>
          <p:cNvGrpSpPr/>
          <p:nvPr/>
        </p:nvGrpSpPr>
        <p:grpSpPr>
          <a:xfrm>
            <a:off x="-57463" y="1905000"/>
            <a:ext cx="4629463" cy="4060928"/>
            <a:chOff x="369670" y="1382733"/>
            <a:chExt cx="4016474" cy="3656704"/>
          </a:xfrm>
        </p:grpSpPr>
        <p:pic>
          <p:nvPicPr>
            <p:cNvPr id="21" name="Google Shape;97;p16">
              <a:extLst>
                <a:ext uri="{FF2B5EF4-FFF2-40B4-BE49-F238E27FC236}">
                  <a16:creationId xmlns:a16="http://schemas.microsoft.com/office/drawing/2014/main" id="{5126802A-FCD4-0178-8AB7-6AC287A781D6}"/>
                </a:ext>
              </a:extLst>
            </p:cNvPr>
            <p:cNvPicPr preferRelativeResize="0"/>
            <p:nvPr/>
          </p:nvPicPr>
          <p:blipFill>
            <a:blip r:embed="rId8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0076" y="1382733"/>
              <a:ext cx="3636068" cy="32583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98;p16">
              <a:extLst>
                <a:ext uri="{FF2B5EF4-FFF2-40B4-BE49-F238E27FC236}">
                  <a16:creationId xmlns:a16="http://schemas.microsoft.com/office/drawing/2014/main" id="{5B74ABCC-CDDC-00A4-7C32-BB114958475A}"/>
                </a:ext>
              </a:extLst>
            </p:cNvPr>
            <p:cNvSpPr txBox="1"/>
            <p:nvPr/>
          </p:nvSpPr>
          <p:spPr>
            <a:xfrm>
              <a:off x="2118489" y="4547025"/>
              <a:ext cx="1082100" cy="4924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" dirty="0">
                  <a:latin typeface="Proxima Nova"/>
                  <a:ea typeface="Proxima Nova"/>
                  <a:cs typeface="Proxima Nova"/>
                  <a:sym typeface="Proxima Nova"/>
                </a:rPr>
                <a:t>X  [R</a:t>
              </a:r>
              <a:r>
                <a:rPr lang="en" baseline="-25000" dirty="0">
                  <a:latin typeface="Proxima Nova"/>
                  <a:ea typeface="Proxima Nova"/>
                  <a:cs typeface="Proxima Nova"/>
                  <a:sym typeface="Proxima Nova"/>
                </a:rPr>
                <a:t>0</a:t>
              </a:r>
              <a:r>
                <a:rPr lang="en" dirty="0">
                  <a:latin typeface="Proxima Nova"/>
                  <a:ea typeface="Proxima Nova"/>
                  <a:cs typeface="Proxima Nova"/>
                  <a:sym typeface="Proxima Nova"/>
                </a:rPr>
                <a:t>]</a:t>
              </a:r>
              <a:endParaRPr dirty="0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23" name="Google Shape;99;p16">
              <a:extLst>
                <a:ext uri="{FF2B5EF4-FFF2-40B4-BE49-F238E27FC236}">
                  <a16:creationId xmlns:a16="http://schemas.microsoft.com/office/drawing/2014/main" id="{E9F9264A-9582-B766-0522-9DFFD00E9324}"/>
                </a:ext>
              </a:extLst>
            </p:cNvPr>
            <p:cNvSpPr txBox="1"/>
            <p:nvPr/>
          </p:nvSpPr>
          <p:spPr>
            <a:xfrm rot="16200000">
              <a:off x="74826" y="2582100"/>
              <a:ext cx="1082100" cy="4924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" dirty="0">
                  <a:latin typeface="Proxima Nova"/>
                  <a:ea typeface="Proxima Nova"/>
                  <a:cs typeface="Proxima Nova"/>
                  <a:sym typeface="Proxima Nova"/>
                </a:rPr>
                <a:t>Y  [R</a:t>
              </a:r>
              <a:r>
                <a:rPr lang="en" baseline="-25000" dirty="0">
                  <a:latin typeface="Proxima Nova"/>
                  <a:ea typeface="Proxima Nova"/>
                  <a:cs typeface="Proxima Nova"/>
                  <a:sym typeface="Proxima Nova"/>
                </a:rPr>
                <a:t>0</a:t>
              </a:r>
              <a:r>
                <a:rPr lang="en" dirty="0">
                  <a:latin typeface="Proxima Nova"/>
                  <a:ea typeface="Proxima Nova"/>
                  <a:cs typeface="Proxima Nova"/>
                  <a:sym typeface="Proxima Nova"/>
                </a:rPr>
                <a:t>]</a:t>
              </a:r>
              <a:endParaRPr dirty="0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E7F27E3-D954-F2E4-F1D7-A6347B571E45}"/>
              </a:ext>
            </a:extLst>
          </p:cNvPr>
          <p:cNvSpPr txBox="1"/>
          <p:nvPr/>
        </p:nvSpPr>
        <p:spPr>
          <a:xfrm>
            <a:off x="4800600" y="1077060"/>
            <a:ext cx="42064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err="1">
                <a:solidFill>
                  <a:schemeClr val="accent2"/>
                </a:solidFill>
              </a:rPr>
              <a:t>Jiaru</a:t>
            </a:r>
            <a:r>
              <a:rPr lang="en-US" sz="1600" b="0" dirty="0">
                <a:solidFill>
                  <a:schemeClr val="accent2"/>
                </a:solidFill>
              </a:rPr>
              <a:t> Li … Hui Li’s LANL group… 2023,2024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D9EEA3D-6D84-11A8-8830-FF8CD0C36CDA}"/>
              </a:ext>
            </a:extLst>
          </p:cNvPr>
          <p:cNvSpPr txBox="1"/>
          <p:nvPr/>
        </p:nvSpPr>
        <p:spPr>
          <a:xfrm>
            <a:off x="4038600" y="6162357"/>
            <a:ext cx="3480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rgbClr val="381CC7"/>
                </a:solidFill>
              </a:rPr>
              <a:t>See also Rowan et al. 2023,24;</a:t>
            </a:r>
          </a:p>
          <a:p>
            <a:r>
              <a:rPr lang="en-US" sz="1800" b="0" dirty="0">
                <a:solidFill>
                  <a:srgbClr val="381CC7"/>
                </a:solidFill>
              </a:rPr>
              <a:t>	 Whitehead et al 2024</a:t>
            </a:r>
          </a:p>
        </p:txBody>
      </p:sp>
    </p:spTree>
    <p:extLst>
      <p:ext uri="{BB962C8B-B14F-4D97-AF65-F5344CB8AC3E}">
        <p14:creationId xmlns:p14="http://schemas.microsoft.com/office/powerpoint/2010/main" val="10154981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BBH_m1e-4_deg030" descr="BBH_m1e-4_deg030">
            <a:hlinkClick r:id="" action="ppaction://media"/>
            <a:extLst>
              <a:ext uri="{FF2B5EF4-FFF2-40B4-BE49-F238E27FC236}">
                <a16:creationId xmlns:a16="http://schemas.microsoft.com/office/drawing/2014/main" id="{4D829C61-2F52-26A4-A8E3-ABDF3968EC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24631" y="1424823"/>
            <a:ext cx="4526280" cy="4353971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3CA5DBC-A01B-8EF8-2E1D-24C6F5AFAD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08782" y="1283312"/>
            <a:ext cx="4526280" cy="669156"/>
          </a:xfrm>
        </p:spPr>
        <p:txBody>
          <a:bodyPr/>
          <a:lstStyle/>
          <a:p>
            <a:r>
              <a:rPr lang="en-US" dirty="0">
                <a:solidFill>
                  <a:srgbClr val="800000"/>
                </a:solidFill>
              </a:rPr>
              <a:t>Formation of a binary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7225B5D-BC01-89FD-C14B-810599BEA6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044" y="1035482"/>
            <a:ext cx="3442587" cy="496526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BBA6EFE-3F1B-2E56-BF3F-C0A29D3C5E2C}"/>
              </a:ext>
            </a:extLst>
          </p:cNvPr>
          <p:cNvSpPr txBox="1"/>
          <p:nvPr/>
        </p:nvSpPr>
        <p:spPr>
          <a:xfrm>
            <a:off x="1503743" y="1174841"/>
            <a:ext cx="17728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Circum-single disk (CSD)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1DE9B97-DE18-7272-026C-F2940B2CB48B}"/>
              </a:ext>
            </a:extLst>
          </p:cNvPr>
          <p:cNvSpPr txBox="1"/>
          <p:nvPr/>
        </p:nvSpPr>
        <p:spPr>
          <a:xfrm>
            <a:off x="1098402" y="4743886"/>
            <a:ext cx="19495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Circum-single disk (CSD)</a:t>
            </a:r>
          </a:p>
        </p:txBody>
      </p:sp>
    </p:spTree>
    <p:extLst>
      <p:ext uri="{BB962C8B-B14F-4D97-AF65-F5344CB8AC3E}">
        <p14:creationId xmlns:p14="http://schemas.microsoft.com/office/powerpoint/2010/main" val="90580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6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4">
            <a:extLst>
              <a:ext uri="{FF2B5EF4-FFF2-40B4-BE49-F238E27FC236}">
                <a16:creationId xmlns:a16="http://schemas.microsoft.com/office/drawing/2014/main" id="{40DB660C-2F2B-A276-5D67-C6B15A01B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08" y="4070398"/>
            <a:ext cx="7010400" cy="1978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4" name="Rectangle 6">
            <a:extLst>
              <a:ext uri="{FF2B5EF4-FFF2-40B4-BE49-F238E27FC236}">
                <a16:creationId xmlns:a16="http://schemas.microsoft.com/office/drawing/2014/main" id="{AB72DCD5-30CE-8CB1-8932-94B0A8B4A2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598" y="460903"/>
            <a:ext cx="6066020" cy="1010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800000"/>
                </a:solidFill>
                <a:latin typeface="Times" pitchFamily="2" charset="0"/>
                <a:ea typeface="ＭＳ Ｐゴシック" panose="020B0600070205080204" pitchFamily="34" charset="-128"/>
              </a:rPr>
              <a:t>What to do with these GW detections?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0" dirty="0">
                <a:solidFill>
                  <a:srgbClr val="800000"/>
                </a:solidFill>
                <a:latin typeface="Times" pitchFamily="2" charset="0"/>
                <a:ea typeface="ＭＳ Ｐゴシック" panose="020B0600070205080204" pitchFamily="34" charset="-128"/>
              </a:rPr>
              <a:t>1. Test gravity theory in nonlinear regime:</a:t>
            </a:r>
          </a:p>
        </p:txBody>
      </p:sp>
      <p:sp>
        <p:nvSpPr>
          <p:cNvPr id="84995" name="Rectangle 7">
            <a:extLst>
              <a:ext uri="{FF2B5EF4-FFF2-40B4-BE49-F238E27FC236}">
                <a16:creationId xmlns:a16="http://schemas.microsoft.com/office/drawing/2014/main" id="{6BA76F39-6C37-C607-1BA8-FEA38839E7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6248400"/>
            <a:ext cx="3444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 dirty="0">
                <a:latin typeface="Times" pitchFamily="2" charset="0"/>
                <a:ea typeface="ＭＳ Ｐゴシック" panose="020B0600070205080204" pitchFamily="34" charset="-128"/>
              </a:rPr>
              <a:t>Cornell-Caltech collaboration</a:t>
            </a:r>
            <a:endParaRPr lang="en-US" altLang="en-US" sz="2000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  <p:pic>
        <p:nvPicPr>
          <p:cNvPr id="84996" name="Picture 8">
            <a:extLst>
              <a:ext uri="{FF2B5EF4-FFF2-40B4-BE49-F238E27FC236}">
                <a16:creationId xmlns:a16="http://schemas.microsoft.com/office/drawing/2014/main" id="{6530E9A4-A8F9-CDDE-FF5F-91B18461C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6400"/>
            <a:ext cx="4896319" cy="219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38442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E6DAFF9-3B98-6F37-9EA0-15BA4E2FED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557370"/>
            <a:ext cx="8229600" cy="669156"/>
          </a:xfrm>
        </p:spPr>
        <p:txBody>
          <a:bodyPr/>
          <a:lstStyle/>
          <a:p>
            <a:r>
              <a:rPr lang="en-US" dirty="0">
                <a:solidFill>
                  <a:srgbClr val="800000"/>
                </a:solidFill>
              </a:rPr>
              <a:t>Outcomes:  </a:t>
            </a:r>
            <a:r>
              <a:rPr lang="en-US" b="0" dirty="0">
                <a:solidFill>
                  <a:srgbClr val="800000"/>
                </a:solidFill>
              </a:rPr>
              <a:t>depends on gas density,</a:t>
            </a:r>
          </a:p>
          <a:p>
            <a:r>
              <a:rPr lang="en-US" b="0" dirty="0">
                <a:solidFill>
                  <a:srgbClr val="800000"/>
                </a:solidFill>
              </a:rPr>
              <a:t>	                initial                        and orbital phase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940576"/>
            <a:ext cx="8686800" cy="34050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5800" y="1940576"/>
            <a:ext cx="4114800" cy="1067154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57400" y="2959706"/>
            <a:ext cx="5486400" cy="1002694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A68F1C-72D3-B099-D27D-A72CB8D790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1004860"/>
            <a:ext cx="1870618" cy="24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5742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FC8635F-8774-2252-74C0-597ED02323F4}"/>
              </a:ext>
            </a:extLst>
          </p:cNvPr>
          <p:cNvSpPr txBox="1"/>
          <p:nvPr/>
        </p:nvSpPr>
        <p:spPr>
          <a:xfrm>
            <a:off x="381000" y="288667"/>
            <a:ext cx="8091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800000"/>
                </a:solidFill>
              </a:rPr>
              <a:t>Gas-assisted</a:t>
            </a:r>
            <a:r>
              <a:rPr lang="zh-CN" altLang="en-US" sz="2400" dirty="0">
                <a:solidFill>
                  <a:srgbClr val="800000"/>
                </a:solidFill>
              </a:rPr>
              <a:t> </a:t>
            </a:r>
            <a:r>
              <a:rPr lang="en-US" altLang="zh-CN" sz="2400" dirty="0">
                <a:solidFill>
                  <a:srgbClr val="800000"/>
                </a:solidFill>
              </a:rPr>
              <a:t>binary formation:  Toy model calculation</a:t>
            </a:r>
            <a:endParaRPr lang="en-US" sz="2400" dirty="0">
              <a:solidFill>
                <a:srgbClr val="8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495E33-6B86-BD39-8763-65647BC35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785069"/>
            <a:ext cx="1922917" cy="4001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8FDA7C-CA23-EA51-9955-D692B4EE371D}"/>
              </a:ext>
            </a:extLst>
          </p:cNvPr>
          <p:cNvSpPr txBox="1"/>
          <p:nvPr/>
        </p:nvSpPr>
        <p:spPr>
          <a:xfrm>
            <a:off x="1524000" y="785069"/>
            <a:ext cx="22156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/>
              <a:t>Gas drag on each BH:</a:t>
            </a: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585D497B-41B4-802E-3F6B-2F7C5354EF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9020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altLang="en-US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altLang="en-US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8FCBBEF9-B335-830A-0C5D-4F9C6EDF6F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9020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altLang="en-US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altLang="en-US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altLang="en-US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3686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E988DB-D75D-28A8-280E-26B13A143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18878AF-ED50-2281-2F65-FA6135DDC431}"/>
              </a:ext>
            </a:extLst>
          </p:cNvPr>
          <p:cNvSpPr txBox="1"/>
          <p:nvPr/>
        </p:nvSpPr>
        <p:spPr>
          <a:xfrm>
            <a:off x="381000" y="288667"/>
            <a:ext cx="8091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800000"/>
                </a:solidFill>
              </a:rPr>
              <a:t>Gas-assisted</a:t>
            </a:r>
            <a:r>
              <a:rPr lang="zh-CN" altLang="en-US" sz="2400" dirty="0">
                <a:solidFill>
                  <a:srgbClr val="800000"/>
                </a:solidFill>
              </a:rPr>
              <a:t> </a:t>
            </a:r>
            <a:r>
              <a:rPr lang="en-US" altLang="zh-CN" sz="2400" dirty="0">
                <a:solidFill>
                  <a:srgbClr val="800000"/>
                </a:solidFill>
              </a:rPr>
              <a:t>binary formation:  Toy model calculation</a:t>
            </a: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A2D10C-4B47-5456-DFA9-EC6F4DA774F3}"/>
              </a:ext>
            </a:extLst>
          </p:cNvPr>
          <p:cNvSpPr txBox="1"/>
          <p:nvPr/>
        </p:nvSpPr>
        <p:spPr>
          <a:xfrm>
            <a:off x="2209800" y="5136911"/>
            <a:ext cx="21288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/>
              <a:t>Qian, </a:t>
            </a:r>
            <a:r>
              <a:rPr lang="en-US" sz="1400" b="0" dirty="0" err="1"/>
              <a:t>Jiaru</a:t>
            </a:r>
            <a:r>
              <a:rPr lang="en-US" sz="1400" b="0" dirty="0"/>
              <a:t> Li &amp; DL 2024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509E9F-DFBB-27C8-DDE4-9C35BFF5B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53" y="5077057"/>
            <a:ext cx="1369956" cy="17809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C31056-CD8D-CE3F-60D2-036C03A98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785069"/>
            <a:ext cx="1922917" cy="4001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1C0728-6701-08A7-6F11-98BE876F0AD6}"/>
              </a:ext>
            </a:extLst>
          </p:cNvPr>
          <p:cNvSpPr txBox="1"/>
          <p:nvPr/>
        </p:nvSpPr>
        <p:spPr>
          <a:xfrm>
            <a:off x="1524000" y="785069"/>
            <a:ext cx="22156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/>
              <a:t>Gas drag on each BH: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8C5D6C-F36A-9D69-463E-58662C0A9F56}"/>
              </a:ext>
            </a:extLst>
          </p:cNvPr>
          <p:cNvSpPr txBox="1"/>
          <p:nvPr/>
        </p:nvSpPr>
        <p:spPr>
          <a:xfrm>
            <a:off x="1518594" y="6273328"/>
            <a:ext cx="2478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err="1"/>
              <a:t>Kecheng</a:t>
            </a:r>
            <a:r>
              <a:rPr lang="en-US" sz="1400" b="0" dirty="0"/>
              <a:t> (Stephon) Qian</a:t>
            </a:r>
          </a:p>
          <a:p>
            <a:r>
              <a:rPr lang="en-US" sz="1400" b="0" dirty="0"/>
              <a:t>(Cornell ’24 -&gt; UC Berkeley)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D32B60-0387-F730-5C8F-5428278D96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5820" y="2551106"/>
            <a:ext cx="1470762" cy="1891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4D77C49-5C3D-F2D9-8510-EB5177F65A60}"/>
              </a:ext>
            </a:extLst>
          </p:cNvPr>
          <p:cNvSpPr txBox="1"/>
          <p:nvPr/>
        </p:nvSpPr>
        <p:spPr>
          <a:xfrm>
            <a:off x="6839670" y="2042847"/>
            <a:ext cx="15969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/>
              <a:t>Initial condition: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518EF3-3157-E5B6-B695-0962DF5D1A55}"/>
              </a:ext>
            </a:extLst>
          </p:cNvPr>
          <p:cNvSpPr txBox="1"/>
          <p:nvPr/>
        </p:nvSpPr>
        <p:spPr>
          <a:xfrm>
            <a:off x="6258402" y="5911156"/>
            <a:ext cx="28855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rgbClr val="381CC7"/>
                </a:solidFill>
              </a:rPr>
              <a:t>See also</a:t>
            </a:r>
          </a:p>
          <a:p>
            <a:r>
              <a:rPr lang="en-US" sz="1600" b="0" dirty="0">
                <a:solidFill>
                  <a:srgbClr val="381CC7"/>
                </a:solidFill>
              </a:rPr>
              <a:t>Tjarda </a:t>
            </a:r>
            <a:r>
              <a:rPr lang="en-US" sz="1600" b="0" dirty="0" err="1">
                <a:solidFill>
                  <a:srgbClr val="381CC7"/>
                </a:solidFill>
              </a:rPr>
              <a:t>Boekholt</a:t>
            </a:r>
            <a:r>
              <a:rPr lang="en-US" sz="1600" b="0" dirty="0">
                <a:solidFill>
                  <a:srgbClr val="381CC7"/>
                </a:solidFill>
              </a:rPr>
              <a:t> et al. 2023</a:t>
            </a:r>
            <a:endParaRPr lang="en-US" sz="1600" dirty="0">
              <a:solidFill>
                <a:srgbClr val="0000FF"/>
              </a:solidFill>
              <a:effectLst/>
              <a:latin typeface="Helvetica" pitchFamily="2" charset="0"/>
            </a:endParaRPr>
          </a:p>
          <a:p>
            <a:r>
              <a:rPr lang="en-US" sz="1600" b="0" dirty="0">
                <a:solidFill>
                  <a:srgbClr val="381CC7"/>
                </a:solidFill>
              </a:rPr>
              <a:t>Mark </a:t>
            </a:r>
            <a:r>
              <a:rPr lang="en-US" sz="1600" b="0" dirty="0" err="1">
                <a:solidFill>
                  <a:srgbClr val="381CC7"/>
                </a:solidFill>
              </a:rPr>
              <a:t>Dodici</a:t>
            </a:r>
            <a:r>
              <a:rPr lang="en-US" sz="1600" b="0" dirty="0">
                <a:solidFill>
                  <a:srgbClr val="381CC7"/>
                </a:solidFill>
              </a:rPr>
              <a:t> &amp; Tremaine 2024</a:t>
            </a: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A9AFAE88-DDEC-0269-9D2A-624556E72A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9020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altLang="en-US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altLang="en-US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33654C92-8D72-5142-AAE7-0619DAA5D6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9020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altLang="en-US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altLang="en-US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altLang="en-US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7315F4A-1071-CF1E-9EF6-9B5A9D91B7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12471"/>
            <a:ext cx="6705600" cy="372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256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396378-D121-6362-BED1-22E381D97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3000" y="-31304"/>
            <a:ext cx="5486400" cy="2791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22F0A5-C4C2-3972-16E6-3F9F66121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2968442"/>
            <a:ext cx="6540062" cy="3839606"/>
          </a:xfrm>
          <a:prstGeom prst="rect">
            <a:avLst/>
          </a:prstGeom>
        </p:spPr>
      </p:pic>
      <p:sp>
        <p:nvSpPr>
          <p:cNvPr id="20" name="Donut 19">
            <a:extLst>
              <a:ext uri="{FF2B5EF4-FFF2-40B4-BE49-F238E27FC236}">
                <a16:creationId xmlns:a16="http://schemas.microsoft.com/office/drawing/2014/main" id="{712D7934-CDCA-FB22-3A91-8F26199B72BC}"/>
              </a:ext>
            </a:extLst>
          </p:cNvPr>
          <p:cNvSpPr/>
          <p:nvPr/>
        </p:nvSpPr>
        <p:spPr>
          <a:xfrm>
            <a:off x="-1219200" y="1655046"/>
            <a:ext cx="3177866" cy="3067788"/>
          </a:xfrm>
          <a:prstGeom prst="donut">
            <a:avLst>
              <a:gd name="adj" fmla="val 28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Donut 20">
            <a:extLst>
              <a:ext uri="{FF2B5EF4-FFF2-40B4-BE49-F238E27FC236}">
                <a16:creationId xmlns:a16="http://schemas.microsoft.com/office/drawing/2014/main" id="{7DECE328-9542-3C0B-46E1-0ABAAE0312C3}"/>
              </a:ext>
            </a:extLst>
          </p:cNvPr>
          <p:cNvSpPr/>
          <p:nvPr/>
        </p:nvSpPr>
        <p:spPr>
          <a:xfrm>
            <a:off x="-1030460" y="1808940"/>
            <a:ext cx="2800385" cy="2759998"/>
          </a:xfrm>
          <a:prstGeom prst="donut">
            <a:avLst>
              <a:gd name="adj" fmla="val 7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14FD4A5-72A6-7832-11CC-CE455C3D5B35}"/>
              </a:ext>
            </a:extLst>
          </p:cNvPr>
          <p:cNvSpPr/>
          <p:nvPr/>
        </p:nvSpPr>
        <p:spPr>
          <a:xfrm>
            <a:off x="219034" y="2977297"/>
            <a:ext cx="301399" cy="295827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27452E4-5B4E-64D8-E0B6-E8DE249FA277}"/>
              </a:ext>
            </a:extLst>
          </p:cNvPr>
          <p:cNvSpPr/>
          <p:nvPr/>
        </p:nvSpPr>
        <p:spPr>
          <a:xfrm>
            <a:off x="1596163" y="2247290"/>
            <a:ext cx="101126" cy="112124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037374F-AF35-1870-D551-373FB1BD1957}"/>
              </a:ext>
            </a:extLst>
          </p:cNvPr>
          <p:cNvSpPr/>
          <p:nvPr/>
        </p:nvSpPr>
        <p:spPr>
          <a:xfrm>
            <a:off x="1710627" y="3072864"/>
            <a:ext cx="87957" cy="10469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A8CAE18-FE40-1077-1F68-C2447BC511A8}"/>
              </a:ext>
            </a:extLst>
          </p:cNvPr>
          <p:cNvSpPr txBox="1"/>
          <p:nvPr/>
        </p:nvSpPr>
        <p:spPr>
          <a:xfrm>
            <a:off x="210271" y="3274540"/>
            <a:ext cx="337668" cy="3314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C03C2F-996A-A3BD-0269-97822C17DD50}"/>
              </a:ext>
            </a:extLst>
          </p:cNvPr>
          <p:cNvSpPr txBox="1"/>
          <p:nvPr/>
        </p:nvSpPr>
        <p:spPr>
          <a:xfrm>
            <a:off x="1280747" y="3120149"/>
            <a:ext cx="373817" cy="3059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  <a:r>
              <a:rPr lang="en-US" baseline="-25000" dirty="0"/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78B1A31-4EC5-B748-1962-EC5CEF8BA3EB}"/>
              </a:ext>
            </a:extLst>
          </p:cNvPr>
          <p:cNvSpPr txBox="1"/>
          <p:nvPr/>
        </p:nvSpPr>
        <p:spPr>
          <a:xfrm>
            <a:off x="1654564" y="1991006"/>
            <a:ext cx="373817" cy="3059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  <a:r>
              <a:rPr lang="en-US" baseline="-25000" dirty="0"/>
              <a:t>2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965DA4F-809F-07B8-4CC1-A06962B99304}"/>
              </a:ext>
            </a:extLst>
          </p:cNvPr>
          <p:cNvCxnSpPr>
            <a:cxnSpLocks/>
          </p:cNvCxnSpPr>
          <p:nvPr/>
        </p:nvCxnSpPr>
        <p:spPr>
          <a:xfrm flipV="1">
            <a:off x="351785" y="2296955"/>
            <a:ext cx="1289127" cy="8442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FC70B2C-A045-63A2-DC19-D74ADA32C659}"/>
              </a:ext>
            </a:extLst>
          </p:cNvPr>
          <p:cNvCxnSpPr>
            <a:cxnSpLocks/>
            <a:endCxn id="24" idx="2"/>
          </p:cNvCxnSpPr>
          <p:nvPr/>
        </p:nvCxnSpPr>
        <p:spPr>
          <a:xfrm flipV="1">
            <a:off x="369732" y="3125210"/>
            <a:ext cx="1340895" cy="43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230D09F-9FA8-96B5-E181-9D6EEFFDED05}"/>
                  </a:ext>
                </a:extLst>
              </p:cNvPr>
              <p:cNvSpPr txBox="1"/>
              <p:nvPr/>
            </p:nvSpPr>
            <p:spPr>
              <a:xfrm flipH="1">
                <a:off x="902605" y="3087218"/>
                <a:ext cx="221264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230D09F-9FA8-96B5-E181-9D6EEFFDED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02605" y="3087218"/>
                <a:ext cx="221264" cy="615553"/>
              </a:xfrm>
              <a:prstGeom prst="rect">
                <a:avLst/>
              </a:prstGeom>
              <a:blipFill>
                <a:blip r:embed="rId4"/>
                <a:stretch>
                  <a:fillRect l="-33333" r="-3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FF20C7B-B0FB-C9A3-9224-AB5F3CA6CF5A}"/>
                  </a:ext>
                </a:extLst>
              </p:cNvPr>
              <p:cNvSpPr txBox="1"/>
              <p:nvPr/>
            </p:nvSpPr>
            <p:spPr>
              <a:xfrm>
                <a:off x="625126" y="2484709"/>
                <a:ext cx="310569" cy="4589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FF20C7B-B0FB-C9A3-9224-AB5F3CA6CF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126" y="2484709"/>
                <a:ext cx="310569" cy="458924"/>
              </a:xfrm>
              <a:prstGeom prst="rect">
                <a:avLst/>
              </a:prstGeom>
              <a:blipFill>
                <a:blip r:embed="rId5"/>
                <a:stretch>
                  <a:fillRect l="-12000" r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32">
            <a:extLst>
              <a:ext uri="{FF2B5EF4-FFF2-40B4-BE49-F238E27FC236}">
                <a16:creationId xmlns:a16="http://schemas.microsoft.com/office/drawing/2014/main" id="{0DD076AC-865F-9F38-1414-8D813225EA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485" y="5108911"/>
            <a:ext cx="1470762" cy="1891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79C402-B4A8-9BA2-E64A-225644A9AB42}"/>
              </a:ext>
            </a:extLst>
          </p:cNvPr>
          <p:cNvSpPr txBox="1"/>
          <p:nvPr/>
        </p:nvSpPr>
        <p:spPr>
          <a:xfrm>
            <a:off x="35876" y="6066436"/>
            <a:ext cx="23150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/>
              <a:t>See Petit &amp; Helon 1986</a:t>
            </a:r>
          </a:p>
          <a:p>
            <a:r>
              <a:rPr lang="en-US" sz="1600" b="0" dirty="0"/>
              <a:t>“Satellite Encounters”</a:t>
            </a:r>
          </a:p>
        </p:txBody>
      </p:sp>
    </p:spTree>
    <p:extLst>
      <p:ext uri="{BB962C8B-B14F-4D97-AF65-F5344CB8AC3E}">
        <p14:creationId xmlns:p14="http://schemas.microsoft.com/office/powerpoint/2010/main" val="41576809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281800"/>
            <a:ext cx="4391580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000" y="1386875"/>
            <a:ext cx="3763675" cy="341372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5"/>
          <p:cNvSpPr txBox="1"/>
          <p:nvPr/>
        </p:nvSpPr>
        <p:spPr>
          <a:xfrm>
            <a:off x="681900" y="4800600"/>
            <a:ext cx="37638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800" b="0" dirty="0">
                <a:solidFill>
                  <a:schemeClr val="dk1"/>
                </a:solidFill>
              </a:rPr>
              <a:t>Relative trajectories of the BHs  ⇒  </a:t>
            </a:r>
            <a:endParaRPr sz="1800" b="0" dirty="0">
              <a:solidFill>
                <a:schemeClr val="dk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279CC5-5970-61C4-097B-56A915D94851}"/>
              </a:ext>
            </a:extLst>
          </p:cNvPr>
          <p:cNvSpPr txBox="1"/>
          <p:nvPr/>
        </p:nvSpPr>
        <p:spPr>
          <a:xfrm>
            <a:off x="533400" y="463575"/>
            <a:ext cx="4357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2D Hydro simulation survey: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4A849D-9A50-352B-7F35-C8161A6218D6}"/>
              </a:ext>
            </a:extLst>
          </p:cNvPr>
          <p:cNvSpPr txBox="1"/>
          <p:nvPr/>
        </p:nvSpPr>
        <p:spPr>
          <a:xfrm>
            <a:off x="6143837" y="737499"/>
            <a:ext cx="26837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err="1"/>
              <a:t>Jiaru</a:t>
            </a:r>
            <a:r>
              <a:rPr lang="en-US" sz="1600" b="0" dirty="0"/>
              <a:t> Li et al, 2025 (in prep)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B599332-F7EE-4D33-BFC3-D3139DBF935D}"/>
              </a:ext>
            </a:extLst>
          </p:cNvPr>
          <p:cNvGrpSpPr/>
          <p:nvPr/>
        </p:nvGrpSpPr>
        <p:grpSpPr>
          <a:xfrm>
            <a:off x="601211" y="6383668"/>
            <a:ext cx="6313041" cy="410867"/>
            <a:chOff x="601211" y="6383668"/>
            <a:chExt cx="6313041" cy="41086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E6AF955-7BE5-F80F-1CC8-E4C1F7540D29}"/>
                </a:ext>
              </a:extLst>
            </p:cNvPr>
            <p:cNvGrpSpPr/>
            <p:nvPr/>
          </p:nvGrpSpPr>
          <p:grpSpPr>
            <a:xfrm>
              <a:off x="601211" y="6383668"/>
              <a:ext cx="6313041" cy="410867"/>
              <a:chOff x="601211" y="6383668"/>
              <a:chExt cx="6313041" cy="410867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8CB6EA2-EEEE-A965-225A-D1C607DD1A97}"/>
                  </a:ext>
                </a:extLst>
              </p:cNvPr>
              <p:cNvSpPr txBox="1"/>
              <p:nvPr/>
            </p:nvSpPr>
            <p:spPr>
              <a:xfrm>
                <a:off x="601211" y="6394425"/>
                <a:ext cx="313258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solidFill>
                      <a:srgbClr val="800000"/>
                    </a:solidFill>
                  </a:rPr>
                  <a:t>Capture happens only for 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3C81DEA-6999-62D3-4297-FC2C60205055}"/>
                  </a:ext>
                </a:extLst>
              </p:cNvPr>
              <p:cNvSpPr txBox="1"/>
              <p:nvPr/>
            </p:nvSpPr>
            <p:spPr>
              <a:xfrm>
                <a:off x="5562600" y="6383668"/>
                <a:ext cx="135165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AD0000"/>
                    </a:solidFill>
                  </a:rPr>
                  <a:t>Why?   </a:t>
                </a:r>
                <a:r>
                  <a:rPr lang="en-US" dirty="0">
                    <a:solidFill>
                      <a:srgbClr val="AD0000"/>
                    </a:solidFill>
                    <a:sym typeface="Wingdings" pitchFamily="2" charset="2"/>
                  </a:rPr>
                  <a:t></a:t>
                </a:r>
                <a:endParaRPr lang="en-US" dirty="0">
                  <a:solidFill>
                    <a:srgbClr val="AD0000"/>
                  </a:solidFill>
                </a:endParaRP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1CCB48F-3551-79EF-6F76-68084609B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89090" y="6484641"/>
              <a:ext cx="1513219" cy="24633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A84817-5536-2FAF-DB3B-E193184B0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812905"/>
            <a:ext cx="6248400" cy="80748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024390-BCD3-841C-8D1E-465F7E0DD0DA}"/>
              </a:ext>
            </a:extLst>
          </p:cNvPr>
          <p:cNvSpPr txBox="1"/>
          <p:nvPr/>
        </p:nvSpPr>
        <p:spPr>
          <a:xfrm>
            <a:off x="531580" y="304800"/>
            <a:ext cx="3270062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>
                <a:solidFill>
                  <a:srgbClr val="AD0000"/>
                </a:solidFill>
              </a:rPr>
              <a:t>Digression: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2400" dirty="0">
                <a:solidFill>
                  <a:srgbClr val="AD0000"/>
                </a:solidFill>
              </a:rPr>
              <a:t>Two-body encounter </a:t>
            </a:r>
          </a:p>
        </p:txBody>
      </p:sp>
    </p:spTree>
    <p:extLst>
      <p:ext uri="{BB962C8B-B14F-4D97-AF65-F5344CB8AC3E}">
        <p14:creationId xmlns:p14="http://schemas.microsoft.com/office/powerpoint/2010/main" val="15864940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4B95E53-308F-812F-E9F6-971E1E1EC390}"/>
              </a:ext>
            </a:extLst>
          </p:cNvPr>
          <p:cNvGrpSpPr/>
          <p:nvPr/>
        </p:nvGrpSpPr>
        <p:grpSpPr>
          <a:xfrm>
            <a:off x="1600200" y="1447800"/>
            <a:ext cx="3857194" cy="3703333"/>
            <a:chOff x="-797814" y="964655"/>
            <a:chExt cx="3857194" cy="3703333"/>
          </a:xfrm>
        </p:grpSpPr>
        <p:sp>
          <p:nvSpPr>
            <p:cNvPr id="3" name="Donut 2">
              <a:extLst>
                <a:ext uri="{FF2B5EF4-FFF2-40B4-BE49-F238E27FC236}">
                  <a16:creationId xmlns:a16="http://schemas.microsoft.com/office/drawing/2014/main" id="{DC34FC6A-B8DF-0A8E-0EA9-FC859B33D874}"/>
                </a:ext>
              </a:extLst>
            </p:cNvPr>
            <p:cNvSpPr/>
            <p:nvPr/>
          </p:nvSpPr>
          <p:spPr>
            <a:xfrm>
              <a:off x="-797814" y="964655"/>
              <a:ext cx="3804745" cy="3703333"/>
            </a:xfrm>
            <a:prstGeom prst="donut">
              <a:avLst>
                <a:gd name="adj" fmla="val 28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" name="Donut 3">
              <a:extLst>
                <a:ext uri="{FF2B5EF4-FFF2-40B4-BE49-F238E27FC236}">
                  <a16:creationId xmlns:a16="http://schemas.microsoft.com/office/drawing/2014/main" id="{D013E190-B137-A68F-E948-0D895225E42C}"/>
                </a:ext>
              </a:extLst>
            </p:cNvPr>
            <p:cNvSpPr/>
            <p:nvPr/>
          </p:nvSpPr>
          <p:spPr>
            <a:xfrm>
              <a:off x="-571842" y="1150431"/>
              <a:ext cx="3352800" cy="3331779"/>
            </a:xfrm>
            <a:prstGeom prst="donut">
              <a:avLst>
                <a:gd name="adj" fmla="val 78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4ED977F-D7E8-F983-7EA2-9E72CCBAC5F4}"/>
                </a:ext>
              </a:extLst>
            </p:cNvPr>
            <p:cNvSpPr/>
            <p:nvPr/>
          </p:nvSpPr>
          <p:spPr>
            <a:xfrm>
              <a:off x="924132" y="2560833"/>
              <a:ext cx="360854" cy="357113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CDC1D1B-A112-A205-EBF2-10A9613EB87F}"/>
                </a:ext>
              </a:extLst>
            </p:cNvPr>
            <p:cNvSpPr/>
            <p:nvPr/>
          </p:nvSpPr>
          <p:spPr>
            <a:xfrm>
              <a:off x="2938306" y="2923843"/>
              <a:ext cx="121074" cy="135352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4A88AA3-6EC4-B705-BE1C-7125EFDF0984}"/>
                </a:ext>
              </a:extLst>
            </p:cNvPr>
            <p:cNvSpPr/>
            <p:nvPr/>
          </p:nvSpPr>
          <p:spPr>
            <a:xfrm>
              <a:off x="2650244" y="2280489"/>
              <a:ext cx="105308" cy="126381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11C68AE-BD7A-8C85-169A-FB9BCDA26089}"/>
                </a:ext>
              </a:extLst>
            </p:cNvPr>
            <p:cNvSpPr txBox="1"/>
            <p:nvPr/>
          </p:nvSpPr>
          <p:spPr>
            <a:xfrm>
              <a:off x="913640" y="2919655"/>
              <a:ext cx="4042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M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2C56113-6C55-FFBA-E45D-38820C8EC2A4}"/>
                </a:ext>
              </a:extLst>
            </p:cNvPr>
            <p:cNvSpPr txBox="1"/>
            <p:nvPr/>
          </p:nvSpPr>
          <p:spPr>
            <a:xfrm>
              <a:off x="2245868" y="2222204"/>
              <a:ext cx="4122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</a:t>
              </a:r>
              <a:endParaRPr lang="en-US" baseline="-25000" dirty="0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2FC6B7A-1386-C1E8-F29F-3A4E581FC3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3070" y="1802268"/>
              <a:ext cx="1303283" cy="95644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12988C6C-4E2B-BDD4-59A6-BA3F34334015}"/>
                </a:ext>
              </a:extLst>
            </p:cNvPr>
            <p:cNvCxnSpPr/>
            <p:nvPr/>
          </p:nvCxnSpPr>
          <p:spPr>
            <a:xfrm>
              <a:off x="1115779" y="2758709"/>
              <a:ext cx="1822527" cy="67029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8711E12-2B5C-72D1-717D-532E52EF8F77}"/>
                  </a:ext>
                </a:extLst>
              </p:cNvPr>
              <p:cNvSpPr txBox="1"/>
              <p:nvPr/>
            </p:nvSpPr>
            <p:spPr>
              <a:xfrm>
                <a:off x="3943571" y="2363523"/>
                <a:ext cx="41389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8711E12-2B5C-72D1-717D-532E52EF8F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3571" y="2363523"/>
                <a:ext cx="413895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36613E8-37E7-22FF-F9F6-18A84F60749D}"/>
                  </a:ext>
                </a:extLst>
              </p:cNvPr>
              <p:cNvSpPr txBox="1"/>
              <p:nvPr/>
            </p:nvSpPr>
            <p:spPr>
              <a:xfrm>
                <a:off x="4015930" y="3637926"/>
                <a:ext cx="68307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36613E8-37E7-22FF-F9F6-18A84F607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5930" y="3637926"/>
                <a:ext cx="683072" cy="307777"/>
              </a:xfrm>
              <a:prstGeom prst="rect">
                <a:avLst/>
              </a:prstGeom>
              <a:blipFill>
                <a:blip r:embed="rId3"/>
                <a:stretch>
                  <a:fillRect l="-5455" r="-1818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FF2263D8-AD06-043A-1D37-1D0DDE962C8B}"/>
              </a:ext>
            </a:extLst>
          </p:cNvPr>
          <p:cNvSpPr txBox="1"/>
          <p:nvPr/>
        </p:nvSpPr>
        <p:spPr>
          <a:xfrm>
            <a:off x="5493668" y="3299465"/>
            <a:ext cx="13376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Test mass</a:t>
            </a:r>
          </a:p>
        </p:txBody>
      </p:sp>
    </p:spTree>
    <p:extLst>
      <p:ext uri="{BB962C8B-B14F-4D97-AF65-F5344CB8AC3E}">
        <p14:creationId xmlns:p14="http://schemas.microsoft.com/office/powerpoint/2010/main" val="19546599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448E3A-E512-E522-96F2-C4D3E3160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D76882-EFE7-E399-9201-457B7BA42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957" y="0"/>
            <a:ext cx="530678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760706-C34E-F988-CDC1-4B6586A785F6}"/>
              </a:ext>
            </a:extLst>
          </p:cNvPr>
          <p:cNvSpPr txBox="1"/>
          <p:nvPr/>
        </p:nvSpPr>
        <p:spPr>
          <a:xfrm>
            <a:off x="531580" y="304800"/>
            <a:ext cx="6328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AD0000"/>
                </a:solidFill>
              </a:rPr>
              <a:t>Two-body encounter in the presence of M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275F0B0-90DF-D841-C7B2-37B48482F3D5}"/>
              </a:ext>
            </a:extLst>
          </p:cNvPr>
          <p:cNvSpPr/>
          <p:nvPr/>
        </p:nvSpPr>
        <p:spPr bwMode="auto">
          <a:xfrm>
            <a:off x="990600" y="1981200"/>
            <a:ext cx="228600" cy="228600"/>
          </a:xfrm>
          <a:prstGeom prst="ellipse">
            <a:avLst/>
          </a:prstGeom>
          <a:solidFill>
            <a:srgbClr val="381CC7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9DD803-8E1A-68EE-10BF-FEE8C564FCB5}"/>
              </a:ext>
            </a:extLst>
          </p:cNvPr>
          <p:cNvSpPr txBox="1"/>
          <p:nvPr/>
        </p:nvSpPr>
        <p:spPr>
          <a:xfrm>
            <a:off x="791667" y="1659948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075B01-FCA6-A14F-B311-7470A78B7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9029" y="3962400"/>
            <a:ext cx="1157272" cy="10548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49F152-83D5-4EFD-94AE-C888023ED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5181600"/>
            <a:ext cx="1224643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0797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>
          <a:extLst>
            <a:ext uri="{FF2B5EF4-FFF2-40B4-BE49-F238E27FC236}">
              <a16:creationId xmlns:a16="http://schemas.microsoft.com/office/drawing/2014/main" id="{042F2F8F-5984-D516-8551-39632A2F4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>
            <a:extLst>
              <a:ext uri="{FF2B5EF4-FFF2-40B4-BE49-F238E27FC236}">
                <a16:creationId xmlns:a16="http://schemas.microsoft.com/office/drawing/2014/main" id="{4A9E7B16-B464-F70C-9BFD-C13F04B1AB2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281800"/>
            <a:ext cx="4391580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5">
            <a:extLst>
              <a:ext uri="{FF2B5EF4-FFF2-40B4-BE49-F238E27FC236}">
                <a16:creationId xmlns:a16="http://schemas.microsoft.com/office/drawing/2014/main" id="{D0310EA5-52DD-198B-2B3C-B5B5180DBF5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000" y="1386875"/>
            <a:ext cx="3763675" cy="341372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5">
            <a:extLst>
              <a:ext uri="{FF2B5EF4-FFF2-40B4-BE49-F238E27FC236}">
                <a16:creationId xmlns:a16="http://schemas.microsoft.com/office/drawing/2014/main" id="{BBF9E8A3-E998-F017-0DA4-32E7F72F868D}"/>
              </a:ext>
            </a:extLst>
          </p:cNvPr>
          <p:cNvSpPr txBox="1"/>
          <p:nvPr/>
        </p:nvSpPr>
        <p:spPr>
          <a:xfrm>
            <a:off x="681900" y="4800600"/>
            <a:ext cx="37638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800" b="0" dirty="0">
                <a:solidFill>
                  <a:schemeClr val="dk1"/>
                </a:solidFill>
              </a:rPr>
              <a:t>Relative trajectories of the BHs  ⇒  </a:t>
            </a:r>
            <a:endParaRPr sz="1800" b="0" dirty="0">
              <a:solidFill>
                <a:schemeClr val="dk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26239F-5BE6-CAD9-BD69-93EC069CE9A4}"/>
              </a:ext>
            </a:extLst>
          </p:cNvPr>
          <p:cNvSpPr txBox="1"/>
          <p:nvPr/>
        </p:nvSpPr>
        <p:spPr>
          <a:xfrm>
            <a:off x="533400" y="463575"/>
            <a:ext cx="4357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2D Hydro simulation survey: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9FFBBC-3899-F585-8FA4-9BD5CBDE44B0}"/>
              </a:ext>
            </a:extLst>
          </p:cNvPr>
          <p:cNvSpPr txBox="1"/>
          <p:nvPr/>
        </p:nvSpPr>
        <p:spPr>
          <a:xfrm>
            <a:off x="6143837" y="737499"/>
            <a:ext cx="26837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err="1"/>
              <a:t>Jiaru</a:t>
            </a:r>
            <a:r>
              <a:rPr lang="en-US" sz="1600" b="0" dirty="0"/>
              <a:t> Li et al, 2025 (in prep)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6E4E32C-BCFA-E986-5A39-F7BD5C0FC02B}"/>
              </a:ext>
            </a:extLst>
          </p:cNvPr>
          <p:cNvGrpSpPr/>
          <p:nvPr/>
        </p:nvGrpSpPr>
        <p:grpSpPr>
          <a:xfrm>
            <a:off x="601211" y="6394425"/>
            <a:ext cx="4601098" cy="400110"/>
            <a:chOff x="601211" y="6394425"/>
            <a:chExt cx="4601098" cy="40011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2568F1D-239D-83BA-D6BF-AD2426524A8B}"/>
                </a:ext>
              </a:extLst>
            </p:cNvPr>
            <p:cNvSpPr txBox="1"/>
            <p:nvPr/>
          </p:nvSpPr>
          <p:spPr>
            <a:xfrm>
              <a:off x="601211" y="6394425"/>
              <a:ext cx="31325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solidFill>
                    <a:srgbClr val="800000"/>
                  </a:solidFill>
                </a:rPr>
                <a:t>Capture happens only for 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94734C1-8B0E-4396-C63D-7FC38DD2B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89090" y="6484641"/>
              <a:ext cx="1513219" cy="2463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17784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84E13C13-FC39-5342-8A0D-053892AD9E3D}"/>
              </a:ext>
            </a:extLst>
          </p:cNvPr>
          <p:cNvSpPr/>
          <p:nvPr/>
        </p:nvSpPr>
        <p:spPr>
          <a:xfrm>
            <a:off x="513646" y="1895638"/>
            <a:ext cx="7924800" cy="1992684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23B020-6AD7-F741-8741-EBC6587D5AB8}"/>
              </a:ext>
            </a:extLst>
          </p:cNvPr>
          <p:cNvSpPr txBox="1"/>
          <p:nvPr/>
        </p:nvSpPr>
        <p:spPr>
          <a:xfrm>
            <a:off x="639906" y="463597"/>
            <a:ext cx="7524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800000"/>
                </a:solidFill>
              </a:rPr>
              <a:t>Gas effects: Embedded Binary in AGN Disk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7A88186-29B9-3149-A930-70D1C0150155}"/>
              </a:ext>
            </a:extLst>
          </p:cNvPr>
          <p:cNvSpPr/>
          <p:nvPr/>
        </p:nvSpPr>
        <p:spPr>
          <a:xfrm>
            <a:off x="3922111" y="2553760"/>
            <a:ext cx="914400" cy="914400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600D8C-3404-B747-B6EA-CF05F56CA8B5}"/>
              </a:ext>
            </a:extLst>
          </p:cNvPr>
          <p:cNvSpPr txBox="1"/>
          <p:nvPr/>
        </p:nvSpPr>
        <p:spPr>
          <a:xfrm>
            <a:off x="4000842" y="2789256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SMBH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5E15A77-136B-3747-9DDA-8EB9752F2654}"/>
              </a:ext>
            </a:extLst>
          </p:cNvPr>
          <p:cNvSpPr/>
          <p:nvPr/>
        </p:nvSpPr>
        <p:spPr>
          <a:xfrm>
            <a:off x="7106548" y="2692169"/>
            <a:ext cx="214489" cy="225777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7857918-CE20-D84B-B76D-D77F5E4616F6}"/>
              </a:ext>
            </a:extLst>
          </p:cNvPr>
          <p:cNvSpPr/>
          <p:nvPr/>
        </p:nvSpPr>
        <p:spPr>
          <a:xfrm>
            <a:off x="6479423" y="3049282"/>
            <a:ext cx="214489" cy="225777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Curved Connector 39">
            <a:extLst>
              <a:ext uri="{FF2B5EF4-FFF2-40B4-BE49-F238E27FC236}">
                <a16:creationId xmlns:a16="http://schemas.microsoft.com/office/drawing/2014/main" id="{06FA7928-10F9-E841-A09F-3C650DCB6257}"/>
              </a:ext>
            </a:extLst>
          </p:cNvPr>
          <p:cNvCxnSpPr>
            <a:cxnSpLocks/>
          </p:cNvCxnSpPr>
          <p:nvPr/>
        </p:nvCxnSpPr>
        <p:spPr>
          <a:xfrm rot="10800000" flipV="1">
            <a:off x="6424784" y="2710619"/>
            <a:ext cx="589845" cy="338663"/>
          </a:xfrm>
          <a:prstGeom prst="curvedConnector3">
            <a:avLst>
              <a:gd name="adj1" fmla="val 205024"/>
            </a:avLst>
          </a:prstGeom>
          <a:ln>
            <a:solidFill>
              <a:srgbClr val="0432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1C9D390-BB5D-0BE4-DE81-C5C6D24E3ED6}"/>
              </a:ext>
            </a:extLst>
          </p:cNvPr>
          <p:cNvSpPr txBox="1"/>
          <p:nvPr/>
        </p:nvSpPr>
        <p:spPr>
          <a:xfrm>
            <a:off x="6097556" y="5029200"/>
            <a:ext cx="223247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err="1"/>
              <a:t>Baruteau</a:t>
            </a:r>
            <a:r>
              <a:rPr lang="en-US" sz="1600" b="0" dirty="0"/>
              <a:t> et al. 2011</a:t>
            </a:r>
          </a:p>
          <a:p>
            <a:r>
              <a:rPr lang="en-US" sz="1600" b="0" dirty="0" err="1"/>
              <a:t>Y.Li</a:t>
            </a:r>
            <a:r>
              <a:rPr lang="en-US" sz="1600" b="0" dirty="0"/>
              <a:t>,… </a:t>
            </a:r>
            <a:r>
              <a:rPr lang="en-US" sz="1600" b="0" dirty="0" err="1"/>
              <a:t>H.Li</a:t>
            </a:r>
            <a:r>
              <a:rPr lang="en-US" sz="1600" b="0" dirty="0"/>
              <a:t>… 2021</a:t>
            </a:r>
          </a:p>
          <a:p>
            <a:r>
              <a:rPr lang="en-US" sz="1600" b="0" dirty="0"/>
              <a:t>Dempsey, </a:t>
            </a:r>
            <a:r>
              <a:rPr lang="en-US" sz="1600" b="0" dirty="0" err="1"/>
              <a:t>H.Li</a:t>
            </a:r>
            <a:r>
              <a:rPr lang="en-US" sz="1600" b="0" dirty="0"/>
              <a:t>… 2023</a:t>
            </a:r>
          </a:p>
          <a:p>
            <a:r>
              <a:rPr lang="en-US" sz="1600" b="0" dirty="0" err="1"/>
              <a:t>R.Li</a:t>
            </a:r>
            <a:r>
              <a:rPr lang="en-US" sz="1600" b="0" dirty="0"/>
              <a:t> &amp; DL 2022,23,24</a:t>
            </a:r>
          </a:p>
        </p:txBody>
      </p:sp>
    </p:spTree>
    <p:extLst>
      <p:ext uri="{BB962C8B-B14F-4D97-AF65-F5344CB8AC3E}">
        <p14:creationId xmlns:p14="http://schemas.microsoft.com/office/powerpoint/2010/main" val="4087789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6">
            <a:extLst>
              <a:ext uri="{FF2B5EF4-FFF2-40B4-BE49-F238E27FC236}">
                <a16:creationId xmlns:a16="http://schemas.microsoft.com/office/drawing/2014/main" id="{AB72DCD5-30CE-8CB1-8932-94B0A8B4A2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598" y="460903"/>
            <a:ext cx="6066020" cy="156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800000"/>
                </a:solidFill>
                <a:latin typeface="Times" pitchFamily="2" charset="0"/>
                <a:ea typeface="ＭＳ Ｐゴシック" panose="020B0600070205080204" pitchFamily="34" charset="-128"/>
              </a:rPr>
              <a:t>What to do with these GW detections?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en-US" altLang="en-US" sz="2400" b="0" dirty="0">
                <a:solidFill>
                  <a:srgbClr val="800000"/>
                </a:solidFill>
                <a:latin typeface="Times" pitchFamily="2" charset="0"/>
                <a:ea typeface="ＭＳ Ｐゴシック" panose="020B0600070205080204" pitchFamily="34" charset="-128"/>
              </a:rPr>
              <a:t>Test gravity theory in nonlinear regime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en-US" altLang="en-US" sz="2400" b="0" dirty="0">
                <a:solidFill>
                  <a:srgbClr val="800000"/>
                </a:solidFill>
                <a:latin typeface="Times" pitchFamily="2" charset="0"/>
                <a:ea typeface="ＭＳ Ｐゴシック" panose="020B0600070205080204" pitchFamily="34" charset="-128"/>
              </a:rPr>
              <a:t>Study dense nuclear matter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2D4FFE2-354F-7AB9-7838-73F31D34C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840" y="2133600"/>
            <a:ext cx="5943600" cy="3166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177D7B-F39A-E78B-3D2D-A04BEB61FB42}"/>
              </a:ext>
            </a:extLst>
          </p:cNvPr>
          <p:cNvSpPr txBox="1"/>
          <p:nvPr/>
        </p:nvSpPr>
        <p:spPr>
          <a:xfrm>
            <a:off x="7315200" y="4648200"/>
            <a:ext cx="1382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/>
              <a:t>Shibata et al.</a:t>
            </a:r>
          </a:p>
        </p:txBody>
      </p:sp>
    </p:spTree>
    <p:extLst>
      <p:ext uri="{BB962C8B-B14F-4D97-AF65-F5344CB8AC3E}">
        <p14:creationId xmlns:p14="http://schemas.microsoft.com/office/powerpoint/2010/main" val="318382947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-382814" y="-914400"/>
            <a:ext cx="10146486" cy="9944105"/>
            <a:chOff x="454853" y="-1443015"/>
            <a:chExt cx="10146486" cy="9944105"/>
          </a:xfrm>
        </p:grpSpPr>
        <p:grpSp>
          <p:nvGrpSpPr>
            <p:cNvPr id="4" name="Group 3"/>
            <p:cNvGrpSpPr/>
            <p:nvPr/>
          </p:nvGrpSpPr>
          <p:grpSpPr>
            <a:xfrm>
              <a:off x="454853" y="-1443015"/>
              <a:ext cx="10146486" cy="9944105"/>
              <a:chOff x="454853" y="-1443015"/>
              <a:chExt cx="10146486" cy="9944105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5029210" y="2943227"/>
                <a:ext cx="1257299" cy="1257299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5086352" y="3128959"/>
                <a:ext cx="185737" cy="185737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Donut 6"/>
              <p:cNvSpPr/>
              <p:nvPr/>
            </p:nvSpPr>
            <p:spPr>
              <a:xfrm>
                <a:off x="4814887" y="2871787"/>
                <a:ext cx="728663" cy="728663"/>
              </a:xfrm>
              <a:prstGeom prst="donu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6024572" y="3867156"/>
                <a:ext cx="185737" cy="185737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Donut 8"/>
              <p:cNvSpPr/>
              <p:nvPr/>
            </p:nvSpPr>
            <p:spPr>
              <a:xfrm>
                <a:off x="5753107" y="3609984"/>
                <a:ext cx="728663" cy="728663"/>
              </a:xfrm>
              <a:prstGeom prst="donu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Donut 9"/>
              <p:cNvSpPr/>
              <p:nvPr/>
            </p:nvSpPr>
            <p:spPr>
              <a:xfrm>
                <a:off x="657234" y="-1443015"/>
                <a:ext cx="9944105" cy="9944105"/>
              </a:xfrm>
              <a:prstGeom prst="donu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 flipV="1">
                <a:off x="3529013" y="3609984"/>
                <a:ext cx="557212" cy="1019166"/>
              </a:xfrm>
              <a:prstGeom prst="straightConnector1">
                <a:avLst/>
              </a:prstGeom>
              <a:ln w="7620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 flipV="1">
                <a:off x="3529013" y="3236118"/>
                <a:ext cx="645320" cy="738197"/>
              </a:xfrm>
              <a:prstGeom prst="straightConnector1">
                <a:avLst/>
              </a:prstGeom>
              <a:ln w="7620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 flipV="1">
                <a:off x="3504596" y="2955149"/>
                <a:ext cx="1010850" cy="369099"/>
              </a:xfrm>
              <a:prstGeom prst="straightConnector1">
                <a:avLst/>
              </a:prstGeom>
              <a:ln w="7620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>
                <a:off x="4174929" y="2734891"/>
                <a:ext cx="687587" cy="136896"/>
              </a:xfrm>
              <a:prstGeom prst="straightConnector1">
                <a:avLst/>
              </a:prstGeom>
              <a:ln w="7620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flipV="1">
                <a:off x="3306947" y="3377219"/>
                <a:ext cx="395297" cy="673310"/>
              </a:xfrm>
              <a:prstGeom prst="straightConnector1">
                <a:avLst/>
              </a:prstGeom>
              <a:ln w="7620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 flipV="1">
                <a:off x="3323016" y="2889222"/>
                <a:ext cx="911724" cy="132317"/>
              </a:xfrm>
              <a:prstGeom prst="straightConnector1">
                <a:avLst/>
              </a:prstGeom>
              <a:ln w="7620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>
                <a:off x="4740256" y="2417583"/>
                <a:ext cx="308518" cy="418484"/>
              </a:xfrm>
              <a:prstGeom prst="straightConnector1">
                <a:avLst/>
              </a:prstGeom>
              <a:ln w="7620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flipV="1">
                <a:off x="3851673" y="2567027"/>
                <a:ext cx="869237" cy="35578"/>
              </a:xfrm>
              <a:prstGeom prst="straightConnector1">
                <a:avLst/>
              </a:prstGeom>
              <a:ln w="7620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 flipH="1">
                <a:off x="6928239" y="1982831"/>
                <a:ext cx="172453" cy="790056"/>
              </a:xfrm>
              <a:prstGeom prst="straightConnector1">
                <a:avLst/>
              </a:prstGeom>
              <a:ln w="7620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H="1">
                <a:off x="6683565" y="2602605"/>
                <a:ext cx="514859" cy="633513"/>
              </a:xfrm>
              <a:prstGeom prst="straightConnector1">
                <a:avLst/>
              </a:prstGeom>
              <a:ln w="7620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H="1">
                <a:off x="6566253" y="3314696"/>
                <a:ext cx="391751" cy="419985"/>
              </a:xfrm>
              <a:prstGeom prst="straightConnector1">
                <a:avLst/>
              </a:prstGeom>
              <a:ln w="7620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flipH="1">
                <a:off x="6455465" y="2439656"/>
                <a:ext cx="169877" cy="906019"/>
              </a:xfrm>
              <a:prstGeom prst="straightConnector1">
                <a:avLst/>
              </a:prstGeom>
              <a:ln w="7620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>
                <a:off x="6683474" y="1754228"/>
                <a:ext cx="114596" cy="812799"/>
              </a:xfrm>
              <a:prstGeom prst="straightConnector1">
                <a:avLst/>
              </a:prstGeom>
              <a:ln w="7620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 flipH="1">
                <a:off x="7151246" y="2859809"/>
                <a:ext cx="173003" cy="488294"/>
              </a:xfrm>
              <a:prstGeom prst="straightConnector1">
                <a:avLst/>
              </a:prstGeom>
              <a:ln w="7620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>
                <a:off x="6718812" y="1455811"/>
                <a:ext cx="274779" cy="569136"/>
              </a:xfrm>
              <a:prstGeom prst="straightConnector1">
                <a:avLst/>
              </a:prstGeom>
              <a:ln w="7620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/>
              <p:cNvSpPr txBox="1"/>
              <p:nvPr/>
            </p:nvSpPr>
            <p:spPr>
              <a:xfrm>
                <a:off x="1092857" y="605341"/>
                <a:ext cx="404701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err="1"/>
                  <a:t>Circumbinary</a:t>
                </a:r>
                <a:r>
                  <a:rPr lang="en-US" sz="2800" dirty="0"/>
                  <a:t> Disk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4761731" y="1484830"/>
                <a:ext cx="188269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Gap/Cavity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3576796" y="1857224"/>
                <a:ext cx="131588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Accretion Stream</a:t>
                </a:r>
              </a:p>
            </p:txBody>
          </p:sp>
          <p:sp>
            <p:nvSpPr>
              <p:cNvPr id="29" name="Arc 28"/>
              <p:cNvSpPr/>
              <p:nvPr/>
            </p:nvSpPr>
            <p:spPr>
              <a:xfrm rot="20108271">
                <a:off x="6176783" y="985539"/>
                <a:ext cx="3823855" cy="5098473"/>
              </a:xfrm>
              <a:prstGeom prst="arc">
                <a:avLst>
                  <a:gd name="adj1" fmla="val 16200000"/>
                  <a:gd name="adj2" fmla="val 2802269"/>
                </a:avLst>
              </a:prstGeom>
              <a:ln w="666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Arc 29"/>
              <p:cNvSpPr/>
              <p:nvPr/>
            </p:nvSpPr>
            <p:spPr>
              <a:xfrm rot="21276547">
                <a:off x="5373219" y="1373464"/>
                <a:ext cx="3823855" cy="5098473"/>
              </a:xfrm>
              <a:prstGeom prst="arc">
                <a:avLst>
                  <a:gd name="adj1" fmla="val 16200000"/>
                  <a:gd name="adj2" fmla="val 2802269"/>
                </a:avLst>
              </a:prstGeom>
              <a:ln w="666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Arc 30"/>
              <p:cNvSpPr/>
              <p:nvPr/>
            </p:nvSpPr>
            <p:spPr>
              <a:xfrm rot="9133698">
                <a:off x="1632497" y="1151795"/>
                <a:ext cx="3823855" cy="5098473"/>
              </a:xfrm>
              <a:prstGeom prst="arc">
                <a:avLst>
                  <a:gd name="adj1" fmla="val 16200000"/>
                  <a:gd name="adj2" fmla="val 2802269"/>
                </a:avLst>
              </a:prstGeom>
              <a:ln w="666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Arc 31"/>
              <p:cNvSpPr/>
              <p:nvPr/>
            </p:nvSpPr>
            <p:spPr>
              <a:xfrm rot="8024156">
                <a:off x="1092162" y="1705981"/>
                <a:ext cx="3823855" cy="5098473"/>
              </a:xfrm>
              <a:prstGeom prst="arc">
                <a:avLst>
                  <a:gd name="adj1" fmla="val 16200000"/>
                  <a:gd name="adj2" fmla="val 2802269"/>
                </a:avLst>
              </a:prstGeom>
              <a:ln w="666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7404004" y="693644"/>
                <a:ext cx="252786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Spiral Density Waves</a:t>
                </a:r>
                <a:endParaRPr lang="en-US" sz="2000" dirty="0"/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5167560" y="4309817"/>
              <a:ext cx="223789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Circum-single Disk (“Mini Disk”)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754F259-225C-0231-8D16-BCB0BBF7230E}"/>
              </a:ext>
            </a:extLst>
          </p:cNvPr>
          <p:cNvSpPr txBox="1"/>
          <p:nvPr/>
        </p:nvSpPr>
        <p:spPr>
          <a:xfrm>
            <a:off x="364953" y="245561"/>
            <a:ext cx="75312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Important for understanding the formation of SMBH binaries</a:t>
            </a:r>
          </a:p>
          <a:p>
            <a:r>
              <a:rPr lang="en-US" dirty="0">
                <a:solidFill>
                  <a:srgbClr val="FF0000"/>
                </a:solidFill>
              </a:rPr>
              <a:t>		see Lai &amp; Munoz 2023 Annual Review A&amp;A</a:t>
            </a:r>
          </a:p>
        </p:txBody>
      </p:sp>
    </p:spTree>
    <p:extLst>
      <p:ext uri="{BB962C8B-B14F-4D97-AF65-F5344CB8AC3E}">
        <p14:creationId xmlns:p14="http://schemas.microsoft.com/office/powerpoint/2010/main" val="253510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96DB3F-CC03-1ECD-A5B1-BC72E56B4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A71C204F-15B9-7ADC-D9CC-669ACAEA519C}"/>
              </a:ext>
            </a:extLst>
          </p:cNvPr>
          <p:cNvSpPr/>
          <p:nvPr/>
        </p:nvSpPr>
        <p:spPr>
          <a:xfrm>
            <a:off x="513646" y="1895638"/>
            <a:ext cx="7924800" cy="1992684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F74F56-210A-0C84-1798-D563A50B2CC0}"/>
              </a:ext>
            </a:extLst>
          </p:cNvPr>
          <p:cNvSpPr txBox="1"/>
          <p:nvPr/>
        </p:nvSpPr>
        <p:spPr>
          <a:xfrm>
            <a:off x="639906" y="463597"/>
            <a:ext cx="7524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800000"/>
                </a:solidFill>
              </a:rPr>
              <a:t>Gas effects: Embedded Binary in AGN Disk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3F79946-EFFA-5DF0-93E5-12A0D2A4F02A}"/>
              </a:ext>
            </a:extLst>
          </p:cNvPr>
          <p:cNvSpPr/>
          <p:nvPr/>
        </p:nvSpPr>
        <p:spPr>
          <a:xfrm>
            <a:off x="3922111" y="2553760"/>
            <a:ext cx="914400" cy="914400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9AF197-BC07-8C7F-8522-77054934A18D}"/>
              </a:ext>
            </a:extLst>
          </p:cNvPr>
          <p:cNvSpPr txBox="1"/>
          <p:nvPr/>
        </p:nvSpPr>
        <p:spPr>
          <a:xfrm>
            <a:off x="4000842" y="2789256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SMBH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0E30E6D-28F8-19E6-7C47-2B2E2942E8E0}"/>
              </a:ext>
            </a:extLst>
          </p:cNvPr>
          <p:cNvSpPr/>
          <p:nvPr/>
        </p:nvSpPr>
        <p:spPr>
          <a:xfrm>
            <a:off x="7106548" y="2692169"/>
            <a:ext cx="214489" cy="225777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B2F00F4-2676-B809-C9D0-E3C056A0A3D3}"/>
              </a:ext>
            </a:extLst>
          </p:cNvPr>
          <p:cNvSpPr/>
          <p:nvPr/>
        </p:nvSpPr>
        <p:spPr>
          <a:xfrm>
            <a:off x="6479423" y="3049282"/>
            <a:ext cx="214489" cy="225777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Curved Connector 39">
            <a:extLst>
              <a:ext uri="{FF2B5EF4-FFF2-40B4-BE49-F238E27FC236}">
                <a16:creationId xmlns:a16="http://schemas.microsoft.com/office/drawing/2014/main" id="{906E3995-FA19-5ABD-D100-EC19CA2CBBD5}"/>
              </a:ext>
            </a:extLst>
          </p:cNvPr>
          <p:cNvCxnSpPr>
            <a:cxnSpLocks/>
          </p:cNvCxnSpPr>
          <p:nvPr/>
        </p:nvCxnSpPr>
        <p:spPr>
          <a:xfrm rot="10800000" flipV="1">
            <a:off x="6424784" y="2710619"/>
            <a:ext cx="589845" cy="338663"/>
          </a:xfrm>
          <a:prstGeom prst="curvedConnector3">
            <a:avLst>
              <a:gd name="adj1" fmla="val 205024"/>
            </a:avLst>
          </a:prstGeom>
          <a:ln>
            <a:solidFill>
              <a:srgbClr val="0432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057C205-3EF4-BD85-64E9-2018DAC47840}"/>
              </a:ext>
            </a:extLst>
          </p:cNvPr>
          <p:cNvSpPr txBox="1"/>
          <p:nvPr/>
        </p:nvSpPr>
        <p:spPr>
          <a:xfrm>
            <a:off x="6097556" y="5029200"/>
            <a:ext cx="223247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err="1"/>
              <a:t>Baruteau</a:t>
            </a:r>
            <a:r>
              <a:rPr lang="en-US" sz="1600" b="0" dirty="0"/>
              <a:t> et al. 2011</a:t>
            </a:r>
          </a:p>
          <a:p>
            <a:r>
              <a:rPr lang="en-US" sz="1600" b="0" dirty="0" err="1"/>
              <a:t>Y.Li</a:t>
            </a:r>
            <a:r>
              <a:rPr lang="en-US" sz="1600" b="0" dirty="0"/>
              <a:t>,… </a:t>
            </a:r>
            <a:r>
              <a:rPr lang="en-US" sz="1600" b="0" dirty="0" err="1"/>
              <a:t>H.Li</a:t>
            </a:r>
            <a:r>
              <a:rPr lang="en-US" sz="1600" b="0" dirty="0"/>
              <a:t>… 2021</a:t>
            </a:r>
          </a:p>
          <a:p>
            <a:r>
              <a:rPr lang="en-US" sz="1600" b="0" dirty="0"/>
              <a:t>Dempsey, </a:t>
            </a:r>
            <a:r>
              <a:rPr lang="en-US" sz="1600" b="0" dirty="0" err="1"/>
              <a:t>H.Li</a:t>
            </a:r>
            <a:r>
              <a:rPr lang="en-US" sz="1600" b="0" dirty="0"/>
              <a:t>… 2023</a:t>
            </a:r>
          </a:p>
          <a:p>
            <a:r>
              <a:rPr lang="en-US" sz="1600" b="0" dirty="0" err="1"/>
              <a:t>R.Li</a:t>
            </a:r>
            <a:r>
              <a:rPr lang="en-US" sz="1600" b="0" dirty="0"/>
              <a:t> &amp; DL 2022,23,24</a:t>
            </a:r>
          </a:p>
        </p:txBody>
      </p:sp>
    </p:spTree>
    <p:extLst>
      <p:ext uri="{BB962C8B-B14F-4D97-AF65-F5344CB8AC3E}">
        <p14:creationId xmlns:p14="http://schemas.microsoft.com/office/powerpoint/2010/main" val="371183721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D74B455-F3B2-844B-AA24-5EA6292FE4A6}"/>
              </a:ext>
            </a:extLst>
          </p:cNvPr>
          <p:cNvSpPr txBox="1"/>
          <p:nvPr/>
        </p:nvSpPr>
        <p:spPr>
          <a:xfrm>
            <a:off x="496711" y="304800"/>
            <a:ext cx="5204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9E0000"/>
                </a:solidFill>
              </a:rPr>
              <a:t>Local simulations of binary in disk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5BA323-62FF-0A45-B837-C3D7A6EC6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1834" y="-1"/>
            <a:ext cx="1689318" cy="19306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B84775-919B-6744-BF5E-9221B90356CC}"/>
              </a:ext>
            </a:extLst>
          </p:cNvPr>
          <p:cNvSpPr txBox="1"/>
          <p:nvPr/>
        </p:nvSpPr>
        <p:spPr>
          <a:xfrm>
            <a:off x="7394584" y="1930648"/>
            <a:ext cx="18309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/>
              <a:t>Dr. </a:t>
            </a:r>
            <a:r>
              <a:rPr lang="en-US" sz="1400" b="0" dirty="0" err="1"/>
              <a:t>Rixin</a:t>
            </a:r>
            <a:r>
              <a:rPr lang="en-US" sz="1400" b="0" dirty="0"/>
              <a:t> Li </a:t>
            </a:r>
          </a:p>
          <a:p>
            <a:r>
              <a:rPr lang="en-US" sz="1400" b="0" dirty="0"/>
              <a:t>(Cornell -&gt; Berkeley)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32FE28-B1EC-D84B-AFD2-14847C1C2373}"/>
              </a:ext>
            </a:extLst>
          </p:cNvPr>
          <p:cNvSpPr txBox="1"/>
          <p:nvPr/>
        </p:nvSpPr>
        <p:spPr>
          <a:xfrm>
            <a:off x="4274006" y="836233"/>
            <a:ext cx="29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err="1"/>
              <a:t>R.Li</a:t>
            </a:r>
            <a:r>
              <a:rPr lang="en-US" sz="1800" b="0" dirty="0"/>
              <a:t> &amp; Lai 2022,2023,2024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5F3566-288F-FE40-99CC-BD9C45DD8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9" y="1749778"/>
            <a:ext cx="5274696" cy="46734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9B0145-7AB9-0147-997B-8FF5275F47E1}"/>
              </a:ext>
            </a:extLst>
          </p:cNvPr>
          <p:cNvSpPr txBox="1"/>
          <p:nvPr/>
        </p:nvSpPr>
        <p:spPr>
          <a:xfrm>
            <a:off x="6008628" y="2813447"/>
            <a:ext cx="277191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/>
              <a:t>Local shearing box</a:t>
            </a:r>
          </a:p>
          <a:p>
            <a:r>
              <a:rPr lang="en-US" sz="1600" b="0" dirty="0"/>
              <a:t>(not ”local wind tunnel box”</a:t>
            </a:r>
          </a:p>
          <a:p>
            <a:r>
              <a:rPr lang="en-US" sz="1600" b="0" dirty="0"/>
              <a:t>used by </a:t>
            </a:r>
            <a:r>
              <a:rPr lang="en-US" sz="1600" b="0" dirty="0" err="1"/>
              <a:t>Kaaz</a:t>
            </a:r>
            <a:r>
              <a:rPr lang="en-US" sz="1600" b="0" dirty="0"/>
              <a:t> et al. 2021)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06E42C-9264-0346-AB7C-AF4C3A56820C}"/>
              </a:ext>
            </a:extLst>
          </p:cNvPr>
          <p:cNvSpPr txBox="1"/>
          <p:nvPr/>
        </p:nvSpPr>
        <p:spPr>
          <a:xfrm>
            <a:off x="5827874" y="4287074"/>
            <a:ext cx="32624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/>
              <a:t>ATHENA</a:t>
            </a:r>
          </a:p>
          <a:p>
            <a:r>
              <a:rPr lang="en-US" sz="1800" b="0" dirty="0"/>
              <a:t>Mesh refinement</a:t>
            </a:r>
          </a:p>
          <a:p>
            <a:r>
              <a:rPr lang="en-US" sz="1800" b="0" dirty="0"/>
              <a:t>Resolution: a</a:t>
            </a:r>
            <a:r>
              <a:rPr lang="en-US" sz="1800" b="0" baseline="-25000" dirty="0"/>
              <a:t>b </a:t>
            </a:r>
            <a:r>
              <a:rPr lang="en-US" sz="1800" b="0" dirty="0"/>
              <a:t>~250 cells</a:t>
            </a:r>
          </a:p>
          <a:p>
            <a:r>
              <a:rPr lang="en-US" sz="1800" b="0" dirty="0"/>
              <a:t>          zero softening in gravity</a:t>
            </a:r>
          </a:p>
        </p:txBody>
      </p:sp>
    </p:spTree>
    <p:extLst>
      <p:ext uri="{BB962C8B-B14F-4D97-AF65-F5344CB8AC3E}">
        <p14:creationId xmlns:p14="http://schemas.microsoft.com/office/powerpoint/2010/main" val="342559650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C07BB24-532B-8A40-9BC2-4AC21B7EA6AA}"/>
              </a:ext>
            </a:extLst>
          </p:cNvPr>
          <p:cNvSpPr txBox="1"/>
          <p:nvPr/>
        </p:nvSpPr>
        <p:spPr>
          <a:xfrm>
            <a:off x="4428678" y="622021"/>
            <a:ext cx="2953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Length scales of the problem: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AD9485-9A9C-734A-96D7-7A4334032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8" y="1255869"/>
            <a:ext cx="3968208" cy="35159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91DC2E-91D0-1148-8992-9B10CAA59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145163"/>
            <a:ext cx="4151586" cy="5509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FC525A-47C1-8645-8C6B-F31A3E293BF7}"/>
              </a:ext>
            </a:extLst>
          </p:cNvPr>
          <p:cNvSpPr txBox="1"/>
          <p:nvPr/>
        </p:nvSpPr>
        <p:spPr>
          <a:xfrm>
            <a:off x="4428678" y="2201965"/>
            <a:ext cx="3056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Velocity scales of the problem: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391285-7BF6-0543-835A-A2A1A96B63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4552" y="2774376"/>
            <a:ext cx="1818290" cy="23944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9451ADC-5A02-A34A-AA15-16F8F10AD067}"/>
              </a:ext>
            </a:extLst>
          </p:cNvPr>
          <p:cNvSpPr txBox="1"/>
          <p:nvPr/>
        </p:nvSpPr>
        <p:spPr>
          <a:xfrm>
            <a:off x="4572000" y="3613346"/>
            <a:ext cx="3302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432FF"/>
                </a:solidFill>
                <a:sym typeface="Wingdings" pitchFamily="2" charset="2"/>
              </a:rPr>
              <a:t> Dimensionless ratios: </a:t>
            </a:r>
            <a:endParaRPr lang="en-US" sz="2400" dirty="0">
              <a:solidFill>
                <a:srgbClr val="0432FF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EE05F75-AEAD-4E45-BDD4-858572B60F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0205" y="4205776"/>
            <a:ext cx="1894709" cy="7252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FD708A-B1FB-1241-9571-8EB4A1E73D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9211" y="5117060"/>
            <a:ext cx="2831250" cy="2327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4F1388-BE48-DC4C-A590-3404D6B03D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3280" y="5858259"/>
            <a:ext cx="4190720" cy="30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8913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B5C6EE-CDDC-594B-A32D-C559D98323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" r="1"/>
          <a:stretch/>
        </p:blipFill>
        <p:spPr>
          <a:xfrm>
            <a:off x="17746" y="1444520"/>
            <a:ext cx="9126254" cy="29018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28BB5D-ED4E-CC4C-AE4C-3164E81F8D69}"/>
              </a:ext>
            </a:extLst>
          </p:cNvPr>
          <p:cNvSpPr txBox="1"/>
          <p:nvPr/>
        </p:nvSpPr>
        <p:spPr>
          <a:xfrm>
            <a:off x="409904" y="447618"/>
            <a:ext cx="4578497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9E0000"/>
                </a:solidFill>
              </a:rPr>
              <a:t>Example of flow structure</a:t>
            </a:r>
          </a:p>
          <a:p>
            <a:endParaRPr lang="en-US" dirty="0"/>
          </a:p>
          <a:p>
            <a:r>
              <a:rPr lang="en-US" b="0" dirty="0"/>
              <a:t>Pairs of bow shocks, spiral shocks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1EDAC4-60D0-894F-9F28-D3A2F0022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4418" y="4901263"/>
            <a:ext cx="3525126" cy="2341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7B9383-6852-F341-A7DB-A45E21C8340C}"/>
              </a:ext>
            </a:extLst>
          </p:cNvPr>
          <p:cNvSpPr txBox="1"/>
          <p:nvPr/>
        </p:nvSpPr>
        <p:spPr>
          <a:xfrm>
            <a:off x="483476" y="4824248"/>
            <a:ext cx="2678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/>
              <a:t>BH = absorbing sphere: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0C4EE0-3C54-1742-9943-3EB2B22504BF}"/>
              </a:ext>
            </a:extLst>
          </p:cNvPr>
          <p:cNvSpPr txBox="1"/>
          <p:nvPr/>
        </p:nvSpPr>
        <p:spPr>
          <a:xfrm>
            <a:off x="483476" y="5413480"/>
            <a:ext cx="5801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/>
              <a:t>Force on each BH:  from gravity + accretion + pressure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0815F4-C3CF-9C43-A0CE-26F388F708C4}"/>
              </a:ext>
            </a:extLst>
          </p:cNvPr>
          <p:cNvSpPr txBox="1"/>
          <p:nvPr/>
        </p:nvSpPr>
        <p:spPr>
          <a:xfrm>
            <a:off x="6855991" y="4824247"/>
            <a:ext cx="48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 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F56643-4188-0C44-8983-83DCCAEB1EA6}"/>
              </a:ext>
            </a:extLst>
          </p:cNvPr>
          <p:cNvSpPr txBox="1"/>
          <p:nvPr/>
        </p:nvSpPr>
        <p:spPr>
          <a:xfrm>
            <a:off x="1710047" y="5961413"/>
            <a:ext cx="4773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ym typeface="Wingdings" pitchFamily="2" charset="2"/>
              </a:rPr>
              <a:t> Torque on binary, energy transfer rate   </a:t>
            </a:r>
            <a:endParaRPr lang="en-US" sz="1800" b="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24F2CE6-64FB-F943-B8DA-CC051C449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0419" y="4812063"/>
            <a:ext cx="558800" cy="3937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FB15261-2517-1D41-BDE5-183ED1E41C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0505" y="5924345"/>
            <a:ext cx="1295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45918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66A517B-2025-78E1-A136-A4F2BD250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1" y="6230903"/>
            <a:ext cx="2895600" cy="3200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648C30-0738-27C4-E0C7-C0C69A496A7C}"/>
              </a:ext>
            </a:extLst>
          </p:cNvPr>
          <p:cNvSpPr txBox="1"/>
          <p:nvPr/>
        </p:nvSpPr>
        <p:spPr>
          <a:xfrm>
            <a:off x="6822528" y="4953000"/>
            <a:ext cx="1873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err="1"/>
              <a:t>Rixin</a:t>
            </a:r>
            <a:r>
              <a:rPr lang="en-US" sz="1600" b="0" dirty="0"/>
              <a:t> Li &amp; DL 2024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906D75-1F1E-EA3D-2B18-3C725F90B750}"/>
              </a:ext>
            </a:extLst>
          </p:cNvPr>
          <p:cNvSpPr txBox="1"/>
          <p:nvPr/>
        </p:nvSpPr>
        <p:spPr>
          <a:xfrm>
            <a:off x="5638800" y="6230903"/>
            <a:ext cx="8996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/>
              <a:t>prograde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1A8E58-A439-9286-6666-1B4FEBCCC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151" y="198656"/>
            <a:ext cx="598170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8654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F6FCE84-9237-BD7B-F34C-AF437C48F2D6}"/>
              </a:ext>
            </a:extLst>
          </p:cNvPr>
          <p:cNvSpPr txBox="1"/>
          <p:nvPr/>
        </p:nvSpPr>
        <p:spPr>
          <a:xfrm>
            <a:off x="762000" y="533400"/>
            <a:ext cx="4867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800000"/>
                </a:solidFill>
              </a:rPr>
              <a:t>Embedded binaries in gas disks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BC56A4-FDF6-9F5D-82A9-90507C58689A}"/>
              </a:ext>
            </a:extLst>
          </p:cNvPr>
          <p:cNvSpPr txBox="1"/>
          <p:nvPr/>
        </p:nvSpPr>
        <p:spPr>
          <a:xfrm>
            <a:off x="740979" y="1295400"/>
            <a:ext cx="843929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927FF"/>
                </a:solidFill>
              </a:rPr>
              <a:t>Prograde binaries:</a:t>
            </a:r>
          </a:p>
          <a:p>
            <a:r>
              <a:rPr lang="en-US" sz="1600" b="0" dirty="0"/>
              <a:t>Orbital decay or expansion? Depends on gas thermodynamics, viscosity, size of accretor…</a:t>
            </a:r>
          </a:p>
          <a:p>
            <a:r>
              <a:rPr lang="en-US" sz="1600" b="0" dirty="0"/>
              <a:t> </a:t>
            </a:r>
          </a:p>
          <a:p>
            <a:endParaRPr lang="en-US" sz="1600" b="0" dirty="0"/>
          </a:p>
          <a:p>
            <a:r>
              <a:rPr lang="en-US" dirty="0">
                <a:solidFill>
                  <a:srgbClr val="4927FF"/>
                </a:solidFill>
              </a:rPr>
              <a:t>Retrograde binaries:</a:t>
            </a:r>
          </a:p>
          <a:p>
            <a:r>
              <a:rPr lang="en-US" sz="1600" b="0" dirty="0"/>
              <a:t>Always orbital decay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CBF33D-C0BB-F66A-5632-8F1537FC6F7E}"/>
              </a:ext>
            </a:extLst>
          </p:cNvPr>
          <p:cNvSpPr txBox="1"/>
          <p:nvPr/>
        </p:nvSpPr>
        <p:spPr>
          <a:xfrm>
            <a:off x="788276" y="4114800"/>
            <a:ext cx="81708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In general, orbital evolution of the binary is much faster than migration </a:t>
            </a:r>
          </a:p>
          <a:p>
            <a:r>
              <a:rPr lang="en-US" b="0" dirty="0"/>
              <a:t>of the center of mass of binary in AGN disk. </a:t>
            </a:r>
          </a:p>
        </p:txBody>
      </p:sp>
    </p:spTree>
    <p:extLst>
      <p:ext uri="{BB962C8B-B14F-4D97-AF65-F5344CB8AC3E}">
        <p14:creationId xmlns:p14="http://schemas.microsoft.com/office/powerpoint/2010/main" val="251011206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26647DD-9D95-B2D0-934F-73861EBD22E1}"/>
              </a:ext>
            </a:extLst>
          </p:cNvPr>
          <p:cNvSpPr txBox="1"/>
          <p:nvPr/>
        </p:nvSpPr>
        <p:spPr>
          <a:xfrm>
            <a:off x="381000" y="304800"/>
            <a:ext cx="6341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Binary BH Mergers and EM Counterparts?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A76051-0C8D-279F-E135-52F1A69B3AD1}"/>
              </a:ext>
            </a:extLst>
          </p:cNvPr>
          <p:cNvSpPr txBox="1"/>
          <p:nvPr/>
        </p:nvSpPr>
        <p:spPr>
          <a:xfrm>
            <a:off x="381000" y="990600"/>
            <a:ext cx="6776214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accent6"/>
                </a:solidFill>
              </a:rPr>
              <a:t>ZTF19abanrhr:   Graham et al 2020</a:t>
            </a:r>
          </a:p>
          <a:p>
            <a:r>
              <a:rPr lang="en-US" sz="1800" b="0" dirty="0"/>
              <a:t>Optical flare L~10</a:t>
            </a:r>
            <a:r>
              <a:rPr lang="en-US" sz="1800" b="0" baseline="30000" dirty="0"/>
              <a:t>45</a:t>
            </a:r>
            <a:r>
              <a:rPr lang="en-US" sz="1800" b="0" dirty="0"/>
              <a:t> erg/s, duration ~ 1month, in AGN J124942</a:t>
            </a:r>
          </a:p>
          <a:p>
            <a:r>
              <a:rPr lang="en-US" sz="1800" b="0" dirty="0"/>
              <a:t>Associated with </a:t>
            </a:r>
            <a:r>
              <a:rPr lang="en-US" sz="1800" b="0" dirty="0">
                <a:solidFill>
                  <a:schemeClr val="accent6"/>
                </a:solidFill>
              </a:rPr>
              <a:t>GW190521 (heavy BH merger)</a:t>
            </a:r>
            <a:r>
              <a:rPr lang="en-US" sz="1800" b="0" dirty="0"/>
              <a:t>? (within 18 days)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1796DC-6398-4127-B45A-422B09800562}"/>
              </a:ext>
            </a:extLst>
          </p:cNvPr>
          <p:cNvSpPr txBox="1"/>
          <p:nvPr/>
        </p:nvSpPr>
        <p:spPr>
          <a:xfrm>
            <a:off x="358999" y="2052429"/>
            <a:ext cx="5876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accent6"/>
                </a:solidFill>
              </a:rPr>
              <a:t>6 similar ZTF flares reported:   Graham et al. 2022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056A1D-B2F1-B0D5-36A1-02025A21787C}"/>
              </a:ext>
            </a:extLst>
          </p:cNvPr>
          <p:cNvSpPr txBox="1"/>
          <p:nvPr/>
        </p:nvSpPr>
        <p:spPr>
          <a:xfrm>
            <a:off x="353744" y="3138338"/>
            <a:ext cx="90140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accent6"/>
                </a:solidFill>
              </a:rPr>
              <a:t>GRB (Fermi) (10</a:t>
            </a:r>
            <a:r>
              <a:rPr lang="en-US" b="0" baseline="30000" dirty="0">
                <a:solidFill>
                  <a:schemeClr val="accent6"/>
                </a:solidFill>
              </a:rPr>
              <a:t>49</a:t>
            </a:r>
            <a:r>
              <a:rPr lang="en-US" b="0" dirty="0">
                <a:solidFill>
                  <a:schemeClr val="accent6"/>
                </a:solidFill>
              </a:rPr>
              <a:t>erg/s, ~1s) associated with GW150914 ??  </a:t>
            </a:r>
            <a:r>
              <a:rPr lang="en-US" sz="1600" b="0" dirty="0">
                <a:solidFill>
                  <a:schemeClr val="accent6"/>
                </a:solidFill>
              </a:rPr>
              <a:t>(Connaughton+16)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1F6E91-C6C1-9CAC-0620-3A0F48F9F3D8}"/>
              </a:ext>
            </a:extLst>
          </p:cNvPr>
          <p:cNvSpPr txBox="1"/>
          <p:nvPr/>
        </p:nvSpPr>
        <p:spPr>
          <a:xfrm>
            <a:off x="353744" y="3538448"/>
            <a:ext cx="54827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accent6"/>
                </a:solidFill>
              </a:rPr>
              <a:t>GRB associated with LVT151012 ??  </a:t>
            </a:r>
            <a:r>
              <a:rPr lang="en-US" sz="1600" b="0" dirty="0">
                <a:solidFill>
                  <a:schemeClr val="accent6"/>
                </a:solidFill>
              </a:rPr>
              <a:t>(Bagily+16)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131C0F5-C5C7-79C5-1E9C-F745B7279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4025900"/>
            <a:ext cx="3403600" cy="28321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B3E0479-A976-1EF4-E305-6B33529E0169}"/>
              </a:ext>
            </a:extLst>
          </p:cNvPr>
          <p:cNvSpPr txBox="1"/>
          <p:nvPr/>
        </p:nvSpPr>
        <p:spPr>
          <a:xfrm>
            <a:off x="5994400" y="5791200"/>
            <a:ext cx="1691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/>
              <a:t>Tagawa+2023 </a:t>
            </a:r>
          </a:p>
        </p:txBody>
      </p:sp>
    </p:spTree>
    <p:extLst>
      <p:ext uri="{BB962C8B-B14F-4D97-AF65-F5344CB8AC3E}">
        <p14:creationId xmlns:p14="http://schemas.microsoft.com/office/powerpoint/2010/main" val="9593544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extBox 1"/>
          <p:cNvSpPr txBox="1">
            <a:spLocks noChangeArrowheads="1"/>
          </p:cNvSpPr>
          <p:nvPr/>
        </p:nvSpPr>
        <p:spPr bwMode="auto">
          <a:xfrm>
            <a:off x="1465152" y="0"/>
            <a:ext cx="601478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800" dirty="0">
                <a:solidFill>
                  <a:srgbClr val="800000"/>
                </a:solidFill>
              </a:rPr>
              <a:t>Summary</a:t>
            </a:r>
          </a:p>
          <a:p>
            <a:pPr algn="ctr"/>
            <a:r>
              <a:rPr lang="en-US" sz="2800" dirty="0">
                <a:solidFill>
                  <a:srgbClr val="800000"/>
                </a:solidFill>
              </a:rPr>
              <a:t>Formation of Merging BH Binaries</a:t>
            </a:r>
          </a:p>
        </p:txBody>
      </p:sp>
      <p:sp>
        <p:nvSpPr>
          <p:cNvPr id="56322" name="TextBox 3"/>
          <p:cNvSpPr txBox="1">
            <a:spLocks noChangeArrowheads="1"/>
          </p:cNvSpPr>
          <p:nvPr/>
        </p:nvSpPr>
        <p:spPr bwMode="auto">
          <a:xfrm>
            <a:off x="235869" y="1041023"/>
            <a:ext cx="7226658" cy="4444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b="0" dirty="0">
                <a:solidFill>
                  <a:srgbClr val="000090"/>
                </a:solidFill>
              </a:rPr>
              <a:t>Standard isolated binary evolution channel:</a:t>
            </a:r>
          </a:p>
          <a:p>
            <a:r>
              <a:rPr lang="en-US" sz="1800" dirty="0">
                <a:solidFill>
                  <a:srgbClr val="0000FF"/>
                </a:solidFill>
              </a:rPr>
              <a:t>    </a:t>
            </a:r>
            <a:r>
              <a:rPr lang="en-US" sz="1600" b="0" dirty="0"/>
              <a:t>uncertain physics (common envelope</a:t>
            </a:r>
            <a:r>
              <a:rPr lang="mr-IN" sz="1600" b="0" dirty="0"/>
              <a:t>…</a:t>
            </a:r>
            <a:r>
              <a:rPr lang="en-US" sz="1600" b="0" dirty="0"/>
              <a:t>)</a:t>
            </a:r>
          </a:p>
          <a:p>
            <a:r>
              <a:rPr lang="en-US" sz="1600" b="0" dirty="0">
                <a:solidFill>
                  <a:srgbClr val="0000FF"/>
                </a:solidFill>
              </a:rPr>
              <a:t>    </a:t>
            </a:r>
            <a:r>
              <a:rPr lang="en-US" sz="1600" b="0" dirty="0">
                <a:solidFill>
                  <a:srgbClr val="800000"/>
                </a:solidFill>
                <a:sym typeface="Wingdings"/>
              </a:rPr>
              <a:t> </a:t>
            </a:r>
            <a:r>
              <a:rPr lang="en-US" sz="1600" b="0" dirty="0">
                <a:solidFill>
                  <a:srgbClr val="800000"/>
                </a:solidFill>
              </a:rPr>
              <a:t>circular mergers (</a:t>
            </a:r>
            <a:r>
              <a:rPr lang="en-US" sz="1600" b="0" dirty="0" err="1">
                <a:solidFill>
                  <a:srgbClr val="800000"/>
                </a:solidFill>
              </a:rPr>
              <a:t>e</a:t>
            </a:r>
            <a:r>
              <a:rPr lang="en-US" sz="1600" b="0" baseline="-25000" dirty="0" err="1">
                <a:solidFill>
                  <a:srgbClr val="800000"/>
                </a:solidFill>
              </a:rPr>
              <a:t>m</a:t>
            </a:r>
            <a:r>
              <a:rPr lang="en-US" sz="1600" b="0" dirty="0">
                <a:solidFill>
                  <a:srgbClr val="800000"/>
                </a:solidFill>
              </a:rPr>
              <a:t>=0), mostly aligned spin-orbit angle</a:t>
            </a:r>
          </a:p>
          <a:p>
            <a:pPr>
              <a:lnSpc>
                <a:spcPct val="120000"/>
              </a:lnSpc>
            </a:pPr>
            <a:r>
              <a:rPr lang="en-US" sz="2400" b="0" dirty="0">
                <a:solidFill>
                  <a:srgbClr val="000090"/>
                </a:solidFill>
              </a:rPr>
              <a:t>Dynamical formation channels:</a:t>
            </a:r>
          </a:p>
          <a:p>
            <a:r>
              <a:rPr lang="en-US" sz="1600" dirty="0">
                <a:solidFill>
                  <a:srgbClr val="0000FF"/>
                </a:solidFill>
              </a:rPr>
              <a:t>    </a:t>
            </a:r>
            <a:r>
              <a:rPr lang="en-US" sz="1600" b="0" dirty="0"/>
              <a:t>“clean” physics, but “environmental” uncertainties</a:t>
            </a:r>
          </a:p>
          <a:p>
            <a:r>
              <a:rPr lang="en-US" dirty="0">
                <a:solidFill>
                  <a:srgbClr val="0000FF"/>
                </a:solidFill>
              </a:rPr>
              <a:t>   </a:t>
            </a:r>
            <a:r>
              <a:rPr lang="en-US" b="0" dirty="0">
                <a:solidFill>
                  <a:srgbClr val="0000FF"/>
                </a:solidFill>
              </a:rPr>
              <a:t>1. Dense star clusters</a:t>
            </a:r>
          </a:p>
          <a:p>
            <a:r>
              <a:rPr lang="en-US" sz="1600" dirty="0">
                <a:solidFill>
                  <a:srgbClr val="0000FF"/>
                </a:solidFill>
              </a:rPr>
              <a:t>       </a:t>
            </a:r>
            <a:r>
              <a:rPr lang="en-US" sz="1600" b="0" dirty="0">
                <a:solidFill>
                  <a:srgbClr val="800000"/>
                </a:solidFill>
                <a:sym typeface="Wingdings"/>
              </a:rPr>
              <a:t> mostly circular mergers ? expect random spin-orbit misalignments ?</a:t>
            </a:r>
            <a:endParaRPr lang="en-US" sz="1600" b="0" dirty="0">
              <a:solidFill>
                <a:srgbClr val="800000"/>
              </a:solidFill>
            </a:endParaRPr>
          </a:p>
          <a:p>
            <a:r>
              <a:rPr lang="en-US" b="0" dirty="0">
                <a:solidFill>
                  <a:srgbClr val="0000FF"/>
                </a:solidFill>
              </a:rPr>
              <a:t>   </a:t>
            </a:r>
            <a:r>
              <a:rPr lang="en-US" b="0" dirty="0">
                <a:solidFill>
                  <a:srgbClr val="4927FF"/>
                </a:solidFill>
              </a:rPr>
              <a:t>2. Tertiary-induced mergers </a:t>
            </a:r>
          </a:p>
          <a:p>
            <a:r>
              <a:rPr lang="en-US" dirty="0">
                <a:solidFill>
                  <a:srgbClr val="0000FF"/>
                </a:solidFill>
              </a:rPr>
              <a:t>       </a:t>
            </a:r>
            <a:r>
              <a:rPr lang="en-US" sz="1600" b="0" dirty="0"/>
              <a:t>Perturbations from outer companion </a:t>
            </a:r>
            <a:r>
              <a:rPr lang="en-US" sz="1600" b="0" dirty="0">
                <a:sym typeface="Wingdings"/>
              </a:rPr>
              <a:t> </a:t>
            </a:r>
            <a:r>
              <a:rPr lang="en-US" sz="1600" b="0" dirty="0" err="1">
                <a:sym typeface="Wingdings"/>
              </a:rPr>
              <a:t>Lidov-Kozai</a:t>
            </a:r>
            <a:endParaRPr lang="en-US" sz="1600" b="0" dirty="0">
              <a:sym typeface="Wingdings"/>
            </a:endParaRPr>
          </a:p>
          <a:p>
            <a:r>
              <a:rPr lang="zh-CN" altLang="en-US" sz="1600" b="0" dirty="0">
                <a:sym typeface="Wingdings"/>
              </a:rPr>
              <a:t>         </a:t>
            </a:r>
            <a:r>
              <a:rPr lang="en-US" sz="1600" b="0" dirty="0">
                <a:sym typeface="Wingdings"/>
              </a:rPr>
              <a:t>Spin-orbit misalignment</a:t>
            </a:r>
          </a:p>
          <a:p>
            <a:r>
              <a:rPr lang="en-US" dirty="0">
                <a:solidFill>
                  <a:srgbClr val="0000FF"/>
                </a:solidFill>
                <a:sym typeface="Wingdings"/>
              </a:rPr>
              <a:t>  </a:t>
            </a:r>
            <a:r>
              <a:rPr lang="en-US" sz="1600" b="0" dirty="0">
                <a:solidFill>
                  <a:srgbClr val="800000"/>
                </a:solidFill>
                <a:sym typeface="Wingdings"/>
              </a:rPr>
              <a:t>  a few % mergers have residual e&gt;0.1 when entering LIGO band</a:t>
            </a:r>
          </a:p>
          <a:p>
            <a:r>
              <a:rPr lang="en-US" sz="1600" b="0" dirty="0">
                <a:solidFill>
                  <a:srgbClr val="800000"/>
                </a:solidFill>
                <a:sym typeface="Wingdings"/>
              </a:rPr>
              <a:t>        Preference of 90</a:t>
            </a:r>
            <a:r>
              <a:rPr lang="en-US" sz="1600" b="0" baseline="30000" dirty="0">
                <a:solidFill>
                  <a:srgbClr val="800000"/>
                </a:solidFill>
                <a:sym typeface="Wingdings"/>
              </a:rPr>
              <a:t>0 </a:t>
            </a:r>
            <a:r>
              <a:rPr lang="en-US" sz="1600" b="0" dirty="0">
                <a:solidFill>
                  <a:srgbClr val="800000"/>
                </a:solidFill>
                <a:sym typeface="Wingdings"/>
              </a:rPr>
              <a:t>spin-orbit misalignment, especially for circular mergers</a:t>
            </a:r>
            <a:endParaRPr lang="en-US" sz="1600" b="0" dirty="0">
              <a:solidFill>
                <a:srgbClr val="800000"/>
              </a:solidFill>
            </a:endParaRPr>
          </a:p>
          <a:p>
            <a:r>
              <a:rPr lang="en-US" b="0" dirty="0">
                <a:solidFill>
                  <a:srgbClr val="4927FF"/>
                </a:solidFill>
              </a:rPr>
              <a:t>    3. BH Mergers in AGN disks</a:t>
            </a:r>
          </a:p>
          <a:p>
            <a:r>
              <a:rPr lang="en-US" sz="1600" b="0" dirty="0"/>
              <a:t>        GW capture </a:t>
            </a:r>
            <a:r>
              <a:rPr lang="en-US" sz="1600" b="0" dirty="0">
                <a:sym typeface="Wingdings" pitchFamily="2" charset="2"/>
              </a:rPr>
              <a:t> very eccentric mergers</a:t>
            </a:r>
          </a:p>
          <a:p>
            <a:r>
              <a:rPr lang="en-US" sz="1600" b="0" dirty="0">
                <a:sym typeface="Wingdings" pitchFamily="2" charset="2"/>
              </a:rPr>
              <a:t>        </a:t>
            </a:r>
            <a:r>
              <a:rPr lang="en-US" sz="1600" b="0" dirty="0"/>
              <a:t>gas assisted mergers?  More works to be done…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816977"/>
            <a:ext cx="76505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000090"/>
                </a:solidFill>
              </a:rPr>
              <a:t>Rates?   All potentially can play a role</a:t>
            </a:r>
          </a:p>
          <a:p>
            <a:r>
              <a:rPr lang="en-US" b="0" dirty="0">
                <a:solidFill>
                  <a:srgbClr val="000090"/>
                </a:solidFill>
              </a:rPr>
              <a:t>LISA/Taiji &amp; AION/Deci-Hz useful for probing dynamical formation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C353C-5346-2C7F-5550-EA58104CF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8B9EE2-219D-EC7D-8055-01F34E82BE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066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6">
            <a:extLst>
              <a:ext uri="{FF2B5EF4-FFF2-40B4-BE49-F238E27FC236}">
                <a16:creationId xmlns:a16="http://schemas.microsoft.com/office/drawing/2014/main" id="{AB72DCD5-30CE-8CB1-8932-94B0A8B4A2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598" y="460903"/>
            <a:ext cx="6066020" cy="156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800000"/>
                </a:solidFill>
                <a:latin typeface="Times" pitchFamily="2" charset="0"/>
                <a:ea typeface="ＭＳ Ｐゴシック" panose="020B0600070205080204" pitchFamily="34" charset="-128"/>
              </a:rPr>
              <a:t>What to do with these GW detections?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en-US" altLang="en-US" sz="2400" b="0" dirty="0">
                <a:solidFill>
                  <a:srgbClr val="800000"/>
                </a:solidFill>
                <a:latin typeface="Times" pitchFamily="2" charset="0"/>
                <a:ea typeface="ＭＳ Ｐゴシック" panose="020B0600070205080204" pitchFamily="34" charset="-128"/>
              </a:rPr>
              <a:t>Test gravity theory in nonlinear regime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en-US" altLang="en-US" sz="2400" b="0" dirty="0">
                <a:solidFill>
                  <a:srgbClr val="800000"/>
                </a:solidFill>
                <a:latin typeface="Times" pitchFamily="2" charset="0"/>
                <a:ea typeface="ＭＳ Ｐゴシック" panose="020B0600070205080204" pitchFamily="34" charset="-128"/>
              </a:rPr>
              <a:t>Study dense nuclear matter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95BFDF-2EBA-FFAF-0FEE-666FD7214B6E}"/>
              </a:ext>
            </a:extLst>
          </p:cNvPr>
          <p:cNvSpPr txBox="1"/>
          <p:nvPr/>
        </p:nvSpPr>
        <p:spPr>
          <a:xfrm>
            <a:off x="533400" y="2286000"/>
            <a:ext cx="877394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err="1">
                <a:solidFill>
                  <a:schemeClr val="accent2"/>
                </a:solidFill>
              </a:rPr>
              <a:t>Inspiral</a:t>
            </a:r>
            <a:r>
              <a:rPr lang="en-US" sz="1800" b="0" dirty="0">
                <a:solidFill>
                  <a:schemeClr val="accent2"/>
                </a:solidFill>
              </a:rPr>
              <a:t> phase:  </a:t>
            </a:r>
          </a:p>
          <a:p>
            <a:r>
              <a:rPr lang="en-US" sz="1800" b="0" dirty="0">
                <a:solidFill>
                  <a:schemeClr val="accent2"/>
                </a:solidFill>
              </a:rPr>
              <a:t>    </a:t>
            </a:r>
            <a:r>
              <a:rPr lang="en-US" sz="1600" b="0" dirty="0"/>
              <a:t>Tidal/spin deformation (quasi-static tide)        </a:t>
            </a:r>
            <a:r>
              <a:rPr lang="en-US" sz="1600" b="0" dirty="0">
                <a:solidFill>
                  <a:srgbClr val="0070C0"/>
                </a:solidFill>
              </a:rPr>
              <a:t>well-understood (since 1990s): many papers…</a:t>
            </a:r>
          </a:p>
          <a:p>
            <a:r>
              <a:rPr lang="en-US" sz="1600" b="0" dirty="0"/>
              <a:t>     Resonant tide (excitation of g-mode </a:t>
            </a:r>
            <a:r>
              <a:rPr lang="en-US" sz="1600" b="0" dirty="0" err="1"/>
              <a:t>etc</a:t>
            </a:r>
            <a:r>
              <a:rPr lang="en-US" sz="1600" b="0" dirty="0"/>
              <a:t>) ?    </a:t>
            </a:r>
            <a:r>
              <a:rPr lang="en-US" sz="1600" b="0" dirty="0">
                <a:solidFill>
                  <a:srgbClr val="0070C0"/>
                </a:solidFill>
              </a:rPr>
              <a:t>e.g. Lai 1994; Xu &amp; Lai 2017; Yu et al 2024…</a:t>
            </a:r>
          </a:p>
          <a:p>
            <a:endParaRPr lang="en-US" sz="1800" b="0" dirty="0">
              <a:solidFill>
                <a:schemeClr val="accent2"/>
              </a:solidFill>
            </a:endParaRPr>
          </a:p>
          <a:p>
            <a:r>
              <a:rPr lang="en-US" sz="1800" b="0" dirty="0">
                <a:solidFill>
                  <a:schemeClr val="accent2"/>
                </a:solidFill>
              </a:rPr>
              <a:t>Merger waveform:  </a:t>
            </a:r>
          </a:p>
          <a:p>
            <a:r>
              <a:rPr lang="en-US" sz="1800" b="0" dirty="0">
                <a:solidFill>
                  <a:schemeClr val="accent2"/>
                </a:solidFill>
              </a:rPr>
              <a:t>    </a:t>
            </a:r>
            <a:r>
              <a:rPr lang="en-US" sz="1600" b="0" dirty="0"/>
              <a:t>Remnant NS (hyper-massive or supermassive) or BH ?</a:t>
            </a:r>
          </a:p>
          <a:p>
            <a:endParaRPr lang="en-US" sz="1800" b="0" dirty="0">
              <a:solidFill>
                <a:schemeClr val="accent2"/>
              </a:solidFill>
            </a:endParaRPr>
          </a:p>
          <a:p>
            <a:r>
              <a:rPr lang="en-US" sz="1800" b="0" dirty="0">
                <a:solidFill>
                  <a:schemeClr val="accent2"/>
                </a:solidFill>
              </a:rPr>
              <a:t>Quark star mergers (QS-QS, QS-BH)?  </a:t>
            </a:r>
          </a:p>
          <a:p>
            <a:r>
              <a:rPr lang="en-US" sz="1800" b="0" dirty="0">
                <a:solidFill>
                  <a:schemeClr val="accent2"/>
                </a:solidFill>
              </a:rPr>
              <a:t>    </a:t>
            </a:r>
            <a:endParaRPr lang="en-US" sz="1600" b="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42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6">
            <a:extLst>
              <a:ext uri="{FF2B5EF4-FFF2-40B4-BE49-F238E27FC236}">
                <a16:creationId xmlns:a16="http://schemas.microsoft.com/office/drawing/2014/main" id="{AB72DCD5-30CE-8CB1-8932-94B0A8B4A2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815" y="304800"/>
            <a:ext cx="677140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sz="2800" dirty="0">
                <a:solidFill>
                  <a:schemeClr val="accent2"/>
                </a:solidFill>
              </a:rPr>
              <a:t>Quark star mergers (QS-QS, QS-BH)? 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 dirty="0">
              <a:solidFill>
                <a:srgbClr val="800000"/>
              </a:solidFill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0D49EE-E85F-7D76-2CD7-EE8D4D0F629B}"/>
              </a:ext>
            </a:extLst>
          </p:cNvPr>
          <p:cNvSpPr txBox="1"/>
          <p:nvPr/>
        </p:nvSpPr>
        <p:spPr>
          <a:xfrm>
            <a:off x="509815" y="914400"/>
            <a:ext cx="643317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/>
              <a:t>(Strange) Quark stars may be stable (Witten 1984...): </a:t>
            </a:r>
          </a:p>
          <a:p>
            <a:r>
              <a:rPr lang="en-US" sz="1800" b="0" dirty="0"/>
              <a:t>			Neither confirmed nor ruled out</a:t>
            </a:r>
          </a:p>
          <a:p>
            <a:endParaRPr lang="en-US" sz="1800" b="0" dirty="0"/>
          </a:p>
          <a:p>
            <a:r>
              <a:rPr lang="en-US" sz="1800" b="0" dirty="0"/>
              <a:t>QS merger:  Decompressed quark matter… into what?</a:t>
            </a:r>
          </a:p>
          <a:p>
            <a:r>
              <a:rPr lang="en-US" sz="1800" b="0" dirty="0">
                <a:solidFill>
                  <a:srgbClr val="800000"/>
                </a:solidFill>
              </a:rPr>
              <a:t>          nucleon gas (n-p-e)</a:t>
            </a:r>
          </a:p>
          <a:p>
            <a:r>
              <a:rPr lang="en-US" sz="1800" b="0" dirty="0"/>
              <a:t>      or </a:t>
            </a:r>
            <a:r>
              <a:rPr lang="en-US" sz="1800" b="0" dirty="0">
                <a:solidFill>
                  <a:srgbClr val="800000"/>
                </a:solidFill>
              </a:rPr>
              <a:t>quark nugget gas  </a:t>
            </a:r>
            <a:r>
              <a:rPr lang="en-US" sz="1800" b="0" dirty="0">
                <a:solidFill>
                  <a:srgbClr val="800000"/>
                </a:solidFill>
                <a:sym typeface="Wingdings" pitchFamily="2" charset="2"/>
              </a:rPr>
              <a:t> no/weak r-process, no </a:t>
            </a:r>
            <a:r>
              <a:rPr lang="en-US" sz="1800" b="0" dirty="0" err="1">
                <a:solidFill>
                  <a:srgbClr val="800000"/>
                </a:solidFill>
                <a:sym typeface="Wingdings" pitchFamily="2" charset="2"/>
              </a:rPr>
              <a:t>kilonova</a:t>
            </a:r>
            <a:endParaRPr lang="en-US" sz="1800" b="0" dirty="0">
              <a:solidFill>
                <a:srgbClr val="800000"/>
              </a:solidFill>
            </a:endParaRPr>
          </a:p>
          <a:p>
            <a:endParaRPr lang="en-US" sz="1800" b="0" dirty="0"/>
          </a:p>
          <a:p>
            <a:endParaRPr lang="en-US" sz="1800" b="0" dirty="0"/>
          </a:p>
          <a:p>
            <a:endParaRPr lang="en-US" sz="1800" b="0" dirty="0"/>
          </a:p>
          <a:p>
            <a:endParaRPr lang="en-US" sz="1800" b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76DA73-ACBE-CE5F-BC86-5563A8F4CD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91" y="2998493"/>
            <a:ext cx="3986049" cy="38595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0DD4C7-DD11-667B-C720-46D9BDB8B3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8351" y="3036978"/>
            <a:ext cx="3986049" cy="38210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524AF5-69A4-7C88-880E-60D51A76AD08}"/>
              </a:ext>
            </a:extLst>
          </p:cNvPr>
          <p:cNvSpPr txBox="1"/>
          <p:nvPr/>
        </p:nvSpPr>
        <p:spPr>
          <a:xfrm>
            <a:off x="5803892" y="2667646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rgbClr val="4927FF"/>
                </a:solidFill>
              </a:rPr>
              <a:t>Miao, Zhu &amp; Lai 2025, PRL</a:t>
            </a:r>
          </a:p>
        </p:txBody>
      </p:sp>
    </p:spTree>
    <p:extLst>
      <p:ext uri="{BB962C8B-B14F-4D97-AF65-F5344CB8AC3E}">
        <p14:creationId xmlns:p14="http://schemas.microsoft.com/office/powerpoint/2010/main" val="3706841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6">
            <a:extLst>
              <a:ext uri="{FF2B5EF4-FFF2-40B4-BE49-F238E27FC236}">
                <a16:creationId xmlns:a16="http://schemas.microsoft.com/office/drawing/2014/main" id="{AB72DCD5-30CE-8CB1-8932-94B0A8B4A2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598" y="460903"/>
            <a:ext cx="6066020" cy="211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800000"/>
                </a:solidFill>
                <a:latin typeface="Times" pitchFamily="2" charset="0"/>
                <a:ea typeface="ＭＳ Ｐゴシック" panose="020B0600070205080204" pitchFamily="34" charset="-128"/>
              </a:rPr>
              <a:t>What to do with these GW detections?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en-US" altLang="en-US" sz="2400" b="0" dirty="0">
                <a:solidFill>
                  <a:srgbClr val="800000"/>
                </a:solidFill>
                <a:latin typeface="Times" pitchFamily="2" charset="0"/>
                <a:ea typeface="ＭＳ Ｐゴシック" panose="020B0600070205080204" pitchFamily="34" charset="-128"/>
              </a:rPr>
              <a:t>Test gravity theory in nonlinear regime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en-US" altLang="en-US" sz="2400" b="0" dirty="0">
                <a:solidFill>
                  <a:srgbClr val="800000"/>
                </a:solidFill>
                <a:latin typeface="Times" pitchFamily="2" charset="0"/>
                <a:ea typeface="ＭＳ Ｐゴシック" panose="020B0600070205080204" pitchFamily="34" charset="-128"/>
              </a:rPr>
              <a:t>Study dense nuclear matter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en-US" altLang="en-US" sz="2400" b="0" dirty="0">
                <a:solidFill>
                  <a:srgbClr val="800000"/>
                </a:solidFill>
                <a:latin typeface="Times" pitchFamily="2" charset="0"/>
                <a:ea typeface="ＭＳ Ｐゴシック" panose="020B0600070205080204" pitchFamily="34" charset="-128"/>
              </a:rPr>
              <a:t>Nucleosynthesis &amp; EM counterparts</a:t>
            </a:r>
          </a:p>
        </p:txBody>
      </p:sp>
    </p:spTree>
    <p:extLst>
      <p:ext uri="{BB962C8B-B14F-4D97-AF65-F5344CB8AC3E}">
        <p14:creationId xmlns:p14="http://schemas.microsoft.com/office/powerpoint/2010/main" val="1994860144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43195</TotalTime>
  <Words>3104</Words>
  <Application>Microsoft Macintosh PowerPoint</Application>
  <PresentationFormat>On-screen Show (4:3)</PresentationFormat>
  <Paragraphs>507</Paragraphs>
  <Slides>69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81" baseType="lpstr">
      <vt:lpstr>Acumin Pro</vt:lpstr>
      <vt:lpstr>Old Standard TT</vt:lpstr>
      <vt:lpstr>Proxima Nova</vt:lpstr>
      <vt:lpstr>Times</vt:lpstr>
      <vt:lpstr>Arial</vt:lpstr>
      <vt:lpstr>Arial Rounded MT Bold</vt:lpstr>
      <vt:lpstr>Cambria Math</vt:lpstr>
      <vt:lpstr>Garamond</vt:lpstr>
      <vt:lpstr>Helvetica</vt:lpstr>
      <vt:lpstr>Helvetica Neue</vt:lpstr>
      <vt:lpstr>Wingdings</vt:lpstr>
      <vt:lpstr>Blank Presentation</vt:lpstr>
      <vt:lpstr>Formation of  Merging Compact Binaries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Lidov-Kozai Effect</vt:lpstr>
      <vt:lpstr>Lidov-Kozai Effect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BH spin dynamics during LK oscillations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Cornell Univ.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Highly Magnetized Neutron Stars Pendulum, QED, Polarized X-Rays,  Condensed Matter, Accelerators</dc:title>
  <cp:lastModifiedBy>Dong Lai</cp:lastModifiedBy>
  <cp:revision>655</cp:revision>
  <dcterms:modified xsi:type="dcterms:W3CDTF">2025-10-13T13:37:44Z</dcterms:modified>
</cp:coreProperties>
</file>