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4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6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7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8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9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0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1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2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3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4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5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6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7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8" r:id="rId2"/>
    <p:sldId id="265" r:id="rId3"/>
    <p:sldId id="285" r:id="rId4"/>
    <p:sldId id="295" r:id="rId5"/>
    <p:sldId id="286" r:id="rId6"/>
    <p:sldId id="296" r:id="rId7"/>
    <p:sldId id="273" r:id="rId8"/>
    <p:sldId id="278" r:id="rId9"/>
    <p:sldId id="284" r:id="rId10"/>
    <p:sldId id="283" r:id="rId11"/>
    <p:sldId id="288" r:id="rId12"/>
    <p:sldId id="280" r:id="rId13"/>
    <p:sldId id="292" r:id="rId14"/>
    <p:sldId id="293" r:id="rId15"/>
    <p:sldId id="290" r:id="rId16"/>
    <p:sldId id="291" r:id="rId17"/>
    <p:sldId id="294" r:id="rId18"/>
    <p:sldId id="274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 userDrawn="1">
          <p15:clr>
            <a:srgbClr val="A4A3A4"/>
          </p15:clr>
        </p15:guide>
        <p15:guide id="2" pos="37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96E6"/>
    <a:srgbClr val="E2E4E9"/>
    <a:srgbClr val="FFFFFF"/>
    <a:srgbClr val="969696"/>
    <a:srgbClr val="BABBB9"/>
    <a:srgbClr val="FFBA55"/>
    <a:srgbClr val="B2B2B2"/>
    <a:srgbClr val="DDDDDD"/>
    <a:srgbClr val="C0C0C0"/>
    <a:srgbClr val="515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1370" autoAdjust="0"/>
  </p:normalViewPr>
  <p:slideViewPr>
    <p:cSldViewPr snapToGrid="0" showGuides="1">
      <p:cViewPr varScale="1">
        <p:scale>
          <a:sx n="84" d="100"/>
          <a:sy n="84" d="100"/>
        </p:scale>
        <p:origin x="857" y="58"/>
      </p:cViewPr>
      <p:guideLst>
        <p:guide orient="horz" pos="2191"/>
        <p:guide pos="377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Nicoals" userId="0936255af340e962" providerId="LiveId" clId="{88E90E2B-20F0-406B-AEE9-F9F1E68998F2}"/>
    <pc:docChg chg="delSld modSld">
      <pc:chgData name="James Nicoals" userId="0936255af340e962" providerId="LiveId" clId="{88E90E2B-20F0-406B-AEE9-F9F1E68998F2}" dt="2025-10-17T12:27:06.486" v="30" actId="14100"/>
      <pc:docMkLst>
        <pc:docMk/>
      </pc:docMkLst>
      <pc:sldChg chg="modSp mod">
        <pc:chgData name="James Nicoals" userId="0936255af340e962" providerId="LiveId" clId="{88E90E2B-20F0-406B-AEE9-F9F1E68998F2}" dt="2025-10-17T12:09:10.477" v="0" actId="20577"/>
        <pc:sldMkLst>
          <pc:docMk/>
          <pc:sldMk cId="0" sldId="258"/>
        </pc:sldMkLst>
        <pc:spChg chg="mod">
          <ac:chgData name="James Nicoals" userId="0936255af340e962" providerId="LiveId" clId="{88E90E2B-20F0-406B-AEE9-F9F1E68998F2}" dt="2025-10-17T12:09:10.477" v="0" actId="20577"/>
          <ac:spMkLst>
            <pc:docMk/>
            <pc:sldMk cId="0" sldId="258"/>
            <ac:spMk id="4" creationId="{00000000-0000-0000-0000-000000000000}"/>
          </ac:spMkLst>
        </pc:spChg>
      </pc:sldChg>
      <pc:sldChg chg="del">
        <pc:chgData name="James Nicoals" userId="0936255af340e962" providerId="LiveId" clId="{88E90E2B-20F0-406B-AEE9-F9F1E68998F2}" dt="2025-10-17T12:26:29.031" v="4" actId="47"/>
        <pc:sldMkLst>
          <pc:docMk/>
          <pc:sldMk cId="0" sldId="289"/>
        </pc:sldMkLst>
      </pc:sldChg>
      <pc:sldChg chg="modSp mod">
        <pc:chgData name="James Nicoals" userId="0936255af340e962" providerId="LiveId" clId="{88E90E2B-20F0-406B-AEE9-F9F1E68998F2}" dt="2025-10-17T12:26:51.191" v="17" actId="14100"/>
        <pc:sldMkLst>
          <pc:docMk/>
          <pc:sldMk cId="0" sldId="290"/>
        </pc:sldMkLst>
        <pc:spChg chg="mod">
          <ac:chgData name="James Nicoals" userId="0936255af340e962" providerId="LiveId" clId="{88E90E2B-20F0-406B-AEE9-F9F1E68998F2}" dt="2025-10-17T12:26:51.191" v="17" actId="14100"/>
          <ac:spMkLst>
            <pc:docMk/>
            <pc:sldMk cId="0" sldId="290"/>
            <ac:spMk id="2" creationId="{00000000-0000-0000-0000-000000000000}"/>
          </ac:spMkLst>
        </pc:spChg>
      </pc:sldChg>
      <pc:sldChg chg="modSp mod">
        <pc:chgData name="James Nicoals" userId="0936255af340e962" providerId="LiveId" clId="{88E90E2B-20F0-406B-AEE9-F9F1E68998F2}" dt="2025-10-17T12:27:06.486" v="30" actId="14100"/>
        <pc:sldMkLst>
          <pc:docMk/>
          <pc:sldMk cId="0" sldId="291"/>
        </pc:sldMkLst>
        <pc:spChg chg="mod">
          <ac:chgData name="James Nicoals" userId="0936255af340e962" providerId="LiveId" clId="{88E90E2B-20F0-406B-AEE9-F9F1E68998F2}" dt="2025-10-17T12:27:06.486" v="30" actId="14100"/>
          <ac:spMkLst>
            <pc:docMk/>
            <pc:sldMk cId="0" sldId="291"/>
            <ac:spMk id="2" creationId="{00000000-0000-0000-0000-000000000000}"/>
          </ac:spMkLst>
        </pc:spChg>
      </pc:sldChg>
      <pc:sldChg chg="modSp mod">
        <pc:chgData name="James Nicoals" userId="0936255af340e962" providerId="LiveId" clId="{88E90E2B-20F0-406B-AEE9-F9F1E68998F2}" dt="2025-10-17T12:26:24.629" v="3" actId="20577"/>
        <pc:sldMkLst>
          <pc:docMk/>
          <pc:sldMk cId="0" sldId="293"/>
        </pc:sldMkLst>
        <pc:spChg chg="mod">
          <ac:chgData name="James Nicoals" userId="0936255af340e962" providerId="LiveId" clId="{88E90E2B-20F0-406B-AEE9-F9F1E68998F2}" dt="2025-10-17T12:26:24.629" v="3" actId="20577"/>
          <ac:spMkLst>
            <pc:docMk/>
            <pc:sldMk cId="0" sldId="29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但是对于这种双中子星并合事件作为亮汽笛有缺点，可能由于其电磁对应体比如说</a:t>
            </a:r>
            <a:r>
              <a:rPr lang="en-US" altLang="zh-CN" dirty="0"/>
              <a:t>gamma</a:t>
            </a:r>
            <a:r>
              <a:rPr lang="zh-CN" altLang="en-US" dirty="0"/>
              <a:t>暴，千新星比较难探测，或者是本身并和率不高的原因，导致预测的亮汽笛源的数目要远低于实际的数目。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目前为止有确定电磁对应体的引力波事件只有刚刚提到的那一例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所以我们需要找寻更多的可能的亮汽笛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但是对于这种双中子星并合事件作为亮汽笛有缺点，可能由于其电磁对应体比如说</a:t>
            </a:r>
            <a:r>
              <a:rPr lang="en-US" altLang="zh-CN" dirty="0"/>
              <a:t>gamma</a:t>
            </a:r>
            <a:r>
              <a:rPr lang="zh-CN" altLang="en-US" dirty="0"/>
              <a:t>暴，千新星比较难探测，或者是本身并和率不高的原因，导致预测的亮汽笛源的数目要远低于实际的数目。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目前为止有确定电磁对应体的引力波事件只有刚刚提到的那一例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所以我们需要找寻更多的可能的亮汽笛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所以我们需要找寻更多的可能的亮汽笛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但是对于这种双中子星并合事件作为亮汽笛有缺点，可能由于其电磁对应体比如说</a:t>
            </a:r>
            <a:r>
              <a:rPr lang="en-US" altLang="zh-CN" dirty="0"/>
              <a:t>gamma</a:t>
            </a:r>
            <a:r>
              <a:rPr lang="zh-CN" altLang="en-US" dirty="0"/>
              <a:t>暴，千新星比较难探测，或者是本身并和率不高的原因，导致预测的亮汽笛源的数目要远低于实际的数目。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目前为止有确定电磁对应体的引力波事件只有刚刚提到的那一例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所以我们需要找寻更多的可能的亮汽笛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图-1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6" name="图片 5" descr="建筑-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4404995" y="1135380"/>
            <a:ext cx="3321050" cy="3249930"/>
          </a:xfrm>
          <a:prstGeom prst="rect">
            <a:avLst/>
          </a:prstGeom>
        </p:spPr>
      </p:pic>
      <p:pic>
        <p:nvPicPr>
          <p:cNvPr id="7" name="图片 6" descr="建筑_画板 1 副本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262505" y="3307080"/>
            <a:ext cx="6789600" cy="3120355"/>
          </a:xfrm>
          <a:prstGeom prst="rect">
            <a:avLst/>
          </a:prstGeom>
        </p:spPr>
      </p:pic>
      <p:pic>
        <p:nvPicPr>
          <p:cNvPr id="8" name="图片 7" descr="建筑_画板 1 副本 6"/>
          <p:cNvPicPr>
            <a:picLocks noChangeAspect="1"/>
          </p:cNvPicPr>
          <p:nvPr userDrawn="1"/>
        </p:nvPicPr>
        <p:blipFill>
          <a:blip r:embed="rId7">
            <a:alphaModFix amt="90000"/>
          </a:blip>
          <a:stretch>
            <a:fillRect/>
          </a:stretch>
        </p:blipFill>
        <p:spPr>
          <a:xfrm>
            <a:off x="4217670" y="3754755"/>
            <a:ext cx="7974000" cy="2672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EE50232-E85C-46A4-A6DB-CBA7326114D8}" type="datetime1">
              <a:rPr lang="zh-CN" altLang="en-US" smtClean="0"/>
              <a:t>2025/10/17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BD1A130-A6E1-43F2-9977-38C28E172F5E}" type="datetime1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10DE38B-6214-4B35-A5CE-131D7BC285B4}" type="datetime1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63350C0D-5565-4B36-BD01-A7F7B9B546AC}" type="datetime1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"/>
          <p:cNvSpPr txBox="1">
            <a:spLocks noGrp="1"/>
          </p:cNvSpPr>
          <p:nvPr>
            <p:ph type="body" idx="5" hasCustomPrompt="1"/>
            <p:custDataLst>
              <p:tags r:id="rId1"/>
            </p:custDataLst>
          </p:nvPr>
        </p:nvSpPr>
        <p:spPr>
          <a:xfrm rot="5400000">
            <a:off x="1526540" y="2623820"/>
            <a:ext cx="5486400" cy="134366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marR="0" lvl="0" algn="l" defTabSz="914400" rtl="0" eaLnBrk="1" fontAlgn="ctr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6500" b="1" i="0" u="none" strike="noStrike" kern="1200" cap="none" spc="0" normalizeH="0" baseline="0" noProof="1">
                <a:ln>
                  <a:gradFill>
                    <a:gsLst>
                      <a:gs pos="19000">
                        <a:schemeClr val="accent1">
                          <a:alpha val="0"/>
                        </a:schemeClr>
                      </a:gs>
                      <a:gs pos="74000">
                        <a:schemeClr val="accent1">
                          <a:alpha val="35000"/>
                        </a:schemeClr>
                      </a:gs>
                    </a:gsLst>
                    <a:lin ang="16200000" scaled="0"/>
                  </a:gradFill>
                </a:ln>
                <a:noFill/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 fontAlgn="ctr">
              <a:buClrTx/>
              <a:buSzTx/>
              <a:buFontTx/>
            </a:pPr>
            <a:r>
              <a:rPr dirty="0" err="1">
                <a:sym typeface="+mn-ea"/>
              </a:rPr>
              <a:t>编辑副标题</a:t>
            </a:r>
            <a:endParaRPr dirty="0"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4" hasCustomPrompt="1"/>
            <p:custDataLst>
              <p:tags r:id="rId2"/>
            </p:custDataLst>
          </p:nvPr>
        </p:nvSpPr>
        <p:spPr>
          <a:xfrm>
            <a:off x="3275330" y="579755"/>
            <a:ext cx="1428750" cy="4603115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ctr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1" i="0" u="none" strike="noStrike" kern="1200" cap="none" spc="1000" normalizeH="0" baseline="0" noProof="1">
                <a:solidFill>
                  <a:schemeClr val="accent1"/>
                </a:solidFill>
                <a:uFillTx/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 fontAlgn="ctr">
              <a:buClrTx/>
              <a:buSzTx/>
              <a:buFontTx/>
            </a:pPr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0373E64F-B52F-4160-B702-0D355BF0561A}" type="datetime1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底图-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6" name="图片 5" descr="建筑-1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4404995" y="1135380"/>
            <a:ext cx="3321050" cy="3249930"/>
          </a:xfrm>
          <a:prstGeom prst="rect">
            <a:avLst/>
          </a:prstGeom>
        </p:spPr>
      </p:pic>
      <p:pic>
        <p:nvPicPr>
          <p:cNvPr id="9" name="图片 8" descr="建筑_画板 1 副本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21015" y="2319655"/>
            <a:ext cx="4525200" cy="4261649"/>
          </a:xfrm>
          <a:prstGeom prst="rect">
            <a:avLst/>
          </a:prstGeom>
        </p:spPr>
      </p:pic>
      <p:pic>
        <p:nvPicPr>
          <p:cNvPr id="10" name="图片 9" descr="建筑_画板 1 副本 10"/>
          <p:cNvPicPr>
            <a:picLocks noChangeAspect="1"/>
          </p:cNvPicPr>
          <p:nvPr userDrawn="1"/>
        </p:nvPicPr>
        <p:blipFill>
          <a:blip r:embed="rId6">
            <a:alphaModFix amt="90000"/>
          </a:blip>
          <a:stretch>
            <a:fillRect/>
          </a:stretch>
        </p:blipFill>
        <p:spPr>
          <a:xfrm>
            <a:off x="-760095" y="3352165"/>
            <a:ext cx="9288000" cy="31129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solidFill>
          <a:srgbClr val="515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底图-0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0" y="2218690"/>
            <a:ext cx="12192000" cy="435229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08F5FB5-489C-4937-BF63-621A6696816C}" type="datetime1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5" name="图片 4" descr="建筑-1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9">
            <a:alphaModFix amt="10000"/>
          </a:blip>
          <a:stretch>
            <a:fillRect/>
          </a:stretch>
        </p:blipFill>
        <p:spPr>
          <a:xfrm>
            <a:off x="4404995" y="1135380"/>
            <a:ext cx="3321050" cy="3249930"/>
          </a:xfrm>
          <a:prstGeom prst="rect">
            <a:avLst/>
          </a:prstGeom>
        </p:spPr>
      </p:pic>
      <p:pic>
        <p:nvPicPr>
          <p:cNvPr id="6" name="图片 5" descr="底图-0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-799800" y="5633085"/>
            <a:ext cx="13791600" cy="1411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B3B0A9B-B13C-4783-A84A-4DB39E6C7C94}" type="datetime1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11A7DA6-62E0-400C-8AF4-D37D93EE6A2A}" type="datetime1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C311616-75E6-4099-8E00-2CC0CA2F1943}" type="datetime1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2BC0E45E-6B07-4162-BB23-ADAD00698FAC}" type="datetime1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75E75FF-EC37-40F3-A90E-81666570C290}" type="datetime1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FCEE-4EE9-428D-9BD2-DEF20C2C0DD0}" type="datetime1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8551028" y="275972"/>
            <a:ext cx="2700000" cy="3168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E14C2-BFEA-4A17-9D36-53DA599198C4}" type="datetime1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203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40.png"/><Relationship Id="rId3" Type="http://schemas.openxmlformats.org/officeDocument/2006/relationships/tags" Target="../tags/tag12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9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image" Target="../media/image38.png"/><Relationship Id="rId5" Type="http://schemas.openxmlformats.org/officeDocument/2006/relationships/tags" Target="../tags/tag127.xml"/><Relationship Id="rId10" Type="http://schemas.openxmlformats.org/officeDocument/2006/relationships/image" Target="../media/image11.png"/><Relationship Id="rId4" Type="http://schemas.openxmlformats.org/officeDocument/2006/relationships/tags" Target="../tags/tag126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2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../media/image41.png"/><Relationship Id="rId5" Type="http://schemas.openxmlformats.org/officeDocument/2006/relationships/tags" Target="../tags/tag133.xml"/><Relationship Id="rId10" Type="http://schemas.openxmlformats.org/officeDocument/2006/relationships/image" Target="../media/image11.png"/><Relationship Id="rId4" Type="http://schemas.openxmlformats.org/officeDocument/2006/relationships/tags" Target="../tags/tag132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37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4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43.png"/><Relationship Id="rId5" Type="http://schemas.openxmlformats.org/officeDocument/2006/relationships/tags" Target="../tags/tag139.xml"/><Relationship Id="rId10" Type="http://schemas.openxmlformats.org/officeDocument/2006/relationships/image" Target="../media/image11.png"/><Relationship Id="rId4" Type="http://schemas.openxmlformats.org/officeDocument/2006/relationships/tags" Target="../tags/tag138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43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6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../media/image45.png"/><Relationship Id="rId5" Type="http://schemas.openxmlformats.org/officeDocument/2006/relationships/tags" Target="../tags/tag145.xml"/><Relationship Id="rId10" Type="http://schemas.openxmlformats.org/officeDocument/2006/relationships/image" Target="../media/image11.png"/><Relationship Id="rId4" Type="http://schemas.openxmlformats.org/officeDocument/2006/relationships/tags" Target="../tags/tag144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49.png"/><Relationship Id="rId3" Type="http://schemas.openxmlformats.org/officeDocument/2006/relationships/tags" Target="../tags/tag149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8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image" Target="../media/image47.png"/><Relationship Id="rId5" Type="http://schemas.openxmlformats.org/officeDocument/2006/relationships/tags" Target="../tags/tag151.xml"/><Relationship Id="rId15" Type="http://schemas.openxmlformats.org/officeDocument/2006/relationships/image" Target="../media/image50.png"/><Relationship Id="rId10" Type="http://schemas.openxmlformats.org/officeDocument/2006/relationships/image" Target="../media/image11.png"/><Relationship Id="rId4" Type="http://schemas.openxmlformats.org/officeDocument/2006/relationships/tags" Target="../tags/tag150.xml"/><Relationship Id="rId9" Type="http://schemas.openxmlformats.org/officeDocument/2006/relationships/image" Target="../media/image10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5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1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image" Target="../media/image50.png"/><Relationship Id="rId5" Type="http://schemas.openxmlformats.org/officeDocument/2006/relationships/tags" Target="../tags/tag157.xml"/><Relationship Id="rId10" Type="http://schemas.openxmlformats.org/officeDocument/2006/relationships/image" Target="../media/image11.png"/><Relationship Id="rId4" Type="http://schemas.openxmlformats.org/officeDocument/2006/relationships/tags" Target="../tags/tag156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161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2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image" Target="../media/image50.png"/><Relationship Id="rId5" Type="http://schemas.openxmlformats.org/officeDocument/2006/relationships/tags" Target="../tags/tag163.xml"/><Relationship Id="rId10" Type="http://schemas.openxmlformats.org/officeDocument/2006/relationships/image" Target="../media/image11.png"/><Relationship Id="rId4" Type="http://schemas.openxmlformats.org/officeDocument/2006/relationships/tags" Target="../tags/tag162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67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4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image" Target="../media/image53.png"/><Relationship Id="rId5" Type="http://schemas.openxmlformats.org/officeDocument/2006/relationships/tags" Target="../tags/tag169.xml"/><Relationship Id="rId10" Type="http://schemas.openxmlformats.org/officeDocument/2006/relationships/image" Target="../media/image11.png"/><Relationship Id="rId4" Type="http://schemas.openxmlformats.org/officeDocument/2006/relationships/tags" Target="../tags/tag168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7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3.sv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12.png"/><Relationship Id="rId2" Type="http://schemas.openxmlformats.org/officeDocument/2006/relationships/tags" Target="../tags/tag74.xml"/><Relationship Id="rId16" Type="http://schemas.openxmlformats.org/officeDocument/2006/relationships/image" Target="../media/image16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11.png"/><Relationship Id="rId5" Type="http://schemas.openxmlformats.org/officeDocument/2006/relationships/tags" Target="../tags/tag77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tags" Target="../tags/tag76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9.png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8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17.png"/><Relationship Id="rId5" Type="http://schemas.openxmlformats.org/officeDocument/2006/relationships/tags" Target="../tags/tag84.xml"/><Relationship Id="rId10" Type="http://schemas.openxmlformats.org/officeDocument/2006/relationships/image" Target="../media/image11.png"/><Relationship Id="rId4" Type="http://schemas.openxmlformats.org/officeDocument/2006/relationships/tags" Target="../tags/tag83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8.png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0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17.png"/><Relationship Id="rId5" Type="http://schemas.openxmlformats.org/officeDocument/2006/relationships/tags" Target="../tags/tag90.xml"/><Relationship Id="rId10" Type="http://schemas.openxmlformats.org/officeDocument/2006/relationships/image" Target="../media/image11.png"/><Relationship Id="rId4" Type="http://schemas.openxmlformats.org/officeDocument/2006/relationships/tags" Target="../tags/tag89.xml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21.png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9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17.png"/><Relationship Id="rId5" Type="http://schemas.openxmlformats.org/officeDocument/2006/relationships/tags" Target="../tags/tag96.xml"/><Relationship Id="rId10" Type="http://schemas.openxmlformats.org/officeDocument/2006/relationships/image" Target="../media/image11.png"/><Relationship Id="rId4" Type="http://schemas.openxmlformats.org/officeDocument/2006/relationships/tags" Target="../tags/tag95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22.png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9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17.png"/><Relationship Id="rId5" Type="http://schemas.openxmlformats.org/officeDocument/2006/relationships/tags" Target="../tags/tag102.xml"/><Relationship Id="rId10" Type="http://schemas.openxmlformats.org/officeDocument/2006/relationships/image" Target="../media/image11.png"/><Relationship Id="rId4" Type="http://schemas.openxmlformats.org/officeDocument/2006/relationships/tags" Target="../tags/tag10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3.svg"/><Relationship Id="rId18" Type="http://schemas.openxmlformats.org/officeDocument/2006/relationships/image" Target="../media/image27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12.png"/><Relationship Id="rId17" Type="http://schemas.openxmlformats.org/officeDocument/2006/relationships/image" Target="../media/image26.png"/><Relationship Id="rId2" Type="http://schemas.openxmlformats.org/officeDocument/2006/relationships/tags" Target="../tags/tag10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11.png"/><Relationship Id="rId5" Type="http://schemas.openxmlformats.org/officeDocument/2006/relationships/tags" Target="../tags/tag108.xml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19" Type="http://schemas.openxmlformats.org/officeDocument/2006/relationships/image" Target="../media/image28.png"/><Relationship Id="rId4" Type="http://schemas.openxmlformats.org/officeDocument/2006/relationships/tags" Target="../tags/tag107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30.png"/><Relationship Id="rId5" Type="http://schemas.openxmlformats.org/officeDocument/2006/relationships/tags" Target="../tags/tag115.xml"/><Relationship Id="rId10" Type="http://schemas.openxmlformats.org/officeDocument/2006/relationships/image" Target="../media/image11.png"/><Relationship Id="rId4" Type="http://schemas.openxmlformats.org/officeDocument/2006/relationships/tags" Target="../tags/tag114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33.png"/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118.xml"/><Relationship Id="rId16" Type="http://schemas.openxmlformats.org/officeDocument/2006/relationships/image" Target="../media/image36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31.png"/><Relationship Id="rId5" Type="http://schemas.openxmlformats.org/officeDocument/2006/relationships/tags" Target="../tags/tag121.xml"/><Relationship Id="rId15" Type="http://schemas.openxmlformats.org/officeDocument/2006/relationships/image" Target="../media/image35.png"/><Relationship Id="rId10" Type="http://schemas.openxmlformats.org/officeDocument/2006/relationships/image" Target="../media/image11.png"/><Relationship Id="rId4" Type="http://schemas.openxmlformats.org/officeDocument/2006/relationships/tags" Target="../tags/tag120.xml"/><Relationship Id="rId9" Type="http://schemas.openxmlformats.org/officeDocument/2006/relationships/image" Target="../media/image10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517187" y="952462"/>
            <a:ext cx="9045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en-US" altLang="zh-CN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Bright”siren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without electromagnetic counterpart by LISA-Taiji-</a:t>
            </a:r>
            <a:r>
              <a:rPr lang="en-US" altLang="zh-CN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TianQin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network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4" name="图片 13" descr="校标、校名-透空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8610" y="391795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730750" y="3049270"/>
            <a:ext cx="3415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</a:rPr>
              <a:t>Yejing</a:t>
            </a:r>
            <a:r>
              <a:rPr lang="en-US" altLang="zh-CN" sz="2400" dirty="0">
                <a:solidFill>
                  <a:schemeClr val="bg1"/>
                </a:solidFill>
              </a:rPr>
              <a:t> Zhan (</a:t>
            </a:r>
            <a:r>
              <a:rPr lang="zh-CN" altLang="en-US" sz="2400" dirty="0">
                <a:solidFill>
                  <a:schemeClr val="bg1"/>
                </a:solidFill>
              </a:rPr>
              <a:t>詹业靖</a:t>
            </a:r>
            <a:r>
              <a:rPr lang="en-US" altLang="zh-CN" sz="2400" dirty="0">
                <a:solidFill>
                  <a:schemeClr val="bg1"/>
                </a:solidFill>
              </a:rPr>
              <a:t>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5709" y="5482227"/>
            <a:ext cx="6040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Nanjing university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School of Astronomy &amp; Space Science</a:t>
            </a:r>
          </a:p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000" y="3611728"/>
            <a:ext cx="505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Supervisor: Fa-yin Wang (</a:t>
            </a:r>
            <a:r>
              <a:rPr lang="zh-CN" altLang="en-US" sz="2400" dirty="0">
                <a:solidFill>
                  <a:schemeClr val="bg1"/>
                </a:solidFill>
              </a:rPr>
              <a:t>王发印</a:t>
            </a:r>
            <a:r>
              <a:rPr lang="en-US" altLang="zh-CN" sz="2400" dirty="0">
                <a:solidFill>
                  <a:schemeClr val="bg1"/>
                </a:solidFill>
              </a:rPr>
              <a:t>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47371" y="4131479"/>
            <a:ext cx="931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Collaborators: David Izquierdo-Villalba, Xiao Guo , Qing Yang, Daniele Spinoso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93"/>
    </mc:Choice>
    <mc:Fallback xmlns="">
      <p:transition spd="slow" advTm="241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16" name="文本框 15"/>
          <p:cNvSpPr txBox="1"/>
          <p:nvPr/>
        </p:nvSpPr>
        <p:spPr>
          <a:xfrm>
            <a:off x="1902691" y="314335"/>
            <a:ext cx="574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Network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5959" y="969010"/>
            <a:ext cx="6426201" cy="586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485" y="2039769"/>
            <a:ext cx="3980725" cy="314916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62689" y="1564115"/>
            <a:ext cx="426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LISA-Taiji-</a:t>
            </a:r>
            <a:r>
              <a:rPr lang="en-US" altLang="zh-CN" sz="2400" dirty="0" err="1"/>
              <a:t>Tianqin</a:t>
            </a:r>
            <a:r>
              <a:rPr lang="en-US" altLang="zh-CN" sz="2400" dirty="0"/>
              <a:t> network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-575128" y="5293885"/>
                <a:ext cx="6426200" cy="663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altLang="zh-CN" sz="18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%,  </m:t>
                      </m:r>
                      <m:r>
                        <a:rPr lang="en-US" altLang="zh-CN" sz="1800" b="1" i="1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𝜴</m:t>
                          </m:r>
                        </m:e>
                        <m:sub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≲</m:t>
                      </m:r>
                      <m:r>
                        <a:rPr lang="en-US" altLang="zh-CN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CN" sz="18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1800" b="1">
                              <a:latin typeface="Cambria Math" panose="02040503050406030204" pitchFamily="18" charset="0"/>
                            </a:rPr>
                            <m:t>deg</m:t>
                          </m:r>
                        </m:e>
                        <m:sup>
                          <m:r>
                            <a:rPr lang="en-US" altLang="zh-CN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5128" y="5293885"/>
                <a:ext cx="6426200" cy="663771"/>
              </a:xfrm>
              <a:prstGeom prst="rect">
                <a:avLst/>
              </a:prstGeom>
              <a:blipFill rotWithShape="1">
                <a:blip r:embed="rId13"/>
                <a:stretch>
                  <a:fillRect l="7" t="-79" r="3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2" name="文本框 1"/>
          <p:cNvSpPr txBox="1"/>
          <p:nvPr/>
        </p:nvSpPr>
        <p:spPr>
          <a:xfrm>
            <a:off x="1902691" y="314335"/>
            <a:ext cx="574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Identification horizon: 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2678" y="2464463"/>
            <a:ext cx="8410386" cy="376661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7462848" y="2646049"/>
            <a:ext cx="0" cy="2569029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853200" y="1946184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Most accurate case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844082" y="1946184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Most </a:t>
            </a:r>
            <a:r>
              <a:rPr lang="en-US" altLang="zh-CN" i="1" dirty="0"/>
              <a:t>inaccurate</a:t>
            </a:r>
            <a:r>
              <a:rPr lang="en-US" altLang="zh-CN" dirty="0"/>
              <a:t> case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2824624" y="1065887"/>
            <a:ext cx="676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Target: supermassive black hole binary merger</a:t>
            </a:r>
            <a:endParaRPr lang="zh-CN" altLang="en-US" sz="2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2992544" y="2315516"/>
            <a:ext cx="26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(detect at sky pole)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763513" y="2294071"/>
            <a:ext cx="26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(detect at sky equator)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1447800" y="6275010"/>
                <a:ext cx="8860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The network has the ability to identify  the SMBHB’s host galaxy at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275010"/>
                <a:ext cx="8860972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144" r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16" name="文本框 15"/>
          <p:cNvSpPr txBox="1"/>
          <p:nvPr/>
        </p:nvSpPr>
        <p:spPr>
          <a:xfrm>
            <a:off x="1902691" y="314335"/>
            <a:ext cx="574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Population models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78485" y="1697884"/>
                <a:ext cx="11035030" cy="413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LightSeed-Nodelay model: “Light-seeding” from </a:t>
                </a:r>
                <a:r>
                  <a:rPr lang="en-US" altLang="zh-CN" sz="2000" b="1" dirty="0"/>
                  <a:t>population III stars </a:t>
                </a:r>
                <a:r>
                  <a:rPr lang="en-US" altLang="zh-CN" sz="2000" dirty="0"/>
                  <a:t>with a mass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300 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5" y="1697884"/>
                <a:ext cx="11035030" cy="413447"/>
              </a:xfrm>
              <a:prstGeom prst="rect">
                <a:avLst/>
              </a:prstGeom>
              <a:blipFill rotWithShape="1">
                <a:blip r:embed="rId11"/>
                <a:stretch>
                  <a:fillRect t="-128" b="1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78485" y="2333360"/>
                <a:ext cx="11265172" cy="731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sz="2000" dirty="0" err="1"/>
                  <a:t>HeavySeed</a:t>
                </a:r>
                <a:r>
                  <a:rPr lang="en-US" altLang="zh-CN" sz="2000" dirty="0"/>
                  <a:t>-Delay model: “Heavy-seeding” with a mass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from </a:t>
                </a:r>
                <a:r>
                  <a:rPr lang="en-US" altLang="zh-CN" sz="2000" b="1" dirty="0"/>
                  <a:t>the collapse of the gas</a:t>
                </a:r>
                <a:r>
                  <a:rPr lang="en-US" altLang="zh-CN" sz="2000" dirty="0"/>
                  <a:t>, consider </a:t>
                </a:r>
                <a:r>
                  <a:rPr lang="en-US" altLang="zh-CN" sz="2000" b="1" dirty="0"/>
                  <a:t>delay</a:t>
                </a:r>
                <a:r>
                  <a:rPr lang="en-US" altLang="zh-CN" sz="2000" dirty="0"/>
                  <a:t> between halo merger and black hole merger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5" y="2333360"/>
                <a:ext cx="11265172" cy="731867"/>
              </a:xfrm>
              <a:prstGeom prst="rect">
                <a:avLst/>
              </a:prstGeom>
              <a:blipFill rotWithShape="1">
                <a:blip r:embed="rId12"/>
                <a:stretch>
                  <a:fillRect t="-51" r="2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578485" y="3283369"/>
            <a:ext cx="1126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 err="1"/>
              <a:t>HeavySeed-Nodelay</a:t>
            </a:r>
            <a:r>
              <a:rPr lang="en-US" altLang="zh-CN" sz="2000" dirty="0"/>
              <a:t> model: the same as </a:t>
            </a:r>
            <a:r>
              <a:rPr lang="en-US" altLang="zh-CN" sz="2000" dirty="0" err="1"/>
              <a:t>HeavySeed</a:t>
            </a:r>
            <a:r>
              <a:rPr lang="en-US" altLang="zh-CN" sz="2000" dirty="0"/>
              <a:t>-Delay model but </a:t>
            </a:r>
            <a:r>
              <a:rPr lang="en-US" altLang="zh-CN" sz="2000" b="1" dirty="0"/>
              <a:t>without delay</a:t>
            </a:r>
            <a:endParaRPr lang="zh-CN" altLang="en-US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261256" y="1039358"/>
            <a:ext cx="697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Semi-analytic model </a:t>
            </a:r>
            <a:r>
              <a:rPr lang="zh-CN" altLang="en-US" sz="2800" b="1" dirty="0"/>
              <a:t>（</a:t>
            </a:r>
            <a:r>
              <a:rPr lang="en-US" altLang="zh-CN" sz="2800" b="1" dirty="0"/>
              <a:t>SAM model</a:t>
            </a:r>
            <a:r>
              <a:rPr lang="zh-CN" altLang="en-US" sz="2800" b="1" dirty="0"/>
              <a:t>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1255" y="4024630"/>
            <a:ext cx="760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/>
              <a:t>N-</a:t>
            </a:r>
            <a:r>
              <a:rPr lang="en-US" altLang="zh-CN" sz="2800" b="1" dirty="0"/>
              <a:t>body simulation model (refined model)</a:t>
            </a:r>
            <a:endParaRPr lang="zh-CN" altLang="en-US" sz="28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578485" y="4867414"/>
            <a:ext cx="1126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IV24 model:  a variant of the L-Galaxies model, calibrated by </a:t>
            </a:r>
            <a:r>
              <a:rPr lang="en-US" altLang="zh-CN" sz="2000" b="1" dirty="0"/>
              <a:t>Millennium</a:t>
            </a:r>
            <a:r>
              <a:rPr lang="en-US" altLang="zh-CN" sz="2000" dirty="0"/>
              <a:t> and </a:t>
            </a:r>
            <a:r>
              <a:rPr lang="en-US" altLang="zh-CN" sz="2000" b="1" dirty="0"/>
              <a:t>Millennium-II </a:t>
            </a:r>
            <a:r>
              <a:rPr lang="en-US" altLang="zh-CN" sz="2000" dirty="0"/>
              <a:t>simulation</a:t>
            </a:r>
            <a:endParaRPr lang="zh-CN" altLang="en-US" sz="20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578485" y="5894864"/>
            <a:ext cx="1126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QY25 model:  utilize L-Galaxies model, selecting events within the </a:t>
            </a:r>
            <a:r>
              <a:rPr lang="en-US" altLang="zh-CN" sz="2000" b="1" dirty="0"/>
              <a:t>light-cone</a:t>
            </a:r>
            <a:endParaRPr lang="zh-CN" altLang="en-US" sz="20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493484" y="4530048"/>
            <a:ext cx="6426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Izquierdo-Villalba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 D. et al, (2024)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484" y="5631540"/>
            <a:ext cx="6426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Qing Y. et al, (2025)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2" name="文本框 1"/>
          <p:cNvSpPr txBox="1"/>
          <p:nvPr/>
        </p:nvSpPr>
        <p:spPr>
          <a:xfrm>
            <a:off x="1902690" y="314335"/>
            <a:ext cx="776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1000-realization simulation: </a:t>
            </a:r>
            <a:r>
              <a:rPr lang="en-US" altLang="zh-CN" sz="2800" b="1" dirty="0">
                <a:solidFill>
                  <a:schemeClr val="bg1"/>
                </a:solidFill>
              </a:rPr>
              <a:t>single detectors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57" name="文本框 56"/>
          <p:cNvSpPr txBox="1"/>
          <p:nvPr/>
        </p:nvSpPr>
        <p:spPr>
          <a:xfrm>
            <a:off x="7475080" y="3141408"/>
            <a:ext cx="312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Event rate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/>
              <p:cNvSpPr txBox="1"/>
              <p:nvPr/>
            </p:nvSpPr>
            <p:spPr>
              <a:xfrm>
                <a:off x="2200739" y="3070835"/>
                <a:ext cx="3125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constraint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8" name="文本框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739" y="3070835"/>
                <a:ext cx="3125670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5" t="-165" r="1" b="10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0" y="927100"/>
            <a:ext cx="12192000" cy="25966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45029" y="5446365"/>
            <a:ext cx="6995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Detection rates are too low to ensure promising detection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45028" y="4364742"/>
            <a:ext cx="9555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Taiji yields the best detectability, LISA ranks second, due to the armlength</a:t>
            </a:r>
            <a:endParaRPr lang="zh-CN" altLang="en-US"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2" name="文本框 1"/>
          <p:cNvSpPr txBox="1"/>
          <p:nvPr/>
        </p:nvSpPr>
        <p:spPr>
          <a:xfrm>
            <a:off x="1902691" y="314335"/>
            <a:ext cx="681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1000-realization simulation: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network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62" y="3442162"/>
            <a:ext cx="3947886" cy="3415838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3199" y="3482823"/>
            <a:ext cx="4057031" cy="3375177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0230" y="3414196"/>
            <a:ext cx="4171770" cy="3438432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7475080" y="3141408"/>
            <a:ext cx="312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Event rate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/>
              <p:cNvSpPr txBox="1"/>
              <p:nvPr/>
            </p:nvSpPr>
            <p:spPr>
              <a:xfrm>
                <a:off x="2200739" y="3070835"/>
                <a:ext cx="3125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constraint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8" name="文本框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739" y="3070835"/>
                <a:ext cx="3125670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5" t="-165" r="1" b="10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图片 5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135" y="950889"/>
            <a:ext cx="12170871" cy="21562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2" name="文本框 1"/>
          <p:cNvSpPr txBox="1"/>
          <p:nvPr/>
        </p:nvSpPr>
        <p:spPr>
          <a:xfrm>
            <a:off x="1902691" y="314335"/>
            <a:ext cx="678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1000-realization simulation: network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135" y="950889"/>
            <a:ext cx="12170871" cy="21562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64" y="1550126"/>
            <a:ext cx="8265886" cy="844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7898" y="3350796"/>
            <a:ext cx="740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No detections for SAM models 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4907" y="3272971"/>
            <a:ext cx="7953829" cy="358502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7898" y="4306699"/>
            <a:ext cx="387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Due to in inappropriate redshift-, mass-, mass-ratio-distribution</a:t>
            </a:r>
            <a:endParaRPr lang="zh-CN" altLang="en-US" sz="20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5174343" y="3429000"/>
            <a:ext cx="0" cy="30226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2" name="文本框 1"/>
          <p:cNvSpPr txBox="1"/>
          <p:nvPr/>
        </p:nvSpPr>
        <p:spPr>
          <a:xfrm>
            <a:off x="1902690" y="314335"/>
            <a:ext cx="66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1000-realization simulation: network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16</a:t>
            </a:fld>
            <a:endParaRPr lang="zh-CN" altLang="en-US" dirty="0"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135" y="950889"/>
            <a:ext cx="12170871" cy="21562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006" y="2399212"/>
            <a:ext cx="11159993" cy="503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7555" y="3823547"/>
            <a:ext cx="999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dirty="0"/>
              <a:t>Promising detections for refined models in several-year network lifetime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57555" y="4740054"/>
                <a:ext cx="99940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Promising constraint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with fractional uncertainty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&lt;1%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5" y="4740054"/>
                <a:ext cx="9994024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1" t="-103" r="4" b="1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2" name="文本框 1"/>
          <p:cNvSpPr txBox="1"/>
          <p:nvPr/>
        </p:nvSpPr>
        <p:spPr>
          <a:xfrm>
            <a:off x="1902691" y="314335"/>
            <a:ext cx="574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Outline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055914" y="2017304"/>
                <a:ext cx="10080172" cy="854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sz="2400" dirty="0"/>
                  <a:t>The identification horizon of network reaches a maximum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∼1.3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for equal-mass SMBHB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14" y="2017304"/>
                <a:ext cx="10080172" cy="854593"/>
              </a:xfrm>
              <a:prstGeom prst="rect">
                <a:avLst/>
              </a:prstGeom>
              <a:blipFill rotWithShape="1">
                <a:blip r:embed="rId11"/>
                <a:stretch>
                  <a:fillRect l="-5" t="-64" r="1" b="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055914" y="3350770"/>
            <a:ext cx="1008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/>
              <a:t>Detection rates are too low to ensure promising detection for single detectors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055914" y="4656007"/>
                <a:ext cx="902652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sz="2400" dirty="0"/>
                  <a:t>Network yields promising detections for refined models, constraining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&lt;1%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14" y="4656007"/>
                <a:ext cx="9026525" cy="830997"/>
              </a:xfrm>
              <a:prstGeom prst="rect">
                <a:avLst/>
              </a:prstGeom>
              <a:blipFill rotWithShape="1">
                <a:blip r:embed="rId12"/>
                <a:stretch>
                  <a:fillRect l="-6" t="-23" r="6" b="7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F85C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4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F85C3"/>
                </a:gs>
                <a:gs pos="0">
                  <a:srgbClr val="5F85C3">
                    <a:alpha val="3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F85C3"/>
                </a:gs>
                <a:gs pos="10000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15425" y="2305615"/>
            <a:ext cx="396114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</a:t>
            </a:r>
            <a:endParaRPr lang="en-US" altLang="zh-CN" sz="5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18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0"/>
    </mc:Choice>
    <mc:Fallback xmlns="">
      <p:transition spd="slow" advTm="433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7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5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pic>
        <p:nvPicPr>
          <p:cNvPr id="32" name="图形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4791" y="4088125"/>
            <a:ext cx="304182" cy="280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745" y="1639671"/>
            <a:ext cx="5746386" cy="468448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4845461" y="4394406"/>
            <a:ext cx="33387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165486" y="3400435"/>
            <a:ext cx="3070599" cy="2856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902691" y="314335"/>
            <a:ext cx="574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Hubble Tension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83214" y="1456399"/>
            <a:ext cx="29094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Hu, J. P., &amp; Wang, F. Y. (2023). </a:t>
            </a:r>
            <a:r>
              <a:rPr lang="en-US" altLang="zh-CN" sz="1200" b="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Universe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7212965" y="5694680"/>
                <a:ext cx="408178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New method to constrain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?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965" y="5694680"/>
                <a:ext cx="4081780" cy="39878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7474577" y="2940369"/>
            <a:ext cx="303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Current: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Error accumulation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左大括号 10"/>
          <p:cNvSpPr/>
          <p:nvPr/>
        </p:nvSpPr>
        <p:spPr>
          <a:xfrm flipH="1">
            <a:off x="5078129" y="3634646"/>
            <a:ext cx="174713" cy="66920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267086" y="3718793"/>
            <a:ext cx="877457" cy="51291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193973" y="3785089"/>
                <a:ext cx="793994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∼3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973" y="3785089"/>
                <a:ext cx="793994" cy="370294"/>
              </a:xfrm>
              <a:prstGeom prst="rect">
                <a:avLst/>
              </a:prstGeom>
              <a:blipFill rotWithShape="1">
                <a:blip r:embed="rId16"/>
                <a:stretch>
                  <a:fillRect l="-39" t="-132" r="70" b="15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7474577" y="3934340"/>
            <a:ext cx="314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Early: Model depended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92199" y="5440297"/>
            <a:ext cx="4054764" cy="9087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36"/>
    </mc:Choice>
    <mc:Fallback xmlns="">
      <p:transition spd="slow" advTm="546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902691" y="314335"/>
                <a:ext cx="7517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Methodology: GW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measurement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91" y="314335"/>
                <a:ext cx="7517080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3" t="-2" r="2" b="1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6612" y="1833909"/>
            <a:ext cx="5512058" cy="3577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984249" y="3478953"/>
                <a:ext cx="2659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𝑐𝑧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49" y="3478953"/>
                <a:ext cx="2659744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24" t="-65" r="14" b="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902691" y="314335"/>
                <a:ext cx="7517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Methodology: GW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measurement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91" y="314335"/>
                <a:ext cx="7517080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3" t="-2" r="2" b="1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791281" y="3559830"/>
            <a:ext cx="509231" cy="56545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2640" y="1496911"/>
            <a:ext cx="409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GW with match-filtering 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055091" y="1970908"/>
            <a:ext cx="0" cy="158892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054820" y="2083904"/>
                <a:ext cx="3879023" cy="1689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𝒸</m:t>
                              </m:r>
                            </m:sub>
                            <m:sup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lit/>
                                </m:r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lit/>
                                </m:r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𝜄</m:t>
                          </m:r>
                        </m:num>
                        <m:den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m:rPr>
                              <m:lit/>
                            </m:r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lit/>
                                </m:r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lit/>
                                </m:r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</m:func>
                      <m:sSup>
                        <m:sSup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m:rPr>
                              <m:lit/>
                            </m:rPr>
                            <a:rPr lang="zh-CN" altLang="en-US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dirty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20" y="2083904"/>
                <a:ext cx="3879023" cy="1689100"/>
              </a:xfrm>
              <a:prstGeom prst="rect">
                <a:avLst/>
              </a:prstGeom>
              <a:blipFill rotWithShape="1">
                <a:blip r:embed="rId12"/>
                <a:stretch>
                  <a:fillRect l="-15" t="-28" r="10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6612" y="1833909"/>
            <a:ext cx="5512058" cy="3577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984249" y="3478953"/>
                <a:ext cx="2659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𝑐𝑧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49" y="3478953"/>
                <a:ext cx="2659744" cy="646331"/>
              </a:xfrm>
              <a:prstGeom prst="rect">
                <a:avLst/>
              </a:prstGeom>
              <a:blipFill rotWithShape="1">
                <a:blip r:embed="rId14"/>
                <a:stretch>
                  <a:fillRect l="-24" t="-65" r="14" b="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902691" y="314335"/>
                <a:ext cx="7517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Methodology: GW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measurement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91" y="314335"/>
                <a:ext cx="7517080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3" t="-2" r="2" b="1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84249" y="3478953"/>
                <a:ext cx="2659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𝑐𝑧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49" y="3478953"/>
                <a:ext cx="2659744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24" t="-65" r="14" b="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806074" y="3591313"/>
            <a:ext cx="494438" cy="542148"/>
          </a:xfrm>
          <a:prstGeom prst="rect">
            <a:avLst/>
          </a:prstGeom>
          <a:noFill/>
          <a:ln w="28575">
            <a:solidFill>
              <a:srgbClr val="6096E6">
                <a:alpha val="4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2640" y="1496911"/>
            <a:ext cx="409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GW with match-filtering 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055091" y="1970908"/>
            <a:ext cx="0" cy="158892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084285" y="3615538"/>
            <a:ext cx="304802" cy="47918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883558" y="2039454"/>
                <a:ext cx="6426200" cy="1675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𝒸</m:t>
                              </m:r>
                            </m:sub>
                            <m:sup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lit/>
                                </m:r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lit/>
                                </m:r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𝜄</m:t>
                          </m:r>
                        </m:num>
                        <m:den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m:rPr>
                              <m:lit/>
                            </m:r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lit/>
                                </m:r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lit/>
                                </m:r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</m:func>
                      <m:sSup>
                        <m:sSup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m:rPr>
                              <m:lit/>
                            </m:rPr>
                            <a:rPr lang="zh-CN" altLang="en-US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dirty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58" y="2039454"/>
                <a:ext cx="6426200" cy="1675202"/>
              </a:xfrm>
              <a:prstGeom prst="rect">
                <a:avLst/>
              </a:prstGeom>
              <a:blipFill rotWithShape="1">
                <a:blip r:embed="rId13"/>
                <a:stretch>
                  <a:fillRect l="-4" t="-28" r="4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/>
          <p:cNvCxnSpPr>
            <a:stCxn id="14" idx="2"/>
          </p:cNvCxnSpPr>
          <p:nvPr/>
        </p:nvCxnSpPr>
        <p:spPr>
          <a:xfrm flipH="1">
            <a:off x="3236685" y="4094722"/>
            <a:ext cx="1" cy="8038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735943" y="5062319"/>
            <a:ext cx="193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4"/>
                </a:solidFill>
              </a:rPr>
              <a:t>How?</a:t>
            </a:r>
            <a:endParaRPr lang="zh-CN" altLang="en-US" sz="2400" dirty="0">
              <a:solidFill>
                <a:schemeClr val="accent4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15239" y="1598905"/>
            <a:ext cx="519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/>
              <a:t>With electromagnetic counterpart (</a:t>
            </a:r>
            <a:r>
              <a:rPr lang="en-US" altLang="zh-CN" sz="2000" dirty="0" err="1"/>
              <a:t>EMc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899911" y="2439226"/>
            <a:ext cx="4146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by localizing the host galaxy to obtain the redshift</a:t>
            </a:r>
            <a:endParaRPr lang="zh-CN" alt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6515239" y="4101979"/>
            <a:ext cx="473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i="1" dirty="0"/>
              <a:t>Without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EMc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802640" y="1550126"/>
            <a:ext cx="5190532" cy="200970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081289" y="1975906"/>
            <a:ext cx="414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(Bright siren)</a:t>
            </a:r>
            <a:endParaRPr lang="zh-CN" altLang="en-US" sz="2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8081289" y="4403666"/>
            <a:ext cx="414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(Dark siren)</a:t>
            </a:r>
            <a:endParaRPr lang="zh-CN" altLang="en-US" sz="20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899911" y="4785319"/>
            <a:ext cx="49437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Statistically map the GW event to the galaxy catalog (indirectly obtain the redshift)</a:t>
            </a:r>
          </a:p>
          <a:p>
            <a:endParaRPr lang="en-US" altLang="zh-CN" sz="2000" dirty="0"/>
          </a:p>
          <a:p>
            <a:r>
              <a:rPr lang="en-US" altLang="zh-CN" sz="2000" dirty="0"/>
              <a:t>… …</a:t>
            </a:r>
            <a:endParaRPr lang="zh-CN" altLang="en-US" sz="2000" dirty="0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902691" y="314335"/>
                <a:ext cx="7517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Methodology: GW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measurement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91" y="314335"/>
                <a:ext cx="7517080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3" t="-2" r="2" b="1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84249" y="3478953"/>
                <a:ext cx="2659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𝑐𝑧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49" y="3478953"/>
                <a:ext cx="2659744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24" t="-65" r="14" b="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806074" y="3591313"/>
            <a:ext cx="494438" cy="542148"/>
          </a:xfrm>
          <a:prstGeom prst="rect">
            <a:avLst/>
          </a:prstGeom>
          <a:noFill/>
          <a:ln w="28575">
            <a:solidFill>
              <a:srgbClr val="6096E6">
                <a:alpha val="4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2640" y="1496911"/>
            <a:ext cx="409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GW with match-filtering 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055091" y="1970908"/>
            <a:ext cx="0" cy="158892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084285" y="3615538"/>
            <a:ext cx="304802" cy="47918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883558" y="2039454"/>
                <a:ext cx="6426200" cy="1675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𝒸</m:t>
                              </m:r>
                            </m:sub>
                            <m:sup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lit/>
                                </m:r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lit/>
                                </m:r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𝜄</m:t>
                          </m:r>
                        </m:num>
                        <m:den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m:rPr>
                              <m:lit/>
                            </m:r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lit/>
                                </m:r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lit/>
                                </m:rP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zh-CN" alt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i="1" dirty="0" smtClean="0"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</m:func>
                      <m:sSup>
                        <m:sSupPr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m:rPr>
                              <m:lit/>
                            </m:rPr>
                            <a:rPr lang="zh-CN" altLang="en-US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dirty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58" y="2039454"/>
                <a:ext cx="6426200" cy="1675202"/>
              </a:xfrm>
              <a:prstGeom prst="rect">
                <a:avLst/>
              </a:prstGeom>
              <a:blipFill rotWithShape="1">
                <a:blip r:embed="rId13"/>
                <a:stretch>
                  <a:fillRect l="-4" t="-28" r="4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/>
          <p:cNvCxnSpPr>
            <a:stCxn id="14" idx="2"/>
          </p:cNvCxnSpPr>
          <p:nvPr/>
        </p:nvCxnSpPr>
        <p:spPr>
          <a:xfrm flipH="1">
            <a:off x="3236685" y="4094722"/>
            <a:ext cx="1" cy="8038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735943" y="5062319"/>
            <a:ext cx="193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4"/>
                </a:solidFill>
              </a:rPr>
              <a:t>How?</a:t>
            </a:r>
            <a:endParaRPr lang="zh-CN" altLang="en-US" sz="2400" dirty="0">
              <a:solidFill>
                <a:schemeClr val="accent4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15239" y="1598905"/>
            <a:ext cx="5190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/>
              <a:t>With electromagnetic counterpart (</a:t>
            </a:r>
            <a:r>
              <a:rPr lang="en-US" altLang="zh-CN" sz="2000" dirty="0" err="1"/>
              <a:t>EMc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899911" y="2439226"/>
            <a:ext cx="4146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by localizing the host galaxy to obtain the redshift</a:t>
            </a:r>
            <a:endParaRPr lang="zh-CN" alt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6515239" y="4101979"/>
            <a:ext cx="473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i="1" dirty="0"/>
              <a:t>Without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EMc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802640" y="1550126"/>
            <a:ext cx="5190532" cy="200970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081289" y="1975906"/>
            <a:ext cx="414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(Bright siren)</a:t>
            </a:r>
            <a:endParaRPr lang="zh-CN" altLang="en-US" sz="2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8081289" y="4403666"/>
            <a:ext cx="414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(Dark siren)</a:t>
            </a:r>
            <a:endParaRPr lang="zh-CN" altLang="en-US" sz="20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899911" y="4785319"/>
            <a:ext cx="49437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Statistically map the GW event to the galaxy catalog (indirectly obtain the redshift)</a:t>
            </a:r>
          </a:p>
          <a:p>
            <a:endParaRPr lang="en-US" altLang="zh-CN" sz="2000" dirty="0"/>
          </a:p>
          <a:p>
            <a:r>
              <a:rPr lang="en-US" altLang="zh-CN" sz="2000" dirty="0"/>
              <a:t>… …</a:t>
            </a:r>
            <a:endParaRPr lang="zh-CN" altLang="en-US" sz="2000" dirty="0"/>
          </a:p>
        </p:txBody>
      </p:sp>
      <p:sp>
        <p:nvSpPr>
          <p:cNvPr id="26" name="矩形 25"/>
          <p:cNvSpPr/>
          <p:nvPr/>
        </p:nvSpPr>
        <p:spPr>
          <a:xfrm>
            <a:off x="6458857" y="1407886"/>
            <a:ext cx="5326743" cy="20710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13" name="矩形 9"/>
          <p:cNvSpPr/>
          <p:nvPr/>
        </p:nvSpPr>
        <p:spPr>
          <a:xfrm>
            <a:off x="6286500" y="4102100"/>
            <a:ext cx="4917440" cy="166687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9"/>
          <p:cNvSpPr/>
          <p:nvPr/>
        </p:nvSpPr>
        <p:spPr>
          <a:xfrm flipV="1">
            <a:off x="6458585" y="6120765"/>
            <a:ext cx="2354580" cy="29591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7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5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pic>
        <p:nvPicPr>
          <p:cNvPr id="32" name="图形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72776" y="3877220"/>
            <a:ext cx="304182" cy="2803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902691" y="314335"/>
            <a:ext cx="574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Bright siren: BNS GW170817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50895" y="4388064"/>
            <a:ext cx="1560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NGC 4993</a:t>
            </a:r>
            <a:endParaRPr lang="zh-CN" altLang="en-US" sz="1600" dirty="0"/>
          </a:p>
        </p:txBody>
      </p:sp>
      <p:pic>
        <p:nvPicPr>
          <p:cNvPr id="17" name="图片 16" descr="夜晚的星空&#10;&#10;中度可信度描述已自动生成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25" y="2384855"/>
            <a:ext cx="1875344" cy="20032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012" y="1059110"/>
            <a:ext cx="4607121" cy="544124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6515867"/>
            <a:ext cx="642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LIGO Scientific Collaboration. (2019) </a:t>
            </a:r>
            <a:r>
              <a:rPr lang="en-US" altLang="zh-CN" sz="1200" b="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The Astrophysical Journal Letters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4666133" y="3440545"/>
            <a:ext cx="79575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579966" y="3028337"/>
            <a:ext cx="150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B79B2"/>
                </a:solidFill>
              </a:rPr>
              <a:t>identify</a:t>
            </a:r>
            <a:endParaRPr lang="zh-CN" altLang="en-US" dirty="0">
              <a:solidFill>
                <a:srgbClr val="5B79B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5766747" y="1841639"/>
                <a:ext cx="15910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rgbClr val="5B79B2"/>
                    </a:solidFill>
                  </a:rPr>
                  <a:t>Redshift: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5B79B2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zh-CN" altLang="en-US" b="1" dirty="0">
                  <a:solidFill>
                    <a:srgbClr val="5B79B2"/>
                  </a:solidFill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747" y="1841639"/>
                <a:ext cx="1591096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20" t="-38" r="6" b="1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5450194" y="5246510"/>
            <a:ext cx="1777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5B79B2"/>
                </a:solidFill>
              </a:rPr>
              <a:t>Luminosity distance   </a:t>
            </a:r>
            <a:endParaRPr lang="zh-CN" altLang="en-US" b="1" dirty="0">
              <a:solidFill>
                <a:srgbClr val="5B79B2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06132" y="2672034"/>
            <a:ext cx="2050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Host galaxy</a:t>
            </a:r>
            <a:endParaRPr lang="zh-CN" altLang="en-US" sz="1200" dirty="0">
              <a:solidFill>
                <a:schemeClr val="bg1"/>
              </a:solidFill>
              <a:latin typeface="Adobe Myungjo Std M" panose="02020600000000000000" pitchFamily="18" charset="-128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10747" y="2184530"/>
            <a:ext cx="3760124" cy="2512029"/>
          </a:xfrm>
          <a:prstGeom prst="rect">
            <a:avLst/>
          </a:prstGeom>
        </p:spPr>
      </p:pic>
      <p:cxnSp>
        <p:nvCxnSpPr>
          <p:cNvPr id="25" name="直接箭头连接符 24"/>
          <p:cNvCxnSpPr/>
          <p:nvPr/>
        </p:nvCxnSpPr>
        <p:spPr>
          <a:xfrm>
            <a:off x="4666132" y="5541818"/>
            <a:ext cx="795759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6461703" y="5416793"/>
                <a:ext cx="17778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solidFill>
                                <a:srgbClr val="5B79B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solidFill>
                                <a:srgbClr val="5B79B2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rgbClr val="5B79B2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rgbClr val="5B79B2"/>
                  </a:solidFill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703" y="5416793"/>
                <a:ext cx="1777884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33" t="-66" r="26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/>
          <p:cNvSpPr txBox="1"/>
          <p:nvPr/>
        </p:nvSpPr>
        <p:spPr>
          <a:xfrm>
            <a:off x="4562723" y="5249430"/>
            <a:ext cx="899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5B79B2"/>
                </a:solidFill>
              </a:rPr>
              <a:t>Match</a:t>
            </a:r>
          </a:p>
          <a:p>
            <a:pPr algn="ctr"/>
            <a:r>
              <a:rPr lang="en-US" altLang="zh-CN" sz="1600" dirty="0">
                <a:solidFill>
                  <a:srgbClr val="5B79B2"/>
                </a:solidFill>
              </a:rPr>
              <a:t> </a:t>
            </a:r>
            <a:endParaRPr lang="zh-CN" altLang="en-US" sz="1600" dirty="0">
              <a:solidFill>
                <a:srgbClr val="5B79B2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693360" y="5523509"/>
            <a:ext cx="729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5B79B2"/>
                </a:solidFill>
              </a:rPr>
              <a:t>filter</a:t>
            </a:r>
            <a:endParaRPr lang="zh-CN" altLang="en-US" dirty="0"/>
          </a:p>
        </p:txBody>
      </p:sp>
      <p:cxnSp>
        <p:nvCxnSpPr>
          <p:cNvPr id="34" name="直接箭头连接符 33"/>
          <p:cNvCxnSpPr>
            <a:endCxn id="23" idx="1"/>
          </p:cNvCxnSpPr>
          <p:nvPr/>
        </p:nvCxnSpPr>
        <p:spPr>
          <a:xfrm>
            <a:off x="7767782" y="3440544"/>
            <a:ext cx="642965" cy="1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7649077" y="3764192"/>
            <a:ext cx="754125" cy="1798784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9356435" y="1802785"/>
                <a:ext cx="2262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Constrain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435" y="1802785"/>
                <a:ext cx="2262909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15" t="-5" r="5" b="1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/>
          <p:cNvSpPr txBox="1"/>
          <p:nvPr/>
        </p:nvSpPr>
        <p:spPr>
          <a:xfrm>
            <a:off x="8701634" y="4638465"/>
            <a:ext cx="642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LIGO Scientific Collaboration.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 al (2017) </a:t>
            </a: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Nature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9331657" y="5211406"/>
                <a:ext cx="2090597" cy="62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657" y="5211406"/>
                <a:ext cx="2090597" cy="622799"/>
              </a:xfrm>
              <a:prstGeom prst="rect">
                <a:avLst/>
              </a:prstGeom>
              <a:blipFill rotWithShape="1">
                <a:blip r:embed="rId20"/>
                <a:stretch>
                  <a:fillRect l="-16" t="-96" r="24" b="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/>
          <p:cNvSpPr/>
          <p:nvPr/>
        </p:nvSpPr>
        <p:spPr>
          <a:xfrm>
            <a:off x="9549353" y="5118755"/>
            <a:ext cx="1536031" cy="8352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5611173" y="5152058"/>
            <a:ext cx="1907286" cy="835234"/>
          </a:xfrm>
          <a:prstGeom prst="rect">
            <a:avLst/>
          </a:prstGeom>
          <a:noFill/>
          <a:ln w="19050">
            <a:solidFill>
              <a:srgbClr val="5B79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5606131" y="1761829"/>
            <a:ext cx="1912328" cy="512068"/>
          </a:xfrm>
          <a:prstGeom prst="rect">
            <a:avLst/>
          </a:prstGeom>
          <a:noFill/>
          <a:ln w="19050">
            <a:solidFill>
              <a:srgbClr val="5B79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22"/>
    </mc:Choice>
    <mc:Fallback xmlns="">
      <p:transition spd="slow" advTm="8442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16" name="文本框 15"/>
          <p:cNvSpPr txBox="1"/>
          <p:nvPr/>
        </p:nvSpPr>
        <p:spPr>
          <a:xfrm>
            <a:off x="1902691" y="314335"/>
            <a:ext cx="574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Low detection rate for BNS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567" y="1531046"/>
            <a:ext cx="5601482" cy="411537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41270" y="5775775"/>
            <a:ext cx="32001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Chen, H. Y.,  et al.(2018). </a:t>
            </a:r>
            <a:r>
              <a:rPr lang="en-US" altLang="zh-CN" sz="1200" b="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Nature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366342" y="2288707"/>
            <a:ext cx="0" cy="13900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366342" y="2288707"/>
            <a:ext cx="2306969" cy="609600"/>
          </a:xfrm>
          <a:prstGeom prst="rect">
            <a:avLst/>
          </a:prstGeom>
          <a:solidFill>
            <a:srgbClr val="BABBB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>
            <a:endCxn id="28" idx="3"/>
          </p:cNvCxnSpPr>
          <p:nvPr/>
        </p:nvCxnSpPr>
        <p:spPr>
          <a:xfrm>
            <a:off x="4366342" y="2556562"/>
            <a:ext cx="2306969" cy="36945"/>
          </a:xfrm>
          <a:prstGeom prst="line">
            <a:avLst/>
          </a:prstGeom>
          <a:ln w="28575">
            <a:solidFill>
              <a:srgbClr val="BAB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673311" y="2430935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Predict </a:t>
            </a:r>
            <a:endParaRPr lang="zh-CN" altLang="en-US" dirty="0"/>
          </a:p>
        </p:txBody>
      </p:sp>
      <p:cxnSp>
        <p:nvCxnSpPr>
          <p:cNvPr id="47" name="直接连接符 46"/>
          <p:cNvCxnSpPr/>
          <p:nvPr/>
        </p:nvCxnSpPr>
        <p:spPr>
          <a:xfrm>
            <a:off x="1305182" y="3568281"/>
            <a:ext cx="5298818" cy="167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6724186" y="3366787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Real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816302" y="2332042"/>
            <a:ext cx="4099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Predicted</a:t>
            </a:r>
            <a:r>
              <a:rPr lang="zh-CN" altLang="en-US" sz="2400" dirty="0"/>
              <a:t> </a:t>
            </a:r>
            <a:r>
              <a:rPr lang="en-US" altLang="zh-CN" sz="2400" dirty="0"/>
              <a:t>number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bright sirens is much higher than the reality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604000" y="4654758"/>
            <a:ext cx="5312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Can we </a:t>
            </a:r>
            <a:r>
              <a:rPr lang="en-US" altLang="zh-CN" sz="2400" b="1" dirty="0"/>
              <a:t>bypass </a:t>
            </a:r>
            <a:r>
              <a:rPr lang="en-US" altLang="zh-CN" sz="2400" dirty="0"/>
              <a:t>the </a:t>
            </a:r>
            <a:r>
              <a:rPr lang="en-US" altLang="zh-CN" sz="2400" dirty="0" err="1"/>
              <a:t>Emc</a:t>
            </a:r>
            <a:r>
              <a:rPr lang="en-US" altLang="zh-CN" sz="2400" dirty="0"/>
              <a:t> to localize the host galaxy directly?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6531429" y="4572000"/>
            <a:ext cx="5145314" cy="106337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794294"/>
            <a:ext cx="2344420" cy="2344420"/>
          </a:xfrm>
          <a:prstGeom prst="ellipse">
            <a:avLst/>
          </a:prstGeom>
          <a:solidFill>
            <a:srgbClr val="A6B1C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Normal" panose="020B04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1598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15983"/>
                </a:gs>
                <a:gs pos="0">
                  <a:srgbClr val="515983">
                    <a:alpha val="51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100000">
                  <a:srgbClr val="5F85C3"/>
                </a:gs>
                <a:gs pos="0">
                  <a:srgbClr val="51598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6B1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2" name="文本框 1"/>
          <p:cNvSpPr txBox="1"/>
          <p:nvPr/>
        </p:nvSpPr>
        <p:spPr>
          <a:xfrm>
            <a:off x="1902691" y="314335"/>
            <a:ext cx="574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Localization: 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/>
              <p:cNvSpPr txBox="1"/>
              <p:nvPr/>
            </p:nvSpPr>
            <p:spPr>
              <a:xfrm>
                <a:off x="4775884" y="1293382"/>
                <a:ext cx="2777235" cy="52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v-SE" altLang="zh-CN" sz="28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sv-SE" altLang="zh-CN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sv-SE" altLang="zh-CN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v-SE" altLang="zh-C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v-SE" altLang="zh-C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v-SE" altLang="zh-C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sv-SE" altLang="zh-C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altLang="zh-C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sv-SE" altLang="zh-C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altLang="zh-C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v-SE" altLang="zh-C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sv-SE" altLang="zh-CN" sz="28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sv-SE" altLang="zh-C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altLang="zh-CN" sz="28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sv-SE" altLang="zh-C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84" y="1293382"/>
                <a:ext cx="2777235" cy="529247"/>
              </a:xfrm>
              <a:prstGeom prst="rect">
                <a:avLst/>
              </a:prstGeom>
              <a:blipFill rotWithShape="1">
                <a:blip r:embed="rId11"/>
                <a:stretch>
                  <a:fillRect l="-2" t="-99" r="15" b="3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本框 54"/>
          <p:cNvSpPr txBox="1"/>
          <p:nvPr/>
        </p:nvSpPr>
        <p:spPr>
          <a:xfrm>
            <a:off x="1297940" y="1322469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The uncertainty volume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/>
              <p:cNvSpPr txBox="1"/>
              <p:nvPr/>
            </p:nvSpPr>
            <p:spPr>
              <a:xfrm>
                <a:off x="1316398" y="2009719"/>
                <a:ext cx="8331200" cy="496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galaxy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en-US" altLang="zh-CN" sz="2400" dirty="0"/>
                  <a:t>, one identify the host galaxy uniquely.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398" y="2009719"/>
                <a:ext cx="8331200" cy="496546"/>
              </a:xfrm>
              <a:prstGeom prst="rect">
                <a:avLst/>
              </a:prstGeom>
              <a:blipFill rotWithShape="1">
                <a:blip r:embed="rId12"/>
                <a:stretch>
                  <a:fillRect l="-1" t="-117" r="1" b="1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/>
              <p:cNvSpPr txBox="1"/>
              <p:nvPr/>
            </p:nvSpPr>
            <p:spPr>
              <a:xfrm>
                <a:off x="902702" y="3697199"/>
                <a:ext cx="11016343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LIGO-Virgo-</a:t>
                </a:r>
                <a:r>
                  <a:rPr lang="en-US" altLang="zh-CN" sz="2000" dirty="0" err="1"/>
                  <a:t>Kagra</a:t>
                </a:r>
                <a:r>
                  <a:rPr lang="en-US" altLang="zh-CN" sz="20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sz="2000" b="1" dirty="0"/>
                  <a:t> </a:t>
                </a:r>
                <a:r>
                  <a:rPr lang="en-US" altLang="zh-CN" sz="2000" dirty="0"/>
                  <a:t>(based on GW170817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𝟏𝟎𝟎𝟎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b="1" i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000" b="1" dirty="0"/>
                  <a:t> </a:t>
                </a:r>
              </a:p>
            </p:txBody>
          </p:sp>
        </mc:Choice>
        <mc:Fallback xmlns="">
          <p:sp>
            <p:nvSpPr>
              <p:cNvPr id="57" name="文本框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02" y="3697199"/>
                <a:ext cx="11016343" cy="574709"/>
              </a:xfrm>
              <a:prstGeom prst="rect">
                <a:avLst/>
              </a:prstGeom>
              <a:blipFill rotWithShape="1">
                <a:blip r:embed="rId13"/>
                <a:stretch>
                  <a:fillRect l="-3" t="-40" r="1"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/>
              <p:cNvSpPr txBox="1"/>
              <p:nvPr/>
            </p:nvSpPr>
            <p:spPr>
              <a:xfrm>
                <a:off x="902702" y="5086588"/>
                <a:ext cx="9071428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LISA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den>
                    </m:f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%,  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b="1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8" name="文本框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02" y="5086588"/>
                <a:ext cx="9071428" cy="574709"/>
              </a:xfrm>
              <a:prstGeom prst="rect">
                <a:avLst/>
              </a:prstGeom>
              <a:blipFill rotWithShape="1">
                <a:blip r:embed="rId14"/>
                <a:stretch>
                  <a:fillRect l="-4" t="-41" r="2" b="4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/>
              <p:cNvSpPr txBox="1"/>
              <p:nvPr/>
            </p:nvSpPr>
            <p:spPr>
              <a:xfrm>
                <a:off x="204375" y="2955324"/>
                <a:ext cx="6426200" cy="503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0" dirty="0"/>
                  <a:t>Examples: For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galaxy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=0.02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Mpc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1" name="文本框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75" y="2955324"/>
                <a:ext cx="6426200" cy="503984"/>
              </a:xfrm>
              <a:prstGeom prst="rect">
                <a:avLst/>
              </a:prstGeom>
              <a:blipFill rotWithShape="1">
                <a:blip r:embed="rId15"/>
                <a:stretch>
                  <a:fillRect l="-8" t="-7" r="8" b="9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3699329" y="4507576"/>
                <a:ext cx="6426200" cy="429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galaxy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≲10 </m:t>
                    </m:r>
                    <m:r>
                      <m:rPr>
                        <m:sty m:val="p"/>
                      </m:rPr>
                      <a:rPr lang="en-US" altLang="zh-CN" sz="2000" b="0" i="1" smtClean="0">
                        <a:latin typeface="Cambria Math" panose="02040503050406030204" pitchFamily="18" charset="0"/>
                      </a:rPr>
                      <m:t>Mpc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29" y="4507576"/>
                <a:ext cx="6426200" cy="429092"/>
              </a:xfrm>
              <a:prstGeom prst="rect">
                <a:avLst/>
              </a:prstGeom>
              <a:blipFill rotWithShape="1">
                <a:blip r:embed="rId16"/>
                <a:stretch>
                  <a:fillRect l="-7" t="-81" r="7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/>
          <p:cNvSpPr/>
          <p:nvPr/>
        </p:nvSpPr>
        <p:spPr>
          <a:xfrm>
            <a:off x="3699329" y="4507576"/>
            <a:ext cx="3731985" cy="4290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/>
              <p:cNvSpPr txBox="1"/>
              <p:nvPr/>
            </p:nvSpPr>
            <p:spPr>
              <a:xfrm>
                <a:off x="3699329" y="5943741"/>
                <a:ext cx="3853790" cy="429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galaxy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≲50 </m:t>
                    </m:r>
                    <m:r>
                      <m:rPr>
                        <m:sty m:val="p"/>
                      </m:rPr>
                      <a:rPr lang="en-US" altLang="zh-CN" sz="2000" b="0" i="1" smtClean="0">
                        <a:latin typeface="Cambria Math" panose="02040503050406030204" pitchFamily="18" charset="0"/>
                      </a:rPr>
                      <m:t>Mpc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29" y="5943741"/>
                <a:ext cx="3853790" cy="429092"/>
              </a:xfrm>
              <a:prstGeom prst="rect">
                <a:avLst/>
              </a:prstGeom>
              <a:blipFill rotWithShape="1">
                <a:blip r:embed="rId17"/>
                <a:stretch>
                  <a:fillRect l="-12" t="-33" r="11" b="1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矩形 68"/>
          <p:cNvSpPr/>
          <p:nvPr/>
        </p:nvSpPr>
        <p:spPr>
          <a:xfrm>
            <a:off x="3699329" y="5943741"/>
            <a:ext cx="3731985" cy="4290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灯片编号占位符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70"/>
    </mc:Choice>
    <mc:Fallback xmlns="">
      <p:transition spd="slow" advTm="3407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U2ZDc0ZjNmMzdmMDBlNmUzZGQ5ODRkNDBiMjE1YzkifQ=="/>
  <p:tag name="KSO_WPP_MARK_KEY" val="3af471a3-1903-4892-9bf8-0083f46c5fa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4535.433070866142,&quot;width&quot;:4634.511811023622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54,&quot;width&quot;:19200}"/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4535.433070866142,&quot;width&quot;:4634.511811023622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3*b*1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4535.433070866142,&quot;width&quot;:4634.511811023622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1036</Words>
  <Application>Microsoft Office PowerPoint</Application>
  <PresentationFormat>宽屏</PresentationFormat>
  <Paragraphs>171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Adobe Myungjo Std M</vt:lpstr>
      <vt:lpstr>思源黑体 CN Normal</vt:lpstr>
      <vt:lpstr>微软雅黑</vt:lpstr>
      <vt:lpstr>Arial</vt:lpstr>
      <vt:lpstr>Calibri</vt:lpstr>
      <vt:lpstr>Cambria Math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James Nicoals</dc:creator>
  <cp:lastModifiedBy>James Nicoals</cp:lastModifiedBy>
  <cp:revision>168</cp:revision>
  <dcterms:created xsi:type="dcterms:W3CDTF">2019-06-19T02:08:00Z</dcterms:created>
  <dcterms:modified xsi:type="dcterms:W3CDTF">2025-10-17T12:27:13Z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1033-12.2.0.23131</vt:lpwstr>
  </property>
  <property fmtid="{D5CDD505-2E9C-101B-9397-08002B2CF9AE}" pid="3" name="ICV">
    <vt:lpwstr>F2B3D51F99CC4BF790852F9914527691_13</vt:lpwstr>
  </property>
</Properties>
</file>