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67" r:id="rId4"/>
    <p:sldId id="266" r:id="rId5"/>
    <p:sldId id="268" r:id="rId6"/>
    <p:sldId id="271" r:id="rId7"/>
    <p:sldId id="270" r:id="rId8"/>
    <p:sldId id="272" r:id="rId9"/>
    <p:sldId id="274" r:id="rId10"/>
    <p:sldId id="278" r:id="rId11"/>
    <p:sldId id="276" r:id="rId12"/>
    <p:sldId id="277" r:id="rId13"/>
    <p:sldId id="279" r:id="rId14"/>
    <p:sldId id="280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B039C-5A84-48B6-B8F7-1BC7D94B3096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109CF-00D0-4AE3-BFC0-2FEBD415B4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33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5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C144-6998-3A3F-BA08-09F8A005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CA1442-CC36-A712-E3A3-BC5FF6BF1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1E3B85-9CF4-5137-1D59-3490B7888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46213A-9878-0BBF-2A7F-FC3089239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84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EE5B2-BB71-7F56-94C3-CB922533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D0D047-445C-8CCD-95E2-0DD6CCC8A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7EA772F-451E-838A-40A5-3F9156CC0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7D1BDE-7725-787C-F30C-439FF148A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0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61847-E287-9C47-D863-4EC66C38E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9EEBBF-E5F7-6B9B-F326-A462C6780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189111-938B-F457-23B5-340924641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00937-EFC2-E628-EE65-4DC26788D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70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E449E-86B9-AA38-C1B9-23332C67A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E42B07-5D68-E42F-B1D0-CED00795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495F32-1B89-00AE-F52F-DDB91285A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A20B61-FD4C-8917-7A7C-58273BAB6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23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E86D6-3227-19A9-389C-D01DEB24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D3FA54-01A4-7CC6-0450-8CBBF7D99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62B92B-43EF-DA3D-AF70-227744729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4BAB4E-1DF6-731E-E30B-CAE5AE316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70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AEA3-7832-6B5E-7854-4D75337F1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5C4955-0FEA-A33B-77CC-B9B5D51CA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1E4108-A01B-BA72-40AA-A61B2B91B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908E5A-19BC-C46A-1ECB-359C0DADD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11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1EE86-1570-017C-D32C-2056CB240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F19EB6-E3B2-1B40-25DB-426F7B0BD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8501D-9186-0441-BD23-570487A42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3AF21-97C8-7B4A-A839-7015267F1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23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3BA3F-3B9E-71C5-4C54-034739C46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D0BDF1-3795-E0E9-2DC8-18EB9516C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A398A7-267E-9295-D674-8754382E3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31AFA3-E0E7-423D-55C0-3B87D3315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2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A1186-416E-F799-0FCD-948814458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E5EA80-3034-8ED7-AF99-4AEA6F584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C02DDA-1574-5163-8831-F3071A544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73D92-C1CB-314E-FF8D-1C3835D4B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84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9DED2-F608-4998-5A48-31373041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600A871-8854-9D25-E8B0-9DC4ECCF0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65DDB26-887E-56F7-E322-108C9B692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12697E-D4DF-97CC-7968-ED6359A5E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3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F6547-5BBF-9073-0770-3CAE41A0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AC1B2B-40C5-2BF1-9870-7A663B16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ADE212-3F3D-C9F0-89F9-A79B98682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5A839D-6B97-D3EE-F52A-6ECD64C3D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16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6703-52A5-37AB-EB9F-874267CF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270D5B-2549-4A98-6AD0-40B77BFAD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1704F35-E0A6-E5DE-3A24-CD801CAD3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2D957F-4A42-22C5-DEA5-20F634998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109CF-00D0-4AE3-BFC0-2FEBD415B4C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6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14D-13F3-4DDF-9075-1A4CAE0D8068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4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0F2-A57C-4569-8064-5EEDCF29C767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4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FE62-A958-408B-B2DC-157D43C56C09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453C-05A6-4B85-A32C-FF809E74AA09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13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19595B7-B0D6-4E20-ADB9-AC5CBF9E0278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22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CFE7-7C25-4DBC-BEBC-2F1C3ADB8079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1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586D-ED2F-4D1E-800D-662E04470AF1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71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EAF4-1233-41F5-9C6E-F12342736373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3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1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0616-30AF-4348-80EE-13F06730E2B7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59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EA7-E637-4C18-A715-6BCCB49A283E}" type="datetime1">
              <a:rPr lang="zh-CN" altLang="en-US" smtClean="0"/>
              <a:t>2025/10/17</a:t>
            </a:fld>
            <a:endParaRPr lang="zh-CN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4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E785E31-A57F-4E4B-B475-9C132C56D561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C744181-AF13-43AD-80B1-B046AE3AF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3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aoz123@qq.com" TargetMode="External"/><Relationship Id="rId2" Type="http://schemas.openxmlformats.org/officeDocument/2006/relationships/hyperlink" Target="mailto:phyzc@cup.edu.c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1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0.png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cudl.lib.cam.ac.uk/view/PR-ADV-B-00039-00001/371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6DB8BE-5A72-9E93-BBF8-3A6DF5541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024" y="1773436"/>
            <a:ext cx="9966960" cy="2095163"/>
          </a:xfrm>
        </p:spPr>
        <p:txBody>
          <a:bodyPr/>
          <a:lstStyle/>
          <a:p>
            <a:pPr algn="ctr"/>
            <a:r>
              <a:rPr lang="en-US" altLang="zh-CN" sz="4400" dirty="0"/>
              <a:t>A treatment to gravitational perturbations and Lorentz-violating effects with </a:t>
            </a:r>
            <a:r>
              <a:rPr lang="en-US" altLang="zh-CN" sz="4400" dirty="0" err="1"/>
              <a:t>Lagrangian</a:t>
            </a:r>
            <a:r>
              <a:rPr lang="en-US" altLang="zh-CN" sz="4400" dirty="0"/>
              <a:t> analysis</a:t>
            </a:r>
            <a:endParaRPr lang="zh-CN" altLang="en-US" sz="4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D6C6AA7-B970-8D06-CCCF-1284D75F8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7867" y="4462907"/>
            <a:ext cx="6263640" cy="1444752"/>
          </a:xfrm>
        </p:spPr>
        <p:txBody>
          <a:bodyPr>
            <a:noAutofit/>
          </a:bodyPr>
          <a:lstStyle/>
          <a:p>
            <a:r>
              <a:rPr lang="en-US" altLang="zh-CN" sz="1600" b="1" dirty="0"/>
              <a:t>ZHANG Chao (</a:t>
            </a:r>
            <a:r>
              <a:rPr lang="zh-CN" altLang="en-US" sz="1600" b="1" dirty="0"/>
              <a:t>张超</a:t>
            </a:r>
            <a:r>
              <a:rPr lang="en-US" altLang="zh-CN" sz="1600" b="1" dirty="0"/>
              <a:t>)</a:t>
            </a:r>
            <a:r>
              <a:rPr lang="en-US" altLang="zh-CN" sz="1600" dirty="0"/>
              <a:t>,</a:t>
            </a:r>
          </a:p>
          <a:p>
            <a:r>
              <a:rPr lang="en-US" altLang="zh-CN" sz="1600" dirty="0"/>
              <a:t>School of Science, China University of Petroleum-Beijing (CUP)</a:t>
            </a:r>
          </a:p>
          <a:p>
            <a:r>
              <a:rPr lang="en-US" altLang="zh-CN" sz="1600" dirty="0">
                <a:hlinkClick r:id="rId2"/>
              </a:rPr>
              <a:t>phyzc@cup.edu.cn</a:t>
            </a:r>
            <a:r>
              <a:rPr lang="en-US" altLang="zh-CN" sz="1600" dirty="0"/>
              <a:t>  &amp; </a:t>
            </a:r>
            <a:r>
              <a:rPr lang="en-US" altLang="zh-CN" sz="1600" dirty="0">
                <a:hlinkClick r:id="rId3"/>
              </a:rPr>
              <a:t>chaoz123@qq.com</a:t>
            </a:r>
            <a:r>
              <a:rPr lang="en-US" altLang="zh-CN" sz="1600" dirty="0"/>
              <a:t> </a:t>
            </a:r>
          </a:p>
          <a:p>
            <a:r>
              <a:rPr lang="en-US" altLang="zh-CN" sz="1600" dirty="0"/>
              <a:t>Oct\2025 @ </a:t>
            </a:r>
            <a:r>
              <a:rPr lang="en-US" altLang="zh-CN" sz="1600" dirty="0" err="1"/>
              <a:t>Chun’an</a:t>
            </a:r>
            <a:r>
              <a:rPr lang="en-US" altLang="zh-CN" sz="1600" dirty="0"/>
              <a:t>, China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834C5-6A73-6106-7262-92C33555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78DF-7136-4D13-9B62-9C6D1B8A45BC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42CAA4-B578-FB6D-2692-29E99658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9653EB-EF91-A6BB-BEDA-C2564655A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r="15054"/>
          <a:stretch/>
        </p:blipFill>
        <p:spPr>
          <a:xfrm>
            <a:off x="1355244" y="4462907"/>
            <a:ext cx="1362895" cy="1273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AA0350-B5BE-FF06-3074-88BDE762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350" y="827768"/>
            <a:ext cx="8611299" cy="82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94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2590E-3834-3A93-63C9-8E5285C9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396522-0C17-417F-4338-F9AEE3E3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B3E7F65-DF1C-4536-E5A9-B0AC3AA5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73616A8-7C15-4944-3BC5-37FED65A91AF}"/>
              </a:ext>
            </a:extLst>
          </p:cNvPr>
          <p:cNvSpPr/>
          <p:nvPr/>
        </p:nvSpPr>
        <p:spPr>
          <a:xfrm>
            <a:off x="300920" y="335504"/>
            <a:ext cx="8914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Application to Lorentz-violating gravity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CA3F49-C16A-D7EB-FBAC-EDDCDB86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74" y="3624972"/>
            <a:ext cx="6895876" cy="21753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4577EB-0535-F7E0-9FDB-4A009DCF77A3}"/>
              </a:ext>
            </a:extLst>
          </p:cNvPr>
          <p:cNvSpPr txBox="1"/>
          <p:nvPr/>
        </p:nvSpPr>
        <p:spPr>
          <a:xfrm>
            <a:off x="300920" y="6147139"/>
            <a:ext cx="590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Ref:</a:t>
            </a:r>
          </a:p>
          <a:p>
            <a:r>
              <a:rPr lang="en-US" altLang="zh-CN" sz="1000" i="1" dirty="0" err="1"/>
              <a:t>Anzhong</a:t>
            </a:r>
            <a:r>
              <a:rPr lang="zh-CN" altLang="en-US" sz="1000" i="1" dirty="0"/>
              <a:t> </a:t>
            </a:r>
            <a:r>
              <a:rPr lang="en-US" altLang="zh-CN" sz="1000" i="1" dirty="0"/>
              <a:t>Wang,</a:t>
            </a:r>
            <a:r>
              <a:rPr lang="zh-CN" altLang="en-US" sz="1000" i="1" dirty="0"/>
              <a:t> </a:t>
            </a:r>
            <a:r>
              <a:rPr lang="en-US" altLang="zh-CN" sz="1000" i="1" dirty="0"/>
              <a:t>International Journal of Modern Physics D Vol. 26 (2017) 1730014.</a:t>
            </a:r>
            <a:endParaRPr lang="fr-FR" altLang="zh-CN" sz="1000" i="1" dirty="0">
              <a:solidFill>
                <a:srgbClr val="00B05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D3B903-3D32-0CEA-F440-1EB15B2A1CB6}"/>
              </a:ext>
            </a:extLst>
          </p:cNvPr>
          <p:cNvSpPr/>
          <p:nvPr/>
        </p:nvSpPr>
        <p:spPr>
          <a:xfrm>
            <a:off x="1102283" y="1401965"/>
            <a:ext cx="2149724" cy="46166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Motivation?</a:t>
            </a:r>
            <a:endParaRPr lang="zh-CN" alt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Premium Vector | Broken pillars authentic columns classical damaged ...">
            <a:extLst>
              <a:ext uri="{FF2B5EF4-FFF2-40B4-BE49-F238E27FC236}">
                <a16:creationId xmlns:a16="http://schemas.microsoft.com/office/drawing/2014/main" id="{35A2E348-FB88-0763-E7E1-F57E6209A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3" t="3209" r="2567" b="4530"/>
          <a:stretch/>
        </p:blipFill>
        <p:spPr bwMode="auto">
          <a:xfrm>
            <a:off x="1254558" y="2210457"/>
            <a:ext cx="1662378" cy="34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52FF48-3CFF-A605-E7C4-4AEACE896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508" y="1101253"/>
            <a:ext cx="5939028" cy="24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F572-39A8-C7E0-4C5A-46802E18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7B2698-F738-CA2F-1A7F-D26C3BFB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8637" y="5809677"/>
            <a:ext cx="3273552" cy="365125"/>
          </a:xfrm>
        </p:spPr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2AA7BF4-814C-9E69-C0D1-FEF0D679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1B80D1A-1688-DC1D-0EC2-605EE292439A}"/>
              </a:ext>
            </a:extLst>
          </p:cNvPr>
          <p:cNvSpPr/>
          <p:nvPr/>
        </p:nvSpPr>
        <p:spPr>
          <a:xfrm>
            <a:off x="300920" y="335504"/>
            <a:ext cx="8914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Application to Lorentz-violating gravity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20568A8-1FA4-A05F-5FD4-2AA8829ADC89}"/>
              </a:ext>
            </a:extLst>
          </p:cNvPr>
          <p:cNvSpPr/>
          <p:nvPr/>
        </p:nvSpPr>
        <p:spPr>
          <a:xfrm>
            <a:off x="490613" y="1116358"/>
            <a:ext cx="112635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Example: Æ-theory – a surviving model &amp; its LV effects</a:t>
            </a:r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E73FF285-F351-8BDD-ACD0-7D1B2C05C30F}"/>
              </a:ext>
            </a:extLst>
          </p:cNvPr>
          <p:cNvSpPr txBox="1">
            <a:spLocks/>
          </p:cNvSpPr>
          <p:nvPr/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BC4028-1380-4CFF-BDE7-0544468FF572}" type="slidenum">
              <a:rPr lang="zh-CN" altLang="en-US" smtClean="0"/>
              <a:pPr/>
              <a:t>11</a:t>
            </a:fld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B4C4F54-6BA2-BB66-FF36-75B54D15FB26}"/>
              </a:ext>
            </a:extLst>
          </p:cNvPr>
          <p:cNvCxnSpPr>
            <a:cxnSpLocks/>
          </p:cNvCxnSpPr>
          <p:nvPr/>
        </p:nvCxnSpPr>
        <p:spPr>
          <a:xfrm>
            <a:off x="4679505" y="2148127"/>
            <a:ext cx="0" cy="3855525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B4CE11D-2B42-61A0-C148-B8640205E4C9}"/>
              </a:ext>
            </a:extLst>
          </p:cNvPr>
          <p:cNvSpPr txBox="1"/>
          <p:nvPr/>
        </p:nvSpPr>
        <p:spPr>
          <a:xfrm>
            <a:off x="107577" y="5921131"/>
            <a:ext cx="590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Ref: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 et al., PHYSICAL REVIEW D 102, 064043 (2020). </a:t>
            </a:r>
            <a:r>
              <a:rPr lang="en-US" altLang="zh-CN" sz="1000" i="1" dirty="0">
                <a:solidFill>
                  <a:srgbClr val="00B050"/>
                </a:solidFill>
              </a:rPr>
              <a:t>arXiv:2004.06155v4 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</a:t>
            </a:r>
            <a:r>
              <a:rPr lang="fr-FR" altLang="zh-CN" sz="1000" i="1" dirty="0"/>
              <a:t>Eur. Phys. J. C (2023) 83:841. </a:t>
            </a:r>
            <a:r>
              <a:rPr lang="fr-FR" altLang="zh-CN" sz="1000" i="1" dirty="0">
                <a:solidFill>
                  <a:srgbClr val="00B050"/>
                </a:solidFill>
              </a:rPr>
              <a:t>arXiv:2209.04735v3</a:t>
            </a:r>
          </a:p>
          <a:p>
            <a:r>
              <a:rPr lang="pt-BR" altLang="zh-CN" sz="1000" i="1" dirty="0"/>
              <a:t>Naritaka Oshita, Emanuele Berti and Vitor Cardoso, </a:t>
            </a:r>
            <a:r>
              <a:rPr lang="en-US" altLang="zh-CN" sz="1000" i="1" dirty="0"/>
              <a:t>PHYSICAL REVIEW LETTERS 135, 031401 (2025).</a:t>
            </a:r>
            <a:endParaRPr lang="fr-FR" altLang="zh-CN" sz="1000" i="1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48981F3-B28C-6AA4-C40C-5AEA4D16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31" y="3925807"/>
            <a:ext cx="4061601" cy="646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D973499-8E5A-B799-1786-32D9CBFF3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39" y="4951205"/>
            <a:ext cx="3387641" cy="5192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7B3FFE7-0672-BD75-48AC-C62ABCAA2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603" y="2804030"/>
            <a:ext cx="2425375" cy="739606"/>
          </a:xfrm>
          <a:prstGeom prst="rect">
            <a:avLst/>
          </a:prstGeom>
        </p:spPr>
      </p:pic>
      <p:sp>
        <p:nvSpPr>
          <p:cNvPr id="26" name="箭头: 下 25">
            <a:extLst>
              <a:ext uri="{FF2B5EF4-FFF2-40B4-BE49-F238E27FC236}">
                <a16:creationId xmlns:a16="http://schemas.microsoft.com/office/drawing/2014/main" id="{9AFFDC42-FAE5-D4F4-44DF-5AF9EEBE6244}"/>
              </a:ext>
            </a:extLst>
          </p:cNvPr>
          <p:cNvSpPr/>
          <p:nvPr/>
        </p:nvSpPr>
        <p:spPr>
          <a:xfrm rot="16200000">
            <a:off x="346868" y="4892415"/>
            <a:ext cx="674254" cy="618836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1B471FF-BC3B-9E08-8576-DCEFF44780C3}"/>
              </a:ext>
            </a:extLst>
          </p:cNvPr>
          <p:cNvGrpSpPr/>
          <p:nvPr/>
        </p:nvGrpSpPr>
        <p:grpSpPr>
          <a:xfrm>
            <a:off x="7096809" y="3397134"/>
            <a:ext cx="4186009" cy="2474670"/>
            <a:chOff x="6821632" y="4084249"/>
            <a:chExt cx="4186009" cy="247467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FBEB368-0DE7-2BB4-ED6F-394FE357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1632" y="4084249"/>
              <a:ext cx="4186009" cy="2474670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227BE18-A73D-12BE-64F4-11F57461F559}"/>
                </a:ext>
              </a:extLst>
            </p:cNvPr>
            <p:cNvSpPr/>
            <p:nvPr/>
          </p:nvSpPr>
          <p:spPr>
            <a:xfrm>
              <a:off x="8596279" y="5059974"/>
              <a:ext cx="63671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BH</a:t>
              </a:r>
              <a:endParaRPr lang="zh-CN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" name="Picture 2" descr="Free Icon | Point">
            <a:extLst>
              <a:ext uri="{FF2B5EF4-FFF2-40B4-BE49-F238E27FC236}">
                <a16:creationId xmlns:a16="http://schemas.microsoft.com/office/drawing/2014/main" id="{78F3756F-4831-37C7-3EAF-B2A07CB0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3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7329">
            <a:off x="8968048" y="5552095"/>
            <a:ext cx="818880" cy="8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1F4A190B-B767-1B92-1099-63A871E40566}"/>
              </a:ext>
            </a:extLst>
          </p:cNvPr>
          <p:cNvGrpSpPr/>
          <p:nvPr/>
        </p:nvGrpSpPr>
        <p:grpSpPr>
          <a:xfrm>
            <a:off x="6122411" y="1757567"/>
            <a:ext cx="5041982" cy="1315854"/>
            <a:chOff x="6497376" y="2416166"/>
            <a:chExt cx="5041982" cy="125780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91E59465-E69A-61D2-4E11-3477861E5BE9}"/>
                </a:ext>
              </a:extLst>
            </p:cNvPr>
            <p:cNvGrpSpPr/>
            <p:nvPr/>
          </p:nvGrpSpPr>
          <p:grpSpPr>
            <a:xfrm>
              <a:off x="6497376" y="2416166"/>
              <a:ext cx="5041982" cy="1257804"/>
              <a:chOff x="6497376" y="2416166"/>
              <a:chExt cx="5041982" cy="1257804"/>
            </a:xfrm>
          </p:grpSpPr>
          <p:pic>
            <p:nvPicPr>
              <p:cNvPr id="36" name="Picture 8" descr="Higher power lasers to image better, deeper and faster - Spark Lasers">
                <a:extLst>
                  <a:ext uri="{FF2B5EF4-FFF2-40B4-BE49-F238E27FC236}">
                    <a16:creationId xmlns:a16="http://schemas.microsoft.com/office/drawing/2014/main" id="{0393EBF2-909D-94A9-86C6-2C9F3F54C6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376" b="16516"/>
              <a:stretch/>
            </p:blipFill>
            <p:spPr bwMode="auto">
              <a:xfrm>
                <a:off x="6497376" y="2416166"/>
                <a:ext cx="5041982" cy="125780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BA448059-C545-6F49-C0DA-4677E09FC070}"/>
                      </a:ext>
                    </a:extLst>
                  </p:cNvPr>
                  <p:cNvSpPr txBox="1"/>
                  <p:nvPr/>
                </p:nvSpPr>
                <p:spPr>
                  <a:xfrm>
                    <a:off x="7311787" y="2418637"/>
                    <a:ext cx="391472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b="1" dirty="0">
                        <a:solidFill>
                          <a:schemeClr val="bg1"/>
                        </a:solidFill>
                      </a:rPr>
                      <a:t>General relativity</a:t>
                    </a:r>
                    <a:r>
                      <a:rPr lang="en-US" altLang="zh-CN" dirty="0">
                        <a:solidFill>
                          <a:schemeClr val="bg1"/>
                        </a:solidFill>
                      </a:rPr>
                      <a:t>: Gravitons with the speed of light 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endParaRPr lang="zh-CN" alt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BA448059-C545-6F49-C0DA-4677E09FC0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1787" y="2418637"/>
                    <a:ext cx="3914726" cy="64633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402" t="-4505" r="-156" b="-90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1CD6A394-9EF8-90C9-E410-EF5206C011BE}"/>
                    </a:ext>
                  </a:extLst>
                </p:cNvPr>
                <p:cNvSpPr txBox="1"/>
                <p:nvPr/>
              </p:nvSpPr>
              <p:spPr>
                <a:xfrm>
                  <a:off x="7353703" y="3157726"/>
                  <a:ext cx="36953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rPr>
                    <a:t>LV gravity</a:t>
                  </a:r>
                  <a:r>
                    <a:rPr lang="en-US" altLang="zh-CN" dirty="0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additional</m:t>
                          </m:r>
                          <m:r>
                            <a:rPr lang="en-US" altLang="zh-CN" b="0" i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modes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altLang="zh-CN" b="0" i="1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zh-CN" altLang="en-U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1CD6A394-9EF8-90C9-E410-EF5206C01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703" y="3157726"/>
                  <a:ext cx="369534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318" t="-9524" b="-206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2259A232-F507-D318-2A7F-B8813485293B}"/>
              </a:ext>
            </a:extLst>
          </p:cNvPr>
          <p:cNvSpPr/>
          <p:nvPr/>
        </p:nvSpPr>
        <p:spPr>
          <a:xfrm>
            <a:off x="358797" y="2866557"/>
            <a:ext cx="976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GR:</a:t>
            </a:r>
            <a:endParaRPr lang="zh-CN" alt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8747DC-DF1D-49E9-4FCF-2F914F5A1598}"/>
              </a:ext>
            </a:extLst>
          </p:cNvPr>
          <p:cNvGrpSpPr/>
          <p:nvPr/>
        </p:nvGrpSpPr>
        <p:grpSpPr>
          <a:xfrm>
            <a:off x="4515388" y="3517247"/>
            <a:ext cx="4557987" cy="1196844"/>
            <a:chOff x="4436865" y="3597813"/>
            <a:chExt cx="4557987" cy="11968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FCB28D-F327-5A70-E493-C05787EE0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57941" y="3721153"/>
              <a:ext cx="4176966" cy="58477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07BADC4-F1A7-493D-1282-C15F9D359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77695" y="4167234"/>
              <a:ext cx="3917157" cy="627423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EB2045F-17C1-B445-A3D9-CAABB28C7BC1}"/>
                </a:ext>
              </a:extLst>
            </p:cNvPr>
            <p:cNvSpPr/>
            <p:nvPr/>
          </p:nvSpPr>
          <p:spPr>
            <a:xfrm>
              <a:off x="4436865" y="3597813"/>
              <a:ext cx="3620222" cy="461665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4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Based on a toy model:</a:t>
              </a:r>
              <a:endParaRPr lang="zh-CN" altLang="en-US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5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035D-B1F0-F52B-319C-5D970D06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D81F13-0123-ABC2-C462-4FB860DE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F357D83-D2E8-D9D4-4914-CA1BC5FD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074187-163B-480B-2724-D82476C3B40C}"/>
              </a:ext>
            </a:extLst>
          </p:cNvPr>
          <p:cNvSpPr/>
          <p:nvPr/>
        </p:nvSpPr>
        <p:spPr>
          <a:xfrm>
            <a:off x="300920" y="335504"/>
            <a:ext cx="8914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Application to Lorentz-violating gravity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52DCA60-BD41-F18B-15AF-6704C3A703E9}"/>
              </a:ext>
            </a:extLst>
          </p:cNvPr>
          <p:cNvSpPr txBox="1"/>
          <p:nvPr/>
        </p:nvSpPr>
        <p:spPr>
          <a:xfrm>
            <a:off x="240792" y="6178347"/>
            <a:ext cx="7573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Ref:</a:t>
            </a:r>
          </a:p>
          <a:p>
            <a:r>
              <a:rPr lang="en-US" altLang="zh-CN" sz="1000" i="1" dirty="0"/>
              <a:t>Antonio De Felice et al., JCAP08(2024)056. </a:t>
            </a:r>
            <a:r>
              <a:rPr lang="en-US" altLang="zh-CN" sz="1000" i="1" dirty="0">
                <a:solidFill>
                  <a:srgbClr val="00B050"/>
                </a:solidFill>
              </a:rPr>
              <a:t>arXiv:2407.00287</a:t>
            </a:r>
          </a:p>
          <a:p>
            <a:r>
              <a:rPr lang="en-US" altLang="zh-CN" sz="1000" i="1" dirty="0"/>
              <a:t>Shinji </a:t>
            </a:r>
            <a:r>
              <a:rPr lang="en-US" altLang="zh-CN" sz="1000" i="1" dirty="0" err="1"/>
              <a:t>Tsujikawa</a:t>
            </a:r>
            <a:r>
              <a:rPr lang="en-US" altLang="zh-CN" sz="1000" i="1" dirty="0"/>
              <a:t>, </a:t>
            </a:r>
            <a:r>
              <a:rPr lang="en-US" altLang="zh-CN" sz="1000" b="1" i="1" dirty="0"/>
              <a:t>Chao Zhang</a:t>
            </a:r>
            <a:r>
              <a:rPr lang="en-US" altLang="zh-CN" sz="1000" i="1" dirty="0"/>
              <a:t>, Xiang Zhao and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Wang, PRD 104, 064024 (2021). </a:t>
            </a:r>
            <a:r>
              <a:rPr lang="en-US" altLang="zh-CN" sz="1000" i="1" dirty="0">
                <a:solidFill>
                  <a:srgbClr val="00B050"/>
                </a:solidFill>
              </a:rPr>
              <a:t>arXiv:2107.08061v2</a:t>
            </a:r>
            <a:endParaRPr lang="en-US" altLang="zh-CN" sz="1000" i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9F0C2E-9ACA-A51A-CCA6-381B99D8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3" y="2099340"/>
            <a:ext cx="6598166" cy="40372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7DECFE-92C8-92FB-819B-13DD32E32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841" y="2028685"/>
            <a:ext cx="2393135" cy="1849610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49304D90-4878-0E0C-3B33-549253288705}"/>
              </a:ext>
            </a:extLst>
          </p:cNvPr>
          <p:cNvSpPr/>
          <p:nvPr/>
        </p:nvSpPr>
        <p:spPr>
          <a:xfrm>
            <a:off x="6945554" y="1956085"/>
            <a:ext cx="1548167" cy="1243640"/>
          </a:xfrm>
          <a:prstGeom prst="rightArrow">
            <a:avLst>
              <a:gd name="adj1" fmla="val 50000"/>
              <a:gd name="adj2" fmla="val 316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New approach</a:t>
            </a:r>
            <a:endParaRPr lang="zh-CN" altLang="en-US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2A749A71-1BB1-9FD0-280B-94C6249E7F09}"/>
              </a:ext>
            </a:extLst>
          </p:cNvPr>
          <p:cNvSpPr/>
          <p:nvPr/>
        </p:nvSpPr>
        <p:spPr>
          <a:xfrm rot="5400000">
            <a:off x="9113904" y="4016935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C59E11-778C-6094-0BDC-406A5986C53A}"/>
              </a:ext>
            </a:extLst>
          </p:cNvPr>
          <p:cNvSpPr txBox="1"/>
          <p:nvPr/>
        </p:nvSpPr>
        <p:spPr>
          <a:xfrm>
            <a:off x="6813042" y="4834660"/>
            <a:ext cx="3985783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resultant</a:t>
            </a:r>
            <a:r>
              <a:rPr lang="zh-CN" altLang="en-US" sz="2000" dirty="0"/>
              <a:t> </a:t>
            </a:r>
            <a:r>
              <a:rPr lang="en-US" altLang="zh-CN" sz="2000" dirty="0"/>
              <a:t>constraints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consistent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those appearing in the</a:t>
            </a:r>
            <a:r>
              <a:rPr lang="zh-CN" altLang="en-US" sz="2000" dirty="0"/>
              <a:t> </a:t>
            </a:r>
            <a:r>
              <a:rPr lang="en-US" altLang="zh-CN" sz="2000" dirty="0"/>
              <a:t>literature.</a:t>
            </a:r>
            <a:endParaRPr lang="zh-CN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824BCB-3A57-06EE-F3EC-2612071FBB04}"/>
              </a:ext>
            </a:extLst>
          </p:cNvPr>
          <p:cNvSpPr/>
          <p:nvPr/>
        </p:nvSpPr>
        <p:spPr>
          <a:xfrm>
            <a:off x="1088105" y="1001978"/>
            <a:ext cx="60794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Handle this formidable case </a:t>
            </a:r>
          </a:p>
          <a:p>
            <a:pPr algn="ctr"/>
            <a:r>
              <a:rPr lang="en-US" altLang="zh-CN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(under an </a:t>
            </a:r>
            <a:r>
              <a:rPr lang="en-US" altLang="zh-CN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asymptotical</a:t>
            </a:r>
            <a:r>
              <a:rPr lang="en-US" altLang="zh-CN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approximation)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AF30B9-712C-06C0-4985-BD56AFC75A8B}"/>
              </a:ext>
            </a:extLst>
          </p:cNvPr>
          <p:cNvSpPr txBox="1"/>
          <p:nvPr/>
        </p:nvSpPr>
        <p:spPr>
          <a:xfrm>
            <a:off x="8844841" y="2753435"/>
            <a:ext cx="189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d.o.f</a:t>
            </a:r>
            <a:r>
              <a:rPr lang="en-US" altLang="zh-CN" sz="2000" dirty="0"/>
              <a:t>=3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CDDD63-0A55-A6CA-DC32-870F7133E7F0}"/>
              </a:ext>
            </a:extLst>
          </p:cNvPr>
          <p:cNvSpPr txBox="1"/>
          <p:nvPr/>
        </p:nvSpPr>
        <p:spPr>
          <a:xfrm>
            <a:off x="6611328" y="3268693"/>
            <a:ext cx="4416335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Reduced </a:t>
            </a:r>
            <a:r>
              <a:rPr lang="en-US" altLang="zh-CN" sz="2000" dirty="0" err="1"/>
              <a:t>Lagrangian</a:t>
            </a:r>
            <a:r>
              <a:rPr lang="en-US" altLang="zh-CN" sz="2000" dirty="0"/>
              <a:t>: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715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822D-74FC-9618-078A-B92DEBB4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349525E-8045-C5F6-9DCB-73883BB6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63A3485-CA53-A5A9-4826-568B4429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F77384-2038-063F-9E7E-9B54B5AB375C}"/>
              </a:ext>
            </a:extLst>
          </p:cNvPr>
          <p:cNvSpPr/>
          <p:nvPr/>
        </p:nvSpPr>
        <p:spPr>
          <a:xfrm>
            <a:off x="300920" y="335504"/>
            <a:ext cx="8914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Application to Lorentz-violating gravity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CB38B9-DFA4-11BF-1D17-2177EFBA7498}"/>
              </a:ext>
            </a:extLst>
          </p:cNvPr>
          <p:cNvSpPr txBox="1"/>
          <p:nvPr/>
        </p:nvSpPr>
        <p:spPr>
          <a:xfrm>
            <a:off x="240792" y="6178347"/>
            <a:ext cx="7573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Ref: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</a:t>
            </a:r>
            <a:r>
              <a:rPr lang="fr-FR" altLang="zh-CN" sz="1000" i="1" dirty="0"/>
              <a:t>Eur. Phys. J. C (2023) 83:841. </a:t>
            </a:r>
            <a:r>
              <a:rPr lang="fr-FR" altLang="zh-CN" sz="1000" i="1" dirty="0">
                <a:solidFill>
                  <a:srgbClr val="00B050"/>
                </a:solidFill>
              </a:rPr>
              <a:t>arXiv:2209.04735v3</a:t>
            </a:r>
          </a:p>
          <a:p>
            <a:r>
              <a:rPr lang="en-US" altLang="zh-CN" sz="1000" i="1" dirty="0"/>
              <a:t>C.-F. Shi et al., Phys. Rev. D 100, 044036 (2019).</a:t>
            </a:r>
            <a:endParaRPr lang="en-US" altLang="zh-CN" sz="1000" i="1" dirty="0">
              <a:solidFill>
                <a:srgbClr val="00B05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1CC9BB-0A38-AAE7-404D-75F0E0738E89}"/>
              </a:ext>
            </a:extLst>
          </p:cNvPr>
          <p:cNvSpPr/>
          <p:nvPr/>
        </p:nvSpPr>
        <p:spPr>
          <a:xfrm>
            <a:off x="471241" y="1177570"/>
            <a:ext cx="94806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 aware about the observational significance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8FC8F9-8457-AF89-E0EF-C4891F8156A8}"/>
              </a:ext>
            </a:extLst>
          </p:cNvPr>
          <p:cNvGrpSpPr/>
          <p:nvPr/>
        </p:nvGrpSpPr>
        <p:grpSpPr>
          <a:xfrm>
            <a:off x="1121656" y="1808066"/>
            <a:ext cx="5811656" cy="3493431"/>
            <a:chOff x="5592874" y="1990104"/>
            <a:chExt cx="6479945" cy="38862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6497A0-D279-5DB6-53FB-6F80A6A31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809" r="68750"/>
            <a:stretch/>
          </p:blipFill>
          <p:spPr>
            <a:xfrm>
              <a:off x="5592874" y="1990104"/>
              <a:ext cx="2209742" cy="38862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65BF77-C2D4-8556-E5EE-354B64CD6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535" r="12828"/>
            <a:stretch/>
          </p:blipFill>
          <p:spPr>
            <a:xfrm>
              <a:off x="7802616" y="1990104"/>
              <a:ext cx="4270203" cy="3886200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17D9A0A-3E10-E488-3A5B-E5A47F2DD86C}"/>
              </a:ext>
            </a:extLst>
          </p:cNvPr>
          <p:cNvSpPr txBox="1"/>
          <p:nvPr/>
        </p:nvSpPr>
        <p:spPr>
          <a:xfrm>
            <a:off x="7384144" y="2234970"/>
            <a:ext cx="437619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Within the detectability of the 3</a:t>
            </a:r>
            <a:r>
              <a:rPr lang="en-US" altLang="zh-CN" sz="2400" baseline="30000" dirty="0"/>
              <a:t>rd</a:t>
            </a:r>
            <a:r>
              <a:rPr lang="en-US" altLang="zh-CN" sz="2400" dirty="0"/>
              <a:t>-gen. detectors.</a:t>
            </a:r>
            <a:endParaRPr lang="zh-CN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B6F558-0C35-3F5E-1F3B-AD1EBD2E76A7}"/>
              </a:ext>
            </a:extLst>
          </p:cNvPr>
          <p:cNvSpPr/>
          <p:nvPr/>
        </p:nvSpPr>
        <p:spPr>
          <a:xfrm>
            <a:off x="5657906" y="2271320"/>
            <a:ext cx="1143000" cy="872514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  <a:prstDash val="lg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879537E-2CD0-CA99-41FB-309EC868923E}"/>
              </a:ext>
            </a:extLst>
          </p:cNvPr>
          <p:cNvSpPr/>
          <p:nvPr/>
        </p:nvSpPr>
        <p:spPr>
          <a:xfrm rot="5400000">
            <a:off x="9162466" y="3515035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3A068A-988A-2734-C4DC-2B98EEE18B3E}"/>
              </a:ext>
            </a:extLst>
          </p:cNvPr>
          <p:cNvSpPr txBox="1"/>
          <p:nvPr/>
        </p:nvSpPr>
        <p:spPr>
          <a:xfrm>
            <a:off x="7895844" y="4518101"/>
            <a:ext cx="341071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Reflects the influence of universal horizon</a:t>
            </a:r>
            <a:endParaRPr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5392AA-8878-C899-4768-80779A747B8E}"/>
              </a:ext>
            </a:extLst>
          </p:cNvPr>
          <p:cNvSpPr txBox="1"/>
          <p:nvPr/>
        </p:nvSpPr>
        <p:spPr>
          <a:xfrm>
            <a:off x="1435929" y="5218765"/>
            <a:ext cx="429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Some results from the QNM calculations under the LV gravity</a:t>
            </a:r>
          </a:p>
          <a:p>
            <a:pPr algn="ctr"/>
            <a:r>
              <a:rPr lang="en-US" altLang="zh-CN" dirty="0"/>
              <a:t>(with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special</a:t>
            </a:r>
            <a:r>
              <a:rPr lang="en-US" altLang="zh-CN" dirty="0"/>
              <a:t> background geometry)</a:t>
            </a:r>
            <a:endParaRPr lang="zh-CN" altLang="en-US" dirty="0"/>
          </a:p>
        </p:txBody>
      </p:sp>
      <p:pic>
        <p:nvPicPr>
          <p:cNvPr id="14" name="Picture 2" descr="Free Icon | Point">
            <a:extLst>
              <a:ext uri="{FF2B5EF4-FFF2-40B4-BE49-F238E27FC236}">
                <a16:creationId xmlns:a16="http://schemas.microsoft.com/office/drawing/2014/main" id="{9B0DAE9F-1B23-51C5-61C4-8E475B91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3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800" y="4528338"/>
            <a:ext cx="818880" cy="8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BE1C-3E57-50CE-AF27-A6495B2BA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EA6EF0C-EAD7-11C1-E42B-FB41AAEE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5E9EE7-5D9F-9A27-9476-85C005F4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BF9B1CF-FA02-EBB6-89BF-E136C734AF00}"/>
              </a:ext>
            </a:extLst>
          </p:cNvPr>
          <p:cNvSpPr/>
          <p:nvPr/>
        </p:nvSpPr>
        <p:spPr>
          <a:xfrm>
            <a:off x="471241" y="448078"/>
            <a:ext cx="4790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Summary &amp; outlook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E28564-72F3-3741-0579-A6572FDCAE4D}"/>
              </a:ext>
            </a:extLst>
          </p:cNvPr>
          <p:cNvSpPr txBox="1"/>
          <p:nvPr/>
        </p:nvSpPr>
        <p:spPr>
          <a:xfrm>
            <a:off x="2866512" y="4960357"/>
            <a:ext cx="8874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Current results have revealed a part of the </a:t>
            </a:r>
            <a:r>
              <a:rPr lang="en-US" altLang="zh-CN" sz="2800" u="sng" dirty="0">
                <a:solidFill>
                  <a:srgbClr val="7030A0"/>
                </a:solidFill>
              </a:rPr>
              <a:t>observational significance</a:t>
            </a:r>
            <a:r>
              <a:rPr lang="en-US" altLang="zh-CN" sz="2800" dirty="0"/>
              <a:t> of our work.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12710F-DBE5-9E86-E733-26C966ABF5C0}"/>
              </a:ext>
            </a:extLst>
          </p:cNvPr>
          <p:cNvSpPr txBox="1"/>
          <p:nvPr/>
        </p:nvSpPr>
        <p:spPr>
          <a:xfrm>
            <a:off x="2866512" y="1690735"/>
            <a:ext cx="895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Lagrangian</a:t>
            </a:r>
            <a:r>
              <a:rPr lang="en-US" altLang="zh-CN" sz="2800" dirty="0"/>
              <a:t> analysis method gives us an unprecedented opportunity in tackling the </a:t>
            </a:r>
            <a:r>
              <a:rPr lang="en-US" altLang="zh-CN" sz="2800" u="sng" dirty="0">
                <a:solidFill>
                  <a:srgbClr val="7030A0"/>
                </a:solidFill>
              </a:rPr>
              <a:t>LV gravity</a:t>
            </a:r>
            <a:r>
              <a:rPr lang="en-US" altLang="zh-CN" sz="2800" dirty="0"/>
              <a:t>.</a:t>
            </a:r>
          </a:p>
        </p:txBody>
      </p:sp>
      <p:pic>
        <p:nvPicPr>
          <p:cNvPr id="1028" name="Picture 4" descr="Giant gravitational wave detector in space - Business Insider">
            <a:extLst>
              <a:ext uri="{FF2B5EF4-FFF2-40B4-BE49-F238E27FC236}">
                <a16:creationId xmlns:a16="http://schemas.microsoft.com/office/drawing/2014/main" id="{6E57D7C1-6242-5552-1DBD-F1104026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43" y="4743422"/>
            <a:ext cx="1851956" cy="138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1A4E12A-8E16-A360-32A1-D09441800CB0}"/>
              </a:ext>
            </a:extLst>
          </p:cNvPr>
          <p:cNvGrpSpPr/>
          <p:nvPr/>
        </p:nvGrpSpPr>
        <p:grpSpPr>
          <a:xfrm>
            <a:off x="1001225" y="1271702"/>
            <a:ext cx="1563709" cy="1706238"/>
            <a:chOff x="857102" y="2636314"/>
            <a:chExt cx="1563709" cy="1706238"/>
          </a:xfrm>
        </p:grpSpPr>
        <p:pic>
          <p:nvPicPr>
            <p:cNvPr id="2050" name="Picture 2" descr="五个红色的俄罗斯套娃高清图片下载-正版图片500395698-摄图网">
              <a:extLst>
                <a:ext uri="{FF2B5EF4-FFF2-40B4-BE49-F238E27FC236}">
                  <a16:creationId xmlns:a16="http://schemas.microsoft.com/office/drawing/2014/main" id="{D0CE89C3-9349-11CE-4EB4-B4F33F69C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3" t="11382" r="66484" b="19592"/>
            <a:stretch/>
          </p:blipFill>
          <p:spPr bwMode="auto">
            <a:xfrm>
              <a:off x="857102" y="2636314"/>
              <a:ext cx="1002208" cy="17062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五个红色的俄罗斯套娃高清图片下载-正版图片500395698-摄图网">
              <a:extLst>
                <a:ext uri="{FF2B5EF4-FFF2-40B4-BE49-F238E27FC236}">
                  <a16:creationId xmlns:a16="http://schemas.microsoft.com/office/drawing/2014/main" id="{4B8E1079-57F3-9758-D4F7-CFAEB3304A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7" t="61707" r="1507" b="21707"/>
            <a:stretch/>
          </p:blipFill>
          <p:spPr bwMode="auto">
            <a:xfrm>
              <a:off x="1997964" y="3767925"/>
              <a:ext cx="422847" cy="5200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箭头: 直角上 13">
              <a:extLst>
                <a:ext uri="{FF2B5EF4-FFF2-40B4-BE49-F238E27FC236}">
                  <a16:creationId xmlns:a16="http://schemas.microsoft.com/office/drawing/2014/main" id="{66B6FEAA-003A-AB04-4789-58B3128BF60D}"/>
                </a:ext>
              </a:extLst>
            </p:cNvPr>
            <p:cNvSpPr/>
            <p:nvPr/>
          </p:nvSpPr>
          <p:spPr>
            <a:xfrm rot="10800000" flipH="1">
              <a:off x="1844514" y="3293276"/>
              <a:ext cx="532665" cy="519630"/>
            </a:xfrm>
            <a:prstGeom prst="bentUpArrow">
              <a:avLst>
                <a:gd name="adj1" fmla="val 20064"/>
                <a:gd name="adj2" fmla="val 25000"/>
                <a:gd name="adj3" fmla="val 22959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768B629-74CE-3CE0-E6EA-E64C1618C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66" y="3172028"/>
            <a:ext cx="2395333" cy="141606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7A8A9D4-C85A-F136-90D6-A1FD4309F79D}"/>
              </a:ext>
            </a:extLst>
          </p:cNvPr>
          <p:cNvSpPr txBox="1"/>
          <p:nvPr/>
        </p:nvSpPr>
        <p:spPr>
          <a:xfrm>
            <a:off x="2866512" y="3158610"/>
            <a:ext cx="895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The </a:t>
            </a:r>
            <a:r>
              <a:rPr lang="en-US" altLang="zh-CN" sz="2800" u="sng" dirty="0">
                <a:solidFill>
                  <a:srgbClr val="7030A0"/>
                </a:solidFill>
              </a:rPr>
              <a:t>universal horizon</a:t>
            </a:r>
            <a:r>
              <a:rPr lang="en-US" altLang="zh-CN" sz="2800" dirty="0"/>
              <a:t> has a strong potential to affect the boundary condition and GWs.</a:t>
            </a:r>
          </a:p>
        </p:txBody>
      </p:sp>
    </p:spTree>
    <p:extLst>
      <p:ext uri="{BB962C8B-B14F-4D97-AF65-F5344CB8AC3E}">
        <p14:creationId xmlns:p14="http://schemas.microsoft.com/office/powerpoint/2010/main" val="1794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55D2A9-DB21-21A0-613E-332D173E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8FC6-1ABA-49AA-8911-C760A6274CA3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35F0F40-78B0-EE8E-C672-9F89EAB4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4028-1380-4CFF-BDE7-0544468FF572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793DE2D-EB92-0B7A-C653-3950A8023184}"/>
              </a:ext>
            </a:extLst>
          </p:cNvPr>
          <p:cNvSpPr/>
          <p:nvPr/>
        </p:nvSpPr>
        <p:spPr>
          <a:xfrm>
            <a:off x="7964424" y="2843783"/>
            <a:ext cx="3914448" cy="175432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谢谢</a:t>
            </a:r>
            <a:endParaRPr lang="en-US" altLang="zh-CN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AC1C51-3E8D-3C26-A154-88D5299F4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7" y="1626449"/>
            <a:ext cx="8216302" cy="38089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9554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7841727-BE26-E871-60A1-130A5EAD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26E93E2-0980-D220-D625-58FF115C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Picture 2" descr="Newton, Isaac | Newton, Isaac. The third edition of Newton's Principia ...">
            <a:extLst>
              <a:ext uri="{FF2B5EF4-FFF2-40B4-BE49-F238E27FC236}">
                <a16:creationId xmlns:a16="http://schemas.microsoft.com/office/drawing/2014/main" id="{0C3EB65C-7E1C-F732-FCCC-6B5455C8A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7828" r="6548" b="9848"/>
          <a:stretch/>
        </p:blipFill>
        <p:spPr bwMode="auto">
          <a:xfrm>
            <a:off x="733699" y="1242024"/>
            <a:ext cx="2019958" cy="254211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431CA6-D2A3-8D07-0377-BB26D1CC23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11" t="-1" r="27973" b="55875"/>
          <a:stretch/>
        </p:blipFill>
        <p:spPr>
          <a:xfrm>
            <a:off x="380342" y="4123166"/>
            <a:ext cx="2434064" cy="123978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AEC99D9-E744-B4CF-4C96-4C6F796F91A4}"/>
              </a:ext>
            </a:extLst>
          </p:cNvPr>
          <p:cNvSpPr txBox="1"/>
          <p:nvPr/>
        </p:nvSpPr>
        <p:spPr>
          <a:xfrm>
            <a:off x="282737" y="5841897"/>
            <a:ext cx="5902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i="1" dirty="0">
                <a:hlinkClick r:id="rId5"/>
              </a:rPr>
              <a:t>https://cudl.lib.cam.ac.uk/view/PR-ADV-B-00039-00001/371</a:t>
            </a:r>
            <a:endParaRPr lang="en-US" altLang="zh-CN" sz="1000" i="1" dirty="0"/>
          </a:p>
          <a:p>
            <a:r>
              <a:rPr lang="en-US" altLang="zh-CN" sz="1000" i="1" dirty="0"/>
              <a:t>Ramin G. Daghigh et al., PHYSICAL REVIEW D 103, 084031 (2021).</a:t>
            </a:r>
          </a:p>
          <a:p>
            <a:r>
              <a:rPr lang="en-US" altLang="zh-CN" sz="1000" i="1" dirty="0"/>
              <a:t>Vitor Cardoso and J. S. Lemos, PHYSICAL REVIEW D 64 084017 (2001).</a:t>
            </a:r>
          </a:p>
          <a:p>
            <a:r>
              <a:rPr lang="en-US" altLang="zh-CN" sz="1000" i="1" dirty="0"/>
              <a:t>Jonathan E Thompson et al 2017 Class. Quantum Grav. 34 174001.</a:t>
            </a:r>
          </a:p>
          <a:p>
            <a:r>
              <a:rPr lang="en-US" altLang="zh-CN" sz="1000" i="1" dirty="0"/>
              <a:t>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84261D-B054-B188-B3CE-D28D86947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540" y="836216"/>
            <a:ext cx="2376974" cy="17447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84ACE9-AEDD-76D4-BB99-6F2AA9C28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912" y="1311353"/>
            <a:ext cx="2507946" cy="397221"/>
          </a:xfrm>
          <a:prstGeom prst="rect">
            <a:avLst/>
          </a:prstGeom>
        </p:spPr>
      </p:pic>
      <p:pic>
        <p:nvPicPr>
          <p:cNvPr id="2050" name="Picture 2" descr="A Scientist Made An Artificial Black Hole In The Lab, And You Won’t ...">
            <a:extLst>
              <a:ext uri="{FF2B5EF4-FFF2-40B4-BE49-F238E27FC236}">
                <a16:creationId xmlns:a16="http://schemas.microsoft.com/office/drawing/2014/main" id="{F2DD232D-296B-7F32-BBA7-088A9CF7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52" y="1509963"/>
            <a:ext cx="3164172" cy="1779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39BC2A-259A-AA82-5010-477CB7B01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8841" y="4627137"/>
            <a:ext cx="5816373" cy="9019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52D5E5-2CA8-339A-ACF7-BE062082A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8080" y="3611678"/>
            <a:ext cx="5567339" cy="1015663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F2BC2D0-0CD0-D7AE-7D0E-B2076E5C84AA}"/>
              </a:ext>
            </a:extLst>
          </p:cNvPr>
          <p:cNvCxnSpPr>
            <a:cxnSpLocks/>
          </p:cNvCxnSpPr>
          <p:nvPr/>
        </p:nvCxnSpPr>
        <p:spPr>
          <a:xfrm>
            <a:off x="3171214" y="1127990"/>
            <a:ext cx="0" cy="460202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74C7B21-1259-FB28-DAA6-C96D83E9E746}"/>
              </a:ext>
            </a:extLst>
          </p:cNvPr>
          <p:cNvSpPr txBox="1"/>
          <p:nvPr/>
        </p:nvSpPr>
        <p:spPr>
          <a:xfrm rot="20578786">
            <a:off x="6028455" y="2596545"/>
            <a:ext cx="20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Background BH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9A5054D-F50C-3160-DB33-09670A4F721A}"/>
              </a:ext>
            </a:extLst>
          </p:cNvPr>
          <p:cNvSpPr/>
          <p:nvPr/>
        </p:nvSpPr>
        <p:spPr>
          <a:xfrm>
            <a:off x="3615579" y="1708573"/>
            <a:ext cx="9701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</a:t>
            </a:r>
            <a:r>
              <a:rPr lang="en-US" altLang="zh-CN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calar</a:t>
            </a:r>
            <a:endParaRPr lang="zh-CN" alt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03636D-5575-ECC9-A131-1FAA3B3B9B13}"/>
              </a:ext>
            </a:extLst>
          </p:cNvPr>
          <p:cNvSpPr/>
          <p:nvPr/>
        </p:nvSpPr>
        <p:spPr>
          <a:xfrm>
            <a:off x="8041729" y="2581156"/>
            <a:ext cx="22846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Electromagnetic</a:t>
            </a:r>
            <a:endParaRPr lang="zh-CN" alt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8305D0E-652F-D246-97F8-7877BC2C6CCE}"/>
              </a:ext>
            </a:extLst>
          </p:cNvPr>
          <p:cNvSpPr/>
          <p:nvPr/>
        </p:nvSpPr>
        <p:spPr>
          <a:xfrm>
            <a:off x="5889979" y="5449803"/>
            <a:ext cx="18642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Gravitational</a:t>
            </a:r>
            <a:endParaRPr lang="zh-CN" alt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6541290-5AC9-193F-00D8-06EDC2D9C8CB}"/>
              </a:ext>
            </a:extLst>
          </p:cNvPr>
          <p:cNvSpPr/>
          <p:nvPr/>
        </p:nvSpPr>
        <p:spPr>
          <a:xfrm>
            <a:off x="4052714" y="3468664"/>
            <a:ext cx="5996542" cy="2461219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  <a:prstDash val="lg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424C0B-CFC1-5DA0-EFF3-1B14FE3C2719}"/>
              </a:ext>
            </a:extLst>
          </p:cNvPr>
          <p:cNvSpPr/>
          <p:nvPr/>
        </p:nvSpPr>
        <p:spPr>
          <a:xfrm>
            <a:off x="415536" y="311531"/>
            <a:ext cx="6404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Gravitational perturbations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5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E9D7A-0086-608F-9C4C-2E43F0EAE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559A83-106B-872D-53B3-16360BB6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BCE82FE-1C7A-6452-F630-BECF52FF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EC2EC18-2CF7-0A67-3CD1-9816B3351C53}"/>
              </a:ext>
            </a:extLst>
          </p:cNvPr>
          <p:cNvSpPr/>
          <p:nvPr/>
        </p:nvSpPr>
        <p:spPr>
          <a:xfrm>
            <a:off x="415536" y="311531"/>
            <a:ext cx="6404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Gravitational perturbations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EEFF356-FC5B-F7B1-E8AD-1C0F0973D303}"/>
              </a:ext>
            </a:extLst>
          </p:cNvPr>
          <p:cNvSpPr/>
          <p:nvPr/>
        </p:nvSpPr>
        <p:spPr>
          <a:xfrm>
            <a:off x="1085027" y="5511015"/>
            <a:ext cx="96230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Consider a spherically symmetric background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1CC152-3175-90F9-E358-D6157E05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640" y="3811259"/>
            <a:ext cx="6496138" cy="10073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387E1D-0C0F-2B63-9143-1C4BD7E5E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40" y="1967454"/>
            <a:ext cx="6338150" cy="115628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17F9AED-DE27-B68B-C155-54CC0E63F179}"/>
              </a:ext>
            </a:extLst>
          </p:cNvPr>
          <p:cNvSpPr txBox="1"/>
          <p:nvPr/>
        </p:nvSpPr>
        <p:spPr>
          <a:xfrm>
            <a:off x="4916360" y="1480952"/>
            <a:ext cx="4136179" cy="33855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Odd-parity</a:t>
            </a:r>
            <a:r>
              <a:rPr lang="en-US" altLang="zh-CN" sz="1600" dirty="0"/>
              <a:t> gravitational perturbation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50DC12-9F42-359F-367C-3D67D44D579A}"/>
              </a:ext>
            </a:extLst>
          </p:cNvPr>
          <p:cNvSpPr txBox="1"/>
          <p:nvPr/>
        </p:nvSpPr>
        <p:spPr>
          <a:xfrm>
            <a:off x="5031036" y="3352657"/>
            <a:ext cx="4136179" cy="33855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Even-parity</a:t>
            </a:r>
            <a:r>
              <a:rPr lang="en-US" altLang="zh-CN" sz="1600" dirty="0"/>
              <a:t> gravitational perturbation</a:t>
            </a:r>
            <a:endParaRPr lang="zh-CN" altLang="en-US" sz="16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7D665A-71C3-B948-2544-3C8873F03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25" y="3175620"/>
            <a:ext cx="2133600" cy="37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Free Icon | Point">
            <a:extLst>
              <a:ext uri="{FF2B5EF4-FFF2-40B4-BE49-F238E27FC236}">
                <a16:creationId xmlns:a16="http://schemas.microsoft.com/office/drawing/2014/main" id="{29361E1D-5B75-8C9A-C49D-8EDB1776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3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1785" y="3917868"/>
            <a:ext cx="818880" cy="8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A21492A-F011-DEDD-72DD-64D58A7B788A}"/>
              </a:ext>
            </a:extLst>
          </p:cNvPr>
          <p:cNvSpPr/>
          <p:nvPr/>
        </p:nvSpPr>
        <p:spPr>
          <a:xfrm>
            <a:off x="2922322" y="2219738"/>
            <a:ext cx="17183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C, J, G(</a:t>
            </a:r>
            <a:r>
              <a:rPr lang="en-US" altLang="zh-CN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t,r</a:t>
            </a:r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zh-CN" alt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07D9DEE-08C2-0004-8655-FB77ABAF31BC}"/>
                  </a:ext>
                </a:extLst>
              </p:cNvPr>
              <p:cNvSpPr/>
              <p:nvPr/>
            </p:nvSpPr>
            <p:spPr>
              <a:xfrm>
                <a:off x="10017979" y="3156628"/>
                <a:ext cx="156959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cap="none" spc="0" smtClean="0">
                              <a:ln w="10160">
                                <a:solidFill>
                                  <a:schemeClr val="accent5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cap="none" spc="0" smtClean="0">
                              <a:ln w="10160">
                                <a:solidFill>
                                  <a:schemeClr val="accent5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altLang="zh-CN" sz="2400" b="1" i="1" cap="none" spc="0" smtClean="0">
                              <a:ln w="10160">
                                <a:solidFill>
                                  <a:schemeClr val="accent5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38100" dist="22860" dir="5400000" algn="tl" rotWithShape="0">
                                  <a:srgbClr val="000000">
                                    <a:alpha val="3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𝒍𝒎</m:t>
                          </m:r>
                        </m:sub>
                      </m:sSub>
                      <m:r>
                        <a:rPr lang="en-US" altLang="zh-CN" sz="24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altLang="zh-CN" sz="24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altLang="zh-CN" sz="24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07D9DEE-08C2-0004-8655-FB77ABAF31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979" y="3156628"/>
                <a:ext cx="156959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62A7336-A617-C9F5-0D24-F22F7ACAA090}"/>
              </a:ext>
            </a:extLst>
          </p:cNvPr>
          <p:cNvCxnSpPr>
            <a:cxnSpLocks/>
          </p:cNvCxnSpPr>
          <p:nvPr/>
        </p:nvCxnSpPr>
        <p:spPr>
          <a:xfrm>
            <a:off x="2903752" y="1127990"/>
            <a:ext cx="0" cy="4201545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A277D419-C473-4CA4-CD1F-E2C88D451B99}"/>
              </a:ext>
            </a:extLst>
          </p:cNvPr>
          <p:cNvSpPr txBox="1"/>
          <p:nvPr/>
        </p:nvSpPr>
        <p:spPr>
          <a:xfrm>
            <a:off x="193826" y="6209529"/>
            <a:ext cx="5902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i="1" dirty="0"/>
              <a:t>Jonathan E Thompson et al 2017 Class. Quantum Grav. 34 174001.</a:t>
            </a:r>
          </a:p>
          <a:p>
            <a:r>
              <a:rPr lang="en-US" altLang="zh-CN" sz="1000" i="1" dirty="0"/>
              <a:t>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E476D85-25D5-A68A-FBF3-D1DCB615F9CB}"/>
              </a:ext>
            </a:extLst>
          </p:cNvPr>
          <p:cNvSpPr/>
          <p:nvPr/>
        </p:nvSpPr>
        <p:spPr>
          <a:xfrm>
            <a:off x="3178577" y="3773537"/>
            <a:ext cx="13452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A, B, D,</a:t>
            </a:r>
          </a:p>
          <a:p>
            <a:pPr algn="ctr"/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H, K, E,</a:t>
            </a:r>
          </a:p>
          <a:p>
            <a:pPr algn="ctr"/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F(</a:t>
            </a:r>
            <a:r>
              <a:rPr lang="en-US" altLang="zh-CN" sz="2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t,r</a:t>
            </a:r>
            <a:r>
              <a:rPr lang="en-US" altLang="zh-CN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zh-CN" alt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1587865-6398-AA68-7667-5D9EA720EAFD}"/>
              </a:ext>
            </a:extLst>
          </p:cNvPr>
          <p:cNvSpPr/>
          <p:nvPr/>
        </p:nvSpPr>
        <p:spPr>
          <a:xfrm>
            <a:off x="3069480" y="886579"/>
            <a:ext cx="47773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parametrization framework:</a:t>
            </a:r>
            <a:endParaRPr lang="zh-CN" alt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标注: 弯曲线形 5">
            <a:extLst>
              <a:ext uri="{FF2B5EF4-FFF2-40B4-BE49-F238E27FC236}">
                <a16:creationId xmlns:a16="http://schemas.microsoft.com/office/drawing/2014/main" id="{F5DCADBA-5B9F-C074-A3A1-A5B6BD759842}"/>
              </a:ext>
            </a:extLst>
          </p:cNvPr>
          <p:cNvSpPr/>
          <p:nvPr/>
        </p:nvSpPr>
        <p:spPr>
          <a:xfrm flipH="1">
            <a:off x="197543" y="2264832"/>
            <a:ext cx="1473681" cy="3714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7576"/>
              <a:gd name="adj6" fmla="val 55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11" name="标注: 弯曲线形 10">
            <a:extLst>
              <a:ext uri="{FF2B5EF4-FFF2-40B4-BE49-F238E27FC236}">
                <a16:creationId xmlns:a16="http://schemas.microsoft.com/office/drawing/2014/main" id="{9EF45CCB-2A86-FD8D-1335-80A3507725A5}"/>
              </a:ext>
            </a:extLst>
          </p:cNvPr>
          <p:cNvSpPr/>
          <p:nvPr/>
        </p:nvSpPr>
        <p:spPr>
          <a:xfrm flipH="1">
            <a:off x="211883" y="1241779"/>
            <a:ext cx="1593963" cy="621542"/>
          </a:xfrm>
          <a:prstGeom prst="borderCallout2">
            <a:avLst>
              <a:gd name="adj1" fmla="val 18750"/>
              <a:gd name="adj2" fmla="val -8333"/>
              <a:gd name="adj3" fmla="val 20221"/>
              <a:gd name="adj4" fmla="val -19535"/>
              <a:gd name="adj5" fmla="val 311711"/>
              <a:gd name="adj6" fmla="val -3004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-order perturbation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17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9AE13-3C3C-731B-D5F1-B95DEA202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AE155FC-A451-CECA-428E-C730B8956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b="17740"/>
          <a:stretch/>
        </p:blipFill>
        <p:spPr>
          <a:xfrm>
            <a:off x="5718809" y="3724572"/>
            <a:ext cx="2726540" cy="1613306"/>
          </a:xfrm>
          <a:prstGeom prst="rect">
            <a:avLst/>
          </a:prstGeom>
        </p:spPr>
      </p:pic>
      <p:pic>
        <p:nvPicPr>
          <p:cNvPr id="1026" name="Picture 2" descr="Vector illustration of a telescope in cartoon style. 27888970 Vector ...">
            <a:extLst>
              <a:ext uri="{FF2B5EF4-FFF2-40B4-BE49-F238E27FC236}">
                <a16:creationId xmlns:a16="http://schemas.microsoft.com/office/drawing/2014/main" id="{60C1A11F-0FCB-513D-F971-4F58D5143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13" y="1010742"/>
            <a:ext cx="1757777" cy="162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3A28D2-68E4-C0BB-9724-F8F1E253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EDE7EA5-9808-731E-C7F3-0632E425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5ABBFD-120F-38F8-88CD-C1CC0BBC816A}"/>
              </a:ext>
            </a:extLst>
          </p:cNvPr>
          <p:cNvSpPr/>
          <p:nvPr/>
        </p:nvSpPr>
        <p:spPr>
          <a:xfrm>
            <a:off x="415536" y="311531"/>
            <a:ext cx="6404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Gravitational perturbations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3EEF632-E1DB-4E5D-CF91-43F180DEEEFC}"/>
              </a:ext>
            </a:extLst>
          </p:cNvPr>
          <p:cNvCxnSpPr>
            <a:cxnSpLocks/>
          </p:cNvCxnSpPr>
          <p:nvPr/>
        </p:nvCxnSpPr>
        <p:spPr>
          <a:xfrm>
            <a:off x="5561227" y="1202041"/>
            <a:ext cx="0" cy="4602020"/>
          </a:xfrm>
          <a:prstGeom prst="line">
            <a:avLst/>
          </a:prstGeom>
          <a:ln w="1905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3C373E51-3EC0-AAFF-52BA-3D0C12AD7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r="8329" b="17666"/>
          <a:stretch/>
        </p:blipFill>
        <p:spPr>
          <a:xfrm>
            <a:off x="3109610" y="1108873"/>
            <a:ext cx="1872500" cy="170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10765F5-2C89-410F-6741-7E4B1DFD20C8}"/>
              </a:ext>
            </a:extLst>
          </p:cNvPr>
          <p:cNvSpPr txBox="1"/>
          <p:nvPr/>
        </p:nvSpPr>
        <p:spPr>
          <a:xfrm>
            <a:off x="1491123" y="1545336"/>
            <a:ext cx="161848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Stability analysis</a:t>
            </a:r>
            <a:endParaRPr lang="zh-CN" altLang="en-US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22B155B-F252-AAA7-2DD4-542DDD7EAABD}"/>
              </a:ext>
            </a:extLst>
          </p:cNvPr>
          <p:cNvSpPr txBox="1"/>
          <p:nvPr/>
        </p:nvSpPr>
        <p:spPr>
          <a:xfrm>
            <a:off x="9031782" y="1531030"/>
            <a:ext cx="206202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Physical observable</a:t>
            </a:r>
            <a:endParaRPr lang="zh-CN" altLang="en-US" sz="24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084F845-2BD9-BEB1-9A61-3E621FF05EB0}"/>
              </a:ext>
            </a:extLst>
          </p:cNvPr>
          <p:cNvSpPr/>
          <p:nvPr/>
        </p:nvSpPr>
        <p:spPr>
          <a:xfrm>
            <a:off x="6624607" y="5495625"/>
            <a:ext cx="43485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400" b="1" cap="none" spc="0" dirty="0">
                <a:ln/>
                <a:solidFill>
                  <a:schemeClr val="accent4"/>
                </a:solidFill>
                <a:effectLst/>
              </a:rPr>
              <a:t>Quasi-normal mode (QNM)</a:t>
            </a:r>
            <a:endParaRPr lang="zh-CN" altLang="en-US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A1940017-C246-77AC-27EA-3549ED127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9856"/>
          <a:stretch/>
        </p:blipFill>
        <p:spPr>
          <a:xfrm>
            <a:off x="6174883" y="2075847"/>
            <a:ext cx="899448" cy="104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F52039AB-F484-2191-FF67-B7B7E48430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493" r="33721" b="13337"/>
          <a:stretch/>
        </p:blipFill>
        <p:spPr>
          <a:xfrm>
            <a:off x="7346795" y="2376333"/>
            <a:ext cx="1079768" cy="168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16B1B34-FC32-1F1F-BE0E-6B83C09A04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996" t="2041" b="10659"/>
          <a:stretch/>
        </p:blipFill>
        <p:spPr>
          <a:xfrm>
            <a:off x="8680739" y="2944219"/>
            <a:ext cx="1923265" cy="229189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9" name="Picture 2" descr="Free Icon | Point">
            <a:extLst>
              <a:ext uri="{FF2B5EF4-FFF2-40B4-BE49-F238E27FC236}">
                <a16:creationId xmlns:a16="http://schemas.microsoft.com/office/drawing/2014/main" id="{6D34A0D5-9023-A268-DF4A-D4177239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3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51" y="5317017"/>
            <a:ext cx="818880" cy="8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E59E2A6-AEAA-177F-244E-A5E877F4E9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2948"/>
          <a:stretch/>
        </p:blipFill>
        <p:spPr>
          <a:xfrm>
            <a:off x="851613" y="4171859"/>
            <a:ext cx="3691887" cy="68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260DEBF-0581-2246-1230-583DC5F7F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948" y="3000404"/>
            <a:ext cx="3691900" cy="100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E0A6660-1778-86C8-A4E9-D4CF6EAD7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613" y="5021499"/>
            <a:ext cx="3691891" cy="125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1C02D017-8B5A-0CBD-A77D-18E3F4760E74}"/>
              </a:ext>
            </a:extLst>
          </p:cNvPr>
          <p:cNvSpPr txBox="1"/>
          <p:nvPr/>
        </p:nvSpPr>
        <p:spPr>
          <a:xfrm>
            <a:off x="2523748" y="3636365"/>
            <a:ext cx="19460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J. Wheeler1957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69E2627-C7CC-DB67-627E-629395E3983F}"/>
              </a:ext>
            </a:extLst>
          </p:cNvPr>
          <p:cNvSpPr txBox="1"/>
          <p:nvPr/>
        </p:nvSpPr>
        <p:spPr>
          <a:xfrm>
            <a:off x="2633477" y="4485005"/>
            <a:ext cx="18234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K. Thorne1968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0AE5D1A-760D-8F07-C500-8B094DD58A60}"/>
              </a:ext>
            </a:extLst>
          </p:cNvPr>
          <p:cNvSpPr txBox="1"/>
          <p:nvPr/>
        </p:nvSpPr>
        <p:spPr>
          <a:xfrm>
            <a:off x="2368296" y="5915745"/>
            <a:ext cx="21014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A. De Felice 2025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22ABF9-4ACB-A2B6-42D0-AAC3E68D06A4}"/>
              </a:ext>
            </a:extLst>
          </p:cNvPr>
          <p:cNvSpPr/>
          <p:nvPr/>
        </p:nvSpPr>
        <p:spPr>
          <a:xfrm>
            <a:off x="5733665" y="4889326"/>
            <a:ext cx="26968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Gravitational waves</a:t>
            </a:r>
            <a:endParaRPr lang="zh-CN" alt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6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D1D7-D387-431E-5658-461DB8F33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2E528F-6EE4-A14A-92F8-22E06AC8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C47AB5-07D9-1749-89E7-EB05C7E6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F2A0D-5060-89F4-CB03-6E3E8C6AE08F}"/>
              </a:ext>
            </a:extLst>
          </p:cNvPr>
          <p:cNvSpPr/>
          <p:nvPr/>
        </p:nvSpPr>
        <p:spPr>
          <a:xfrm>
            <a:off x="415536" y="311531"/>
            <a:ext cx="6404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Gravitational perturbations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B7E7A88-3618-FE8C-0CD0-009ADB12D8F2}"/>
              </a:ext>
            </a:extLst>
          </p:cNvPr>
          <p:cNvSpPr txBox="1"/>
          <p:nvPr/>
        </p:nvSpPr>
        <p:spPr>
          <a:xfrm>
            <a:off x="193826" y="6209529"/>
            <a:ext cx="590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i="1" dirty="0"/>
              <a:t>Jonathan E Thompson et al 2017 Class. Quantum Grav. 34 174001.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CF6E9E-D3FB-B0FC-6219-6C9DCCE6D205}"/>
              </a:ext>
            </a:extLst>
          </p:cNvPr>
          <p:cNvSpPr txBox="1"/>
          <p:nvPr/>
        </p:nvSpPr>
        <p:spPr>
          <a:xfrm>
            <a:off x="841616" y="1423547"/>
            <a:ext cx="178318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err="1"/>
              <a:t>Lagrangian</a:t>
            </a:r>
            <a:endParaRPr lang="zh-CN" altLang="en-US" sz="2400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41D8B36F-1604-56DD-D2FE-EA1FEF122594}"/>
              </a:ext>
            </a:extLst>
          </p:cNvPr>
          <p:cNvSpPr/>
          <p:nvPr/>
        </p:nvSpPr>
        <p:spPr>
          <a:xfrm>
            <a:off x="2779521" y="1423547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10F022-C08B-C0EF-D5EF-F03A55AF3076}"/>
              </a:ext>
            </a:extLst>
          </p:cNvPr>
          <p:cNvSpPr txBox="1"/>
          <p:nvPr/>
        </p:nvSpPr>
        <p:spPr>
          <a:xfrm>
            <a:off x="3673208" y="1423547"/>
            <a:ext cx="235833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Field equations</a:t>
            </a:r>
            <a:endParaRPr lang="zh-CN" altLang="en-US" sz="2400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C9CC0AA3-45EE-B206-4272-2EFECE297F10}"/>
              </a:ext>
            </a:extLst>
          </p:cNvPr>
          <p:cNvSpPr/>
          <p:nvPr/>
        </p:nvSpPr>
        <p:spPr>
          <a:xfrm>
            <a:off x="435609" y="2188595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25F2C3-C4DB-A969-0E01-3597F7A5147E}"/>
              </a:ext>
            </a:extLst>
          </p:cNvPr>
          <p:cNvSpPr txBox="1"/>
          <p:nvPr/>
        </p:nvSpPr>
        <p:spPr>
          <a:xfrm>
            <a:off x="1289057" y="2251274"/>
            <a:ext cx="37526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Insert perturbation terms</a:t>
            </a:r>
            <a:endParaRPr lang="zh-CN" altLang="en-US" sz="2400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AFBCFAD3-D93B-D1AF-88ED-C73047BF52E8}"/>
              </a:ext>
            </a:extLst>
          </p:cNvPr>
          <p:cNvSpPr/>
          <p:nvPr/>
        </p:nvSpPr>
        <p:spPr>
          <a:xfrm>
            <a:off x="5236209" y="2188595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502EBC-5BC3-3B6B-AA17-E6E3F0B3B6D9}"/>
              </a:ext>
            </a:extLst>
          </p:cNvPr>
          <p:cNvSpPr txBox="1"/>
          <p:nvPr/>
        </p:nvSpPr>
        <p:spPr>
          <a:xfrm>
            <a:off x="658736" y="3045976"/>
            <a:ext cx="214231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1st-order part</a:t>
            </a:r>
            <a:endParaRPr lang="zh-CN" altLang="en-US" sz="2400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EC191CAC-C1A1-D981-265E-27A4DE16FD55}"/>
              </a:ext>
            </a:extLst>
          </p:cNvPr>
          <p:cNvSpPr/>
          <p:nvPr/>
        </p:nvSpPr>
        <p:spPr>
          <a:xfrm>
            <a:off x="2944113" y="2999809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416E33A-48B0-0BA3-0547-2B292DB724A1}"/>
              </a:ext>
            </a:extLst>
          </p:cNvPr>
          <p:cNvSpPr txBox="1"/>
          <p:nvPr/>
        </p:nvSpPr>
        <p:spPr>
          <a:xfrm>
            <a:off x="3883520" y="3045976"/>
            <a:ext cx="214699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Gauge choice</a:t>
            </a:r>
            <a:endParaRPr lang="zh-CN" altLang="en-US" sz="2400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4D0A3122-DADE-1ED5-554E-7FE6DBB001C0}"/>
              </a:ext>
            </a:extLst>
          </p:cNvPr>
          <p:cNvSpPr/>
          <p:nvPr/>
        </p:nvSpPr>
        <p:spPr>
          <a:xfrm>
            <a:off x="453897" y="3811024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2E1C697-EA35-ED3D-3CF2-DF2BE1361F45}"/>
              </a:ext>
            </a:extLst>
          </p:cNvPr>
          <p:cNvSpPr txBox="1"/>
          <p:nvPr/>
        </p:nvSpPr>
        <p:spPr>
          <a:xfrm>
            <a:off x="1270185" y="3909066"/>
            <a:ext cx="223009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Coupled PDEs</a:t>
            </a:r>
            <a:endParaRPr lang="zh-CN" altLang="en-US" sz="2400" dirty="0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486C7EE5-7D49-F9D7-F71D-880D5E01A613}"/>
              </a:ext>
            </a:extLst>
          </p:cNvPr>
          <p:cNvSpPr/>
          <p:nvPr/>
        </p:nvSpPr>
        <p:spPr>
          <a:xfrm>
            <a:off x="3673377" y="3873703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CA3BAE-966E-F8B6-D963-917923F6708C}"/>
              </a:ext>
            </a:extLst>
          </p:cNvPr>
          <p:cNvSpPr txBox="1"/>
          <p:nvPr/>
        </p:nvSpPr>
        <p:spPr>
          <a:xfrm>
            <a:off x="4444838" y="3955232"/>
            <a:ext cx="15827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Assemble</a:t>
            </a:r>
            <a:endParaRPr lang="zh-CN" altLang="en-US" sz="2400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411941A9-FC3A-C060-A627-4320E2F533A0}"/>
              </a:ext>
            </a:extLst>
          </p:cNvPr>
          <p:cNvSpPr/>
          <p:nvPr/>
        </p:nvSpPr>
        <p:spPr>
          <a:xfrm>
            <a:off x="453897" y="4949242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BD66FD3-130D-877A-08B4-45D6EEC8788E}"/>
              </a:ext>
            </a:extLst>
          </p:cNvPr>
          <p:cNvSpPr txBox="1"/>
          <p:nvPr/>
        </p:nvSpPr>
        <p:spPr>
          <a:xfrm>
            <a:off x="1233570" y="4833432"/>
            <a:ext cx="231404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PDEs we are able to handle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4749ECD-EAC7-111F-1018-FEB8ABE8FEE7}"/>
              </a:ext>
            </a:extLst>
          </p:cNvPr>
          <p:cNvSpPr/>
          <p:nvPr/>
        </p:nvSpPr>
        <p:spPr>
          <a:xfrm>
            <a:off x="629984" y="875067"/>
            <a:ext cx="3871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traditional routine:</a:t>
            </a:r>
            <a:endParaRPr lang="zh-CN" alt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98F317-0A16-E139-42C9-DA97CAD81248}"/>
              </a:ext>
            </a:extLst>
          </p:cNvPr>
          <p:cNvSpPr/>
          <p:nvPr/>
        </p:nvSpPr>
        <p:spPr>
          <a:xfrm>
            <a:off x="1174649" y="3843994"/>
            <a:ext cx="5050533" cy="688062"/>
          </a:xfrm>
          <a:custGeom>
            <a:avLst/>
            <a:gdLst>
              <a:gd name="connsiteX0" fmla="*/ 0 w 5050533"/>
              <a:gd name="connsiteY0" fmla="*/ 0 h 688062"/>
              <a:gd name="connsiteX1" fmla="*/ 631317 w 5050533"/>
              <a:gd name="connsiteY1" fmla="*/ 0 h 688062"/>
              <a:gd name="connsiteX2" fmla="*/ 1262633 w 5050533"/>
              <a:gd name="connsiteY2" fmla="*/ 0 h 688062"/>
              <a:gd name="connsiteX3" fmla="*/ 1994961 w 5050533"/>
              <a:gd name="connsiteY3" fmla="*/ 0 h 688062"/>
              <a:gd name="connsiteX4" fmla="*/ 2525267 w 5050533"/>
              <a:gd name="connsiteY4" fmla="*/ 0 h 688062"/>
              <a:gd name="connsiteX5" fmla="*/ 3257594 w 5050533"/>
              <a:gd name="connsiteY5" fmla="*/ 0 h 688062"/>
              <a:gd name="connsiteX6" fmla="*/ 3737394 w 5050533"/>
              <a:gd name="connsiteY6" fmla="*/ 0 h 688062"/>
              <a:gd name="connsiteX7" fmla="*/ 4419216 w 5050533"/>
              <a:gd name="connsiteY7" fmla="*/ 0 h 688062"/>
              <a:gd name="connsiteX8" fmla="*/ 5050533 w 5050533"/>
              <a:gd name="connsiteY8" fmla="*/ 0 h 688062"/>
              <a:gd name="connsiteX9" fmla="*/ 5050533 w 5050533"/>
              <a:gd name="connsiteY9" fmla="*/ 688062 h 688062"/>
              <a:gd name="connsiteX10" fmla="*/ 4520227 w 5050533"/>
              <a:gd name="connsiteY10" fmla="*/ 688062 h 688062"/>
              <a:gd name="connsiteX11" fmla="*/ 3838405 w 5050533"/>
              <a:gd name="connsiteY11" fmla="*/ 688062 h 688062"/>
              <a:gd name="connsiteX12" fmla="*/ 3308099 w 5050533"/>
              <a:gd name="connsiteY12" fmla="*/ 688062 h 688062"/>
              <a:gd name="connsiteX13" fmla="*/ 2777793 w 5050533"/>
              <a:gd name="connsiteY13" fmla="*/ 688062 h 688062"/>
              <a:gd name="connsiteX14" fmla="*/ 2146477 w 5050533"/>
              <a:gd name="connsiteY14" fmla="*/ 688062 h 688062"/>
              <a:gd name="connsiteX15" fmla="*/ 1616171 w 5050533"/>
              <a:gd name="connsiteY15" fmla="*/ 688062 h 688062"/>
              <a:gd name="connsiteX16" fmla="*/ 1035359 w 5050533"/>
              <a:gd name="connsiteY16" fmla="*/ 688062 h 688062"/>
              <a:gd name="connsiteX17" fmla="*/ 0 w 5050533"/>
              <a:gd name="connsiteY17" fmla="*/ 688062 h 688062"/>
              <a:gd name="connsiteX18" fmla="*/ 0 w 5050533"/>
              <a:gd name="connsiteY18" fmla="*/ 0 h 68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50533" h="688062" fill="none" extrusionOk="0">
                <a:moveTo>
                  <a:pt x="0" y="0"/>
                </a:moveTo>
                <a:cubicBezTo>
                  <a:pt x="301695" y="27325"/>
                  <a:pt x="406579" y="1949"/>
                  <a:pt x="631317" y="0"/>
                </a:cubicBezTo>
                <a:cubicBezTo>
                  <a:pt x="856055" y="-1949"/>
                  <a:pt x="1015834" y="13884"/>
                  <a:pt x="1262633" y="0"/>
                </a:cubicBezTo>
                <a:cubicBezTo>
                  <a:pt x="1509432" y="-13884"/>
                  <a:pt x="1754351" y="-10545"/>
                  <a:pt x="1994961" y="0"/>
                </a:cubicBezTo>
                <a:cubicBezTo>
                  <a:pt x="2235571" y="10545"/>
                  <a:pt x="2404081" y="-5035"/>
                  <a:pt x="2525267" y="0"/>
                </a:cubicBezTo>
                <a:cubicBezTo>
                  <a:pt x="2646453" y="5035"/>
                  <a:pt x="3064033" y="-29968"/>
                  <a:pt x="3257594" y="0"/>
                </a:cubicBezTo>
                <a:cubicBezTo>
                  <a:pt x="3451155" y="29968"/>
                  <a:pt x="3509373" y="9833"/>
                  <a:pt x="3737394" y="0"/>
                </a:cubicBezTo>
                <a:cubicBezTo>
                  <a:pt x="3965415" y="-9833"/>
                  <a:pt x="4250911" y="-27086"/>
                  <a:pt x="4419216" y="0"/>
                </a:cubicBezTo>
                <a:cubicBezTo>
                  <a:pt x="4587521" y="27086"/>
                  <a:pt x="4834631" y="22721"/>
                  <a:pt x="5050533" y="0"/>
                </a:cubicBezTo>
                <a:cubicBezTo>
                  <a:pt x="5043541" y="289554"/>
                  <a:pt x="5030753" y="470498"/>
                  <a:pt x="5050533" y="688062"/>
                </a:cubicBezTo>
                <a:cubicBezTo>
                  <a:pt x="4916687" y="696245"/>
                  <a:pt x="4783435" y="710434"/>
                  <a:pt x="4520227" y="688062"/>
                </a:cubicBezTo>
                <a:cubicBezTo>
                  <a:pt x="4257019" y="665690"/>
                  <a:pt x="3993689" y="662576"/>
                  <a:pt x="3838405" y="688062"/>
                </a:cubicBezTo>
                <a:cubicBezTo>
                  <a:pt x="3683121" y="713548"/>
                  <a:pt x="3444227" y="692650"/>
                  <a:pt x="3308099" y="688062"/>
                </a:cubicBezTo>
                <a:cubicBezTo>
                  <a:pt x="3171971" y="683474"/>
                  <a:pt x="2987235" y="703438"/>
                  <a:pt x="2777793" y="688062"/>
                </a:cubicBezTo>
                <a:cubicBezTo>
                  <a:pt x="2568351" y="672686"/>
                  <a:pt x="2408416" y="662269"/>
                  <a:pt x="2146477" y="688062"/>
                </a:cubicBezTo>
                <a:cubicBezTo>
                  <a:pt x="1884538" y="713855"/>
                  <a:pt x="1765404" y="709219"/>
                  <a:pt x="1616171" y="688062"/>
                </a:cubicBezTo>
                <a:cubicBezTo>
                  <a:pt x="1466938" y="666905"/>
                  <a:pt x="1223018" y="689452"/>
                  <a:pt x="1035359" y="688062"/>
                </a:cubicBezTo>
                <a:cubicBezTo>
                  <a:pt x="847700" y="686672"/>
                  <a:pt x="395132" y="650589"/>
                  <a:pt x="0" y="688062"/>
                </a:cubicBezTo>
                <a:cubicBezTo>
                  <a:pt x="9005" y="354432"/>
                  <a:pt x="19812" y="223681"/>
                  <a:pt x="0" y="0"/>
                </a:cubicBezTo>
                <a:close/>
              </a:path>
              <a:path w="5050533" h="688062" stroke="0" extrusionOk="0">
                <a:moveTo>
                  <a:pt x="0" y="0"/>
                </a:moveTo>
                <a:cubicBezTo>
                  <a:pt x="306181" y="2372"/>
                  <a:pt x="582119" y="-9170"/>
                  <a:pt x="732327" y="0"/>
                </a:cubicBezTo>
                <a:cubicBezTo>
                  <a:pt x="882535" y="9170"/>
                  <a:pt x="1260019" y="22394"/>
                  <a:pt x="1464655" y="0"/>
                </a:cubicBezTo>
                <a:cubicBezTo>
                  <a:pt x="1669291" y="-22394"/>
                  <a:pt x="1884381" y="14077"/>
                  <a:pt x="1994961" y="0"/>
                </a:cubicBezTo>
                <a:cubicBezTo>
                  <a:pt x="2105541" y="-14077"/>
                  <a:pt x="2278744" y="-8098"/>
                  <a:pt x="2525266" y="0"/>
                </a:cubicBezTo>
                <a:cubicBezTo>
                  <a:pt x="2771789" y="8098"/>
                  <a:pt x="2956784" y="-28852"/>
                  <a:pt x="3106078" y="0"/>
                </a:cubicBezTo>
                <a:cubicBezTo>
                  <a:pt x="3255372" y="28852"/>
                  <a:pt x="3488208" y="23750"/>
                  <a:pt x="3585878" y="0"/>
                </a:cubicBezTo>
                <a:cubicBezTo>
                  <a:pt x="3683548" y="-23750"/>
                  <a:pt x="3857212" y="-22533"/>
                  <a:pt x="4065679" y="0"/>
                </a:cubicBezTo>
                <a:cubicBezTo>
                  <a:pt x="4274146" y="22533"/>
                  <a:pt x="4711786" y="48650"/>
                  <a:pt x="5050533" y="0"/>
                </a:cubicBezTo>
                <a:cubicBezTo>
                  <a:pt x="5041040" y="191061"/>
                  <a:pt x="5061662" y="545082"/>
                  <a:pt x="5050533" y="688062"/>
                </a:cubicBezTo>
                <a:cubicBezTo>
                  <a:pt x="4709164" y="697488"/>
                  <a:pt x="4654246" y="667484"/>
                  <a:pt x="4318206" y="688062"/>
                </a:cubicBezTo>
                <a:cubicBezTo>
                  <a:pt x="3982166" y="708640"/>
                  <a:pt x="3916646" y="664843"/>
                  <a:pt x="3686889" y="688062"/>
                </a:cubicBezTo>
                <a:cubicBezTo>
                  <a:pt x="3457132" y="711281"/>
                  <a:pt x="3342926" y="694014"/>
                  <a:pt x="3005067" y="688062"/>
                </a:cubicBezTo>
                <a:cubicBezTo>
                  <a:pt x="2667208" y="682110"/>
                  <a:pt x="2725024" y="682070"/>
                  <a:pt x="2474761" y="688062"/>
                </a:cubicBezTo>
                <a:cubicBezTo>
                  <a:pt x="2224498" y="694054"/>
                  <a:pt x="1928489" y="665426"/>
                  <a:pt x="1742434" y="688062"/>
                </a:cubicBezTo>
                <a:cubicBezTo>
                  <a:pt x="1556379" y="710698"/>
                  <a:pt x="1385716" y="681999"/>
                  <a:pt x="1111117" y="688062"/>
                </a:cubicBezTo>
                <a:cubicBezTo>
                  <a:pt x="836518" y="694125"/>
                  <a:pt x="739734" y="683956"/>
                  <a:pt x="580811" y="688062"/>
                </a:cubicBezTo>
                <a:cubicBezTo>
                  <a:pt x="421888" y="692168"/>
                  <a:pt x="118210" y="686503"/>
                  <a:pt x="0" y="688062"/>
                </a:cubicBezTo>
                <a:cubicBezTo>
                  <a:pt x="7769" y="394980"/>
                  <a:pt x="18790" y="173639"/>
                  <a:pt x="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71379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9D353F-9FA1-A1B6-9F4E-5C5C9D34F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93"/>
          <a:stretch/>
        </p:blipFill>
        <p:spPr>
          <a:xfrm>
            <a:off x="7221185" y="2065732"/>
            <a:ext cx="4053404" cy="377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366AA00-D9D3-DA88-BE48-C20218085408}"/>
              </a:ext>
            </a:extLst>
          </p:cNvPr>
          <p:cNvSpPr/>
          <p:nvPr/>
        </p:nvSpPr>
        <p:spPr>
          <a:xfrm>
            <a:off x="7177208" y="1542512"/>
            <a:ext cx="40006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Ingredients are ready</a:t>
            </a:r>
            <a:endParaRPr lang="zh-CN" alt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81559F40-C815-5355-D57C-87FF20DCD762}"/>
              </a:ext>
            </a:extLst>
          </p:cNvPr>
          <p:cNvSpPr/>
          <p:nvPr/>
        </p:nvSpPr>
        <p:spPr>
          <a:xfrm flipH="1">
            <a:off x="4002872" y="4890483"/>
            <a:ext cx="2944210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56D1DFF-D62C-7DAF-A130-4A548F94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26" y="945716"/>
            <a:ext cx="6837910" cy="37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0513-6421-0824-24C1-26D6F730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23F872-D468-46AD-B650-2CF4907E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3D4E3E-686F-07AE-F01C-A41E6C05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B3A498-8BEB-587F-CA65-7755E4108EC0}"/>
              </a:ext>
            </a:extLst>
          </p:cNvPr>
          <p:cNvSpPr/>
          <p:nvPr/>
        </p:nvSpPr>
        <p:spPr>
          <a:xfrm>
            <a:off x="216531" y="338435"/>
            <a:ext cx="64048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Gravitational perturbations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A0E0892-14D8-7BFA-8190-546C9539D52A}"/>
              </a:ext>
            </a:extLst>
          </p:cNvPr>
          <p:cNvGrpSpPr/>
          <p:nvPr/>
        </p:nvGrpSpPr>
        <p:grpSpPr>
          <a:xfrm>
            <a:off x="1234892" y="1658302"/>
            <a:ext cx="4571618" cy="4047554"/>
            <a:chOff x="2059876" y="1475422"/>
            <a:chExt cx="4571618" cy="40475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3B612F6-9D2D-B785-80D6-4BF8756B3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9876" y="1475422"/>
              <a:ext cx="4524375" cy="37242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08CA5F7-C17C-77BF-358F-96BFE298A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726" b="82327"/>
            <a:stretch/>
          </p:blipFill>
          <p:spPr>
            <a:xfrm>
              <a:off x="6028944" y="2313623"/>
              <a:ext cx="555307" cy="65817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9C6BE16-7524-EB91-16E2-9DB659B0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726" b="82327"/>
            <a:stretch/>
          </p:blipFill>
          <p:spPr>
            <a:xfrm>
              <a:off x="5934456" y="3480912"/>
              <a:ext cx="649795" cy="80762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35E9D21-F36A-9DDC-ECAC-A08E1A98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726" b="82327"/>
            <a:stretch/>
          </p:blipFill>
          <p:spPr>
            <a:xfrm>
              <a:off x="5981699" y="5068729"/>
              <a:ext cx="649795" cy="4542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4929B575-1741-6FCB-E59A-DEE9FF73B6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771" b="2709"/>
          <a:stretch/>
        </p:blipFill>
        <p:spPr>
          <a:xfrm>
            <a:off x="5481612" y="1936437"/>
            <a:ext cx="5939244" cy="322535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B970E02-5860-AF47-438B-DE0FFCA90E91}"/>
              </a:ext>
            </a:extLst>
          </p:cNvPr>
          <p:cNvSpPr/>
          <p:nvPr/>
        </p:nvSpPr>
        <p:spPr>
          <a:xfrm>
            <a:off x="1234892" y="1022122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Example: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41E29B-BACA-9209-7E09-B61B6FEECA56}"/>
              </a:ext>
            </a:extLst>
          </p:cNvPr>
          <p:cNvSpPr/>
          <p:nvPr/>
        </p:nvSpPr>
        <p:spPr>
          <a:xfrm>
            <a:off x="6621426" y="5398237"/>
            <a:ext cx="3296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New approach?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1B61E6-491F-FD02-AC4E-7DCCD54BD799}"/>
              </a:ext>
            </a:extLst>
          </p:cNvPr>
          <p:cNvSpPr txBox="1"/>
          <p:nvPr/>
        </p:nvSpPr>
        <p:spPr>
          <a:xfrm>
            <a:off x="193826" y="6209529"/>
            <a:ext cx="590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</a:t>
            </a:r>
            <a:r>
              <a:rPr lang="fr-FR" altLang="zh-CN" sz="1000" i="1" dirty="0"/>
              <a:t>Eur. Phys. J. C (2023) 83:841. </a:t>
            </a:r>
            <a:r>
              <a:rPr lang="fr-FR" altLang="zh-CN" sz="1000" i="1" dirty="0">
                <a:solidFill>
                  <a:srgbClr val="00B050"/>
                </a:solidFill>
              </a:rPr>
              <a:t>arXiv:2209.04735v3</a:t>
            </a:r>
            <a:endParaRPr lang="en-US" altLang="zh-CN" sz="1000" i="1" dirty="0">
              <a:solidFill>
                <a:srgbClr val="00B05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AC63B-0EE5-810A-3A24-05934ECE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89" y="2327940"/>
            <a:ext cx="1525846" cy="234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677C5-8332-775A-5E01-4DE457AE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CF20D9-C128-F94E-F714-F494FDFF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3FEB93-DB45-AA8D-06D0-B098A8C3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C24245-AB54-CAF9-2E56-58DD93064A95}"/>
              </a:ext>
            </a:extLst>
          </p:cNvPr>
          <p:cNvSpPr/>
          <p:nvPr/>
        </p:nvSpPr>
        <p:spPr>
          <a:xfrm>
            <a:off x="453896" y="375791"/>
            <a:ext cx="48590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altLang="zh-CN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Lagrangian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analysis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7C1158-F01B-6998-77A5-6FDEA174E1CF}"/>
              </a:ext>
            </a:extLst>
          </p:cNvPr>
          <p:cNvSpPr txBox="1"/>
          <p:nvPr/>
        </p:nvSpPr>
        <p:spPr>
          <a:xfrm>
            <a:off x="718327" y="1834513"/>
            <a:ext cx="178318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err="1"/>
              <a:t>Lagrangian</a:t>
            </a:r>
            <a:endParaRPr lang="zh-CN" altLang="en-US" sz="2400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506AE6CD-0C61-4582-AB6F-1F3630A04650}"/>
              </a:ext>
            </a:extLst>
          </p:cNvPr>
          <p:cNvSpPr/>
          <p:nvPr/>
        </p:nvSpPr>
        <p:spPr>
          <a:xfrm>
            <a:off x="2656232" y="1834513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66AD96-9C20-9E4A-5938-D8215F14E368}"/>
              </a:ext>
            </a:extLst>
          </p:cNvPr>
          <p:cNvSpPr txBox="1"/>
          <p:nvPr/>
        </p:nvSpPr>
        <p:spPr>
          <a:xfrm>
            <a:off x="3446132" y="1726779"/>
            <a:ext cx="23543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Gravitational perturbations</a:t>
            </a:r>
            <a:endParaRPr lang="zh-CN" altLang="en-US" sz="2400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1D9EC8FC-36D2-9A4C-E8A6-0FC5D367A93C}"/>
              </a:ext>
            </a:extLst>
          </p:cNvPr>
          <p:cNvSpPr/>
          <p:nvPr/>
        </p:nvSpPr>
        <p:spPr>
          <a:xfrm>
            <a:off x="363134" y="2617241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76CFEF-EE40-C4E8-6049-4B5440542212}"/>
              </a:ext>
            </a:extLst>
          </p:cNvPr>
          <p:cNvSpPr txBox="1"/>
          <p:nvPr/>
        </p:nvSpPr>
        <p:spPr>
          <a:xfrm>
            <a:off x="1076202" y="2720406"/>
            <a:ext cx="558717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Expand and pick up the 2</a:t>
            </a:r>
            <a:r>
              <a:rPr lang="en-US" altLang="zh-CN" sz="2400" baseline="30000" dirty="0"/>
              <a:t>nd</a:t>
            </a:r>
            <a:r>
              <a:rPr lang="en-US" altLang="zh-CN" sz="2400" dirty="0"/>
              <a:t>-order part</a:t>
            </a:r>
            <a:endParaRPr lang="zh-CN" altLang="en-US" sz="2400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0CDA9025-F444-1D6F-8595-A7F0A563C46C}"/>
              </a:ext>
            </a:extLst>
          </p:cNvPr>
          <p:cNvSpPr/>
          <p:nvPr/>
        </p:nvSpPr>
        <p:spPr>
          <a:xfrm>
            <a:off x="352230" y="3429000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2B96B34D-8B73-CB09-1674-BC1B1990E316}"/>
              </a:ext>
            </a:extLst>
          </p:cNvPr>
          <p:cNvSpPr/>
          <p:nvPr/>
        </p:nvSpPr>
        <p:spPr>
          <a:xfrm>
            <a:off x="3457319" y="3447097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8CD147F-EE13-5B31-5AD0-A744004A522C}"/>
              </a:ext>
            </a:extLst>
          </p:cNvPr>
          <p:cNvSpPr txBox="1"/>
          <p:nvPr/>
        </p:nvSpPr>
        <p:spPr>
          <a:xfrm>
            <a:off x="1197234" y="3481034"/>
            <a:ext cx="214699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Gauge choice</a:t>
            </a:r>
            <a:endParaRPr lang="zh-CN" altLang="en-US" sz="2400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84EC6C26-8727-659D-3C34-795FC3D0BEA8}"/>
              </a:ext>
            </a:extLst>
          </p:cNvPr>
          <p:cNvSpPr/>
          <p:nvPr/>
        </p:nvSpPr>
        <p:spPr>
          <a:xfrm>
            <a:off x="335983" y="5039188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CDB061D-05CC-B639-1E0D-C6C36418F795}"/>
              </a:ext>
            </a:extLst>
          </p:cNvPr>
          <p:cNvSpPr txBox="1"/>
          <p:nvPr/>
        </p:nvSpPr>
        <p:spPr>
          <a:xfrm>
            <a:off x="4285856" y="3492302"/>
            <a:ext cx="211769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/>
              <a:t>Simplification</a:t>
            </a:r>
            <a:endParaRPr lang="zh-CN" altLang="en-US" sz="24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05BF09A-BC3E-B4A1-C56C-6CD0C66A020E}"/>
              </a:ext>
            </a:extLst>
          </p:cNvPr>
          <p:cNvSpPr txBox="1"/>
          <p:nvPr/>
        </p:nvSpPr>
        <p:spPr>
          <a:xfrm>
            <a:off x="1260939" y="5212035"/>
            <a:ext cx="431595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PDEs we are able to handle</a:t>
            </a:r>
            <a:endParaRPr lang="zh-CN" altLang="en-US" sz="2400" dirty="0"/>
          </a:p>
        </p:txBody>
      </p:sp>
      <p:pic>
        <p:nvPicPr>
          <p:cNvPr id="8" name="Picture 2" descr="Free Icon | Point">
            <a:extLst>
              <a:ext uri="{FF2B5EF4-FFF2-40B4-BE49-F238E27FC236}">
                <a16:creationId xmlns:a16="http://schemas.microsoft.com/office/drawing/2014/main" id="{51EEC507-10D5-D680-D1EF-D0EBADAF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66">
            <a:off x="7125945" y="4625001"/>
            <a:ext cx="818880" cy="81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EFB68C4-6767-1249-0BDD-021A4918171E}"/>
              </a:ext>
            </a:extLst>
          </p:cNvPr>
          <p:cNvSpPr txBox="1"/>
          <p:nvPr/>
        </p:nvSpPr>
        <p:spPr>
          <a:xfrm>
            <a:off x="135589" y="5832724"/>
            <a:ext cx="6417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b="1" i="1" dirty="0"/>
              <a:t>Chao Zhang </a:t>
            </a:r>
            <a:r>
              <a:rPr lang="en-US" altLang="zh-CN" sz="1000" i="1" dirty="0"/>
              <a:t>and Ryotaro Kase, PRD 110, 044047 (2024). </a:t>
            </a:r>
            <a:r>
              <a:rPr lang="en-US" altLang="zh-CN" sz="1000" i="1" dirty="0">
                <a:solidFill>
                  <a:srgbClr val="00B050"/>
                </a:solidFill>
              </a:rPr>
              <a:t>arXiv:2404.11910v3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JCAP05(2023)059. </a:t>
            </a:r>
            <a:r>
              <a:rPr lang="en-US" altLang="zh-CN" sz="1000" i="1" dirty="0">
                <a:solidFill>
                  <a:srgbClr val="00B050"/>
                </a:solidFill>
              </a:rPr>
              <a:t>arXiv:2303.08399v2</a:t>
            </a:r>
          </a:p>
          <a:p>
            <a:r>
              <a:rPr lang="en-US" altLang="zh-CN" sz="1000" i="1" dirty="0"/>
              <a:t>Shinji </a:t>
            </a:r>
            <a:r>
              <a:rPr lang="en-US" altLang="zh-CN" sz="1000" i="1" dirty="0" err="1"/>
              <a:t>Tsujikawa</a:t>
            </a:r>
            <a:r>
              <a:rPr lang="en-US" altLang="zh-CN" sz="1000" i="1" dirty="0"/>
              <a:t>, </a:t>
            </a:r>
            <a:r>
              <a:rPr lang="en-US" altLang="zh-CN" sz="1000" b="1" i="1" dirty="0"/>
              <a:t>Chao Zhang</a:t>
            </a:r>
            <a:r>
              <a:rPr lang="en-US" altLang="zh-CN" sz="1000" i="1" dirty="0"/>
              <a:t>, Xiang Zhao and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Wang, PRD, 064024 (2021). </a:t>
            </a:r>
            <a:r>
              <a:rPr lang="en-US" altLang="zh-CN" sz="1000" i="1" dirty="0">
                <a:solidFill>
                  <a:srgbClr val="00B050"/>
                </a:solidFill>
              </a:rPr>
              <a:t>arXiv:2107.08061v2</a:t>
            </a:r>
            <a:endParaRPr lang="en-US" altLang="zh-CN" sz="1000" i="1" dirty="0"/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</a:t>
            </a:r>
            <a:r>
              <a:rPr lang="fr-FR" altLang="zh-CN" sz="1000" i="1" dirty="0"/>
              <a:t>Eur. Phys. J. C (2023) 83:841</a:t>
            </a:r>
            <a:r>
              <a:rPr lang="en-US" altLang="zh-CN" sz="1000" i="1" dirty="0"/>
              <a:t>. </a:t>
            </a:r>
            <a:r>
              <a:rPr lang="en-US" altLang="zh-CN" sz="1000" i="1" dirty="0">
                <a:solidFill>
                  <a:srgbClr val="00B050"/>
                </a:solidFill>
              </a:rPr>
              <a:t>arXiv:2209.04735v3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5A081A-A8CF-5146-E397-613C4B12AA9F}"/>
              </a:ext>
            </a:extLst>
          </p:cNvPr>
          <p:cNvSpPr/>
          <p:nvPr/>
        </p:nvSpPr>
        <p:spPr>
          <a:xfrm>
            <a:off x="971311" y="1096122"/>
            <a:ext cx="27263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new routine:</a:t>
            </a:r>
            <a:endParaRPr lang="zh-CN" alt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8D901966-5545-DD97-1BA1-C243C7DB3F47}"/>
              </a:ext>
            </a:extLst>
          </p:cNvPr>
          <p:cNvSpPr/>
          <p:nvPr/>
        </p:nvSpPr>
        <p:spPr>
          <a:xfrm>
            <a:off x="335983" y="4275817"/>
            <a:ext cx="480693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BB17C2C-8D23-5DA9-9629-666E6380F77D}"/>
              </a:ext>
            </a:extLst>
          </p:cNvPr>
          <p:cNvSpPr txBox="1"/>
          <p:nvPr/>
        </p:nvSpPr>
        <p:spPr>
          <a:xfrm>
            <a:off x="4006307" y="4210107"/>
            <a:ext cx="18791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Reduced </a:t>
            </a:r>
            <a:r>
              <a:rPr lang="en-US" altLang="zh-CN" sz="2400" dirty="0" err="1"/>
              <a:t>Lagrangian</a:t>
            </a:r>
            <a:endParaRPr lang="zh-CN" altLang="en-US" sz="2400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D44A7ECB-2CDD-9B91-8704-0CC86D56EB96}"/>
              </a:ext>
            </a:extLst>
          </p:cNvPr>
          <p:cNvSpPr/>
          <p:nvPr/>
        </p:nvSpPr>
        <p:spPr>
          <a:xfrm>
            <a:off x="3418915" y="4375744"/>
            <a:ext cx="519726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70087E1-365B-818E-63DB-2938D344027F}"/>
              </a:ext>
            </a:extLst>
          </p:cNvPr>
          <p:cNvSpPr txBox="1"/>
          <p:nvPr/>
        </p:nvSpPr>
        <p:spPr>
          <a:xfrm>
            <a:off x="880510" y="4174935"/>
            <a:ext cx="2391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Remove redundant </a:t>
            </a:r>
            <a:r>
              <a:rPr lang="en-US" altLang="zh-CN" sz="2400" dirty="0" err="1"/>
              <a:t>d.o.f</a:t>
            </a:r>
            <a:endParaRPr lang="zh-CN" altLang="en-US" sz="2400" dirty="0"/>
          </a:p>
        </p:txBody>
      </p:sp>
      <p:pic>
        <p:nvPicPr>
          <p:cNvPr id="22" name="Picture 2" descr="Möbius strip - Blog | Stuid Learning App">
            <a:extLst>
              <a:ext uri="{FF2B5EF4-FFF2-40B4-BE49-F238E27FC236}">
                <a16:creationId xmlns:a16="http://schemas.microsoft.com/office/drawing/2014/main" id="{784EE647-55FF-BBA1-EE8E-40CEBEE2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50" y="1471604"/>
            <a:ext cx="4611648" cy="2963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对话气泡: 矩形 27">
            <a:extLst>
              <a:ext uri="{FF2B5EF4-FFF2-40B4-BE49-F238E27FC236}">
                <a16:creationId xmlns:a16="http://schemas.microsoft.com/office/drawing/2014/main" id="{E7D52DD4-0480-696A-CC7D-DF1D85CABB05}"/>
              </a:ext>
            </a:extLst>
          </p:cNvPr>
          <p:cNvSpPr/>
          <p:nvPr/>
        </p:nvSpPr>
        <p:spPr>
          <a:xfrm>
            <a:off x="6731939" y="935896"/>
            <a:ext cx="2395842" cy="743823"/>
          </a:xfrm>
          <a:prstGeom prst="wedgeRectCallout">
            <a:avLst>
              <a:gd name="adj1" fmla="val 9144"/>
              <a:gd name="adj2" fmla="val 22031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Original </a:t>
            </a:r>
            <a:r>
              <a:rPr lang="en-US" altLang="zh-CN" sz="2400" dirty="0" err="1"/>
              <a:t>Lagrangian</a:t>
            </a:r>
            <a:endParaRPr lang="zh-CN" altLang="en-US" sz="2400" dirty="0"/>
          </a:p>
        </p:txBody>
      </p:sp>
      <p:sp>
        <p:nvSpPr>
          <p:cNvPr id="31" name="对话气泡: 矩形 30">
            <a:extLst>
              <a:ext uri="{FF2B5EF4-FFF2-40B4-BE49-F238E27FC236}">
                <a16:creationId xmlns:a16="http://schemas.microsoft.com/office/drawing/2014/main" id="{0EDABE6A-1685-8408-C09B-0B7FADCDB62B}"/>
              </a:ext>
            </a:extLst>
          </p:cNvPr>
          <p:cNvSpPr/>
          <p:nvPr/>
        </p:nvSpPr>
        <p:spPr>
          <a:xfrm>
            <a:off x="8096953" y="4632197"/>
            <a:ext cx="2203478" cy="804491"/>
          </a:xfrm>
          <a:prstGeom prst="wedgeRectCallout">
            <a:avLst>
              <a:gd name="adj1" fmla="val 23799"/>
              <a:gd name="adj2" fmla="val -129515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Reduced </a:t>
            </a:r>
            <a:r>
              <a:rPr lang="en-US" altLang="zh-CN" sz="2400" dirty="0" err="1"/>
              <a:t>Lagrangian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7818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4395-4300-DC25-F5BC-E6E43DF5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52A8A5E-A9D6-A436-BD98-C58CFB0A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611" y="4104418"/>
            <a:ext cx="3062272" cy="1898003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A86DCE4-460B-0706-4544-190AB9D5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4375CBD-9F8F-7E17-BBFF-4C751609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4716B6-6A47-885C-6AA6-2FE970819C1A}"/>
              </a:ext>
            </a:extLst>
          </p:cNvPr>
          <p:cNvSpPr/>
          <p:nvPr/>
        </p:nvSpPr>
        <p:spPr>
          <a:xfrm>
            <a:off x="453896" y="375791"/>
            <a:ext cx="48590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altLang="zh-CN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Lagrangian</a:t>
            </a:r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analysis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DBE34B-063E-61CA-1599-7B65BCF91729}"/>
              </a:ext>
            </a:extLst>
          </p:cNvPr>
          <p:cNvSpPr txBox="1"/>
          <p:nvPr/>
        </p:nvSpPr>
        <p:spPr>
          <a:xfrm>
            <a:off x="193826" y="6209529"/>
            <a:ext cx="590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Ref.:</a:t>
            </a:r>
          </a:p>
          <a:p>
            <a:r>
              <a:rPr lang="en-US" altLang="zh-CN" sz="1000" b="1" i="1" dirty="0"/>
              <a:t>Chao Zhang</a:t>
            </a:r>
            <a:r>
              <a:rPr lang="en-US" altLang="zh-CN" sz="1000" i="1" dirty="0"/>
              <a:t>, </a:t>
            </a:r>
            <a:r>
              <a:rPr lang="en-US" altLang="zh-CN" sz="1000" i="1" dirty="0" err="1"/>
              <a:t>Anzhong</a:t>
            </a:r>
            <a:r>
              <a:rPr lang="en-US" altLang="zh-CN" sz="1000" i="1" dirty="0"/>
              <a:t> Wang and Tao Zhu, JCAP05(2023)059. </a:t>
            </a:r>
            <a:r>
              <a:rPr lang="en-US" altLang="zh-CN" sz="1000" i="1" dirty="0">
                <a:solidFill>
                  <a:srgbClr val="00B050"/>
                </a:solidFill>
              </a:rPr>
              <a:t>arXiv:2303.08399v2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7BC076-B3E1-40AF-C5F1-2F8B953B362E}"/>
              </a:ext>
            </a:extLst>
          </p:cNvPr>
          <p:cNvSpPr/>
          <p:nvPr/>
        </p:nvSpPr>
        <p:spPr>
          <a:xfrm>
            <a:off x="913961" y="1103911"/>
            <a:ext cx="6546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It benefits the GW calculations: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78E4BF9-2B00-2E1D-4D74-5E3BD5CEE5A0}"/>
              </a:ext>
            </a:extLst>
          </p:cNvPr>
          <p:cNvGrpSpPr/>
          <p:nvPr/>
        </p:nvGrpSpPr>
        <p:grpSpPr>
          <a:xfrm>
            <a:off x="1234892" y="1668453"/>
            <a:ext cx="8960669" cy="1524000"/>
            <a:chOff x="1234892" y="1668453"/>
            <a:chExt cx="8960669" cy="1524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9C1DB2A-4275-A26E-2D43-1B8C5EAA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892" y="1668453"/>
              <a:ext cx="8867775" cy="1524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B02ADC-BBA6-B04C-3B63-A38D2BA2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507" t="52720" r="14282" b="5961"/>
            <a:stretch/>
          </p:blipFill>
          <p:spPr>
            <a:xfrm>
              <a:off x="8403337" y="2562771"/>
              <a:ext cx="1792224" cy="629682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1F987B1-434D-FF0A-45D6-D0E8D3AD6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383" y="3533811"/>
            <a:ext cx="7186994" cy="4442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2EE3B9-E60C-58E0-F6B7-750C067B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039" y="4265904"/>
            <a:ext cx="3629025" cy="1428750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FBB6D349-C7A1-DF3E-2D3A-A4C8CC44CD19}"/>
              </a:ext>
            </a:extLst>
          </p:cNvPr>
          <p:cNvSpPr/>
          <p:nvPr/>
        </p:nvSpPr>
        <p:spPr>
          <a:xfrm>
            <a:off x="686163" y="3521811"/>
            <a:ext cx="1975472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New approach</a:t>
            </a:r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784BB69D-AF50-8413-DE69-DB4B83F35820}"/>
              </a:ext>
            </a:extLst>
          </p:cNvPr>
          <p:cNvSpPr/>
          <p:nvPr/>
        </p:nvSpPr>
        <p:spPr>
          <a:xfrm>
            <a:off x="1316480" y="4635549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0EBEE707-B381-C8AA-0354-B844026FC2B7}"/>
              </a:ext>
            </a:extLst>
          </p:cNvPr>
          <p:cNvSpPr/>
          <p:nvPr/>
        </p:nvSpPr>
        <p:spPr>
          <a:xfrm>
            <a:off x="5282441" y="4700069"/>
            <a:ext cx="658991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E9C6042-F8F1-0EC6-1AB2-F1B019BC029C}"/>
              </a:ext>
            </a:extLst>
          </p:cNvPr>
          <p:cNvSpPr/>
          <p:nvPr/>
        </p:nvSpPr>
        <p:spPr>
          <a:xfrm>
            <a:off x="2892551" y="3521811"/>
            <a:ext cx="7936802" cy="521028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  <a:prstDash val="lg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73308C6-CEE5-10EE-BEBE-BC94C23A3881}"/>
              </a:ext>
            </a:extLst>
          </p:cNvPr>
          <p:cNvSpPr/>
          <p:nvPr/>
        </p:nvSpPr>
        <p:spPr>
          <a:xfrm>
            <a:off x="8834876" y="4453254"/>
            <a:ext cx="175387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Temporal evolution of GWs</a:t>
            </a:r>
            <a:endParaRPr lang="zh-CN" alt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E3BC98-0D49-4F63-05B6-ACE5FAE7AAA3}"/>
              </a:ext>
            </a:extLst>
          </p:cNvPr>
          <p:cNvSpPr txBox="1"/>
          <p:nvPr/>
        </p:nvSpPr>
        <p:spPr>
          <a:xfrm>
            <a:off x="8198505" y="3085107"/>
            <a:ext cx="2630848" cy="4001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dirty="0"/>
              <a:t>Reduced </a:t>
            </a:r>
            <a:r>
              <a:rPr lang="en-US" altLang="zh-CN" sz="2000" dirty="0" err="1"/>
              <a:t>Lagrangian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0709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E8807-8F4A-8828-2DA1-0BA5B36F5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D188D5-D347-50B7-B5D3-2613EE3E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5BD1-7397-439B-802C-6A1B559AFF70}" type="datetime1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0C443DE-D45F-ED2A-14F5-0D66C139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4181-AF13-43AD-80B1-B046AE3AFBF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4AA7FDB-9A02-9587-015B-18441260D6A9}"/>
              </a:ext>
            </a:extLst>
          </p:cNvPr>
          <p:cNvSpPr/>
          <p:nvPr/>
        </p:nvSpPr>
        <p:spPr>
          <a:xfrm>
            <a:off x="350003" y="330071"/>
            <a:ext cx="7462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Application to stability analysis</a:t>
            </a:r>
            <a:endParaRPr lang="zh-CN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63B3B87-3C7D-4689-6AA3-EB789CB6764A}"/>
              </a:ext>
            </a:extLst>
          </p:cNvPr>
          <p:cNvSpPr txBox="1"/>
          <p:nvPr/>
        </p:nvSpPr>
        <p:spPr>
          <a:xfrm>
            <a:off x="198637" y="6083911"/>
            <a:ext cx="799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i="1" dirty="0"/>
              <a:t>Ref:</a:t>
            </a:r>
          </a:p>
          <a:p>
            <a:r>
              <a:rPr lang="en-US" altLang="zh-CN" sz="1000" b="1" i="1" dirty="0"/>
              <a:t>Chao Zhang </a:t>
            </a:r>
            <a:r>
              <a:rPr lang="en-US" altLang="zh-CN" sz="1000" i="1" dirty="0"/>
              <a:t>and Ryotaro Kase, PRD 110, 044047 (2024). </a:t>
            </a:r>
            <a:r>
              <a:rPr lang="en-US" altLang="zh-CN" sz="1000" i="1" dirty="0">
                <a:solidFill>
                  <a:srgbClr val="00B050"/>
                </a:solidFill>
              </a:rPr>
              <a:t>arXiv:2404.11910v3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550B52-6D31-5087-8D02-D7CA6E212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57" y="1524607"/>
            <a:ext cx="8787384" cy="21434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679FFC-C0DB-0DA9-8ACA-DD31B791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042" y="3917255"/>
            <a:ext cx="4841594" cy="659065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B48F6872-5C87-E617-76E2-129E8A5E2B6A}"/>
              </a:ext>
            </a:extLst>
          </p:cNvPr>
          <p:cNvSpPr/>
          <p:nvPr/>
        </p:nvSpPr>
        <p:spPr>
          <a:xfrm>
            <a:off x="1274710" y="4914972"/>
            <a:ext cx="2395615" cy="75866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Read off</a:t>
            </a:r>
            <a:endParaRPr lang="zh-CN" altLang="en-US" sz="28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F81A137-A818-8679-2DD3-B4F2C790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884" y="3857125"/>
            <a:ext cx="2565567" cy="2415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A842936-7A2E-0B95-23C0-0F668911D9FC}"/>
              </a:ext>
            </a:extLst>
          </p:cNvPr>
          <p:cNvSpPr txBox="1"/>
          <p:nvPr/>
        </p:nvSpPr>
        <p:spPr>
          <a:xfrm>
            <a:off x="8439628" y="5317748"/>
            <a:ext cx="938077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survive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A72EBE9-5598-FC23-B326-5BAFE0F0C379}"/>
              </a:ext>
            </a:extLst>
          </p:cNvPr>
          <p:cNvSpPr txBox="1"/>
          <p:nvPr/>
        </p:nvSpPr>
        <p:spPr>
          <a:xfrm>
            <a:off x="3496269" y="4994043"/>
            <a:ext cx="201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Stable conditions</a:t>
            </a:r>
            <a:endParaRPr lang="zh-CN" altLang="en-US" sz="2400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F1E30A77-AA2A-B7CF-CB26-F81FBE439C3A}"/>
              </a:ext>
            </a:extLst>
          </p:cNvPr>
          <p:cNvSpPr/>
          <p:nvPr/>
        </p:nvSpPr>
        <p:spPr>
          <a:xfrm>
            <a:off x="5734500" y="5040749"/>
            <a:ext cx="1640136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爆炸形: 14 pt  23">
            <a:extLst>
              <a:ext uri="{FF2B5EF4-FFF2-40B4-BE49-F238E27FC236}">
                <a16:creationId xmlns:a16="http://schemas.microsoft.com/office/drawing/2014/main" id="{54E7189E-6182-94D0-C650-2FA9974EA4BF}"/>
              </a:ext>
            </a:extLst>
          </p:cNvPr>
          <p:cNvSpPr/>
          <p:nvPr/>
        </p:nvSpPr>
        <p:spPr>
          <a:xfrm>
            <a:off x="8829872" y="3707668"/>
            <a:ext cx="3346704" cy="1298448"/>
          </a:xfrm>
          <a:prstGeom prst="irregularSeal2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softEdge rad="12700"/>
          </a:effectLst>
          <a:scene3d>
            <a:camera prst="perspectiveLef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Novel constraints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4E6692-5CCD-70E4-8233-F38806F2E093}"/>
              </a:ext>
            </a:extLst>
          </p:cNvPr>
          <p:cNvSpPr/>
          <p:nvPr/>
        </p:nvSpPr>
        <p:spPr>
          <a:xfrm>
            <a:off x="2472517" y="4032678"/>
            <a:ext cx="4841594" cy="553998"/>
          </a:xfrm>
          <a:prstGeom prst="rect">
            <a:avLst/>
          </a:prstGeom>
          <a:solidFill>
            <a:schemeClr val="bg1">
              <a:alpha val="0"/>
            </a:schemeClr>
          </a:solidFill>
          <a:ln w="19050">
            <a:solidFill>
              <a:srgbClr val="FF0000"/>
            </a:solidFill>
            <a:prstDash val="lg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B0515B17-FF38-2CD5-618B-1B545C1474F4}"/>
              </a:ext>
            </a:extLst>
          </p:cNvPr>
          <p:cNvSpPr/>
          <p:nvPr/>
        </p:nvSpPr>
        <p:spPr>
          <a:xfrm>
            <a:off x="341159" y="4032677"/>
            <a:ext cx="1975472" cy="5539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New approach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FED3F6-315E-7E04-2749-22E0A5E90ED6}"/>
              </a:ext>
            </a:extLst>
          </p:cNvPr>
          <p:cNvSpPr/>
          <p:nvPr/>
        </p:nvSpPr>
        <p:spPr>
          <a:xfrm>
            <a:off x="708351" y="1006400"/>
            <a:ext cx="60600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It provides stability analysis: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CADCE0B-74ED-CBDB-08EC-A76740DE2062}"/>
              </a:ext>
            </a:extLst>
          </p:cNvPr>
          <p:cNvSpPr txBox="1"/>
          <p:nvPr/>
        </p:nvSpPr>
        <p:spPr>
          <a:xfrm>
            <a:off x="4680647" y="3587332"/>
            <a:ext cx="2630848" cy="4001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dirty="0"/>
              <a:t>Reduced </a:t>
            </a:r>
            <a:r>
              <a:rPr lang="en-US" altLang="zh-CN" sz="2000" dirty="0" err="1"/>
              <a:t>Lagrangian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95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5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材纹理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木材纹理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材纹理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TM03090434[[fn=木材纹理]]</Template>
  <TotalTime>2455</TotalTime>
  <Words>882</Words>
  <Application>Microsoft Office PowerPoint</Application>
  <PresentationFormat>宽屏</PresentationFormat>
  <Paragraphs>175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等线</vt:lpstr>
      <vt:lpstr>Cambria Math</vt:lpstr>
      <vt:lpstr>Rockwell</vt:lpstr>
      <vt:lpstr>Rockwell Condensed</vt:lpstr>
      <vt:lpstr>Wingdings</vt:lpstr>
      <vt:lpstr>木材纹理</vt:lpstr>
      <vt:lpstr>A treatment to gravitational perturbations and Lorentz-violating effects with Lagrangian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Chao ZHANG</dc:creator>
  <cp:lastModifiedBy>Chao ZHANG</cp:lastModifiedBy>
  <cp:revision>229</cp:revision>
  <dcterms:created xsi:type="dcterms:W3CDTF">2025-04-14T12:28:18Z</dcterms:created>
  <dcterms:modified xsi:type="dcterms:W3CDTF">2025-10-17T14:51:08Z</dcterms:modified>
</cp:coreProperties>
</file>